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66" r:id="rId4"/>
    <p:sldId id="270" r:id="rId5"/>
    <p:sldId id="271" r:id="rId6"/>
    <p:sldId id="272" r:id="rId7"/>
    <p:sldId id="273" r:id="rId8"/>
    <p:sldId id="274" r:id="rId9"/>
    <p:sldId id="275" r:id="rId10"/>
    <p:sldId id="276" r:id="rId11"/>
    <p:sldId id="279" r:id="rId12"/>
    <p:sldId id="269" r:id="rId13"/>
    <p:sldId id="280" r:id="rId14"/>
    <p:sldId id="281" r:id="rId15"/>
    <p:sldId id="282" r:id="rId16"/>
    <p:sldId id="277" r:id="rId17"/>
    <p:sldId id="283" r:id="rId18"/>
    <p:sldId id="284" r:id="rId19"/>
    <p:sldId id="285" r:id="rId20"/>
    <p:sldId id="278" r:id="rId21"/>
    <p:sldId id="286" r:id="rId22"/>
    <p:sldId id="287" r:id="rId23"/>
    <p:sldId id="288" r:id="rId24"/>
    <p:sldId id="289" r:id="rId25"/>
    <p:sldId id="290" r:id="rId26"/>
    <p:sldId id="291" r:id="rId27"/>
    <p:sldId id="292" r:id="rId28"/>
    <p:sldId id="293" r:id="rId29"/>
    <p:sldId id="256" r:id="rId30"/>
    <p:sldId id="294" r:id="rId31"/>
    <p:sldId id="295" r:id="rId32"/>
    <p:sldId id="263" r:id="rId33"/>
    <p:sldId id="259" r:id="rId34"/>
    <p:sldId id="264" r:id="rId35"/>
    <p:sldId id="296" r:id="rId36"/>
    <p:sldId id="262" r:id="rId37"/>
    <p:sldId id="265"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2.jpg"/><Relationship Id="rId4" Type="http://schemas.openxmlformats.org/officeDocument/2006/relationships/image" Target="../media/image15.pn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 y="0"/>
            <a:ext cx="18302514" cy="10286013"/>
          </a:xfrm>
          <a:prstGeom prst="rect">
            <a:avLst/>
          </a:prstGeom>
        </p:spPr>
      </p:pic>
      <p:sp>
        <p:nvSpPr>
          <p:cNvPr id="3" name="Rectangle 2"/>
          <p:cNvSpPr/>
          <p:nvPr/>
        </p:nvSpPr>
        <p:spPr>
          <a:xfrm>
            <a:off x="304800" y="4991100"/>
            <a:ext cx="7291483" cy="2554545"/>
          </a:xfrm>
          <a:prstGeom prst="rect">
            <a:avLst/>
          </a:prstGeom>
        </p:spPr>
        <p:txBody>
          <a:bodyPr wrap="none">
            <a:spAutoFit/>
          </a:bodyPr>
          <a:lstStyle/>
          <a:p>
            <a:pPr algn="ctr"/>
            <a:r>
              <a:rPr lang="en-US" sz="8000" b="1">
                <a:solidFill>
                  <a:srgbClr val="FF0000"/>
                </a:solidFill>
                <a:latin typeface="Times New Roman" panose="02020603050405020304" pitchFamily="18" charset="0"/>
                <a:ea typeface="Calibri" panose="020F0502020204030204" pitchFamily="34" charset="0"/>
              </a:rPr>
              <a:t>HOẠT ĐỘNG 1</a:t>
            </a:r>
            <a:endParaRPr lang="vi-VN" sz="8000" b="1">
              <a:solidFill>
                <a:srgbClr val="FF0000"/>
              </a:solidFill>
              <a:latin typeface="Times New Roman" panose="02020603050405020304" pitchFamily="18" charset="0"/>
              <a:ea typeface="Calibri" panose="020F0502020204030204" pitchFamily="34" charset="0"/>
            </a:endParaRPr>
          </a:p>
          <a:p>
            <a:pPr algn="ctr"/>
            <a:r>
              <a:rPr lang="en-US" sz="8000" b="1">
                <a:solidFill>
                  <a:srgbClr val="FF0000"/>
                </a:solidFill>
                <a:latin typeface="Times New Roman" panose="02020603050405020304" pitchFamily="18" charset="0"/>
                <a:ea typeface="Calibri" panose="020F0502020204030204" pitchFamily="34" charset="0"/>
              </a:rPr>
              <a:t> KHỞI ĐỘNG </a:t>
            </a:r>
            <a:endParaRPr lang="en-GB" sz="8000"/>
          </a:p>
        </p:txBody>
      </p:sp>
    </p:spTree>
    <p:extLst>
      <p:ext uri="{BB962C8B-B14F-4D97-AF65-F5344CB8AC3E}">
        <p14:creationId xmlns:p14="http://schemas.microsoft.com/office/powerpoint/2010/main" val="18406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8" name="Freeform 8"/>
          <p:cNvSpPr/>
          <p:nvPr/>
        </p:nvSpPr>
        <p:spPr>
          <a:xfrm>
            <a:off x="3810000" y="-186248"/>
            <a:ext cx="10979670" cy="4933750"/>
          </a:xfrm>
          <a:custGeom>
            <a:avLst/>
            <a:gdLst/>
            <a:ahLst/>
            <a:cxnLst/>
            <a:rect l="l" t="t" r="r" b="b"/>
            <a:pathLst>
              <a:path w="10824168" h="2467008">
                <a:moveTo>
                  <a:pt x="0" y="0"/>
                </a:moveTo>
                <a:lnTo>
                  <a:pt x="10824168" y="0"/>
                </a:lnTo>
                <a:lnTo>
                  <a:pt x="10824168" y="2467008"/>
                </a:lnTo>
                <a:lnTo>
                  <a:pt x="0" y="2467008"/>
                </a:lnTo>
                <a:lnTo>
                  <a:pt x="0" y="0"/>
                </a:lnTo>
                <a:close/>
              </a:path>
            </a:pathLst>
          </a:custGeom>
          <a:blipFill>
            <a:blip r:embed="rId5"/>
            <a:stretch>
              <a:fillRect/>
            </a:stretch>
          </a:blipFill>
        </p:spPr>
      </p:sp>
      <p:sp>
        <p:nvSpPr>
          <p:cNvPr id="9" name="Freeform 9"/>
          <p:cNvSpPr/>
          <p:nvPr/>
        </p:nvSpPr>
        <p:spPr>
          <a:xfrm>
            <a:off x="4114800" y="4381500"/>
            <a:ext cx="10824168" cy="4953000"/>
          </a:xfrm>
          <a:custGeom>
            <a:avLst/>
            <a:gdLst/>
            <a:ahLst/>
            <a:cxnLst/>
            <a:rect l="l" t="t" r="r" b="b"/>
            <a:pathLst>
              <a:path w="10824168" h="2467008">
                <a:moveTo>
                  <a:pt x="0" y="0"/>
                </a:moveTo>
                <a:lnTo>
                  <a:pt x="10824168" y="0"/>
                </a:lnTo>
                <a:lnTo>
                  <a:pt x="10824168" y="2467009"/>
                </a:lnTo>
                <a:lnTo>
                  <a:pt x="0" y="2467009"/>
                </a:lnTo>
                <a:lnTo>
                  <a:pt x="0" y="0"/>
                </a:lnTo>
                <a:close/>
              </a:path>
            </a:pathLst>
          </a:custGeom>
          <a:blipFill>
            <a:blip r:embed="rId5"/>
            <a:stretch>
              <a:fillRect/>
            </a:stretch>
          </a:blipFill>
        </p:spPr>
      </p:sp>
      <p:sp>
        <p:nvSpPr>
          <p:cNvPr id="10" name="Freeform 10"/>
          <p:cNvSpPr/>
          <p:nvPr/>
        </p:nvSpPr>
        <p:spPr>
          <a:xfrm>
            <a:off x="168723" y="7060277"/>
            <a:ext cx="2306631" cy="2947771"/>
          </a:xfrm>
          <a:custGeom>
            <a:avLst/>
            <a:gdLst/>
            <a:ahLst/>
            <a:cxnLst/>
            <a:rect l="l" t="t" r="r" b="b"/>
            <a:pathLst>
              <a:path w="2306631" h="2947771">
                <a:moveTo>
                  <a:pt x="0" y="0"/>
                </a:moveTo>
                <a:lnTo>
                  <a:pt x="2306631" y="0"/>
                </a:lnTo>
                <a:lnTo>
                  <a:pt x="2306631" y="2947771"/>
                </a:lnTo>
                <a:lnTo>
                  <a:pt x="0" y="2947771"/>
                </a:lnTo>
                <a:lnTo>
                  <a:pt x="0" y="0"/>
                </a:lnTo>
                <a:close/>
              </a:path>
            </a:pathLst>
          </a:custGeom>
          <a:blipFill>
            <a:blip r:embed="rId6"/>
            <a:stretch>
              <a:fillRect/>
            </a:stretch>
          </a:blipFill>
        </p:spPr>
      </p:sp>
      <p:sp>
        <p:nvSpPr>
          <p:cNvPr id="11" name="Freeform 11"/>
          <p:cNvSpPr/>
          <p:nvPr/>
        </p:nvSpPr>
        <p:spPr>
          <a:xfrm>
            <a:off x="15443312" y="2066873"/>
            <a:ext cx="5115828" cy="7573119"/>
          </a:xfrm>
          <a:custGeom>
            <a:avLst/>
            <a:gdLst/>
            <a:ahLst/>
            <a:cxnLst/>
            <a:rect l="l" t="t" r="r" b="b"/>
            <a:pathLst>
              <a:path w="5115828" h="7573119">
                <a:moveTo>
                  <a:pt x="0" y="0"/>
                </a:moveTo>
                <a:lnTo>
                  <a:pt x="5115827" y="0"/>
                </a:lnTo>
                <a:lnTo>
                  <a:pt x="5115827" y="7573119"/>
                </a:lnTo>
                <a:lnTo>
                  <a:pt x="0" y="7573119"/>
                </a:lnTo>
                <a:lnTo>
                  <a:pt x="0" y="0"/>
                </a:lnTo>
                <a:close/>
              </a:path>
            </a:pathLst>
          </a:custGeom>
          <a:blipFill>
            <a:blip r:embed="rId7"/>
            <a:stretch>
              <a:fillRect r="-3438"/>
            </a:stretch>
          </a:blipFill>
        </p:spPr>
      </p:sp>
      <p:sp>
        <p:nvSpPr>
          <p:cNvPr id="12" name="Freeform 12"/>
          <p:cNvSpPr/>
          <p:nvPr/>
        </p:nvSpPr>
        <p:spPr>
          <a:xfrm>
            <a:off x="16611600" y="190500"/>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8"/>
            <a:stretch>
              <a:fillRect/>
            </a:stretch>
          </a:blipFill>
        </p:spPr>
      </p:sp>
      <p:sp>
        <p:nvSpPr>
          <p:cNvPr id="16" name="Freeform 16"/>
          <p:cNvSpPr/>
          <p:nvPr/>
        </p:nvSpPr>
        <p:spPr>
          <a:xfrm>
            <a:off x="2162136" y="5853432"/>
            <a:ext cx="626436" cy="617040"/>
          </a:xfrm>
          <a:custGeom>
            <a:avLst/>
            <a:gdLst/>
            <a:ahLst/>
            <a:cxnLst/>
            <a:rect l="l" t="t" r="r" b="b"/>
            <a:pathLst>
              <a:path w="626436" h="617040">
                <a:moveTo>
                  <a:pt x="0" y="0"/>
                </a:moveTo>
                <a:lnTo>
                  <a:pt x="626437" y="0"/>
                </a:lnTo>
                <a:lnTo>
                  <a:pt x="626437" y="617040"/>
                </a:lnTo>
                <a:lnTo>
                  <a:pt x="0" y="617040"/>
                </a:lnTo>
                <a:lnTo>
                  <a:pt x="0" y="0"/>
                </a:lnTo>
                <a:close/>
              </a:path>
            </a:pathLst>
          </a:custGeom>
          <a:blipFill>
            <a:blip r:embed="rId8"/>
            <a:stretch>
              <a:fillRect/>
            </a:stretch>
          </a:blipFill>
        </p:spPr>
      </p:sp>
      <p:sp>
        <p:nvSpPr>
          <p:cNvPr id="17" name="Rectangle 16"/>
          <p:cNvSpPr/>
          <p:nvPr/>
        </p:nvSpPr>
        <p:spPr>
          <a:xfrm>
            <a:off x="6843874" y="712715"/>
            <a:ext cx="4911922" cy="892552"/>
          </a:xfrm>
          <a:prstGeom prst="rect">
            <a:avLst/>
          </a:prstGeom>
        </p:spPr>
        <p:txBody>
          <a:bodyPr wrap="none">
            <a:spAutoFit/>
          </a:bodyPr>
          <a:lstStyle/>
          <a:p>
            <a:pPr indent="254000">
              <a:lnSpc>
                <a:spcPct val="130000"/>
              </a:lnSpc>
              <a:spcAft>
                <a:spcPts val="0"/>
              </a:spcAft>
              <a:tabLst>
                <a:tab pos="761365" algn="l"/>
              </a:tabLst>
            </a:pPr>
            <a:r>
              <a:rPr lang="en-GB" sz="4000" b="1">
                <a:solidFill>
                  <a:schemeClr val="bg1"/>
                </a:solidFill>
                <a:latin typeface="Times New Roman" panose="02020603050405020304" pitchFamily="18" charset="0"/>
                <a:ea typeface="Times New Roman" panose="02020603050405020304" pitchFamily="18" charset="0"/>
              </a:rPr>
              <a:t>c. Nhân vật trữ tình </a:t>
            </a:r>
            <a:endParaRPr lang="en-GB" sz="400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5031084" y="1786993"/>
            <a:ext cx="8991600" cy="1938992"/>
          </a:xfrm>
          <a:prstGeom prst="rect">
            <a:avLst/>
          </a:prstGeom>
        </p:spPr>
        <p:txBody>
          <a:bodyPr wrap="square">
            <a:spAutoFit/>
          </a:bodyPr>
          <a:lstStyle/>
          <a:p>
            <a:r>
              <a:rPr lang="en-US" sz="4000">
                <a:solidFill>
                  <a:schemeClr val="bg1"/>
                </a:solidFill>
                <a:latin typeface="Times New Roman" panose="02020603050405020304" pitchFamily="18" charset="0"/>
                <a:ea typeface="Calibri" panose="020F0502020204030204" pitchFamily="34" charset="0"/>
              </a:rPr>
              <a:t>Nhân vật trữ tình là nhân vật “khách tha hương” – một người xa quê nhìn mưa nơi xa mà lòng dâng lên những xúc cảm.</a:t>
            </a:r>
            <a:endParaRPr lang="en-GB" sz="4000">
              <a:solidFill>
                <a:schemeClr val="bg1"/>
              </a:solidFill>
            </a:endParaRPr>
          </a:p>
        </p:txBody>
      </p:sp>
      <p:sp>
        <p:nvSpPr>
          <p:cNvPr id="19" name="Rectangle 18"/>
          <p:cNvSpPr/>
          <p:nvPr/>
        </p:nvSpPr>
        <p:spPr>
          <a:xfrm>
            <a:off x="7304577" y="5347222"/>
            <a:ext cx="4451219" cy="892552"/>
          </a:xfrm>
          <a:prstGeom prst="rect">
            <a:avLst/>
          </a:prstGeom>
        </p:spPr>
        <p:txBody>
          <a:bodyPr wrap="none">
            <a:spAutoFit/>
          </a:bodyPr>
          <a:lstStyle/>
          <a:p>
            <a:pPr marR="91440">
              <a:lnSpc>
                <a:spcPct val="130000"/>
              </a:lnSpc>
              <a:spcAft>
                <a:spcPts val="0"/>
              </a:spcAft>
            </a:pPr>
            <a:r>
              <a:rPr lang="en-US" sz="4000" b="1">
                <a:solidFill>
                  <a:schemeClr val="bg1"/>
                </a:solidFill>
                <a:latin typeface="Times New Roman" panose="02020603050405020304" pitchFamily="18" charset="0"/>
                <a:ea typeface="Calibri" panose="020F0502020204030204" pitchFamily="34" charset="0"/>
              </a:rPr>
              <a:t>d. Bố cục: </a:t>
            </a:r>
            <a:r>
              <a:rPr lang="en-US" sz="4000">
                <a:solidFill>
                  <a:schemeClr val="bg1"/>
                </a:solidFill>
                <a:latin typeface="Times New Roman" panose="02020603050405020304" pitchFamily="18" charset="0"/>
                <a:ea typeface="Calibri" panose="020F0502020204030204" pitchFamily="34" charset="0"/>
              </a:rPr>
              <a:t>Hai phần</a:t>
            </a:r>
            <a:endParaRPr lang="en-GB" sz="4000">
              <a:solidFill>
                <a:schemeClr val="bg1"/>
              </a:solidFill>
              <a:effectLst/>
              <a:latin typeface="Times New Roman" panose="02020603050405020304" pitchFamily="18" charset="0"/>
              <a:ea typeface="Calibri" panose="020F0502020204030204" pitchFamily="34" charset="0"/>
            </a:endParaRPr>
          </a:p>
        </p:txBody>
      </p:sp>
      <p:sp>
        <p:nvSpPr>
          <p:cNvPr id="20" name="Rectangle 19"/>
          <p:cNvSpPr/>
          <p:nvPr/>
        </p:nvSpPr>
        <p:spPr>
          <a:xfrm>
            <a:off x="5271788" y="6287629"/>
            <a:ext cx="9144000" cy="2123658"/>
          </a:xfrm>
          <a:prstGeom prst="rect">
            <a:avLst/>
          </a:prstGeom>
        </p:spPr>
        <p:txBody>
          <a:bodyPr>
            <a:spAutoFit/>
          </a:bodyPr>
          <a:lstStyle/>
          <a:p>
            <a:pPr marR="91440">
              <a:lnSpc>
                <a:spcPct val="130000"/>
              </a:lnSpc>
              <a:spcAft>
                <a:spcPts val="0"/>
              </a:spcAft>
            </a:pPr>
            <a:r>
              <a:rPr lang="en-US" sz="4000">
                <a:solidFill>
                  <a:schemeClr val="bg1"/>
                </a:solidFill>
                <a:latin typeface="Times New Roman" panose="02020603050405020304" pitchFamily="18" charset="0"/>
                <a:ea typeface="Calibri" panose="020F0502020204030204" pitchFamily="34" charset="0"/>
              </a:rPr>
              <a:t>- Phần 1 (Ba khổ thơ đầu): Cảnh mưa rơi.</a:t>
            </a:r>
            <a:endParaRPr lang="en-GB" sz="4000">
              <a:solidFill>
                <a:schemeClr val="bg1"/>
              </a:solidFill>
              <a:latin typeface="Times New Roman" panose="02020603050405020304" pitchFamily="18" charset="0"/>
              <a:ea typeface="Calibri" panose="020F0502020204030204" pitchFamily="34" charset="0"/>
            </a:endParaRPr>
          </a:p>
          <a:p>
            <a:r>
              <a:rPr lang="en-US" sz="4000">
                <a:solidFill>
                  <a:schemeClr val="bg1"/>
                </a:solidFill>
                <a:latin typeface="Times New Roman" panose="02020603050405020304" pitchFamily="18" charset="0"/>
                <a:ea typeface="Calibri" panose="020F0502020204030204" pitchFamily="34" charset="0"/>
              </a:rPr>
              <a:t>- Phần 2 (Khổ thơ cuối): Tâm trạng của khách tha hương.</a:t>
            </a:r>
            <a:endParaRPr lang="en-GB" sz="4000">
              <a:solidFill>
                <a:schemeClr val="bg1"/>
              </a:solidFill>
            </a:endParaRPr>
          </a:p>
        </p:txBody>
      </p:sp>
    </p:spTree>
    <p:extLst>
      <p:ext uri="{BB962C8B-B14F-4D97-AF65-F5344CB8AC3E}">
        <p14:creationId xmlns:p14="http://schemas.microsoft.com/office/powerpoint/2010/main" val="309920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8288000" cy="10309670"/>
          </a:xfrm>
          <a:prstGeom prst="rect">
            <a:avLst/>
          </a:prstGeom>
        </p:spPr>
      </p:pic>
      <p:sp>
        <p:nvSpPr>
          <p:cNvPr id="3" name="Rectangle 2"/>
          <p:cNvSpPr/>
          <p:nvPr/>
        </p:nvSpPr>
        <p:spPr>
          <a:xfrm>
            <a:off x="152400" y="4762500"/>
            <a:ext cx="6781800" cy="2973122"/>
          </a:xfrm>
          <a:prstGeom prst="rect">
            <a:avLst/>
          </a:prstGeom>
        </p:spPr>
        <p:txBody>
          <a:bodyPr wrap="square">
            <a:spAutoFit/>
          </a:bodyPr>
          <a:lstStyle/>
          <a:p>
            <a:pPr marR="91440" algn="ctr">
              <a:lnSpc>
                <a:spcPct val="130000"/>
              </a:lnSpc>
              <a:spcAft>
                <a:spcPts val="0"/>
              </a:spcAft>
            </a:pPr>
            <a:r>
              <a:rPr lang="en-US" sz="7200" b="1">
                <a:latin typeface="Times New Roman" panose="02020603050405020304" pitchFamily="18" charset="0"/>
                <a:ea typeface="Calibri" panose="020F0502020204030204" pitchFamily="34" charset="0"/>
              </a:rPr>
              <a:t>II. KHÁM PHÁ VĂN BẢN</a:t>
            </a:r>
            <a:endParaRPr lang="en-GB" sz="80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999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2534311059"/>
              </p:ext>
            </p:extLst>
          </p:nvPr>
        </p:nvGraphicFramePr>
        <p:xfrm>
          <a:off x="1710473" y="2420044"/>
          <a:ext cx="14180503" cy="500862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0980103">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0">
                <a:tc gridSpan="2">
                  <a:txBody>
                    <a:bodyPr/>
                    <a:lstStyle/>
                    <a:p>
                      <a:pPr marR="91440" algn="ctr">
                        <a:lnSpc>
                          <a:spcPct val="130000"/>
                        </a:lnSpc>
                        <a:spcAft>
                          <a:spcPts val="0"/>
                        </a:spcAft>
                      </a:pPr>
                      <a:r>
                        <a:rPr lang="en-US" sz="3200" b="1">
                          <a:solidFill>
                            <a:srgbClr val="0070C0"/>
                          </a:solidFill>
                          <a:effectLst/>
                          <a:latin typeface="Times New Roman" panose="02020603050405020304" pitchFamily="18" charset="0"/>
                          <a:ea typeface="Calibri" panose="020F0502020204030204" pitchFamily="34" charset="0"/>
                        </a:rPr>
                        <a:t>Mật thư 1_ </a:t>
                      </a:r>
                      <a:r>
                        <a:rPr lang="en-US" sz="3200" b="1">
                          <a:solidFill>
                            <a:srgbClr val="FF0000"/>
                          </a:solidFill>
                          <a:effectLst/>
                          <a:latin typeface="Times New Roman" panose="02020603050405020304" pitchFamily="18" charset="0"/>
                          <a:ea typeface="Calibri" panose="020F0502020204030204" pitchFamily="34" charset="0"/>
                        </a:rPr>
                        <a:t>PHT 1.1: Cảnh mưa rơi</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marR="91440">
                        <a:lnSpc>
                          <a:spcPct val="130000"/>
                        </a:lnSpc>
                        <a:spcAft>
                          <a:spcPts val="0"/>
                        </a:spcAft>
                      </a:pPr>
                      <a:r>
                        <a:rPr lang="en-US" sz="3200" b="1">
                          <a:solidFill>
                            <a:srgbClr val="0D0D0D"/>
                          </a:solidFill>
                          <a:effectLst/>
                          <a:latin typeface="Times New Roman" panose="02020603050405020304" pitchFamily="18" charset="0"/>
                          <a:ea typeface="Calibri" panose="020F0502020204030204" pitchFamily="34" charset="0"/>
                        </a:rPr>
                        <a:t>1. </a:t>
                      </a:r>
                      <a:r>
                        <a:rPr lang="en-US" sz="3200">
                          <a:solidFill>
                            <a:srgbClr val="0D0D0D"/>
                          </a:solidFill>
                          <a:effectLst/>
                          <a:latin typeface="Times New Roman" panose="02020603050405020304" pitchFamily="18" charset="0"/>
                          <a:ea typeface="Calibri" panose="020F0502020204030204" pitchFamily="34" charset="0"/>
                        </a:rPr>
                        <a:t>Tìm các sự vật, hiện tượng phụ họa cùng mưa. Nêu đặc điểm chung của những sự vật, hiện tượng đó.</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114300" indent="90170"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r>
                        <a:rPr lang="en-US" sz="3200">
                          <a:solidFill>
                            <a:srgbClr val="0D0D0D"/>
                          </a:solidFill>
                          <a:effectLst/>
                          <a:latin typeface="Times New Roman" panose="02020603050405020304" pitchFamily="18" charset="0"/>
                          <a:ea typeface="Times New Roman" panose="02020603050405020304" pitchFamily="18" charset="0"/>
                        </a:rPr>
                        <a:t> Chỉ ra những nơi mưa rơi xuống. </a:t>
                      </a:r>
                      <a:r>
                        <a:rPr lang="vi-VN" sz="3200">
                          <a:effectLst/>
                          <a:latin typeface="Times New Roman" panose="02020603050405020304" pitchFamily="18" charset="0"/>
                          <a:ea typeface="Times New Roman" panose="02020603050405020304" pitchFamily="18" charset="0"/>
                        </a:rPr>
                        <a:t>Thông qua cảnh mưa rơi, tác giả muốn tái hiện tính chất nào của không gian?</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41910" indent="179705">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 </a:t>
                      </a:r>
                      <a:r>
                        <a:rPr lang="vi-VN" sz="3200">
                          <a:effectLst/>
                          <a:latin typeface="Times New Roman" panose="02020603050405020304" pitchFamily="18" charset="0"/>
                          <a:ea typeface="Times New Roman" panose="02020603050405020304" pitchFamily="18" charset="0"/>
                        </a:rPr>
                        <a:t>Cảnh mưa rơi được miêu tả qua những từ ngữ nào?</a:t>
                      </a:r>
                      <a:r>
                        <a:rPr lang="en-US" sz="3200">
                          <a:effectLst/>
                          <a:latin typeface="Times New Roman" panose="02020603050405020304" pitchFamily="18" charset="0"/>
                          <a:ea typeface="Times New Roman" panose="02020603050405020304" pitchFamily="18" charset="0"/>
                        </a:rPr>
                        <a:t> Chỉ ra những từ ngữ được sử dụng nhiều lần khi miêu tả cảnh mưa rời; nêu tác dụng của việc sử dụng với tần suất cao những từ ngữ ấy.</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rPr>
                        <a:t> </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10"/>
          <p:cNvSpPr/>
          <p:nvPr/>
        </p:nvSpPr>
        <p:spPr>
          <a:xfrm>
            <a:off x="3158194" y="325261"/>
            <a:ext cx="11630428" cy="956800"/>
          </a:xfrm>
          <a:prstGeom prst="rect">
            <a:avLst/>
          </a:prstGeom>
        </p:spPr>
        <p:txBody>
          <a:bodyPr wrap="none">
            <a:spAutoFit/>
          </a:bodyPr>
          <a:lstStyle/>
          <a:p>
            <a:pPr marL="114300" indent="179705" algn="just">
              <a:lnSpc>
                <a:spcPct val="130000"/>
              </a:lnSpc>
              <a:spcAft>
                <a:spcPts val="0"/>
              </a:spcAft>
              <a:tabLst>
                <a:tab pos="165100" algn="l"/>
              </a:tabLst>
            </a:pPr>
            <a:r>
              <a:rPr lang="vi-VN" sz="4800" b="1">
                <a:latin typeface="Times New Roman" panose="02020603050405020304" pitchFamily="18" charset="0"/>
                <a:ea typeface="Times New Roman" panose="02020603050405020304" pitchFamily="18" charset="0"/>
              </a:rPr>
              <a:t>1. Phần 1 (Ba khổ thơ đầu): </a:t>
            </a:r>
            <a:r>
              <a:rPr lang="en-US" sz="4800" b="1">
                <a:latin typeface="Times New Roman" panose="02020603050405020304" pitchFamily="18" charset="0"/>
                <a:ea typeface="Times New Roman" panose="02020603050405020304" pitchFamily="18" charset="0"/>
              </a:rPr>
              <a:t>C</a:t>
            </a:r>
            <a:r>
              <a:rPr lang="vi-VN" sz="4800" b="1">
                <a:latin typeface="Times New Roman" panose="02020603050405020304" pitchFamily="18" charset="0"/>
                <a:ea typeface="Times New Roman" panose="02020603050405020304" pitchFamily="18" charset="0"/>
              </a:rPr>
              <a:t>ảnh mưa rơi</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29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a:off x="-1561643" y="2998244"/>
            <a:ext cx="4307763" cy="6704689"/>
          </a:xfrm>
          <a:custGeom>
            <a:avLst/>
            <a:gdLst/>
            <a:ahLst/>
            <a:cxnLst/>
            <a:rect l="l" t="t" r="r" b="b"/>
            <a:pathLst>
              <a:path w="4307763" h="6704689">
                <a:moveTo>
                  <a:pt x="0" y="0"/>
                </a:moveTo>
                <a:lnTo>
                  <a:pt x="4307763" y="0"/>
                </a:lnTo>
                <a:lnTo>
                  <a:pt x="4307763" y="6704688"/>
                </a:lnTo>
                <a:lnTo>
                  <a:pt x="0" y="6704688"/>
                </a:lnTo>
                <a:lnTo>
                  <a:pt x="0" y="0"/>
                </a:lnTo>
                <a:close/>
              </a:path>
            </a:pathLst>
          </a:custGeom>
          <a:blipFill>
            <a:blip r:embed="rId4"/>
            <a:stretch>
              <a:fillRect/>
            </a:stretch>
          </a:blipFill>
        </p:spPr>
      </p:sp>
      <p:grpSp>
        <p:nvGrpSpPr>
          <p:cNvPr id="6" name="Group 6"/>
          <p:cNvGrpSpPr/>
          <p:nvPr/>
        </p:nvGrpSpPr>
        <p:grpSpPr>
          <a:xfrm>
            <a:off x="3612895" y="3663353"/>
            <a:ext cx="5265509" cy="4581535"/>
            <a:chOff x="0" y="0"/>
            <a:chExt cx="1611945" cy="1402558"/>
          </a:xfrm>
        </p:grpSpPr>
        <p:sp>
          <p:nvSpPr>
            <p:cNvPr id="7"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8"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9" name="Group 9"/>
          <p:cNvGrpSpPr/>
          <p:nvPr/>
        </p:nvGrpSpPr>
        <p:grpSpPr>
          <a:xfrm>
            <a:off x="9537257" y="2628900"/>
            <a:ext cx="5265509" cy="6629399"/>
            <a:chOff x="0" y="0"/>
            <a:chExt cx="1611945" cy="1402558"/>
          </a:xfrm>
        </p:grpSpPr>
        <p:sp>
          <p:nvSpPr>
            <p:cNvPr id="10"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1"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2" name="Freeform 22"/>
          <p:cNvSpPr/>
          <p:nvPr/>
        </p:nvSpPr>
        <p:spPr>
          <a:xfrm>
            <a:off x="15683020" y="1861780"/>
            <a:ext cx="1088903" cy="1124029"/>
          </a:xfrm>
          <a:custGeom>
            <a:avLst/>
            <a:gdLst/>
            <a:ahLst/>
            <a:cxnLst/>
            <a:rect l="l" t="t" r="r" b="b"/>
            <a:pathLst>
              <a:path w="1088903" h="1124029">
                <a:moveTo>
                  <a:pt x="0" y="0"/>
                </a:moveTo>
                <a:lnTo>
                  <a:pt x="1088902" y="0"/>
                </a:lnTo>
                <a:lnTo>
                  <a:pt x="1088902" y="1124029"/>
                </a:lnTo>
                <a:lnTo>
                  <a:pt x="0" y="1124029"/>
                </a:lnTo>
                <a:lnTo>
                  <a:pt x="0" y="0"/>
                </a:lnTo>
                <a:close/>
              </a:path>
            </a:pathLst>
          </a:custGeom>
          <a:blipFill>
            <a:blip r:embed="rId5"/>
            <a:stretch>
              <a:fillRect/>
            </a:stretch>
          </a:blipFill>
        </p:spPr>
      </p:sp>
      <p:sp>
        <p:nvSpPr>
          <p:cNvPr id="23" name="Freeform 23"/>
          <p:cNvSpPr/>
          <p:nvPr/>
        </p:nvSpPr>
        <p:spPr>
          <a:xfrm>
            <a:off x="3695613" y="263968"/>
            <a:ext cx="1115905" cy="1099295"/>
          </a:xfrm>
          <a:custGeom>
            <a:avLst/>
            <a:gdLst/>
            <a:ahLst/>
            <a:cxnLst/>
            <a:rect l="l" t="t" r="r" b="b"/>
            <a:pathLst>
              <a:path w="1115905" h="1099295">
                <a:moveTo>
                  <a:pt x="0" y="0"/>
                </a:moveTo>
                <a:lnTo>
                  <a:pt x="1115906" y="0"/>
                </a:lnTo>
                <a:lnTo>
                  <a:pt x="1115906" y="1099295"/>
                </a:lnTo>
                <a:lnTo>
                  <a:pt x="0" y="1099295"/>
                </a:lnTo>
                <a:lnTo>
                  <a:pt x="0" y="0"/>
                </a:lnTo>
                <a:close/>
              </a:path>
            </a:pathLst>
          </a:custGeom>
          <a:blipFill>
            <a:blip r:embed="rId6"/>
            <a:stretch>
              <a:fillRect/>
            </a:stretch>
          </a:blipFill>
        </p:spPr>
      </p:sp>
      <p:sp>
        <p:nvSpPr>
          <p:cNvPr id="25" name="TextBox 25"/>
          <p:cNvSpPr txBox="1"/>
          <p:nvPr/>
        </p:nvSpPr>
        <p:spPr>
          <a:xfrm>
            <a:off x="3763731" y="4292127"/>
            <a:ext cx="4854008" cy="3323987"/>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Các sự vật, hiện tượng phụ họa cùng mưa: </a:t>
            </a:r>
            <a:r>
              <a:rPr lang="en-US" sz="3600" i="1">
                <a:latin typeface="Times New Roman" panose="02020603050405020304" pitchFamily="18" charset="0"/>
                <a:cs typeface="Times New Roman" panose="02020603050405020304" pitchFamily="18" charset="0"/>
              </a:rPr>
              <a:t>hoa xuân, nước non, bóng dương tà </a:t>
            </a:r>
            <a:r>
              <a:rPr lang="en-US" sz="3600" i="1">
                <a:latin typeface="Times New Roman" panose="02020603050405020304" pitchFamily="18" charset="0"/>
                <a:cs typeface="Times New Roman" panose="02020603050405020304" pitchFamily="18" charset="0"/>
                <a:sym typeface="Wingdings" panose="05000000000000000000" pitchFamily="2" charset="2"/>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a:t>
            </a:r>
            <a:r>
              <a:rPr lang="en-US" sz="3600">
                <a:latin typeface="Times New Roman" panose="02020603050405020304" pitchFamily="18" charset="0"/>
                <a:cs typeface="Times New Roman" panose="02020603050405020304" pitchFamily="18" charset="0"/>
              </a:rPr>
              <a:t>ảnh đẹp, nên thơ, lãng mạn, nhưng đượm buồn.</a:t>
            </a:r>
            <a:endParaRPr lang="en-US" sz="3200">
              <a:solidFill>
                <a:srgbClr val="C3714B"/>
              </a:solidFill>
              <a:latin typeface="Times New Roman" panose="02020603050405020304" pitchFamily="18" charset="0"/>
              <a:cs typeface="Times New Roman" panose="02020603050405020304" pitchFamily="18" charset="0"/>
            </a:endParaRPr>
          </a:p>
        </p:txBody>
      </p:sp>
      <p:sp>
        <p:nvSpPr>
          <p:cNvPr id="26" name="TextBox 26"/>
          <p:cNvSpPr txBox="1"/>
          <p:nvPr/>
        </p:nvSpPr>
        <p:spPr>
          <a:xfrm>
            <a:off x="9824023" y="3422478"/>
            <a:ext cx="4854008" cy="4985980"/>
          </a:xfrm>
          <a:prstGeom prst="rect">
            <a:avLst/>
          </a:prstGeom>
        </p:spPr>
        <p:txBody>
          <a:bodyPr lIns="0" tIns="0" rIns="0" bIns="0" rtlCol="0" anchor="t">
            <a:spAutoFit/>
          </a:bodyPr>
          <a:lstStyle/>
          <a:p>
            <a:pPr algn="just"/>
            <a:r>
              <a:rPr lang="en-US" sz="3600">
                <a:latin typeface="Times New Roman" panose="02020603050405020304" pitchFamily="18" charset="0"/>
                <a:cs typeface="Times New Roman" panose="02020603050405020304" pitchFamily="18" charset="0"/>
              </a:rPr>
              <a:t>Không gian mưa xuân: mưa rơi xuống lầu, xuống thềm lan, ngoài nẻo dặm ngàn, ngoài nội trên ngàn, đầm, nẻo đồi. </a:t>
            </a:r>
            <a:r>
              <a:rPr lang="en-US" sz="3600">
                <a:latin typeface="Times New Roman" panose="02020603050405020304" pitchFamily="18" charset="0"/>
                <a:cs typeface="Times New Roman" panose="02020603050405020304" pitchFamily="18" charset="0"/>
                <a:sym typeface="Wingdings" panose="05000000000000000000" pitchFamily="2" charset="2"/>
              </a:rPr>
              <a: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K</a:t>
            </a:r>
            <a:r>
              <a:rPr lang="en-US" sz="3600">
                <a:latin typeface="Times New Roman" panose="02020603050405020304" pitchFamily="18" charset="0"/>
                <a:cs typeface="Times New Roman" panose="02020603050405020304" pitchFamily="18" charset="0"/>
              </a:rPr>
              <a:t>hông gian rộng lớn, mênh mông. Mọi nẻo, mọi chốn đều chìm đắm trong màn mưa xuân.</a:t>
            </a:r>
            <a:endParaRPr lang="en-GB" sz="3600">
              <a:latin typeface="Times New Roman" panose="02020603050405020304" pitchFamily="18" charset="0"/>
              <a:cs typeface="Times New Roman" panose="02020603050405020304" pitchFamily="18" charset="0"/>
            </a:endParaRPr>
          </a:p>
        </p:txBody>
      </p:sp>
      <p:sp>
        <p:nvSpPr>
          <p:cNvPr id="27" name="Freeform 27"/>
          <p:cNvSpPr/>
          <p:nvPr/>
        </p:nvSpPr>
        <p:spPr>
          <a:xfrm rot="-8396728">
            <a:off x="15768621" y="7242510"/>
            <a:ext cx="917699" cy="947303"/>
          </a:xfrm>
          <a:custGeom>
            <a:avLst/>
            <a:gdLst/>
            <a:ahLst/>
            <a:cxnLst/>
            <a:rect l="l" t="t" r="r" b="b"/>
            <a:pathLst>
              <a:path w="917699" h="947303">
                <a:moveTo>
                  <a:pt x="0" y="0"/>
                </a:moveTo>
                <a:lnTo>
                  <a:pt x="917700" y="0"/>
                </a:lnTo>
                <a:lnTo>
                  <a:pt x="917700" y="947303"/>
                </a:lnTo>
                <a:lnTo>
                  <a:pt x="0" y="947303"/>
                </a:lnTo>
                <a:lnTo>
                  <a:pt x="0" y="0"/>
                </a:lnTo>
                <a:close/>
              </a:path>
            </a:pathLst>
          </a:custGeom>
          <a:blipFill>
            <a:blip r:embed="rId5"/>
            <a:stretch>
              <a:fillRect/>
            </a:stretch>
          </a:blipFill>
        </p:spPr>
      </p:sp>
    </p:spTree>
    <p:extLst>
      <p:ext uri="{BB962C8B-B14F-4D97-AF65-F5344CB8AC3E}">
        <p14:creationId xmlns:p14="http://schemas.microsoft.com/office/powerpoint/2010/main" val="204417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grpSp>
        <p:nvGrpSpPr>
          <p:cNvPr id="5" name="Group 5"/>
          <p:cNvGrpSpPr/>
          <p:nvPr/>
        </p:nvGrpSpPr>
        <p:grpSpPr>
          <a:xfrm>
            <a:off x="5822774" y="530414"/>
            <a:ext cx="6450639" cy="2319341"/>
            <a:chOff x="0" y="0"/>
            <a:chExt cx="2318698" cy="636229"/>
          </a:xfrm>
        </p:grpSpPr>
        <p:sp>
          <p:nvSpPr>
            <p:cNvPr id="6" name="Freeform 6"/>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7"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3" name="Group 13"/>
          <p:cNvGrpSpPr/>
          <p:nvPr/>
        </p:nvGrpSpPr>
        <p:grpSpPr>
          <a:xfrm>
            <a:off x="2499765" y="3741995"/>
            <a:ext cx="6450639" cy="3825849"/>
            <a:chOff x="0" y="0"/>
            <a:chExt cx="2318698" cy="636229"/>
          </a:xfrm>
        </p:grpSpPr>
        <p:sp>
          <p:nvSpPr>
            <p:cNvPr id="14"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5"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9" name="Group 29"/>
          <p:cNvGrpSpPr/>
          <p:nvPr/>
        </p:nvGrpSpPr>
        <p:grpSpPr>
          <a:xfrm>
            <a:off x="9525001" y="3741996"/>
            <a:ext cx="7525796" cy="3841692"/>
            <a:chOff x="0" y="0"/>
            <a:chExt cx="2318698" cy="636229"/>
          </a:xfrm>
        </p:grpSpPr>
        <p:sp>
          <p:nvSpPr>
            <p:cNvPr id="30" name="Freeform 30"/>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31" name="TextBox 31"/>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37" name="Freeform 37"/>
          <p:cNvSpPr/>
          <p:nvPr/>
        </p:nvSpPr>
        <p:spPr>
          <a:xfrm rot="1339708" flipH="1">
            <a:off x="1654026" y="908538"/>
            <a:ext cx="1666290" cy="1426761"/>
          </a:xfrm>
          <a:custGeom>
            <a:avLst/>
            <a:gdLst/>
            <a:ahLst/>
            <a:cxnLst/>
            <a:rect l="l" t="t" r="r" b="b"/>
            <a:pathLst>
              <a:path w="1666290" h="1426761">
                <a:moveTo>
                  <a:pt x="1666290" y="0"/>
                </a:moveTo>
                <a:lnTo>
                  <a:pt x="0" y="0"/>
                </a:lnTo>
                <a:lnTo>
                  <a:pt x="0" y="1426762"/>
                </a:lnTo>
                <a:lnTo>
                  <a:pt x="1666290" y="1426762"/>
                </a:lnTo>
                <a:lnTo>
                  <a:pt x="1666290" y="0"/>
                </a:lnTo>
                <a:close/>
              </a:path>
            </a:pathLst>
          </a:custGeom>
          <a:blipFill>
            <a:blip r:embed="rId4"/>
            <a:stretch>
              <a:fillRect/>
            </a:stretch>
          </a:blipFill>
        </p:spPr>
      </p:sp>
      <p:sp>
        <p:nvSpPr>
          <p:cNvPr id="38" name="Freeform 38"/>
          <p:cNvSpPr/>
          <p:nvPr/>
        </p:nvSpPr>
        <p:spPr>
          <a:xfrm>
            <a:off x="16436943" y="5813692"/>
            <a:ext cx="2113086" cy="3931323"/>
          </a:xfrm>
          <a:custGeom>
            <a:avLst/>
            <a:gdLst/>
            <a:ahLst/>
            <a:cxnLst/>
            <a:rect l="l" t="t" r="r" b="b"/>
            <a:pathLst>
              <a:path w="2113086" h="3931323">
                <a:moveTo>
                  <a:pt x="0" y="0"/>
                </a:moveTo>
                <a:lnTo>
                  <a:pt x="2113086" y="0"/>
                </a:lnTo>
                <a:lnTo>
                  <a:pt x="2113086" y="3931323"/>
                </a:lnTo>
                <a:lnTo>
                  <a:pt x="0" y="3931323"/>
                </a:lnTo>
                <a:lnTo>
                  <a:pt x="0" y="0"/>
                </a:lnTo>
                <a:close/>
              </a:path>
            </a:pathLst>
          </a:custGeom>
          <a:blipFill>
            <a:blip r:embed="rId5"/>
            <a:stretch>
              <a:fillRect/>
            </a:stretch>
          </a:blipFill>
        </p:spPr>
      </p:sp>
      <p:sp>
        <p:nvSpPr>
          <p:cNvPr id="39" name="Freeform 39"/>
          <p:cNvSpPr/>
          <p:nvPr/>
        </p:nvSpPr>
        <p:spPr>
          <a:xfrm>
            <a:off x="-1032744" y="7352648"/>
            <a:ext cx="2197557" cy="2589169"/>
          </a:xfrm>
          <a:custGeom>
            <a:avLst/>
            <a:gdLst/>
            <a:ahLst/>
            <a:cxnLst/>
            <a:rect l="l" t="t" r="r" b="b"/>
            <a:pathLst>
              <a:path w="2197557" h="2589169">
                <a:moveTo>
                  <a:pt x="0" y="0"/>
                </a:moveTo>
                <a:lnTo>
                  <a:pt x="2197557" y="0"/>
                </a:lnTo>
                <a:lnTo>
                  <a:pt x="2197557" y="2589169"/>
                </a:lnTo>
                <a:lnTo>
                  <a:pt x="0" y="2589169"/>
                </a:lnTo>
                <a:lnTo>
                  <a:pt x="0" y="0"/>
                </a:lnTo>
                <a:close/>
              </a:path>
            </a:pathLst>
          </a:custGeom>
          <a:blipFill>
            <a:blip r:embed="rId6"/>
            <a:stretch>
              <a:fillRect/>
            </a:stretch>
          </a:blipFill>
        </p:spPr>
      </p:sp>
      <p:sp>
        <p:nvSpPr>
          <p:cNvPr id="40" name="Freeform 40"/>
          <p:cNvSpPr/>
          <p:nvPr/>
        </p:nvSpPr>
        <p:spPr>
          <a:xfrm rot="-629044">
            <a:off x="15602217" y="580072"/>
            <a:ext cx="1107670" cy="1397691"/>
          </a:xfrm>
          <a:custGeom>
            <a:avLst/>
            <a:gdLst/>
            <a:ahLst/>
            <a:cxnLst/>
            <a:rect l="l" t="t" r="r" b="b"/>
            <a:pathLst>
              <a:path w="1107670" h="1397691">
                <a:moveTo>
                  <a:pt x="0" y="0"/>
                </a:moveTo>
                <a:lnTo>
                  <a:pt x="1107670" y="0"/>
                </a:lnTo>
                <a:lnTo>
                  <a:pt x="1107670" y="1397691"/>
                </a:lnTo>
                <a:lnTo>
                  <a:pt x="0" y="1397691"/>
                </a:lnTo>
                <a:lnTo>
                  <a:pt x="0" y="0"/>
                </a:lnTo>
                <a:close/>
              </a:path>
            </a:pathLst>
          </a:custGeom>
          <a:blipFill>
            <a:blip r:embed="rId7"/>
            <a:stretch>
              <a:fillRect/>
            </a:stretch>
          </a:blipFill>
        </p:spPr>
      </p:sp>
      <p:sp>
        <p:nvSpPr>
          <p:cNvPr id="42" name="TextBox 42"/>
          <p:cNvSpPr txBox="1"/>
          <p:nvPr/>
        </p:nvSpPr>
        <p:spPr>
          <a:xfrm>
            <a:off x="6182036" y="901922"/>
            <a:ext cx="5822013"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Các từ ngữ xuất hiện với tần suất cao: </a:t>
            </a:r>
            <a:r>
              <a:rPr lang="en-US" sz="3600" i="1">
                <a:latin typeface="Times New Roman" panose="02020603050405020304" pitchFamily="18" charset="0"/>
                <a:cs typeface="Times New Roman" panose="02020603050405020304" pitchFamily="18" charset="0"/>
              </a:rPr>
              <a:t>mưa, hoa xuân, nước non, ý khách, bóng dương.</a:t>
            </a:r>
            <a:r>
              <a:rPr lang="en-US" sz="3600">
                <a:solidFill>
                  <a:srgbClr val="C3714B"/>
                </a:solidFill>
                <a:latin typeface="Times New Roman" panose="02020603050405020304" pitchFamily="18" charset="0"/>
                <a:cs typeface="Times New Roman" panose="02020603050405020304" pitchFamily="18" charset="0"/>
              </a:rPr>
              <a:t>.</a:t>
            </a:r>
          </a:p>
        </p:txBody>
      </p:sp>
      <p:sp>
        <p:nvSpPr>
          <p:cNvPr id="43" name="TextBox 43"/>
          <p:cNvSpPr txBox="1"/>
          <p:nvPr/>
        </p:nvSpPr>
        <p:spPr>
          <a:xfrm>
            <a:off x="2765180" y="3812905"/>
            <a:ext cx="5983919" cy="3323987"/>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Hình ảnh hoa xuân rụng trong mưa được nhắc lại nhiều lần gây ấn tượng với người đọc về vẻ đẹp thiên nhiên đang phai tàn, mùa xuân đang dần rời xa, gợi ra nỗi u buồn trong lòng người.</a:t>
            </a:r>
            <a:endParaRPr lang="en-GB" sz="3600">
              <a:latin typeface="Times New Roman" panose="02020603050405020304" pitchFamily="18" charset="0"/>
              <a:cs typeface="Times New Roman" panose="02020603050405020304" pitchFamily="18" charset="0"/>
            </a:endParaRPr>
          </a:p>
        </p:txBody>
      </p:sp>
      <p:sp>
        <p:nvSpPr>
          <p:cNvPr id="45" name="TextBox 45"/>
          <p:cNvSpPr txBox="1"/>
          <p:nvPr/>
        </p:nvSpPr>
        <p:spPr>
          <a:xfrm>
            <a:off x="9850250" y="3951467"/>
            <a:ext cx="6456550" cy="3323987"/>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Phép điệp kết hợp ẩn dụ “bóng dương tà ...rụng bóng tà dương” </a:t>
            </a:r>
            <a:r>
              <a:rPr lang="en-US" sz="3600">
                <a:latin typeface="Times New Roman" panose="02020603050405020304" pitchFamily="18" charset="0"/>
                <a:cs typeface="Times New Roman" panose="02020603050405020304" pitchFamily="18" charset="0"/>
                <a:sym typeface="Wingdings" panose="05000000000000000000" pitchFamily="2" charset="2"/>
              </a:rPr>
              <a:t></a:t>
            </a:r>
            <a:r>
              <a:rPr lang="en-US" sz="3600">
                <a:latin typeface="Times New Roman" panose="02020603050405020304" pitchFamily="18" charset="0"/>
                <a:cs typeface="Times New Roman" panose="02020603050405020304" pitchFamily="18" charset="0"/>
              </a:rPr>
              <a:t> gợi ra hình ảnh bóng mặt trời lúc sắp lặn, như một nét buồn phụ họa với cảnh mưa rơi hoa rụng trong một chiều xuân buồn.</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780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078464" y="3279378"/>
            <a:ext cx="14131072" cy="4154984"/>
          </a:xfrm>
          <a:prstGeom prst="rect">
            <a:avLst/>
          </a:prstGeom>
        </p:spPr>
        <p:txBody>
          <a:bodyPr lIns="0" tIns="0" rIns="0" bIns="0" rtlCol="0" anchor="t">
            <a:spAutoFit/>
          </a:bodyPr>
          <a:lstStyle/>
          <a:p>
            <a:pPr algn="just"/>
            <a:r>
              <a:rPr lang="en-US" sz="5400" b="1">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Mưa rơi không chỉ là hiện tượng tự nhiên mà còn được nhìn nhận như một cảnh đẹp, lãng mạn, nơi mưa và hoa xuân cùng nhau tạo nên một không gian đẫm chất thơ.</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K</a:t>
            </a:r>
            <a:r>
              <a:rPr lang="en-US" sz="5400">
                <a:latin typeface="Times New Roman" panose="02020603050405020304" pitchFamily="18" charset="0"/>
                <a:cs typeface="Times New Roman" panose="02020603050405020304" pitchFamily="18" charset="0"/>
              </a:rPr>
              <a:t>hông gian</a:t>
            </a:r>
            <a:r>
              <a:rPr lang="vi-VN" sz="5400">
                <a:latin typeface="Times New Roman" panose="02020603050405020304" pitchFamily="18" charset="0"/>
                <a:cs typeface="Times New Roman" panose="02020603050405020304" pitchFamily="18" charset="0"/>
              </a:rPr>
              <a:t> đẹp nhưng </a:t>
            </a:r>
            <a:endParaRPr lang="en-US" sz="5400">
              <a:solidFill>
                <a:srgbClr val="C3714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907404" y="857250"/>
            <a:ext cx="8473192"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Nhận xét</a:t>
            </a:r>
            <a:endParaRPr lang="en-US" sz="9200">
              <a:solidFill>
                <a:srgbClr val="AD554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11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3072393054"/>
              </p:ext>
            </p:extLst>
          </p:nvPr>
        </p:nvGraphicFramePr>
        <p:xfrm>
          <a:off x="2261466" y="2375489"/>
          <a:ext cx="13233679" cy="4992624"/>
        </p:xfrm>
        <a:graphic>
          <a:graphicData uri="http://schemas.openxmlformats.org/drawingml/2006/table">
            <a:tbl>
              <a:tblPr firstRow="1" firstCol="1" bandRow="1"/>
              <a:tblGrid>
                <a:gridCol w="9645650">
                  <a:extLst>
                    <a:ext uri="{9D8B030D-6E8A-4147-A177-3AD203B41FA5}">
                      <a16:colId xmlns:a16="http://schemas.microsoft.com/office/drawing/2014/main" val="20000"/>
                    </a:ext>
                  </a:extLst>
                </a:gridCol>
                <a:gridCol w="3588029">
                  <a:extLst>
                    <a:ext uri="{9D8B030D-6E8A-4147-A177-3AD203B41FA5}">
                      <a16:colId xmlns:a16="http://schemas.microsoft.com/office/drawing/2014/main" val="20001"/>
                    </a:ext>
                  </a:extLst>
                </a:gridCol>
              </a:tblGrid>
              <a:tr h="0">
                <a:tc gridSpan="2">
                  <a:txBody>
                    <a:bodyPr/>
                    <a:lstStyle/>
                    <a:p>
                      <a:pPr marR="91440" algn="ctr">
                        <a:lnSpc>
                          <a:spcPct val="130000"/>
                        </a:lnSpc>
                        <a:spcAft>
                          <a:spcPts val="0"/>
                        </a:spcAft>
                      </a:pPr>
                      <a:r>
                        <a:rPr lang="en-US" sz="3600" b="1">
                          <a:solidFill>
                            <a:srgbClr val="0070C0"/>
                          </a:solidFill>
                          <a:effectLst/>
                          <a:latin typeface="Times New Roman" panose="02020603050405020304" pitchFamily="18" charset="0"/>
                          <a:ea typeface="Calibri" panose="020F0502020204030204" pitchFamily="34" charset="0"/>
                        </a:rPr>
                        <a:t>Mật thư 2_ </a:t>
                      </a:r>
                      <a:r>
                        <a:rPr lang="en-US" sz="3600" b="1">
                          <a:solidFill>
                            <a:srgbClr val="FF0000"/>
                          </a:solidFill>
                          <a:effectLst/>
                          <a:latin typeface="Times New Roman" panose="02020603050405020304" pitchFamily="18" charset="0"/>
                          <a:ea typeface="Calibri" panose="020F0502020204030204" pitchFamily="34" charset="0"/>
                        </a:rPr>
                        <a:t>PHT 1.2: Tâm trạng của khách tha hương</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marR="91440">
                        <a:lnSpc>
                          <a:spcPct val="13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1. Chỉ ra nguyên nhân khiến “khách tha hương” rơi lệ ở khổ thơ cuối.</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41910" indent="-41910" algn="just">
                        <a:lnSpc>
                          <a:spcPct val="130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rPr>
                        <a:t>2. Chỉ ra mối liên hệ  giữa hình ảnh nước non ở ba khổ thơ đầu với nội dung của hai câu thơ cuối:</a:t>
                      </a:r>
                      <a:endParaRPr lang="en-GB" sz="3600">
                        <a:effectLst/>
                        <a:latin typeface="Times New Roman" panose="02020603050405020304" pitchFamily="18" charset="0"/>
                        <a:ea typeface="Times New Roman" panose="02020603050405020304" pitchFamily="18" charset="0"/>
                      </a:endParaRPr>
                    </a:p>
                    <a:p>
                      <a:pPr marL="41910" indent="-41910" algn="ctr">
                        <a:lnSpc>
                          <a:spcPct val="130000"/>
                        </a:lnSpc>
                        <a:spcAft>
                          <a:spcPts val="0"/>
                        </a:spcAft>
                      </a:pPr>
                      <a:r>
                        <a:rPr lang="en-US" sz="3600" i="1">
                          <a:solidFill>
                            <a:srgbClr val="0D0D0D"/>
                          </a:solidFill>
                          <a:effectLst/>
                          <a:latin typeface="Times New Roman" panose="02020603050405020304" pitchFamily="18" charset="0"/>
                          <a:ea typeface="Times New Roman" panose="02020603050405020304" pitchFamily="18" charset="0"/>
                        </a:rPr>
                        <a:t>Bóng dương với khách tha hương</a:t>
                      </a:r>
                      <a:endParaRPr lang="en-GB" sz="3600">
                        <a:effectLst/>
                        <a:latin typeface="Times New Roman" panose="02020603050405020304" pitchFamily="18" charset="0"/>
                        <a:ea typeface="Times New Roman" panose="02020603050405020304" pitchFamily="18" charset="0"/>
                      </a:endParaRPr>
                    </a:p>
                    <a:p>
                      <a:pPr marL="41910" indent="-41910" algn="ctr">
                        <a:lnSpc>
                          <a:spcPct val="130000"/>
                        </a:lnSpc>
                        <a:spcAft>
                          <a:spcPts val="0"/>
                        </a:spcAft>
                      </a:pPr>
                      <a:r>
                        <a:rPr lang="en-US" sz="3600" i="1">
                          <a:solidFill>
                            <a:srgbClr val="0D0D0D"/>
                          </a:solidFill>
                          <a:effectLst/>
                          <a:latin typeface="Times New Roman" panose="02020603050405020304" pitchFamily="18" charset="0"/>
                          <a:ea typeface="Times New Roman" panose="02020603050405020304" pitchFamily="18" charset="0"/>
                        </a:rPr>
                        <a:t>Mưa trong ý khách muôn hàng lệ rơi.</a:t>
                      </a:r>
                      <a:endParaRPr lang="en-GB"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solidFill>
                            <a:srgbClr val="0D0D0D"/>
                          </a:solidFill>
                          <a:effectLst/>
                          <a:latin typeface="Times New Roman" panose="02020603050405020304" pitchFamily="18" charset="0"/>
                          <a:ea typeface="Calibri" panose="020F0502020204030204" pitchFamily="34" charset="0"/>
                        </a:rPr>
                        <a:t>………………</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Rectangle 8"/>
          <p:cNvSpPr/>
          <p:nvPr/>
        </p:nvSpPr>
        <p:spPr>
          <a:xfrm>
            <a:off x="2599859" y="949064"/>
            <a:ext cx="13142059" cy="812723"/>
          </a:xfrm>
          <a:prstGeom prst="rect">
            <a:avLst/>
          </a:prstGeom>
        </p:spPr>
        <p:txBody>
          <a:bodyPr wrap="none">
            <a:spAutoFit/>
          </a:bodyPr>
          <a:lstStyle/>
          <a:p>
            <a:pPr marL="20320" indent="179705" algn="just">
              <a:lnSpc>
                <a:spcPct val="130000"/>
              </a:lnSpc>
              <a:spcAft>
                <a:spcPts val="0"/>
              </a:spcAft>
            </a:pPr>
            <a:r>
              <a:rPr lang="vi-VN" sz="4000" b="1">
                <a:latin typeface="Times New Roman" panose="02020603050405020304" pitchFamily="18" charset="0"/>
                <a:ea typeface="Times New Roman" panose="02020603050405020304" pitchFamily="18" charset="0"/>
              </a:rPr>
              <a:t>2. Phần 2 (Khổ thơ cuối): Tâm trạng của khách tha hương</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19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a:off x="-1561643" y="2998244"/>
            <a:ext cx="4307763" cy="6704689"/>
          </a:xfrm>
          <a:custGeom>
            <a:avLst/>
            <a:gdLst/>
            <a:ahLst/>
            <a:cxnLst/>
            <a:rect l="l" t="t" r="r" b="b"/>
            <a:pathLst>
              <a:path w="4307763" h="6704689">
                <a:moveTo>
                  <a:pt x="0" y="0"/>
                </a:moveTo>
                <a:lnTo>
                  <a:pt x="4307763" y="0"/>
                </a:lnTo>
                <a:lnTo>
                  <a:pt x="4307763" y="6704688"/>
                </a:lnTo>
                <a:lnTo>
                  <a:pt x="0" y="6704688"/>
                </a:lnTo>
                <a:lnTo>
                  <a:pt x="0" y="0"/>
                </a:lnTo>
                <a:close/>
              </a:path>
            </a:pathLst>
          </a:custGeom>
          <a:blipFill>
            <a:blip r:embed="rId4"/>
            <a:stretch>
              <a:fillRect/>
            </a:stretch>
          </a:blipFill>
        </p:spPr>
      </p:sp>
      <p:grpSp>
        <p:nvGrpSpPr>
          <p:cNvPr id="6" name="Group 6"/>
          <p:cNvGrpSpPr/>
          <p:nvPr/>
        </p:nvGrpSpPr>
        <p:grpSpPr>
          <a:xfrm>
            <a:off x="3612895" y="2628901"/>
            <a:ext cx="5607305" cy="5029199"/>
            <a:chOff x="0" y="0"/>
            <a:chExt cx="1611945" cy="1402558"/>
          </a:xfrm>
        </p:grpSpPr>
        <p:sp>
          <p:nvSpPr>
            <p:cNvPr id="7"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8"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9" name="Group 9"/>
          <p:cNvGrpSpPr/>
          <p:nvPr/>
        </p:nvGrpSpPr>
        <p:grpSpPr>
          <a:xfrm>
            <a:off x="9576075" y="2733113"/>
            <a:ext cx="5265509" cy="5020176"/>
            <a:chOff x="0" y="0"/>
            <a:chExt cx="1611945" cy="1402558"/>
          </a:xfrm>
        </p:grpSpPr>
        <p:sp>
          <p:nvSpPr>
            <p:cNvPr id="10"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1"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2" name="Freeform 22"/>
          <p:cNvSpPr/>
          <p:nvPr/>
        </p:nvSpPr>
        <p:spPr>
          <a:xfrm>
            <a:off x="15683020" y="1861780"/>
            <a:ext cx="1088903" cy="1124029"/>
          </a:xfrm>
          <a:custGeom>
            <a:avLst/>
            <a:gdLst/>
            <a:ahLst/>
            <a:cxnLst/>
            <a:rect l="l" t="t" r="r" b="b"/>
            <a:pathLst>
              <a:path w="1088903" h="1124029">
                <a:moveTo>
                  <a:pt x="0" y="0"/>
                </a:moveTo>
                <a:lnTo>
                  <a:pt x="1088902" y="0"/>
                </a:lnTo>
                <a:lnTo>
                  <a:pt x="1088902" y="1124029"/>
                </a:lnTo>
                <a:lnTo>
                  <a:pt x="0" y="1124029"/>
                </a:lnTo>
                <a:lnTo>
                  <a:pt x="0" y="0"/>
                </a:lnTo>
                <a:close/>
              </a:path>
            </a:pathLst>
          </a:custGeom>
          <a:blipFill>
            <a:blip r:embed="rId5"/>
            <a:stretch>
              <a:fillRect/>
            </a:stretch>
          </a:blipFill>
        </p:spPr>
      </p:sp>
      <p:sp>
        <p:nvSpPr>
          <p:cNvPr id="23" name="Freeform 23"/>
          <p:cNvSpPr/>
          <p:nvPr/>
        </p:nvSpPr>
        <p:spPr>
          <a:xfrm>
            <a:off x="3695613" y="263968"/>
            <a:ext cx="1115905" cy="1099295"/>
          </a:xfrm>
          <a:custGeom>
            <a:avLst/>
            <a:gdLst/>
            <a:ahLst/>
            <a:cxnLst/>
            <a:rect l="l" t="t" r="r" b="b"/>
            <a:pathLst>
              <a:path w="1115905" h="1099295">
                <a:moveTo>
                  <a:pt x="0" y="0"/>
                </a:moveTo>
                <a:lnTo>
                  <a:pt x="1115906" y="0"/>
                </a:lnTo>
                <a:lnTo>
                  <a:pt x="1115906" y="1099295"/>
                </a:lnTo>
                <a:lnTo>
                  <a:pt x="0" y="1099295"/>
                </a:lnTo>
                <a:lnTo>
                  <a:pt x="0" y="0"/>
                </a:lnTo>
                <a:close/>
              </a:path>
            </a:pathLst>
          </a:custGeom>
          <a:blipFill>
            <a:blip r:embed="rId6"/>
            <a:stretch>
              <a:fillRect/>
            </a:stretch>
          </a:blipFill>
        </p:spPr>
      </p:sp>
      <p:sp>
        <p:nvSpPr>
          <p:cNvPr id="25" name="TextBox 25"/>
          <p:cNvSpPr txBox="1"/>
          <p:nvPr/>
        </p:nvSpPr>
        <p:spPr>
          <a:xfrm>
            <a:off x="3818644" y="2879334"/>
            <a:ext cx="4949929" cy="4308872"/>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Tâm trạng của khách tha hương, nơi “mưa trong ý khách muôn hàng lệ rơi” </a:t>
            </a:r>
            <a:r>
              <a:rPr lang="vi-VN" sz="4000">
                <a:latin typeface="Times New Roman" panose="02020603050405020304" pitchFamily="18" charset="0"/>
                <a:cs typeface="Times New Roman" panose="02020603050405020304" pitchFamily="18" charset="0"/>
                <a:sym typeface="Wingdings" panose="05000000000000000000" pitchFamily="2" charset="2"/>
              </a:rPr>
              <a:t></a:t>
            </a:r>
            <a:r>
              <a:rPr lang="vi-VN" sz="4000">
                <a:latin typeface="Times New Roman" panose="02020603050405020304" pitchFamily="18" charset="0"/>
                <a:cs typeface="Times New Roman" panose="02020603050405020304" pitchFamily="18" charset="0"/>
              </a:rPr>
              <a:t> Làm nổi bật tâm trạng u buồn, cô đơn và nỗi nhớ nhà của người xa xứ.</a:t>
            </a:r>
            <a:endParaRPr lang="en-GB" sz="4000">
              <a:latin typeface="Times New Roman" panose="02020603050405020304" pitchFamily="18" charset="0"/>
              <a:cs typeface="Times New Roman" panose="02020603050405020304" pitchFamily="18" charset="0"/>
            </a:endParaRPr>
          </a:p>
        </p:txBody>
      </p:sp>
      <p:sp>
        <p:nvSpPr>
          <p:cNvPr id="26" name="TextBox 26"/>
          <p:cNvSpPr txBox="1"/>
          <p:nvPr/>
        </p:nvSpPr>
        <p:spPr>
          <a:xfrm>
            <a:off x="9781825" y="3088765"/>
            <a:ext cx="4854008" cy="4308872"/>
          </a:xfrm>
          <a:prstGeom prst="rect">
            <a:avLst/>
          </a:prstGeom>
        </p:spPr>
        <p:txBody>
          <a:bodyPr lIns="0" tIns="0" rIns="0" bIns="0" rtlCol="0" anchor="t">
            <a:spAutoFit/>
          </a:bodyPr>
          <a:lstStyle/>
          <a:p>
            <a:pPr algn="just"/>
            <a:r>
              <a:rPr lang="vi-VN" sz="4000">
                <a:latin typeface="Times New Roman" panose="02020603050405020304" pitchFamily="18" charset="0"/>
                <a:cs typeface="Times New Roman" panose="02020603050405020304" pitchFamily="18" charset="0"/>
              </a:rPr>
              <a:t>Câu thơ “Bóng dương với khách tha hương”: lữ khách cô độc đang tự chiêm nghiệm, suy tư, đối diện với nỗi niềm lạc lõng của kẻ xa xứ.</a:t>
            </a:r>
            <a:endParaRPr lang="en-GB" sz="4000">
              <a:latin typeface="Times New Roman" panose="02020603050405020304" pitchFamily="18" charset="0"/>
              <a:cs typeface="Times New Roman" panose="02020603050405020304" pitchFamily="18" charset="0"/>
            </a:endParaRPr>
          </a:p>
        </p:txBody>
      </p:sp>
      <p:sp>
        <p:nvSpPr>
          <p:cNvPr id="27" name="Freeform 27"/>
          <p:cNvSpPr/>
          <p:nvPr/>
        </p:nvSpPr>
        <p:spPr>
          <a:xfrm rot="-8396728">
            <a:off x="15768621" y="7242510"/>
            <a:ext cx="917699" cy="947303"/>
          </a:xfrm>
          <a:custGeom>
            <a:avLst/>
            <a:gdLst/>
            <a:ahLst/>
            <a:cxnLst/>
            <a:rect l="l" t="t" r="r" b="b"/>
            <a:pathLst>
              <a:path w="917699" h="947303">
                <a:moveTo>
                  <a:pt x="0" y="0"/>
                </a:moveTo>
                <a:lnTo>
                  <a:pt x="917700" y="0"/>
                </a:lnTo>
                <a:lnTo>
                  <a:pt x="917700" y="947303"/>
                </a:lnTo>
                <a:lnTo>
                  <a:pt x="0" y="947303"/>
                </a:lnTo>
                <a:lnTo>
                  <a:pt x="0" y="0"/>
                </a:lnTo>
                <a:close/>
              </a:path>
            </a:pathLst>
          </a:custGeom>
          <a:blipFill>
            <a:blip r:embed="rId5"/>
            <a:stretch>
              <a:fillRect/>
            </a:stretch>
          </a:blipFill>
        </p:spPr>
      </p:sp>
    </p:spTree>
    <p:extLst>
      <p:ext uri="{BB962C8B-B14F-4D97-AF65-F5344CB8AC3E}">
        <p14:creationId xmlns:p14="http://schemas.microsoft.com/office/powerpoint/2010/main" val="121277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7182"/>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grpSp>
        <p:nvGrpSpPr>
          <p:cNvPr id="5" name="Group 5"/>
          <p:cNvGrpSpPr/>
          <p:nvPr/>
        </p:nvGrpSpPr>
        <p:grpSpPr>
          <a:xfrm>
            <a:off x="5822774" y="420732"/>
            <a:ext cx="6450639" cy="1769995"/>
            <a:chOff x="0" y="0"/>
            <a:chExt cx="2318698" cy="636229"/>
          </a:xfrm>
        </p:grpSpPr>
        <p:sp>
          <p:nvSpPr>
            <p:cNvPr id="6" name="Freeform 6"/>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7"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3" name="Group 13"/>
          <p:cNvGrpSpPr/>
          <p:nvPr/>
        </p:nvGrpSpPr>
        <p:grpSpPr>
          <a:xfrm>
            <a:off x="2499765" y="3390901"/>
            <a:ext cx="6450639" cy="4176944"/>
            <a:chOff x="0" y="0"/>
            <a:chExt cx="2318698" cy="636229"/>
          </a:xfrm>
        </p:grpSpPr>
        <p:sp>
          <p:nvSpPr>
            <p:cNvPr id="14"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5"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9" name="Group 29"/>
          <p:cNvGrpSpPr/>
          <p:nvPr/>
        </p:nvGrpSpPr>
        <p:grpSpPr>
          <a:xfrm>
            <a:off x="9468354" y="3390901"/>
            <a:ext cx="6450639" cy="4225692"/>
            <a:chOff x="0" y="0"/>
            <a:chExt cx="2318698" cy="636229"/>
          </a:xfrm>
        </p:grpSpPr>
        <p:sp>
          <p:nvSpPr>
            <p:cNvPr id="30" name="Freeform 30"/>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31" name="TextBox 31"/>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37" name="Freeform 37"/>
          <p:cNvSpPr/>
          <p:nvPr/>
        </p:nvSpPr>
        <p:spPr>
          <a:xfrm rot="1339708" flipH="1">
            <a:off x="1654026" y="908538"/>
            <a:ext cx="1666290" cy="1426761"/>
          </a:xfrm>
          <a:custGeom>
            <a:avLst/>
            <a:gdLst/>
            <a:ahLst/>
            <a:cxnLst/>
            <a:rect l="l" t="t" r="r" b="b"/>
            <a:pathLst>
              <a:path w="1666290" h="1426761">
                <a:moveTo>
                  <a:pt x="1666290" y="0"/>
                </a:moveTo>
                <a:lnTo>
                  <a:pt x="0" y="0"/>
                </a:lnTo>
                <a:lnTo>
                  <a:pt x="0" y="1426762"/>
                </a:lnTo>
                <a:lnTo>
                  <a:pt x="1666290" y="1426762"/>
                </a:lnTo>
                <a:lnTo>
                  <a:pt x="1666290" y="0"/>
                </a:lnTo>
                <a:close/>
              </a:path>
            </a:pathLst>
          </a:custGeom>
          <a:blipFill>
            <a:blip r:embed="rId4"/>
            <a:stretch>
              <a:fillRect/>
            </a:stretch>
          </a:blipFill>
        </p:spPr>
      </p:sp>
      <p:sp>
        <p:nvSpPr>
          <p:cNvPr id="38" name="Freeform 38"/>
          <p:cNvSpPr/>
          <p:nvPr/>
        </p:nvSpPr>
        <p:spPr>
          <a:xfrm>
            <a:off x="16436943" y="5813692"/>
            <a:ext cx="2113086" cy="3931323"/>
          </a:xfrm>
          <a:custGeom>
            <a:avLst/>
            <a:gdLst/>
            <a:ahLst/>
            <a:cxnLst/>
            <a:rect l="l" t="t" r="r" b="b"/>
            <a:pathLst>
              <a:path w="2113086" h="3931323">
                <a:moveTo>
                  <a:pt x="0" y="0"/>
                </a:moveTo>
                <a:lnTo>
                  <a:pt x="2113086" y="0"/>
                </a:lnTo>
                <a:lnTo>
                  <a:pt x="2113086" y="3931323"/>
                </a:lnTo>
                <a:lnTo>
                  <a:pt x="0" y="3931323"/>
                </a:lnTo>
                <a:lnTo>
                  <a:pt x="0" y="0"/>
                </a:lnTo>
                <a:close/>
              </a:path>
            </a:pathLst>
          </a:custGeom>
          <a:blipFill>
            <a:blip r:embed="rId5"/>
            <a:stretch>
              <a:fillRect/>
            </a:stretch>
          </a:blipFill>
        </p:spPr>
      </p:sp>
      <p:sp>
        <p:nvSpPr>
          <p:cNvPr id="39" name="Freeform 39"/>
          <p:cNvSpPr/>
          <p:nvPr/>
        </p:nvSpPr>
        <p:spPr>
          <a:xfrm>
            <a:off x="-1032744" y="7352648"/>
            <a:ext cx="2197557" cy="2589169"/>
          </a:xfrm>
          <a:custGeom>
            <a:avLst/>
            <a:gdLst/>
            <a:ahLst/>
            <a:cxnLst/>
            <a:rect l="l" t="t" r="r" b="b"/>
            <a:pathLst>
              <a:path w="2197557" h="2589169">
                <a:moveTo>
                  <a:pt x="0" y="0"/>
                </a:moveTo>
                <a:lnTo>
                  <a:pt x="2197557" y="0"/>
                </a:lnTo>
                <a:lnTo>
                  <a:pt x="2197557" y="2589169"/>
                </a:lnTo>
                <a:lnTo>
                  <a:pt x="0" y="2589169"/>
                </a:lnTo>
                <a:lnTo>
                  <a:pt x="0" y="0"/>
                </a:lnTo>
                <a:close/>
              </a:path>
            </a:pathLst>
          </a:custGeom>
          <a:blipFill>
            <a:blip r:embed="rId6"/>
            <a:stretch>
              <a:fillRect/>
            </a:stretch>
          </a:blipFill>
        </p:spPr>
      </p:sp>
      <p:sp>
        <p:nvSpPr>
          <p:cNvPr id="40" name="Freeform 40"/>
          <p:cNvSpPr/>
          <p:nvPr/>
        </p:nvSpPr>
        <p:spPr>
          <a:xfrm rot="-629044">
            <a:off x="15602217" y="580072"/>
            <a:ext cx="1107670" cy="1397691"/>
          </a:xfrm>
          <a:custGeom>
            <a:avLst/>
            <a:gdLst/>
            <a:ahLst/>
            <a:cxnLst/>
            <a:rect l="l" t="t" r="r" b="b"/>
            <a:pathLst>
              <a:path w="1107670" h="1397691">
                <a:moveTo>
                  <a:pt x="0" y="0"/>
                </a:moveTo>
                <a:lnTo>
                  <a:pt x="1107670" y="0"/>
                </a:lnTo>
                <a:lnTo>
                  <a:pt x="1107670" y="1397691"/>
                </a:lnTo>
                <a:lnTo>
                  <a:pt x="0" y="1397691"/>
                </a:lnTo>
                <a:lnTo>
                  <a:pt x="0" y="0"/>
                </a:lnTo>
                <a:close/>
              </a:path>
            </a:pathLst>
          </a:custGeom>
          <a:blipFill>
            <a:blip r:embed="rId7"/>
            <a:stretch>
              <a:fillRect/>
            </a:stretch>
          </a:blipFill>
        </p:spPr>
      </p:sp>
      <p:sp>
        <p:nvSpPr>
          <p:cNvPr id="42" name="TextBox 42"/>
          <p:cNvSpPr txBox="1"/>
          <p:nvPr/>
        </p:nvSpPr>
        <p:spPr>
          <a:xfrm>
            <a:off x="6142625" y="442594"/>
            <a:ext cx="5709890" cy="1661993"/>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Mối liên hệ giữa hình ảnh nước non ở ba khổ thơ đầu với nội dung hai câu thơ cuối</a:t>
            </a:r>
            <a:endParaRPr lang="en-US" sz="3600">
              <a:solidFill>
                <a:srgbClr val="C3714B"/>
              </a:solidFill>
              <a:latin typeface="Times New Roman" panose="02020603050405020304" pitchFamily="18" charset="0"/>
              <a:cs typeface="Times New Roman" panose="02020603050405020304" pitchFamily="18" charset="0"/>
            </a:endParaRPr>
          </a:p>
        </p:txBody>
      </p:sp>
      <p:sp>
        <p:nvSpPr>
          <p:cNvPr id="43" name="TextBox 43"/>
          <p:cNvSpPr txBox="1"/>
          <p:nvPr/>
        </p:nvSpPr>
        <p:spPr>
          <a:xfrm>
            <a:off x="2861663" y="3666104"/>
            <a:ext cx="5709890" cy="3323987"/>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Hình ảnh nước non xuất hiện trong ba khổ thơ đầu là hình ảnh ẩn dụ cho cố hương của nhân vật trữ tình, mở rộng ra là biểu tượng cho quê hương xứ sở. </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45" name="TextBox 45"/>
          <p:cNvSpPr txBox="1"/>
          <p:nvPr/>
        </p:nvSpPr>
        <p:spPr>
          <a:xfrm>
            <a:off x="9774409" y="3570885"/>
            <a:ext cx="5709890" cy="3877985"/>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Ở ba khổ đầu, tiếng mưa song hành với </a:t>
            </a:r>
            <a:r>
              <a:rPr lang="vi-VN" sz="3600" i="1">
                <a:latin typeface="Times New Roman" panose="02020603050405020304" pitchFamily="18" charset="0"/>
                <a:cs typeface="Times New Roman" panose="02020603050405020304" pitchFamily="18" charset="0"/>
              </a:rPr>
              <a:t>nước non</a:t>
            </a:r>
            <a:r>
              <a:rPr lang="vi-VN" sz="3600">
                <a:latin typeface="Times New Roman" panose="02020603050405020304" pitchFamily="18" charset="0"/>
                <a:cs typeface="Times New Roman" panose="02020603050405020304" pitchFamily="18" charset="0"/>
              </a:rPr>
              <a:t>, gợi nhắc trong nhân vật trữ tình những kí ức về quê hương để đến 2 câu thơ cuối cảm xúc của nhân vật trữ tình như vỡ òa, trào ra thành “hai hàng lệ tuôn”.</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73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20559"/>
          </a:xfrm>
          <a:prstGeom prst="rect">
            <a:avLst/>
          </a:prstGeom>
        </p:spPr>
      </p:pic>
      <p:sp>
        <p:nvSpPr>
          <p:cNvPr id="4" name="Rounded Rectangle 3"/>
          <p:cNvSpPr/>
          <p:nvPr/>
        </p:nvSpPr>
        <p:spPr>
          <a:xfrm>
            <a:off x="1676400" y="1714500"/>
            <a:ext cx="8915400" cy="3810000"/>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09800" y="1941994"/>
            <a:ext cx="8001000" cy="3170099"/>
          </a:xfrm>
          <a:prstGeom prst="rect">
            <a:avLst/>
          </a:prstGeom>
        </p:spPr>
        <p:txBody>
          <a:bodyPr wrap="square">
            <a:spAutoFit/>
          </a:bodyPr>
          <a:lstStyle/>
          <a:p>
            <a:pPr algn="just"/>
            <a:r>
              <a:rPr lang="vi-VN" sz="4000">
                <a:solidFill>
                  <a:schemeClr val="bg1"/>
                </a:solidFill>
                <a:latin typeface="Times New Roman" panose="02020603050405020304" pitchFamily="18" charset="0"/>
                <a:ea typeface="Calibri" panose="020F0502020204030204" pitchFamily="34" charset="0"/>
              </a:rPr>
              <a:t>=&gt; Cảnh mưa và tâm trạng của khách tha hương hoà quyện vào nhau, tạo nên một thể thống nhất, nơi không gian bên ngoài và thế giới nội tâm gặp gỡ, đồng cảm.</a:t>
            </a:r>
            <a:endParaRPr lang="en-GB" sz="5400">
              <a:solidFill>
                <a:schemeClr val="bg1"/>
              </a:solidFill>
            </a:endParaRPr>
          </a:p>
        </p:txBody>
      </p:sp>
    </p:spTree>
    <p:extLst>
      <p:ext uri="{BB962C8B-B14F-4D97-AF65-F5344CB8AC3E}">
        <p14:creationId xmlns:p14="http://schemas.microsoft.com/office/powerpoint/2010/main" val="40511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1575094" y="1831579"/>
            <a:ext cx="14131072" cy="4612738"/>
          </a:xfrm>
          <a:prstGeom prst="rect">
            <a:avLst/>
          </a:prstGeom>
        </p:spPr>
        <p:txBody>
          <a:bodyPr lIns="0" tIns="0" rIns="0" bIns="0" rtlCol="0" anchor="t">
            <a:spAutoFit/>
          </a:bodyPr>
          <a:lstStyle/>
          <a:p>
            <a:pPr algn="just">
              <a:lnSpc>
                <a:spcPts val="5040"/>
              </a:lnSpc>
            </a:pPr>
            <a:r>
              <a:rPr lang="vi-VN" sz="4400">
                <a:latin typeface="Times New Roman" panose="02020603050405020304" pitchFamily="18" charset="0"/>
                <a:cs typeface="Times New Roman" panose="02020603050405020304" pitchFamily="18" charset="0"/>
              </a:rPr>
              <a:t>Xem v</a:t>
            </a:r>
            <a:r>
              <a:rPr lang="en-US" sz="4400">
                <a:latin typeface="Times New Roman" panose="02020603050405020304" pitchFamily="18" charset="0"/>
                <a:cs typeface="Times New Roman" panose="02020603050405020304" pitchFamily="18" charset="0"/>
              </a:rPr>
              <a:t>ideo “Âm thanh của cuộc sống” </a:t>
            </a:r>
            <a:r>
              <a:rPr lang="vi-VN" sz="4400">
                <a:latin typeface="Times New Roman" panose="02020603050405020304" pitchFamily="18" charset="0"/>
                <a:cs typeface="Times New Roman" panose="02020603050405020304" pitchFamily="18" charset="0"/>
              </a:rPr>
              <a:t>và trả lời c</a:t>
            </a:r>
            <a:r>
              <a:rPr lang="en-US" sz="4400">
                <a:latin typeface="Times New Roman" panose="02020603050405020304" pitchFamily="18" charset="0"/>
                <a:cs typeface="Times New Roman" panose="02020603050405020304" pitchFamily="18" charset="0"/>
              </a:rPr>
              <a:t>âu hỏi: </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a:t>
            </a:r>
            <a:r>
              <a:rPr lang="en-US" sz="4400" i="1">
                <a:latin typeface="Times New Roman" panose="02020603050405020304" pitchFamily="18" charset="0"/>
                <a:cs typeface="Times New Roman" panose="02020603050405020304" pitchFamily="18" charset="0"/>
              </a:rPr>
              <a:t>Có những âm thanh nào xuất hiện trong đoạn video hoạt hình trên? Em ấn tượng với âm thanh nào nhất trong đoạn video trên? </a:t>
            </a:r>
            <a:endParaRPr lang="en-GB" sz="4400">
              <a:latin typeface="Times New Roman" panose="02020603050405020304" pitchFamily="18" charset="0"/>
              <a:cs typeface="Times New Roman" panose="02020603050405020304" pitchFamily="18" charset="0"/>
            </a:endParaRPr>
          </a:p>
          <a:p>
            <a:pPr algn="just"/>
            <a:r>
              <a:rPr lang="en-US" sz="4400" i="1">
                <a:latin typeface="Times New Roman" panose="02020603050405020304" pitchFamily="18" charset="0"/>
                <a:cs typeface="Times New Roman" panose="02020603050405020304" pitchFamily="18" charset="0"/>
              </a:rPr>
              <a:t>- Em có cảm xúc gì khi lắng nghe những âm thanh cuộc sống quanh mình</a:t>
            </a:r>
            <a:r>
              <a:rPr lang="en-US"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a:p>
            <a:pPr algn="ctr">
              <a:lnSpc>
                <a:spcPts val="5040"/>
              </a:lnSpc>
            </a:pPr>
            <a:endParaRPr lang="en-US" sz="3600">
              <a:solidFill>
                <a:srgbClr val="C3714B"/>
              </a:solidFill>
              <a:latin typeface="Montserrat Classic Bold"/>
            </a:endParaRPr>
          </a:p>
        </p:txBody>
      </p:sp>
    </p:spTree>
    <p:extLst>
      <p:ext uri="{BB962C8B-B14F-4D97-AF65-F5344CB8AC3E}">
        <p14:creationId xmlns:p14="http://schemas.microsoft.com/office/powerpoint/2010/main" val="213557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2721120079"/>
              </p:ext>
            </p:extLst>
          </p:nvPr>
        </p:nvGraphicFramePr>
        <p:xfrm>
          <a:off x="3352800" y="2169304"/>
          <a:ext cx="11132503" cy="55473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8114163">
                  <a:extLst>
                    <a:ext uri="{9D8B030D-6E8A-4147-A177-3AD203B41FA5}">
                      <a16:colId xmlns:a16="http://schemas.microsoft.com/office/drawing/2014/main" val="20000"/>
                    </a:ext>
                  </a:extLst>
                </a:gridCol>
                <a:gridCol w="3018340">
                  <a:extLst>
                    <a:ext uri="{9D8B030D-6E8A-4147-A177-3AD203B41FA5}">
                      <a16:colId xmlns:a16="http://schemas.microsoft.com/office/drawing/2014/main" val="20001"/>
                    </a:ext>
                  </a:extLst>
                </a:gridCol>
              </a:tblGrid>
              <a:tr h="0">
                <a:tc gridSpan="2">
                  <a:txBody>
                    <a:bodyPr/>
                    <a:lstStyle/>
                    <a:p>
                      <a:pPr marR="91440" algn="ctr">
                        <a:lnSpc>
                          <a:spcPct val="130000"/>
                        </a:lnSpc>
                        <a:spcAft>
                          <a:spcPts val="0"/>
                        </a:spcAft>
                      </a:pPr>
                      <a:r>
                        <a:rPr lang="en-US" sz="4000" b="1">
                          <a:solidFill>
                            <a:srgbClr val="0070C0"/>
                          </a:solidFill>
                          <a:effectLst/>
                          <a:latin typeface="Times New Roman" panose="02020603050405020304" pitchFamily="18" charset="0"/>
                          <a:ea typeface="Calibri" panose="020F0502020204030204" pitchFamily="34" charset="0"/>
                        </a:rPr>
                        <a:t>Mật thư 3_ </a:t>
                      </a:r>
                      <a:r>
                        <a:rPr lang="en-US" sz="4000" b="1">
                          <a:solidFill>
                            <a:srgbClr val="FF0000"/>
                          </a:solidFill>
                          <a:effectLst/>
                          <a:latin typeface="Times New Roman" panose="02020603050405020304" pitchFamily="18" charset="0"/>
                          <a:ea typeface="Calibri" panose="020F0502020204030204" pitchFamily="34" charset="0"/>
                        </a:rPr>
                        <a:t>PHT 1.3: Mạch cảm xúc, ý nghĩa nhan đề, cảm hứng chủ đạo</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0">
                <a:tc>
                  <a:txBody>
                    <a:bodyPr/>
                    <a:lstStyle/>
                    <a:p>
                      <a:pPr marR="91440">
                        <a:lnSpc>
                          <a:spcPct val="130000"/>
                        </a:lnSpc>
                        <a:spcAft>
                          <a:spcPts val="0"/>
                        </a:spcAft>
                      </a:pPr>
                      <a:r>
                        <a:rPr lang="en-US" sz="4000">
                          <a:solidFill>
                            <a:srgbClr val="0D0D0D"/>
                          </a:solidFill>
                          <a:effectLst/>
                          <a:latin typeface="Times New Roman" panose="02020603050405020304" pitchFamily="18" charset="0"/>
                          <a:ea typeface="Calibri" panose="020F0502020204030204" pitchFamily="34" charset="0"/>
                        </a:rPr>
                        <a:t>1. Xác định mạch cảm xúc của nhân vật trữ tình trong bài thơ.</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solidFill>
                            <a:srgbClr val="0D0D0D"/>
                          </a:solidFill>
                          <a:effectLst/>
                          <a:latin typeface="Times New Roman" panose="02020603050405020304" pitchFamily="18" charset="0"/>
                          <a:ea typeface="Calibri" panose="020F0502020204030204" pitchFamily="34" charset="0"/>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41910" indent="-41910" algn="just">
                        <a:lnSpc>
                          <a:spcPct val="13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rPr>
                        <a:t>2. Nêu ý nghĩa nhan đề và chỉ ra cảm hứng chủ đạo của bài thơ.</a:t>
                      </a:r>
                      <a:endParaRPr lang="en-GB" sz="4000">
                        <a:effectLst/>
                        <a:latin typeface="Times New Roman" panose="02020603050405020304" pitchFamily="18" charset="0"/>
                        <a:ea typeface="Times New Roman" panose="02020603050405020304" pitchFamily="18" charset="0"/>
                      </a:endParaRPr>
                    </a:p>
                    <a:p>
                      <a:pPr marL="41910" indent="-41910" algn="ctr">
                        <a:lnSpc>
                          <a:spcPct val="130000"/>
                        </a:lnSpc>
                        <a:spcAft>
                          <a:spcPts val="0"/>
                        </a:spcAft>
                      </a:pPr>
                      <a:r>
                        <a:rPr lang="vi-VN" sz="4000">
                          <a:effectLst/>
                          <a:latin typeface="Times New Roman" panose="02020603050405020304" pitchFamily="18" charset="0"/>
                          <a:ea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solidFill>
                            <a:srgbClr val="0D0D0D"/>
                          </a:solidFill>
                          <a:effectLst/>
                          <a:latin typeface="Times New Roman" panose="02020603050405020304" pitchFamily="18" charset="0"/>
                          <a:ea typeface="Calibri" panose="020F0502020204030204" pitchFamily="34" charset="0"/>
                        </a:rPr>
                        <a:t>………………</a:t>
                      </a:r>
                      <a:endParaRPr lang="en-GB" sz="4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Rectangle 8"/>
          <p:cNvSpPr/>
          <p:nvPr/>
        </p:nvSpPr>
        <p:spPr>
          <a:xfrm>
            <a:off x="1966220" y="412354"/>
            <a:ext cx="14365792" cy="956800"/>
          </a:xfrm>
          <a:prstGeom prst="rect">
            <a:avLst/>
          </a:prstGeom>
        </p:spPr>
        <p:txBody>
          <a:bodyPr wrap="none">
            <a:spAutoFit/>
          </a:bodyPr>
          <a:lstStyle/>
          <a:p>
            <a:pPr marR="91440" algn="just">
              <a:lnSpc>
                <a:spcPct val="130000"/>
              </a:lnSpc>
              <a:spcAft>
                <a:spcPts val="0"/>
              </a:spcAft>
            </a:pPr>
            <a:r>
              <a:rPr lang="vi-VN" sz="4800" b="1">
                <a:latin typeface="Times New Roman" panose="02020603050405020304" pitchFamily="18" charset="0"/>
                <a:ea typeface="Calibri" panose="020F0502020204030204" pitchFamily="34" charset="0"/>
              </a:rPr>
              <a:t>3. Mạch cảm xúc, ý nghĩa nhan đề, cảm hứng chủ đạo</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376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28542" y="2423794"/>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1" name="TextBox 11"/>
          <p:cNvSpPr txBox="1"/>
          <p:nvPr/>
        </p:nvSpPr>
        <p:spPr>
          <a:xfrm>
            <a:off x="3494821" y="857250"/>
            <a:ext cx="12498042" cy="1421095"/>
          </a:xfrm>
          <a:prstGeom prst="rect">
            <a:avLst/>
          </a:prstGeom>
        </p:spPr>
        <p:txBody>
          <a:bodyPr lIns="0" tIns="0" rIns="0" bIns="0" rtlCol="0" anchor="t">
            <a:spAutoFit/>
          </a:bodyPr>
          <a:lstStyle/>
          <a:p>
            <a:pPr algn="ctr">
              <a:lnSpc>
                <a:spcPts val="12880"/>
              </a:lnSpc>
            </a:pPr>
            <a:r>
              <a:rPr lang="pt-BR" sz="6000" b="1">
                <a:latin typeface="Times New Roman" panose="02020603050405020304" pitchFamily="18" charset="0"/>
                <a:cs typeface="Times New Roman" panose="02020603050405020304" pitchFamily="18" charset="0"/>
              </a:rPr>
              <a:t>Mạch cảm xúc của nhân vật trữ tình</a:t>
            </a:r>
            <a:endParaRPr lang="en-US" sz="6000">
              <a:solidFill>
                <a:srgbClr val="AD5545"/>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286000" y="3646924"/>
            <a:ext cx="13187109" cy="3785652"/>
          </a:xfrm>
          <a:prstGeom prst="rect">
            <a:avLst/>
          </a:prstGeom>
        </p:spPr>
        <p:txBody>
          <a:bodyPr wrap="square">
            <a:spAutoFit/>
          </a:bodyPr>
          <a:lstStyle/>
          <a:p>
            <a:pPr marL="20320" marR="91440" algn="just">
              <a:spcAft>
                <a:spcPts val="0"/>
              </a:spcAft>
            </a:pPr>
            <a:r>
              <a:rPr lang="pt-BR" sz="4000">
                <a:solidFill>
                  <a:schemeClr val="bg1"/>
                </a:solidFill>
                <a:latin typeface="Times New Roman" panose="02020603050405020304" pitchFamily="18" charset="0"/>
                <a:ea typeface="Calibri" panose="020F0502020204030204" pitchFamily="34" charset="0"/>
              </a:rPr>
              <a:t>Quan sát, nhìn ngắm màn mưa xuân giăng khắp nẻo mọi chốn, nhân vật trữ tình nghe mưa xuân rơi mà ngỡ như nghe tiếng đàn mưa xuân, tưởng đó là lời nước non. Trước cảnh đẹp đẽ, thơ mông nhưng trong lòng nhân vật trữ tình vẫn chất chứa bao nỗi u buồn, trào dâng ra thành dòng lệ. Đó là nỗi nhớ quê, nhớ nhà của người khách tha hương.</a:t>
            </a:r>
            <a:endParaRPr lang="en-GB" sz="400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704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838200" y="2423794"/>
            <a:ext cx="17020942"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1" name="TextBox 11"/>
          <p:cNvSpPr txBox="1"/>
          <p:nvPr/>
        </p:nvSpPr>
        <p:spPr>
          <a:xfrm>
            <a:off x="4072409" y="66517"/>
            <a:ext cx="10525979" cy="2954655"/>
          </a:xfrm>
          <a:prstGeom prst="rect">
            <a:avLst/>
          </a:prstGeom>
        </p:spPr>
        <p:txBody>
          <a:bodyPr wrap="square" lIns="0" tIns="0" rIns="0" bIns="0" rtlCol="0" anchor="t">
            <a:spAutoFit/>
          </a:bodyPr>
          <a:lstStyle/>
          <a:p>
            <a:pPr algn="ctr"/>
            <a:r>
              <a:rPr lang="pt-BR" sz="9600" b="1">
                <a:latin typeface="Times New Roman" panose="02020603050405020304" pitchFamily="18" charset="0"/>
                <a:cs typeface="Times New Roman" panose="02020603050405020304" pitchFamily="18" charset="0"/>
              </a:rPr>
              <a:t>Ý nghĩa nhan đề </a:t>
            </a:r>
            <a:r>
              <a:rPr lang="pt-BR" sz="9600" b="1" i="1">
                <a:latin typeface="Times New Roman" panose="02020603050405020304" pitchFamily="18" charset="0"/>
                <a:cs typeface="Times New Roman" panose="02020603050405020304" pitchFamily="18" charset="0"/>
              </a:rPr>
              <a:t>Tiếng đàn mưa</a:t>
            </a:r>
            <a:endParaRPr lang="en-US" sz="9200">
              <a:solidFill>
                <a:srgbClr val="AD5545"/>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76400" y="3781365"/>
            <a:ext cx="13715999" cy="3293209"/>
          </a:xfrm>
          <a:prstGeom prst="rect">
            <a:avLst/>
          </a:prstGeom>
        </p:spPr>
        <p:txBody>
          <a:bodyPr wrap="square">
            <a:spAutoFit/>
          </a:bodyPr>
          <a:lstStyle/>
          <a:p>
            <a:pPr indent="254000" algn="just">
              <a:lnSpc>
                <a:spcPct val="130000"/>
              </a:lnSpc>
              <a:spcAft>
                <a:spcPts val="0"/>
              </a:spcAft>
              <a:tabLst>
                <a:tab pos="511810" algn="l"/>
              </a:tabLst>
            </a:pPr>
            <a:r>
              <a:rPr lang="vi-VN" sz="4000">
                <a:solidFill>
                  <a:schemeClr val="bg1"/>
                </a:solidFill>
                <a:latin typeface="Times New Roman" panose="02020603050405020304" pitchFamily="18" charset="0"/>
                <a:ea typeface="Times New Roman" panose="02020603050405020304" pitchFamily="18" charset="0"/>
              </a:rPr>
              <a:t>- </a:t>
            </a:r>
            <a:r>
              <a:rPr lang="pt-BR" sz="4000">
                <a:solidFill>
                  <a:schemeClr val="bg1"/>
                </a:solidFill>
                <a:latin typeface="Times New Roman" panose="02020603050405020304" pitchFamily="18" charset="0"/>
                <a:ea typeface="Times New Roman" panose="02020603050405020304" pitchFamily="18" charset="0"/>
              </a:rPr>
              <a:t>Tiếng mưa rơi được liên tưởng như bản đàn của thiên nhiên. Thiên nhiên như hòa tấu bản nhạc nên thơ nhưng trầm buồn.</a:t>
            </a:r>
            <a:endParaRPr lang="en-GB" sz="4000">
              <a:solidFill>
                <a:schemeClr val="bg1"/>
              </a:solidFill>
              <a:latin typeface="Times New Roman" panose="02020603050405020304" pitchFamily="18" charset="0"/>
              <a:ea typeface="Times New Roman" panose="02020603050405020304" pitchFamily="18" charset="0"/>
            </a:endParaRPr>
          </a:p>
          <a:p>
            <a:pPr indent="254000" algn="just">
              <a:lnSpc>
                <a:spcPct val="130000"/>
              </a:lnSpc>
              <a:spcAft>
                <a:spcPts val="0"/>
              </a:spcAft>
              <a:tabLst>
                <a:tab pos="511810" algn="l"/>
              </a:tabLst>
            </a:pPr>
            <a:r>
              <a:rPr lang="pt-BR" sz="4000">
                <a:solidFill>
                  <a:schemeClr val="bg1"/>
                </a:solidFill>
                <a:latin typeface="Times New Roman" panose="02020603050405020304" pitchFamily="18" charset="0"/>
                <a:ea typeface="Times New Roman" panose="02020603050405020304" pitchFamily="18" charset="0"/>
              </a:rPr>
              <a:t>- Tô đậm âm thanh tiếng mưa vào buổi chiều xuân, nhà thơ như muốn nhấn mạnh sự giao cảm giữa con người và thiên nhiên</a:t>
            </a:r>
            <a:r>
              <a:rPr lang="pt-BR" sz="1300">
                <a:latin typeface="Times New Roman" panose="02020603050405020304" pitchFamily="18" charset="0"/>
                <a:ea typeface="Times New Roman" panose="02020603050405020304" pitchFamily="18" charset="0"/>
              </a:rPr>
              <a:t>.</a:t>
            </a:r>
            <a:endParaRPr lang="en-GB" sz="13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40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28542" y="2423794"/>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1" name="TextBox 11"/>
          <p:cNvSpPr txBox="1"/>
          <p:nvPr/>
        </p:nvSpPr>
        <p:spPr>
          <a:xfrm>
            <a:off x="3494821" y="857250"/>
            <a:ext cx="12498042" cy="1529265"/>
          </a:xfrm>
          <a:prstGeom prst="rect">
            <a:avLst/>
          </a:prstGeom>
        </p:spPr>
        <p:txBody>
          <a:bodyPr lIns="0" tIns="0" rIns="0" bIns="0" rtlCol="0" anchor="t">
            <a:spAutoFit/>
          </a:bodyPr>
          <a:lstStyle/>
          <a:p>
            <a:pPr algn="ctr">
              <a:lnSpc>
                <a:spcPts val="12880"/>
              </a:lnSpc>
            </a:pPr>
            <a:r>
              <a:rPr lang="pt-BR" sz="9600" b="1">
                <a:latin typeface="Times New Roman" panose="02020603050405020304" pitchFamily="18" charset="0"/>
                <a:cs typeface="Times New Roman" panose="02020603050405020304" pitchFamily="18" charset="0"/>
              </a:rPr>
              <a:t>Cảm hứng chủ đạo</a:t>
            </a:r>
            <a:endParaRPr lang="en-US" sz="9200">
              <a:solidFill>
                <a:srgbClr val="AD5545"/>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733800" y="3759935"/>
            <a:ext cx="11254848" cy="3416320"/>
          </a:xfrm>
          <a:prstGeom prst="rect">
            <a:avLst/>
          </a:prstGeom>
        </p:spPr>
        <p:txBody>
          <a:bodyPr wrap="square">
            <a:spAutoFit/>
          </a:bodyPr>
          <a:lstStyle/>
          <a:p>
            <a:pPr algn="just"/>
            <a:r>
              <a:rPr lang="pt-BR" sz="7200">
                <a:solidFill>
                  <a:schemeClr val="bg1"/>
                </a:solidFill>
                <a:latin typeface="Times New Roman" panose="02020603050405020304" pitchFamily="18" charset="0"/>
                <a:ea typeface="Calibri" panose="020F0502020204030204" pitchFamily="34" charset="0"/>
              </a:rPr>
              <a:t>Tâm trạng u buồn, sự cô đơn và nỗi nhớ quê hương sâu sắc của kẻ xa xứ.</a:t>
            </a:r>
            <a:endParaRPr lang="en-GB" sz="7200">
              <a:solidFill>
                <a:schemeClr val="bg1"/>
              </a:solidFill>
            </a:endParaRPr>
          </a:p>
        </p:txBody>
      </p:sp>
    </p:spTree>
    <p:extLst>
      <p:ext uri="{BB962C8B-B14F-4D97-AF65-F5344CB8AC3E}">
        <p14:creationId xmlns:p14="http://schemas.microsoft.com/office/powerpoint/2010/main" val="263648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a:off x="15739176" y="2609286"/>
            <a:ext cx="4613106" cy="6601940"/>
          </a:xfrm>
          <a:custGeom>
            <a:avLst/>
            <a:gdLst/>
            <a:ahLst/>
            <a:cxnLst/>
            <a:rect l="l" t="t" r="r" b="b"/>
            <a:pathLst>
              <a:path w="4613106" h="6601940">
                <a:moveTo>
                  <a:pt x="0" y="0"/>
                </a:moveTo>
                <a:lnTo>
                  <a:pt x="4613106" y="0"/>
                </a:lnTo>
                <a:lnTo>
                  <a:pt x="4613106" y="6601941"/>
                </a:lnTo>
                <a:lnTo>
                  <a:pt x="0" y="6601941"/>
                </a:lnTo>
                <a:lnTo>
                  <a:pt x="0" y="0"/>
                </a:lnTo>
                <a:close/>
              </a:path>
            </a:pathLst>
          </a:custGeom>
          <a:blipFill>
            <a:blip r:embed="rId6"/>
            <a:stretch>
              <a:fillRect/>
            </a:stretch>
          </a:blipFill>
        </p:spPr>
      </p:sp>
      <p:sp>
        <p:nvSpPr>
          <p:cNvPr id="10" name="Freeform 10"/>
          <p:cNvSpPr/>
          <p:nvPr/>
        </p:nvSpPr>
        <p:spPr>
          <a:xfrm>
            <a:off x="15634880" y="7411875"/>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11" name="Freeform 11"/>
          <p:cNvSpPr/>
          <p:nvPr/>
        </p:nvSpPr>
        <p:spPr>
          <a:xfrm flipH="1">
            <a:off x="4265411" y="5774820"/>
            <a:ext cx="626436" cy="617040"/>
          </a:xfrm>
          <a:custGeom>
            <a:avLst/>
            <a:gdLst/>
            <a:ahLst/>
            <a:cxnLst/>
            <a:rect l="l" t="t" r="r" b="b"/>
            <a:pathLst>
              <a:path w="626436" h="617040">
                <a:moveTo>
                  <a:pt x="626437" y="0"/>
                </a:moveTo>
                <a:lnTo>
                  <a:pt x="0" y="0"/>
                </a:lnTo>
                <a:lnTo>
                  <a:pt x="0" y="617040"/>
                </a:lnTo>
                <a:lnTo>
                  <a:pt x="626437" y="617040"/>
                </a:lnTo>
                <a:lnTo>
                  <a:pt x="626437" y="0"/>
                </a:lnTo>
                <a:close/>
              </a:path>
            </a:pathLst>
          </a:custGeom>
          <a:blipFill>
            <a:blip r:embed="rId7"/>
            <a:stretch>
              <a:fillRect/>
            </a:stretch>
          </a:blipFill>
        </p:spPr>
      </p:sp>
      <p:sp>
        <p:nvSpPr>
          <p:cNvPr id="12" name="Freeform 12"/>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8"/>
            <a:stretch>
              <a:fillRect/>
            </a:stretch>
          </a:blipFill>
        </p:spPr>
      </p:sp>
      <p:sp>
        <p:nvSpPr>
          <p:cNvPr id="13" name="Freeform 13"/>
          <p:cNvSpPr/>
          <p:nvPr/>
        </p:nvSpPr>
        <p:spPr>
          <a:xfrm>
            <a:off x="4891848" y="8117398"/>
            <a:ext cx="1436843" cy="1014404"/>
          </a:xfrm>
          <a:custGeom>
            <a:avLst/>
            <a:gdLst/>
            <a:ahLst/>
            <a:cxnLst/>
            <a:rect l="l" t="t" r="r" b="b"/>
            <a:pathLst>
              <a:path w="1436843" h="1014404">
                <a:moveTo>
                  <a:pt x="0" y="0"/>
                </a:moveTo>
                <a:lnTo>
                  <a:pt x="1436842" y="0"/>
                </a:lnTo>
                <a:lnTo>
                  <a:pt x="1436842" y="1014403"/>
                </a:lnTo>
                <a:lnTo>
                  <a:pt x="0" y="1014403"/>
                </a:lnTo>
                <a:lnTo>
                  <a:pt x="0" y="0"/>
                </a:lnTo>
                <a:close/>
              </a:path>
            </a:pathLst>
          </a:custGeom>
          <a:blipFill>
            <a:blip r:embed="rId9"/>
            <a:stretch>
              <a:fillRect/>
            </a:stretch>
          </a:blipFill>
        </p:spPr>
      </p:sp>
      <p:sp>
        <p:nvSpPr>
          <p:cNvPr id="14" name="Freeform 14"/>
          <p:cNvSpPr/>
          <p:nvPr/>
        </p:nvSpPr>
        <p:spPr>
          <a:xfrm>
            <a:off x="14407890" y="2644791"/>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7"/>
            <a:stretch>
              <a:fillRect/>
            </a:stretch>
          </a:blipFill>
        </p:spPr>
      </p:sp>
      <p:sp>
        <p:nvSpPr>
          <p:cNvPr id="15" name="Freeform 15"/>
          <p:cNvSpPr/>
          <p:nvPr/>
        </p:nvSpPr>
        <p:spPr>
          <a:xfrm rot="-2611248">
            <a:off x="-911134" y="461856"/>
            <a:ext cx="3396816" cy="1133687"/>
          </a:xfrm>
          <a:custGeom>
            <a:avLst/>
            <a:gdLst/>
            <a:ahLst/>
            <a:cxnLst/>
            <a:rect l="l" t="t" r="r" b="b"/>
            <a:pathLst>
              <a:path w="3396816" h="1133687">
                <a:moveTo>
                  <a:pt x="0" y="0"/>
                </a:moveTo>
                <a:lnTo>
                  <a:pt x="3396816" y="0"/>
                </a:lnTo>
                <a:lnTo>
                  <a:pt x="3396816" y="1133688"/>
                </a:lnTo>
                <a:lnTo>
                  <a:pt x="0" y="1133688"/>
                </a:lnTo>
                <a:lnTo>
                  <a:pt x="0" y="0"/>
                </a:lnTo>
                <a:close/>
              </a:path>
            </a:pathLst>
          </a:custGeom>
          <a:blipFill>
            <a:blip r:embed="rId8"/>
            <a:stretch>
              <a:fillRect/>
            </a:stretch>
          </a:blipFill>
        </p:spPr>
      </p:sp>
      <p:sp>
        <p:nvSpPr>
          <p:cNvPr id="16" name="Freeform 16"/>
          <p:cNvSpPr/>
          <p:nvPr/>
        </p:nvSpPr>
        <p:spPr>
          <a:xfrm>
            <a:off x="11902968" y="7151468"/>
            <a:ext cx="1719953" cy="2198023"/>
          </a:xfrm>
          <a:custGeom>
            <a:avLst/>
            <a:gdLst/>
            <a:ahLst/>
            <a:cxnLst/>
            <a:rect l="l" t="t" r="r" b="b"/>
            <a:pathLst>
              <a:path w="1719953" h="2198023">
                <a:moveTo>
                  <a:pt x="0" y="0"/>
                </a:moveTo>
                <a:lnTo>
                  <a:pt x="1719954" y="0"/>
                </a:lnTo>
                <a:lnTo>
                  <a:pt x="1719954" y="2198023"/>
                </a:lnTo>
                <a:lnTo>
                  <a:pt x="0" y="2198023"/>
                </a:lnTo>
                <a:lnTo>
                  <a:pt x="0" y="0"/>
                </a:lnTo>
                <a:close/>
              </a:path>
            </a:pathLst>
          </a:custGeom>
          <a:blipFill>
            <a:blip r:embed="rId10"/>
            <a:stretch>
              <a:fillRect/>
            </a:stretch>
          </a:blipFill>
        </p:spPr>
      </p:sp>
      <p:grpSp>
        <p:nvGrpSpPr>
          <p:cNvPr id="17" name="Group 17"/>
          <p:cNvGrpSpPr/>
          <p:nvPr/>
        </p:nvGrpSpPr>
        <p:grpSpPr>
          <a:xfrm>
            <a:off x="3528094" y="879603"/>
            <a:ext cx="11231813" cy="7370877"/>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3F6F7"/>
            </a:solidFill>
          </p:spPr>
        </p:sp>
        <p:sp>
          <p:nvSpPr>
            <p:cNvPr id="19" name="TextBox 19"/>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TextBox 20"/>
          <p:cNvSpPr txBox="1"/>
          <p:nvPr/>
        </p:nvSpPr>
        <p:spPr>
          <a:xfrm>
            <a:off x="3253674" y="3567378"/>
            <a:ext cx="11780653" cy="14773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en-US" sz="9600" b="1">
                <a:latin typeface="Times New Roman" panose="02020603050405020304" pitchFamily="18" charset="0"/>
                <a:cs typeface="Times New Roman" panose="02020603050405020304" pitchFamily="18" charset="0"/>
              </a:rPr>
              <a:t>III. TỔNG KẾT</a:t>
            </a:r>
            <a:endParaRPr lang="en-GB" sz="9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0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078464" y="3279378"/>
            <a:ext cx="12399536" cy="5629170"/>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 Sử dụng một số biện pháp tu từ đặc sắc: điệp ngữ, ẩn dụ,...</a:t>
            </a:r>
            <a:endParaRPr lang="en-GB" sz="5400">
              <a:latin typeface="Times New Roman" panose="02020603050405020304" pitchFamily="18" charset="0"/>
              <a:cs typeface="Times New Roman" panose="02020603050405020304" pitchFamily="18" charset="0"/>
            </a:endParaRPr>
          </a:p>
          <a:p>
            <a:pPr algn="just"/>
            <a:r>
              <a:rPr lang="en-US" sz="540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Sử dụng hệ thống hình ảnh giàu sức gợi. Ví dụ: </a:t>
            </a:r>
            <a:r>
              <a:rPr lang="vi-VN" sz="5400" i="1">
                <a:latin typeface="Times New Roman" panose="02020603050405020304" pitchFamily="18" charset="0"/>
                <a:cs typeface="Times New Roman" panose="02020603050405020304" pitchFamily="18" charset="0"/>
              </a:rPr>
              <a:t>mưa hoa, hoa rụng, bóng tà dương</a:t>
            </a:r>
            <a:r>
              <a:rPr lang="vi-VN" sz="540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Ngôn ngữ: giàu tính nhạc, phù hợp với việc miêu tả nỗi buồn man mác, sâu lắng</a:t>
            </a:r>
            <a:r>
              <a:rPr lang="vi-VN" sz="5400" b="1">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a:p>
            <a:pPr algn="just">
              <a:lnSpc>
                <a:spcPts val="5040"/>
              </a:lnSpc>
            </a:pPr>
            <a:endParaRPr lang="en-US" sz="5400">
              <a:solidFill>
                <a:srgbClr val="C3714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3308123" y="1071966"/>
            <a:ext cx="11671753" cy="3135474"/>
          </a:xfrm>
          <a:prstGeom prst="rect">
            <a:avLst/>
          </a:prstGeom>
        </p:spPr>
        <p:txBody>
          <a:bodyPr wrap="square" lIns="0" tIns="0" rIns="0" bIns="0" rtlCol="0" anchor="t">
            <a:spAutoFit/>
          </a:bodyPr>
          <a:lstStyle/>
          <a:p>
            <a:pPr algn="ctr">
              <a:lnSpc>
                <a:spcPts val="12880"/>
              </a:lnSpc>
            </a:pPr>
            <a:r>
              <a:rPr lang="vi-VN" sz="8000" b="1">
                <a:latin typeface="Times New Roman" panose="02020603050405020304" pitchFamily="18" charset="0"/>
                <a:cs typeface="Times New Roman" panose="02020603050405020304" pitchFamily="18" charset="0"/>
              </a:rPr>
              <a:t>1. </a:t>
            </a:r>
            <a:r>
              <a:rPr lang="en-US" sz="8000" b="1">
                <a:latin typeface="Times New Roman" panose="02020603050405020304" pitchFamily="18" charset="0"/>
                <a:cs typeface="Times New Roman" panose="02020603050405020304" pitchFamily="18" charset="0"/>
              </a:rPr>
              <a:t>Đặc sắc nghệ thuật</a:t>
            </a:r>
            <a:endParaRPr lang="en-GB" sz="8000">
              <a:latin typeface="Times New Roman" panose="02020603050405020304" pitchFamily="18" charset="0"/>
              <a:cs typeface="Times New Roman" panose="02020603050405020304" pitchFamily="18" charset="0"/>
            </a:endParaRPr>
          </a:p>
          <a:p>
            <a:pPr algn="ctr">
              <a:lnSpc>
                <a:spcPts val="12880"/>
              </a:lnSpc>
            </a:pPr>
            <a:r>
              <a:rPr lang="en-US" sz="8000">
                <a:solidFill>
                  <a:srgbClr val="AD5545"/>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922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078464" y="3279378"/>
            <a:ext cx="14131072" cy="3323987"/>
          </a:xfrm>
          <a:prstGeom prst="rect">
            <a:avLst/>
          </a:prstGeom>
        </p:spPr>
        <p:txBody>
          <a:bodyPr lIns="0" tIns="0" rIns="0" bIns="0" rtlCol="0" anchor="t">
            <a:spAutoFit/>
          </a:bodyPr>
          <a:lstStyle/>
          <a:p>
            <a:pPr lvl="0"/>
            <a:r>
              <a:rPr lang="vi-VN" sz="5400">
                <a:latin typeface="Times New Roman" panose="02020603050405020304" pitchFamily="18" charset="0"/>
                <a:cs typeface="Times New Roman" panose="02020603050405020304" pitchFamily="18" charset="0"/>
              </a:rPr>
              <a:t>Bài thơ tái hiện vẻ đẹp mong manh, tinh tế của bức tranh mưa xuân</a:t>
            </a:r>
            <a:r>
              <a:rPr lang="en-US" sz="540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 Đồng thời tái hiện tâm trạng u buồn, sự cô đơn và nỗi nhớ quê hương sâu sắc của kẻ xa xứ.</a:t>
            </a:r>
            <a:endParaRPr lang="en-US" sz="5400">
              <a:solidFill>
                <a:srgbClr val="C3714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907404" y="857250"/>
            <a:ext cx="10713596" cy="1231106"/>
          </a:xfrm>
          <a:prstGeom prst="rect">
            <a:avLst/>
          </a:prstGeom>
        </p:spPr>
        <p:txBody>
          <a:bodyPr wrap="square" lIns="0" tIns="0" rIns="0" bIns="0" rtlCol="0" anchor="t">
            <a:spAutoFit/>
          </a:bodyPr>
          <a:lstStyle/>
          <a:p>
            <a:r>
              <a:rPr lang="en-US" sz="8000" b="1">
                <a:latin typeface="Times New Roman" panose="02020603050405020304" pitchFamily="18" charset="0"/>
                <a:cs typeface="Times New Roman" panose="02020603050405020304" pitchFamily="18" charset="0"/>
              </a:rPr>
              <a:t>2. Đặc sắc nội dung</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3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1000"/>
                                        <p:tgtEl>
                                          <p:spTgt spid="8">
                                            <p:txEl>
                                              <p:pRg st="1" end="1"/>
                                            </p:txEl>
                                          </p:spTgt>
                                        </p:tgtEl>
                                      </p:cBhvr>
                                    </p:animEffect>
                                    <p:anim calcmode="lin" valueType="num">
                                      <p:cBhvr>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41280"/>
          </a:xfrm>
          <a:prstGeom prst="rect">
            <a:avLst/>
          </a:prstGeom>
        </p:spPr>
      </p:pic>
      <p:sp>
        <p:nvSpPr>
          <p:cNvPr id="3" name="Rectangle 2"/>
          <p:cNvSpPr/>
          <p:nvPr/>
        </p:nvSpPr>
        <p:spPr>
          <a:xfrm>
            <a:off x="4572000" y="4305300"/>
            <a:ext cx="8711231" cy="3046988"/>
          </a:xfrm>
          <a:prstGeom prst="rect">
            <a:avLst/>
          </a:prstGeom>
        </p:spPr>
        <p:txBody>
          <a:bodyPr wrap="none">
            <a:spAutoFit/>
          </a:bodyPr>
          <a:lstStyle/>
          <a:p>
            <a:pPr algn="ctr"/>
            <a:r>
              <a:rPr lang="de-DE" sz="9600" b="1">
                <a:solidFill>
                  <a:srgbClr val="FF0000"/>
                </a:solidFill>
                <a:latin typeface="Times New Roman" panose="02020603050405020304" pitchFamily="18" charset="0"/>
                <a:ea typeface="Calibri" panose="020F0502020204030204" pitchFamily="34" charset="0"/>
              </a:rPr>
              <a:t>HOẠT ĐỘNG 3</a:t>
            </a:r>
            <a:endParaRPr lang="vi-VN" sz="9600" b="1">
              <a:solidFill>
                <a:srgbClr val="FF0000"/>
              </a:solidFill>
              <a:latin typeface="Times New Roman" panose="02020603050405020304" pitchFamily="18" charset="0"/>
              <a:ea typeface="Calibri" panose="020F0502020204030204" pitchFamily="34" charset="0"/>
            </a:endParaRPr>
          </a:p>
          <a:p>
            <a:pPr algn="ctr"/>
            <a:r>
              <a:rPr lang="de-DE" sz="9600" b="1">
                <a:solidFill>
                  <a:srgbClr val="FF0000"/>
                </a:solidFill>
                <a:latin typeface="Times New Roman" panose="02020603050405020304" pitchFamily="18" charset="0"/>
                <a:ea typeface="Calibri" panose="020F0502020204030204" pitchFamily="34" charset="0"/>
              </a:rPr>
              <a:t>LUYỆN TẬP</a:t>
            </a:r>
            <a:endParaRPr lang="en-GB" sz="16600">
              <a:solidFill>
                <a:srgbClr val="FF0000"/>
              </a:solidFill>
            </a:endParaRPr>
          </a:p>
        </p:txBody>
      </p:sp>
    </p:spTree>
    <p:extLst>
      <p:ext uri="{BB962C8B-B14F-4D97-AF65-F5344CB8AC3E}">
        <p14:creationId xmlns:p14="http://schemas.microsoft.com/office/powerpoint/2010/main" val="265077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a:off x="-1561643" y="2998244"/>
            <a:ext cx="4307763" cy="6704689"/>
          </a:xfrm>
          <a:custGeom>
            <a:avLst/>
            <a:gdLst/>
            <a:ahLst/>
            <a:cxnLst/>
            <a:rect l="l" t="t" r="r" b="b"/>
            <a:pathLst>
              <a:path w="4307763" h="6704689">
                <a:moveTo>
                  <a:pt x="0" y="0"/>
                </a:moveTo>
                <a:lnTo>
                  <a:pt x="4307763" y="0"/>
                </a:lnTo>
                <a:lnTo>
                  <a:pt x="4307763" y="6704688"/>
                </a:lnTo>
                <a:lnTo>
                  <a:pt x="0" y="6704688"/>
                </a:lnTo>
                <a:lnTo>
                  <a:pt x="0" y="0"/>
                </a:lnTo>
                <a:close/>
              </a:path>
            </a:pathLst>
          </a:custGeom>
          <a:blipFill>
            <a:blip r:embed="rId4"/>
            <a:stretch>
              <a:fillRect/>
            </a:stretch>
          </a:blipFill>
        </p:spPr>
      </p:sp>
      <p:grpSp>
        <p:nvGrpSpPr>
          <p:cNvPr id="6" name="Group 6"/>
          <p:cNvGrpSpPr/>
          <p:nvPr/>
        </p:nvGrpSpPr>
        <p:grpSpPr>
          <a:xfrm>
            <a:off x="3612895" y="3663353"/>
            <a:ext cx="5265509" cy="4581535"/>
            <a:chOff x="0" y="0"/>
            <a:chExt cx="1611945" cy="1402558"/>
          </a:xfrm>
        </p:grpSpPr>
        <p:sp>
          <p:nvSpPr>
            <p:cNvPr id="7" name="Freeform 7"/>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8" name="TextBox 8"/>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9" name="Group 9"/>
          <p:cNvGrpSpPr/>
          <p:nvPr/>
        </p:nvGrpSpPr>
        <p:grpSpPr>
          <a:xfrm>
            <a:off x="9537257" y="3663353"/>
            <a:ext cx="6769543" cy="4581535"/>
            <a:chOff x="0" y="0"/>
            <a:chExt cx="1611945" cy="1402558"/>
          </a:xfrm>
        </p:grpSpPr>
        <p:sp>
          <p:nvSpPr>
            <p:cNvPr id="10" name="Freeform 10"/>
            <p:cNvSpPr/>
            <p:nvPr/>
          </p:nvSpPr>
          <p:spPr>
            <a:xfrm>
              <a:off x="0" y="0"/>
              <a:ext cx="1611945" cy="1402558"/>
            </a:xfrm>
            <a:custGeom>
              <a:avLst/>
              <a:gdLst/>
              <a:ahLst/>
              <a:cxnLst/>
              <a:rect l="l" t="t" r="r" b="b"/>
              <a:pathLst>
                <a:path w="1611945" h="1402558">
                  <a:moveTo>
                    <a:pt x="64694" y="0"/>
                  </a:moveTo>
                  <a:lnTo>
                    <a:pt x="1547251" y="0"/>
                  </a:lnTo>
                  <a:cubicBezTo>
                    <a:pt x="1564409" y="0"/>
                    <a:pt x="1580864" y="6816"/>
                    <a:pt x="1592997" y="18948"/>
                  </a:cubicBezTo>
                  <a:cubicBezTo>
                    <a:pt x="1605129" y="31081"/>
                    <a:pt x="1611945" y="47536"/>
                    <a:pt x="1611945" y="64694"/>
                  </a:cubicBezTo>
                  <a:lnTo>
                    <a:pt x="1611945" y="1337864"/>
                  </a:lnTo>
                  <a:cubicBezTo>
                    <a:pt x="1611945" y="1373594"/>
                    <a:pt x="1582981" y="1402558"/>
                    <a:pt x="1547251" y="1402558"/>
                  </a:cubicBezTo>
                  <a:lnTo>
                    <a:pt x="64694" y="1402558"/>
                  </a:lnTo>
                  <a:cubicBezTo>
                    <a:pt x="28964" y="1402558"/>
                    <a:pt x="0" y="1373594"/>
                    <a:pt x="0" y="1337864"/>
                  </a:cubicBezTo>
                  <a:lnTo>
                    <a:pt x="0" y="64694"/>
                  </a:lnTo>
                  <a:cubicBezTo>
                    <a:pt x="0" y="28964"/>
                    <a:pt x="28964" y="0"/>
                    <a:pt x="64694" y="0"/>
                  </a:cubicBezTo>
                  <a:close/>
                </a:path>
              </a:pathLst>
            </a:custGeom>
            <a:solidFill>
              <a:srgbClr val="FFFFFF"/>
            </a:solidFill>
            <a:ln w="38100" cap="rnd">
              <a:solidFill>
                <a:srgbClr val="C3714B"/>
              </a:solidFill>
              <a:prstDash val="solid"/>
              <a:round/>
            </a:ln>
          </p:spPr>
        </p:sp>
        <p:sp>
          <p:nvSpPr>
            <p:cNvPr id="11" name="TextBox 11"/>
            <p:cNvSpPr txBox="1"/>
            <p:nvPr/>
          </p:nvSpPr>
          <p:spPr>
            <a:xfrm>
              <a:off x="0" y="-47625"/>
              <a:ext cx="1611945" cy="1450183"/>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13" name="Group 13"/>
          <p:cNvGrpSpPr/>
          <p:nvPr/>
        </p:nvGrpSpPr>
        <p:grpSpPr>
          <a:xfrm>
            <a:off x="5197359" y="2615063"/>
            <a:ext cx="2096580" cy="20965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a:ln w="38100" cap="sq">
              <a:solidFill>
                <a:srgbClr val="C3714B"/>
              </a:solidFill>
              <a:prstDash val="solid"/>
              <a:miter/>
            </a:ln>
          </p:spPr>
        </p:sp>
        <p:sp>
          <p:nvSpPr>
            <p:cNvPr id="15" name="TextBox 15"/>
            <p:cNvSpPr txBox="1"/>
            <p:nvPr/>
          </p:nvSpPr>
          <p:spPr>
            <a:xfrm>
              <a:off x="76200" y="28575"/>
              <a:ext cx="660400" cy="708025"/>
            </a:xfrm>
            <a:prstGeom prst="rect">
              <a:avLst/>
            </a:prstGeom>
          </p:spPr>
          <p:txBody>
            <a:bodyPr lIns="43705" tIns="43705" rIns="43705" bIns="43705" rtlCol="0" anchor="ctr"/>
            <a:lstStyle/>
            <a:p>
              <a:pPr algn="ctr">
                <a:lnSpc>
                  <a:spcPts val="2660"/>
                </a:lnSpc>
              </a:pPr>
              <a:endParaRPr>
                <a:solidFill>
                  <a:prstClr val="black"/>
                </a:solidFill>
              </a:endParaRPr>
            </a:p>
          </p:txBody>
        </p:sp>
      </p:grpSp>
      <p:grpSp>
        <p:nvGrpSpPr>
          <p:cNvPr id="18" name="Group 18"/>
          <p:cNvGrpSpPr/>
          <p:nvPr/>
        </p:nvGrpSpPr>
        <p:grpSpPr>
          <a:xfrm>
            <a:off x="11121722" y="2615063"/>
            <a:ext cx="2096580" cy="20965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714B"/>
            </a:solidFill>
            <a:ln w="38100" cap="sq">
              <a:solidFill>
                <a:srgbClr val="C3714B"/>
              </a:solidFill>
              <a:prstDash val="solid"/>
              <a:miter/>
            </a:ln>
          </p:spPr>
        </p:sp>
        <p:sp>
          <p:nvSpPr>
            <p:cNvPr id="20" name="TextBox 20"/>
            <p:cNvSpPr txBox="1"/>
            <p:nvPr/>
          </p:nvSpPr>
          <p:spPr>
            <a:xfrm>
              <a:off x="76200" y="28575"/>
              <a:ext cx="660400" cy="708025"/>
            </a:xfrm>
            <a:prstGeom prst="rect">
              <a:avLst/>
            </a:prstGeom>
          </p:spPr>
          <p:txBody>
            <a:bodyPr lIns="43705" tIns="43705" rIns="43705" bIns="43705" rtlCol="0" anchor="ctr"/>
            <a:lstStyle/>
            <a:p>
              <a:pPr algn="ctr">
                <a:lnSpc>
                  <a:spcPts val="2660"/>
                </a:lnSpc>
              </a:pPr>
              <a:endParaRPr>
                <a:solidFill>
                  <a:prstClr val="black"/>
                </a:solidFill>
              </a:endParaRPr>
            </a:p>
          </p:txBody>
        </p:sp>
      </p:grpSp>
      <p:sp>
        <p:nvSpPr>
          <p:cNvPr id="22" name="Freeform 22"/>
          <p:cNvSpPr/>
          <p:nvPr/>
        </p:nvSpPr>
        <p:spPr>
          <a:xfrm>
            <a:off x="15683020" y="1861780"/>
            <a:ext cx="1088903" cy="1124029"/>
          </a:xfrm>
          <a:custGeom>
            <a:avLst/>
            <a:gdLst/>
            <a:ahLst/>
            <a:cxnLst/>
            <a:rect l="l" t="t" r="r" b="b"/>
            <a:pathLst>
              <a:path w="1088903" h="1124029">
                <a:moveTo>
                  <a:pt x="0" y="0"/>
                </a:moveTo>
                <a:lnTo>
                  <a:pt x="1088902" y="0"/>
                </a:lnTo>
                <a:lnTo>
                  <a:pt x="1088902" y="1124029"/>
                </a:lnTo>
                <a:lnTo>
                  <a:pt x="0" y="1124029"/>
                </a:lnTo>
                <a:lnTo>
                  <a:pt x="0" y="0"/>
                </a:lnTo>
                <a:close/>
              </a:path>
            </a:pathLst>
          </a:custGeom>
          <a:blipFill>
            <a:blip r:embed="rId5"/>
            <a:stretch>
              <a:fillRect/>
            </a:stretch>
          </a:blipFill>
        </p:spPr>
      </p:sp>
      <p:sp>
        <p:nvSpPr>
          <p:cNvPr id="23" name="Freeform 23"/>
          <p:cNvSpPr/>
          <p:nvPr/>
        </p:nvSpPr>
        <p:spPr>
          <a:xfrm>
            <a:off x="3695613" y="263968"/>
            <a:ext cx="1115905" cy="1099295"/>
          </a:xfrm>
          <a:custGeom>
            <a:avLst/>
            <a:gdLst/>
            <a:ahLst/>
            <a:cxnLst/>
            <a:rect l="l" t="t" r="r" b="b"/>
            <a:pathLst>
              <a:path w="1115905" h="1099295">
                <a:moveTo>
                  <a:pt x="0" y="0"/>
                </a:moveTo>
                <a:lnTo>
                  <a:pt x="1115906" y="0"/>
                </a:lnTo>
                <a:lnTo>
                  <a:pt x="1115906" y="1099295"/>
                </a:lnTo>
                <a:lnTo>
                  <a:pt x="0" y="1099295"/>
                </a:lnTo>
                <a:lnTo>
                  <a:pt x="0" y="0"/>
                </a:lnTo>
                <a:close/>
              </a:path>
            </a:pathLst>
          </a:custGeom>
          <a:blipFill>
            <a:blip r:embed="rId6"/>
            <a:stretch>
              <a:fillRect/>
            </a:stretch>
          </a:blipFill>
        </p:spPr>
      </p:sp>
      <p:sp>
        <p:nvSpPr>
          <p:cNvPr id="25" name="TextBox 25"/>
          <p:cNvSpPr txBox="1"/>
          <p:nvPr/>
        </p:nvSpPr>
        <p:spPr>
          <a:xfrm>
            <a:off x="3818645" y="4753338"/>
            <a:ext cx="4854008" cy="3385542"/>
          </a:xfrm>
          <a:prstGeom prst="rect">
            <a:avLst/>
          </a:prstGeom>
        </p:spPr>
        <p:txBody>
          <a:bodyPr lIns="0" tIns="0" rIns="0" bIns="0" rtlCol="0" anchor="t">
            <a:spAutoFit/>
          </a:bodyPr>
          <a:lstStyle/>
          <a:p>
            <a:pPr algn="just"/>
            <a:r>
              <a:rPr lang="it-IT" sz="4400" b="1" u="sng">
                <a:latin typeface="Times New Roman" panose="02020603050405020304" pitchFamily="18" charset="0"/>
                <a:cs typeface="Times New Roman" panose="02020603050405020304" pitchFamily="18" charset="0"/>
              </a:rPr>
              <a:t>Bài tập 1</a:t>
            </a:r>
            <a:r>
              <a:rPr lang="it-IT" sz="4400">
                <a:latin typeface="Times New Roman" panose="02020603050405020304" pitchFamily="18" charset="0"/>
                <a:cs typeface="Times New Roman" panose="02020603050405020304" pitchFamily="18" charset="0"/>
              </a:rPr>
              <a:t>. HS vẽ sơ đồ tư duy thể hiện các hình ảnh chính trong bài thơ </a:t>
            </a:r>
            <a:r>
              <a:rPr lang="it-IT" sz="4400" i="1">
                <a:latin typeface="Times New Roman" panose="02020603050405020304" pitchFamily="18" charset="0"/>
                <a:cs typeface="Times New Roman" panose="02020603050405020304" pitchFamily="18" charset="0"/>
              </a:rPr>
              <a:t>Tiếng đàn mưa.</a:t>
            </a:r>
            <a:endParaRPr lang="en-GB" sz="4400">
              <a:latin typeface="Times New Roman" panose="02020603050405020304" pitchFamily="18" charset="0"/>
              <a:cs typeface="Times New Roman" panose="02020603050405020304" pitchFamily="18" charset="0"/>
            </a:endParaRPr>
          </a:p>
        </p:txBody>
      </p:sp>
      <p:sp>
        <p:nvSpPr>
          <p:cNvPr id="26" name="TextBox 26"/>
          <p:cNvSpPr txBox="1"/>
          <p:nvPr/>
        </p:nvSpPr>
        <p:spPr>
          <a:xfrm>
            <a:off x="9797922" y="4747341"/>
            <a:ext cx="6127877" cy="3385542"/>
          </a:xfrm>
          <a:prstGeom prst="rect">
            <a:avLst/>
          </a:prstGeom>
        </p:spPr>
        <p:txBody>
          <a:bodyPr wrap="square" lIns="0" tIns="0" rIns="0" bIns="0" rtlCol="0" anchor="t">
            <a:spAutoFit/>
          </a:bodyPr>
          <a:lstStyle/>
          <a:p>
            <a:pPr algn="just"/>
            <a:r>
              <a:rPr lang="it-IT" sz="4400" b="1" u="sng">
                <a:latin typeface="Times New Roman" panose="02020603050405020304" pitchFamily="18" charset="0"/>
                <a:cs typeface="Times New Roman" panose="02020603050405020304" pitchFamily="18" charset="0"/>
              </a:rPr>
              <a:t>Bài tập 2.</a:t>
            </a:r>
            <a:r>
              <a:rPr lang="it-IT" sz="4400">
                <a:latin typeface="Times New Roman" panose="02020603050405020304" pitchFamily="18" charset="0"/>
                <a:cs typeface="Times New Roman" panose="02020603050405020304" pitchFamily="18" charset="0"/>
              </a:rPr>
              <a:t> Viết đoạn văn (7 – 9 câu) phân tích cảm xúc của nhân vật “khách tha hương” trong bài thơ </a:t>
            </a:r>
            <a:r>
              <a:rPr lang="it-IT" sz="4400" i="1">
                <a:latin typeface="Times New Roman" panose="02020603050405020304" pitchFamily="18" charset="0"/>
                <a:cs typeface="Times New Roman" panose="02020603050405020304" pitchFamily="18" charset="0"/>
              </a:rPr>
              <a:t>Tiếng đàn mưa</a:t>
            </a:r>
            <a:r>
              <a:rPr lang="it-IT" sz="440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27" name="Freeform 27"/>
          <p:cNvSpPr/>
          <p:nvPr/>
        </p:nvSpPr>
        <p:spPr>
          <a:xfrm rot="-8396728">
            <a:off x="15768621" y="7242510"/>
            <a:ext cx="917699" cy="947303"/>
          </a:xfrm>
          <a:custGeom>
            <a:avLst/>
            <a:gdLst/>
            <a:ahLst/>
            <a:cxnLst/>
            <a:rect l="l" t="t" r="r" b="b"/>
            <a:pathLst>
              <a:path w="917699" h="947303">
                <a:moveTo>
                  <a:pt x="0" y="0"/>
                </a:moveTo>
                <a:lnTo>
                  <a:pt x="917700" y="0"/>
                </a:lnTo>
                <a:lnTo>
                  <a:pt x="917700" y="947303"/>
                </a:lnTo>
                <a:lnTo>
                  <a:pt x="0" y="947303"/>
                </a:lnTo>
                <a:lnTo>
                  <a:pt x="0" y="0"/>
                </a:lnTo>
                <a:close/>
              </a:path>
            </a:pathLst>
          </a:custGeom>
          <a:blipFill>
            <a:blip r:embed="rId5"/>
            <a:stretch>
              <a:fillRect/>
            </a:stretch>
          </a:blipFill>
        </p:spPr>
      </p:sp>
    </p:spTree>
    <p:extLst>
      <p:ext uri="{BB962C8B-B14F-4D97-AF65-F5344CB8AC3E}">
        <p14:creationId xmlns:p14="http://schemas.microsoft.com/office/powerpoint/2010/main" val="372231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a:off x="15739176" y="2609286"/>
            <a:ext cx="4613106" cy="6601940"/>
          </a:xfrm>
          <a:custGeom>
            <a:avLst/>
            <a:gdLst/>
            <a:ahLst/>
            <a:cxnLst/>
            <a:rect l="l" t="t" r="r" b="b"/>
            <a:pathLst>
              <a:path w="4613106" h="6601940">
                <a:moveTo>
                  <a:pt x="0" y="0"/>
                </a:moveTo>
                <a:lnTo>
                  <a:pt x="4613106" y="0"/>
                </a:lnTo>
                <a:lnTo>
                  <a:pt x="4613106" y="6601941"/>
                </a:lnTo>
                <a:lnTo>
                  <a:pt x="0" y="6601941"/>
                </a:lnTo>
                <a:lnTo>
                  <a:pt x="0" y="0"/>
                </a:lnTo>
                <a:close/>
              </a:path>
            </a:pathLst>
          </a:custGeom>
          <a:blipFill>
            <a:blip r:embed="rId6"/>
            <a:stretch>
              <a:fillRect/>
            </a:stretch>
          </a:blipFill>
        </p:spPr>
      </p:sp>
      <p:sp>
        <p:nvSpPr>
          <p:cNvPr id="10" name="Freeform 10"/>
          <p:cNvSpPr/>
          <p:nvPr/>
        </p:nvSpPr>
        <p:spPr>
          <a:xfrm>
            <a:off x="15634880" y="7411875"/>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11" name="Freeform 11"/>
          <p:cNvSpPr/>
          <p:nvPr/>
        </p:nvSpPr>
        <p:spPr>
          <a:xfrm flipH="1">
            <a:off x="4265411" y="5774820"/>
            <a:ext cx="626436" cy="617040"/>
          </a:xfrm>
          <a:custGeom>
            <a:avLst/>
            <a:gdLst/>
            <a:ahLst/>
            <a:cxnLst/>
            <a:rect l="l" t="t" r="r" b="b"/>
            <a:pathLst>
              <a:path w="626436" h="617040">
                <a:moveTo>
                  <a:pt x="626437" y="0"/>
                </a:moveTo>
                <a:lnTo>
                  <a:pt x="0" y="0"/>
                </a:lnTo>
                <a:lnTo>
                  <a:pt x="0" y="617040"/>
                </a:lnTo>
                <a:lnTo>
                  <a:pt x="626437" y="617040"/>
                </a:lnTo>
                <a:lnTo>
                  <a:pt x="626437" y="0"/>
                </a:lnTo>
                <a:close/>
              </a:path>
            </a:pathLst>
          </a:custGeom>
          <a:blipFill>
            <a:blip r:embed="rId7"/>
            <a:stretch>
              <a:fillRect/>
            </a:stretch>
          </a:blipFill>
        </p:spPr>
      </p:sp>
      <p:sp>
        <p:nvSpPr>
          <p:cNvPr id="12" name="Freeform 12"/>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8"/>
            <a:stretch>
              <a:fillRect/>
            </a:stretch>
          </a:blipFill>
        </p:spPr>
      </p:sp>
      <p:sp>
        <p:nvSpPr>
          <p:cNvPr id="13" name="Freeform 13"/>
          <p:cNvSpPr/>
          <p:nvPr/>
        </p:nvSpPr>
        <p:spPr>
          <a:xfrm>
            <a:off x="4891848" y="8117398"/>
            <a:ext cx="1436843" cy="1014404"/>
          </a:xfrm>
          <a:custGeom>
            <a:avLst/>
            <a:gdLst/>
            <a:ahLst/>
            <a:cxnLst/>
            <a:rect l="l" t="t" r="r" b="b"/>
            <a:pathLst>
              <a:path w="1436843" h="1014404">
                <a:moveTo>
                  <a:pt x="0" y="0"/>
                </a:moveTo>
                <a:lnTo>
                  <a:pt x="1436842" y="0"/>
                </a:lnTo>
                <a:lnTo>
                  <a:pt x="1436842" y="1014403"/>
                </a:lnTo>
                <a:lnTo>
                  <a:pt x="0" y="1014403"/>
                </a:lnTo>
                <a:lnTo>
                  <a:pt x="0" y="0"/>
                </a:lnTo>
                <a:close/>
              </a:path>
            </a:pathLst>
          </a:custGeom>
          <a:blipFill>
            <a:blip r:embed="rId9"/>
            <a:stretch>
              <a:fillRect/>
            </a:stretch>
          </a:blipFill>
        </p:spPr>
      </p:sp>
      <p:sp>
        <p:nvSpPr>
          <p:cNvPr id="14" name="Freeform 14"/>
          <p:cNvSpPr/>
          <p:nvPr/>
        </p:nvSpPr>
        <p:spPr>
          <a:xfrm>
            <a:off x="14407890" y="2644791"/>
            <a:ext cx="626436" cy="617040"/>
          </a:xfrm>
          <a:custGeom>
            <a:avLst/>
            <a:gdLst/>
            <a:ahLst/>
            <a:cxnLst/>
            <a:rect l="l" t="t" r="r" b="b"/>
            <a:pathLst>
              <a:path w="626436" h="617040">
                <a:moveTo>
                  <a:pt x="0" y="0"/>
                </a:moveTo>
                <a:lnTo>
                  <a:pt x="626436" y="0"/>
                </a:lnTo>
                <a:lnTo>
                  <a:pt x="626436" y="617040"/>
                </a:lnTo>
                <a:lnTo>
                  <a:pt x="0" y="617040"/>
                </a:lnTo>
                <a:lnTo>
                  <a:pt x="0" y="0"/>
                </a:lnTo>
                <a:close/>
              </a:path>
            </a:pathLst>
          </a:custGeom>
          <a:blipFill>
            <a:blip r:embed="rId7"/>
            <a:stretch>
              <a:fillRect/>
            </a:stretch>
          </a:blipFill>
        </p:spPr>
      </p:sp>
      <p:sp>
        <p:nvSpPr>
          <p:cNvPr id="15" name="Freeform 15"/>
          <p:cNvSpPr/>
          <p:nvPr/>
        </p:nvSpPr>
        <p:spPr>
          <a:xfrm rot="-2611248">
            <a:off x="-911134" y="461856"/>
            <a:ext cx="3396816" cy="1133687"/>
          </a:xfrm>
          <a:custGeom>
            <a:avLst/>
            <a:gdLst/>
            <a:ahLst/>
            <a:cxnLst/>
            <a:rect l="l" t="t" r="r" b="b"/>
            <a:pathLst>
              <a:path w="3396816" h="1133687">
                <a:moveTo>
                  <a:pt x="0" y="0"/>
                </a:moveTo>
                <a:lnTo>
                  <a:pt x="3396816" y="0"/>
                </a:lnTo>
                <a:lnTo>
                  <a:pt x="3396816" y="1133688"/>
                </a:lnTo>
                <a:lnTo>
                  <a:pt x="0" y="1133688"/>
                </a:lnTo>
                <a:lnTo>
                  <a:pt x="0" y="0"/>
                </a:lnTo>
                <a:close/>
              </a:path>
            </a:pathLst>
          </a:custGeom>
          <a:blipFill>
            <a:blip r:embed="rId8"/>
            <a:stretch>
              <a:fillRect/>
            </a:stretch>
          </a:blipFill>
        </p:spPr>
      </p:sp>
      <p:sp>
        <p:nvSpPr>
          <p:cNvPr id="16" name="Freeform 16"/>
          <p:cNvSpPr/>
          <p:nvPr/>
        </p:nvSpPr>
        <p:spPr>
          <a:xfrm>
            <a:off x="11902968" y="7151468"/>
            <a:ext cx="1719953" cy="2198023"/>
          </a:xfrm>
          <a:custGeom>
            <a:avLst/>
            <a:gdLst/>
            <a:ahLst/>
            <a:cxnLst/>
            <a:rect l="l" t="t" r="r" b="b"/>
            <a:pathLst>
              <a:path w="1719953" h="2198023">
                <a:moveTo>
                  <a:pt x="0" y="0"/>
                </a:moveTo>
                <a:lnTo>
                  <a:pt x="1719954" y="0"/>
                </a:lnTo>
                <a:lnTo>
                  <a:pt x="1719954" y="2198023"/>
                </a:lnTo>
                <a:lnTo>
                  <a:pt x="0" y="2198023"/>
                </a:lnTo>
                <a:lnTo>
                  <a:pt x="0" y="0"/>
                </a:lnTo>
                <a:close/>
              </a:path>
            </a:pathLst>
          </a:custGeom>
          <a:blipFill>
            <a:blip r:embed="rId10"/>
            <a:stretch>
              <a:fillRect/>
            </a:stretch>
          </a:blipFill>
        </p:spPr>
      </p:sp>
      <p:grpSp>
        <p:nvGrpSpPr>
          <p:cNvPr id="17" name="Group 17"/>
          <p:cNvGrpSpPr/>
          <p:nvPr/>
        </p:nvGrpSpPr>
        <p:grpSpPr>
          <a:xfrm>
            <a:off x="3528094" y="879603"/>
            <a:ext cx="11231813" cy="7370877"/>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3F6F7"/>
            </a:solidFill>
          </p:spPr>
        </p:sp>
        <p:sp>
          <p:nvSpPr>
            <p:cNvPr id="19" name="TextBox 19"/>
            <p:cNvSpPr txBox="1"/>
            <p:nvPr/>
          </p:nvSpPr>
          <p:spPr>
            <a:xfrm>
              <a:off x="38100" y="50800"/>
              <a:ext cx="736600" cy="4064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5141846" y="511882"/>
            <a:ext cx="7902393" cy="1846659"/>
          </a:xfrm>
          <a:prstGeom prst="rect">
            <a:avLst/>
          </a:prstGeom>
        </p:spPr>
        <p:txBody>
          <a:bodyPr lIns="0" tIns="0" rIns="0" bIns="0" rtlCol="0" anchor="t">
            <a:spAutoFit/>
          </a:bodyPr>
          <a:lstStyle/>
          <a:p>
            <a:pPr algn="ctr"/>
            <a:r>
              <a:rPr lang="de-DE" sz="6000" b="1">
                <a:latin typeface="Times New Roman" panose="02020603050405020304" pitchFamily="18" charset="0"/>
                <a:cs typeface="Times New Roman" panose="02020603050405020304" pitchFamily="18" charset="0"/>
              </a:rPr>
              <a:t>Bảng kiểm kĩ năng viết đoạn văn</a:t>
            </a:r>
            <a:endParaRPr lang="en-US" sz="5400">
              <a:solidFill>
                <a:srgbClr val="AD5545"/>
              </a:solidFill>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411342342"/>
              </p:ext>
            </p:extLst>
          </p:nvPr>
        </p:nvGraphicFramePr>
        <p:xfrm>
          <a:off x="2892022" y="2652560"/>
          <a:ext cx="12571583" cy="4876800"/>
        </p:xfrm>
        <a:graphic>
          <a:graphicData uri="http://schemas.openxmlformats.org/drawingml/2006/table">
            <a:tbl>
              <a:tblPr firstRow="1" firstCol="1" bandRow="1"/>
              <a:tblGrid>
                <a:gridCol w="1375178">
                  <a:extLst>
                    <a:ext uri="{9D8B030D-6E8A-4147-A177-3AD203B41FA5}">
                      <a16:colId xmlns:a16="http://schemas.microsoft.com/office/drawing/2014/main" val="20000"/>
                    </a:ext>
                  </a:extLst>
                </a:gridCol>
                <a:gridCol w="7567597">
                  <a:extLst>
                    <a:ext uri="{9D8B030D-6E8A-4147-A177-3AD203B41FA5}">
                      <a16:colId xmlns:a16="http://schemas.microsoft.com/office/drawing/2014/main" val="20001"/>
                    </a:ext>
                  </a:extLst>
                </a:gridCol>
                <a:gridCol w="1760966">
                  <a:extLst>
                    <a:ext uri="{9D8B030D-6E8A-4147-A177-3AD203B41FA5}">
                      <a16:colId xmlns:a16="http://schemas.microsoft.com/office/drawing/2014/main" val="20002"/>
                    </a:ext>
                  </a:extLst>
                </a:gridCol>
                <a:gridCol w="1867842">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STT</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Tiêu chí</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D0D0D"/>
                          </a:solidFill>
                          <a:effectLst/>
                          <a:latin typeface="Times New Roman" panose="02020603050405020304" pitchFamily="18" charset="0"/>
                          <a:ea typeface="Calibri" panose="020F0502020204030204" pitchFamily="34" charset="0"/>
                        </a:rPr>
                        <a:t>Đoạn văn đúng chủ đề: </a:t>
                      </a:r>
                      <a:r>
                        <a:rPr lang="en-US" sz="3200">
                          <a:effectLst/>
                          <a:latin typeface="Times New Roman" panose="02020603050405020304" pitchFamily="18" charset="0"/>
                          <a:ea typeface="Calibri" panose="020F0502020204030204" pitchFamily="34" charset="0"/>
                        </a:rPr>
                        <a:t>phân tích cảm xúc của nhân vật “khách tha hương” trong bài thơ </a:t>
                      </a:r>
                      <a:r>
                        <a:rPr lang="en-US" sz="3200" i="1">
                          <a:effectLst/>
                          <a:latin typeface="Times New Roman" panose="02020603050405020304" pitchFamily="18" charset="0"/>
                          <a:ea typeface="Calibri" panose="020F0502020204030204" pitchFamily="34" charset="0"/>
                        </a:rPr>
                        <a:t>Tiếng đàn mưa</a:t>
                      </a:r>
                      <a:r>
                        <a:rPr lang="en-US" sz="3200">
                          <a:effectLst/>
                          <a:latin typeface="Times New Roman" panose="02020603050405020304" pitchFamily="18" charset="0"/>
                          <a:ea typeface="Calibri" panose="020F0502020204030204" pitchFamily="34" charset="0"/>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710826" y="6340359"/>
            <a:ext cx="19709653" cy="10688215"/>
          </a:xfrm>
          <a:custGeom>
            <a:avLst/>
            <a:gdLst/>
            <a:ahLst/>
            <a:cxnLst/>
            <a:rect l="l" t="t" r="r" b="b"/>
            <a:pathLst>
              <a:path w="19709653" h="10688215">
                <a:moveTo>
                  <a:pt x="0" y="0"/>
                </a:moveTo>
                <a:lnTo>
                  <a:pt x="19709652" y="0"/>
                </a:lnTo>
                <a:lnTo>
                  <a:pt x="19709652" y="10688215"/>
                </a:lnTo>
                <a:lnTo>
                  <a:pt x="0" y="10688215"/>
                </a:lnTo>
                <a:lnTo>
                  <a:pt x="0" y="0"/>
                </a:lnTo>
                <a:close/>
              </a:path>
            </a:pathLst>
          </a:custGeom>
          <a:blipFill>
            <a:blip r:embed="rId3"/>
            <a:stretch>
              <a:fillRect/>
            </a:stretch>
          </a:blipFill>
        </p:spPr>
      </p:sp>
      <p:sp>
        <p:nvSpPr>
          <p:cNvPr id="4" name="Freeform 4"/>
          <p:cNvSpPr/>
          <p:nvPr/>
        </p:nvSpPr>
        <p:spPr>
          <a:xfrm>
            <a:off x="-710826" y="2225559"/>
            <a:ext cx="5458709" cy="4600422"/>
          </a:xfrm>
          <a:custGeom>
            <a:avLst/>
            <a:gdLst/>
            <a:ahLst/>
            <a:cxnLst/>
            <a:rect l="l" t="t" r="r" b="b"/>
            <a:pathLst>
              <a:path w="5458709" h="4600422">
                <a:moveTo>
                  <a:pt x="0" y="0"/>
                </a:moveTo>
                <a:lnTo>
                  <a:pt x="5458709" y="0"/>
                </a:lnTo>
                <a:lnTo>
                  <a:pt x="5458709" y="4600421"/>
                </a:lnTo>
                <a:lnTo>
                  <a:pt x="0" y="4600421"/>
                </a:lnTo>
                <a:lnTo>
                  <a:pt x="0" y="0"/>
                </a:lnTo>
                <a:close/>
              </a:path>
            </a:pathLst>
          </a:custGeom>
          <a:blipFill>
            <a:blip r:embed="rId4"/>
            <a:stretch>
              <a:fillRect/>
            </a:stretch>
          </a:blipFill>
        </p:spPr>
      </p:sp>
      <p:sp>
        <p:nvSpPr>
          <p:cNvPr id="5" name="Freeform 5"/>
          <p:cNvSpPr/>
          <p:nvPr/>
        </p:nvSpPr>
        <p:spPr>
          <a:xfrm>
            <a:off x="13931435" y="2225559"/>
            <a:ext cx="5067392" cy="4270632"/>
          </a:xfrm>
          <a:custGeom>
            <a:avLst/>
            <a:gdLst/>
            <a:ahLst/>
            <a:cxnLst/>
            <a:rect l="l" t="t" r="r" b="b"/>
            <a:pathLst>
              <a:path w="5067392" h="4270632">
                <a:moveTo>
                  <a:pt x="0" y="0"/>
                </a:moveTo>
                <a:lnTo>
                  <a:pt x="5067391" y="0"/>
                </a:lnTo>
                <a:lnTo>
                  <a:pt x="5067391" y="4270632"/>
                </a:lnTo>
                <a:lnTo>
                  <a:pt x="0" y="4270632"/>
                </a:lnTo>
                <a:lnTo>
                  <a:pt x="0" y="0"/>
                </a:lnTo>
                <a:close/>
              </a:path>
            </a:pathLst>
          </a:custGeom>
          <a:blipFill>
            <a:blip r:embed="rId4"/>
            <a:stretch>
              <a:fillRect/>
            </a:stretch>
          </a:blipFill>
        </p:spPr>
      </p:sp>
      <p:sp>
        <p:nvSpPr>
          <p:cNvPr id="6" name="Freeform 6"/>
          <p:cNvSpPr/>
          <p:nvPr/>
        </p:nvSpPr>
        <p:spPr>
          <a:xfrm>
            <a:off x="1411971" y="-1970761"/>
            <a:ext cx="7317658" cy="6167082"/>
          </a:xfrm>
          <a:custGeom>
            <a:avLst/>
            <a:gdLst/>
            <a:ahLst/>
            <a:cxnLst/>
            <a:rect l="l" t="t" r="r" b="b"/>
            <a:pathLst>
              <a:path w="7317658" h="6167082">
                <a:moveTo>
                  <a:pt x="0" y="0"/>
                </a:moveTo>
                <a:lnTo>
                  <a:pt x="7317658" y="0"/>
                </a:lnTo>
                <a:lnTo>
                  <a:pt x="7317658" y="6167083"/>
                </a:lnTo>
                <a:lnTo>
                  <a:pt x="0" y="6167083"/>
                </a:lnTo>
                <a:lnTo>
                  <a:pt x="0" y="0"/>
                </a:lnTo>
                <a:close/>
              </a:path>
            </a:pathLst>
          </a:custGeom>
          <a:blipFill>
            <a:blip r:embed="rId4"/>
            <a:stretch>
              <a:fillRect/>
            </a:stretch>
          </a:blipFill>
        </p:spPr>
      </p:sp>
      <p:sp>
        <p:nvSpPr>
          <p:cNvPr id="7" name="Freeform 7"/>
          <p:cNvSpPr/>
          <p:nvPr/>
        </p:nvSpPr>
        <p:spPr>
          <a:xfrm>
            <a:off x="10211568" y="1370398"/>
            <a:ext cx="5853303" cy="8229600"/>
          </a:xfrm>
          <a:custGeom>
            <a:avLst/>
            <a:gdLst/>
            <a:ahLst/>
            <a:cxnLst/>
            <a:rect l="l" t="t" r="r" b="b"/>
            <a:pathLst>
              <a:path w="5853303" h="8229600">
                <a:moveTo>
                  <a:pt x="0" y="0"/>
                </a:moveTo>
                <a:lnTo>
                  <a:pt x="5853303" y="0"/>
                </a:lnTo>
                <a:lnTo>
                  <a:pt x="5853303" y="8229600"/>
                </a:lnTo>
                <a:lnTo>
                  <a:pt x="0" y="8229600"/>
                </a:lnTo>
                <a:lnTo>
                  <a:pt x="0" y="0"/>
                </a:lnTo>
                <a:close/>
              </a:path>
            </a:pathLst>
          </a:custGeom>
          <a:blipFill>
            <a:blip r:embed="rId5"/>
            <a:stretch>
              <a:fillRect/>
            </a:stretch>
          </a:blipFill>
        </p:spPr>
      </p:sp>
      <p:sp>
        <p:nvSpPr>
          <p:cNvPr id="8" name="Freeform 8"/>
          <p:cNvSpPr/>
          <p:nvPr/>
        </p:nvSpPr>
        <p:spPr>
          <a:xfrm>
            <a:off x="13931435" y="1370398"/>
            <a:ext cx="8115300" cy="2911364"/>
          </a:xfrm>
          <a:custGeom>
            <a:avLst/>
            <a:gdLst/>
            <a:ahLst/>
            <a:cxnLst/>
            <a:rect l="l" t="t" r="r" b="b"/>
            <a:pathLst>
              <a:path w="8115300" h="2911364">
                <a:moveTo>
                  <a:pt x="0" y="0"/>
                </a:moveTo>
                <a:lnTo>
                  <a:pt x="8115300" y="0"/>
                </a:lnTo>
                <a:lnTo>
                  <a:pt x="8115300" y="2911364"/>
                </a:lnTo>
                <a:lnTo>
                  <a:pt x="0" y="2911364"/>
                </a:lnTo>
                <a:lnTo>
                  <a:pt x="0" y="0"/>
                </a:lnTo>
                <a:close/>
              </a:path>
            </a:pathLst>
          </a:custGeom>
          <a:blipFill>
            <a:blip r:embed="rId6"/>
            <a:stretch>
              <a:fillRect/>
            </a:stretch>
          </a:blipFill>
        </p:spPr>
      </p:sp>
      <p:sp>
        <p:nvSpPr>
          <p:cNvPr id="9" name="Freeform 9"/>
          <p:cNvSpPr/>
          <p:nvPr/>
        </p:nvSpPr>
        <p:spPr>
          <a:xfrm>
            <a:off x="-3755326" y="517437"/>
            <a:ext cx="8115300" cy="2911364"/>
          </a:xfrm>
          <a:custGeom>
            <a:avLst/>
            <a:gdLst/>
            <a:ahLst/>
            <a:cxnLst/>
            <a:rect l="l" t="t" r="r" b="b"/>
            <a:pathLst>
              <a:path w="8115300" h="2911364">
                <a:moveTo>
                  <a:pt x="0" y="0"/>
                </a:moveTo>
                <a:lnTo>
                  <a:pt x="8115300" y="0"/>
                </a:lnTo>
                <a:lnTo>
                  <a:pt x="8115300" y="2911364"/>
                </a:lnTo>
                <a:lnTo>
                  <a:pt x="0" y="2911364"/>
                </a:lnTo>
                <a:lnTo>
                  <a:pt x="0" y="0"/>
                </a:lnTo>
                <a:close/>
              </a:path>
            </a:pathLst>
          </a:custGeom>
          <a:blipFill>
            <a:blip r:embed="rId6"/>
            <a:stretch>
              <a:fillRect/>
            </a:stretch>
          </a:blipFill>
        </p:spPr>
      </p:sp>
      <p:sp>
        <p:nvSpPr>
          <p:cNvPr id="10" name="Rectangle 9"/>
          <p:cNvSpPr/>
          <p:nvPr/>
        </p:nvSpPr>
        <p:spPr>
          <a:xfrm>
            <a:off x="2606380" y="2992550"/>
            <a:ext cx="10477500" cy="3613297"/>
          </a:xfrm>
          <a:prstGeom prst="rect">
            <a:avLst/>
          </a:prstGeom>
        </p:spPr>
        <p:txBody>
          <a:bodyPr wrap="square">
            <a:spAutoFit/>
          </a:bodyPr>
          <a:lstStyle/>
          <a:p>
            <a:pPr algn="ctr">
              <a:lnSpc>
                <a:spcPct val="130000"/>
              </a:lnSpc>
              <a:spcAft>
                <a:spcPts val="0"/>
              </a:spcAft>
            </a:pPr>
            <a:r>
              <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Calibri" panose="020F0502020204030204" pitchFamily="34" charset="0"/>
              </a:rPr>
              <a:t>TIẾNG ĐÀN MƯA                                (BÍCH KHÊ)</a:t>
            </a:r>
            <a:r>
              <a:rPr lang="en-US" sz="8800" b="1" i="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Calibri" panose="020F0502020204030204" pitchFamily="34" charset="0"/>
              </a:rPr>
              <a:t>     </a:t>
            </a:r>
            <a:endParaRPr lang="en-GB"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Calibri" panose="020F0502020204030204" pitchFamily="34" charset="0"/>
            </a:endParaRPr>
          </a:p>
        </p:txBody>
      </p:sp>
      <p:sp>
        <p:nvSpPr>
          <p:cNvPr id="11" name="Rectangle: Rounded Corners 10">
            <a:extLst>
              <a:ext uri="{FF2B5EF4-FFF2-40B4-BE49-F238E27FC236}">
                <a16:creationId xmlns:a16="http://schemas.microsoft.com/office/drawing/2014/main" id="{3C84DC98-FC31-1158-77E2-C8EE49D58763}"/>
              </a:ext>
            </a:extLst>
          </p:cNvPr>
          <p:cNvSpPr/>
          <p:nvPr/>
        </p:nvSpPr>
        <p:spPr>
          <a:xfrm>
            <a:off x="4747882" y="1638300"/>
            <a:ext cx="2415777"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mj-lt"/>
              </a:rPr>
              <a:t>Tiết 18,19</a:t>
            </a:r>
            <a:endParaRPr lang="en-GB" sz="4000" b="1" dirty="0">
              <a:latin typeface="+mj-lt"/>
            </a:endParaRPr>
          </a:p>
        </p:txBody>
      </p:sp>
    </p:spTree>
    <p:extLst>
      <p:ext uri="{BB962C8B-B14F-4D97-AF65-F5344CB8AC3E}">
        <p14:creationId xmlns:p14="http://schemas.microsoft.com/office/powerpoint/2010/main" val="25171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4" name="Freeform 4"/>
          <p:cNvSpPr/>
          <p:nvPr/>
        </p:nvSpPr>
        <p:spPr>
          <a:xfrm>
            <a:off x="-272481" y="9547812"/>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3"/>
            <a:stretch>
              <a:fillRect/>
            </a:stretch>
          </a:blipFill>
        </p:spPr>
      </p:sp>
      <p:sp>
        <p:nvSpPr>
          <p:cNvPr id="5" name="Freeform 5"/>
          <p:cNvSpPr/>
          <p:nvPr/>
        </p:nvSpPr>
        <p:spPr>
          <a:xfrm flipH="1">
            <a:off x="6934200" y="890775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3"/>
            <a:stretch>
              <a:fillRect/>
            </a:stretch>
          </a:blipFill>
        </p:spPr>
      </p:sp>
      <p:sp>
        <p:nvSpPr>
          <p:cNvPr id="10" name="Rectangle 9"/>
          <p:cNvSpPr/>
          <p:nvPr/>
        </p:nvSpPr>
        <p:spPr>
          <a:xfrm>
            <a:off x="291943" y="34471"/>
            <a:ext cx="17602200" cy="9694962"/>
          </a:xfrm>
          <a:prstGeom prst="rect">
            <a:avLst/>
          </a:prstGeom>
        </p:spPr>
        <p:txBody>
          <a:bodyPr wrap="square">
            <a:spAutoFit/>
          </a:bodyPr>
          <a:lstStyle/>
          <a:p>
            <a:pPr algn="just">
              <a:lnSpc>
                <a:spcPct val="130000"/>
              </a:lnSpc>
              <a:spcAft>
                <a:spcPts val="0"/>
              </a:spcAft>
              <a:tabLst>
                <a:tab pos="1714500" algn="l"/>
              </a:tabLst>
            </a:pPr>
            <a:r>
              <a:rPr lang="vi-VN" sz="3200" b="1">
                <a:solidFill>
                  <a:srgbClr val="0070C0"/>
                </a:solidFill>
                <a:latin typeface="Times New Roman" panose="02020603050405020304" pitchFamily="18" charset="0"/>
                <a:ea typeface="Calibri" panose="020F0502020204030204" pitchFamily="34" charset="0"/>
              </a:rPr>
              <a:t>Đoạn văn tham khảo:</a:t>
            </a:r>
            <a:endParaRPr lang="en-GB" sz="3200">
              <a:latin typeface="Times New Roman" panose="02020603050405020304" pitchFamily="18" charset="0"/>
              <a:ea typeface="Calibri" panose="020F0502020204030204" pitchFamily="34" charset="0"/>
            </a:endParaRPr>
          </a:p>
          <a:p>
            <a:pPr marL="20320" indent="179705" algn="just">
              <a:lnSpc>
                <a:spcPct val="130000"/>
              </a:lnSpc>
              <a:spcAft>
                <a:spcPts val="0"/>
              </a:spcAft>
            </a:pPr>
            <a:r>
              <a:rPr lang="vi-VN" sz="3200" i="1">
                <a:solidFill>
                  <a:srgbClr val="000000"/>
                </a:solidFill>
                <a:latin typeface="Times New Roman" panose="02020603050405020304" pitchFamily="18" charset="0"/>
                <a:ea typeface="Times New Roman" panose="02020603050405020304" pitchFamily="18" charset="0"/>
              </a:rPr>
              <a:t>            Tiếng đàn mưa</a:t>
            </a:r>
            <a:r>
              <a:rPr lang="vi-VN" sz="3200">
                <a:solidFill>
                  <a:srgbClr val="000000"/>
                </a:solidFill>
                <a:latin typeface="Times New Roman" panose="02020603050405020304" pitchFamily="18" charset="0"/>
                <a:ea typeface="Times New Roman" panose="02020603050405020304" pitchFamily="18" charset="0"/>
              </a:rPr>
              <a:t> của Bích Khê là thi phẩm đặc sắc bộc lộ nỗi niềm, cảm xúc của một người “khách tha hương” khi ngắm nhìn màn mưa xuân. Đó là </a:t>
            </a:r>
            <a:r>
              <a:rPr lang="vi-VN" sz="3200">
                <a:latin typeface="Times New Roman" panose="02020603050405020304" pitchFamily="18" charset="0"/>
                <a:ea typeface="Times New Roman" panose="02020603050405020304" pitchFamily="18" charset="0"/>
              </a:rPr>
              <a:t>tâm trạng u buồn, sự cô đơn và nỗi nhớ quê hương sâu sắc của kẻ xa xứ. Nỗi sầu của nhân vật trữ tình cứ </a:t>
            </a:r>
            <a:r>
              <a:rPr lang="vi-VN" sz="3200">
                <a:solidFill>
                  <a:srgbClr val="000000"/>
                </a:solidFill>
                <a:latin typeface="Times New Roman" panose="02020603050405020304" pitchFamily="18" charset="0"/>
                <a:ea typeface="Times New Roman" panose="02020603050405020304" pitchFamily="18" charset="0"/>
              </a:rPr>
              <a:t>man mác tỏa lan khắp bài thơ, nhưng không gợi cảm xúc nặng nề, bi lụy. Lắng nghe những giọt mưa xuân mang thanh âm của tiếng đàn, tác giả như nghe thấy sự lời rả rích của nước non. Mưa xuân xâm chiếm hết không gian, từ thềm lan, dưới lầu, ngoài nội trên ngàn, rơi xuống đầm, khắp cả nẻo đồi và gieo buồn vào lòng người “mưa trong ý khách”. Trong khoảng không gian rộng lớn ấy, con người trở nên cô đơn, bé nhỏ đến lạ thường. Cơn mưa xuân rơi trong buổi chiều khi ánh tà dương sắp lặn, càng tô đậm hơn vẻ lạnh lẽo của không gian, từ đó càng tăng thêm nỗi cô đơn, buồn bã của lòng người. </a:t>
            </a:r>
            <a:r>
              <a:rPr lang="vi-VN" sz="3200">
                <a:latin typeface="Times New Roman" panose="02020603050405020304" pitchFamily="18" charset="0"/>
                <a:ea typeface="Times New Roman" panose="02020603050405020304" pitchFamily="18" charset="0"/>
              </a:rPr>
              <a:t>Từ cơn mưa vật chất chuyển thành cơn mưa trong tâm hồn, những giọt mưa đồng điệu với nỗi buồn, nỗi nhớ của khách tha hương, làm nổi bật tâm trạng u buồn, cô đơn và nỗi nhớ nhà của người xa xứ. Cuối bài thơ, người đọc thấy hiện ra hình ảnh người lữ khách cô độc đang tự chiêm nghiệm, suy tư, đối diện với nỗi niềm lạc lõng của kẻ xa xứ. Bằng thể thơ song thất lục bát, cách ngắt nhịp khá linh hoạt, hình ảnh và ngôn ngữ thơ giàu sức gợi, bài thơ “Tiếng đàn mưa” (Bích Khê) đã thể hiện thật tinh tế nỗi lòng của nhà thơ.</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01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41280"/>
          </a:xfrm>
          <a:prstGeom prst="rect">
            <a:avLst/>
          </a:prstGeom>
        </p:spPr>
      </p:pic>
      <p:sp>
        <p:nvSpPr>
          <p:cNvPr id="3" name="Rectangle 2"/>
          <p:cNvSpPr/>
          <p:nvPr/>
        </p:nvSpPr>
        <p:spPr>
          <a:xfrm>
            <a:off x="6735970" y="4997306"/>
            <a:ext cx="8002961" cy="2800767"/>
          </a:xfrm>
          <a:prstGeom prst="rect">
            <a:avLst/>
          </a:prstGeom>
        </p:spPr>
        <p:txBody>
          <a:bodyPr wrap="none">
            <a:spAutoFit/>
          </a:bodyPr>
          <a:lstStyle/>
          <a:p>
            <a:pPr algn="ctr"/>
            <a:r>
              <a:rPr lang="vi-VN" sz="8800" b="1">
                <a:solidFill>
                  <a:srgbClr val="FF0000"/>
                </a:solidFill>
                <a:latin typeface="Times New Roman" panose="02020603050405020304" pitchFamily="18" charset="0"/>
                <a:ea typeface="Calibri" panose="020F0502020204030204" pitchFamily="34" charset="0"/>
              </a:rPr>
              <a:t>HOẠT ĐỘNG 4</a:t>
            </a:r>
          </a:p>
          <a:p>
            <a:pPr algn="ctr"/>
            <a:r>
              <a:rPr lang="vi-VN" sz="8800" b="1">
                <a:solidFill>
                  <a:srgbClr val="FF0000"/>
                </a:solidFill>
                <a:latin typeface="Times New Roman" panose="02020603050405020304" pitchFamily="18" charset="0"/>
                <a:ea typeface="Calibri" panose="020F0502020204030204" pitchFamily="34" charset="0"/>
              </a:rPr>
              <a:t> VẬN DỤNG</a:t>
            </a:r>
            <a:endParaRPr lang="en-GB" sz="8800"/>
          </a:p>
        </p:txBody>
      </p:sp>
    </p:spTree>
    <p:extLst>
      <p:ext uri="{BB962C8B-B14F-4D97-AF65-F5344CB8AC3E}">
        <p14:creationId xmlns:p14="http://schemas.microsoft.com/office/powerpoint/2010/main" val="7912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a:off x="2132273" y="0"/>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4"/>
            <a:stretch>
              <a:fillRect/>
            </a:stretch>
          </a:blipFill>
        </p:spPr>
      </p:sp>
      <p:sp>
        <p:nvSpPr>
          <p:cNvPr id="8" name="Freeform 8"/>
          <p:cNvSpPr/>
          <p:nvPr/>
        </p:nvSpPr>
        <p:spPr>
          <a:xfrm>
            <a:off x="1628542" y="2423794"/>
            <a:ext cx="16230600" cy="5288470"/>
          </a:xfrm>
          <a:custGeom>
            <a:avLst/>
            <a:gdLst/>
            <a:ahLst/>
            <a:cxnLst/>
            <a:rect l="l" t="t" r="r" b="b"/>
            <a:pathLst>
              <a:path w="16230600" h="5288470">
                <a:moveTo>
                  <a:pt x="0" y="0"/>
                </a:moveTo>
                <a:lnTo>
                  <a:pt x="16230600" y="0"/>
                </a:lnTo>
                <a:lnTo>
                  <a:pt x="16230600" y="5288471"/>
                </a:lnTo>
                <a:lnTo>
                  <a:pt x="0" y="5288471"/>
                </a:lnTo>
                <a:lnTo>
                  <a:pt x="0" y="0"/>
                </a:lnTo>
                <a:close/>
              </a:path>
            </a:pathLst>
          </a:custGeom>
          <a:blipFill>
            <a:blip r:embed="rId5"/>
            <a:stretch>
              <a:fillRect/>
            </a:stretch>
          </a:blipFill>
        </p:spPr>
      </p:sp>
      <p:sp>
        <p:nvSpPr>
          <p:cNvPr id="9" name="Freeform 9"/>
          <p:cNvSpPr/>
          <p:nvPr/>
        </p:nvSpPr>
        <p:spPr>
          <a:xfrm>
            <a:off x="-479223" y="6833596"/>
            <a:ext cx="3015846" cy="3112390"/>
          </a:xfrm>
          <a:custGeom>
            <a:avLst/>
            <a:gdLst/>
            <a:ahLst/>
            <a:cxnLst/>
            <a:rect l="l" t="t" r="r" b="b"/>
            <a:pathLst>
              <a:path w="3015846" h="3112390">
                <a:moveTo>
                  <a:pt x="0" y="0"/>
                </a:moveTo>
                <a:lnTo>
                  <a:pt x="3015846" y="0"/>
                </a:lnTo>
                <a:lnTo>
                  <a:pt x="3015846" y="3112390"/>
                </a:lnTo>
                <a:lnTo>
                  <a:pt x="0" y="3112390"/>
                </a:lnTo>
                <a:lnTo>
                  <a:pt x="0" y="0"/>
                </a:lnTo>
                <a:close/>
              </a:path>
            </a:pathLst>
          </a:custGeom>
          <a:blipFill>
            <a:blip r:embed="rId6"/>
            <a:stretch>
              <a:fillRect/>
            </a:stretch>
          </a:blipFill>
        </p:spPr>
      </p:sp>
      <p:sp>
        <p:nvSpPr>
          <p:cNvPr id="10" name="Freeform 10"/>
          <p:cNvSpPr/>
          <p:nvPr/>
        </p:nvSpPr>
        <p:spPr>
          <a:xfrm flipH="1">
            <a:off x="10258960" y="8389791"/>
            <a:ext cx="8715142" cy="2113422"/>
          </a:xfrm>
          <a:custGeom>
            <a:avLst/>
            <a:gdLst/>
            <a:ahLst/>
            <a:cxnLst/>
            <a:rect l="l" t="t" r="r" b="b"/>
            <a:pathLst>
              <a:path w="8715142" h="2113422">
                <a:moveTo>
                  <a:pt x="8715142" y="0"/>
                </a:moveTo>
                <a:lnTo>
                  <a:pt x="0" y="0"/>
                </a:lnTo>
                <a:lnTo>
                  <a:pt x="0" y="2113422"/>
                </a:lnTo>
                <a:lnTo>
                  <a:pt x="8715142" y="2113422"/>
                </a:lnTo>
                <a:lnTo>
                  <a:pt x="8715142" y="0"/>
                </a:lnTo>
                <a:close/>
              </a:path>
            </a:pathLst>
          </a:custGeom>
          <a:blipFill>
            <a:blip r:embed="rId7"/>
            <a:stretch>
              <a:fillRect/>
            </a:stretch>
          </a:blipFill>
        </p:spPr>
      </p:sp>
      <p:sp>
        <p:nvSpPr>
          <p:cNvPr id="12" name="TextBox 12"/>
          <p:cNvSpPr txBox="1"/>
          <p:nvPr/>
        </p:nvSpPr>
        <p:spPr>
          <a:xfrm>
            <a:off x="3015356" y="3860497"/>
            <a:ext cx="12257287" cy="2769989"/>
          </a:xfrm>
          <a:prstGeom prst="rect">
            <a:avLst/>
          </a:prstGeom>
        </p:spPr>
        <p:txBody>
          <a:bodyPr lIns="0" tIns="0" rIns="0" bIns="0" rtlCol="0" anchor="t">
            <a:spAutoFit/>
          </a:bodyPr>
          <a:lstStyle/>
          <a:p>
            <a:r>
              <a:rPr lang="en-US" sz="6000" b="1">
                <a:solidFill>
                  <a:schemeClr val="bg1"/>
                </a:solidFill>
                <a:latin typeface="Times New Roman" panose="02020603050405020304" pitchFamily="18" charset="0"/>
                <a:cs typeface="Times New Roman" panose="02020603050405020304" pitchFamily="18" charset="0"/>
              </a:rPr>
              <a:t>1. Bài tập 1: Chia sẻ</a:t>
            </a:r>
            <a:endParaRPr lang="en-GB" sz="6000">
              <a:solidFill>
                <a:schemeClr val="bg1"/>
              </a:solidFill>
              <a:latin typeface="Times New Roman" panose="02020603050405020304" pitchFamily="18" charset="0"/>
              <a:cs typeface="Times New Roman" panose="02020603050405020304" pitchFamily="18" charset="0"/>
            </a:endParaRPr>
          </a:p>
          <a:p>
            <a:r>
              <a:rPr lang="en-US" sz="6000">
                <a:solidFill>
                  <a:schemeClr val="bg1"/>
                </a:solidFill>
                <a:latin typeface="Times New Roman" panose="02020603050405020304" pitchFamily="18" charset="0"/>
                <a:cs typeface="Times New Roman" panose="02020603050405020304" pitchFamily="18" charset="0"/>
              </a:rPr>
              <a:t>Yêu cầu:</a:t>
            </a:r>
            <a:r>
              <a:rPr lang="en-US" sz="6000" b="1">
                <a:solidFill>
                  <a:schemeClr val="bg1"/>
                </a:solidFill>
                <a:latin typeface="Times New Roman" panose="02020603050405020304" pitchFamily="18" charset="0"/>
                <a:cs typeface="Times New Roman" panose="02020603050405020304" pitchFamily="18" charset="0"/>
              </a:rPr>
              <a:t> </a:t>
            </a:r>
            <a:r>
              <a:rPr lang="en-US" sz="6000">
                <a:solidFill>
                  <a:schemeClr val="bg1"/>
                </a:solidFill>
                <a:latin typeface="Times New Roman" panose="02020603050405020304" pitchFamily="18" charset="0"/>
                <a:cs typeface="Times New Roman" panose="02020603050405020304" pitchFamily="18" charset="0"/>
              </a:rPr>
              <a:t>Em có ấn tượng với điều gì nhất ở bài thơ? Vì sao?</a:t>
            </a:r>
            <a:endParaRPr lang="en-GB" sz="60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528201" y="79781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410459" y="79781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sp>
        <p:nvSpPr>
          <p:cNvPr id="5" name="Freeform 5"/>
          <p:cNvSpPr/>
          <p:nvPr/>
        </p:nvSpPr>
        <p:spPr>
          <a:xfrm rot="-2573841" flipH="1">
            <a:off x="-539889" y="684848"/>
            <a:ext cx="3396816" cy="1133687"/>
          </a:xfrm>
          <a:custGeom>
            <a:avLst/>
            <a:gdLst/>
            <a:ahLst/>
            <a:cxnLst/>
            <a:rect l="l" t="t" r="r" b="b"/>
            <a:pathLst>
              <a:path w="3396816" h="1133687">
                <a:moveTo>
                  <a:pt x="3396816" y="0"/>
                </a:moveTo>
                <a:lnTo>
                  <a:pt x="0" y="0"/>
                </a:lnTo>
                <a:lnTo>
                  <a:pt x="0" y="1133688"/>
                </a:lnTo>
                <a:lnTo>
                  <a:pt x="3396816" y="1133688"/>
                </a:lnTo>
                <a:lnTo>
                  <a:pt x="3396816" y="0"/>
                </a:lnTo>
                <a:close/>
              </a:path>
            </a:pathLst>
          </a:custGeom>
          <a:blipFill>
            <a:blip r:embed="rId4"/>
            <a:stretch>
              <a:fillRect/>
            </a:stretch>
          </a:blipFill>
        </p:spPr>
      </p:sp>
      <p:sp>
        <p:nvSpPr>
          <p:cNvPr id="6" name="Freeform 6"/>
          <p:cNvSpPr/>
          <p:nvPr/>
        </p:nvSpPr>
        <p:spPr>
          <a:xfrm>
            <a:off x="15890976" y="3572165"/>
            <a:ext cx="4363880" cy="6459987"/>
          </a:xfrm>
          <a:custGeom>
            <a:avLst/>
            <a:gdLst/>
            <a:ahLst/>
            <a:cxnLst/>
            <a:rect l="l" t="t" r="r" b="b"/>
            <a:pathLst>
              <a:path w="4363880" h="6459987">
                <a:moveTo>
                  <a:pt x="0" y="0"/>
                </a:moveTo>
                <a:lnTo>
                  <a:pt x="4363880" y="0"/>
                </a:lnTo>
                <a:lnTo>
                  <a:pt x="4363880" y="6459987"/>
                </a:lnTo>
                <a:lnTo>
                  <a:pt x="0" y="6459987"/>
                </a:lnTo>
                <a:lnTo>
                  <a:pt x="0" y="0"/>
                </a:lnTo>
                <a:close/>
              </a:path>
            </a:pathLst>
          </a:custGeom>
          <a:blipFill>
            <a:blip r:embed="rId5"/>
            <a:stretch>
              <a:fillRect r="-3438"/>
            </a:stretch>
          </a:blipFill>
        </p:spPr>
      </p:sp>
      <p:sp>
        <p:nvSpPr>
          <p:cNvPr id="7" name="Freeform 7"/>
          <p:cNvSpPr/>
          <p:nvPr/>
        </p:nvSpPr>
        <p:spPr>
          <a:xfrm rot="-797475">
            <a:off x="15597370" y="656165"/>
            <a:ext cx="1296360" cy="1040329"/>
          </a:xfrm>
          <a:custGeom>
            <a:avLst/>
            <a:gdLst/>
            <a:ahLst/>
            <a:cxnLst/>
            <a:rect l="l" t="t" r="r" b="b"/>
            <a:pathLst>
              <a:path w="1296360" h="1040329">
                <a:moveTo>
                  <a:pt x="0" y="0"/>
                </a:moveTo>
                <a:lnTo>
                  <a:pt x="1296360" y="0"/>
                </a:lnTo>
                <a:lnTo>
                  <a:pt x="1296360" y="1040328"/>
                </a:lnTo>
                <a:lnTo>
                  <a:pt x="0" y="1040328"/>
                </a:lnTo>
                <a:lnTo>
                  <a:pt x="0" y="0"/>
                </a:lnTo>
                <a:close/>
              </a:path>
            </a:pathLst>
          </a:custGeom>
          <a:blipFill>
            <a:blip r:embed="rId6"/>
            <a:stretch>
              <a:fillRect/>
            </a:stretch>
          </a:blipFill>
        </p:spPr>
      </p:sp>
      <p:sp>
        <p:nvSpPr>
          <p:cNvPr id="8" name="TextBox 8"/>
          <p:cNvSpPr txBox="1"/>
          <p:nvPr/>
        </p:nvSpPr>
        <p:spPr>
          <a:xfrm>
            <a:off x="2027507" y="1672654"/>
            <a:ext cx="14131072" cy="4985980"/>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2. Bài tập 2: </a:t>
            </a:r>
            <a:endParaRPr lang="en-GB" sz="5400">
              <a:latin typeface="Times New Roman" panose="02020603050405020304" pitchFamily="18" charset="0"/>
              <a:cs typeface="Times New Roman" panose="02020603050405020304" pitchFamily="18" charset="0"/>
            </a:endParaRPr>
          </a:p>
          <a:p>
            <a:r>
              <a:rPr lang="vi-VN" sz="5400" b="1">
                <a:latin typeface="Times New Roman" panose="02020603050405020304" pitchFamily="18" charset="0"/>
                <a:cs typeface="Times New Roman" panose="02020603050405020304" pitchFamily="18" charset="0"/>
              </a:rPr>
              <a:t>Nhóm 1: Đọc diễn cảm</a:t>
            </a:r>
            <a:endParaRPr lang="en-GB" sz="5400">
              <a:latin typeface="Times New Roman" panose="02020603050405020304" pitchFamily="18" charset="0"/>
              <a:cs typeface="Times New Roman" panose="02020603050405020304" pitchFamily="18" charset="0"/>
            </a:endParaRPr>
          </a:p>
          <a:p>
            <a:r>
              <a:rPr lang="vi-VN" sz="5400" b="1">
                <a:latin typeface="Times New Roman" panose="02020603050405020304" pitchFamily="18" charset="0"/>
                <a:cs typeface="Times New Roman" panose="02020603050405020304" pitchFamily="18" charset="0"/>
              </a:rPr>
              <a:t>Yêu cầu: </a:t>
            </a:r>
            <a:r>
              <a:rPr lang="vi-VN" sz="5400">
                <a:latin typeface="Times New Roman" panose="02020603050405020304" pitchFamily="18" charset="0"/>
                <a:cs typeface="Times New Roman" panose="02020603050405020304" pitchFamily="18" charset="0"/>
              </a:rPr>
              <a:t>HS thi đọc diễn cảm bài thơ.</a:t>
            </a:r>
            <a:endParaRPr lang="en-GB" sz="5400">
              <a:latin typeface="Times New Roman" panose="02020603050405020304" pitchFamily="18" charset="0"/>
              <a:cs typeface="Times New Roman" panose="02020603050405020304" pitchFamily="18" charset="0"/>
            </a:endParaRPr>
          </a:p>
          <a:p>
            <a:r>
              <a:rPr lang="vi-VN" sz="5400" b="1">
                <a:latin typeface="Times New Roman" panose="02020603050405020304" pitchFamily="18" charset="0"/>
                <a:cs typeface="Times New Roman" panose="02020603050405020304" pitchFamily="18" charset="0"/>
              </a:rPr>
              <a:t>Nhóm 2: Tập làm họa sĩ</a:t>
            </a:r>
            <a:endParaRPr lang="en-GB" sz="5400">
              <a:latin typeface="Times New Roman" panose="02020603050405020304" pitchFamily="18" charset="0"/>
              <a:cs typeface="Times New Roman" panose="02020603050405020304" pitchFamily="18" charset="0"/>
            </a:endParaRPr>
          </a:p>
          <a:p>
            <a:r>
              <a:rPr lang="vi-VN" sz="5400" b="1">
                <a:latin typeface="Times New Roman" panose="02020603050405020304" pitchFamily="18" charset="0"/>
                <a:cs typeface="Times New Roman" panose="02020603050405020304" pitchFamily="18" charset="0"/>
              </a:rPr>
              <a:t>Yêu cầu: </a:t>
            </a:r>
            <a:r>
              <a:rPr lang="vi-VN" sz="5400">
                <a:latin typeface="Times New Roman" panose="02020603050405020304" pitchFamily="18" charset="0"/>
                <a:cs typeface="Times New Roman" panose="02020603050405020304" pitchFamily="18" charset="0"/>
              </a:rPr>
              <a:t>HS vẽ tranh minh hoạ nội dung bài thơ hoặc phổ nhạc cho bài thơ.</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a:off x="1909281" y="940132"/>
            <a:ext cx="1766167" cy="2253482"/>
          </a:xfrm>
          <a:custGeom>
            <a:avLst/>
            <a:gdLst/>
            <a:ahLst/>
            <a:cxnLst/>
            <a:rect l="l" t="t" r="r" b="b"/>
            <a:pathLst>
              <a:path w="1766167" h="2253482">
                <a:moveTo>
                  <a:pt x="0" y="0"/>
                </a:moveTo>
                <a:lnTo>
                  <a:pt x="1766167" y="0"/>
                </a:lnTo>
                <a:lnTo>
                  <a:pt x="1766167" y="2253482"/>
                </a:lnTo>
                <a:lnTo>
                  <a:pt x="0" y="2253482"/>
                </a:lnTo>
                <a:lnTo>
                  <a:pt x="0" y="0"/>
                </a:lnTo>
                <a:close/>
              </a:path>
            </a:pathLst>
          </a:custGeom>
          <a:blipFill>
            <a:blip r:embed="rId3"/>
            <a:stretch>
              <a:fillRect/>
            </a:stretch>
          </a:blipFill>
        </p:spPr>
      </p:sp>
      <p:sp>
        <p:nvSpPr>
          <p:cNvPr id="4" name="Freeform 4"/>
          <p:cNvSpPr/>
          <p:nvPr/>
        </p:nvSpPr>
        <p:spPr>
          <a:xfrm>
            <a:off x="-880320" y="7865407"/>
            <a:ext cx="12883581" cy="3124268"/>
          </a:xfrm>
          <a:custGeom>
            <a:avLst/>
            <a:gdLst/>
            <a:ahLst/>
            <a:cxnLst/>
            <a:rect l="l" t="t" r="r" b="b"/>
            <a:pathLst>
              <a:path w="12883581" h="3124268">
                <a:moveTo>
                  <a:pt x="0" y="0"/>
                </a:moveTo>
                <a:lnTo>
                  <a:pt x="12883581" y="0"/>
                </a:lnTo>
                <a:lnTo>
                  <a:pt x="12883581" y="3124268"/>
                </a:lnTo>
                <a:lnTo>
                  <a:pt x="0" y="3124268"/>
                </a:lnTo>
                <a:lnTo>
                  <a:pt x="0" y="0"/>
                </a:lnTo>
                <a:close/>
              </a:path>
            </a:pathLst>
          </a:custGeom>
          <a:blipFill>
            <a:blip r:embed="rId4"/>
            <a:stretch>
              <a:fillRect/>
            </a:stretch>
          </a:blipFill>
        </p:spPr>
      </p:sp>
      <p:sp>
        <p:nvSpPr>
          <p:cNvPr id="5" name="Freeform 5"/>
          <p:cNvSpPr/>
          <p:nvPr/>
        </p:nvSpPr>
        <p:spPr>
          <a:xfrm flipH="1">
            <a:off x="6949376" y="7696166"/>
            <a:ext cx="12883581" cy="3124268"/>
          </a:xfrm>
          <a:custGeom>
            <a:avLst/>
            <a:gdLst/>
            <a:ahLst/>
            <a:cxnLst/>
            <a:rect l="l" t="t" r="r" b="b"/>
            <a:pathLst>
              <a:path w="12883581" h="3124268">
                <a:moveTo>
                  <a:pt x="12883581" y="0"/>
                </a:moveTo>
                <a:lnTo>
                  <a:pt x="0" y="0"/>
                </a:lnTo>
                <a:lnTo>
                  <a:pt x="0" y="3124268"/>
                </a:lnTo>
                <a:lnTo>
                  <a:pt x="12883581" y="3124268"/>
                </a:lnTo>
                <a:lnTo>
                  <a:pt x="12883581" y="0"/>
                </a:lnTo>
                <a:close/>
              </a:path>
            </a:pathLst>
          </a:custGeom>
          <a:blipFill>
            <a:blip r:embed="rId4"/>
            <a:stretch>
              <a:fillRect/>
            </a:stretch>
          </a:blipFill>
        </p:spPr>
      </p:sp>
      <p:sp>
        <p:nvSpPr>
          <p:cNvPr id="6" name="Freeform 6"/>
          <p:cNvSpPr/>
          <p:nvPr/>
        </p:nvSpPr>
        <p:spPr>
          <a:xfrm>
            <a:off x="16830451" y="232229"/>
            <a:ext cx="1066355" cy="1345558"/>
          </a:xfrm>
          <a:custGeom>
            <a:avLst/>
            <a:gdLst/>
            <a:ahLst/>
            <a:cxnLst/>
            <a:rect l="l" t="t" r="r" b="b"/>
            <a:pathLst>
              <a:path w="1066355" h="1345558">
                <a:moveTo>
                  <a:pt x="0" y="0"/>
                </a:moveTo>
                <a:lnTo>
                  <a:pt x="1066355" y="0"/>
                </a:lnTo>
                <a:lnTo>
                  <a:pt x="1066355" y="1345558"/>
                </a:lnTo>
                <a:lnTo>
                  <a:pt x="0" y="1345558"/>
                </a:lnTo>
                <a:lnTo>
                  <a:pt x="0" y="0"/>
                </a:lnTo>
                <a:close/>
              </a:path>
            </a:pathLst>
          </a:custGeom>
          <a:blipFill>
            <a:blip r:embed="rId5"/>
            <a:stretch>
              <a:fillRect/>
            </a:stretch>
          </a:blipFill>
        </p:spPr>
      </p:sp>
      <p:sp>
        <p:nvSpPr>
          <p:cNvPr id="8" name="Freeform 8"/>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6"/>
            <a:stretch>
              <a:fillRect/>
            </a:stretch>
          </a:blipFill>
        </p:spPr>
      </p:sp>
      <p:sp>
        <p:nvSpPr>
          <p:cNvPr id="9" name="Freeform 9"/>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6"/>
            <a:stretch>
              <a:fillRect/>
            </a:stretch>
          </a:blipFill>
        </p:spPr>
      </p:sp>
      <p:sp>
        <p:nvSpPr>
          <p:cNvPr id="10" name="Rectangle 9"/>
          <p:cNvSpPr/>
          <p:nvPr/>
        </p:nvSpPr>
        <p:spPr>
          <a:xfrm>
            <a:off x="3683034" y="266700"/>
            <a:ext cx="13004765" cy="7134261"/>
          </a:xfrm>
          <a:prstGeom prst="rect">
            <a:avLst/>
          </a:prstGeom>
        </p:spPr>
        <p:txBody>
          <a:bodyPr wrap="square">
            <a:spAutoFit/>
          </a:bodyPr>
          <a:lstStyle/>
          <a:p>
            <a:pPr algn="ctr">
              <a:lnSpc>
                <a:spcPct val="130000"/>
              </a:lnSpc>
              <a:spcAft>
                <a:spcPts val="0"/>
              </a:spcAft>
            </a:pPr>
            <a:r>
              <a:rPr lang="vi-VN" sz="4400" b="1">
                <a:solidFill>
                  <a:srgbClr val="0D0D0D"/>
                </a:solidFill>
                <a:latin typeface="Times New Roman" panose="02020603050405020304" pitchFamily="18" charset="0"/>
                <a:ea typeface="Calibri" panose="020F0502020204030204" pitchFamily="34" charset="0"/>
              </a:rPr>
              <a:t>Gợi ý</a:t>
            </a:r>
            <a:endParaRPr lang="en-GB" sz="4400">
              <a:latin typeface="Times New Roman" panose="02020603050405020304" pitchFamily="18" charset="0"/>
              <a:ea typeface="Calibri" panose="020F0502020204030204" pitchFamily="34" charset="0"/>
            </a:endParaRPr>
          </a:p>
          <a:p>
            <a:pPr>
              <a:lnSpc>
                <a:spcPct val="130000"/>
              </a:lnSpc>
              <a:spcAft>
                <a:spcPts val="0"/>
              </a:spcAft>
            </a:pPr>
            <a:r>
              <a:rPr lang="vi-VN" sz="4400" b="1">
                <a:solidFill>
                  <a:srgbClr val="0D0D0D"/>
                </a:solidFill>
                <a:latin typeface="Times New Roman" panose="02020603050405020304" pitchFamily="18" charset="0"/>
                <a:ea typeface="Calibri" panose="020F0502020204030204" pitchFamily="34" charset="0"/>
              </a:rPr>
              <a:t>1. Bài tập 1: HS chia sẻ điều ấn tượng trong văn bản</a:t>
            </a:r>
            <a:endParaRPr lang="en-GB" sz="4400">
              <a:latin typeface="Times New Roman" panose="02020603050405020304" pitchFamily="18" charset="0"/>
              <a:ea typeface="Calibri" panose="020F0502020204030204" pitchFamily="34" charset="0"/>
            </a:endParaRPr>
          </a:p>
          <a:p>
            <a:pPr>
              <a:lnSpc>
                <a:spcPct val="130000"/>
              </a:lnSpc>
              <a:spcAft>
                <a:spcPts val="0"/>
              </a:spcAft>
            </a:pPr>
            <a:r>
              <a:rPr lang="vi-VN" sz="4400">
                <a:solidFill>
                  <a:srgbClr val="0D0D0D"/>
                </a:solidFill>
                <a:latin typeface="Times New Roman" panose="02020603050405020304" pitchFamily="18" charset="0"/>
                <a:ea typeface="Calibri" panose="020F0502020204030204" pitchFamily="34" charset="0"/>
              </a:rPr>
              <a:t>- Về nội dung bài thơ: HS có thể chia sẻ ấn tượng về vẻ đẹp của khung cảnh mưa rơi được gợi ra trong bài thơ; hoặc nỗi niềm của nhân vật trữ tình.</a:t>
            </a:r>
            <a:endParaRPr lang="en-GB" sz="4400">
              <a:latin typeface="Times New Roman" panose="02020603050405020304" pitchFamily="18" charset="0"/>
              <a:ea typeface="Calibri" panose="020F0502020204030204" pitchFamily="34" charset="0"/>
            </a:endParaRPr>
          </a:p>
          <a:p>
            <a:pPr>
              <a:lnSpc>
                <a:spcPct val="130000"/>
              </a:lnSpc>
              <a:spcAft>
                <a:spcPts val="0"/>
              </a:spcAft>
            </a:pPr>
            <a:r>
              <a:rPr lang="vi-VN" sz="4400">
                <a:solidFill>
                  <a:srgbClr val="0D0D0D"/>
                </a:solidFill>
                <a:latin typeface="Times New Roman" panose="02020603050405020304" pitchFamily="18" charset="0"/>
                <a:ea typeface="Calibri" panose="020F0502020204030204" pitchFamily="34" charset="0"/>
              </a:rPr>
              <a:t>- Về nghệ thuật của bài thơ: HS có thể chia sẻ ấn tượng về một tín hiệu thẩm mĩ trong bài thơ (một hình ảnh/ từ ngữ đặc biệt/ một biện pháp tu từ,...).</a:t>
            </a:r>
            <a:endParaRPr lang="en-GB" sz="44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4"/>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5"/>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6"/>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7"/>
            <a:stretch>
              <a:fillRect/>
            </a:stretch>
          </a:blipFill>
        </p:spPr>
      </p:sp>
      <p:sp>
        <p:nvSpPr>
          <p:cNvPr id="11" name="Rectangle 10"/>
          <p:cNvSpPr/>
          <p:nvPr/>
        </p:nvSpPr>
        <p:spPr>
          <a:xfrm>
            <a:off x="3981095" y="2566646"/>
            <a:ext cx="10223896" cy="2123658"/>
          </a:xfrm>
          <a:prstGeom prst="rect">
            <a:avLst/>
          </a:prstGeom>
        </p:spPr>
        <p:txBody>
          <a:bodyPr wrap="square">
            <a:spAutoFit/>
          </a:bodyPr>
          <a:lstStyle/>
          <a:p>
            <a:pPr algn="ctr"/>
            <a:r>
              <a:rPr lang="en-US" sz="6600" b="1" i="1">
                <a:solidFill>
                  <a:srgbClr val="0070C0"/>
                </a:solidFill>
                <a:latin typeface="Times New Roman" panose="02020603050405020304" pitchFamily="18" charset="0"/>
                <a:ea typeface="Calibri" panose="020F0502020204030204" pitchFamily="34" charset="0"/>
              </a:rPr>
              <a:t>Rubric đánh giá sản phẩm hoạt động vận dụng, liên hệ</a:t>
            </a:r>
            <a:endParaRPr lang="en-GB" sz="6600"/>
          </a:p>
        </p:txBody>
      </p:sp>
    </p:spTree>
    <p:extLst>
      <p:ext uri="{BB962C8B-B14F-4D97-AF65-F5344CB8AC3E}">
        <p14:creationId xmlns:p14="http://schemas.microsoft.com/office/powerpoint/2010/main" val="346324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8" name="Freeform 8"/>
          <p:cNvSpPr/>
          <p:nvPr/>
        </p:nvSpPr>
        <p:spPr>
          <a:xfrm>
            <a:off x="15731717" y="6774245"/>
            <a:ext cx="5112565" cy="2773567"/>
          </a:xfrm>
          <a:custGeom>
            <a:avLst/>
            <a:gdLst/>
            <a:ahLst/>
            <a:cxnLst/>
            <a:rect l="l" t="t" r="r" b="b"/>
            <a:pathLst>
              <a:path w="5112565" h="2773567">
                <a:moveTo>
                  <a:pt x="0" y="0"/>
                </a:moveTo>
                <a:lnTo>
                  <a:pt x="5112566" y="0"/>
                </a:lnTo>
                <a:lnTo>
                  <a:pt x="5112566" y="2773567"/>
                </a:lnTo>
                <a:lnTo>
                  <a:pt x="0" y="2773567"/>
                </a:lnTo>
                <a:lnTo>
                  <a:pt x="0" y="0"/>
                </a:lnTo>
                <a:close/>
              </a:path>
            </a:pathLst>
          </a:custGeom>
          <a:blipFill>
            <a:blip r:embed="rId4"/>
            <a:stretch>
              <a:fillRect/>
            </a:stretch>
          </a:blipFill>
        </p:spPr>
      </p:sp>
      <p:sp>
        <p:nvSpPr>
          <p:cNvPr id="10" name="Freeform 10"/>
          <p:cNvSpPr/>
          <p:nvPr/>
        </p:nvSpPr>
        <p:spPr>
          <a:xfrm>
            <a:off x="-471534" y="7715597"/>
            <a:ext cx="3596735" cy="2044144"/>
          </a:xfrm>
          <a:custGeom>
            <a:avLst/>
            <a:gdLst/>
            <a:ahLst/>
            <a:cxnLst/>
            <a:rect l="l" t="t" r="r" b="b"/>
            <a:pathLst>
              <a:path w="3596735" h="2044144">
                <a:moveTo>
                  <a:pt x="0" y="0"/>
                </a:moveTo>
                <a:lnTo>
                  <a:pt x="3596735" y="0"/>
                </a:lnTo>
                <a:lnTo>
                  <a:pt x="3596735" y="2044145"/>
                </a:lnTo>
                <a:lnTo>
                  <a:pt x="0" y="2044145"/>
                </a:lnTo>
                <a:lnTo>
                  <a:pt x="0" y="0"/>
                </a:lnTo>
                <a:close/>
              </a:path>
            </a:pathLst>
          </a:custGeom>
          <a:blipFill>
            <a:blip r:embed="rId5"/>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3484546264"/>
              </p:ext>
            </p:extLst>
          </p:nvPr>
        </p:nvGraphicFramePr>
        <p:xfrm>
          <a:off x="406243" y="1135040"/>
          <a:ext cx="17373599" cy="6583680"/>
        </p:xfrm>
        <a:graphic>
          <a:graphicData uri="http://schemas.openxmlformats.org/drawingml/2006/table">
            <a:tbl>
              <a:tblPr firstRow="1" firstCol="1" bandRow="1" bandCol="1"/>
              <a:tblGrid>
                <a:gridCol w="3242444">
                  <a:extLst>
                    <a:ext uri="{9D8B030D-6E8A-4147-A177-3AD203B41FA5}">
                      <a16:colId xmlns:a16="http://schemas.microsoft.com/office/drawing/2014/main" val="20000"/>
                    </a:ext>
                  </a:extLst>
                </a:gridCol>
                <a:gridCol w="4289815">
                  <a:extLst>
                    <a:ext uri="{9D8B030D-6E8A-4147-A177-3AD203B41FA5}">
                      <a16:colId xmlns:a16="http://schemas.microsoft.com/office/drawing/2014/main" val="20001"/>
                    </a:ext>
                  </a:extLst>
                </a:gridCol>
                <a:gridCol w="4037473">
                  <a:extLst>
                    <a:ext uri="{9D8B030D-6E8A-4147-A177-3AD203B41FA5}">
                      <a16:colId xmlns:a16="http://schemas.microsoft.com/office/drawing/2014/main" val="20002"/>
                    </a:ext>
                  </a:extLst>
                </a:gridCol>
                <a:gridCol w="5803867">
                  <a:extLst>
                    <a:ext uri="{9D8B030D-6E8A-4147-A177-3AD203B41FA5}">
                      <a16:colId xmlns:a16="http://schemas.microsoft.com/office/drawing/2014/main" val="20003"/>
                    </a:ext>
                  </a:extLst>
                </a:gridCol>
              </a:tblGrid>
              <a:tr h="238209">
                <a:tc>
                  <a:txBody>
                    <a:bodyPr/>
                    <a:lstStyle/>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Tiêu chí</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Mức 1</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Mức 2</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Mức 3</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82086">
                <a:tc>
                  <a:txBody>
                    <a:bodyPr/>
                    <a:lstStyle/>
                    <a:p>
                      <a:pPr algn="ctr">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Đọc diễn cảm/ ngâm thơ</a:t>
                      </a:r>
                      <a:endParaRPr lang="en-GB" sz="3600">
                        <a:effectLst/>
                        <a:latin typeface="Times New Roman" panose="02020603050405020304" pitchFamily="18" charset="0"/>
                        <a:ea typeface="Calibri" panose="020F0502020204030204" pitchFamily="34" charset="0"/>
                      </a:endParaRPr>
                    </a:p>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(10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Phát âm chuẩn, ngắt nghỉ đúng chỗ; tốc độ đọc phù hợp, ngữ điệu lên xuống giọng truyền cảm, phù hợp</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(8 -10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Phát âm chuẩn, ngắt nghỉ đúng chỗ; tốc độ đọc phù hợp nhưng ngữ điệu lên xuống giọng còn chưa hợp lí ở một số chỗ</a:t>
                      </a:r>
                      <a:r>
                        <a:rPr lang="vi-VN" sz="3600" baseline="0">
                          <a:solidFill>
                            <a:srgbClr val="171717"/>
                          </a:solidFill>
                          <a:effectLst/>
                          <a:latin typeface="Times New Roman" panose="02020603050405020304" pitchFamily="18" charset="0"/>
                          <a:ea typeface="Calibri" panose="020F0502020204030204" pitchFamily="34" charset="0"/>
                        </a:rPr>
                        <a:t> </a:t>
                      </a:r>
                      <a:r>
                        <a:rPr lang="en-US" sz="3600">
                          <a:solidFill>
                            <a:srgbClr val="171717"/>
                          </a:solidFill>
                          <a:effectLst/>
                          <a:latin typeface="Times New Roman" panose="02020603050405020304" pitchFamily="18" charset="0"/>
                          <a:ea typeface="Calibri" panose="020F0502020204030204" pitchFamily="34" charset="0"/>
                        </a:rPr>
                        <a:t>(5-7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Đúng phát âm, tốc độ đọc chưa hợp lí; ngắt nghỉ chưa đúng nhiều chỗ, ngữ điệu chưa đúng</a:t>
                      </a:r>
                      <a:r>
                        <a:rPr lang="vi-VN" sz="3600" baseline="0">
                          <a:solidFill>
                            <a:schemeClr val="tx1"/>
                          </a:solidFill>
                          <a:effectLst/>
                          <a:latin typeface="Times New Roman" panose="02020603050405020304" pitchFamily="18" charset="0"/>
                          <a:ea typeface="Calibri" panose="020F0502020204030204" pitchFamily="34" charset="0"/>
                        </a:rPr>
                        <a:t> </a:t>
                      </a:r>
                      <a:r>
                        <a:rPr lang="en-US" sz="3600">
                          <a:solidFill>
                            <a:srgbClr val="171717"/>
                          </a:solidFill>
                          <a:effectLst/>
                          <a:latin typeface="Times New Roman" panose="02020603050405020304" pitchFamily="18" charset="0"/>
                          <a:ea typeface="Calibri" panose="020F0502020204030204" pitchFamily="34" charset="0"/>
                        </a:rPr>
                        <a:t>( dưới 5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669">
                <a:tc>
                  <a:txBody>
                    <a:bodyPr/>
                    <a:lstStyle/>
                    <a:p>
                      <a:pPr algn="ctr">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Vẽ tranh minh hoạ về nội dung bài thơ</a:t>
                      </a:r>
                      <a:endParaRPr lang="en-GB" sz="3600">
                        <a:effectLst/>
                        <a:latin typeface="Times New Roman" panose="02020603050405020304" pitchFamily="18" charset="0"/>
                        <a:ea typeface="Calibri" panose="020F0502020204030204" pitchFamily="34" charset="0"/>
                      </a:endParaRPr>
                    </a:p>
                    <a:p>
                      <a:pPr algn="ctr">
                        <a:lnSpc>
                          <a:spcPct val="100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rPr>
                        <a:t>(10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Các bức tranh với nhiều đường nét đẹp, phong phú, hấp dẫn.</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(8 -10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Các nét vẽ đẹp nhưng các bức tranh chưa thật phong phú.</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(5-7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Các nét vẽ không đẹp và các bức tranh còn đơn điệu về hình ảnh, màu sắc.</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rPr>
                        <a:t>( dưới 5 điểm)</a:t>
                      </a:r>
                      <a:endParaRPr lang="en-GB" sz="3600">
                        <a:effectLst/>
                        <a:latin typeface="Times New Roman" panose="02020603050405020304" pitchFamily="18" charset="0"/>
                        <a:ea typeface="Calibri" panose="020F0502020204030204" pitchFamily="34" charset="0"/>
                      </a:endParaRPr>
                    </a:p>
                  </a:txBody>
                  <a:tcPr marL="63428" marR="63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rot="-1852096">
            <a:off x="3151557" y="7131368"/>
            <a:ext cx="626436" cy="617040"/>
          </a:xfrm>
          <a:custGeom>
            <a:avLst/>
            <a:gdLst/>
            <a:ahLst/>
            <a:cxnLst/>
            <a:rect l="l" t="t" r="r" b="b"/>
            <a:pathLst>
              <a:path w="626436" h="617040">
                <a:moveTo>
                  <a:pt x="0" y="0"/>
                </a:moveTo>
                <a:lnTo>
                  <a:pt x="626437" y="0"/>
                </a:lnTo>
                <a:lnTo>
                  <a:pt x="626437" y="617039"/>
                </a:lnTo>
                <a:lnTo>
                  <a:pt x="0" y="617039"/>
                </a:lnTo>
                <a:lnTo>
                  <a:pt x="0" y="0"/>
                </a:lnTo>
                <a:close/>
              </a:path>
            </a:pathLst>
          </a:custGeom>
          <a:blipFill>
            <a:blip r:embed="rId3"/>
            <a:stretch>
              <a:fillRect/>
            </a:stretch>
          </a:blipFill>
        </p:spPr>
      </p:sp>
      <p:sp>
        <p:nvSpPr>
          <p:cNvPr id="4" name="Freeform 4"/>
          <p:cNvSpPr/>
          <p:nvPr/>
        </p:nvSpPr>
        <p:spPr>
          <a:xfrm rot="-1852096" flipH="1">
            <a:off x="14103141" y="6962127"/>
            <a:ext cx="626436" cy="617040"/>
          </a:xfrm>
          <a:custGeom>
            <a:avLst/>
            <a:gdLst/>
            <a:ahLst/>
            <a:cxnLst/>
            <a:rect l="l" t="t" r="r" b="b"/>
            <a:pathLst>
              <a:path w="626436" h="617040">
                <a:moveTo>
                  <a:pt x="626437" y="0"/>
                </a:moveTo>
                <a:lnTo>
                  <a:pt x="0" y="0"/>
                </a:lnTo>
                <a:lnTo>
                  <a:pt x="0" y="617039"/>
                </a:lnTo>
                <a:lnTo>
                  <a:pt x="626437" y="617039"/>
                </a:lnTo>
                <a:lnTo>
                  <a:pt x="626437" y="0"/>
                </a:lnTo>
                <a:close/>
              </a:path>
            </a:pathLst>
          </a:custGeom>
          <a:blipFill>
            <a:blip r:embed="rId3"/>
            <a:stretch>
              <a:fillRect/>
            </a:stretch>
          </a:blipFill>
        </p:spPr>
      </p:sp>
      <p:sp>
        <p:nvSpPr>
          <p:cNvPr id="5" name="Freeform 5"/>
          <p:cNvSpPr/>
          <p:nvPr/>
        </p:nvSpPr>
        <p:spPr>
          <a:xfrm>
            <a:off x="4705381" y="2373652"/>
            <a:ext cx="8877239" cy="3324929"/>
          </a:xfrm>
          <a:custGeom>
            <a:avLst/>
            <a:gdLst/>
            <a:ahLst/>
            <a:cxnLst/>
            <a:rect l="l" t="t" r="r" b="b"/>
            <a:pathLst>
              <a:path w="8877239" h="3324929">
                <a:moveTo>
                  <a:pt x="0" y="0"/>
                </a:moveTo>
                <a:lnTo>
                  <a:pt x="8877238" y="0"/>
                </a:lnTo>
                <a:lnTo>
                  <a:pt x="8877238" y="3324929"/>
                </a:lnTo>
                <a:lnTo>
                  <a:pt x="0" y="3324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780247"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6"/>
            <a:stretch>
              <a:fillRect/>
            </a:stretch>
          </a:blipFill>
        </p:spPr>
      </p:sp>
      <p:sp>
        <p:nvSpPr>
          <p:cNvPr id="7" name="Freeform 7"/>
          <p:cNvSpPr/>
          <p:nvPr/>
        </p:nvSpPr>
        <p:spPr>
          <a:xfrm>
            <a:off x="-394329" y="6845127"/>
            <a:ext cx="12260611" cy="4311648"/>
          </a:xfrm>
          <a:custGeom>
            <a:avLst/>
            <a:gdLst/>
            <a:ahLst/>
            <a:cxnLst/>
            <a:rect l="l" t="t" r="r" b="b"/>
            <a:pathLst>
              <a:path w="12260611" h="4311648">
                <a:moveTo>
                  <a:pt x="0" y="0"/>
                </a:moveTo>
                <a:lnTo>
                  <a:pt x="12260611" y="0"/>
                </a:lnTo>
                <a:lnTo>
                  <a:pt x="12260611" y="4311648"/>
                </a:lnTo>
                <a:lnTo>
                  <a:pt x="0" y="4311648"/>
                </a:lnTo>
                <a:lnTo>
                  <a:pt x="0" y="0"/>
                </a:lnTo>
                <a:close/>
              </a:path>
            </a:pathLst>
          </a:custGeom>
          <a:blipFill>
            <a:blip r:embed="rId6"/>
            <a:stretch>
              <a:fillRect/>
            </a:stretch>
          </a:blipFill>
        </p:spPr>
      </p:sp>
      <p:sp>
        <p:nvSpPr>
          <p:cNvPr id="8" name="Freeform 8"/>
          <p:cNvSpPr/>
          <p:nvPr/>
        </p:nvSpPr>
        <p:spPr>
          <a:xfrm>
            <a:off x="0" y="-13711"/>
            <a:ext cx="2533011" cy="2387363"/>
          </a:xfrm>
          <a:custGeom>
            <a:avLst/>
            <a:gdLst/>
            <a:ahLst/>
            <a:cxnLst/>
            <a:rect l="l" t="t" r="r" b="b"/>
            <a:pathLst>
              <a:path w="2533011" h="2387363">
                <a:moveTo>
                  <a:pt x="0" y="0"/>
                </a:moveTo>
                <a:lnTo>
                  <a:pt x="2533011" y="0"/>
                </a:lnTo>
                <a:lnTo>
                  <a:pt x="2533011" y="2387363"/>
                </a:lnTo>
                <a:lnTo>
                  <a:pt x="0" y="2387363"/>
                </a:lnTo>
                <a:lnTo>
                  <a:pt x="0" y="0"/>
                </a:lnTo>
                <a:close/>
              </a:path>
            </a:pathLst>
          </a:custGeom>
          <a:blipFill>
            <a:blip r:embed="rId7"/>
            <a:stretch>
              <a:fillRect/>
            </a:stretch>
          </a:blipFill>
        </p:spPr>
      </p:sp>
      <p:sp>
        <p:nvSpPr>
          <p:cNvPr id="9" name="Freeform 9"/>
          <p:cNvSpPr/>
          <p:nvPr/>
        </p:nvSpPr>
        <p:spPr>
          <a:xfrm rot="-664658">
            <a:off x="14275259" y="1276622"/>
            <a:ext cx="1136484" cy="1344952"/>
          </a:xfrm>
          <a:custGeom>
            <a:avLst/>
            <a:gdLst/>
            <a:ahLst/>
            <a:cxnLst/>
            <a:rect l="l" t="t" r="r" b="b"/>
            <a:pathLst>
              <a:path w="1136484" h="1344952">
                <a:moveTo>
                  <a:pt x="0" y="0"/>
                </a:moveTo>
                <a:lnTo>
                  <a:pt x="1136484" y="0"/>
                </a:lnTo>
                <a:lnTo>
                  <a:pt x="1136484" y="1344952"/>
                </a:lnTo>
                <a:lnTo>
                  <a:pt x="0" y="1344952"/>
                </a:lnTo>
                <a:lnTo>
                  <a:pt x="0" y="0"/>
                </a:lnTo>
                <a:close/>
              </a:path>
            </a:pathLst>
          </a:custGeom>
          <a:blipFill>
            <a:blip r:embed="rId8"/>
            <a:stretch>
              <a:fillRect/>
            </a:stretch>
          </a:blipFill>
        </p:spPr>
      </p:sp>
      <p:sp>
        <p:nvSpPr>
          <p:cNvPr id="10" name="Freeform 10"/>
          <p:cNvSpPr/>
          <p:nvPr/>
        </p:nvSpPr>
        <p:spPr>
          <a:xfrm rot="-2533319">
            <a:off x="2818602" y="5387956"/>
            <a:ext cx="1146808" cy="1426083"/>
          </a:xfrm>
          <a:custGeom>
            <a:avLst/>
            <a:gdLst/>
            <a:ahLst/>
            <a:cxnLst/>
            <a:rect l="l" t="t" r="r" b="b"/>
            <a:pathLst>
              <a:path w="1146808" h="1426083">
                <a:moveTo>
                  <a:pt x="0" y="0"/>
                </a:moveTo>
                <a:lnTo>
                  <a:pt x="1146808" y="0"/>
                </a:lnTo>
                <a:lnTo>
                  <a:pt x="1146808" y="1426083"/>
                </a:lnTo>
                <a:lnTo>
                  <a:pt x="0" y="1426083"/>
                </a:lnTo>
                <a:lnTo>
                  <a:pt x="0" y="0"/>
                </a:lnTo>
                <a:close/>
              </a:path>
            </a:pathLst>
          </a:custGeom>
          <a:blipFill>
            <a:blip r:embed="rId9"/>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68097" cy="10287000"/>
          </a:xfrm>
          <a:prstGeom prst="rect">
            <a:avLst/>
          </a:prstGeom>
        </p:spPr>
      </p:pic>
      <p:sp>
        <p:nvSpPr>
          <p:cNvPr id="3" name="Rectangle 2"/>
          <p:cNvSpPr/>
          <p:nvPr/>
        </p:nvSpPr>
        <p:spPr>
          <a:xfrm>
            <a:off x="6248400" y="7200900"/>
            <a:ext cx="11030520" cy="2123658"/>
          </a:xfrm>
          <a:prstGeom prst="rect">
            <a:avLst/>
          </a:prstGeom>
        </p:spPr>
        <p:txBody>
          <a:bodyPr wrap="none">
            <a:spAutoFit/>
          </a:bodyPr>
          <a:lstStyle/>
          <a:p>
            <a:pPr algn="ctr"/>
            <a:r>
              <a:rPr lang="en-US" sz="6600" b="1">
                <a:solidFill>
                  <a:srgbClr val="FF0000"/>
                </a:solidFill>
                <a:latin typeface="Times New Roman" panose="02020603050405020304" pitchFamily="18" charset="0"/>
                <a:ea typeface="Calibri" panose="020F0502020204030204" pitchFamily="34" charset="0"/>
              </a:rPr>
              <a:t>HOẠT ĐỘNG 2</a:t>
            </a:r>
            <a:endParaRPr lang="vi-VN" sz="6600" b="1">
              <a:solidFill>
                <a:srgbClr val="FF0000"/>
              </a:solidFill>
              <a:latin typeface="Times New Roman" panose="02020603050405020304" pitchFamily="18" charset="0"/>
              <a:ea typeface="Calibri" panose="020F0502020204030204" pitchFamily="34" charset="0"/>
            </a:endParaRPr>
          </a:p>
          <a:p>
            <a:pPr algn="ctr"/>
            <a:r>
              <a:rPr lang="en-US" sz="6600" b="1">
                <a:solidFill>
                  <a:srgbClr val="FF0000"/>
                </a:solidFill>
                <a:latin typeface="Times New Roman" panose="02020603050405020304" pitchFamily="18" charset="0"/>
                <a:ea typeface="Calibri" panose="020F0502020204030204" pitchFamily="34" charset="0"/>
              </a:rPr>
              <a:t> HÌNH THÀNH KIẾN THỨC</a:t>
            </a:r>
            <a:endParaRPr lang="en-GB" sz="8800"/>
          </a:p>
        </p:txBody>
      </p:sp>
    </p:spTree>
    <p:extLst>
      <p:ext uri="{BB962C8B-B14F-4D97-AF65-F5344CB8AC3E}">
        <p14:creationId xmlns:p14="http://schemas.microsoft.com/office/powerpoint/2010/main" val="310922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0134600" y="571500"/>
            <a:ext cx="7895110" cy="884794"/>
          </a:xfrm>
          <a:prstGeom prst="rect">
            <a:avLst/>
          </a:prstGeom>
        </p:spPr>
        <p:txBody>
          <a:bodyPr wrap="none">
            <a:spAutoFit/>
          </a:bodyPr>
          <a:lstStyle/>
          <a:p>
            <a:pPr>
              <a:lnSpc>
                <a:spcPct val="130000"/>
              </a:lnSpc>
              <a:spcAft>
                <a:spcPts val="0"/>
              </a:spcAft>
            </a:pPr>
            <a:r>
              <a:rPr lang="en-US" sz="4400" b="1">
                <a:solidFill>
                  <a:schemeClr val="bg1"/>
                </a:solidFill>
                <a:latin typeface="Times New Roman" panose="02020603050405020304" pitchFamily="18" charset="0"/>
                <a:ea typeface="Calibri" panose="020F0502020204030204" pitchFamily="34" charset="0"/>
              </a:rPr>
              <a:t>I. ĐỌC – KHÁM PHÁ CHUNG</a:t>
            </a:r>
            <a:endParaRPr lang="en-GB" sz="4800">
              <a:solidFill>
                <a:schemeClr val="bg1"/>
              </a:solidFill>
              <a:effectLst/>
              <a:latin typeface="Times New Roman" panose="02020603050405020304" pitchFamily="18" charset="0"/>
              <a:ea typeface="Calibri" panose="020F0502020204030204" pitchFamily="34" charset="0"/>
            </a:endParaRPr>
          </a:p>
        </p:txBody>
      </p:sp>
      <p:sp>
        <p:nvSpPr>
          <p:cNvPr id="4" name="Rectangle 3"/>
          <p:cNvSpPr/>
          <p:nvPr/>
        </p:nvSpPr>
        <p:spPr>
          <a:xfrm>
            <a:off x="12573000" y="1866900"/>
            <a:ext cx="3759362" cy="884794"/>
          </a:xfrm>
          <a:prstGeom prst="rect">
            <a:avLst/>
          </a:prstGeom>
        </p:spPr>
        <p:txBody>
          <a:bodyPr wrap="none">
            <a:spAutoFit/>
          </a:bodyPr>
          <a:lstStyle/>
          <a:p>
            <a:pPr algn="just">
              <a:lnSpc>
                <a:spcPct val="130000"/>
              </a:lnSpc>
              <a:spcAft>
                <a:spcPts val="0"/>
              </a:spcAft>
              <a:tabLst>
                <a:tab pos="1386840" algn="l"/>
              </a:tabLst>
            </a:pPr>
            <a:r>
              <a:rPr lang="en-US" sz="4400" b="1">
                <a:solidFill>
                  <a:schemeClr val="bg1"/>
                </a:solidFill>
                <a:latin typeface="Times New Roman" panose="02020603050405020304" pitchFamily="18" charset="0"/>
                <a:ea typeface="Calibri" panose="020F0502020204030204" pitchFamily="34" charset="0"/>
              </a:rPr>
              <a:t>1. Đọc văn bản</a:t>
            </a:r>
            <a:endParaRPr lang="en-GB" sz="480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9967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1012065" y="3995404"/>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7"/>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8"/>
            <a:stretch>
              <a:fillRect/>
            </a:stretch>
          </a:blipFill>
        </p:spPr>
      </p:sp>
      <p:sp>
        <p:nvSpPr>
          <p:cNvPr id="18" name="TextBox 18"/>
          <p:cNvSpPr txBox="1"/>
          <p:nvPr/>
        </p:nvSpPr>
        <p:spPr>
          <a:xfrm>
            <a:off x="2653120" y="891762"/>
            <a:ext cx="10090356" cy="1354217"/>
          </a:xfrm>
          <a:prstGeom prst="rect">
            <a:avLst/>
          </a:prstGeom>
        </p:spPr>
        <p:txBody>
          <a:bodyPr wrap="square" lIns="0" tIns="0" rIns="0" bIns="0" rtlCol="0" anchor="t">
            <a:spAutoFit/>
          </a:bodyPr>
          <a:lstStyle/>
          <a:p>
            <a:r>
              <a:rPr lang="en-US" sz="8800" b="1">
                <a:latin typeface="Times New Roman" panose="02020603050405020304" pitchFamily="18" charset="0"/>
                <a:cs typeface="Times New Roman" panose="02020603050405020304" pitchFamily="18" charset="0"/>
              </a:rPr>
              <a:t>2. Tác giả Bích Khê</a:t>
            </a:r>
            <a:endParaRPr lang="en-GB" sz="8800">
              <a:latin typeface="Times New Roman" panose="02020603050405020304" pitchFamily="18" charset="0"/>
              <a:cs typeface="Times New Roman" panose="02020603050405020304" pitchFamily="18" charset="0"/>
            </a:endParaRPr>
          </a:p>
        </p:txBody>
      </p:sp>
      <p:pic>
        <p:nvPicPr>
          <p:cNvPr id="1026" name="Picture 2" descr="Bích Khê"/>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74278" y="2506712"/>
            <a:ext cx="3851722" cy="42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15"/>
          <p:cNvSpPr/>
          <p:nvPr/>
        </p:nvSpPr>
        <p:spPr>
          <a:xfrm>
            <a:off x="12954000" y="1866900"/>
            <a:ext cx="5486400" cy="5211633"/>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10"/>
            <a:stretch>
              <a:fillRect/>
            </a:stretch>
          </a:blipFill>
        </p:spPr>
      </p:sp>
      <p:sp>
        <p:nvSpPr>
          <p:cNvPr id="23" name="Rectangle 22"/>
          <p:cNvSpPr/>
          <p:nvPr/>
        </p:nvSpPr>
        <p:spPr>
          <a:xfrm>
            <a:off x="12762608" y="7188085"/>
            <a:ext cx="5173211" cy="812723"/>
          </a:xfrm>
          <a:prstGeom prst="rect">
            <a:avLst/>
          </a:prstGeom>
        </p:spPr>
        <p:txBody>
          <a:bodyPr wrap="none">
            <a:spAutoFit/>
          </a:bodyPr>
          <a:lstStyle/>
          <a:p>
            <a:pPr algn="ctr">
              <a:lnSpc>
                <a:spcPct val="130000"/>
              </a:lnSpc>
              <a:spcAft>
                <a:spcPts val="0"/>
              </a:spcAft>
            </a:pPr>
            <a:r>
              <a:rPr lang="en-US" sz="4000" b="1">
                <a:solidFill>
                  <a:srgbClr val="0D0D0D"/>
                </a:solidFill>
                <a:latin typeface="Times New Roman" panose="02020603050405020304" pitchFamily="18" charset="0"/>
                <a:ea typeface="Calibri" panose="020F0502020204030204" pitchFamily="34" charset="0"/>
              </a:rPr>
              <a:t>Bích Khê </a:t>
            </a:r>
            <a:r>
              <a:rPr lang="en-US" sz="4000">
                <a:solidFill>
                  <a:srgbClr val="0D0D0D"/>
                </a:solidFill>
                <a:latin typeface="Times New Roman" panose="02020603050405020304" pitchFamily="18" charset="0"/>
                <a:ea typeface="Calibri" panose="020F0502020204030204" pitchFamily="34" charset="0"/>
              </a:rPr>
              <a:t>(1916 - 1946)</a:t>
            </a:r>
            <a:endParaRPr lang="en-GB" sz="4400">
              <a:effectLst/>
              <a:latin typeface="Times New Roman" panose="02020603050405020304" pitchFamily="18" charset="0"/>
              <a:ea typeface="Calibri" panose="020F0502020204030204" pitchFamily="34" charset="0"/>
            </a:endParaRPr>
          </a:p>
        </p:txBody>
      </p:sp>
      <p:sp>
        <p:nvSpPr>
          <p:cNvPr id="25" name="Rectangle 24"/>
          <p:cNvSpPr/>
          <p:nvPr/>
        </p:nvSpPr>
        <p:spPr>
          <a:xfrm>
            <a:off x="2362200" y="2886025"/>
            <a:ext cx="9982200" cy="812530"/>
          </a:xfrm>
          <a:prstGeom prst="rect">
            <a:avLst/>
          </a:prstGeom>
        </p:spPr>
        <p:txBody>
          <a:bodyPr wrap="square">
            <a:spAutoFit/>
          </a:bodyPr>
          <a:lstStyle/>
          <a:p>
            <a:pPr>
              <a:lnSpc>
                <a:spcPct val="130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ea typeface="Times New Roman" panose="02020603050405020304" pitchFamily="18" charset="0"/>
                <a:cs typeface="Times New Roman" panose="02020603050405020304" pitchFamily="18" charset="0"/>
              </a:rPr>
              <a:t>Bích Khê (1916 - 1946) quê ở tỉnh Quảng Ngãi.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Rectangle 25"/>
          <p:cNvSpPr/>
          <p:nvPr/>
        </p:nvSpPr>
        <p:spPr>
          <a:xfrm>
            <a:off x="2362199" y="3847980"/>
            <a:ext cx="10098046" cy="2252924"/>
          </a:xfrm>
          <a:prstGeom prst="rect">
            <a:avLst/>
          </a:prstGeom>
        </p:spPr>
        <p:txBody>
          <a:bodyPr wrap="square">
            <a:spAutoFit/>
          </a:bodyPr>
          <a:lstStyle/>
          <a:p>
            <a:pPr algn="just">
              <a:lnSpc>
                <a:spcPct val="13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Bích Khê được đánh giá cao với những bài thơ đặc sắc, giàu tính nhạc. Ông là nhà thơ có nhiều tìm tòi, cách tân trong phong trào Thơ mới (1932 – 1945).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2400336" y="6177731"/>
            <a:ext cx="10401264" cy="1532727"/>
          </a:xfrm>
          <a:prstGeom prst="rect">
            <a:avLst/>
          </a:prstGeom>
        </p:spPr>
        <p:txBody>
          <a:bodyPr wrap="square">
            <a:spAutoFit/>
          </a:bodyPr>
          <a:lstStyle/>
          <a:p>
            <a:pPr>
              <a:lnSpc>
                <a:spcPct val="13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Tác phẩm chính: các tập thơ </a:t>
            </a:r>
            <a:r>
              <a:rPr lang="en-US" sz="3600" i="1">
                <a:latin typeface="Times New Roman" panose="02020603050405020304" pitchFamily="18" charset="0"/>
                <a:ea typeface="Times New Roman" panose="02020603050405020304" pitchFamily="18" charset="0"/>
                <a:cs typeface="Times New Roman" panose="02020603050405020304" pitchFamily="18" charset="0"/>
              </a:rPr>
              <a:t>Tinh huyết</a:t>
            </a:r>
            <a:r>
              <a:rPr lang="en-US" sz="3600">
                <a:latin typeface="Times New Roman" panose="02020603050405020304" pitchFamily="18" charset="0"/>
                <a:ea typeface="Times New Roman" panose="02020603050405020304" pitchFamily="18" charset="0"/>
                <a:cs typeface="Times New Roman" panose="02020603050405020304" pitchFamily="18" charset="0"/>
              </a:rPr>
              <a:t> (1939), </a:t>
            </a:r>
            <a:r>
              <a:rPr lang="en-US" sz="3600" i="1">
                <a:latin typeface="Times New Roman" panose="02020603050405020304" pitchFamily="18" charset="0"/>
                <a:ea typeface="Times New Roman" panose="02020603050405020304" pitchFamily="18" charset="0"/>
                <a:cs typeface="Times New Roman" panose="02020603050405020304" pitchFamily="18" charset="0"/>
              </a:rPr>
              <a:t>Mấy dòng thơ cũ</a:t>
            </a:r>
            <a:r>
              <a:rPr lang="en-US" sz="3600">
                <a:latin typeface="Times New Roman" panose="02020603050405020304" pitchFamily="18" charset="0"/>
                <a:ea typeface="Times New Roman" panose="02020603050405020304" pitchFamily="18" charset="0"/>
                <a:cs typeface="Times New Roman" panose="02020603050405020304" pitchFamily="18" charset="0"/>
              </a:rPr>
              <a:t> (1988), </a:t>
            </a:r>
            <a:r>
              <a:rPr lang="en-US" sz="3600" i="1">
                <a:latin typeface="Times New Roman" panose="02020603050405020304" pitchFamily="18" charset="0"/>
                <a:ea typeface="Times New Roman" panose="02020603050405020304" pitchFamily="18" charset="0"/>
                <a:cs typeface="Times New Roman" panose="02020603050405020304" pitchFamily="18" charset="0"/>
              </a:rPr>
              <a:t>Tinh hoa</a:t>
            </a:r>
            <a:r>
              <a:rPr lang="en-US" sz="3600">
                <a:latin typeface="Times New Roman" panose="02020603050405020304" pitchFamily="18" charset="0"/>
                <a:ea typeface="Times New Roman" panose="02020603050405020304" pitchFamily="18" charset="0"/>
                <a:cs typeface="Times New Roman" panose="02020603050405020304" pitchFamily="18" charset="0"/>
              </a:rPr>
              <a:t> (1997),...</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99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grpSp>
        <p:nvGrpSpPr>
          <p:cNvPr id="3" name="Group 3"/>
          <p:cNvGrpSpPr/>
          <p:nvPr/>
        </p:nvGrpSpPr>
        <p:grpSpPr>
          <a:xfrm>
            <a:off x="-784752" y="8624599"/>
            <a:ext cx="21057187" cy="4800310"/>
            <a:chOff x="0" y="0"/>
            <a:chExt cx="28076250" cy="6400414"/>
          </a:xfrm>
        </p:grpSpPr>
        <p:sp>
          <p:nvSpPr>
            <p:cNvPr id="4" name="Freeform 4"/>
            <p:cNvSpPr/>
            <p:nvPr/>
          </p:nvSpPr>
          <p:spPr>
            <a:xfrm>
              <a:off x="0"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5" name="Freeform 5"/>
            <p:cNvSpPr/>
            <p:nvPr/>
          </p:nvSpPr>
          <p:spPr>
            <a:xfrm>
              <a:off x="8938871"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sp>
          <p:nvSpPr>
            <p:cNvPr id="6" name="Freeform 6"/>
            <p:cNvSpPr/>
            <p:nvPr/>
          </p:nvSpPr>
          <p:spPr>
            <a:xfrm>
              <a:off x="16278253" y="0"/>
              <a:ext cx="11797997" cy="6400414"/>
            </a:xfrm>
            <a:custGeom>
              <a:avLst/>
              <a:gdLst/>
              <a:ahLst/>
              <a:cxnLst/>
              <a:rect l="l" t="t" r="r" b="b"/>
              <a:pathLst>
                <a:path w="11797997" h="6400414">
                  <a:moveTo>
                    <a:pt x="0" y="0"/>
                  </a:moveTo>
                  <a:lnTo>
                    <a:pt x="11797997" y="0"/>
                  </a:lnTo>
                  <a:lnTo>
                    <a:pt x="11797997" y="6400414"/>
                  </a:lnTo>
                  <a:lnTo>
                    <a:pt x="0" y="6400414"/>
                  </a:lnTo>
                  <a:lnTo>
                    <a:pt x="0" y="0"/>
                  </a:lnTo>
                  <a:close/>
                </a:path>
              </a:pathLst>
            </a:custGeom>
            <a:blipFill>
              <a:blip r:embed="rId3"/>
              <a:stretch>
                <a:fillRect/>
              </a:stretch>
            </a:blipFill>
          </p:spPr>
        </p:sp>
      </p:grpSp>
      <p:sp>
        <p:nvSpPr>
          <p:cNvPr id="7" name="Freeform 7"/>
          <p:cNvSpPr/>
          <p:nvPr/>
        </p:nvSpPr>
        <p:spPr>
          <a:xfrm rot="-95840">
            <a:off x="-762732" y="4099286"/>
            <a:ext cx="3343962" cy="5204610"/>
          </a:xfrm>
          <a:custGeom>
            <a:avLst/>
            <a:gdLst/>
            <a:ahLst/>
            <a:cxnLst/>
            <a:rect l="l" t="t" r="r" b="b"/>
            <a:pathLst>
              <a:path w="3343962" h="5204610">
                <a:moveTo>
                  <a:pt x="0" y="0"/>
                </a:moveTo>
                <a:lnTo>
                  <a:pt x="3343962" y="0"/>
                </a:lnTo>
                <a:lnTo>
                  <a:pt x="3343962" y="5204610"/>
                </a:lnTo>
                <a:lnTo>
                  <a:pt x="0" y="5204610"/>
                </a:lnTo>
                <a:lnTo>
                  <a:pt x="0" y="0"/>
                </a:lnTo>
                <a:close/>
              </a:path>
            </a:pathLst>
          </a:custGeom>
          <a:blipFill>
            <a:blip r:embed="rId4"/>
            <a:stretch>
              <a:fillRect/>
            </a:stretch>
          </a:blipFill>
        </p:spPr>
      </p:sp>
      <p:sp>
        <p:nvSpPr>
          <p:cNvPr id="8" name="Freeform 8"/>
          <p:cNvSpPr/>
          <p:nvPr/>
        </p:nvSpPr>
        <p:spPr>
          <a:xfrm>
            <a:off x="-595720" y="7701387"/>
            <a:ext cx="3248841" cy="1846425"/>
          </a:xfrm>
          <a:custGeom>
            <a:avLst/>
            <a:gdLst/>
            <a:ahLst/>
            <a:cxnLst/>
            <a:rect l="l" t="t" r="r" b="b"/>
            <a:pathLst>
              <a:path w="3248841" h="1846425">
                <a:moveTo>
                  <a:pt x="0" y="0"/>
                </a:moveTo>
                <a:lnTo>
                  <a:pt x="3248840" y="0"/>
                </a:lnTo>
                <a:lnTo>
                  <a:pt x="3248840" y="1846425"/>
                </a:lnTo>
                <a:lnTo>
                  <a:pt x="0" y="1846425"/>
                </a:lnTo>
                <a:lnTo>
                  <a:pt x="0" y="0"/>
                </a:lnTo>
                <a:close/>
              </a:path>
            </a:pathLst>
          </a:custGeom>
          <a:blipFill>
            <a:blip r:embed="rId5"/>
            <a:stretch>
              <a:fillRect/>
            </a:stretch>
          </a:blipFill>
        </p:spPr>
      </p:sp>
      <p:sp>
        <p:nvSpPr>
          <p:cNvPr id="9" name="Freeform 9"/>
          <p:cNvSpPr/>
          <p:nvPr/>
        </p:nvSpPr>
        <p:spPr>
          <a:xfrm rot="2615312">
            <a:off x="15462349" y="496368"/>
            <a:ext cx="3396816" cy="1133687"/>
          </a:xfrm>
          <a:custGeom>
            <a:avLst/>
            <a:gdLst/>
            <a:ahLst/>
            <a:cxnLst/>
            <a:rect l="l" t="t" r="r" b="b"/>
            <a:pathLst>
              <a:path w="3396816" h="1133687">
                <a:moveTo>
                  <a:pt x="0" y="0"/>
                </a:moveTo>
                <a:lnTo>
                  <a:pt x="3396816" y="0"/>
                </a:lnTo>
                <a:lnTo>
                  <a:pt x="3396816" y="1133687"/>
                </a:lnTo>
                <a:lnTo>
                  <a:pt x="0" y="1133687"/>
                </a:lnTo>
                <a:lnTo>
                  <a:pt x="0" y="0"/>
                </a:lnTo>
                <a:close/>
              </a:path>
            </a:pathLst>
          </a:custGeom>
          <a:blipFill>
            <a:blip r:embed="rId6"/>
            <a:stretch>
              <a:fillRect/>
            </a:stretch>
          </a:blipFill>
        </p:spPr>
      </p:sp>
      <p:sp>
        <p:nvSpPr>
          <p:cNvPr id="16" name="Freeform 16"/>
          <p:cNvSpPr/>
          <p:nvPr/>
        </p:nvSpPr>
        <p:spPr>
          <a:xfrm>
            <a:off x="222592" y="136651"/>
            <a:ext cx="1612215" cy="1853121"/>
          </a:xfrm>
          <a:custGeom>
            <a:avLst/>
            <a:gdLst/>
            <a:ahLst/>
            <a:cxnLst/>
            <a:rect l="l" t="t" r="r" b="b"/>
            <a:pathLst>
              <a:path w="1612215" h="1853121">
                <a:moveTo>
                  <a:pt x="0" y="0"/>
                </a:moveTo>
                <a:lnTo>
                  <a:pt x="1612216" y="0"/>
                </a:lnTo>
                <a:lnTo>
                  <a:pt x="1612216" y="1853121"/>
                </a:lnTo>
                <a:lnTo>
                  <a:pt x="0" y="1853121"/>
                </a:lnTo>
                <a:lnTo>
                  <a:pt x="0" y="0"/>
                </a:lnTo>
                <a:close/>
              </a:path>
            </a:pathLst>
          </a:custGeom>
          <a:blipFill>
            <a:blip r:embed="rId7"/>
            <a:stretch>
              <a:fillRect/>
            </a:stretch>
          </a:blipFill>
        </p:spPr>
      </p:sp>
      <p:sp>
        <p:nvSpPr>
          <p:cNvPr id="17" name="Freeform 17"/>
          <p:cNvSpPr/>
          <p:nvPr/>
        </p:nvSpPr>
        <p:spPr>
          <a:xfrm>
            <a:off x="16619018" y="6962055"/>
            <a:ext cx="2162736" cy="2763880"/>
          </a:xfrm>
          <a:custGeom>
            <a:avLst/>
            <a:gdLst/>
            <a:ahLst/>
            <a:cxnLst/>
            <a:rect l="l" t="t" r="r" b="b"/>
            <a:pathLst>
              <a:path w="2162736" h="2763880">
                <a:moveTo>
                  <a:pt x="0" y="0"/>
                </a:moveTo>
                <a:lnTo>
                  <a:pt x="2162736" y="0"/>
                </a:lnTo>
                <a:lnTo>
                  <a:pt x="2162736" y="2763880"/>
                </a:lnTo>
                <a:lnTo>
                  <a:pt x="0" y="2763880"/>
                </a:lnTo>
                <a:lnTo>
                  <a:pt x="0" y="0"/>
                </a:lnTo>
                <a:close/>
              </a:path>
            </a:pathLst>
          </a:custGeom>
          <a:blipFill>
            <a:blip r:embed="rId8"/>
            <a:stretch>
              <a:fillRect/>
            </a:stretch>
          </a:blipFill>
        </p:spPr>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1668" y="1989772"/>
            <a:ext cx="4476750" cy="5972175"/>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7806" y="2367248"/>
            <a:ext cx="4350093" cy="5926025"/>
          </a:xfrm>
          <a:prstGeom prst="rect">
            <a:avLst/>
          </a:prstGeom>
        </p:spPr>
      </p:pic>
      <p:sp>
        <p:nvSpPr>
          <p:cNvPr id="25" name="Freeform 11"/>
          <p:cNvSpPr/>
          <p:nvPr/>
        </p:nvSpPr>
        <p:spPr>
          <a:xfrm>
            <a:off x="2580275" y="1104900"/>
            <a:ext cx="5860643" cy="7924800"/>
          </a:xfrm>
          <a:custGeom>
            <a:avLst/>
            <a:gdLst/>
            <a:ahLst/>
            <a:cxnLst/>
            <a:rect l="l" t="t" r="r" b="b"/>
            <a:pathLst>
              <a:path w="4109627" h="3828803">
                <a:moveTo>
                  <a:pt x="0" y="0"/>
                </a:moveTo>
                <a:lnTo>
                  <a:pt x="4109627" y="0"/>
                </a:lnTo>
                <a:lnTo>
                  <a:pt x="4109627" y="3828803"/>
                </a:lnTo>
                <a:lnTo>
                  <a:pt x="0" y="3828803"/>
                </a:lnTo>
                <a:lnTo>
                  <a:pt x="0" y="0"/>
                </a:lnTo>
                <a:close/>
              </a:path>
            </a:pathLst>
          </a:custGeom>
          <a:blipFill>
            <a:blip r:embed="rId11"/>
            <a:stretch>
              <a:fillRect/>
            </a:stretch>
          </a:blipFill>
        </p:spPr>
      </p:sp>
      <p:sp>
        <p:nvSpPr>
          <p:cNvPr id="26" name="Freeform 15"/>
          <p:cNvSpPr/>
          <p:nvPr/>
        </p:nvSpPr>
        <p:spPr>
          <a:xfrm>
            <a:off x="9751961" y="1291660"/>
            <a:ext cx="5896274" cy="8077200"/>
          </a:xfrm>
          <a:custGeom>
            <a:avLst/>
            <a:gdLst/>
            <a:ahLst/>
            <a:cxnLst/>
            <a:rect l="l" t="t" r="r" b="b"/>
            <a:pathLst>
              <a:path w="4109627" h="3828803">
                <a:moveTo>
                  <a:pt x="0" y="0"/>
                </a:moveTo>
                <a:lnTo>
                  <a:pt x="4109628" y="0"/>
                </a:lnTo>
                <a:lnTo>
                  <a:pt x="4109628" y="3828803"/>
                </a:lnTo>
                <a:lnTo>
                  <a:pt x="0" y="3828803"/>
                </a:lnTo>
                <a:lnTo>
                  <a:pt x="0" y="0"/>
                </a:lnTo>
                <a:close/>
              </a:path>
            </a:pathLst>
          </a:custGeom>
          <a:blipFill>
            <a:blip r:embed="rId11"/>
            <a:stretch>
              <a:fillRect/>
            </a:stretch>
          </a:blipFill>
        </p:spPr>
      </p:sp>
    </p:spTree>
    <p:extLst>
      <p:ext uri="{BB962C8B-B14F-4D97-AF65-F5344CB8AC3E}">
        <p14:creationId xmlns:p14="http://schemas.microsoft.com/office/powerpoint/2010/main" val="260162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9"/>
            <a:ext cx="18288000" cy="10276884"/>
          </a:xfrm>
          <a:prstGeom prst="rect">
            <a:avLst/>
          </a:prstGeom>
        </p:spPr>
      </p:pic>
      <p:sp>
        <p:nvSpPr>
          <p:cNvPr id="3" name="Rectangle 2"/>
          <p:cNvSpPr/>
          <p:nvPr/>
        </p:nvSpPr>
        <p:spPr>
          <a:xfrm>
            <a:off x="1752600" y="4783658"/>
            <a:ext cx="7666779" cy="1064843"/>
          </a:xfrm>
          <a:prstGeom prst="rect">
            <a:avLst/>
          </a:prstGeom>
        </p:spPr>
        <p:txBody>
          <a:bodyPr wrap="none">
            <a:spAutoFit/>
          </a:bodyPr>
          <a:lstStyle/>
          <a:p>
            <a:pPr marR="91440">
              <a:lnSpc>
                <a:spcPct val="130000"/>
              </a:lnSpc>
              <a:spcAft>
                <a:spcPts val="0"/>
              </a:spcAft>
            </a:pPr>
            <a:r>
              <a:rPr lang="en-US" sz="5400" b="1">
                <a:latin typeface="Times New Roman" panose="02020603050405020304" pitchFamily="18" charset="0"/>
                <a:ea typeface="Calibri" panose="020F0502020204030204" pitchFamily="34" charset="0"/>
              </a:rPr>
              <a:t>2. Bài thơ </a:t>
            </a:r>
            <a:r>
              <a:rPr lang="en-US" sz="5400" b="1" i="1">
                <a:latin typeface="Times New Roman" panose="02020603050405020304" pitchFamily="18" charset="0"/>
                <a:ea typeface="Calibri" panose="020F0502020204030204" pitchFamily="34" charset="0"/>
              </a:rPr>
              <a:t>Tiếng đàn mưa</a:t>
            </a:r>
            <a:endParaRPr lang="en-GB" sz="5400">
              <a:effectLst/>
              <a:latin typeface="Times New Roman" panose="02020603050405020304" pitchFamily="18" charset="0"/>
              <a:ea typeface="Calibri" panose="020F0502020204030204" pitchFamily="34" charset="0"/>
            </a:endParaRPr>
          </a:p>
        </p:txBody>
      </p:sp>
      <p:sp>
        <p:nvSpPr>
          <p:cNvPr id="4" name="Rectangle 3"/>
          <p:cNvSpPr/>
          <p:nvPr/>
        </p:nvSpPr>
        <p:spPr>
          <a:xfrm>
            <a:off x="1752600" y="5981700"/>
            <a:ext cx="3273653" cy="1064843"/>
          </a:xfrm>
          <a:prstGeom prst="rect">
            <a:avLst/>
          </a:prstGeom>
        </p:spPr>
        <p:txBody>
          <a:bodyPr wrap="none">
            <a:spAutoFit/>
          </a:bodyPr>
          <a:lstStyle/>
          <a:p>
            <a:pPr>
              <a:lnSpc>
                <a:spcPct val="130000"/>
              </a:lnSpc>
              <a:spcAft>
                <a:spcPts val="0"/>
              </a:spcAft>
            </a:pPr>
            <a:r>
              <a:rPr lang="en-US" sz="5400" b="1">
                <a:latin typeface="Times New Roman" panose="02020603050405020304" pitchFamily="18" charset="0"/>
                <a:ea typeface="Calibri" panose="020F0502020204030204" pitchFamily="34" charset="0"/>
              </a:rPr>
              <a:t>a. Xuất xứ</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1752600" y="7429500"/>
            <a:ext cx="8055429" cy="2123658"/>
          </a:xfrm>
          <a:prstGeom prst="rect">
            <a:avLst/>
          </a:prstGeom>
        </p:spPr>
        <p:txBody>
          <a:bodyPr wrap="square">
            <a:spAutoFit/>
          </a:bodyPr>
          <a:lstStyle/>
          <a:p>
            <a:pPr algn="just"/>
            <a:r>
              <a:rPr lang="vi-VN" sz="4400">
                <a:latin typeface="Times New Roman" panose="02020603050405020304" pitchFamily="18" charset="0"/>
                <a:ea typeface="Calibri" panose="020F0502020204030204" pitchFamily="34" charset="0"/>
              </a:rPr>
              <a:t>N</a:t>
            </a:r>
            <a:r>
              <a:rPr lang="en-US" sz="4400">
                <a:latin typeface="Times New Roman" panose="02020603050405020304" pitchFamily="18" charset="0"/>
                <a:ea typeface="Calibri" panose="020F0502020204030204" pitchFamily="34" charset="0"/>
              </a:rPr>
              <a:t>ằm trong tập thơ </a:t>
            </a:r>
            <a:r>
              <a:rPr lang="en-US" sz="4400" i="1">
                <a:latin typeface="Times New Roman" panose="02020603050405020304" pitchFamily="18" charset="0"/>
                <a:ea typeface="Calibri" panose="020F0502020204030204" pitchFamily="34" charset="0"/>
              </a:rPr>
              <a:t>Tinh hoa</a:t>
            </a:r>
            <a:r>
              <a:rPr lang="en-US" sz="4400">
                <a:latin typeface="Times New Roman" panose="02020603050405020304" pitchFamily="18" charset="0"/>
                <a:ea typeface="Calibri" panose="020F0502020204030204" pitchFamily="34" charset="0"/>
              </a:rPr>
              <a:t> (tập hợp các sáng tác của Bích Khê từ năm 1938 đến năm 1944).</a:t>
            </a:r>
            <a:endParaRPr lang="en-GB" sz="4400"/>
          </a:p>
        </p:txBody>
      </p:sp>
    </p:spTree>
    <p:extLst>
      <p:ext uri="{BB962C8B-B14F-4D97-AF65-F5344CB8AC3E}">
        <p14:creationId xmlns:p14="http://schemas.microsoft.com/office/powerpoint/2010/main" val="30375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914" y="-5414066"/>
            <a:ext cx="18389914" cy="14961878"/>
          </a:xfrm>
          <a:custGeom>
            <a:avLst/>
            <a:gdLst/>
            <a:ahLst/>
            <a:cxnLst/>
            <a:rect l="l" t="t" r="r" b="b"/>
            <a:pathLst>
              <a:path w="18389914" h="14961878">
                <a:moveTo>
                  <a:pt x="0" y="0"/>
                </a:moveTo>
                <a:lnTo>
                  <a:pt x="18389914" y="0"/>
                </a:lnTo>
                <a:lnTo>
                  <a:pt x="18389914" y="14961878"/>
                </a:lnTo>
                <a:lnTo>
                  <a:pt x="0" y="14961878"/>
                </a:lnTo>
                <a:lnTo>
                  <a:pt x="0" y="0"/>
                </a:lnTo>
                <a:close/>
              </a:path>
            </a:pathLst>
          </a:custGeom>
          <a:blipFill>
            <a:blip r:embed="rId2">
              <a:alphaModFix amt="80000"/>
            </a:blip>
            <a:stretch>
              <a:fillRect l="-11019" r="-11019"/>
            </a:stretch>
          </a:blipFill>
        </p:spPr>
      </p:sp>
      <p:sp>
        <p:nvSpPr>
          <p:cNvPr id="3" name="Freeform 3"/>
          <p:cNvSpPr/>
          <p:nvPr/>
        </p:nvSpPr>
        <p:spPr>
          <a:xfrm flipH="1">
            <a:off x="6451400" y="8244888"/>
            <a:ext cx="14791055" cy="5382168"/>
          </a:xfrm>
          <a:custGeom>
            <a:avLst/>
            <a:gdLst/>
            <a:ahLst/>
            <a:cxnLst/>
            <a:rect l="l" t="t" r="r" b="b"/>
            <a:pathLst>
              <a:path w="14791055" h="5382168">
                <a:moveTo>
                  <a:pt x="14791054" y="0"/>
                </a:moveTo>
                <a:lnTo>
                  <a:pt x="0" y="0"/>
                </a:lnTo>
                <a:lnTo>
                  <a:pt x="0" y="5382168"/>
                </a:lnTo>
                <a:lnTo>
                  <a:pt x="14791054" y="5382168"/>
                </a:lnTo>
                <a:lnTo>
                  <a:pt x="14791054" y="0"/>
                </a:lnTo>
                <a:close/>
              </a:path>
            </a:pathLst>
          </a:custGeom>
          <a:blipFill>
            <a:blip r:embed="rId3"/>
            <a:stretch>
              <a:fillRect/>
            </a:stretch>
          </a:blipFill>
        </p:spPr>
      </p:sp>
      <p:sp>
        <p:nvSpPr>
          <p:cNvPr id="4" name="Freeform 4"/>
          <p:cNvSpPr/>
          <p:nvPr/>
        </p:nvSpPr>
        <p:spPr>
          <a:xfrm>
            <a:off x="-1572753" y="8244888"/>
            <a:ext cx="14791055" cy="5382168"/>
          </a:xfrm>
          <a:custGeom>
            <a:avLst/>
            <a:gdLst/>
            <a:ahLst/>
            <a:cxnLst/>
            <a:rect l="l" t="t" r="r" b="b"/>
            <a:pathLst>
              <a:path w="14791055" h="5382168">
                <a:moveTo>
                  <a:pt x="0" y="0"/>
                </a:moveTo>
                <a:lnTo>
                  <a:pt x="14791055" y="0"/>
                </a:lnTo>
                <a:lnTo>
                  <a:pt x="14791055" y="5382168"/>
                </a:lnTo>
                <a:lnTo>
                  <a:pt x="0" y="5382168"/>
                </a:lnTo>
                <a:lnTo>
                  <a:pt x="0" y="0"/>
                </a:lnTo>
                <a:close/>
              </a:path>
            </a:pathLst>
          </a:custGeom>
          <a:blipFill>
            <a:blip r:embed="rId3"/>
            <a:stretch>
              <a:fillRect/>
            </a:stretch>
          </a:blipFill>
        </p:spPr>
      </p:sp>
      <p:grpSp>
        <p:nvGrpSpPr>
          <p:cNvPr id="5" name="Group 5"/>
          <p:cNvGrpSpPr/>
          <p:nvPr/>
        </p:nvGrpSpPr>
        <p:grpSpPr>
          <a:xfrm>
            <a:off x="5867400" y="1274458"/>
            <a:ext cx="6450639" cy="821760"/>
            <a:chOff x="0" y="0"/>
            <a:chExt cx="2318698" cy="636229"/>
          </a:xfrm>
        </p:grpSpPr>
        <p:sp>
          <p:nvSpPr>
            <p:cNvPr id="6" name="Freeform 6"/>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7" name="TextBox 7"/>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13" name="Group 13"/>
          <p:cNvGrpSpPr/>
          <p:nvPr/>
        </p:nvGrpSpPr>
        <p:grpSpPr>
          <a:xfrm>
            <a:off x="5867400" y="2358947"/>
            <a:ext cx="6450639" cy="909400"/>
            <a:chOff x="0" y="0"/>
            <a:chExt cx="2318698" cy="636229"/>
          </a:xfrm>
        </p:grpSpPr>
        <p:sp>
          <p:nvSpPr>
            <p:cNvPr id="14" name="Freeform 14"/>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15" name="TextBox 15"/>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grpSp>
        <p:nvGrpSpPr>
          <p:cNvPr id="21" name="Group 21"/>
          <p:cNvGrpSpPr/>
          <p:nvPr/>
        </p:nvGrpSpPr>
        <p:grpSpPr>
          <a:xfrm>
            <a:off x="458784" y="4043697"/>
            <a:ext cx="3924669" cy="4201191"/>
            <a:chOff x="0" y="0"/>
            <a:chExt cx="2318698" cy="636229"/>
          </a:xfrm>
        </p:grpSpPr>
        <p:sp>
          <p:nvSpPr>
            <p:cNvPr id="22"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23"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37" name="Freeform 37"/>
          <p:cNvSpPr/>
          <p:nvPr/>
        </p:nvSpPr>
        <p:spPr>
          <a:xfrm rot="1339708" flipH="1">
            <a:off x="1654026" y="908538"/>
            <a:ext cx="1666290" cy="1426761"/>
          </a:xfrm>
          <a:custGeom>
            <a:avLst/>
            <a:gdLst/>
            <a:ahLst/>
            <a:cxnLst/>
            <a:rect l="l" t="t" r="r" b="b"/>
            <a:pathLst>
              <a:path w="1666290" h="1426761">
                <a:moveTo>
                  <a:pt x="1666290" y="0"/>
                </a:moveTo>
                <a:lnTo>
                  <a:pt x="0" y="0"/>
                </a:lnTo>
                <a:lnTo>
                  <a:pt x="0" y="1426762"/>
                </a:lnTo>
                <a:lnTo>
                  <a:pt x="1666290" y="1426762"/>
                </a:lnTo>
                <a:lnTo>
                  <a:pt x="1666290" y="0"/>
                </a:lnTo>
                <a:close/>
              </a:path>
            </a:pathLst>
          </a:custGeom>
          <a:blipFill>
            <a:blip r:embed="rId4"/>
            <a:stretch>
              <a:fillRect/>
            </a:stretch>
          </a:blipFill>
        </p:spPr>
      </p:sp>
      <p:sp>
        <p:nvSpPr>
          <p:cNvPr id="38" name="Freeform 38"/>
          <p:cNvSpPr/>
          <p:nvPr/>
        </p:nvSpPr>
        <p:spPr>
          <a:xfrm>
            <a:off x="16436943" y="5813692"/>
            <a:ext cx="2113086" cy="3931323"/>
          </a:xfrm>
          <a:custGeom>
            <a:avLst/>
            <a:gdLst/>
            <a:ahLst/>
            <a:cxnLst/>
            <a:rect l="l" t="t" r="r" b="b"/>
            <a:pathLst>
              <a:path w="2113086" h="3931323">
                <a:moveTo>
                  <a:pt x="0" y="0"/>
                </a:moveTo>
                <a:lnTo>
                  <a:pt x="2113086" y="0"/>
                </a:lnTo>
                <a:lnTo>
                  <a:pt x="2113086" y="3931323"/>
                </a:lnTo>
                <a:lnTo>
                  <a:pt x="0" y="3931323"/>
                </a:lnTo>
                <a:lnTo>
                  <a:pt x="0" y="0"/>
                </a:lnTo>
                <a:close/>
              </a:path>
            </a:pathLst>
          </a:custGeom>
          <a:blipFill>
            <a:blip r:embed="rId5"/>
            <a:stretch>
              <a:fillRect/>
            </a:stretch>
          </a:blipFill>
        </p:spPr>
      </p:sp>
      <p:sp>
        <p:nvSpPr>
          <p:cNvPr id="39" name="Freeform 39"/>
          <p:cNvSpPr/>
          <p:nvPr/>
        </p:nvSpPr>
        <p:spPr>
          <a:xfrm>
            <a:off x="-1032744" y="7352648"/>
            <a:ext cx="2197557" cy="2589169"/>
          </a:xfrm>
          <a:custGeom>
            <a:avLst/>
            <a:gdLst/>
            <a:ahLst/>
            <a:cxnLst/>
            <a:rect l="l" t="t" r="r" b="b"/>
            <a:pathLst>
              <a:path w="2197557" h="2589169">
                <a:moveTo>
                  <a:pt x="0" y="0"/>
                </a:moveTo>
                <a:lnTo>
                  <a:pt x="2197557" y="0"/>
                </a:lnTo>
                <a:lnTo>
                  <a:pt x="2197557" y="2589169"/>
                </a:lnTo>
                <a:lnTo>
                  <a:pt x="0" y="2589169"/>
                </a:lnTo>
                <a:lnTo>
                  <a:pt x="0" y="0"/>
                </a:lnTo>
                <a:close/>
              </a:path>
            </a:pathLst>
          </a:custGeom>
          <a:blipFill>
            <a:blip r:embed="rId6"/>
            <a:stretch>
              <a:fillRect/>
            </a:stretch>
          </a:blipFill>
        </p:spPr>
      </p:sp>
      <p:sp>
        <p:nvSpPr>
          <p:cNvPr id="40" name="Freeform 40"/>
          <p:cNvSpPr/>
          <p:nvPr/>
        </p:nvSpPr>
        <p:spPr>
          <a:xfrm rot="-629044">
            <a:off x="15602217" y="580072"/>
            <a:ext cx="1107670" cy="1397691"/>
          </a:xfrm>
          <a:custGeom>
            <a:avLst/>
            <a:gdLst/>
            <a:ahLst/>
            <a:cxnLst/>
            <a:rect l="l" t="t" r="r" b="b"/>
            <a:pathLst>
              <a:path w="1107670" h="1397691">
                <a:moveTo>
                  <a:pt x="0" y="0"/>
                </a:moveTo>
                <a:lnTo>
                  <a:pt x="1107670" y="0"/>
                </a:lnTo>
                <a:lnTo>
                  <a:pt x="1107670" y="1397691"/>
                </a:lnTo>
                <a:lnTo>
                  <a:pt x="0" y="1397691"/>
                </a:lnTo>
                <a:lnTo>
                  <a:pt x="0" y="0"/>
                </a:lnTo>
                <a:close/>
              </a:path>
            </a:pathLst>
          </a:custGeom>
          <a:blipFill>
            <a:blip r:embed="rId7"/>
            <a:stretch>
              <a:fillRect/>
            </a:stretch>
          </a:blipFill>
        </p:spPr>
      </p:sp>
      <p:sp>
        <p:nvSpPr>
          <p:cNvPr id="41" name="TextBox 41"/>
          <p:cNvSpPr txBox="1"/>
          <p:nvPr/>
        </p:nvSpPr>
        <p:spPr>
          <a:xfrm>
            <a:off x="4719684" y="208312"/>
            <a:ext cx="12377505" cy="738664"/>
          </a:xfrm>
          <a:prstGeom prst="rect">
            <a:avLst/>
          </a:prstGeom>
        </p:spPr>
        <p:txBody>
          <a:bodyPr wrap="square" lIns="0" tIns="0" rIns="0" bIns="0" rtlCol="0" anchor="t">
            <a:spAutoFit/>
          </a:bodyPr>
          <a:lstStyle/>
          <a:p>
            <a:r>
              <a:rPr lang="en-US" sz="4800" b="1">
                <a:latin typeface="Times New Roman" panose="02020603050405020304" pitchFamily="18" charset="0"/>
                <a:cs typeface="Times New Roman" panose="02020603050405020304" pitchFamily="18" charset="0"/>
              </a:rPr>
              <a:t>b. Đặc điểm về thể thơ của bài thơ</a:t>
            </a:r>
            <a:endParaRPr lang="en-GB" sz="4800">
              <a:latin typeface="Times New Roman" panose="02020603050405020304" pitchFamily="18" charset="0"/>
              <a:cs typeface="Times New Roman" panose="02020603050405020304" pitchFamily="18" charset="0"/>
            </a:endParaRPr>
          </a:p>
        </p:txBody>
      </p:sp>
      <p:sp>
        <p:nvSpPr>
          <p:cNvPr id="42" name="TextBox 42"/>
          <p:cNvSpPr txBox="1"/>
          <p:nvPr/>
        </p:nvSpPr>
        <p:spPr>
          <a:xfrm>
            <a:off x="5998414" y="1326341"/>
            <a:ext cx="6450639" cy="677108"/>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Thể thơ: Song thất lục bát.</a:t>
            </a:r>
            <a:r>
              <a:rPr lang="en-US" sz="4400">
                <a:solidFill>
                  <a:srgbClr val="C3714B"/>
                </a:solidFill>
                <a:latin typeface="Times New Roman" panose="02020603050405020304" pitchFamily="18" charset="0"/>
                <a:cs typeface="Times New Roman" panose="02020603050405020304" pitchFamily="18" charset="0"/>
              </a:rPr>
              <a:t>.</a:t>
            </a:r>
          </a:p>
        </p:txBody>
      </p:sp>
      <p:sp>
        <p:nvSpPr>
          <p:cNvPr id="43" name="TextBox 43"/>
          <p:cNvSpPr txBox="1"/>
          <p:nvPr/>
        </p:nvSpPr>
        <p:spPr>
          <a:xfrm>
            <a:off x="6686404" y="2447833"/>
            <a:ext cx="5222932" cy="677108"/>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Đặc điểm của thể thơ</a:t>
            </a:r>
            <a:endParaRPr lang="en-US" sz="4400">
              <a:solidFill>
                <a:srgbClr val="C3714B"/>
              </a:solidFill>
              <a:latin typeface="Times New Roman" panose="02020603050405020304" pitchFamily="18" charset="0"/>
              <a:cs typeface="Times New Roman" panose="02020603050405020304" pitchFamily="18" charset="0"/>
            </a:endParaRPr>
          </a:p>
        </p:txBody>
      </p:sp>
      <p:sp>
        <p:nvSpPr>
          <p:cNvPr id="44" name="TextBox 44"/>
          <p:cNvSpPr txBox="1"/>
          <p:nvPr/>
        </p:nvSpPr>
        <p:spPr>
          <a:xfrm>
            <a:off x="611044" y="4684695"/>
            <a:ext cx="3469096" cy="2492990"/>
          </a:xfrm>
          <a:prstGeom prst="rect">
            <a:avLst/>
          </a:prstGeom>
        </p:spPr>
        <p:txBody>
          <a:bodyPr wrap="square" lIns="0" tIns="0" rIns="0" bIns="0" rtlCol="0" anchor="t">
            <a:spAutoFit/>
          </a:bodyPr>
          <a:lstStyle/>
          <a:p>
            <a:pPr algn="just"/>
            <a:r>
              <a:rPr lang="en-GB" sz="5400" i="1">
                <a:latin typeface="Times New Roman" panose="02020603050405020304" pitchFamily="18" charset="0"/>
                <a:cs typeface="Times New Roman" panose="02020603050405020304" pitchFamily="18" charset="0"/>
              </a:rPr>
              <a:t>Số tiếng trong mỗi câu thơ</a:t>
            </a:r>
            <a:endParaRPr lang="en-GB" sz="5400">
              <a:latin typeface="Times New Roman" panose="02020603050405020304" pitchFamily="18" charset="0"/>
              <a:cs typeface="Times New Roman" panose="02020603050405020304" pitchFamily="18" charset="0"/>
            </a:endParaRPr>
          </a:p>
        </p:txBody>
      </p:sp>
      <p:grpSp>
        <p:nvGrpSpPr>
          <p:cNvPr id="46" name="Group 21"/>
          <p:cNvGrpSpPr/>
          <p:nvPr/>
        </p:nvGrpSpPr>
        <p:grpSpPr>
          <a:xfrm>
            <a:off x="4648200" y="4027368"/>
            <a:ext cx="3924669" cy="4201191"/>
            <a:chOff x="0" y="0"/>
            <a:chExt cx="2318698" cy="636229"/>
          </a:xfrm>
        </p:grpSpPr>
        <p:sp>
          <p:nvSpPr>
            <p:cNvPr id="47"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48"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49" name="TextBox 44"/>
          <p:cNvSpPr txBox="1"/>
          <p:nvPr/>
        </p:nvSpPr>
        <p:spPr>
          <a:xfrm>
            <a:off x="4974802" y="4720191"/>
            <a:ext cx="3423205" cy="2492990"/>
          </a:xfrm>
          <a:prstGeom prst="rect">
            <a:avLst/>
          </a:prstGeom>
        </p:spPr>
        <p:txBody>
          <a:bodyPr wrap="square" lIns="0" tIns="0" rIns="0" bIns="0" rtlCol="0" anchor="t">
            <a:spAutoFit/>
          </a:bodyPr>
          <a:lstStyle/>
          <a:p>
            <a:pPr algn="just"/>
            <a:r>
              <a:rPr lang="en-US" sz="5400" i="1">
                <a:latin typeface="Times New Roman" panose="02020603050405020304" pitchFamily="18" charset="0"/>
                <a:cs typeface="Times New Roman" panose="02020603050405020304" pitchFamily="18" charset="0"/>
              </a:rPr>
              <a:t>Gieo vần</a:t>
            </a:r>
            <a:endParaRPr lang="vi-VN" sz="5400" i="1">
              <a:latin typeface="Times New Roman" panose="02020603050405020304" pitchFamily="18" charset="0"/>
              <a:cs typeface="Times New Roman" panose="02020603050405020304" pitchFamily="18" charset="0"/>
            </a:endParaRPr>
          </a:p>
          <a:p>
            <a:pPr algn="just"/>
            <a:r>
              <a:rPr lang="vi-VN" sz="5400" i="1">
                <a:solidFill>
                  <a:srgbClr val="C3714B"/>
                </a:solidFill>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Vần </a:t>
            </a:r>
            <a:r>
              <a:rPr lang="vi-VN" sz="5400">
                <a:latin typeface="Times New Roman" panose="02020603050405020304" pitchFamily="18" charset="0"/>
                <a:cs typeface="Times New Roman" panose="02020603050405020304" pitchFamily="18" charset="0"/>
              </a:rPr>
              <a:t>lưng</a:t>
            </a:r>
          </a:p>
          <a:p>
            <a:pPr algn="just"/>
            <a:r>
              <a:rPr lang="vi-VN" sz="5400">
                <a:solidFill>
                  <a:srgbClr val="C3714B"/>
                </a:solidFill>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Vần </a:t>
            </a:r>
            <a:r>
              <a:rPr lang="vi-VN" sz="5400">
                <a:latin typeface="Times New Roman" panose="02020603050405020304" pitchFamily="18" charset="0"/>
                <a:cs typeface="Times New Roman" panose="02020603050405020304" pitchFamily="18" charset="0"/>
              </a:rPr>
              <a:t>chân</a:t>
            </a:r>
            <a:endParaRPr lang="en-US" sz="5400">
              <a:solidFill>
                <a:srgbClr val="C3714B"/>
              </a:solidFill>
              <a:latin typeface="Times New Roman" panose="02020603050405020304" pitchFamily="18" charset="0"/>
              <a:cs typeface="Times New Roman" panose="02020603050405020304" pitchFamily="18" charset="0"/>
            </a:endParaRPr>
          </a:p>
        </p:txBody>
      </p:sp>
      <p:grpSp>
        <p:nvGrpSpPr>
          <p:cNvPr id="50" name="Group 21"/>
          <p:cNvGrpSpPr/>
          <p:nvPr/>
        </p:nvGrpSpPr>
        <p:grpSpPr>
          <a:xfrm>
            <a:off x="8837616" y="3999888"/>
            <a:ext cx="3924669" cy="4201191"/>
            <a:chOff x="0" y="0"/>
            <a:chExt cx="2318698" cy="636229"/>
          </a:xfrm>
        </p:grpSpPr>
        <p:sp>
          <p:nvSpPr>
            <p:cNvPr id="51"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52"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53" name="TextBox 44"/>
          <p:cNvSpPr txBox="1"/>
          <p:nvPr/>
        </p:nvSpPr>
        <p:spPr>
          <a:xfrm>
            <a:off x="10045234" y="5175781"/>
            <a:ext cx="2127762" cy="1661993"/>
          </a:xfrm>
          <a:prstGeom prst="rect">
            <a:avLst/>
          </a:prstGeom>
        </p:spPr>
        <p:txBody>
          <a:bodyPr wrap="square" lIns="0" tIns="0" rIns="0" bIns="0" rtlCol="0" anchor="t">
            <a:spAutoFit/>
          </a:bodyPr>
          <a:lstStyle/>
          <a:p>
            <a:pPr algn="just"/>
            <a:r>
              <a:rPr lang="en-US" sz="5400" i="1">
                <a:latin typeface="Times New Roman" panose="02020603050405020304" pitchFamily="18" charset="0"/>
                <a:cs typeface="Times New Roman" panose="02020603050405020304" pitchFamily="18" charset="0"/>
              </a:rPr>
              <a:t>Thanh điệu</a:t>
            </a:r>
            <a:endParaRPr lang="en-US" sz="5400">
              <a:solidFill>
                <a:srgbClr val="C3714B"/>
              </a:solidFill>
              <a:latin typeface="Times New Roman" panose="02020603050405020304" pitchFamily="18" charset="0"/>
              <a:cs typeface="Times New Roman" panose="02020603050405020304" pitchFamily="18" charset="0"/>
            </a:endParaRPr>
          </a:p>
        </p:txBody>
      </p:sp>
      <p:grpSp>
        <p:nvGrpSpPr>
          <p:cNvPr id="54" name="Group 21"/>
          <p:cNvGrpSpPr/>
          <p:nvPr/>
        </p:nvGrpSpPr>
        <p:grpSpPr>
          <a:xfrm>
            <a:off x="13021552" y="4021792"/>
            <a:ext cx="3924669" cy="4201191"/>
            <a:chOff x="0" y="0"/>
            <a:chExt cx="2318698" cy="636229"/>
          </a:xfrm>
        </p:grpSpPr>
        <p:sp>
          <p:nvSpPr>
            <p:cNvPr id="55" name="Freeform 22"/>
            <p:cNvSpPr/>
            <p:nvPr/>
          </p:nvSpPr>
          <p:spPr>
            <a:xfrm>
              <a:off x="0" y="0"/>
              <a:ext cx="2318698" cy="636229"/>
            </a:xfrm>
            <a:custGeom>
              <a:avLst/>
              <a:gdLst/>
              <a:ahLst/>
              <a:cxnLst/>
              <a:rect l="l" t="t" r="r" b="b"/>
              <a:pathLst>
                <a:path w="2318698" h="636229">
                  <a:moveTo>
                    <a:pt x="44407" y="0"/>
                  </a:moveTo>
                  <a:lnTo>
                    <a:pt x="2274291" y="0"/>
                  </a:lnTo>
                  <a:cubicBezTo>
                    <a:pt x="2286068" y="0"/>
                    <a:pt x="2297363" y="4679"/>
                    <a:pt x="2305691" y="13006"/>
                  </a:cubicBezTo>
                  <a:cubicBezTo>
                    <a:pt x="2314019" y="21334"/>
                    <a:pt x="2318698" y="32629"/>
                    <a:pt x="2318698" y="44407"/>
                  </a:cubicBezTo>
                  <a:lnTo>
                    <a:pt x="2318698" y="591822"/>
                  </a:lnTo>
                  <a:cubicBezTo>
                    <a:pt x="2318698" y="603600"/>
                    <a:pt x="2314019" y="614895"/>
                    <a:pt x="2305691" y="623222"/>
                  </a:cubicBezTo>
                  <a:cubicBezTo>
                    <a:pt x="2297363" y="631550"/>
                    <a:pt x="2286068" y="636229"/>
                    <a:pt x="2274291" y="636229"/>
                  </a:cubicBezTo>
                  <a:lnTo>
                    <a:pt x="44407" y="636229"/>
                  </a:lnTo>
                  <a:cubicBezTo>
                    <a:pt x="32629" y="636229"/>
                    <a:pt x="21334" y="631550"/>
                    <a:pt x="13006" y="623222"/>
                  </a:cubicBezTo>
                  <a:cubicBezTo>
                    <a:pt x="4679" y="614895"/>
                    <a:pt x="0" y="603600"/>
                    <a:pt x="0" y="591822"/>
                  </a:cubicBezTo>
                  <a:lnTo>
                    <a:pt x="0" y="44407"/>
                  </a:lnTo>
                  <a:cubicBezTo>
                    <a:pt x="0" y="32629"/>
                    <a:pt x="4679" y="21334"/>
                    <a:pt x="13006" y="13006"/>
                  </a:cubicBezTo>
                  <a:cubicBezTo>
                    <a:pt x="21334" y="4679"/>
                    <a:pt x="32629" y="0"/>
                    <a:pt x="44407" y="0"/>
                  </a:cubicBezTo>
                  <a:close/>
                </a:path>
              </a:pathLst>
            </a:custGeom>
            <a:solidFill>
              <a:srgbClr val="FFFFFF"/>
            </a:solidFill>
            <a:ln w="28575" cap="rnd">
              <a:solidFill>
                <a:srgbClr val="C3714B"/>
              </a:solidFill>
              <a:prstDash val="solid"/>
              <a:round/>
            </a:ln>
          </p:spPr>
        </p:sp>
        <p:sp>
          <p:nvSpPr>
            <p:cNvPr id="56" name="TextBox 23"/>
            <p:cNvSpPr txBox="1"/>
            <p:nvPr/>
          </p:nvSpPr>
          <p:spPr>
            <a:xfrm>
              <a:off x="0" y="-47625"/>
              <a:ext cx="2318698" cy="683854"/>
            </a:xfrm>
            <a:prstGeom prst="rect">
              <a:avLst/>
            </a:prstGeom>
          </p:spPr>
          <p:txBody>
            <a:bodyPr lIns="37222" tIns="37222" rIns="37222" bIns="37222" rtlCol="0" anchor="ctr"/>
            <a:lstStyle/>
            <a:p>
              <a:pPr algn="ctr">
                <a:lnSpc>
                  <a:spcPts val="2659"/>
                </a:lnSpc>
              </a:pPr>
              <a:endParaRPr>
                <a:solidFill>
                  <a:prstClr val="black"/>
                </a:solidFill>
              </a:endParaRPr>
            </a:p>
          </p:txBody>
        </p:sp>
      </p:grpSp>
      <p:sp>
        <p:nvSpPr>
          <p:cNvPr id="57" name="TextBox 44"/>
          <p:cNvSpPr txBox="1"/>
          <p:nvPr/>
        </p:nvSpPr>
        <p:spPr>
          <a:xfrm>
            <a:off x="14261719" y="5025831"/>
            <a:ext cx="2127762" cy="1661993"/>
          </a:xfrm>
          <a:prstGeom prst="rect">
            <a:avLst/>
          </a:prstGeom>
        </p:spPr>
        <p:txBody>
          <a:bodyPr wrap="square" lIns="0" tIns="0" rIns="0" bIns="0" rtlCol="0" anchor="t">
            <a:spAutoFit/>
          </a:bodyPr>
          <a:lstStyle/>
          <a:p>
            <a:pPr algn="just"/>
            <a:r>
              <a:rPr lang="en-US" sz="5400" i="1">
                <a:latin typeface="Times New Roman" panose="02020603050405020304" pitchFamily="18" charset="0"/>
                <a:cs typeface="Times New Roman" panose="02020603050405020304" pitchFamily="18" charset="0"/>
              </a:rPr>
              <a:t>Nhịp thơ</a:t>
            </a:r>
            <a:endParaRPr lang="en-US" sz="5400">
              <a:solidFill>
                <a:srgbClr val="C3714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par>
                                <p:cTn id="39" presetID="16" presetClass="entr" presetSubtype="21"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anim calcmode="lin" valueType="num">
                                      <p:cBhvr>
                                        <p:cTn id="47" dur="1000" fill="hold"/>
                                        <p:tgtEl>
                                          <p:spTgt spid="53"/>
                                        </p:tgtEl>
                                        <p:attrNameLst>
                                          <p:attrName>ppt_x</p:attrName>
                                        </p:attrNameLst>
                                      </p:cBhvr>
                                      <p:tavLst>
                                        <p:tav tm="0">
                                          <p:val>
                                            <p:strVal val="#ppt_x"/>
                                          </p:val>
                                        </p:tav>
                                        <p:tav tm="100000">
                                          <p:val>
                                            <p:strVal val="#ppt_x"/>
                                          </p:val>
                                        </p:tav>
                                      </p:tavLst>
                                    </p:anim>
                                    <p:anim calcmode="lin" valueType="num">
                                      <p:cBhvr>
                                        <p:cTn id="48" dur="1000" fill="hold"/>
                                        <p:tgtEl>
                                          <p:spTgt spid="5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1000"/>
                                        <p:tgtEl>
                                          <p:spTgt spid="54"/>
                                        </p:tgtEl>
                                      </p:cBhvr>
                                    </p:animEffect>
                                    <p:anim calcmode="lin" valueType="num">
                                      <p:cBhvr>
                                        <p:cTn id="59" dur="1000" fill="hold"/>
                                        <p:tgtEl>
                                          <p:spTgt spid="54"/>
                                        </p:tgtEl>
                                        <p:attrNameLst>
                                          <p:attrName>ppt_x</p:attrName>
                                        </p:attrNameLst>
                                      </p:cBhvr>
                                      <p:tavLst>
                                        <p:tav tm="0">
                                          <p:val>
                                            <p:strVal val="#ppt_x"/>
                                          </p:val>
                                        </p:tav>
                                        <p:tav tm="100000">
                                          <p:val>
                                            <p:strVal val="#ppt_x"/>
                                          </p:val>
                                        </p:tav>
                                      </p:tavLst>
                                    </p:anim>
                                    <p:anim calcmode="lin" valueType="num">
                                      <p:cBhvr>
                                        <p:cTn id="60" dur="1000" fill="hold"/>
                                        <p:tgtEl>
                                          <p:spTgt spid="5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1000"/>
                                        <p:tgtEl>
                                          <p:spTgt spid="57"/>
                                        </p:tgtEl>
                                      </p:cBhvr>
                                    </p:animEffect>
                                    <p:anim calcmode="lin" valueType="num">
                                      <p:cBhvr>
                                        <p:cTn id="64" dur="1000" fill="hold"/>
                                        <p:tgtEl>
                                          <p:spTgt spid="57"/>
                                        </p:tgtEl>
                                        <p:attrNameLst>
                                          <p:attrName>ppt_x</p:attrName>
                                        </p:attrNameLst>
                                      </p:cBhvr>
                                      <p:tavLst>
                                        <p:tav tm="0">
                                          <p:val>
                                            <p:strVal val="#ppt_x"/>
                                          </p:val>
                                        </p:tav>
                                        <p:tav tm="100000">
                                          <p:val>
                                            <p:strVal val="#ppt_x"/>
                                          </p:val>
                                        </p:tav>
                                      </p:tavLst>
                                    </p:anim>
                                    <p:anim calcmode="lin" valueType="num">
                                      <p:cBhvr>
                                        <p:cTn id="6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9" grpId="0"/>
      <p:bldP spid="53" grpId="0"/>
      <p:bldP spid="5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2277</Words>
  <Application>Microsoft Office PowerPoint</Application>
  <PresentationFormat>Custom</PresentationFormat>
  <Paragraphs>146</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Montserrat Classic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Nature Colorful Group Project Presentation</dc:title>
  <cp:lastModifiedBy>USER</cp:lastModifiedBy>
  <cp:revision>68</cp:revision>
  <dcterms:created xsi:type="dcterms:W3CDTF">2006-08-16T00:00:00Z</dcterms:created>
  <dcterms:modified xsi:type="dcterms:W3CDTF">2024-11-06T01:01:38Z</dcterms:modified>
  <dc:identifier>DAGJIR1cVdw</dc:identifier>
</cp:coreProperties>
</file>