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665" r:id="rId2"/>
    <p:sldId id="666" r:id="rId3"/>
    <p:sldId id="503" r:id="rId4"/>
    <p:sldId id="682" r:id="rId5"/>
    <p:sldId id="642" r:id="rId6"/>
    <p:sldId id="668" r:id="rId7"/>
    <p:sldId id="683" r:id="rId8"/>
    <p:sldId id="684" r:id="rId9"/>
    <p:sldId id="670" r:id="rId10"/>
    <p:sldId id="671" r:id="rId11"/>
    <p:sldId id="672" r:id="rId12"/>
    <p:sldId id="673" r:id="rId13"/>
    <p:sldId id="622" r:id="rId14"/>
    <p:sldId id="626" r:id="rId15"/>
    <p:sldId id="677" r:id="rId16"/>
    <p:sldId id="678" r:id="rId17"/>
    <p:sldId id="679" r:id="rId18"/>
    <p:sldId id="680" r:id="rId19"/>
    <p:sldId id="685" r:id="rId20"/>
    <p:sldId id="688" r:id="rId21"/>
    <p:sldId id="689" r:id="rId22"/>
    <p:sldId id="690" r:id="rId23"/>
    <p:sldId id="687" r:id="rId24"/>
    <p:sldId id="691" r:id="rId25"/>
    <p:sldId id="692" r:id="rId26"/>
    <p:sldId id="693" r:id="rId27"/>
    <p:sldId id="664" r:id="rId28"/>
    <p:sldId id="694"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5321" autoAdjust="0"/>
  </p:normalViewPr>
  <p:slideViewPr>
    <p:cSldViewPr showGuides="1">
      <p:cViewPr varScale="1">
        <p:scale>
          <a:sx n="62" d="100"/>
          <a:sy n="62" d="100"/>
        </p:scale>
        <p:origin x="1476"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Diện tích khoảng 40000km</a:t>
          </a:r>
          <a:r>
            <a:rPr lang="vi-VN" sz="1800" b="0" baseline="30000" dirty="0" smtClean="0">
              <a:solidFill>
                <a:schemeClr val="tx1"/>
              </a:solidFill>
              <a:latin typeface="Cambria" panose="02040503050406030204" pitchFamily="18" charset="0"/>
              <a:ea typeface="Cambria" panose="02040503050406030204" pitchFamily="18" charset="0"/>
            </a:rPr>
            <a:t>2</a:t>
          </a:r>
          <a:r>
            <a:rPr lang="vi-VN" sz="1800" b="0" dirty="0" smtClean="0">
              <a:solidFill>
                <a:schemeClr val="tx1"/>
              </a:solidFill>
              <a:latin typeface="Cambria" panose="02040503050406030204" pitchFamily="18" charset="0"/>
              <a:ea typeface="Cambria" panose="02040503050406030204" pitchFamily="18" charset="0"/>
            </a:rPr>
            <a:t>, do sông Cửu Long (sông Tiền và sông Hậu) bồi đắp.</a:t>
          </a:r>
          <a:endParaRPr lang="en-US" sz="1800" b="0" dirty="0">
            <a:solidFill>
              <a:schemeClr val="tx1"/>
            </a:solidFill>
            <a:latin typeface="Cambria" panose="02040503050406030204" pitchFamily="18" charset="0"/>
            <a:ea typeface="Cambria" panose="020405030504060302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Hai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dòng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chính</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là</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sông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Tiền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và</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sông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Hậu</a:t>
          </a:r>
          <a:r>
            <a:rPr lang="en-US" sz="1800" b="0" dirty="0" smtClean="0">
              <a:solidFill>
                <a:schemeClr val="tx1"/>
              </a:solidFill>
              <a:latin typeface="Cambria" panose="02040503050406030204" pitchFamily="18" charset="0"/>
              <a:ea typeface="Cambria" panose="02040503050406030204" pitchFamily="18" charset="0"/>
            </a:rPr>
            <a:t>.</a:t>
          </a:r>
        </a:p>
        <a:p>
          <a:pPr algn="just"/>
          <a:r>
            <a:rPr lang="vi-VN" sz="1800" b="0" dirty="0" smtClean="0">
              <a:solidFill>
                <a:schemeClr val="tx1"/>
              </a:solidFill>
              <a:latin typeface="Cambria" panose="02040503050406030204" pitchFamily="18" charset="0"/>
              <a:ea typeface="Cambria" panose="02040503050406030204" pitchFamily="18" charset="0"/>
            </a:rPr>
            <a:t>- Các ô trũng lớn: Đồng Tháp Mười, Tứ giác Long Xuyên, bán đảo Cà Mau.</a:t>
          </a:r>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anose="02040503050406030204" pitchFamily="18" charset="0"/>
            <a:ea typeface="Cambria" panose="02040503050406030204"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1"/>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1"/>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1"/>
    <dgm:cxn modelId="{AD3665F9-8A6E-4321-A399-64884E18AF55}" type="presOf" srcId="{9B38993F-91D9-4E45-89FE-E7C2053BB052}" destId="{A0E9B536-5134-4AC7-990D-17E1F41843BA}" srcOrd="0" destOrd="0" presId="urn:microsoft.com/office/officeart/2008/layout/VerticalCurvedList#1"/>
    <dgm:cxn modelId="{F2F28B29-70A5-473F-A797-9CC78D1FAEF8}" type="presOf" srcId="{2EA4557B-2359-4BA8-9F14-A6ECB8DAC4AB}" destId="{DD97E049-4A6C-47F8-8707-C5FFDBF743ED}" srcOrd="0" destOrd="0" presId="urn:microsoft.com/office/officeart/2008/layout/VerticalCurvedList#1"/>
    <dgm:cxn modelId="{5C8398CA-3BAA-4E6E-A27A-2300029E9B69}" type="presParOf" srcId="{287E208B-7CBA-48D9-A845-7C3BA9246006}" destId="{5A99791D-9E28-4B3D-8ACD-8F48A5C6199A}" srcOrd="0" destOrd="0" presId="urn:microsoft.com/office/officeart/2008/layout/VerticalCurvedList#1"/>
    <dgm:cxn modelId="{11BC10D0-E1F0-4B17-B0D2-54BFD9A75A95}" type="presParOf" srcId="{5A99791D-9E28-4B3D-8ACD-8F48A5C6199A}" destId="{9839DEA4-81CC-40F3-A882-992AC1AF75D3}" srcOrd="0" destOrd="0" presId="urn:microsoft.com/office/officeart/2008/layout/VerticalCurvedList#1"/>
    <dgm:cxn modelId="{02EB3246-C660-4877-84D8-40C2AED62FD2}" type="presParOf" srcId="{9839DEA4-81CC-40F3-A882-992AC1AF75D3}" destId="{28F6DBF1-E187-4C38-B1F1-C875CC0EEA2D}" srcOrd="0" destOrd="0" presId="urn:microsoft.com/office/officeart/2008/layout/VerticalCurvedList#1"/>
    <dgm:cxn modelId="{C699D1D5-D377-4453-8D73-F3E38B8CE623}" type="presParOf" srcId="{9839DEA4-81CC-40F3-A882-992AC1AF75D3}" destId="{C7497E28-FAE4-42DA-8D9D-5B4659273D7A}" srcOrd="1" destOrd="0" presId="urn:microsoft.com/office/officeart/2008/layout/VerticalCurvedList#1"/>
    <dgm:cxn modelId="{23EE0D8A-4BD9-4321-BE7E-74BD343680C5}" type="presParOf" srcId="{9839DEA4-81CC-40F3-A882-992AC1AF75D3}" destId="{175AA276-58F2-4DD9-80FC-A508711E986D}" srcOrd="2" destOrd="0" presId="urn:microsoft.com/office/officeart/2008/layout/VerticalCurvedList#1"/>
    <dgm:cxn modelId="{A9B14A1A-C3CF-4ECA-BD56-1C1C4F24FD3D}" type="presParOf" srcId="{9839DEA4-81CC-40F3-A882-992AC1AF75D3}" destId="{99D1BCB1-BBEC-4020-AF46-9B84DFEEEB12}" srcOrd="3" destOrd="0" presId="urn:microsoft.com/office/officeart/2008/layout/VerticalCurvedList#1"/>
    <dgm:cxn modelId="{65ADF937-3DCD-4AD7-B00F-0A8BC9C38591}" type="presParOf" srcId="{5A99791D-9E28-4B3D-8ACD-8F48A5C6199A}" destId="{534504B8-3AD3-4D7F-BA10-772C4BC9F4DA}" srcOrd="1" destOrd="0" presId="urn:microsoft.com/office/officeart/2008/layout/VerticalCurvedList#1"/>
    <dgm:cxn modelId="{21551CCC-7394-4EC4-981F-591C651E1705}" type="presParOf" srcId="{5A99791D-9E28-4B3D-8ACD-8F48A5C6199A}" destId="{449D8CCB-25E3-4F77-9AA7-F013F49094ED}" srcOrd="2" destOrd="0" presId="urn:microsoft.com/office/officeart/2008/layout/VerticalCurvedList#1"/>
    <dgm:cxn modelId="{19A85273-ADEC-44C3-B0D7-BE6A824D8A42}" type="presParOf" srcId="{449D8CCB-25E3-4F77-9AA7-F013F49094ED}" destId="{467C472B-F399-46AE-B017-5DC56BBEA7D7}" srcOrd="0" destOrd="0" presId="urn:microsoft.com/office/officeart/2008/layout/VerticalCurvedList#1"/>
    <dgm:cxn modelId="{FA716D96-8DF5-4C8C-A4C5-EE858A4951A0}" type="presParOf" srcId="{5A99791D-9E28-4B3D-8ACD-8F48A5C6199A}" destId="{DD97E049-4A6C-47F8-8707-C5FFDBF743ED}" srcOrd="3" destOrd="0" presId="urn:microsoft.com/office/officeart/2008/layout/VerticalCurvedList#1"/>
    <dgm:cxn modelId="{345853CD-79BA-43D3-A7EC-29FDD4BE76C5}" type="presParOf" srcId="{5A99791D-9E28-4B3D-8ACD-8F48A5C6199A}" destId="{7DBD23B7-51C8-4591-8906-0B740EFCF017}" srcOrd="4" destOrd="0" presId="urn:microsoft.com/office/officeart/2008/layout/VerticalCurvedList#1"/>
    <dgm:cxn modelId="{27687AF2-C1C5-4E30-95D9-043681CFB188}" type="presParOf" srcId="{7DBD23B7-51C8-4591-8906-0B740EFCF017}" destId="{9D6C96D5-59F1-4074-AA4E-276172A59D56}" srcOrd="0" destOrd="0" presId="urn:microsoft.com/office/officeart/2008/layout/VerticalCurvedList#1"/>
    <dgm:cxn modelId="{19D278DC-22DE-4B3A-B994-D18C76C1ED5B}" type="presParOf" srcId="{5A99791D-9E28-4B3D-8ACD-8F48A5C6199A}" destId="{A0E9B536-5134-4AC7-990D-17E1F41843BA}" srcOrd="5" destOrd="0" presId="urn:microsoft.com/office/officeart/2008/layout/VerticalCurvedList#1"/>
    <dgm:cxn modelId="{B055A8D8-70E9-4E87-8309-7FE34711F22E}" type="presParOf" srcId="{5A99791D-9E28-4B3D-8ACD-8F48A5C6199A}" destId="{E6CA5371-E765-4FE6-A6BE-7ECD1C15C765}" srcOrd="6" destOrd="0" presId="urn:microsoft.com/office/officeart/2008/layout/VerticalCurvedList#1"/>
    <dgm:cxn modelId="{23FAA690-4EDA-40D2-8FB6-96F52D5BF46E}" type="presParOf" srcId="{E6CA5371-E765-4FE6-A6BE-7ECD1C15C765}" destId="{BB02C15B-25BD-4CA5-8B62-85830BA892A9}" srcOrd="0" destOrd="0" presId="urn:microsoft.com/office/officeart/2008/layout/VerticalCurved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2" loCatId="list" qsTypeId="urn:microsoft.com/office/officeart/2005/8/quickstyle/simple1#2" qsCatId="simple" csTypeId="urn:microsoft.com/office/officeart/2005/8/colors/accent1_2#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anose="02040503050406030204" pitchFamily="18" charset="0"/>
              <a:ea typeface="Cambria" panose="02040503050406030204" pitchFamily="18" charset="0"/>
            </a:rPr>
            <a:t>Mùa lũ </a:t>
          </a:r>
          <a:r>
            <a:rPr lang="vi-VN" sz="1800" b="0" dirty="0" smtClean="0">
              <a:solidFill>
                <a:schemeClr val="tx1"/>
              </a:solidFill>
              <a:latin typeface="Cambria" panose="02040503050406030204" pitchFamily="18" charset="0"/>
              <a:ea typeface="Cambria" panose="02040503050406030204"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anose="02040503050406030204" pitchFamily="18" charset="0"/>
            <a:ea typeface="Cambria" panose="020405030504060302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anose="02040503050406030204" pitchFamily="18" charset="0"/>
              <a:ea typeface="Cambria" panose="02040503050406030204" pitchFamily="18" charset="0"/>
            </a:rPr>
            <a:t>Mùa cạn </a:t>
          </a:r>
          <a:r>
            <a:rPr lang="vi-VN" sz="1800" b="0" dirty="0" smtClean="0">
              <a:solidFill>
                <a:schemeClr val="tx1"/>
              </a:solidFill>
              <a:latin typeface="Cambria" panose="02040503050406030204" pitchFamily="18" charset="0"/>
              <a:ea typeface="Cambria" panose="02040503050406030204" pitchFamily="18" charset="0"/>
            </a:rPr>
            <a:t>từ tháng 1 đến tháng 6 năm sau, chiếm khoảng 2</a:t>
          </a:r>
          <a:r>
            <a:rPr lang="en-US" sz="1800" b="0" dirty="0" smtClean="0">
              <a:solidFill>
                <a:schemeClr val="tx1"/>
              </a:solidFill>
              <a:latin typeface="Cambria" panose="02040503050406030204" pitchFamily="18" charset="0"/>
              <a:ea typeface="Cambria" panose="02040503050406030204" pitchFamily="18" charset="0"/>
            </a:rPr>
            <a:t>0</a:t>
          </a:r>
          <a:r>
            <a:rPr lang="vi-VN" sz="1800" b="0" dirty="0" smtClean="0">
              <a:solidFill>
                <a:schemeClr val="tx1"/>
              </a:solidFill>
              <a:latin typeface="Cambria" panose="02040503050406030204" pitchFamily="18" charset="0"/>
              <a:ea typeface="Cambria" panose="02040503050406030204" pitchFamily="18" charset="0"/>
            </a:rPr>
            <a:t>% lưu lượng dòng chảy cả năm.</a:t>
          </a:r>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anose="02040503050406030204" pitchFamily="18" charset="0"/>
              <a:ea typeface="Cambria" panose="02040503050406030204" pitchFamily="18" charset="0"/>
            </a:rPr>
            <a:t>Nguyên</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nhân</a:t>
          </a:r>
          <a:r>
            <a:rPr lang="en-US" sz="1800" b="1" dirty="0" smtClean="0">
              <a:solidFill>
                <a:schemeClr val="tx1"/>
              </a:solidFill>
              <a:latin typeface="Cambria" panose="02040503050406030204" pitchFamily="18" charset="0"/>
              <a:ea typeface="Cambria" panose="02040503050406030204" pitchFamily="18" charset="0"/>
            </a:rPr>
            <a:t>:</a:t>
          </a:r>
        </a:p>
        <a:p>
          <a:pPr algn="just"/>
          <a:r>
            <a:rPr lang="vi-VN" sz="1800" b="0" dirty="0" smtClean="0">
              <a:solidFill>
                <a:schemeClr val="tx1"/>
              </a:solidFill>
              <a:latin typeface="Cambria" panose="02040503050406030204" pitchFamily="18" charset="0"/>
              <a:ea typeface="Cambria" panose="02040503050406030204" pitchFamily="18" charset="0"/>
            </a:rPr>
            <a:t>- Sông có dạng hình lông chim lại được nối thông với hồ Tônlê Xáp. Vậy nên mùa lũ lên chậm, xuống chậm.</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Sông chảy ra biển qua 9 cửa nên lũ thoát nhanh hơn.</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Địa hình sông chảy qua thấp, mạng lưới kênh rạch dày đặc.</a:t>
          </a:r>
          <a:endParaRPr lang="en-US" sz="1800" b="0" dirty="0" smtClean="0">
            <a:solidFill>
              <a:schemeClr val="tx1"/>
            </a:solidFill>
            <a:latin typeface="Cambria" panose="02040503050406030204" pitchFamily="18" charset="0"/>
            <a:ea typeface="Cambria" panose="02040503050406030204"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2"/>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2"/>
    <dgm:cxn modelId="{0CCAE0B6-685B-44AF-8A5F-360FDB6A4815}" type="presOf" srcId="{9DA92A08-ED37-48A9-A0DD-F521D2142CD2}" destId="{C7497E28-FAE4-42DA-8D9D-5B4659273D7A}" srcOrd="0" destOrd="0" presId="urn:microsoft.com/office/officeart/2008/layout/VerticalCurvedList#2"/>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2"/>
    <dgm:cxn modelId="{07518049-0943-44DC-90D4-570E6795DC91}" type="presOf" srcId="{2EA4557B-2359-4BA8-9F14-A6ECB8DAC4AB}" destId="{DD97E049-4A6C-47F8-8707-C5FFDBF743ED}" srcOrd="0" destOrd="0" presId="urn:microsoft.com/office/officeart/2008/layout/VerticalCurvedList#2"/>
    <dgm:cxn modelId="{AF700CD7-B0CF-4A3D-806F-0AD6BCF92D01}" type="presParOf" srcId="{287E208B-7CBA-48D9-A845-7C3BA9246006}" destId="{5A99791D-9E28-4B3D-8ACD-8F48A5C6199A}" srcOrd="0" destOrd="0" presId="urn:microsoft.com/office/officeart/2008/layout/VerticalCurvedList#2"/>
    <dgm:cxn modelId="{E9E53614-D370-434E-BFF9-639593865B16}" type="presParOf" srcId="{5A99791D-9E28-4B3D-8ACD-8F48A5C6199A}" destId="{9839DEA4-81CC-40F3-A882-992AC1AF75D3}" srcOrd="0" destOrd="0" presId="urn:microsoft.com/office/officeart/2008/layout/VerticalCurvedList#2"/>
    <dgm:cxn modelId="{F6147D99-AF2E-4836-93E2-7362FFD25ADE}" type="presParOf" srcId="{9839DEA4-81CC-40F3-A882-992AC1AF75D3}" destId="{28F6DBF1-E187-4C38-B1F1-C875CC0EEA2D}" srcOrd="0" destOrd="0" presId="urn:microsoft.com/office/officeart/2008/layout/VerticalCurvedList#2"/>
    <dgm:cxn modelId="{7E35E466-205E-4CAA-9E5B-70D58A8987FB}" type="presParOf" srcId="{9839DEA4-81CC-40F3-A882-992AC1AF75D3}" destId="{C7497E28-FAE4-42DA-8D9D-5B4659273D7A}" srcOrd="1" destOrd="0" presId="urn:microsoft.com/office/officeart/2008/layout/VerticalCurvedList#2"/>
    <dgm:cxn modelId="{2E97DB85-9A44-497D-B8BC-B4A0CDA389BE}" type="presParOf" srcId="{9839DEA4-81CC-40F3-A882-992AC1AF75D3}" destId="{175AA276-58F2-4DD9-80FC-A508711E986D}" srcOrd="2" destOrd="0" presId="urn:microsoft.com/office/officeart/2008/layout/VerticalCurvedList#2"/>
    <dgm:cxn modelId="{A7240192-C570-4C6D-9C4B-068FBB3CE870}" type="presParOf" srcId="{9839DEA4-81CC-40F3-A882-992AC1AF75D3}" destId="{99D1BCB1-BBEC-4020-AF46-9B84DFEEEB12}" srcOrd="3" destOrd="0" presId="urn:microsoft.com/office/officeart/2008/layout/VerticalCurvedList#2"/>
    <dgm:cxn modelId="{F30D347F-966E-451F-AF76-1091677E96D5}" type="presParOf" srcId="{5A99791D-9E28-4B3D-8ACD-8F48A5C6199A}" destId="{534504B8-3AD3-4D7F-BA10-772C4BC9F4DA}" srcOrd="1" destOrd="0" presId="urn:microsoft.com/office/officeart/2008/layout/VerticalCurvedList#2"/>
    <dgm:cxn modelId="{6EF84166-A582-48DD-B1BE-E3FC4F371C4B}" type="presParOf" srcId="{5A99791D-9E28-4B3D-8ACD-8F48A5C6199A}" destId="{449D8CCB-25E3-4F77-9AA7-F013F49094ED}" srcOrd="2" destOrd="0" presId="urn:microsoft.com/office/officeart/2008/layout/VerticalCurvedList#2"/>
    <dgm:cxn modelId="{05053AB0-9DA6-44D7-9C20-93AAAD97308A}" type="presParOf" srcId="{449D8CCB-25E3-4F77-9AA7-F013F49094ED}" destId="{467C472B-F399-46AE-B017-5DC56BBEA7D7}" srcOrd="0" destOrd="0" presId="urn:microsoft.com/office/officeart/2008/layout/VerticalCurvedList#2"/>
    <dgm:cxn modelId="{8DC3B3EC-8B77-4550-804E-F62EE07F2C5D}" type="presParOf" srcId="{5A99791D-9E28-4B3D-8ACD-8F48A5C6199A}" destId="{DD97E049-4A6C-47F8-8707-C5FFDBF743ED}" srcOrd="3" destOrd="0" presId="urn:microsoft.com/office/officeart/2008/layout/VerticalCurvedList#2"/>
    <dgm:cxn modelId="{3D6BD969-5FD2-4AF6-BE34-8D6511A93207}" type="presParOf" srcId="{5A99791D-9E28-4B3D-8ACD-8F48A5C6199A}" destId="{7DBD23B7-51C8-4591-8906-0B740EFCF017}" srcOrd="4" destOrd="0" presId="urn:microsoft.com/office/officeart/2008/layout/VerticalCurvedList#2"/>
    <dgm:cxn modelId="{11F28283-85DA-411A-85D4-5FDDC3D8367C}" type="presParOf" srcId="{7DBD23B7-51C8-4591-8906-0B740EFCF017}" destId="{9D6C96D5-59F1-4074-AA4E-276172A59D56}" srcOrd="0" destOrd="0" presId="urn:microsoft.com/office/officeart/2008/layout/VerticalCurvedList#2"/>
    <dgm:cxn modelId="{99707FC2-CEBC-46C1-9761-51437C708CC8}" type="presParOf" srcId="{5A99791D-9E28-4B3D-8ACD-8F48A5C6199A}" destId="{A0E9B536-5134-4AC7-990D-17E1F41843BA}" srcOrd="5" destOrd="0" presId="urn:microsoft.com/office/officeart/2008/layout/VerticalCurvedList#2"/>
    <dgm:cxn modelId="{16114EF1-007B-483E-88A2-476F248EDCD1}" type="presParOf" srcId="{5A99791D-9E28-4B3D-8ACD-8F48A5C6199A}" destId="{E6CA5371-E765-4FE6-A6BE-7ECD1C15C765}" srcOrd="6" destOrd="0" presId="urn:microsoft.com/office/officeart/2008/layout/VerticalCurvedList#2"/>
    <dgm:cxn modelId="{3D6BEE57-AD38-4EF9-B0C7-A73E3E60FDAB}" type="presParOf" srcId="{E6CA5371-E765-4FE6-A6BE-7ECD1C15C765}" destId="{BB02C15B-25BD-4CA5-8B62-85830BA892A9}" srcOrd="0" destOrd="0" presId="urn:microsoft.com/office/officeart/2008/layout/VerticalCurved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anose="02040503050406030204" pitchFamily="18" charset="0"/>
              <a:ea typeface="Cambria" panose="02040503050406030204" pitchFamily="18" charset="0"/>
            </a:rPr>
            <a:t>Diện tích khoảng 40000km</a:t>
          </a:r>
          <a:r>
            <a:rPr lang="vi-VN" sz="1800" b="0" kern="1200" baseline="30000" dirty="0" smtClean="0">
              <a:solidFill>
                <a:schemeClr val="tx1"/>
              </a:solidFill>
              <a:latin typeface="Cambria" panose="02040503050406030204" pitchFamily="18" charset="0"/>
              <a:ea typeface="Cambria" panose="02040503050406030204" pitchFamily="18" charset="0"/>
            </a:rPr>
            <a:t>2</a:t>
          </a:r>
          <a:r>
            <a:rPr lang="vi-VN" sz="1800" b="0" kern="1200" dirty="0" smtClean="0">
              <a:solidFill>
                <a:schemeClr val="tx1"/>
              </a:solidFill>
              <a:latin typeface="Cambria" panose="02040503050406030204" pitchFamily="18" charset="0"/>
              <a:ea typeface="Cambria" panose="02040503050406030204" pitchFamily="18" charset="0"/>
            </a:rPr>
            <a:t>, do sông Cửu Long (sông Tiền và sông Hậu) bồi đắp.</a:t>
          </a:r>
          <a:endParaRPr lang="en-US" sz="1800" b="0" kern="1200" dirty="0">
            <a:solidFill>
              <a:schemeClr val="tx1"/>
            </a:solidFill>
            <a:latin typeface="Cambria" panose="02040503050406030204" pitchFamily="18" charset="0"/>
            <a:ea typeface="Cambria" panose="02040503050406030204"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Hai</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dòng</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chính</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là</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sông</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Tiền</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và</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sông</a:t>
          </a:r>
          <a:r>
            <a:rPr lang="en-US" sz="1800" b="0" kern="1200" dirty="0" smtClean="0">
              <a:solidFill>
                <a:schemeClr val="tx1"/>
              </a:solidFill>
              <a:latin typeface="Cambria" panose="02040503050406030204" pitchFamily="18" charset="0"/>
              <a:ea typeface="Cambria" panose="02040503050406030204" pitchFamily="18" charset="0"/>
            </a:rPr>
            <a:t> </a:t>
          </a:r>
          <a:r>
            <a:rPr lang="en-US" sz="1800" b="0" kern="1200" dirty="0" err="1" smtClean="0">
              <a:solidFill>
                <a:schemeClr val="tx1"/>
              </a:solidFill>
              <a:latin typeface="Cambria" panose="02040503050406030204" pitchFamily="18" charset="0"/>
              <a:ea typeface="Cambria" panose="02040503050406030204" pitchFamily="18" charset="0"/>
            </a:rPr>
            <a:t>Hậu</a:t>
          </a:r>
          <a:r>
            <a:rPr lang="en-US" sz="1800" b="0" kern="1200" dirty="0" smtClean="0">
              <a:solidFill>
                <a:schemeClr val="tx1"/>
              </a:solidFill>
              <a:latin typeface="Cambria" panose="02040503050406030204" pitchFamily="18" charset="0"/>
              <a:ea typeface="Cambria" panose="02040503050406030204"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anose="02040503050406030204" pitchFamily="18" charset="0"/>
              <a:ea typeface="Cambria" panose="02040503050406030204" pitchFamily="18" charset="0"/>
            </a:rPr>
            <a:t>- Các ô trũng lớn: Đồng Tháp Mười, Tứ giác Long Xuyên, bán đảo Cà Mau.</a:t>
          </a:r>
          <a:endParaRPr lang="en-US" sz="1800" b="0" kern="1200" dirty="0" smtClean="0">
            <a:solidFill>
              <a:schemeClr val="tx1"/>
            </a:solidFill>
            <a:latin typeface="Cambria" panose="02040503050406030204" pitchFamily="18" charset="0"/>
            <a:ea typeface="Cambria" panose="02040503050406030204"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anose="02040503050406030204" pitchFamily="18" charset="0"/>
              <a:ea typeface="Cambria" panose="02040503050406030204"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anose="02040503050406030204" pitchFamily="18" charset="0"/>
            <a:ea typeface="Cambria" panose="02040503050406030204"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lũ </a:t>
          </a:r>
          <a:r>
            <a:rPr lang="vi-VN" sz="1800" b="0" kern="120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cạn </a:t>
          </a:r>
          <a:r>
            <a:rPr lang="vi-VN" sz="1800" b="0" kern="1200" dirty="0" smtClean="0">
              <a:solidFill>
                <a:schemeClr val="tx1"/>
              </a:solidFill>
              <a:latin typeface="Cambria" pitchFamily="18" charset="0"/>
              <a:ea typeface="Cambria" pitchFamily="18" charset="0"/>
            </a:rPr>
            <a:t>từ tháng 1 đến tháng 6 năm sau, chiếm khoảng 2</a:t>
          </a:r>
          <a:r>
            <a:rPr lang="en-US" sz="1800" b="0" kern="12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 lưu lượng dòng chảy cả năm.</a:t>
          </a:r>
          <a:endParaRPr lang="en-US" sz="1800" b="0" kern="1200" dirty="0" smtClean="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chảy ra biển qua 9 cửa nên lũ thoát nhanh hơn.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Địa hình sông chảy qua thấp, mạng lưới kênh rạch dày đặc.</a:t>
          </a:r>
          <a:endParaRPr lang="en-US" sz="1800" b="0" kern="1200" dirty="0" smtClean="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2">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23.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4.png"/><Relationship Id="rId4" Type="http://schemas.openxmlformats.org/officeDocument/2006/relationships/image" Target="../media/image8.jpe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32.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4.png"/><Relationship Id="rId4" Type="http://schemas.openxmlformats.org/officeDocument/2006/relationships/image" Target="../media/image8.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35.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8.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0.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9.png"/><Relationship Id="rId10" Type="http://schemas.openxmlformats.org/officeDocument/2006/relationships/image" Target="../media/image42.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4.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7.jpeg"/><Relationship Id="rId5" Type="http://schemas.openxmlformats.org/officeDocument/2006/relationships/image" Target="../media/image9.png"/><Relationship Id="rId10" Type="http://schemas.openxmlformats.org/officeDocument/2006/relationships/image" Target="../media/image46.jpeg"/><Relationship Id="rId4" Type="http://schemas.openxmlformats.org/officeDocument/2006/relationships/image" Target="../media/image8.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image" Target="../media/image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image" Target="../media/image2.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4902"/>
    </mc:Choice>
    <mc:Fallback xmlns="">
      <p:transition advTm="4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anose="02040503050406030204" pitchFamily="18" charset="0"/>
                <a:ea typeface="Cambria" panose="02040503050406030204"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anose="02040503050406030204" pitchFamily="18" charset="0"/>
                <a:ea typeface="Cambria" panose="02040503050406030204"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anose="02040503050406030204" pitchFamily="18" charset="0"/>
                <a:ea typeface="Cambria" panose="02040503050406030204"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Lũ</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Hồng</a:t>
            </a:r>
            <a:endParaRPr lang="en-US"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 </a:t>
            </a:r>
            <a:r>
              <a:rPr lang="en-US" sz="2400" b="1" dirty="0" err="1" smtClean="0">
                <a:solidFill>
                  <a:srgbClr val="CC0000"/>
                </a:solidFill>
                <a:latin typeface="Times New Roman" panose="02020603050405020304" pitchFamily="18" charset="0"/>
                <a:cs typeface="Times New Roman" panose="02020603050405020304" pitchFamily="18" charset="0"/>
              </a:rPr>
              <a:t>Chế</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độ</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nước</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sông</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Hồng</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Nguồn </a:t>
            </a:r>
            <a:r>
              <a:rPr lang="vi-VN" sz="2200" dirty="0">
                <a:latin typeface="Cambria" panose="02040503050406030204" pitchFamily="18" charset="0"/>
                <a:ea typeface="Cambria" panose="02040503050406030204"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 </a:t>
            </a:r>
            <a:r>
              <a:rPr lang="en-US" sz="2400" b="1" dirty="0" err="1" smtClean="0">
                <a:solidFill>
                  <a:srgbClr val="CC0000"/>
                </a:solidFill>
                <a:latin typeface="Times New Roman" panose="02020603050405020304" pitchFamily="18" charset="0"/>
                <a:cs typeface="Times New Roman" panose="02020603050405020304" pitchFamily="18" charset="0"/>
              </a:rPr>
              <a:t>Chế</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độ</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nước</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sông</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Hồng</a:t>
            </a:r>
            <a:endParaRPr lang="vi-VN" sz="2400" b="1" dirty="0">
              <a:solidFill>
                <a:srgbClr val="CC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263308" y="5784179"/>
            <a:ext cx="804492" cy="99060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233160" y="1880804"/>
            <a:ext cx="8026156" cy="4326372"/>
          </a:xfrm>
          <a:prstGeom prst="wedgeRoundRectCallout">
            <a:avLst>
              <a:gd name="adj1" fmla="val 50703"/>
              <a:gd name="adj2" fmla="val 5747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432306" y="4851068"/>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52585" y="2590800"/>
            <a:ext cx="7880743" cy="3616375"/>
          </a:xfrm>
          <a:prstGeom prst="rect">
            <a:avLst/>
          </a:prstGeom>
        </p:spPr>
        <p:txBody>
          <a:bodyPr wrap="square">
            <a:spAutoFit/>
          </a:bodyPr>
          <a:lstStyle/>
          <a:p>
            <a:pPr algn="just">
              <a:spcBef>
                <a:spcPts val="600"/>
              </a:spcBef>
              <a:spcAft>
                <a:spcPts val="0"/>
              </a:spcAft>
            </a:pPr>
            <a:r>
              <a:rPr lang="vi-VN" sz="3200" dirty="0">
                <a:ea typeface="Cambria" panose="02040503050406030204"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3200" dirty="0">
                <a:ea typeface="Cambria" panose="02040503050406030204"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5" y="1295399"/>
            <a:ext cx="6786413" cy="52322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800" b="1" dirty="0" smtClean="0">
                <a:solidFill>
                  <a:srgbClr val="CC0000"/>
                </a:solidFill>
                <a:latin typeface="Arial" panose="020B0604020202020204" pitchFamily="34" charset="0"/>
                <a:cs typeface="Arial" panose="020B0604020202020204" pitchFamily="34" charset="0"/>
              </a:rPr>
              <a:t>b. </a:t>
            </a:r>
            <a:r>
              <a:rPr lang="en-US" sz="2800" b="1" dirty="0" err="1" smtClean="0">
                <a:solidFill>
                  <a:srgbClr val="CC0000"/>
                </a:solidFill>
                <a:latin typeface="Arial" panose="020B0604020202020204" pitchFamily="34" charset="0"/>
                <a:cs typeface="Arial" panose="020B0604020202020204" pitchFamily="34" charset="0"/>
              </a:rPr>
              <a:t>Chế</a:t>
            </a:r>
            <a:r>
              <a:rPr lang="en-US" sz="2800" b="1" dirty="0" smtClean="0">
                <a:solidFill>
                  <a:srgbClr val="CC0000"/>
                </a:solidFill>
                <a:latin typeface="Arial" panose="020B0604020202020204" pitchFamily="34" charset="0"/>
                <a:cs typeface="Arial" panose="020B0604020202020204" pitchFamily="34" charset="0"/>
              </a:rPr>
              <a:t> </a:t>
            </a:r>
            <a:r>
              <a:rPr lang="en-US" sz="2800" b="1" dirty="0" err="1" smtClean="0">
                <a:solidFill>
                  <a:srgbClr val="CC0000"/>
                </a:solidFill>
                <a:latin typeface="Arial" panose="020B0604020202020204" pitchFamily="34" charset="0"/>
                <a:cs typeface="Arial" panose="020B0604020202020204" pitchFamily="34" charset="0"/>
              </a:rPr>
              <a:t>độ</a:t>
            </a:r>
            <a:r>
              <a:rPr lang="en-US" sz="2800" b="1" dirty="0" smtClean="0">
                <a:solidFill>
                  <a:srgbClr val="CC0000"/>
                </a:solidFill>
                <a:latin typeface="Arial" panose="020B0604020202020204" pitchFamily="34" charset="0"/>
                <a:cs typeface="Arial" panose="020B0604020202020204" pitchFamily="34" charset="0"/>
              </a:rPr>
              <a:t> </a:t>
            </a:r>
            <a:r>
              <a:rPr lang="en-US" sz="2800" b="1" dirty="0" err="1" smtClean="0">
                <a:solidFill>
                  <a:srgbClr val="CC0000"/>
                </a:solidFill>
                <a:latin typeface="Arial" panose="020B0604020202020204" pitchFamily="34" charset="0"/>
                <a:cs typeface="Arial" panose="020B0604020202020204" pitchFamily="34" charset="0"/>
              </a:rPr>
              <a:t>nước</a:t>
            </a:r>
            <a:r>
              <a:rPr lang="en-US" sz="2800" b="1" dirty="0" smtClean="0">
                <a:solidFill>
                  <a:srgbClr val="CC0000"/>
                </a:solidFill>
                <a:latin typeface="Arial" panose="020B0604020202020204" pitchFamily="34" charset="0"/>
                <a:cs typeface="Arial" panose="020B0604020202020204" pitchFamily="34" charset="0"/>
              </a:rPr>
              <a:t> </a:t>
            </a:r>
            <a:r>
              <a:rPr lang="en-US" sz="2800" b="1" dirty="0" err="1" smtClean="0">
                <a:solidFill>
                  <a:srgbClr val="CC0000"/>
                </a:solidFill>
                <a:latin typeface="Arial" panose="020B0604020202020204" pitchFamily="34" charset="0"/>
                <a:cs typeface="Arial" panose="020B0604020202020204" pitchFamily="34" charset="0"/>
              </a:rPr>
              <a:t>sông</a:t>
            </a:r>
            <a:r>
              <a:rPr lang="en-US" sz="2800" b="1" dirty="0" smtClean="0">
                <a:solidFill>
                  <a:srgbClr val="CC0000"/>
                </a:solidFill>
                <a:latin typeface="Arial" panose="020B0604020202020204" pitchFamily="34" charset="0"/>
                <a:cs typeface="Arial" panose="020B0604020202020204" pitchFamily="34" charset="0"/>
              </a:rPr>
              <a:t> </a:t>
            </a:r>
            <a:r>
              <a:rPr lang="en-US" sz="2800" b="1" dirty="0" err="1" smtClean="0">
                <a:solidFill>
                  <a:srgbClr val="CC0000"/>
                </a:solidFill>
                <a:latin typeface="Arial" panose="020B0604020202020204" pitchFamily="34" charset="0"/>
                <a:cs typeface="Arial" panose="020B0604020202020204" pitchFamily="34" charset="0"/>
              </a:rPr>
              <a:t>Hồng</a:t>
            </a:r>
            <a:endParaRPr lang="vi-VN" sz="2800" b="1" dirty="0">
              <a:solidFill>
                <a:srgbClr val="CC0000"/>
              </a:solidFill>
              <a:latin typeface="Arial" panose="020B0604020202020204" pitchFamily="34" charset="0"/>
              <a:cs typeface="Arial" panose="020B0604020202020204" pitchFamily="34" charset="0"/>
            </a:endParaRPr>
          </a:p>
        </p:txBody>
      </p:sp>
      <p:sp>
        <p:nvSpPr>
          <p:cNvPr id="23"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Mùa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lũ</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trên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Cửu</a:t>
            </a:r>
            <a:r>
              <a:rPr lang="en-US" dirty="0" smtClean="0">
                <a:latin typeface="Cambria" panose="02040503050406030204" pitchFamily="18" charset="0"/>
                <a:ea typeface="Cambria" panose="02040503050406030204" pitchFamily="18" charset="0"/>
              </a:rPr>
              <a:t> Long</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Kênh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Vĩnh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Tế</a:t>
            </a:r>
            <a:r>
              <a:rPr lang="en-US" dirty="0" smtClean="0">
                <a:latin typeface="Cambria" panose="02040503050406030204" pitchFamily="18" charset="0"/>
                <a:ea typeface="Cambria" panose="02040503050406030204" pitchFamily="18" charset="0"/>
              </a:rPr>
              <a:t> (An </a:t>
            </a:r>
            <a:r>
              <a:rPr lang="en-US" dirty="0" err="1" smtClean="0">
                <a:latin typeface="Cambria" panose="02040503050406030204" pitchFamily="18" charset="0"/>
                <a:ea typeface="Cambria" panose="02040503050406030204" pitchFamily="18" charset="0"/>
              </a:rPr>
              <a:t>Giang</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Lược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đồ</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châu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thổ</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Cửu</a:t>
            </a:r>
            <a:r>
              <a:rPr lang="en-US" dirty="0" smtClean="0">
                <a:latin typeface="Cambria" panose="02040503050406030204" pitchFamily="18" charset="0"/>
                <a:ea typeface="Cambria" panose="02040503050406030204" pitchFamily="18" charset="0"/>
              </a:rPr>
              <a:t> Long</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19"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288"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001000" y="5715000"/>
            <a:ext cx="966788" cy="9603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233160" y="1866642"/>
            <a:ext cx="8225040" cy="4381757"/>
          </a:xfrm>
          <a:prstGeom prst="wedgeRoundRectCallout">
            <a:avLst>
              <a:gd name="adj1" fmla="val 45803"/>
              <a:gd name="adj2" fmla="val 557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291256" y="4649262"/>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66145" y="2223487"/>
            <a:ext cx="7629146" cy="3616375"/>
          </a:xfrm>
          <a:prstGeom prst="rect">
            <a:avLst/>
          </a:prstGeom>
        </p:spPr>
        <p:txBody>
          <a:bodyPr wrap="square">
            <a:spAutoFit/>
          </a:bodyPr>
          <a:lstStyle/>
          <a:p>
            <a:pPr algn="just">
              <a:spcBef>
                <a:spcPts val="600"/>
              </a:spcBef>
              <a:spcAft>
                <a:spcPts val="0"/>
              </a:spcAft>
            </a:pPr>
            <a:r>
              <a:rPr lang="vi-VN" sz="3200" dirty="0">
                <a:ea typeface="Cambria" panose="02040503050406030204" pitchFamily="18" charset="0"/>
              </a:rPr>
              <a:t>- Diện tích khoảng 40000km</a:t>
            </a:r>
            <a:r>
              <a:rPr lang="vi-VN" sz="3200" baseline="30000" dirty="0">
                <a:ea typeface="Cambria" panose="02040503050406030204" pitchFamily="18" charset="0"/>
              </a:rPr>
              <a:t>2</a:t>
            </a:r>
            <a:r>
              <a:rPr lang="vi-VN" sz="3200" dirty="0">
                <a:ea typeface="Cambria" panose="02040503050406030204" pitchFamily="18" charset="0"/>
              </a:rPr>
              <a:t>, do sông Cửu Long (sông Tiền và sông Hậu) bồi đắp.</a:t>
            </a:r>
          </a:p>
          <a:p>
            <a:pPr algn="just">
              <a:spcBef>
                <a:spcPts val="600"/>
              </a:spcBef>
              <a:spcAft>
                <a:spcPts val="0"/>
              </a:spcAft>
            </a:pPr>
            <a:r>
              <a:rPr lang="en-US" sz="3200" dirty="0" smtClean="0">
                <a:ea typeface="Cambria" panose="02040503050406030204" pitchFamily="18" charset="0"/>
              </a:rPr>
              <a:t>- </a:t>
            </a:r>
            <a:r>
              <a:rPr lang="vi-VN" sz="3200" dirty="0" smtClean="0">
                <a:ea typeface="Cambria" panose="02040503050406030204" pitchFamily="18" charset="0"/>
              </a:rPr>
              <a:t>Hiện </a:t>
            </a:r>
            <a:r>
              <a:rPr lang="vi-VN" sz="3200" dirty="0">
                <a:ea typeface="Cambria" panose="02040503050406030204"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192665" y="1295399"/>
            <a:ext cx="8671214" cy="430887"/>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200" b="1" dirty="0" smtClean="0">
                <a:solidFill>
                  <a:srgbClr val="CC0000"/>
                </a:solidFill>
                <a:latin typeface="Arial" panose="020B0604020202020204" pitchFamily="34" charset="0"/>
                <a:cs typeface="Arial" panose="020B0604020202020204" pitchFamily="34" charset="0"/>
              </a:rPr>
              <a:t>a. </a:t>
            </a:r>
            <a:r>
              <a:rPr lang="en-US" sz="2200" b="1" dirty="0" err="1" smtClean="0">
                <a:solidFill>
                  <a:srgbClr val="CC0000"/>
                </a:solidFill>
                <a:latin typeface="Arial" panose="020B0604020202020204" pitchFamily="34" charset="0"/>
                <a:cs typeface="Arial" panose="020B0604020202020204" pitchFamily="34" charset="0"/>
              </a:rPr>
              <a:t>Qúa</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trình</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hình</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thành</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và</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phát</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triển</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châu</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thổ</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sông</a:t>
            </a:r>
            <a:r>
              <a:rPr lang="en-US" sz="2200" b="1" dirty="0" smtClean="0">
                <a:solidFill>
                  <a:srgbClr val="CC0000"/>
                </a:solidFill>
                <a:latin typeface="Arial" panose="020B0604020202020204" pitchFamily="34" charset="0"/>
                <a:cs typeface="Arial" panose="020B0604020202020204" pitchFamily="34" charset="0"/>
              </a:rPr>
              <a:t> </a:t>
            </a:r>
            <a:r>
              <a:rPr lang="en-US" sz="2200" b="1" dirty="0" err="1" smtClean="0">
                <a:solidFill>
                  <a:srgbClr val="CC0000"/>
                </a:solidFill>
                <a:latin typeface="Arial" panose="020B0604020202020204" pitchFamily="34" charset="0"/>
                <a:cs typeface="Arial" panose="020B0604020202020204" pitchFamily="34" charset="0"/>
              </a:rPr>
              <a:t>Cửu</a:t>
            </a:r>
            <a:r>
              <a:rPr lang="en-US" sz="2200" b="1" dirty="0" smtClean="0">
                <a:solidFill>
                  <a:srgbClr val="CC0000"/>
                </a:solidFill>
                <a:latin typeface="Arial" panose="020B0604020202020204" pitchFamily="34" charset="0"/>
                <a:cs typeface="Arial" panose="020B0604020202020204" pitchFamily="34" charset="0"/>
              </a:rPr>
              <a:t> Long</a:t>
            </a:r>
            <a:endParaRPr lang="vi-VN" sz="2200" b="1" dirty="0">
              <a:solidFill>
                <a:srgbClr val="CC0000"/>
              </a:solidFill>
              <a:latin typeface="Arial" panose="020B0604020202020204" pitchFamily="34" charset="0"/>
              <a:cs typeface="Arial" panose="020B0604020202020204" pitchFamily="34" charset="0"/>
            </a:endParaRPr>
          </a:p>
        </p:txBody>
      </p:sp>
      <p:sp>
        <p:nvSpPr>
          <p:cNvPr id="23"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anose="02040503050406030204" pitchFamily="18" charset="0"/>
                <a:ea typeface="Cambria" panose="02040503050406030204" pitchFamily="18" charset="0"/>
              </a:rPr>
              <a:t>6</a:t>
            </a:r>
            <a:endParaRPr lang="en-US" sz="4000" b="1" dirty="0">
              <a:solidFill>
                <a:srgbClr val="FF0000"/>
              </a:solidFill>
              <a:latin typeface="Cambria" panose="02040503050406030204" pitchFamily="18" charset="0"/>
              <a:ea typeface="Cambria" panose="02040503050406030204" pitchFamily="18" charset="0"/>
            </a:endParaRPr>
          </a:p>
        </p:txBody>
      </p:sp>
      <p:sp>
        <p:nvSpPr>
          <p:cNvPr id="19"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264517" y="143867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001000" y="5410200"/>
            <a:ext cx="966788" cy="12651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245763" y="1976564"/>
            <a:ext cx="7526637" cy="4439421"/>
          </a:xfrm>
          <a:prstGeom prst="wedgeRoundRectCallout">
            <a:avLst>
              <a:gd name="adj1" fmla="val 55180"/>
              <a:gd name="adj2" fmla="val 4695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367054" y="4519455"/>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46490" y="1747624"/>
            <a:ext cx="7093318" cy="4185761"/>
          </a:xfrm>
          <a:prstGeom prst="rect">
            <a:avLst/>
          </a:prstGeom>
        </p:spPr>
        <p:txBody>
          <a:bodyPr wrap="square">
            <a:spAutoFit/>
          </a:bodyPr>
          <a:lstStyle/>
          <a:p>
            <a:pPr algn="just">
              <a:spcBef>
                <a:spcPts val="600"/>
              </a:spcBef>
              <a:spcAft>
                <a:spcPts val="0"/>
              </a:spcAft>
            </a:pPr>
            <a:endParaRPr lang="en-US" sz="3200" dirty="0" smtClean="0">
              <a:ea typeface="Cambria" panose="02040503050406030204" pitchFamily="18" charset="0"/>
            </a:endParaRPr>
          </a:p>
          <a:p>
            <a:pPr algn="just">
              <a:spcBef>
                <a:spcPts val="600"/>
              </a:spcBef>
              <a:spcAft>
                <a:spcPts val="0"/>
              </a:spcAft>
            </a:pPr>
            <a:r>
              <a:rPr lang="vi-VN" sz="3200" dirty="0" smtClean="0">
                <a:ea typeface="Cambria" panose="02040503050406030204" pitchFamily="18" charset="0"/>
              </a:rPr>
              <a:t>- </a:t>
            </a:r>
            <a:r>
              <a:rPr lang="vi-VN" sz="3200" dirty="0">
                <a:ea typeface="Cambria" panose="02040503050406030204" pitchFamily="18" charset="0"/>
              </a:rPr>
              <a:t>Mùa lũ từ tháng 7 đến tháng 11, chiếm khoảng 80% lưu lượng dòng chảy cả năm. Nước sông khá điều hòa, lũ lên chậm và rút chậm.</a:t>
            </a:r>
          </a:p>
          <a:p>
            <a:pPr algn="just">
              <a:spcBef>
                <a:spcPts val="600"/>
              </a:spcBef>
              <a:spcAft>
                <a:spcPts val="0"/>
              </a:spcAft>
            </a:pPr>
            <a:r>
              <a:rPr lang="vi-VN" sz="3200" dirty="0">
                <a:ea typeface="Cambria" panose="02040503050406030204" pitchFamily="18" charset="0"/>
              </a:rPr>
              <a:t>- Mùa cạn từ tháng </a:t>
            </a:r>
            <a:r>
              <a:rPr lang="vi-VN" sz="3200" dirty="0" smtClean="0">
                <a:ea typeface="Cambria" panose="02040503050406030204" pitchFamily="18" charset="0"/>
              </a:rPr>
              <a:t>1</a:t>
            </a:r>
            <a:r>
              <a:rPr lang="en-US" sz="3200" dirty="0">
                <a:latin typeface="Arial" panose="020B0604020202020204" pitchFamily="34" charset="0"/>
                <a:ea typeface="Cambria" panose="02040503050406030204" pitchFamily="18" charset="0"/>
                <a:cs typeface="Arial" panose="020B0604020202020204" pitchFamily="34" charset="0"/>
              </a:rPr>
              <a:t>2</a:t>
            </a:r>
            <a:r>
              <a:rPr lang="vi-VN" sz="3200" dirty="0" smtClean="0">
                <a:ea typeface="Cambria" panose="02040503050406030204" pitchFamily="18" charset="0"/>
              </a:rPr>
              <a:t> </a:t>
            </a:r>
            <a:r>
              <a:rPr lang="vi-VN" sz="3200" dirty="0">
                <a:ea typeface="Cambria" panose="02040503050406030204" pitchFamily="18" charset="0"/>
              </a:rPr>
              <a:t>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 </a:t>
            </a:r>
            <a:r>
              <a:rPr lang="en-US" sz="2400" b="1" dirty="0" err="1" smtClean="0">
                <a:solidFill>
                  <a:srgbClr val="CC0000"/>
                </a:solidFill>
                <a:latin typeface="Times New Roman" panose="02020603050405020304" pitchFamily="18" charset="0"/>
                <a:cs typeface="Times New Roman" panose="02020603050405020304" pitchFamily="18" charset="0"/>
              </a:rPr>
              <a:t>Chế</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độ</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nước</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sông</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Cửu</a:t>
            </a:r>
            <a:r>
              <a:rPr lang="en-US" sz="2400" b="1" dirty="0" smtClean="0">
                <a:solidFill>
                  <a:srgbClr val="CC0000"/>
                </a:solidFill>
                <a:latin typeface="Times New Roman" panose="02020603050405020304" pitchFamily="18" charset="0"/>
                <a:cs typeface="Times New Roman" panose="02020603050405020304" pitchFamily="18" charset="0"/>
              </a:rPr>
              <a:t> Long</a:t>
            </a:r>
            <a:endParaRPr lang="vi-VN" sz="2400" b="1" dirty="0">
              <a:solidFill>
                <a:srgbClr val="CC0000"/>
              </a:solidFill>
              <a:latin typeface="Times New Roman" panose="02020603050405020304" pitchFamily="18" charset="0"/>
              <a:cs typeface="Times New Roman" panose="02020603050405020304" pitchFamily="18" charset="0"/>
            </a:endParaRPr>
          </a:p>
        </p:txBody>
      </p:sp>
      <p:sp>
        <p:nvSpPr>
          <p:cNvPr id="23" name="Title 1"/>
          <p:cNvSpPr txBox="1"/>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 </a:t>
            </a:r>
            <a:r>
              <a:rPr lang="vi-VN" sz="2400" b="1" dirty="0">
                <a:solidFill>
                  <a:srgbClr val="0D30DD"/>
                </a:solidFill>
                <a:latin typeface="Cambria" panose="02040503050406030204" pitchFamily="18" charset="0"/>
              </a:rPr>
              <a:t>Chế độ nước của sông </a:t>
            </a:r>
            <a:r>
              <a:rPr lang="en-US" sz="2400" b="1" dirty="0" err="1" smtClean="0">
                <a:solidFill>
                  <a:srgbClr val="0D30DD"/>
                </a:solidFill>
                <a:latin typeface="Cambria" panose="02040503050406030204" pitchFamily="18" charset="0"/>
              </a:rPr>
              <a:t>Cửu</a:t>
            </a:r>
            <a:r>
              <a:rPr lang="en-US" sz="2400" b="1" dirty="0" smtClean="0">
                <a:solidFill>
                  <a:srgbClr val="0D30DD"/>
                </a:solidFill>
                <a:latin typeface="Cambria" panose="02040503050406030204" pitchFamily="18" charset="0"/>
              </a:rPr>
              <a:t> Long</a:t>
            </a:r>
            <a:r>
              <a:rPr lang="vi-VN" sz="2400" b="1" dirty="0" smtClean="0">
                <a:solidFill>
                  <a:srgbClr val="0D30DD"/>
                </a:solidFill>
                <a:latin typeface="Cambria" panose="02040503050406030204" pitchFamily="18" charset="0"/>
              </a:rPr>
              <a:t>.</a:t>
            </a:r>
            <a:endParaRPr lang="vi-VN"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4"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anose="02040503050406030204" pitchFamily="18" charset="0"/>
                <a:ea typeface="Cambria" panose="02040503050406030204"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anose="02040503050406030204" pitchFamily="18" charset="0"/>
                <a:ea typeface="Cambria" panose="02040503050406030204"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anose="02040503050406030204" pitchFamily="18" charset="0"/>
                <a:ea typeface="Cambria" panose="02040503050406030204" pitchFamily="18" charset="0"/>
              </a:rPr>
              <a:t>học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hình</a:t>
            </a:r>
            <a:r>
              <a:rPr lang="en-US" dirty="0" smtClean="0">
                <a:latin typeface="Cambria" panose="02040503050406030204" pitchFamily="18" charset="0"/>
                <a:ea typeface="Cambria" panose="02040503050406030204" pitchFamily="18" charset="0"/>
              </a:rPr>
              <a:t> 1.5, 1.6, 1.7)</a:t>
            </a:r>
            <a:endParaRPr lang="vi-VN"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a:fillRect/>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a:fillRect/>
          </a:stretch>
        </p:blipFill>
        <p:spPr bwMode="auto">
          <a:xfrm>
            <a:off x="5311075" y="3931307"/>
            <a:ext cx="3528123" cy="2621893"/>
          </a:xfrm>
          <a:prstGeom prst="rect">
            <a:avLst/>
          </a:prstGeom>
          <a:noFill/>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3571"/>
    </mc:Choice>
    <mc:Fallback xmlns="">
      <p:transition advTm="35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anose="02040503050406030204" pitchFamily="18" charset="0"/>
                <a:ea typeface="Cambria" panose="02040503050406030204" pitchFamily="18" charset="0"/>
              </a:rPr>
              <a:t>N</a:t>
            </a:r>
            <a:r>
              <a:rPr lang="vi-VN" sz="2100" dirty="0" smtClean="0">
                <a:latin typeface="Cambria" panose="02040503050406030204" pitchFamily="18" charset="0"/>
                <a:ea typeface="Cambria" panose="02040503050406030204" pitchFamily="18" charset="0"/>
              </a:rPr>
              <a:t>gười </a:t>
            </a:r>
            <a:r>
              <a:rPr lang="vi-VN" sz="2100" dirty="0">
                <a:latin typeface="Cambria" panose="02040503050406030204" pitchFamily="18" charset="0"/>
                <a:ea typeface="Cambria" panose="02040503050406030204"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Kênh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đê</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Hồng</a:t>
            </a:r>
            <a:endParaRPr lang="en-US" dirty="0">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anose="02040503050406030204" pitchFamily="18" charset="0"/>
                <a:ea typeface="Cambria" panose="02040503050406030204"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anose="02040503050406030204" pitchFamily="18" charset="0"/>
                <a:ea typeface="Cambria" panose="02040503050406030204"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anose="02040503050406030204" pitchFamily="18" charset="0"/>
                <a:ea typeface="Cambria" panose="02040503050406030204"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anose="02040503050406030204" pitchFamily="18" charset="0"/>
                <a:ea typeface="Cambria" panose="02040503050406030204"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Đắp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đê</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thời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nhà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Nguyễn</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3961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683770" y="6095264"/>
            <a:ext cx="890588" cy="7317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72884" y="1684367"/>
            <a:ext cx="8510886" cy="4771013"/>
          </a:xfrm>
          <a:prstGeom prst="wedgeRoundRectCallout">
            <a:avLst>
              <a:gd name="adj1" fmla="val 50500"/>
              <a:gd name="adj2" fmla="val 480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723259" y="5203994"/>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97291" y="2062489"/>
            <a:ext cx="8203234" cy="4093428"/>
          </a:xfrm>
          <a:prstGeom prst="rect">
            <a:avLst/>
          </a:prstGeom>
        </p:spPr>
        <p:txBody>
          <a:bodyPr wrap="square">
            <a:spAutoFit/>
          </a:bodyPr>
          <a:lstStyle/>
          <a:p>
            <a:pPr algn="just">
              <a:spcBef>
                <a:spcPts val="600"/>
              </a:spcBef>
              <a:spcAft>
                <a:spcPts val="0"/>
              </a:spcAft>
            </a:pPr>
            <a:r>
              <a:rPr lang="vi-VN" sz="2000" dirty="0">
                <a:ea typeface="Cambria" panose="02040503050406030204"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2000" dirty="0">
                <a:ea typeface="Cambria" panose="02040503050406030204" pitchFamily="18" charset="0"/>
              </a:rPr>
              <a:t>- Từ thế kỉ XI, dưới thời Lý đã cho đắp đê dọc theo hầu hết các con sông lớn.</a:t>
            </a:r>
          </a:p>
          <a:p>
            <a:pPr algn="just">
              <a:spcBef>
                <a:spcPts val="600"/>
              </a:spcBef>
              <a:spcAft>
                <a:spcPts val="0"/>
              </a:spcAft>
            </a:pPr>
            <a:r>
              <a:rPr lang="vi-VN" sz="2000" dirty="0">
                <a:ea typeface="Cambria" panose="02040503050406030204"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2000" dirty="0">
                <a:ea typeface="Cambria" panose="02040503050406030204" pitchFamily="18" charset="0"/>
              </a:rPr>
              <a:t>- Sang thế kỉ XV, nhà Lê bắt đầu tiến hành quai đê lấn biển để khai thác bãi bồi vùng cửa sông. </a:t>
            </a:r>
          </a:p>
          <a:p>
            <a:pPr algn="just">
              <a:spcBef>
                <a:spcPts val="600"/>
              </a:spcBef>
              <a:spcAft>
                <a:spcPts val="0"/>
              </a:spcAft>
            </a:pPr>
            <a:r>
              <a:rPr lang="vi-VN" sz="2000" dirty="0">
                <a:ea typeface="Cambria" panose="02040503050406030204"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400" b="1" dirty="0" smtClean="0">
                <a:solidFill>
                  <a:srgbClr val="CC0000"/>
                </a:solidFill>
                <a:latin typeface="Arial" panose="020B0604020202020204" pitchFamily="34" charset="0"/>
                <a:cs typeface="Arial" panose="020B0604020202020204" pitchFamily="34" charset="0"/>
              </a:rPr>
              <a:t>a. </a:t>
            </a:r>
            <a:r>
              <a:rPr lang="en-US" sz="2400" b="1" dirty="0" err="1" smtClean="0">
                <a:solidFill>
                  <a:srgbClr val="CC0000"/>
                </a:solidFill>
                <a:latin typeface="Arial" panose="020B0604020202020204" pitchFamily="34" charset="0"/>
                <a:cs typeface="Arial" panose="020B0604020202020204" pitchFamily="34" charset="0"/>
              </a:rPr>
              <a:t>Đối</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với</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sông</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Hồng</a:t>
            </a:r>
            <a:endParaRPr lang="vi-VN" sz="2400" b="1" dirty="0">
              <a:solidFill>
                <a:srgbClr val="CC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anose="02040503050406030204" pitchFamily="18" charset="0"/>
                <a:ea typeface="Cambria" panose="02040503050406030204"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anose="02040503050406030204" pitchFamily="18" charset="0"/>
                <a:ea typeface="Cambria" panose="02040503050406030204"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a:solidFill>
                  <a:srgbClr val="CC0000"/>
                </a:solidFill>
                <a:latin typeface="Times New Roman" panose="02020603050405020304" pitchFamily="18" charset="0"/>
                <a:cs typeface="Times New Roman" panose="02020603050405020304" pitchFamily="18" charset="0"/>
              </a:rPr>
              <a:t>b</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Cửu</a:t>
            </a:r>
            <a:r>
              <a:rPr lang="en-US" sz="2000" b="1" dirty="0" smtClean="0">
                <a:solidFill>
                  <a:srgbClr val="CC0000"/>
                </a:solidFill>
                <a:latin typeface="Times New Roman" panose="02020603050405020304" pitchFamily="18" charset="0"/>
                <a:cs typeface="Times New Roman" panose="02020603050405020304" pitchFamily="18" charset="0"/>
              </a:rPr>
              <a:t> Long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Lược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đồ</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châu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thổ</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Cửu</a:t>
            </a:r>
            <a:r>
              <a:rPr lang="en-US" dirty="0" smtClean="0">
                <a:latin typeface="Cambria" panose="02040503050406030204" pitchFamily="18" charset="0"/>
                <a:ea typeface="Cambria" panose="02040503050406030204" pitchFamily="18" charset="0"/>
              </a:rPr>
              <a:t> Long</a:t>
            </a:r>
            <a:endParaRPr lang="en-US" dirty="0">
              <a:latin typeface="Cambria" panose="02040503050406030204" pitchFamily="18" charset="0"/>
              <a:ea typeface="Cambria" panose="02040503050406030204"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Văn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hóa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Óc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Eo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Phù</a:t>
            </a:r>
            <a:r>
              <a:rPr lang="en-US" dirty="0" smtClean="0">
                <a:latin typeface="Cambria" panose="02040503050406030204" pitchFamily="18" charset="0"/>
                <a:ea typeface="Cambria" panose="02040503050406030204" pitchFamily="18" charset="0"/>
              </a:rPr>
              <a:t> Nam)</a:t>
            </a:r>
            <a:endParaRPr lang="en-US"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anose="02040503050406030204" pitchFamily="18" charset="0"/>
                <a:ea typeface="Cambria" panose="02040503050406030204" pitchFamily="18" charset="0"/>
              </a:rPr>
              <a:t>- Quá trình khai hoang, phục hoá đồng ruộng bắt đầu được đẩy mạnh từ khoảng thế kỉ XVII với nhiều dòng kênh lớn </a:t>
            </a:r>
            <a:r>
              <a:rPr lang="en-US" dirty="0" smtClean="0">
                <a:latin typeface="Cambria" panose="02040503050406030204" pitchFamily="18" charset="0"/>
                <a:ea typeface="Cambria" panose="02040503050406030204" pitchFamily="18" charset="0"/>
              </a:rPr>
              <a:t>(</a:t>
            </a:r>
            <a:r>
              <a:rPr lang="en-US" dirty="0" err="1" smtClean="0">
                <a:latin typeface="Cambria" panose="02040503050406030204" pitchFamily="18" charset="0"/>
                <a:ea typeface="Cambria" panose="02040503050406030204" pitchFamily="18" charset="0"/>
              </a:rPr>
              <a:t>hình</a:t>
            </a:r>
            <a:r>
              <a:rPr lang="en-US" dirty="0" smtClean="0">
                <a:latin typeface="Cambria" panose="02040503050406030204" pitchFamily="18" charset="0"/>
                <a:ea typeface="Cambria" panose="02040503050406030204" pitchFamily="18" charset="0"/>
              </a:rPr>
              <a:t> 1.8) </a:t>
            </a:r>
            <a:r>
              <a:rPr lang="vi-VN" dirty="0" smtClean="0">
                <a:latin typeface="Cambria" panose="02040503050406030204" pitchFamily="18" charset="0"/>
                <a:ea typeface="Cambria" panose="02040503050406030204" pitchFamily="18" charset="0"/>
              </a:rPr>
              <a:t>được </a:t>
            </a:r>
            <a:r>
              <a:rPr lang="vi-VN" dirty="0">
                <a:latin typeface="Cambria" panose="02040503050406030204" pitchFamily="18" charset="0"/>
                <a:ea typeface="Cambria" panose="02040503050406030204" pitchFamily="18" charset="0"/>
              </a:rPr>
              <a:t>đào và đưa vào khai thác. </a:t>
            </a:r>
          </a:p>
          <a:p>
            <a:pPr algn="just">
              <a:spcBef>
                <a:spcPts val="600"/>
              </a:spcBef>
              <a:spcAft>
                <a:spcPts val="0"/>
              </a:spcAft>
            </a:pPr>
            <a:r>
              <a:rPr lang="vi-VN" dirty="0">
                <a:latin typeface="Cambria" panose="02040503050406030204" pitchFamily="18" charset="0"/>
                <a:ea typeface="Cambria" panose="02040503050406030204" pitchFamily="18" charset="0"/>
              </a:rPr>
              <a:t>- Chợ </a:t>
            </a:r>
            <a:r>
              <a:rPr lang="vi-VN" dirty="0" smtClean="0">
                <a:latin typeface="Cambria" panose="02040503050406030204" pitchFamily="18" charset="0"/>
                <a:ea typeface="Cambria" panose="02040503050406030204" pitchFamily="18" charset="0"/>
              </a:rPr>
              <a:t>nổi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hình</a:t>
            </a:r>
            <a:r>
              <a:rPr lang="en-US" dirty="0" smtClean="0">
                <a:latin typeface="Cambria" panose="02040503050406030204" pitchFamily="18" charset="0"/>
                <a:ea typeface="Cambria" panose="02040503050406030204" pitchFamily="18" charset="0"/>
              </a:rPr>
              <a:t> 1.9)</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a:solidFill>
                  <a:srgbClr val="CC0000"/>
                </a:solidFill>
                <a:latin typeface="Times New Roman" panose="02020603050405020304" pitchFamily="18" charset="0"/>
                <a:cs typeface="Times New Roman" panose="02020603050405020304" pitchFamily="18" charset="0"/>
              </a:rPr>
              <a:t>b</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Cửu</a:t>
            </a:r>
            <a:r>
              <a:rPr lang="en-US" sz="2000" b="1" dirty="0" smtClean="0">
                <a:solidFill>
                  <a:srgbClr val="CC0000"/>
                </a:solidFill>
                <a:latin typeface="Times New Roman" panose="02020603050405020304" pitchFamily="18" charset="0"/>
                <a:cs typeface="Times New Roman" panose="02020603050405020304" pitchFamily="18" charset="0"/>
              </a:rPr>
              <a:t> Long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288" y="108107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305799" y="6172200"/>
            <a:ext cx="749721" cy="5031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76200" y="1467565"/>
            <a:ext cx="8686800" cy="4568198"/>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420786" y="501805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15033" y="1702564"/>
            <a:ext cx="8305593" cy="4416594"/>
          </a:xfrm>
          <a:prstGeom prst="rect">
            <a:avLst/>
          </a:prstGeom>
        </p:spPr>
        <p:txBody>
          <a:bodyPr wrap="square">
            <a:spAutoFit/>
          </a:bodyPr>
          <a:lstStyle/>
          <a:p>
            <a:pPr algn="just">
              <a:spcBef>
                <a:spcPts val="600"/>
              </a:spcBef>
              <a:spcAft>
                <a:spcPts val="0"/>
              </a:spcAft>
            </a:pPr>
            <a:r>
              <a:rPr lang="vi-VN" sz="2200" dirty="0">
                <a:ea typeface="Cambria" panose="02040503050406030204"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2200" dirty="0">
                <a:ea typeface="Cambria" panose="02040503050406030204"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2200" dirty="0">
                <a:ea typeface="Cambria" panose="02040503050406030204"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2200" dirty="0">
                <a:ea typeface="Cambria" panose="02040503050406030204" pitchFamily="18" charset="0"/>
              </a:rPr>
              <a:t>- Chợ nổi, nhà nổi,... là những cách thích ứng với môi trường sông nước của cư dân đồng bằng sông Cửu Long</a:t>
            </a:r>
            <a:r>
              <a:rPr lang="vi-VN" sz="2400" dirty="0">
                <a:ea typeface="Cambria" panose="02040503050406030204" pitchFamily="18" charset="0"/>
              </a:rPr>
              <a:t>.</a:t>
            </a: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anose="02040503050406030204" pitchFamily="18" charset="0"/>
              </a:rPr>
              <a:t>Quá trình con người khai khẩn và cải tạo châu thổ, chế ngự và </a:t>
            </a:r>
            <a:endParaRPr lang="en-US" sz="1800" b="1" dirty="0" smtClean="0">
              <a:solidFill>
                <a:srgbClr val="0D30DD"/>
              </a:solidFill>
              <a:latin typeface="Cambria" panose="02040503050406030204" pitchFamily="18" charset="0"/>
            </a:endParaRPr>
          </a:p>
          <a:p>
            <a:pPr algn="just"/>
            <a:r>
              <a:rPr lang="vi-VN" sz="1800" b="1" dirty="0" smtClean="0">
                <a:solidFill>
                  <a:srgbClr val="0D30DD"/>
                </a:solidFill>
                <a:latin typeface="Cambria" panose="02040503050406030204" pitchFamily="18" charset="0"/>
              </a:rPr>
              <a:t>thích </a:t>
            </a:r>
            <a:r>
              <a:rPr lang="vi-VN" sz="1800" b="1" dirty="0">
                <a:solidFill>
                  <a:srgbClr val="0D30DD"/>
                </a:solidFill>
                <a:latin typeface="Cambria" panose="02040503050406030204" pitchFamily="18" charset="0"/>
              </a:rPr>
              <a:t>ứng với chế độ nước sông Hồng và sông Cửu Long.</a:t>
            </a:r>
          </a:p>
        </p:txBody>
      </p:sp>
      <p:sp>
        <p:nvSpPr>
          <p:cNvPr id="24" name="Text Box 9"/>
          <p:cNvSpPr txBox="1">
            <a:spLocks noChangeArrowheads="1"/>
          </p:cNvSpPr>
          <p:nvPr/>
        </p:nvSpPr>
        <p:spPr bwMode="auto">
          <a:xfrm>
            <a:off x="446182" y="1124244"/>
            <a:ext cx="4424214" cy="400110"/>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a:solidFill>
                  <a:srgbClr val="CC0000"/>
                </a:solidFill>
                <a:latin typeface="Times New Roman" panose="02020603050405020304" pitchFamily="18" charset="0"/>
                <a:cs typeface="Times New Roman" panose="02020603050405020304" pitchFamily="18" charset="0"/>
              </a:rPr>
              <a:t>b</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Đối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với</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Cửu</a:t>
            </a:r>
            <a:r>
              <a:rPr lang="en-US" sz="2000" b="1" dirty="0" smtClean="0">
                <a:solidFill>
                  <a:srgbClr val="CC0000"/>
                </a:solidFill>
                <a:latin typeface="Times New Roman" panose="02020603050405020304" pitchFamily="18" charset="0"/>
                <a:cs typeface="Times New Roman" panose="02020603050405020304" pitchFamily="18" charset="0"/>
              </a:rPr>
              <a:t> Long</a:t>
            </a:r>
            <a:endParaRPr lang="vi-VN" sz="2000" b="1" dirty="0">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Chế độ nước</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S</a:t>
                      </a:r>
                      <a:r>
                        <a:rPr lang="en-US" sz="1700" b="1" dirty="0" err="1">
                          <a:effectLst/>
                          <a:latin typeface="Cambria" panose="02040503050406030204" pitchFamily="18" charset="0"/>
                          <a:ea typeface="Cambria" panose="02040503050406030204" pitchFamily="18" charset="0"/>
                          <a:cs typeface="Times New Roman" panose="02020603050405020304"/>
                        </a:rPr>
                        <a:t>ông</a:t>
                      </a:r>
                      <a:r>
                        <a:rPr lang="en-US" sz="1700" b="1" dirty="0">
                          <a:effectLst/>
                          <a:latin typeface="Cambria" panose="02040503050406030204" pitchFamily="18" charset="0"/>
                          <a:ea typeface="Cambria" panose="02040503050406030204" pitchFamily="18" charset="0"/>
                          <a:cs typeface="Times New Roman" panose="02020603050405020304"/>
                        </a:rPr>
                        <a:t> </a:t>
                      </a:r>
                      <a:r>
                        <a:rPr lang="en-US" sz="1700" b="1" dirty="0" err="1">
                          <a:effectLst/>
                          <a:latin typeface="Cambria" panose="02040503050406030204" pitchFamily="18" charset="0"/>
                          <a:ea typeface="Cambria" panose="02040503050406030204" pitchFamily="18" charset="0"/>
                          <a:cs typeface="Times New Roman" panose="02020603050405020304"/>
                        </a:rPr>
                        <a:t>Hồng</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S</a:t>
                      </a:r>
                      <a:r>
                        <a:rPr lang="en-US" sz="1700" b="1" dirty="0" err="1">
                          <a:effectLst/>
                          <a:latin typeface="Cambria" panose="02040503050406030204" pitchFamily="18" charset="0"/>
                          <a:ea typeface="Cambria" panose="02040503050406030204" pitchFamily="18" charset="0"/>
                          <a:cs typeface="Times New Roman" panose="02020603050405020304"/>
                        </a:rPr>
                        <a:t>ông</a:t>
                      </a:r>
                      <a:r>
                        <a:rPr lang="en-US" sz="1700" b="1" dirty="0">
                          <a:effectLst/>
                          <a:latin typeface="Cambria" panose="02040503050406030204" pitchFamily="18" charset="0"/>
                          <a:ea typeface="Cambria" panose="02040503050406030204" pitchFamily="18" charset="0"/>
                          <a:cs typeface="Times New Roman" panose="02020603050405020304"/>
                        </a:rPr>
                        <a:t> </a:t>
                      </a:r>
                      <a:r>
                        <a:rPr lang="en-US" sz="1700" b="1" dirty="0" err="1">
                          <a:effectLst/>
                          <a:latin typeface="Cambria" panose="02040503050406030204" pitchFamily="18" charset="0"/>
                          <a:ea typeface="Cambria" panose="02040503050406030204" pitchFamily="18" charset="0"/>
                          <a:cs typeface="Times New Roman" panose="02020603050405020304"/>
                        </a:rPr>
                        <a:t>Cửu</a:t>
                      </a:r>
                      <a:r>
                        <a:rPr lang="en-US" sz="1700" b="1" dirty="0">
                          <a:effectLst/>
                          <a:latin typeface="Cambria" panose="02040503050406030204" pitchFamily="18" charset="0"/>
                          <a:ea typeface="Cambria" panose="02040503050406030204" pitchFamily="18" charset="0"/>
                          <a:cs typeface="Times New Roman" panose="02020603050405020304"/>
                        </a:rPr>
                        <a:t> Long</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nSpc>
                          <a:spcPct val="110000"/>
                        </a:lnSpc>
                        <a:spcBef>
                          <a:spcPts val="600"/>
                        </a:spcBef>
                        <a:spcAft>
                          <a:spcPts val="0"/>
                        </a:spcAft>
                      </a:pPr>
                      <a:r>
                        <a:rPr lang="en-US" sz="1700" b="1" dirty="0" err="1">
                          <a:effectLst/>
                          <a:latin typeface="Cambria" panose="02040503050406030204" pitchFamily="18" charset="0"/>
                          <a:ea typeface="Cambria" panose="02040503050406030204" pitchFamily="18" charset="0"/>
                          <a:cs typeface="Times New Roman" panose="02020603050405020304"/>
                        </a:rPr>
                        <a:t>Mùa</a:t>
                      </a:r>
                      <a:r>
                        <a:rPr lang="en-US" sz="1700" b="1" dirty="0">
                          <a:effectLst/>
                          <a:latin typeface="Cambria" panose="02040503050406030204" pitchFamily="18" charset="0"/>
                          <a:ea typeface="Cambria" panose="02040503050406030204" pitchFamily="18" charset="0"/>
                          <a:cs typeface="Times New Roman" panose="02020603050405020304"/>
                        </a:rPr>
                        <a:t> </a:t>
                      </a:r>
                      <a:r>
                        <a:rPr lang="en-US" sz="1700" b="1" dirty="0" err="1">
                          <a:effectLst/>
                          <a:latin typeface="Cambria" panose="02040503050406030204" pitchFamily="18" charset="0"/>
                          <a:ea typeface="Cambria" panose="02040503050406030204" pitchFamily="18" charset="0"/>
                          <a:cs typeface="Times New Roman" panose="02020603050405020304"/>
                        </a:rPr>
                        <a:t>lũ</a:t>
                      </a:r>
                      <a:endParaRPr lang="en-US" sz="1700" b="1"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Kéo</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dài</a:t>
                      </a:r>
                      <a:r>
                        <a:rPr lang="en-US" sz="1700" dirty="0">
                          <a:effectLst/>
                          <a:latin typeface="Cambria" panose="02040503050406030204" pitchFamily="18" charset="0"/>
                          <a:ea typeface="Cambria" panose="02040503050406030204" pitchFamily="18" charset="0"/>
                          <a:cs typeface="Times New Roman" panose="02020603050405020304"/>
                        </a:rPr>
                        <a:t> 5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từ</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6 </a:t>
                      </a:r>
                      <a:r>
                        <a:rPr lang="en-US" sz="1700" dirty="0" err="1">
                          <a:effectLst/>
                          <a:latin typeface="Cambria" panose="02040503050406030204" pitchFamily="18" charset="0"/>
                          <a:ea typeface="Cambria" panose="02040503050406030204" pitchFamily="18" charset="0"/>
                          <a:cs typeface="Times New Roman" panose="02020603050405020304"/>
                        </a:rPr>
                        <a:t>đến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10), </a:t>
                      </a:r>
                      <a:r>
                        <a:rPr lang="en-US" sz="1700" dirty="0" err="1">
                          <a:effectLst/>
                          <a:latin typeface="Cambria" panose="02040503050406030204" pitchFamily="18" charset="0"/>
                          <a:ea typeface="Cambria" panose="02040503050406030204" pitchFamily="18" charset="0"/>
                          <a:cs typeface="Times New Roman" panose="02020603050405020304"/>
                        </a:rPr>
                        <a:t>chiếm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khoảng</a:t>
                      </a:r>
                      <a:r>
                        <a:rPr lang="en-US" sz="1700" dirty="0">
                          <a:effectLst/>
                          <a:latin typeface="Cambria" panose="02040503050406030204" pitchFamily="18" charset="0"/>
                          <a:ea typeface="Cambria" panose="02040503050406030204" pitchFamily="18" charset="0"/>
                          <a:cs typeface="Times New Roman" panose="02020603050405020304"/>
                        </a:rPr>
                        <a:t> 75% </a:t>
                      </a:r>
                      <a:r>
                        <a:rPr lang="en-US" sz="1700" dirty="0" err="1">
                          <a:effectLst/>
                          <a:latin typeface="Cambria" panose="02040503050406030204" pitchFamily="18" charset="0"/>
                          <a:ea typeface="Cambria" panose="02040503050406030204" pitchFamily="18" charset="0"/>
                          <a:cs typeface="Times New Roman" panose="02020603050405020304"/>
                        </a:rPr>
                        <a:t>lưu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lượng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dòng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chảy</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cả</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năm</a:t>
                      </a:r>
                      <a:r>
                        <a:rPr lang="en-US" sz="1700" dirty="0">
                          <a:effectLst/>
                          <a:latin typeface="Cambria" panose="02040503050406030204" pitchFamily="18" charset="0"/>
                          <a:ea typeface="Cambria" panose="02040503050406030204" pitchFamily="18" charset="0"/>
                          <a:cs typeface="Times New Roman" panose="02020603050405020304"/>
                        </a:rPr>
                        <a:t>.</a:t>
                      </a:r>
                    </a:p>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Các</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đợt</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lũ</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lên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nhanh</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và</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đột</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ngột</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Kéo</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dài</a:t>
                      </a:r>
                      <a:r>
                        <a:rPr lang="en-US" sz="1700" dirty="0">
                          <a:effectLst/>
                          <a:latin typeface="Cambria" panose="02040503050406030204" pitchFamily="18" charset="0"/>
                          <a:ea typeface="Cambria" panose="02040503050406030204" pitchFamily="18" charset="0"/>
                          <a:cs typeface="Times New Roman" panose="02020603050405020304"/>
                        </a:rPr>
                        <a:t> 5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từ</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7 </a:t>
                      </a:r>
                      <a:r>
                        <a:rPr lang="en-US" sz="1700" dirty="0" err="1">
                          <a:effectLst/>
                          <a:latin typeface="Cambria" panose="02040503050406030204" pitchFamily="18" charset="0"/>
                          <a:ea typeface="Cambria" panose="02040503050406030204" pitchFamily="18" charset="0"/>
                          <a:cs typeface="Times New Roman" panose="02020603050405020304"/>
                        </a:rPr>
                        <a:t>đến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11), </a:t>
                      </a:r>
                      <a:r>
                        <a:rPr lang="en-US" sz="1700" dirty="0" err="1">
                          <a:effectLst/>
                          <a:latin typeface="Cambria" panose="02040503050406030204" pitchFamily="18" charset="0"/>
                          <a:ea typeface="Cambria" panose="02040503050406030204" pitchFamily="18" charset="0"/>
                          <a:cs typeface="Times New Roman" panose="02020603050405020304"/>
                        </a:rPr>
                        <a:t>chiếm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khoảng</a:t>
                      </a:r>
                      <a:r>
                        <a:rPr lang="en-US" sz="1700" dirty="0">
                          <a:effectLst/>
                          <a:latin typeface="Cambria" panose="02040503050406030204" pitchFamily="18" charset="0"/>
                          <a:ea typeface="Cambria" panose="02040503050406030204" pitchFamily="18" charset="0"/>
                          <a:cs typeface="Times New Roman" panose="02020603050405020304"/>
                        </a:rPr>
                        <a:t> 80% </a:t>
                      </a:r>
                      <a:r>
                        <a:rPr lang="en-US" sz="1700" dirty="0" err="1">
                          <a:effectLst/>
                          <a:latin typeface="Cambria" panose="02040503050406030204" pitchFamily="18" charset="0"/>
                          <a:ea typeface="Cambria" panose="02040503050406030204" pitchFamily="18" charset="0"/>
                          <a:cs typeface="Times New Roman" panose="02020603050405020304"/>
                        </a:rPr>
                        <a:t>lưu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lượng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dòng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chảy</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cả</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năm</a:t>
                      </a:r>
                      <a:r>
                        <a:rPr lang="en-US" sz="1700" dirty="0">
                          <a:effectLst/>
                          <a:latin typeface="Cambria" panose="02040503050406030204" pitchFamily="18" charset="0"/>
                          <a:ea typeface="Cambria" panose="02040503050406030204" pitchFamily="18" charset="0"/>
                          <a:cs typeface="Times New Roman" panose="02020603050405020304"/>
                        </a:rPr>
                        <a:t>.</a:t>
                      </a:r>
                    </a:p>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Lũ</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lên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và</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khi</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rút</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đều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diễn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ra</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chậm</a:t>
                      </a:r>
                      <a:r>
                        <a:rPr lang="en-US" sz="1700" dirty="0">
                          <a:effectLst/>
                          <a:latin typeface="Cambria" panose="02040503050406030204" pitchFamily="18" charset="0"/>
                          <a:ea typeface="Cambria" panose="02040503050406030204" pitchFamily="18" charset="0"/>
                          <a:cs typeface="Times New Roman" panose="02020603050405020304"/>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smtClean="0">
                          <a:effectLst/>
                          <a:latin typeface="Cambria" panose="02040503050406030204" pitchFamily="18" charset="0"/>
                          <a:ea typeface="Cambria" panose="02040503050406030204" pitchFamily="18" charset="0"/>
                          <a:cs typeface="Times New Roman" panose="02020603050405020304"/>
                        </a:rPr>
                        <a:t>Mùa</a:t>
                      </a:r>
                      <a:r>
                        <a:rPr lang="en-US" sz="1700" b="1" baseline="0" dirty="0" smtClean="0">
                          <a:effectLst/>
                          <a:latin typeface="Cambria" panose="02040503050406030204" pitchFamily="18" charset="0"/>
                          <a:ea typeface="Cambria" panose="02040503050406030204" pitchFamily="18" charset="0"/>
                          <a:cs typeface="Times New Roman" panose="02020603050405020304"/>
                        </a:rPr>
                        <a:t> </a:t>
                      </a:r>
                      <a:r>
                        <a:rPr lang="en-US" sz="1700" b="1" baseline="0" dirty="0" err="1" smtClean="0">
                          <a:effectLst/>
                          <a:latin typeface="Cambria" panose="02040503050406030204" pitchFamily="18" charset="0"/>
                          <a:ea typeface="Cambria" panose="02040503050406030204" pitchFamily="18" charset="0"/>
                          <a:cs typeface="Times New Roman" panose="02020603050405020304"/>
                        </a:rPr>
                        <a:t>cạn</a:t>
                      </a:r>
                      <a:endParaRPr lang="en-US" sz="1700" b="1"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Kéo</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dài</a:t>
                      </a:r>
                      <a:r>
                        <a:rPr lang="en-US" sz="1700" dirty="0">
                          <a:effectLst/>
                          <a:latin typeface="Cambria" panose="02040503050406030204" pitchFamily="18" charset="0"/>
                          <a:ea typeface="Cambria" panose="02040503050406030204" pitchFamily="18" charset="0"/>
                          <a:cs typeface="Times New Roman" panose="02020603050405020304"/>
                        </a:rPr>
                        <a:t> 7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từ</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11 </a:t>
                      </a:r>
                      <a:r>
                        <a:rPr lang="en-US" sz="1700" dirty="0" err="1">
                          <a:effectLst/>
                          <a:latin typeface="Cambria" panose="02040503050406030204" pitchFamily="18" charset="0"/>
                          <a:ea typeface="Cambria" panose="02040503050406030204" pitchFamily="18" charset="0"/>
                          <a:cs typeface="Times New Roman" panose="02020603050405020304"/>
                        </a:rPr>
                        <a:t>đến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5 </a:t>
                      </a:r>
                      <a:r>
                        <a:rPr lang="en-US" sz="1700" dirty="0" err="1">
                          <a:effectLst/>
                          <a:latin typeface="Cambria" panose="02040503050406030204" pitchFamily="18" charset="0"/>
                          <a:ea typeface="Cambria" panose="02040503050406030204" pitchFamily="18" charset="0"/>
                          <a:cs typeface="Times New Roman" panose="02020603050405020304"/>
                        </a:rPr>
                        <a:t>năm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sau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chiếm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khoảng</a:t>
                      </a:r>
                      <a:r>
                        <a:rPr lang="en-US" sz="1700" dirty="0">
                          <a:effectLst/>
                          <a:latin typeface="Cambria" panose="02040503050406030204" pitchFamily="18" charset="0"/>
                          <a:ea typeface="Cambria" panose="02040503050406030204" pitchFamily="18" charset="0"/>
                          <a:cs typeface="Times New Roman" panose="02020603050405020304"/>
                        </a:rPr>
                        <a:t> 25% </a:t>
                      </a:r>
                      <a:r>
                        <a:rPr lang="en-US" sz="1700" dirty="0" err="1">
                          <a:effectLst/>
                          <a:latin typeface="Cambria" panose="02040503050406030204" pitchFamily="18" charset="0"/>
                          <a:ea typeface="Cambria" panose="02040503050406030204" pitchFamily="18" charset="0"/>
                          <a:cs typeface="Times New Roman" panose="02020603050405020304"/>
                        </a:rPr>
                        <a:t>lưu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lượng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dòng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chảy</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cả</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năm</a:t>
                      </a:r>
                      <a:r>
                        <a:rPr lang="en-US" sz="1700" dirty="0">
                          <a:effectLst/>
                          <a:latin typeface="Cambria" panose="02040503050406030204" pitchFamily="18" charset="0"/>
                          <a:ea typeface="Cambria" panose="02040503050406030204" pitchFamily="18" charset="0"/>
                          <a:cs typeface="Times New Roman" panose="02020603050405020304"/>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Kéo</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dài</a:t>
                      </a:r>
                      <a:r>
                        <a:rPr lang="en-US" sz="1700" dirty="0">
                          <a:effectLst/>
                          <a:latin typeface="Cambria" panose="02040503050406030204" pitchFamily="18" charset="0"/>
                          <a:ea typeface="Cambria" panose="02040503050406030204" pitchFamily="18" charset="0"/>
                          <a:cs typeface="Times New Roman" panose="02020603050405020304"/>
                        </a:rPr>
                        <a:t> 7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từ</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12 </a:t>
                      </a:r>
                      <a:r>
                        <a:rPr lang="en-US" sz="1700" dirty="0" err="1">
                          <a:effectLst/>
                          <a:latin typeface="Cambria" panose="02040503050406030204" pitchFamily="18" charset="0"/>
                          <a:ea typeface="Cambria" panose="02040503050406030204" pitchFamily="18" charset="0"/>
                          <a:cs typeface="Times New Roman" panose="02020603050405020304"/>
                        </a:rPr>
                        <a:t>đến</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tháng</a:t>
                      </a:r>
                      <a:r>
                        <a:rPr lang="en-US" sz="1700" dirty="0">
                          <a:effectLst/>
                          <a:latin typeface="Cambria" panose="02040503050406030204" pitchFamily="18" charset="0"/>
                          <a:ea typeface="Cambria" panose="02040503050406030204" pitchFamily="18" charset="0"/>
                          <a:cs typeface="Times New Roman" panose="02020603050405020304"/>
                        </a:rPr>
                        <a:t> 6 </a:t>
                      </a:r>
                      <a:r>
                        <a:rPr lang="en-US" sz="1700" dirty="0" err="1">
                          <a:effectLst/>
                          <a:latin typeface="Cambria" panose="02040503050406030204" pitchFamily="18" charset="0"/>
                          <a:ea typeface="Cambria" panose="02040503050406030204" pitchFamily="18" charset="0"/>
                          <a:cs typeface="Times New Roman" panose="02020603050405020304"/>
                        </a:rPr>
                        <a:t>năm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sau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chiếm</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khoảng</a:t>
                      </a:r>
                      <a:r>
                        <a:rPr lang="en-US" sz="1700" dirty="0">
                          <a:effectLst/>
                          <a:latin typeface="Cambria" panose="02040503050406030204" pitchFamily="18" charset="0"/>
                          <a:ea typeface="Cambria" panose="02040503050406030204" pitchFamily="18" charset="0"/>
                          <a:cs typeface="Times New Roman" panose="02020603050405020304"/>
                        </a:rPr>
                        <a:t> 20% </a:t>
                      </a:r>
                      <a:r>
                        <a:rPr lang="en-US" sz="1700" dirty="0" err="1">
                          <a:effectLst/>
                          <a:latin typeface="Cambria" panose="02040503050406030204" pitchFamily="18" charset="0"/>
                          <a:ea typeface="Cambria" panose="02040503050406030204" pitchFamily="18" charset="0"/>
                          <a:cs typeface="Times New Roman" panose="02020603050405020304"/>
                        </a:rPr>
                        <a:t>lưu</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lượng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dòng</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chảy</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cả</a:t>
                      </a:r>
                      <a:r>
                        <a:rPr lang="en-US" sz="1700" dirty="0">
                          <a:effectLst/>
                          <a:latin typeface="Cambria" panose="02040503050406030204" pitchFamily="18" charset="0"/>
                          <a:ea typeface="Cambria" panose="02040503050406030204" pitchFamily="18" charset="0"/>
                          <a:cs typeface="Times New Roman" panose="02020603050405020304"/>
                        </a:rPr>
                        <a:t> </a:t>
                      </a:r>
                      <a:r>
                        <a:rPr lang="en-US" sz="1700" dirty="0" err="1">
                          <a:effectLst/>
                          <a:latin typeface="Cambria" panose="02040503050406030204" pitchFamily="18" charset="0"/>
                          <a:ea typeface="Cambria" panose="02040503050406030204" pitchFamily="18" charset="0"/>
                          <a:cs typeface="Times New Roman" panose="02020603050405020304"/>
                        </a:rPr>
                        <a:t>năm</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a.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Chế độ nước</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S</a:t>
                      </a:r>
                      <a:r>
                        <a:rPr lang="en-US" sz="1700" b="1" dirty="0" err="1">
                          <a:effectLst/>
                          <a:latin typeface="Cambria" panose="02040503050406030204" pitchFamily="18" charset="0"/>
                          <a:ea typeface="Cambria" panose="02040503050406030204" pitchFamily="18" charset="0"/>
                          <a:cs typeface="Times New Roman" panose="02020603050405020304"/>
                        </a:rPr>
                        <a:t>ông</a:t>
                      </a:r>
                      <a:r>
                        <a:rPr lang="en-US" sz="1700" b="1" dirty="0">
                          <a:effectLst/>
                          <a:latin typeface="Cambria" panose="02040503050406030204" pitchFamily="18" charset="0"/>
                          <a:ea typeface="Cambria" panose="02040503050406030204" pitchFamily="18" charset="0"/>
                          <a:cs typeface="Times New Roman" panose="02020603050405020304"/>
                        </a:rPr>
                        <a:t> </a:t>
                      </a:r>
                      <a:r>
                        <a:rPr lang="en-US" sz="1700" b="1" dirty="0" err="1">
                          <a:effectLst/>
                          <a:latin typeface="Cambria" panose="02040503050406030204" pitchFamily="18" charset="0"/>
                          <a:ea typeface="Cambria" panose="02040503050406030204" pitchFamily="18" charset="0"/>
                          <a:cs typeface="Times New Roman" panose="02020603050405020304"/>
                        </a:rPr>
                        <a:t>Hồng</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anose="02040503050406030204" pitchFamily="18" charset="0"/>
                          <a:ea typeface="Cambria" panose="02040503050406030204" pitchFamily="18" charset="0"/>
                          <a:cs typeface="Times New Roman" panose="02020603050405020304"/>
                        </a:rPr>
                        <a:t>S</a:t>
                      </a:r>
                      <a:r>
                        <a:rPr lang="en-US" sz="1700" b="1" dirty="0" err="1">
                          <a:effectLst/>
                          <a:latin typeface="Cambria" panose="02040503050406030204" pitchFamily="18" charset="0"/>
                          <a:ea typeface="Cambria" panose="02040503050406030204" pitchFamily="18" charset="0"/>
                          <a:cs typeface="Times New Roman" panose="02020603050405020304"/>
                        </a:rPr>
                        <a:t>ông</a:t>
                      </a:r>
                      <a:r>
                        <a:rPr lang="en-US" sz="1700" b="1" dirty="0">
                          <a:effectLst/>
                          <a:latin typeface="Cambria" panose="02040503050406030204" pitchFamily="18" charset="0"/>
                          <a:ea typeface="Cambria" panose="02040503050406030204" pitchFamily="18" charset="0"/>
                          <a:cs typeface="Times New Roman" panose="02020603050405020304"/>
                        </a:rPr>
                        <a:t> </a:t>
                      </a:r>
                      <a:r>
                        <a:rPr lang="en-US" sz="1700" b="1" dirty="0" err="1">
                          <a:effectLst/>
                          <a:latin typeface="Cambria" panose="02040503050406030204" pitchFamily="18" charset="0"/>
                          <a:ea typeface="Cambria" panose="02040503050406030204" pitchFamily="18" charset="0"/>
                          <a:cs typeface="Times New Roman" panose="02020603050405020304"/>
                        </a:rPr>
                        <a:t>Cửu</a:t>
                      </a:r>
                      <a:r>
                        <a:rPr lang="en-US" sz="1700" b="1" dirty="0">
                          <a:effectLst/>
                          <a:latin typeface="Cambria" panose="02040503050406030204" pitchFamily="18" charset="0"/>
                          <a:ea typeface="Cambria" panose="02040503050406030204" pitchFamily="18" charset="0"/>
                          <a:cs typeface="Times New Roman" panose="02020603050405020304"/>
                        </a:rPr>
                        <a:t> Long</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10970">
                <a:tc>
                  <a:txBody>
                    <a:bodyPr/>
                    <a:lstStyle/>
                    <a:p>
                      <a:pPr indent="215900" algn="ctr">
                        <a:lnSpc>
                          <a:spcPct val="110000"/>
                        </a:lnSpc>
                        <a:spcBef>
                          <a:spcPts val="600"/>
                        </a:spcBef>
                        <a:spcAft>
                          <a:spcPts val="0"/>
                        </a:spcAft>
                      </a:pPr>
                      <a:r>
                        <a:rPr lang="en-US" sz="1700" b="1" dirty="0" err="1" smtClean="0">
                          <a:effectLst/>
                          <a:latin typeface="Cambria" panose="02040503050406030204" pitchFamily="18" charset="0"/>
                          <a:ea typeface="Cambria" panose="02040503050406030204" pitchFamily="18" charset="0"/>
                          <a:cs typeface="Times New Roman" panose="02020603050405020304"/>
                        </a:rPr>
                        <a:t>Giống</a:t>
                      </a:r>
                      <a:r>
                        <a:rPr lang="en-US" sz="1700" b="1" baseline="0" dirty="0" smtClean="0">
                          <a:effectLst/>
                          <a:latin typeface="Cambria" panose="02040503050406030204" pitchFamily="18" charset="0"/>
                          <a:ea typeface="Cambria" panose="02040503050406030204" pitchFamily="18" charset="0"/>
                          <a:cs typeface="Times New Roman" panose="02020603050405020304"/>
                        </a:rPr>
                        <a:t> </a:t>
                      </a:r>
                      <a:r>
                        <a:rPr lang="en-US" sz="1700" b="1" baseline="0" dirty="0" err="1" smtClean="0">
                          <a:effectLst/>
                          <a:latin typeface="Cambria" panose="02040503050406030204" pitchFamily="18" charset="0"/>
                          <a:ea typeface="Cambria" panose="02040503050406030204" pitchFamily="18" charset="0"/>
                          <a:cs typeface="Times New Roman" panose="02020603050405020304"/>
                        </a:rPr>
                        <a:t>nhau</a:t>
                      </a:r>
                      <a:endParaRPr lang="en-US" sz="1700" b="1"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anose="02040503050406030204" pitchFamily="18" charset="0"/>
                          <a:ea typeface="Cambria" panose="02040503050406030204" pitchFamily="18" charset="0"/>
                          <a:cs typeface="Times New Roman" panose="02020603050405020304"/>
                        </a:rPr>
                        <a:t>- </a:t>
                      </a:r>
                      <a:r>
                        <a:rPr lang="vi-VN" sz="1700" dirty="0" smtClean="0">
                          <a:effectLst/>
                          <a:latin typeface="Cambria" panose="02040503050406030204" pitchFamily="18" charset="0"/>
                          <a:ea typeface="Cambria" panose="02040503050406030204" pitchFamily="18" charset="0"/>
                          <a:cs typeface="Times New Roman" panose="02020603050405020304"/>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anose="02040503050406030204" pitchFamily="18" charset="0"/>
                          <a:ea typeface="Cambria" panose="02040503050406030204" pitchFamily="18" charset="0"/>
                          <a:cs typeface="Times New Roman" panose="02020603050405020304"/>
                        </a:rPr>
                        <a:t>- </a:t>
                      </a:r>
                      <a:r>
                        <a:rPr lang="vi-VN" sz="1700" dirty="0" smtClean="0">
                          <a:effectLst/>
                          <a:latin typeface="Cambria" panose="02040503050406030204" pitchFamily="18" charset="0"/>
                          <a:ea typeface="Cambria" panose="02040503050406030204" pitchFamily="18" charset="0"/>
                          <a:cs typeface="Times New Roman" panose="02020603050405020304"/>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smtClean="0">
                          <a:effectLst/>
                          <a:latin typeface="Cambria" panose="02040503050406030204" pitchFamily="18" charset="0"/>
                          <a:ea typeface="Cambria" panose="02040503050406030204" pitchFamily="18" charset="0"/>
                          <a:cs typeface="Times New Roman" panose="02020603050405020304"/>
                        </a:rPr>
                        <a:t>Khác</a:t>
                      </a:r>
                      <a:r>
                        <a:rPr lang="en-US" sz="1700" b="1" baseline="0" dirty="0" smtClean="0">
                          <a:effectLst/>
                          <a:latin typeface="Cambria" panose="02040503050406030204" pitchFamily="18" charset="0"/>
                          <a:ea typeface="Cambria" panose="02040503050406030204" pitchFamily="18" charset="0"/>
                          <a:cs typeface="Times New Roman" panose="02020603050405020304"/>
                        </a:rPr>
                        <a:t> </a:t>
                      </a:r>
                      <a:r>
                        <a:rPr lang="en-US" sz="1700" b="1" baseline="0" dirty="0" err="1" smtClean="0">
                          <a:effectLst/>
                          <a:latin typeface="Cambria" panose="02040503050406030204" pitchFamily="18" charset="0"/>
                          <a:ea typeface="Cambria" panose="02040503050406030204" pitchFamily="18" charset="0"/>
                          <a:cs typeface="Times New Roman" panose="02020603050405020304"/>
                        </a:rPr>
                        <a:t>nhau</a:t>
                      </a:r>
                      <a:endParaRPr lang="en-US" sz="1700" b="1" dirty="0">
                        <a:effectLst/>
                        <a:latin typeface="Cambria" panose="02040503050406030204" pitchFamily="18" charset="0"/>
                        <a:ea typeface="Cambria" panose="02040503050406030204" pitchFamily="18" charset="0"/>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anose="02040503050406030204" pitchFamily="18" charset="0"/>
                          <a:ea typeface="Cambria" panose="02040503050406030204" pitchFamily="18" charset="0"/>
                          <a:cs typeface="Times New Roman" panose="02020603050405020304"/>
                        </a:rPr>
                        <a:t>Quá trình khai khẩn châu thổ sông Hồng ở miền Bắc gắn liền với việc đắp đê trị thủy.</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anose="02040503050406030204" pitchFamily="18" charset="0"/>
                          <a:ea typeface="Cambria" panose="02040503050406030204" pitchFamily="18" charset="0"/>
                          <a:cs typeface="Times New Roman" panose="02020603050405020304"/>
                        </a:rPr>
                        <a:t>Quá trình khai khẩn châu thổ sông Cửu Long ở miền Nam là quá trình con người thích ứng với tự nhiên.</a:t>
                      </a:r>
                      <a:endParaRPr lang="en-US" sz="1700" dirty="0">
                        <a:effectLst/>
                        <a:latin typeface="Cambria" panose="02040503050406030204" pitchFamily="18" charset="0"/>
                        <a:ea typeface="Cambria" panose="02040503050406030204" pitchFamily="18" charset="0"/>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anose="02040503050406030204" pitchFamily="18" charset="0"/>
              </a:rPr>
              <a:t>4</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panose="02020603050405020304" pitchFamily="18" charset="0"/>
                <a:cs typeface="Times New Roman" panose="02020603050405020304" pitchFamily="18" charset="0"/>
              </a:rPr>
              <a:t>b</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anose="02040503050406030204" pitchFamily="18" charset="0"/>
                <a:ea typeface="Cambria" panose="02040503050406030204" pitchFamily="18" charset="0"/>
              </a:rPr>
              <a:t>Địa hình, sông ngòi châu thổ sông Hồng   Địa hình, sông ngòi châu thổ sông Cửu Long</a:t>
            </a:r>
            <a:endParaRPr lang="en-US" sz="1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5"/>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a:fillRect/>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a:fillRect/>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anose="02040503050406030204"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anose="02040503050406030204" pitchFamily="18" charset="0"/>
              </a:rPr>
              <a:t>SÔNG </a:t>
            </a:r>
            <a:r>
              <a:rPr lang="en-US" sz="2800" b="1" dirty="0">
                <a:ln w="10541" cmpd="sng">
                  <a:solidFill>
                    <a:schemeClr val="accent1">
                      <a:shade val="88000"/>
                      <a:satMod val="110000"/>
                    </a:schemeClr>
                  </a:solidFill>
                  <a:prstDash val="solid"/>
                </a:ln>
                <a:solidFill>
                  <a:srgbClr val="FF0000"/>
                </a:solidFill>
                <a:latin typeface="Cambria" panose="02040503050406030204" pitchFamily="18" charset="0"/>
              </a:rPr>
              <a:t>HỒNG VÀ SÔNG CỬU LONG</a:t>
            </a: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ndParaRPr>
          </a:p>
        </p:txBody>
      </p:sp>
      <p:sp>
        <p:nvSpPr>
          <p:cNvPr id="11" name="Title 1"/>
          <p:cNvSpPr txBox="1"/>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anose="02040503050406030204" pitchFamily="18" charset="0"/>
              </a:rPr>
              <a:t>CHỦ ĐỀ 1</a:t>
            </a:r>
            <a:endParaRPr lang="en-US" sz="2700" b="1" dirty="0">
              <a:effectLst>
                <a:outerShdw blurRad="38100" dist="38100" dir="2700000" algn="tl">
                  <a:srgbClr val="000000">
                    <a:alpha val="43137"/>
                  </a:srgbClr>
                </a:outerShdw>
              </a:effectLst>
              <a:latin typeface="Cambria" panose="02040503050406030204"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endParaRPr>
          </a:p>
        </p:txBody>
      </p:sp>
      <p:sp>
        <p:nvSpPr>
          <p:cNvPr id="16" name="Title 1"/>
          <p:cNvSpPr txBox="1"/>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8/</a:t>
            </a:r>
            <a:endParaRPr lang="en-US" sz="2500" b="1" dirty="0">
              <a:ln w="10541" cmpd="sng">
                <a:solidFill>
                  <a:schemeClr val="accent1">
                    <a:shade val="88000"/>
                    <a:satMod val="110000"/>
                  </a:schemeClr>
                </a:solidFill>
                <a:prstDash val="solid"/>
              </a:ln>
              <a:solidFill>
                <a:srgbClr val="002060"/>
              </a:solidFill>
              <a:latin typeface="Cambria" panose="02040503050406030204" pitchFamily="18" charset="0"/>
            </a:endParaRPr>
          </a:p>
        </p:txBody>
      </p:sp>
      <p:pic>
        <p:nvPicPr>
          <p:cNvPr id="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835">
        <p14:ripple/>
      </p:transition>
    </mc:Choice>
    <mc:Fallback xmlns="">
      <p:transition spd="slow" advTm="8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5"/>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p>
          <a:p>
            <a:r>
              <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2" name="Title 1"/>
          <p:cNvSpPr txBox="1"/>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anose="02040503050406030204"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3" name="Title 1"/>
          <p:cNvSpPr txBox="1"/>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rPr>
              <a:t>CHỦ ĐỀ 1. </a:t>
            </a:r>
            <a:r>
              <a:rPr lang="en-US" sz="2400" b="1" dirty="0">
                <a:solidFill>
                  <a:srgbClr val="FF0000"/>
                </a:solidFill>
                <a:effectLst>
                  <a:outerShdw blurRad="38100" dist="38100" dir="2700000" algn="tl">
                    <a:srgbClr val="000000">
                      <a:alpha val="43137"/>
                    </a:srgbClr>
                  </a:outerShdw>
                </a:effectLst>
                <a:latin typeface="Cambria" panose="02040503050406030204"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anose="02040503050406030204"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anose="02040503050406030204"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anose="02040503050406030204"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anose="02040503050406030204" pitchFamily="18" charset="0"/>
                <a:ea typeface="Cambria" panose="02040503050406030204"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29" name="Title 1"/>
          <p:cNvSpPr txBox="1"/>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anose="02040503050406030204"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0" name="Title 1"/>
          <p:cNvSpPr txBox="1"/>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1</a:t>
            </a:r>
          </a:p>
        </p:txBody>
      </p:sp>
      <p:sp>
        <p:nvSpPr>
          <p:cNvPr id="37" name="Title 1"/>
          <p:cNvSpPr txBox="1"/>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4</a:t>
            </a:r>
          </a:p>
        </p:txBody>
      </p:sp>
    </p:spTree>
    <p:custDataLst>
      <p:tags r:id="rId1"/>
    </p:custDataLst>
  </p:cSld>
  <p:clrMapOvr>
    <a:masterClrMapping/>
  </p:clrMapOvr>
  <p:transition advTm="28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anose="02040503050406030204" pitchFamily="18" charset="0"/>
                <a:ea typeface="Cambria" panose="02040503050406030204" pitchFamily="18" charset="0"/>
              </a:rPr>
              <a:t>Diện tích khoảng 15000km</a:t>
            </a:r>
            <a:r>
              <a:rPr lang="nl-NL" sz="2400" baseline="30000" dirty="0">
                <a:latin typeface="Cambria" panose="02040503050406030204" pitchFamily="18" charset="0"/>
                <a:ea typeface="Cambria" panose="02040503050406030204" pitchFamily="18" charset="0"/>
              </a:rPr>
              <a:t>2</a:t>
            </a:r>
            <a:r>
              <a:rPr lang="nl-NL" sz="2400" dirty="0">
                <a:latin typeface="Cambria" panose="02040503050406030204" pitchFamily="18" charset="0"/>
                <a:ea typeface="Cambria" panose="02040503050406030204" pitchFamily="18" charset="0"/>
              </a:rPr>
              <a:t>, do sông Hồng và sông Thái Bình bồi đắp.</a:t>
            </a:r>
            <a:endParaRPr lang="vi-VN" sz="2200" dirty="0">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Hồng</a:t>
            </a:r>
            <a:endParaRPr lang="en-US"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Qúa</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thành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và</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phát</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triển</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châu</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thổ</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12">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2043"/>
    </mc:Choice>
    <mc:Fallback xmlns="">
      <p:transition advTm="20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anose="02040503050406030204" pitchFamily="18" charset="0"/>
                <a:ea typeface="Cambria" panose="02040503050406030204" pitchFamily="18" charset="0"/>
              </a:rPr>
              <a:t>- Sông Hồng:</a:t>
            </a: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Phụ </a:t>
            </a:r>
            <a:r>
              <a:rPr lang="vi-VN" sz="2000" dirty="0">
                <a:latin typeface="Cambria" panose="02040503050406030204" pitchFamily="18" charset="0"/>
                <a:ea typeface="Cambria" panose="02040503050406030204" pitchFamily="18" charset="0"/>
              </a:rPr>
              <a:t>lưu: sông Đà, sông Lô,...</a:t>
            </a:r>
          </a:p>
          <a:p>
            <a:pPr algn="just">
              <a:spcBef>
                <a:spcPts val="600"/>
              </a:spcBef>
              <a:spcAft>
                <a:spcPts val="0"/>
              </a:spcAft>
            </a:pPr>
            <a:r>
              <a:rPr lang="en-US" sz="2000" dirty="0" smtClean="0">
                <a:latin typeface="Cambria" panose="02040503050406030204" pitchFamily="18" charset="0"/>
                <a:ea typeface="Cambria" panose="02040503050406030204" pitchFamily="18" charset="0"/>
              </a:rPr>
              <a:t>+ C</a:t>
            </a:r>
            <a:r>
              <a:rPr lang="vi-VN" sz="2000" dirty="0" smtClean="0">
                <a:latin typeface="Cambria" panose="02040503050406030204" pitchFamily="18" charset="0"/>
                <a:ea typeface="Cambria" panose="02040503050406030204" pitchFamily="18" charset="0"/>
              </a:rPr>
              <a:t>hi </a:t>
            </a:r>
            <a:r>
              <a:rPr lang="vi-VN" sz="2000" dirty="0">
                <a:latin typeface="Cambria" panose="02040503050406030204" pitchFamily="18" charset="0"/>
                <a:ea typeface="Cambria" panose="02040503050406030204" pitchFamily="18" charset="0"/>
              </a:rPr>
              <a:t>lưu: </a:t>
            </a:r>
            <a:r>
              <a:rPr lang="vi-VN" sz="2000" dirty="0" smtClean="0">
                <a:latin typeface="Cambria" panose="02040503050406030204" pitchFamily="18" charset="0"/>
                <a:ea typeface="Cambria" panose="02040503050406030204" pitchFamily="18" charset="0"/>
              </a:rPr>
              <a:t>sông </a:t>
            </a:r>
            <a:r>
              <a:rPr lang="vi-VN" sz="2000" dirty="0">
                <a:latin typeface="Cambria" panose="02040503050406030204" pitchFamily="18" charset="0"/>
                <a:ea typeface="Cambria" panose="02040503050406030204" pitchFamily="18" charset="0"/>
              </a:rPr>
              <a:t>Luộc, sông Đáy,...</a:t>
            </a: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Sông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Bình</a:t>
            </a:r>
            <a:r>
              <a:rPr lang="en-US" sz="2000" dirty="0" smtClean="0">
                <a:latin typeface="Cambria" panose="02040503050406030204" pitchFamily="18" charset="0"/>
                <a:ea typeface="Cambria" panose="02040503050406030204" pitchFamily="18" charset="0"/>
              </a:rPr>
              <a:t>:</a:t>
            </a: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Phụ </a:t>
            </a:r>
            <a:r>
              <a:rPr lang="vi-VN" sz="2000" dirty="0">
                <a:latin typeface="Cambria" panose="02040503050406030204" pitchFamily="18" charset="0"/>
                <a:ea typeface="Cambria" panose="02040503050406030204" pitchFamily="18" charset="0"/>
              </a:rPr>
              <a:t>lưu: sông Cầu, sông </a:t>
            </a:r>
            <a:r>
              <a:rPr lang="vi-VN" sz="2000" dirty="0" smtClean="0">
                <a:latin typeface="Cambria" panose="02040503050406030204" pitchFamily="18" charset="0"/>
                <a:ea typeface="Cambria" panose="02040503050406030204" pitchFamily="18" charset="0"/>
              </a:rPr>
              <a:t>Thương</a:t>
            </a:r>
            <a:r>
              <a:rPr lang="en-US" sz="2000" dirty="0" smtClean="0">
                <a:latin typeface="Cambria" panose="02040503050406030204" pitchFamily="18" charset="0"/>
                <a:ea typeface="Cambria" panose="02040503050406030204" pitchFamily="18" charset="0"/>
              </a:rPr>
              <a:t>,…</a:t>
            </a:r>
          </a:p>
          <a:p>
            <a:pPr algn="just">
              <a:spcBef>
                <a:spcPts val="600"/>
              </a:spcBef>
              <a:spcAft>
                <a:spcPts val="0"/>
              </a:spcAft>
            </a:pP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Chi </a:t>
            </a:r>
            <a:r>
              <a:rPr lang="vi-VN" sz="2000" dirty="0">
                <a:latin typeface="Cambria" panose="02040503050406030204" pitchFamily="18" charset="0"/>
                <a:ea typeface="Cambria" panose="02040503050406030204" pitchFamily="18" charset="0"/>
              </a:rPr>
              <a:t>lưu: sông Kinh Thầy, sông Bạch </a:t>
            </a:r>
            <a:r>
              <a:rPr lang="vi-VN" sz="2000" dirty="0" smtClean="0">
                <a:latin typeface="Cambria" panose="02040503050406030204" pitchFamily="18" charset="0"/>
                <a:ea typeface="Cambria" panose="02040503050406030204" pitchFamily="18" charset="0"/>
              </a:rPr>
              <a:t>Đằng</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Qúa</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thành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và</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phát</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triển</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châu</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thổ</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sp>
        <p:nvSpPr>
          <p:cNvPr id="36"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anose="02040503050406030204" pitchFamily="18" charset="0"/>
                <a:ea typeface="Cambria" panose="02040503050406030204" pitchFamily="18" charset="0"/>
              </a:rPr>
              <a:t>T</a:t>
            </a:r>
            <a:r>
              <a:rPr lang="vi-VN" sz="2400" dirty="0" smtClean="0">
                <a:latin typeface="Cambria" panose="02040503050406030204" pitchFamily="18" charset="0"/>
                <a:ea typeface="Cambria" panose="02040503050406030204" pitchFamily="18" charset="0"/>
              </a:rPr>
              <a:t>ổng </a:t>
            </a:r>
            <a:r>
              <a:rPr lang="vi-VN" sz="2400" dirty="0">
                <a:latin typeface="Cambria" panose="02040503050406030204" pitchFamily="18" charset="0"/>
                <a:ea typeface="Cambria" panose="02040503050406030204" pitchFamily="18" charset="0"/>
              </a:rPr>
              <a:t>lượng dòng chảy lên tới 112 tỉ m</a:t>
            </a:r>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/năm và lượng phù sa hết sức phong phú, khoảng 120 triệu tấn/năm.</a:t>
            </a:r>
            <a:endParaRPr lang="vi-VN" sz="2200" dirty="0">
              <a:latin typeface="Cambria" panose="02040503050406030204" pitchFamily="18" charset="0"/>
              <a:ea typeface="Cambria" panose="02040503050406030204"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Phù</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Hồng</a:t>
            </a:r>
            <a:endParaRPr lang="en-US"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Qúa</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thành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và</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phát</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triển</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châu</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thổ</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anose="02040503050406030204" pitchFamily="18" charset="0"/>
                <a:ea typeface="Cambria" panose="02040503050406030204" pitchFamily="18" charset="0"/>
              </a:rPr>
              <a:t>Xây</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dựng</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từ </a:t>
            </a:r>
            <a:r>
              <a:rPr lang="vi-VN" sz="2200" dirty="0">
                <a:latin typeface="Cambria" panose="02040503050406030204" pitchFamily="18" charset="0"/>
                <a:ea typeface="Cambria" panose="02040503050406030204"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Một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đoạn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đê</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Hồng</a:t>
            </a:r>
            <a:endParaRPr lang="en-US"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000" b="1" dirty="0" smtClean="0">
                <a:solidFill>
                  <a:srgbClr val="CC0000"/>
                </a:solidFill>
                <a:latin typeface="Times New Roman" panose="02020603050405020304" pitchFamily="18" charset="0"/>
                <a:cs typeface="Times New Roman" panose="02020603050405020304" pitchFamily="18" charset="0"/>
              </a:rPr>
              <a:t>a. </a:t>
            </a:r>
            <a:r>
              <a:rPr lang="en-US" sz="2000" b="1" dirty="0" err="1" smtClean="0">
                <a:solidFill>
                  <a:srgbClr val="CC0000"/>
                </a:solidFill>
                <a:latin typeface="Times New Roman" panose="02020603050405020304" pitchFamily="18" charset="0"/>
                <a:cs typeface="Times New Roman" panose="02020603050405020304" pitchFamily="18" charset="0"/>
              </a:rPr>
              <a:t>Qúa</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hình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thành</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và</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phát</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triển</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châu</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thổ</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sông</a:t>
            </a:r>
            <a:r>
              <a:rPr lang="en-US" sz="2000" b="1" dirty="0" smtClean="0">
                <a:solidFill>
                  <a:srgbClr val="CC0000"/>
                </a:solidFill>
                <a:latin typeface="Times New Roman" panose="02020603050405020304" pitchFamily="18" charset="0"/>
                <a:cs typeface="Times New Roman" panose="02020603050405020304" pitchFamily="18" charset="0"/>
              </a:rPr>
              <a:t> </a:t>
            </a:r>
            <a:r>
              <a:rPr lang="en-US" sz="2000" b="1" dirty="0" err="1" smtClean="0">
                <a:solidFill>
                  <a:srgbClr val="CC0000"/>
                </a:solidFill>
                <a:latin typeface="Times New Roman" panose="02020603050405020304" pitchFamily="18" charset="0"/>
                <a:cs typeface="Times New Roman" panose="02020603050405020304" pitchFamily="18" charset="0"/>
              </a:rPr>
              <a:t>Hồng</a:t>
            </a:r>
            <a:endParaRPr lang="vi-VN" sz="2000" b="1" dirty="0">
              <a:solidFill>
                <a:srgbClr val="CC0000"/>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a:fillRect/>
          </a:stretch>
        </p:blipFill>
        <p:spPr bwMode="auto">
          <a:xfrm>
            <a:off x="141288" y="108717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8317706" y="5787684"/>
            <a:ext cx="890588" cy="10365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79243"/>
            <a:ext cx="8316510" cy="4226830"/>
          </a:xfrm>
          <a:prstGeom prst="wedgeRoundRectCallout">
            <a:avLst>
              <a:gd name="adj1" fmla="val 41067"/>
              <a:gd name="adj2" fmla="val 598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8260087" y="501118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1847908"/>
            <a:ext cx="7848600" cy="4108817"/>
          </a:xfrm>
          <a:prstGeom prst="rect">
            <a:avLst/>
          </a:prstGeom>
        </p:spPr>
        <p:txBody>
          <a:bodyPr wrap="square">
            <a:spAutoFit/>
          </a:bodyPr>
          <a:lstStyle/>
          <a:p>
            <a:pPr algn="just">
              <a:spcBef>
                <a:spcPts val="600"/>
              </a:spcBef>
              <a:spcAft>
                <a:spcPts val="0"/>
              </a:spcAft>
            </a:pPr>
            <a:r>
              <a:rPr lang="vi-VN" sz="3200" dirty="0">
                <a:ea typeface="Cambria" panose="02040503050406030204" pitchFamily="18" charset="0"/>
              </a:rPr>
              <a:t>- Diện tích khoảng 15000km</a:t>
            </a:r>
            <a:r>
              <a:rPr lang="vi-VN" sz="3200" baseline="30000" dirty="0">
                <a:ea typeface="Cambria" panose="02040503050406030204" pitchFamily="18" charset="0"/>
              </a:rPr>
              <a:t>2</a:t>
            </a:r>
            <a:r>
              <a:rPr lang="vi-VN" sz="3200" dirty="0">
                <a:ea typeface="Cambria" panose="02040503050406030204" pitchFamily="18" charset="0"/>
              </a:rPr>
              <a:t>, do sông Hồng và sông Thái Bình bồi đắp.</a:t>
            </a:r>
          </a:p>
          <a:p>
            <a:pPr algn="just">
              <a:spcBef>
                <a:spcPts val="600"/>
              </a:spcBef>
              <a:spcAft>
                <a:spcPts val="0"/>
              </a:spcAft>
            </a:pPr>
            <a:r>
              <a:rPr lang="vi-VN" sz="3200" dirty="0">
                <a:ea typeface="Cambria" panose="02040503050406030204"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anose="02040503050406030204" pitchFamily="18" charset="0"/>
              </a:rPr>
              <a:t>Quá trình hình thành và phát triển châu thổ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sông </a:t>
            </a:r>
            <a:r>
              <a:rPr lang="vi-VN" sz="2400" b="1" dirty="0">
                <a:solidFill>
                  <a:srgbClr val="0D30DD"/>
                </a:solidFill>
                <a:latin typeface="Cambria" panose="02040503050406030204" pitchFamily="18" charset="0"/>
              </a:rPr>
              <a:t>Hồng. Chế độ nước của sông Hồng.</a:t>
            </a:r>
          </a:p>
        </p:txBody>
      </p:sp>
      <p:sp>
        <p:nvSpPr>
          <p:cNvPr id="24" name="Text Box 9"/>
          <p:cNvSpPr txBox="1">
            <a:spLocks noChangeArrowheads="1"/>
          </p:cNvSpPr>
          <p:nvPr/>
        </p:nvSpPr>
        <p:spPr bwMode="auto">
          <a:xfrm>
            <a:off x="172457" y="1295399"/>
            <a:ext cx="8590543" cy="461665"/>
          </a:xfrm>
          <a:prstGeom prst="rect">
            <a:avLst/>
          </a:prstGeom>
          <a:solidFill>
            <a:srgbClr val="FFFF00"/>
          </a:solidFill>
          <a:ln w="28575">
            <a:solidFill>
              <a:srgbClr val="FF0000"/>
            </a:solidFill>
            <a:miter lim="800000"/>
          </a:ln>
          <a:effectLst/>
        </p:spPr>
        <p:txBody>
          <a:bodyPr wrap="square">
            <a:spAutoFit/>
          </a:bodyPr>
          <a:lstStyle/>
          <a:p>
            <a:pPr algn="just">
              <a:spcBef>
                <a:spcPct val="50000"/>
              </a:spcBef>
            </a:pPr>
            <a:r>
              <a:rPr lang="en-US" sz="2400" b="1" dirty="0" smtClean="0">
                <a:solidFill>
                  <a:srgbClr val="CC0000"/>
                </a:solidFill>
                <a:latin typeface="Arial" panose="020B0604020202020204" pitchFamily="34" charset="0"/>
                <a:cs typeface="Arial" panose="020B0604020202020204" pitchFamily="34" charset="0"/>
              </a:rPr>
              <a:t>a. </a:t>
            </a:r>
            <a:r>
              <a:rPr lang="en-US" sz="2400" b="1" dirty="0" err="1" smtClean="0">
                <a:solidFill>
                  <a:srgbClr val="CC0000"/>
                </a:solidFill>
                <a:latin typeface="Arial" panose="020B0604020202020204" pitchFamily="34" charset="0"/>
                <a:cs typeface="Arial" panose="020B0604020202020204" pitchFamily="34" charset="0"/>
              </a:rPr>
              <a:t>Qúa</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trình</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hình</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thành</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và</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phát</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triển</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châu</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thổ</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sông</a:t>
            </a:r>
            <a:r>
              <a:rPr lang="en-US" sz="2400" b="1" dirty="0" smtClean="0">
                <a:solidFill>
                  <a:srgbClr val="CC0000"/>
                </a:solidFill>
                <a:latin typeface="Arial" panose="020B0604020202020204" pitchFamily="34" charset="0"/>
                <a:cs typeface="Arial" panose="020B0604020202020204" pitchFamily="34" charset="0"/>
              </a:rPr>
              <a:t> </a:t>
            </a:r>
            <a:r>
              <a:rPr lang="en-US" sz="2400" b="1" dirty="0" err="1" smtClean="0">
                <a:solidFill>
                  <a:srgbClr val="CC0000"/>
                </a:solidFill>
                <a:latin typeface="Arial" panose="020B0604020202020204" pitchFamily="34" charset="0"/>
                <a:cs typeface="Arial" panose="020B0604020202020204" pitchFamily="34" charset="0"/>
              </a:rPr>
              <a:t>Hồng</a:t>
            </a:r>
            <a:endParaRPr lang="vi-VN" sz="2400" b="1" dirty="0">
              <a:solidFill>
                <a:srgbClr val="CC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7|1.9|2.093|0.277|0.181"/>
</p:tagLst>
</file>

<file path=ppt/tags/tag2.xml><?xml version="1.0" encoding="utf-8"?>
<p:tagLst xmlns:a="http://schemas.openxmlformats.org/drawingml/2006/main" xmlns:r="http://schemas.openxmlformats.org/officeDocument/2006/relationships" xmlns:p="http://schemas.openxmlformats.org/presentationml/2006/main">
  <p:tag name="TIMING" val="|0.05|0.553|0.378|0.271|0.283|0.227|0.418|0.046|0|0.048|0|0.05|0.043|0|0.048|0|0.042|0|0.049|0|0.372|0.467|0.043|0|0.042|0|0.049|0|0.045"/>
</p:tagLst>
</file>

<file path=ppt/tags/tag3.xml><?xml version="1.0" encoding="utf-8"?>
<p:tagLst xmlns:a="http://schemas.openxmlformats.org/drawingml/2006/main" xmlns:r="http://schemas.openxmlformats.org/officeDocument/2006/relationships" xmlns:p="http://schemas.openxmlformats.org/presentationml/2006/main">
  <p:tag name="TIMING" val="|0.329"/>
</p:tagLst>
</file>

<file path=ppt/tags/tag4.xml><?xml version="1.0" encoding="utf-8"?>
<p:tagLst xmlns:a="http://schemas.openxmlformats.org/drawingml/2006/main" xmlns:r="http://schemas.openxmlformats.org/officeDocument/2006/relationships" xmlns:p="http://schemas.openxmlformats.org/presentationml/2006/main">
  <p:tag name="TIMING" val="|0.7|0.463|0|0.051|0.038"/>
</p:tagLst>
</file>

<file path=ppt/tags/tag5.xml><?xml version="1.0" encoding="utf-8"?>
<p:tagLst xmlns:a="http://schemas.openxmlformats.org/drawingml/2006/main" xmlns:r="http://schemas.openxmlformats.org/officeDocument/2006/relationships" xmlns:p="http://schemas.openxmlformats.org/presentationml/2006/main">
  <p:tag name="TIMING" val="|0.467|0|0.05|0|0.603"/>
</p:tagLst>
</file>

<file path=ppt/tags/tag6.xml><?xml version="1.0" encoding="utf-8"?>
<p:tagLst xmlns:a="http://schemas.openxmlformats.org/drawingml/2006/main" xmlns:r="http://schemas.openxmlformats.org/officeDocument/2006/relationships" xmlns:p="http://schemas.openxmlformats.org/presentationml/2006/main">
  <p:tag name="TIMING" val="|0.112|0|0.4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3591</Words>
  <Application>Microsoft Office PowerPoint</Application>
  <PresentationFormat>On-screen Show (4:3)</PresentationFormat>
  <Paragraphs>301</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vt:lpstr>
      <vt:lpstr>Times New Roman</vt:lpstr>
      <vt:lpstr>Office Theme</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517</cp:revision>
  <dcterms:created xsi:type="dcterms:W3CDTF">2016-02-15T14:28:00Z</dcterms:created>
  <dcterms:modified xsi:type="dcterms:W3CDTF">2024-02-22T03:40:28Z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5F2EA7D325F34205B09C48930B39825B_12</vt:lpwstr>
  </property>
  <property fmtid="{D5CDD505-2E9C-101B-9397-08002B2CF9AE}" pid="3" name="KSOProductBuildVer">
    <vt:lpwstr>1033-12.2.0.13201</vt:lpwstr>
  </property>
</Properties>
</file>