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 id="55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9" d="100"/>
          <a:sy n="69" d="100"/>
        </p:scale>
        <p:origin x="121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29/2/2024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4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4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47.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50.png"/><Relationship Id="rId4" Type="http://schemas.openxmlformats.org/officeDocument/2006/relationships/image" Target="../media/image15.jpeg"/><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1.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smtClean="0">
                <a:latin typeface="Cambria" pitchFamily="18" charset="0"/>
                <a:ea typeface="Cambria" pitchFamily="18" charset="0"/>
                <a:cs typeface="Times New Roman"/>
              </a:rPr>
              <a:t>* </a:t>
            </a:r>
            <a:r>
              <a:rPr lang="vi-VN" sz="2200" b="1" dirty="0" smtClean="0">
                <a:latin typeface="Cambria" pitchFamily="18" charset="0"/>
                <a:ea typeface="Cambria" pitchFamily="18" charset="0"/>
                <a:cs typeface="Times New Roman"/>
              </a:rPr>
              <a:t>Đa </a:t>
            </a:r>
            <a:r>
              <a:rPr lang="vi-VN" sz="2200" b="1" dirty="0">
                <a:latin typeface="Cambria" pitchFamily="18" charset="0"/>
                <a:ea typeface="Cambria" pitchFamily="18" charset="0"/>
                <a:cs typeface="Times New Roman"/>
              </a:rPr>
              <a:t>dạng về thành phần loài: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ơn </a:t>
            </a:r>
            <a:r>
              <a:rPr lang="vi-VN" sz="2200" dirty="0">
                <a:latin typeface="Cambria" pitchFamily="18" charset="0"/>
                <a:ea typeface="Cambria" pitchFamily="18" charset="0"/>
                <a:cs typeface="Times New Roman"/>
              </a:rPr>
              <a:t>50.000 loài sinh vật, trong đó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nhiều</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loài</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quý hiếm</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như</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Trầm </a:t>
            </a:r>
            <a:r>
              <a:rPr lang="vi-VN" sz="2200" dirty="0">
                <a:latin typeface="Cambria" pitchFamily="18" charset="0"/>
                <a:ea typeface="Cambria" pitchFamily="18" charset="0"/>
                <a:cs typeface="Times New Roman"/>
              </a:rPr>
              <a:t>hương, trắc, sâm Ngọc </a:t>
            </a:r>
            <a:r>
              <a:rPr lang="vi-VN" sz="2200" dirty="0" smtClean="0">
                <a:latin typeface="Cambria" pitchFamily="18" charset="0"/>
                <a:ea typeface="Cambria" pitchFamily="18" charset="0"/>
                <a:cs typeface="Times New Roman"/>
              </a:rPr>
              <a:t>Linh</a:t>
            </a:r>
            <a:r>
              <a:rPr lang="en-US" sz="2200" dirty="0" smtClean="0">
                <a:latin typeface="Cambria" pitchFamily="18" charset="0"/>
                <a:ea typeface="Cambria" pitchFamily="18" charset="0"/>
                <a:cs typeface="Times New Roman"/>
              </a:rPr>
              <a:t>, s</a:t>
            </a:r>
            <a:r>
              <a:rPr lang="vi-VN" sz="2200" dirty="0" smtClean="0">
                <a:latin typeface="Cambria" pitchFamily="18" charset="0"/>
                <a:ea typeface="Cambria" pitchFamily="18" charset="0"/>
                <a:cs typeface="Times New Roman"/>
              </a:rPr>
              <a:t>ao </a:t>
            </a:r>
            <a:r>
              <a:rPr lang="vi-VN" sz="2200" dirty="0">
                <a:latin typeface="Cambria" pitchFamily="18" charset="0"/>
                <a:ea typeface="Cambria" pitchFamily="18" charset="0"/>
                <a:cs typeface="Times New Roman"/>
              </a:rPr>
              <a:t>la, voi, bò tót, trĩ</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b="1" dirty="0" smtClean="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Đa dạng về nguồn gen di truyền</a:t>
            </a:r>
            <a:r>
              <a:rPr lang="vi-VN" sz="2200" dirty="0">
                <a:latin typeface="Cambria" pitchFamily="18" charset="0"/>
                <a:ea typeface="Cambria" pitchFamily="18" charset="0"/>
                <a:cs typeface="Times New Roman"/>
              </a:rPr>
              <a:t>: </a:t>
            </a:r>
            <a:r>
              <a:rPr lang="en-US" sz="2200" dirty="0" smtClean="0">
                <a:latin typeface="Cambria" pitchFamily="18" charset="0"/>
                <a:ea typeface="Cambria" pitchFamily="18" charset="0"/>
                <a:cs typeface="Times New Roman"/>
              </a:rPr>
              <a:t>t</a:t>
            </a:r>
            <a:r>
              <a:rPr lang="vi-VN" sz="2200" dirty="0" smtClean="0">
                <a:latin typeface="Cambria" pitchFamily="18" charset="0"/>
                <a:ea typeface="Cambria" pitchFamily="18" charset="0"/>
                <a:cs typeface="Times New Roman"/>
              </a:rPr>
              <a:t>rong </a:t>
            </a:r>
            <a:r>
              <a:rPr lang="vi-VN" sz="22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200" b="1" dirty="0">
                <a:latin typeface="Cambria" pitchFamily="18" charset="0"/>
                <a:ea typeface="Cambria" pitchFamily="18" charset="0"/>
                <a:cs typeface="Times New Roman"/>
              </a:rPr>
              <a:t>* Đa dạng về hệ sinh </a:t>
            </a:r>
            <a:r>
              <a:rPr lang="vi-VN" sz="2200" b="1" dirty="0" smtClean="0">
                <a:latin typeface="Cambria" pitchFamily="18" charset="0"/>
                <a:ea typeface="Cambria" pitchFamily="18" charset="0"/>
                <a:cs typeface="Times New Roman"/>
              </a:rPr>
              <a:t>thái:</a:t>
            </a:r>
            <a:r>
              <a:rPr lang="en-US" sz="2200" b="1"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ệ </a:t>
            </a:r>
            <a:r>
              <a:rPr lang="vi-VN" sz="2200" dirty="0">
                <a:latin typeface="Cambria" pitchFamily="18" charset="0"/>
                <a:ea typeface="Cambria" pitchFamily="18" charset="0"/>
                <a:cs typeface="Times New Roman"/>
              </a:rPr>
              <a:t>sinh thái tự nhiên trên </a:t>
            </a:r>
            <a:r>
              <a:rPr lang="vi-VN" sz="2200" dirty="0" smtClean="0">
                <a:latin typeface="Cambria" pitchFamily="18" charset="0"/>
                <a:ea typeface="Cambria" pitchFamily="18" charset="0"/>
                <a:cs typeface="Times New Roman"/>
              </a:rPr>
              <a:t>cạn</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dưới nước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và</a:t>
            </a: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hệ sinh thái nông </a:t>
            </a:r>
            <a:r>
              <a:rPr lang="vi-VN" sz="2200" dirty="0" smtClean="0">
                <a:latin typeface="Cambria" pitchFamily="18" charset="0"/>
                <a:ea typeface="Cambria" pitchFamily="18" charset="0"/>
                <a:cs typeface="Times New Roman"/>
              </a:rPr>
              <a:t>nghiệp</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4,  5, 6, :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924800" y="5638800"/>
            <a:ext cx="1042988" cy="10365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212695" y="1341613"/>
            <a:ext cx="8148840" cy="4906787"/>
          </a:xfrm>
          <a:prstGeom prst="wedgeRoundRectCallout">
            <a:avLst>
              <a:gd name="adj1" fmla="val 46494"/>
              <a:gd name="adj2" fmla="val 5606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8156084" y="4622932"/>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62185" y="1615865"/>
            <a:ext cx="8019815" cy="4431983"/>
          </a:xfrm>
          <a:prstGeom prst="rect">
            <a:avLst/>
          </a:prstGeom>
        </p:spPr>
        <p:txBody>
          <a:bodyPr wrap="square">
            <a:spAutoFit/>
          </a:bodyPr>
          <a:lstStyle/>
          <a:p>
            <a:pPr algn="just">
              <a:spcBef>
                <a:spcPts val="600"/>
              </a:spcBef>
              <a:spcAft>
                <a:spcPts val="0"/>
              </a:spcAft>
            </a:pPr>
            <a:r>
              <a:rPr lang="en-US" sz="2800" b="1" dirty="0" smtClean="0">
                <a:solidFill>
                  <a:srgbClr val="FF0000"/>
                </a:solidFill>
                <a:latin typeface="Arial" panose="020B0604020202020204" pitchFamily="34" charset="0"/>
                <a:ea typeface="Cambria" pitchFamily="18" charset="0"/>
                <a:cs typeface="Arial" panose="020B0604020202020204" pitchFamily="34" charset="0"/>
              </a:rPr>
              <a:t>* </a:t>
            </a:r>
            <a:r>
              <a:rPr lang="vi-VN" sz="2800" b="1" dirty="0" smtClean="0">
                <a:solidFill>
                  <a:srgbClr val="FF0000"/>
                </a:solidFill>
                <a:latin typeface="Arial" panose="020B0604020202020204" pitchFamily="34" charset="0"/>
                <a:ea typeface="Cambria" pitchFamily="18" charset="0"/>
                <a:cs typeface="Arial" panose="020B0604020202020204" pitchFamily="34" charset="0"/>
              </a:rPr>
              <a:t>Đa </a:t>
            </a:r>
            <a:r>
              <a:rPr lang="vi-VN" sz="2800" b="1" dirty="0">
                <a:solidFill>
                  <a:srgbClr val="FF0000"/>
                </a:solidFill>
                <a:latin typeface="Arial" panose="020B0604020202020204" pitchFamily="34" charset="0"/>
                <a:ea typeface="Cambria" pitchFamily="18" charset="0"/>
                <a:cs typeface="Arial" panose="020B0604020202020204" pitchFamily="34" charset="0"/>
              </a:rPr>
              <a:t>dạng sinh học ở nước ta đang bị suy giảm</a:t>
            </a:r>
          </a:p>
          <a:p>
            <a:pPr algn="just">
              <a:spcBef>
                <a:spcPts val="600"/>
              </a:spcBef>
              <a:spcAft>
                <a:spcPts val="0"/>
              </a:spcAft>
            </a:pPr>
            <a:r>
              <a:rPr lang="vi-VN" sz="2800" dirty="0" smtClean="0">
                <a:latin typeface="Arial" panose="020B0604020202020204" pitchFamily="34" charset="0"/>
                <a:ea typeface="Cambria" pitchFamily="18" charset="0"/>
                <a:cs typeface="Arial" panose="020B0604020202020204" pitchFamily="34" charset="0"/>
              </a:rPr>
              <a:t>- </a:t>
            </a:r>
            <a:r>
              <a:rPr lang="vi-VN" sz="2800" dirty="0">
                <a:latin typeface="Arial" panose="020B0604020202020204" pitchFamily="34" charset="0"/>
                <a:ea typeface="Cambria" pitchFamily="18" charset="0"/>
                <a:cs typeface="Arial" panose="020B0604020202020204" pitchFamily="34" charset="0"/>
              </a:rPr>
              <a:t>Suy giảm số lượng cá thể, loài sinh </a:t>
            </a:r>
            <a:r>
              <a:rPr lang="vi-VN" sz="2800" dirty="0" smtClean="0">
                <a:latin typeface="Arial" panose="020B0604020202020204" pitchFamily="34" charset="0"/>
                <a:ea typeface="Cambria" pitchFamily="18" charset="0"/>
                <a:cs typeface="Arial" panose="020B0604020202020204" pitchFamily="34" charset="0"/>
              </a:rPr>
              <a:t>vật</a:t>
            </a:r>
            <a:r>
              <a:rPr lang="en-US" sz="2800" dirty="0" smtClean="0">
                <a:latin typeface="Arial" panose="020B0604020202020204" pitchFamily="34" charset="0"/>
                <a:ea typeface="Cambria" pitchFamily="18" charset="0"/>
                <a:cs typeface="Arial" panose="020B0604020202020204" pitchFamily="34" charset="0"/>
              </a:rPr>
              <a:t>.</a:t>
            </a:r>
            <a:endParaRPr lang="vi-VN" sz="2800" dirty="0">
              <a:latin typeface="Arial" panose="020B0604020202020204" pitchFamily="34" charset="0"/>
              <a:ea typeface="Cambria" pitchFamily="18" charset="0"/>
              <a:cs typeface="Arial" panose="020B0604020202020204" pitchFamily="34" charset="0"/>
            </a:endParaRPr>
          </a:p>
          <a:p>
            <a:pPr algn="just">
              <a:spcBef>
                <a:spcPts val="600"/>
              </a:spcBef>
            </a:pPr>
            <a:r>
              <a:rPr lang="vi-VN" sz="2800" dirty="0">
                <a:latin typeface="Arial" panose="020B0604020202020204" pitchFamily="34" charset="0"/>
                <a:ea typeface="Cambria" pitchFamily="18" charset="0"/>
                <a:cs typeface="Arial" panose="020B0604020202020204" pitchFamily="34" charset="0"/>
              </a:rPr>
              <a:t>- Suy giảm về hệ sinh thái</a:t>
            </a:r>
            <a:r>
              <a:rPr lang="en-US" sz="2800" dirty="0">
                <a:latin typeface="Arial" panose="020B0604020202020204" pitchFamily="34" charset="0"/>
                <a:ea typeface="Cambria" pitchFamily="18" charset="0"/>
                <a:cs typeface="Arial" panose="020B0604020202020204" pitchFamily="34" charset="0"/>
              </a:rPr>
              <a:t>.</a:t>
            </a:r>
            <a:endParaRPr lang="vi-VN" sz="2800" dirty="0">
              <a:latin typeface="Arial" panose="020B0604020202020204" pitchFamily="34" charset="0"/>
              <a:ea typeface="Cambria" pitchFamily="18" charset="0"/>
              <a:cs typeface="Arial" panose="020B0604020202020204" pitchFamily="34" charset="0"/>
            </a:endParaRPr>
          </a:p>
          <a:p>
            <a:pPr algn="just">
              <a:spcBef>
                <a:spcPts val="600"/>
              </a:spcBef>
              <a:spcAft>
                <a:spcPts val="0"/>
              </a:spcAft>
            </a:pPr>
            <a:r>
              <a:rPr lang="en-US" sz="2800" dirty="0" smtClean="0">
                <a:latin typeface="Arial" panose="020B0604020202020204" pitchFamily="34" charset="0"/>
                <a:ea typeface="Cambria" pitchFamily="18" charset="0"/>
                <a:cs typeface="Arial" panose="020B0604020202020204" pitchFamily="34" charset="0"/>
              </a:rPr>
              <a:t>- </a:t>
            </a:r>
            <a:r>
              <a:rPr lang="vi-VN" sz="2800" dirty="0" smtClean="0">
                <a:latin typeface="Arial" panose="020B0604020202020204" pitchFamily="34" charset="0"/>
                <a:ea typeface="Cambria" pitchFamily="18" charset="0"/>
                <a:cs typeface="Arial" panose="020B0604020202020204" pitchFamily="34" charset="0"/>
              </a:rPr>
              <a:t>Suy </a:t>
            </a:r>
            <a:r>
              <a:rPr lang="vi-VN" sz="2800" dirty="0">
                <a:latin typeface="Arial" panose="020B0604020202020204" pitchFamily="34" charset="0"/>
                <a:ea typeface="Cambria" pitchFamily="18" charset="0"/>
                <a:cs typeface="Arial" panose="020B0604020202020204" pitchFamily="34" charset="0"/>
              </a:rPr>
              <a:t>giảm về nguồn </a:t>
            </a:r>
            <a:r>
              <a:rPr lang="vi-VN" sz="2800" dirty="0" smtClean="0">
                <a:latin typeface="Arial" panose="020B0604020202020204" pitchFamily="34" charset="0"/>
                <a:ea typeface="Cambria" pitchFamily="18" charset="0"/>
                <a:cs typeface="Arial" panose="020B0604020202020204" pitchFamily="34" charset="0"/>
              </a:rPr>
              <a:t>gen</a:t>
            </a:r>
            <a:r>
              <a:rPr lang="en-US" sz="2800" dirty="0" smtClean="0">
                <a:latin typeface="Arial" panose="020B0604020202020204" pitchFamily="34" charset="0"/>
                <a:ea typeface="Cambria" pitchFamily="18" charset="0"/>
                <a:cs typeface="Arial" panose="020B0604020202020204" pitchFamily="34" charset="0"/>
              </a:rPr>
              <a:t>.</a:t>
            </a:r>
          </a:p>
          <a:p>
            <a:pPr algn="just">
              <a:spcBef>
                <a:spcPts val="600"/>
              </a:spcBef>
              <a:spcAft>
                <a:spcPts val="0"/>
              </a:spcAft>
            </a:pPr>
            <a:r>
              <a:rPr lang="en-US" sz="2800" b="1" dirty="0" smtClean="0">
                <a:solidFill>
                  <a:srgbClr val="FF0000"/>
                </a:solidFill>
                <a:latin typeface="Arial" panose="020B0604020202020204" pitchFamily="34" charset="0"/>
                <a:ea typeface="Cambria" pitchFamily="18" charset="0"/>
                <a:cs typeface="Arial" panose="020B0604020202020204" pitchFamily="34" charset="0"/>
              </a:rPr>
              <a:t>* </a:t>
            </a:r>
            <a:r>
              <a:rPr lang="vi-VN" sz="2800" b="1" dirty="0" smtClean="0">
                <a:solidFill>
                  <a:srgbClr val="FF0000"/>
                </a:solidFill>
                <a:latin typeface="Arial" panose="020B0604020202020204" pitchFamily="34" charset="0"/>
                <a:ea typeface="Cambria" pitchFamily="18" charset="0"/>
                <a:cs typeface="Arial" panose="020B0604020202020204" pitchFamily="34" charset="0"/>
              </a:rPr>
              <a:t>Nguyên </a:t>
            </a:r>
            <a:r>
              <a:rPr lang="vi-VN" sz="2800" b="1" dirty="0">
                <a:solidFill>
                  <a:srgbClr val="FF0000"/>
                </a:solidFill>
                <a:latin typeface="Arial" panose="020B0604020202020204" pitchFamily="34" charset="0"/>
                <a:ea typeface="Cambria" pitchFamily="18" charset="0"/>
                <a:cs typeface="Arial" panose="020B0604020202020204" pitchFamily="34" charset="0"/>
              </a:rPr>
              <a:t>nhân gây suy giảm đa dạng sinh học</a:t>
            </a:r>
          </a:p>
          <a:p>
            <a:pPr algn="just">
              <a:spcBef>
                <a:spcPts val="600"/>
              </a:spcBef>
              <a:spcAft>
                <a:spcPts val="0"/>
              </a:spcAft>
            </a:pPr>
            <a:r>
              <a:rPr lang="vi-VN" sz="2800" dirty="0">
                <a:latin typeface="Arial" panose="020B0604020202020204" pitchFamily="34" charset="0"/>
                <a:ea typeface="Cambria" pitchFamily="18" charset="0"/>
                <a:cs typeface="Arial" panose="020B0604020202020204" pitchFamily="34" charset="0"/>
              </a:rPr>
              <a:t>- Các yếu tố tự nhiên: bão, lũ </a:t>
            </a:r>
            <a:r>
              <a:rPr lang="vi-VN" sz="2800" dirty="0" smtClean="0">
                <a:latin typeface="Arial" panose="020B0604020202020204" pitchFamily="34" charset="0"/>
                <a:ea typeface="Cambria" pitchFamily="18" charset="0"/>
                <a:cs typeface="Arial" panose="020B0604020202020204" pitchFamily="34" charset="0"/>
              </a:rPr>
              <a:t>lụt,</a:t>
            </a:r>
            <a:r>
              <a:rPr lang="en-US" sz="2800" dirty="0" smtClean="0">
                <a:latin typeface="Arial" panose="020B0604020202020204" pitchFamily="34" charset="0"/>
                <a:ea typeface="Cambria" pitchFamily="18" charset="0"/>
                <a:cs typeface="Arial" panose="020B0604020202020204" pitchFamily="34" charset="0"/>
              </a:rPr>
              <a:t> </a:t>
            </a:r>
            <a:r>
              <a:rPr lang="vi-VN" sz="2800" dirty="0" smtClean="0">
                <a:latin typeface="Arial" panose="020B0604020202020204" pitchFamily="34" charset="0"/>
                <a:ea typeface="Cambria" pitchFamily="18" charset="0"/>
                <a:cs typeface="Arial" panose="020B0604020202020204" pitchFamily="34" charset="0"/>
              </a:rPr>
              <a:t>cháy </a:t>
            </a:r>
            <a:r>
              <a:rPr lang="vi-VN" sz="2800" dirty="0">
                <a:latin typeface="Arial" panose="020B0604020202020204" pitchFamily="34" charset="0"/>
                <a:ea typeface="Cambria" pitchFamily="18" charset="0"/>
                <a:cs typeface="Arial" panose="020B0604020202020204" pitchFamily="34" charset="0"/>
              </a:rPr>
              <a:t>rừng…</a:t>
            </a:r>
          </a:p>
          <a:p>
            <a:pPr algn="just">
              <a:spcBef>
                <a:spcPts val="600"/>
              </a:spcBef>
              <a:spcAft>
                <a:spcPts val="0"/>
              </a:spcAft>
            </a:pPr>
            <a:r>
              <a:rPr lang="vi-VN" sz="2800" dirty="0">
                <a:latin typeface="Arial" panose="020B0604020202020204" pitchFamily="34" charset="0"/>
                <a:ea typeface="Cambria" pitchFamily="18" charset="0"/>
                <a:cs typeface="Arial" panose="020B0604020202020204" pitchFamily="34" charset="0"/>
              </a:rPr>
              <a:t>- Con người: </a:t>
            </a:r>
            <a:r>
              <a:rPr lang="vi-VN" sz="2800" dirty="0" smtClean="0">
                <a:latin typeface="Arial" panose="020B0604020202020204" pitchFamily="34" charset="0"/>
                <a:ea typeface="Cambria" pitchFamily="18" charset="0"/>
                <a:cs typeface="Arial" panose="020B0604020202020204" pitchFamily="34" charset="0"/>
              </a:rPr>
              <a:t>phá </a:t>
            </a:r>
            <a:r>
              <a:rPr lang="vi-VN" sz="2800" dirty="0">
                <a:latin typeface="Arial" panose="020B0604020202020204" pitchFamily="34" charset="0"/>
                <a:ea typeface="Cambria" pitchFamily="18" charset="0"/>
                <a:cs typeface="Arial" panose="020B0604020202020204" pitchFamily="34" charset="0"/>
              </a:rPr>
              <a:t>rừng, đốt rừng, chiến tranh</a:t>
            </a:r>
            <a:r>
              <a:rPr lang="vi-VN" sz="2800" dirty="0" smtClean="0">
                <a:latin typeface="Arial" panose="020B0604020202020204" pitchFamily="34" charset="0"/>
                <a:ea typeface="Cambria" pitchFamily="18" charset="0"/>
                <a:cs typeface="Arial" panose="020B0604020202020204" pitchFamily="34" charset="0"/>
              </a:rPr>
              <a:t>,</a:t>
            </a:r>
            <a:r>
              <a:rPr lang="en-US" sz="2800" dirty="0" smtClean="0">
                <a:latin typeface="Arial" panose="020B0604020202020204" pitchFamily="34" charset="0"/>
                <a:ea typeface="Cambria" pitchFamily="18" charset="0"/>
                <a:cs typeface="Arial" panose="020B0604020202020204" pitchFamily="34" charset="0"/>
              </a:rPr>
              <a:t>…</a:t>
            </a:r>
            <a:endParaRPr lang="vi-VN" sz="2800" dirty="0">
              <a:latin typeface="Arial" panose="020B0604020202020204" pitchFamily="34" charset="0"/>
              <a:ea typeface="Cambria" pitchFamily="18" charset="0"/>
              <a:cs typeface="Arial" panose="020B0604020202020204" pitchFamily="34" charset="0"/>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rot="549186">
            <a:off x="8074898" y="5334000"/>
            <a:ext cx="1181833" cy="134138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74313" y="1154128"/>
            <a:ext cx="8091925" cy="5102026"/>
          </a:xfrm>
          <a:prstGeom prst="wedgeRoundRectCallout">
            <a:avLst>
              <a:gd name="adj1" fmla="val 50089"/>
              <a:gd name="adj2" fmla="val 5505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8058262" y="4364978"/>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62185" y="1243854"/>
            <a:ext cx="7867415" cy="4755148"/>
          </a:xfrm>
          <a:prstGeom prst="rect">
            <a:avLst/>
          </a:prstGeom>
        </p:spPr>
        <p:txBody>
          <a:bodyPr wrap="square">
            <a:spAutoFit/>
          </a:bodyPr>
          <a:lstStyle/>
          <a:p>
            <a:pPr algn="just">
              <a:spcBef>
                <a:spcPts val="600"/>
              </a:spcBef>
              <a:spcAft>
                <a:spcPts val="0"/>
              </a:spcAft>
            </a:pPr>
            <a:r>
              <a:rPr lang="vi-VN" sz="3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32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3200" dirty="0" smtClean="0">
                <a:latin typeface="Cambria" pitchFamily="18" charset="0"/>
                <a:ea typeface="Cambria" pitchFamily="18" charset="0"/>
                <a:cs typeface="Times New Roman"/>
              </a:rPr>
              <a:t>- </a:t>
            </a:r>
            <a:r>
              <a:rPr lang="vi-VN" sz="3200" dirty="0">
                <a:latin typeface="Cambria" pitchFamily="18" charset="0"/>
                <a:ea typeface="Cambria" pitchFamily="18" charset="0"/>
                <a:cs typeface="Times New Roman"/>
              </a:rPr>
              <a:t>Xây dựng các khu bảo tồn thiên nhiên và </a:t>
            </a:r>
            <a:r>
              <a:rPr lang="vi-VN" sz="3200" dirty="0">
                <a:latin typeface="Arial" panose="020B0604020202020204" pitchFamily="34" charset="0"/>
                <a:ea typeface="Cambria" pitchFamily="18" charset="0"/>
                <a:cs typeface="Arial" panose="020B0604020202020204" pitchFamily="34" charset="0"/>
              </a:rPr>
              <a:t>vườn</a:t>
            </a:r>
            <a:r>
              <a:rPr lang="vi-VN" sz="3200" dirty="0">
                <a:latin typeface="Cambria" pitchFamily="18" charset="0"/>
                <a:ea typeface="Cambria" pitchFamily="18" charset="0"/>
                <a:cs typeface="Times New Roman"/>
              </a:rPr>
              <a:t> quốc gia, trồng và bảo vệ rừng, nâng cao ý thức người dân.</a:t>
            </a:r>
          </a:p>
          <a:p>
            <a:pPr algn="just">
              <a:spcBef>
                <a:spcPts val="600"/>
              </a:spcBef>
              <a:spcAft>
                <a:spcPts val="0"/>
              </a:spcAft>
            </a:pPr>
            <a:r>
              <a:rPr lang="vi-VN" sz="3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3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602461" y="5258906"/>
            <a:ext cx="1290178" cy="12043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900702" y="4317568"/>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233159" y="1174790"/>
            <a:ext cx="8659479" cy="3108543"/>
          </a:xfrm>
          <a:prstGeom prst="rect">
            <a:avLst/>
          </a:prstGeom>
        </p:spPr>
        <p:txBody>
          <a:bodyPr wrap="square">
            <a:spAutoFit/>
          </a:bodyPr>
          <a:lstStyle/>
          <a:p>
            <a:pPr algn="just"/>
            <a:r>
              <a:rPr lang="de-DE" sz="28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a:t>
            </a:r>
            <a:r>
              <a:rPr lang="de-DE" sz="2800">
                <a:solidFill>
                  <a:srgbClr val="0D30DD"/>
                </a:solidFill>
                <a:latin typeface="Cambria" pitchFamily="18" charset="0"/>
                <a:ea typeface="Cambria" pitchFamily="18" charset="0"/>
              </a:rPr>
              <a:t>Hà </a:t>
            </a:r>
            <a:r>
              <a:rPr lang="de-DE" sz="2800" smtClean="0">
                <a:solidFill>
                  <a:srgbClr val="0D30DD"/>
                </a:solidFill>
                <a:latin typeface="Cambria" pitchFamily="18" charset="0"/>
                <a:ea typeface="Cambria" pitchFamily="18" charset="0"/>
              </a:rPr>
              <a:t>Tĩnh</a:t>
            </a:r>
            <a:r>
              <a:rPr lang="de-DE" sz="2800" dirty="0">
                <a:solidFill>
                  <a:srgbClr val="0D30DD"/>
                </a:solidFill>
                <a:latin typeface="Cambria" pitchFamily="18" charset="0"/>
                <a:ea typeface="Cambria" pitchFamily="18" charset="0"/>
              </a:rPr>
              <a:t>,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8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2665" y="2904106"/>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77876" y="2959909"/>
            <a:ext cx="7504364"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itchFamily="18" charset="0"/>
                <a:ea typeface="Cambria" pitchFamily="18" charset="0"/>
              </a:rPr>
              <a:t>VƯỜN QUỐC GIA </a:t>
            </a:r>
            <a:r>
              <a:rPr lang="en-US" sz="1750" b="1" dirty="0" smtClean="0">
                <a:solidFill>
                  <a:srgbClr val="0D30DD"/>
                </a:solidFill>
                <a:latin typeface="Cambria" pitchFamily="18" charset="0"/>
                <a:ea typeface="Cambria" pitchFamily="18" charset="0"/>
              </a:rPr>
              <a:t>MŨI </a:t>
            </a:r>
            <a:r>
              <a:rPr lang="vi-VN" sz="1750" b="1" dirty="0" smtClean="0">
                <a:solidFill>
                  <a:srgbClr val="0D30DD"/>
                </a:solidFill>
                <a:latin typeface="Cambria" pitchFamily="18" charset="0"/>
                <a:ea typeface="Cambria" pitchFamily="18" charset="0"/>
              </a:rPr>
              <a:t>CÀ MAU</a:t>
            </a:r>
          </a:p>
          <a:p>
            <a:pPr algn="just"/>
            <a:r>
              <a:rPr lang="vi-VN" sz="1750" dirty="0" smtClean="0">
                <a:latin typeface="Cambria" pitchFamily="18" charset="0"/>
                <a:ea typeface="Cambria" pitchFamily="18" charset="0"/>
              </a:rPr>
              <a:t>      </a:t>
            </a:r>
            <a:r>
              <a:rPr lang="vi-VN" sz="1750" dirty="0">
                <a:latin typeface="Cambria" pitchFamily="18" charset="0"/>
                <a:ea typeface="Cambria" pitchFamily="18" charset="0"/>
              </a:rPr>
              <a:t>Vườn quốc gia </a:t>
            </a:r>
            <a:r>
              <a:rPr lang="en-US" sz="1750" dirty="0" err="1" smtClean="0">
                <a:latin typeface="Cambria" pitchFamily="18" charset="0"/>
                <a:ea typeface="Cambria" pitchFamily="18" charset="0"/>
              </a:rPr>
              <a:t>Mũi</a:t>
            </a:r>
            <a:r>
              <a:rPr lang="en-US" sz="1750" dirty="0" smtClean="0">
                <a:latin typeface="Cambria" pitchFamily="18" charset="0"/>
                <a:ea typeface="Cambria" pitchFamily="18" charset="0"/>
              </a:rPr>
              <a:t> </a:t>
            </a:r>
            <a:r>
              <a:rPr lang="vi-VN" sz="1750" dirty="0" smtClean="0">
                <a:latin typeface="Cambria" pitchFamily="18" charset="0"/>
                <a:ea typeface="Cambria" pitchFamily="18" charset="0"/>
              </a:rPr>
              <a:t>Cà </a:t>
            </a:r>
            <a:r>
              <a:rPr lang="vi-VN" sz="1750" dirty="0">
                <a:latin typeface="Cambria" pitchFamily="18" charset="0"/>
                <a:ea typeface="Cambria"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SINH VẬT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10</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9144000" cy="4525963"/>
          </a:xfrm>
        </p:spPr>
        <p:txBody>
          <a:bodyPr>
            <a:noAutofit/>
          </a:bodyPr>
          <a:lstStyle/>
          <a:p>
            <a:pPr algn="ctr"/>
            <a:r>
              <a:rPr lang="vi-VN" sz="2800" b="1" dirty="0">
                <a:solidFill>
                  <a:srgbClr val="0D30DD"/>
                </a:solidFill>
                <a:latin typeface="Cambria" pitchFamily="18" charset="0"/>
                <a:ea typeface="Cambria" pitchFamily="18" charset="0"/>
              </a:rPr>
              <a:t>VƯỜN QUỐC GIA </a:t>
            </a:r>
            <a:r>
              <a:rPr lang="en-US" sz="2800" b="1" dirty="0">
                <a:solidFill>
                  <a:srgbClr val="0D30DD"/>
                </a:solidFill>
                <a:latin typeface="Cambria" pitchFamily="18" charset="0"/>
                <a:ea typeface="Cambria" pitchFamily="18" charset="0"/>
              </a:rPr>
              <a:t>MŨI </a:t>
            </a:r>
            <a:r>
              <a:rPr lang="vi-VN" sz="2800" b="1" dirty="0">
                <a:solidFill>
                  <a:srgbClr val="0D30DD"/>
                </a:solidFill>
                <a:latin typeface="Cambria" pitchFamily="18" charset="0"/>
                <a:ea typeface="Cambria" pitchFamily="18" charset="0"/>
              </a:rPr>
              <a:t>CÀ MAU</a:t>
            </a:r>
          </a:p>
          <a:p>
            <a:pPr algn="just"/>
            <a:r>
              <a:rPr lang="vi-VN" sz="2600" dirty="0">
                <a:latin typeface="Cambria" pitchFamily="18" charset="0"/>
                <a:ea typeface="Cambria" pitchFamily="18" charset="0"/>
              </a:rPr>
              <a:t>      </a:t>
            </a:r>
            <a:r>
              <a:rPr lang="vi-VN" sz="2600" dirty="0">
                <a:ea typeface="Cambria" pitchFamily="18" charset="0"/>
              </a:rPr>
              <a:t>Vườn quốc gia </a:t>
            </a:r>
            <a:r>
              <a:rPr lang="en-US" sz="2600" dirty="0" err="1">
                <a:ea typeface="Cambria" pitchFamily="18" charset="0"/>
              </a:rPr>
              <a:t>Mũi</a:t>
            </a:r>
            <a:r>
              <a:rPr lang="en-US" sz="2600" dirty="0">
                <a:ea typeface="Cambria" pitchFamily="18" charset="0"/>
              </a:rPr>
              <a:t> </a:t>
            </a:r>
            <a:r>
              <a:rPr lang="vi-VN" sz="2600" dirty="0">
                <a:ea typeface="Cambria" pitchFamily="18" charset="0"/>
              </a:rPr>
              <a:t>Cà 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a:p>
            <a:endParaRPr lang="en-US" sz="2600" dirty="0"/>
          </a:p>
        </p:txBody>
      </p:sp>
    </p:spTree>
    <p:extLst>
      <p:ext uri="{BB962C8B-B14F-4D97-AF65-F5344CB8AC3E}">
        <p14:creationId xmlns:p14="http://schemas.microsoft.com/office/powerpoint/2010/main" val="3279825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5650</TotalTime>
  <Words>2179</Words>
  <Application>Microsoft Office PowerPoint</Application>
  <PresentationFormat>On-screen Show (4:3)</PresentationFormat>
  <Paragraphs>166</Paragraphs>
  <Slides>20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434</cp:revision>
  <dcterms:created xsi:type="dcterms:W3CDTF">2016-02-15T14:28:12Z</dcterms:created>
  <dcterms:modified xsi:type="dcterms:W3CDTF">2024-02-29T00:30:12Z</dcterms:modified>
</cp:coreProperties>
</file>