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>
        <p:scale>
          <a:sx n="100" d="100"/>
          <a:sy n="100" d="100"/>
        </p:scale>
        <p:origin x="52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7235913" cy="2209801"/>
          </a:xfrm>
          <a:prstGeom prst="wedgeRoundRectCallout">
            <a:avLst>
              <a:gd name="adj1" fmla="val 41010"/>
              <a:gd name="adj2" fmla="val 88361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ea typeface="Cambria" pitchFamily="18" charset="0"/>
              </a:rPr>
              <a:t>- </a:t>
            </a:r>
            <a:r>
              <a:rPr lang="en-US" sz="2800" dirty="0" err="1">
                <a:ea typeface="Cambria" pitchFamily="18" charset="0"/>
              </a:rPr>
              <a:t>Lượng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mưa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trung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bình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năm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biến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động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làm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lưu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lượng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nước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sông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cũng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biến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động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theo.</a:t>
            </a:r>
            <a:endParaRPr lang="en-US" sz="2800" dirty="0">
              <a:ea typeface="Cambria" pitchFamily="18" charset="0"/>
            </a:endParaRPr>
          </a:p>
          <a:p>
            <a:r>
              <a:rPr lang="vi-VN" sz="2800" dirty="0">
                <a:ea typeface="Cambria" pitchFamily="18" charset="0"/>
              </a:rPr>
              <a:t>-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Sự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chênh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lệch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lưu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lượng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nước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giữa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mùa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lũ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và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mùa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cạn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gia</a:t>
            </a:r>
            <a:r>
              <a:rPr lang="en-US" sz="2800" dirty="0">
                <a:ea typeface="Cambria" pitchFamily="18" charset="0"/>
              </a:rPr>
              <a:t> </a:t>
            </a:r>
            <a:r>
              <a:rPr lang="en-US" sz="2800" dirty="0" err="1">
                <a:ea typeface="Cambria" pitchFamily="18" charset="0"/>
              </a:rPr>
              <a:t>tăng</a:t>
            </a:r>
            <a:r>
              <a:rPr lang="en-US" sz="2800" dirty="0">
                <a:ea typeface="Cambria" pitchFamily="18" charset="0"/>
              </a:rPr>
              <a:t>.</a:t>
            </a:r>
            <a:endParaRPr lang="vi-VN" sz="2800" dirty="0"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7511988" y="4771078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192665" y="1180710"/>
            <a:ext cx="8036935" cy="4381890"/>
          </a:xfrm>
          <a:prstGeom prst="wedgeRoundRectCallout">
            <a:avLst>
              <a:gd name="adj1" fmla="val 35616"/>
              <a:gd name="adj2" fmla="val 6860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371601"/>
            <a:ext cx="74675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ea typeface="Cambria" panose="02040503050406030204" pitchFamily="18" charset="0"/>
              </a:rPr>
              <a:t>Một</a:t>
            </a:r>
            <a:r>
              <a:rPr lang="en-US" sz="2400" b="1" dirty="0" smtClean="0"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ea typeface="Cambria" panose="02040503050406030204" pitchFamily="18" charset="0"/>
              </a:rPr>
              <a:t>số</a:t>
            </a:r>
            <a:r>
              <a:rPr lang="vi-VN" sz="2400" b="1" dirty="0" smtClean="0">
                <a:ea typeface="Cambria" panose="02040503050406030204" pitchFamily="18" charset="0"/>
              </a:rPr>
              <a:t> </a:t>
            </a:r>
            <a:r>
              <a:rPr lang="vi-VN" sz="2400" b="1" dirty="0"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400" dirty="0" smtClean="0">
                <a:ea typeface="Cambria" panose="02040503050406030204" pitchFamily="18" charset="0"/>
              </a:rPr>
              <a:t>+</a:t>
            </a:r>
            <a:r>
              <a:rPr lang="vi-VN" sz="2400" dirty="0" smtClean="0">
                <a:ea typeface="Cambria" panose="02040503050406030204" pitchFamily="18" charset="0"/>
              </a:rPr>
              <a:t> </a:t>
            </a:r>
            <a:r>
              <a:rPr lang="vi-VN" sz="2400" dirty="0">
                <a:ea typeface="Cambria" panose="02040503050406030204" pitchFamily="18" charset="0"/>
              </a:rPr>
              <a:t>Sử dụng tiết kiệm năng </a:t>
            </a:r>
            <a:r>
              <a:rPr lang="vi-VN" sz="2400" dirty="0" smtClean="0">
                <a:ea typeface="Cambria" panose="02040503050406030204" pitchFamily="18" charset="0"/>
              </a:rPr>
              <a:t>lượng</a:t>
            </a:r>
            <a:r>
              <a:rPr lang="en-US" sz="2400" dirty="0" smtClean="0">
                <a:ea typeface="Cambria" panose="02040503050406030204" pitchFamily="18" charset="0"/>
              </a:rPr>
              <a:t>.</a:t>
            </a:r>
            <a:endParaRPr lang="vi-VN" sz="2400" dirty="0"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ea typeface="Cambria" panose="02040503050406030204" pitchFamily="18" charset="0"/>
              </a:rPr>
              <a:t>+</a:t>
            </a:r>
            <a:r>
              <a:rPr lang="vi-VN" sz="2400" dirty="0" smtClean="0">
                <a:ea typeface="Cambria" panose="02040503050406030204" pitchFamily="18" charset="0"/>
              </a:rPr>
              <a:t> </a:t>
            </a:r>
            <a:r>
              <a:rPr lang="vi-VN" sz="2400" dirty="0"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400" dirty="0" smtClean="0">
                <a:ea typeface="Cambria" panose="02040503050406030204" pitchFamily="18" charset="0"/>
              </a:rPr>
              <a:t>+ </a:t>
            </a:r>
            <a:r>
              <a:rPr lang="vi-VN" sz="2400" dirty="0" smtClean="0">
                <a:ea typeface="Cambria" panose="02040503050406030204" pitchFamily="18" charset="0"/>
              </a:rPr>
              <a:t>Trồng </a:t>
            </a:r>
            <a:r>
              <a:rPr lang="vi-VN" sz="2400" dirty="0"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400" dirty="0" smtClean="0">
                <a:ea typeface="Cambria" panose="02040503050406030204" pitchFamily="18" charset="0"/>
              </a:rPr>
              <a:t>thải</a:t>
            </a:r>
            <a:r>
              <a:rPr lang="en-US" sz="2400" dirty="0" smtClean="0">
                <a:ea typeface="Cambria" panose="02040503050406030204" pitchFamily="18" charset="0"/>
              </a:rPr>
              <a:t>,…</a:t>
            </a:r>
            <a:endParaRPr lang="vi-VN" sz="2400" dirty="0"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ea typeface="Cambria" panose="02040503050406030204" pitchFamily="18" charset="0"/>
              </a:rPr>
              <a:t>Một</a:t>
            </a:r>
            <a:r>
              <a:rPr lang="en-US" sz="2400" b="1" dirty="0" smtClean="0"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ea typeface="Cambria" panose="02040503050406030204" pitchFamily="18" charset="0"/>
              </a:rPr>
              <a:t>số</a:t>
            </a:r>
            <a:r>
              <a:rPr lang="vi-VN" sz="2400" b="1" dirty="0" smtClean="0">
                <a:ea typeface="Cambria" panose="02040503050406030204" pitchFamily="18" charset="0"/>
              </a:rPr>
              <a:t> </a:t>
            </a:r>
            <a:r>
              <a:rPr lang="vi-VN" sz="2400" b="1" dirty="0"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400" b="1" dirty="0" smtClean="0">
                <a:ea typeface="Cambria" panose="02040503050406030204" pitchFamily="18" charset="0"/>
              </a:rPr>
              <a:t>hậu</a:t>
            </a:r>
            <a:r>
              <a:rPr lang="en-US" sz="2400" b="1" dirty="0" smtClean="0">
                <a:ea typeface="Cambria" panose="02040503050406030204" pitchFamily="18" charset="0"/>
              </a:rPr>
              <a:t>: </a:t>
            </a:r>
            <a:endParaRPr lang="en-US" sz="2400" dirty="0"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ea typeface="Cambria" panose="02040503050406030204" pitchFamily="18" charset="0"/>
              </a:rPr>
              <a:t>+ </a:t>
            </a:r>
            <a:r>
              <a:rPr lang="vi-VN" sz="2400" dirty="0" smtClean="0">
                <a:ea typeface="Cambria" panose="02040503050406030204" pitchFamily="18" charset="0"/>
              </a:rPr>
              <a:t>Trong nông </a:t>
            </a:r>
            <a:r>
              <a:rPr lang="vi-VN" sz="2400" dirty="0"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400" dirty="0" smtClean="0">
                <a:ea typeface="Cambria" panose="02040503050406030204" pitchFamily="18" charset="0"/>
              </a:rPr>
              <a:t>lợi</a:t>
            </a:r>
            <a:r>
              <a:rPr lang="en-US" sz="2400" dirty="0" smtClean="0">
                <a:ea typeface="Cambria" panose="02040503050406030204" pitchFamily="18" charset="0"/>
              </a:rPr>
              <a:t>.</a:t>
            </a:r>
            <a:endParaRPr lang="vi-VN" sz="2400" dirty="0"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ea typeface="Cambria" panose="02040503050406030204" pitchFamily="18" charset="0"/>
              </a:rPr>
              <a:t>+ Trong công nghiệp: ứng dụng </a:t>
            </a:r>
            <a:r>
              <a:rPr lang="vi-VN" sz="2400" dirty="0" smtClean="0">
                <a:ea typeface="Cambria" panose="02040503050406030204" pitchFamily="18" charset="0"/>
              </a:rPr>
              <a:t>khoa </a:t>
            </a:r>
            <a:r>
              <a:rPr lang="vi-VN" sz="2400" dirty="0">
                <a:ea typeface="Cambria" panose="02040503050406030204" pitchFamily="18" charset="0"/>
              </a:rPr>
              <a:t>học – công </a:t>
            </a:r>
            <a:r>
              <a:rPr lang="vi-VN" sz="2400" dirty="0" smtClean="0">
                <a:ea typeface="Cambria" panose="02040503050406030204" pitchFamily="18" charset="0"/>
              </a:rPr>
              <a:t>nghệ</a:t>
            </a:r>
            <a:r>
              <a:rPr lang="en-US" sz="2400" dirty="0" smtClean="0">
                <a:ea typeface="Cambria" panose="02040503050406030204" pitchFamily="18" charset="0"/>
              </a:rPr>
              <a:t>.</a:t>
            </a:r>
            <a:endParaRPr lang="vi-VN" sz="2400" dirty="0"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400" dirty="0" smtClean="0">
                <a:ea typeface="Cambria" panose="02040503050406030204" pitchFamily="18" charset="0"/>
              </a:rPr>
              <a:t>tầng</a:t>
            </a:r>
            <a:r>
              <a:rPr lang="en-US" sz="2400" dirty="0" smtClean="0">
                <a:ea typeface="Cambria" panose="02040503050406030204" pitchFamily="18" charset="0"/>
              </a:rPr>
              <a:t>,…</a:t>
            </a:r>
            <a:endParaRPr lang="vi-VN" sz="2400" dirty="0">
              <a:ea typeface="Cambria" panose="02040503050406030204" pitchFamily="18" charset="0"/>
            </a:endParaRPr>
          </a:p>
          <a:p>
            <a:pPr algn="just"/>
            <a:endParaRPr lang="en-US" sz="2400" b="1" dirty="0" smtClean="0"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07215" y="386397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7263835" y="4804029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609598" y="1800133"/>
            <a:ext cx="7315201" cy="3567511"/>
          </a:xfrm>
          <a:prstGeom prst="wedgeRoundRectCallout">
            <a:avLst>
              <a:gd name="adj1" fmla="val 38498"/>
              <a:gd name="adj2" fmla="val 7083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599" y="2260056"/>
            <a:ext cx="6969551" cy="25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1748</Words>
  <Application>Microsoft Office PowerPoint</Application>
  <PresentationFormat>On-screen Show (4:3)</PresentationFormat>
  <Paragraphs>172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393</cp:revision>
  <dcterms:created xsi:type="dcterms:W3CDTF">2016-02-15T14:28:12Z</dcterms:created>
  <dcterms:modified xsi:type="dcterms:W3CDTF">2024-01-15T14:38:21Z</dcterms:modified>
</cp:coreProperties>
</file>