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559" r:id="rId3"/>
    <p:sldId id="503" r:id="rId5"/>
    <p:sldId id="554" r:id="rId6"/>
    <p:sldId id="543" r:id="rId7"/>
    <p:sldId id="547" r:id="rId8"/>
    <p:sldId id="548" r:id="rId9"/>
    <p:sldId id="552" r:id="rId10"/>
    <p:sldId id="497" r:id="rId11"/>
    <p:sldId id="527" r:id="rId12"/>
    <p:sldId id="528" r:id="rId13"/>
    <p:sldId id="529" r:id="rId14"/>
    <p:sldId id="530" r:id="rId15"/>
    <p:sldId id="531" r:id="rId16"/>
    <p:sldId id="555" r:id="rId17"/>
    <p:sldId id="556" r:id="rId18"/>
    <p:sldId id="557" r:id="rId19"/>
    <p:sldId id="558" r:id="rId20"/>
    <p:sldId id="542" r:id="rId21"/>
    <p:sldId id="524" r:id="rId22"/>
    <p:sldId id="55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showGuides="1">
      <p:cViewPr>
        <p:scale>
          <a:sx n="68" d="100"/>
          <a:sy n="68" d="100"/>
        </p:scale>
        <p:origin x="-58" y="-35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2" Type="http://schemas.microsoft.com/office/2007/relationships/hdphoto" Target="../media/image43.wdp"/><Relationship Id="rId1" Type="http://schemas.openxmlformats.org/officeDocument/2006/relationships/image" Target="../media/image42.png"/></Relationships>
</file>

<file path=ppt/diagrams/_rels/data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ata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image" Target="../media/image47.png"/></Relationships>
</file>

<file path=ppt/diagrams/_rels/data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2" Type="http://schemas.microsoft.com/office/2007/relationships/hdphoto" Target="../media/image43.wdp"/><Relationship Id="rId1"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image" Target="../media/image4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anose="02040503050406030204" pitchFamily="18" charset="0"/>
              <a:ea typeface="Cambria" panose="02040503050406030204" pitchFamily="18" charset="0"/>
              <a:cs typeface="Times New Roman" panose="02020603050405020304"/>
            </a:rPr>
            <a:t>N</a:t>
          </a:r>
          <a:r>
            <a:rPr lang="vi-VN" sz="1550" dirty="0" smtClean="0">
              <a:latin typeface="Cambria" panose="02040503050406030204" pitchFamily="18" charset="0"/>
              <a:ea typeface="Cambria" panose="02040503050406030204" pitchFamily="18" charset="0"/>
              <a:cs typeface="Times New Roman" panose="02020603050405020304"/>
            </a:rPr>
            <a:t>ằm ở rìa </a:t>
          </a:r>
          <a:r>
            <a:rPr lang="en-US" sz="1550" dirty="0" err="1" smtClean="0">
              <a:latin typeface="Cambria" panose="02040503050406030204" pitchFamily="18" charset="0"/>
              <a:ea typeface="Cambria" panose="02040503050406030204" pitchFamily="18" charset="0"/>
              <a:cs typeface="Times New Roman" panose="02020603050405020304"/>
            </a:rPr>
            <a:t>phía</a:t>
          </a:r>
          <a:r>
            <a:rPr lang="en-US" sz="1550" dirty="0" smtClean="0">
              <a:latin typeface="Cambria" panose="02040503050406030204" pitchFamily="18" charset="0"/>
              <a:ea typeface="Cambria" panose="02040503050406030204" pitchFamily="18" charset="0"/>
              <a:cs typeface="Times New Roman" panose="02020603050405020304"/>
            </a:rPr>
            <a:t> </a:t>
          </a:r>
          <a:r>
            <a:rPr lang="vi-VN" sz="1550" dirty="0" smtClean="0">
              <a:latin typeface="Cambria" panose="02040503050406030204" pitchFamily="18" charset="0"/>
              <a:ea typeface="Cambria" panose="02040503050406030204" pitchFamily="18" charset="0"/>
              <a:cs typeface="Times New Roman" panose="02020603050405020304"/>
            </a:rPr>
            <a:t>đông của bán đảo Đông Dương, gần trung tâm khu vực Đông Nam Á.</a:t>
          </a:r>
          <a:endParaRPr lang="en-US" sz="1550" dirty="0">
            <a:latin typeface="Cambria" panose="02040503050406030204" pitchFamily="18" charset="0"/>
            <a:ea typeface="Cambria" panose="02040503050406030204" pitchFamily="18" charset="0"/>
          </a:endParaRPr>
        </a:p>
      </dgm:t>
    </dgm:pt>
    <dgm:pt modelId="{0E67E45F-AEB7-4BC2-A79C-81878229D584}" cxnId="{D91017BF-5FFD-4E63-A7CF-D27DC701F7BD}" type="parTrans">
      <dgm:prSet/>
      <dgm:spPr/>
      <dgm:t>
        <a:bodyPr/>
        <a:lstStyle/>
        <a:p>
          <a:endParaRPr lang="en-US"/>
        </a:p>
      </dgm:t>
    </dgm:pt>
    <dgm:pt modelId="{05E73CEA-248E-49D6-B90D-476A815CFAEC}" cxnId="{D91017BF-5FFD-4E63-A7CF-D27DC701F7BD}" type="sibTrans">
      <dgm:prSet/>
      <dgm:spPr/>
      <dgm:t>
        <a:bodyPr/>
        <a:lstStyle/>
        <a:p>
          <a:endParaRPr lang="en-US"/>
        </a:p>
      </dgm:t>
    </dgm:pt>
    <dgm:pt modelId="{E191EAF0-AE32-4299-9AE6-D3D38AD8B8F0}">
      <dgm:prSet custT="1"/>
      <dgm:spPr/>
      <dgm:t>
        <a:bodyPr/>
        <a:lstStyle/>
        <a:p>
          <a:pPr algn="just"/>
          <a:r>
            <a:rPr lang="vi-VN" sz="1550" dirty="0" smtClean="0">
              <a:latin typeface="Cambria" panose="02040503050406030204" pitchFamily="18" charset="0"/>
              <a:ea typeface="Cambria" panose="02040503050406030204" pitchFamily="18" charset="0"/>
              <a:cs typeface="Times New Roman" panose="02020603050405020304"/>
            </a:rPr>
            <a:t>Cầu nối giữa Đông Nam Á lục địa và hải đảo.</a:t>
          </a:r>
          <a:endParaRPr lang="vi-VN" sz="1550" dirty="0">
            <a:latin typeface="Cambria" panose="02040503050406030204" pitchFamily="18" charset="0"/>
            <a:ea typeface="Cambria" panose="02040503050406030204" pitchFamily="18" charset="0"/>
            <a:cs typeface="Times New Roman" panose="02020603050405020304"/>
          </a:endParaRPr>
        </a:p>
      </dgm:t>
    </dgm:pt>
    <dgm:pt modelId="{4C008A3C-CBAB-4402-80A3-29F927DD2A95}" cxnId="{5A4CD6CB-E311-484E-AC23-C971C0B439EA}" type="parTrans">
      <dgm:prSet/>
      <dgm:spPr/>
      <dgm:t>
        <a:bodyPr/>
        <a:lstStyle/>
        <a:p>
          <a:endParaRPr lang="en-US"/>
        </a:p>
      </dgm:t>
    </dgm:pt>
    <dgm:pt modelId="{0FC093D1-3A1C-43A1-8469-D290C0C0913E}" cxnId="{5A4CD6CB-E311-484E-AC23-C971C0B439EA}" type="sibTrans">
      <dgm:prSet/>
      <dgm:spPr/>
      <dgm:t>
        <a:bodyPr/>
        <a:lstStyle/>
        <a:p>
          <a:endParaRPr lang="en-US"/>
        </a:p>
      </dgm:t>
    </dgm:pt>
    <dgm:pt modelId="{923EE669-55A4-41C2-B014-FE0C5A73BDBC}">
      <dgm:prSet custT="1"/>
      <dgm:spPr/>
      <dgm:t>
        <a:bodyPr/>
        <a:lstStyle/>
        <a:p>
          <a:pPr algn="just"/>
          <a:r>
            <a:rPr lang="vi-VN" sz="1550" dirty="0" smtClean="0">
              <a:latin typeface="Cambria" panose="02040503050406030204" pitchFamily="18" charset="0"/>
              <a:ea typeface="Cambria" panose="02040503050406030204" pitchFamily="18" charset="0"/>
              <a:cs typeface="Times New Roman" panose="02020603050405020304"/>
            </a:rPr>
            <a:t>Nằm ở vị trí nội chí tuyến trong khu vực châu Á gió mùa.</a:t>
          </a:r>
          <a:endParaRPr lang="vi-VN" sz="1550" dirty="0">
            <a:latin typeface="Cambria" panose="02040503050406030204" pitchFamily="18" charset="0"/>
            <a:ea typeface="Cambria" panose="02040503050406030204" pitchFamily="18" charset="0"/>
            <a:cs typeface="Times New Roman" panose="02020603050405020304"/>
          </a:endParaRPr>
        </a:p>
      </dgm:t>
    </dgm:pt>
    <dgm:pt modelId="{F2060E42-BA15-48EF-872E-682D8B7C9B9D}" cxnId="{08E1566E-D087-4B21-86AA-30E28BD71709}" type="parTrans">
      <dgm:prSet/>
      <dgm:spPr/>
      <dgm:t>
        <a:bodyPr/>
        <a:lstStyle/>
        <a:p>
          <a:endParaRPr lang="en-US"/>
        </a:p>
      </dgm:t>
    </dgm:pt>
    <dgm:pt modelId="{BBEB2237-7325-4250-94C6-3A352541F35F}" cxnId="{08E1566E-D087-4B21-86AA-30E28BD71709}" type="sibTrans">
      <dgm:prSet/>
      <dgm:spPr/>
      <dgm:t>
        <a:bodyPr/>
        <a:lstStyle/>
        <a:p>
          <a:endParaRPr lang="en-US"/>
        </a:p>
      </dgm:t>
    </dgm:pt>
    <dgm:pt modelId="{1873C210-CBFC-4BDC-9C43-6ADC5B1BBB71}">
      <dgm:prSet custT="1"/>
      <dgm:spPr/>
      <dgm:t>
        <a:bodyPr/>
        <a:lstStyle/>
        <a:p>
          <a:pPr algn="just"/>
          <a:r>
            <a:rPr lang="vi-VN" sz="1550" dirty="0" smtClean="0">
              <a:latin typeface="Cambria" panose="02040503050406030204" pitchFamily="18" charset="0"/>
              <a:ea typeface="Cambria" panose="02040503050406030204" pitchFamily="18" charset="0"/>
              <a:cs typeface="Times New Roman" panose="02020603050405020304"/>
            </a:rPr>
            <a:t>Nằm trên ngã tư đường hàng hải và hàng không quốc tế.</a:t>
          </a:r>
          <a:endParaRPr lang="vi-VN" sz="1550" dirty="0">
            <a:latin typeface="Cambria" panose="02040503050406030204" pitchFamily="18" charset="0"/>
            <a:ea typeface="Cambria" panose="02040503050406030204" pitchFamily="18" charset="0"/>
            <a:cs typeface="Times New Roman" panose="02020603050405020304"/>
          </a:endParaRPr>
        </a:p>
      </dgm:t>
    </dgm:pt>
    <dgm:pt modelId="{88FA7AD1-AC8E-4D28-B8A7-14D980506426}" cxnId="{89944B9A-7B5E-4010-9257-F55230027F94}" type="parTrans">
      <dgm:prSet/>
      <dgm:spPr/>
      <dgm:t>
        <a:bodyPr/>
        <a:lstStyle/>
        <a:p>
          <a:endParaRPr lang="en-US"/>
        </a:p>
      </dgm:t>
    </dgm:pt>
    <dgm:pt modelId="{CF8E3CB2-E57B-4C24-AF5F-9C1290AA4B5B}" cxnId="{89944B9A-7B5E-4010-9257-F55230027F94}" type="sibTrans">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4">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anose="02040503050406030204" pitchFamily="18" charset="0"/>
              <a:ea typeface="Cambria" panose="02040503050406030204" pitchFamily="18" charset="0"/>
            </a:rPr>
            <a:t>Phạm</a:t>
          </a:r>
          <a:r>
            <a:rPr lang="en-US" sz="1700" b="1" dirty="0" smtClean="0">
              <a:latin typeface="Cambria" panose="02040503050406030204" pitchFamily="18" charset="0"/>
              <a:ea typeface="Cambria" panose="02040503050406030204" pitchFamily="18" charset="0"/>
            </a:rPr>
            <a:t> vi </a:t>
          </a:r>
          <a:r>
            <a:rPr lang="en-US" sz="1700" b="1" dirty="0" err="1" smtClean="0">
              <a:latin typeface="Cambria" panose="02040503050406030204" pitchFamily="18" charset="0"/>
              <a:ea typeface="Cambria" panose="02040503050406030204" pitchFamily="18" charset="0"/>
            </a:rPr>
            <a:t>lãnh</a:t>
          </a:r>
          <a:r>
            <a:rPr lang="en-US" sz="1700" b="1" dirty="0" smtClean="0">
              <a:latin typeface="Cambria" panose="02040503050406030204" pitchFamily="18" charset="0"/>
              <a:ea typeface="Cambria" panose="02040503050406030204" pitchFamily="18" charset="0"/>
            </a:rPr>
            <a:t> </a:t>
          </a:r>
          <a:r>
            <a:rPr lang="en-US" sz="1700" b="1" dirty="0" err="1" smtClean="0">
              <a:latin typeface="Cambria" panose="02040503050406030204" pitchFamily="18" charset="0"/>
              <a:ea typeface="Cambria" panose="02040503050406030204" pitchFamily="18" charset="0"/>
            </a:rPr>
            <a:t>thổ</a:t>
          </a:r>
          <a:endParaRPr lang="en-US" sz="1700" b="1" dirty="0">
            <a:latin typeface="Cambria" panose="02040503050406030204" pitchFamily="18" charset="0"/>
            <a:ea typeface="Cambria" panose="02040503050406030204" pitchFamily="18" charset="0"/>
          </a:endParaRPr>
        </a:p>
      </dgm:t>
    </dgm:pt>
    <dgm:pt modelId="{452311BE-9BCF-4086-A39B-435994FC38BE}" cxnId="{D5FBC64E-FE66-46BE-AF1D-0A04DB54AF7D}" type="parTrans">
      <dgm:prSet/>
      <dgm:spPr/>
      <dgm:t>
        <a:bodyPr/>
        <a:lstStyle/>
        <a:p>
          <a:endParaRPr lang="en-US"/>
        </a:p>
      </dgm:t>
    </dgm:pt>
    <dgm:pt modelId="{F8E246C8-9CA6-413C-908E-9A56BFF703D5}" cxnId="{D5FBC64E-FE66-46BE-AF1D-0A04DB54AF7D}" type="sibTrans">
      <dgm:prSet/>
      <dgm:spPr/>
      <dgm:t>
        <a:bodyPr/>
        <a:lstStyle/>
        <a:p>
          <a:endParaRPr lang="en-US"/>
        </a:p>
      </dgm:t>
    </dgm:pt>
    <dgm:pt modelId="{6FEC0FF9-D721-4EF7-A683-638022C709ED}">
      <dgm:prSet phldrT="[Text]" custT="1"/>
      <dgm:spPr/>
      <dgm:t>
        <a:bodyPr/>
        <a:lstStyle/>
        <a:p>
          <a:r>
            <a:rPr lang="en-US" sz="1700" dirty="0" err="1" smtClean="0">
              <a:latin typeface="Cambria" panose="02040503050406030204" pitchFamily="18" charset="0"/>
              <a:ea typeface="Cambria" panose="02040503050406030204" pitchFamily="18" charset="0"/>
            </a:rPr>
            <a:t>Vùng</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đất</a:t>
          </a:r>
          <a:r>
            <a:rPr lang="en-US" sz="1700" dirty="0" smtClean="0">
              <a:latin typeface="Cambria" panose="02040503050406030204" pitchFamily="18" charset="0"/>
              <a:ea typeface="Cambria" panose="02040503050406030204" pitchFamily="18" charset="0"/>
            </a:rPr>
            <a:t>: 331212</a:t>
          </a:r>
          <a:br>
            <a:rPr lang="en-US" sz="1700" dirty="0" smtClean="0">
              <a:latin typeface="Cambria" panose="02040503050406030204" pitchFamily="18" charset="0"/>
              <a:ea typeface="Cambria" panose="02040503050406030204" pitchFamily="18" charset="0"/>
            </a:rPr>
          </a:br>
          <a:r>
            <a:rPr lang="en-US" sz="1700" dirty="0" smtClean="0">
              <a:latin typeface="Cambria" panose="02040503050406030204" pitchFamily="18" charset="0"/>
              <a:ea typeface="Cambria" panose="02040503050406030204" pitchFamily="18" charset="0"/>
            </a:rPr>
            <a:t>km</a:t>
          </a:r>
          <a:r>
            <a:rPr lang="en-US" sz="1700" baseline="30000" dirty="0" smtClean="0">
              <a:latin typeface="Cambria" panose="02040503050406030204" pitchFamily="18" charset="0"/>
              <a:ea typeface="Cambria" panose="02040503050406030204" pitchFamily="18" charset="0"/>
            </a:rPr>
            <a:t>2</a:t>
          </a:r>
          <a:endParaRPr lang="en-US" sz="1700" baseline="30000" dirty="0">
            <a:latin typeface="Cambria" panose="02040503050406030204" pitchFamily="18" charset="0"/>
            <a:ea typeface="Cambria" panose="02040503050406030204" pitchFamily="18" charset="0"/>
          </a:endParaRPr>
        </a:p>
      </dgm:t>
    </dgm:pt>
    <dgm:pt modelId="{7CE3D0E4-C611-4B62-8EB3-EE09FEA6C9F5}" cxnId="{2D705281-BCFA-446D-B0B1-0F732581187D}" type="parTrans">
      <dgm:prSet/>
      <dgm:spPr/>
      <dgm:t>
        <a:bodyPr/>
        <a:lstStyle/>
        <a:p>
          <a:endParaRPr lang="en-US"/>
        </a:p>
      </dgm:t>
    </dgm:pt>
    <dgm:pt modelId="{AF0DDD11-4B76-427E-83CD-97CD2F68F913}" cxnId="{2D705281-BCFA-446D-B0B1-0F732581187D}" type="sibTrans">
      <dgm:prSet/>
      <dgm:spPr/>
      <dgm:t>
        <a:bodyPr/>
        <a:lstStyle/>
        <a:p>
          <a:endParaRPr lang="en-US"/>
        </a:p>
      </dgm:t>
    </dgm:pt>
    <dgm:pt modelId="{CF975B9E-C14E-40F1-B9FE-6661A0FDE170}">
      <dgm:prSet phldrT="[Text]" custT="1"/>
      <dgm:spPr/>
      <dgm:t>
        <a:bodyPr/>
        <a:lstStyle/>
        <a:p>
          <a:r>
            <a:rPr lang="en-US" sz="1700" dirty="0" err="1" smtClean="0">
              <a:latin typeface="Cambria" panose="02040503050406030204" pitchFamily="18" charset="0"/>
              <a:ea typeface="Cambria" panose="02040503050406030204" pitchFamily="18" charset="0"/>
            </a:rPr>
            <a:t>Đất</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liền</a:t>
          </a:r>
          <a:endParaRPr lang="en-US" sz="1700" dirty="0">
            <a:latin typeface="Cambria" panose="02040503050406030204" pitchFamily="18" charset="0"/>
            <a:ea typeface="Cambria" panose="02040503050406030204" pitchFamily="18" charset="0"/>
          </a:endParaRPr>
        </a:p>
      </dgm:t>
    </dgm:pt>
    <dgm:pt modelId="{371480B9-AC8B-4C91-B2A6-0080D4E044B1}" cxnId="{43395E02-703C-4D07-8A39-F23AEC40D2EB}" type="parTrans">
      <dgm:prSet/>
      <dgm:spPr/>
      <dgm:t>
        <a:bodyPr/>
        <a:lstStyle/>
        <a:p>
          <a:endParaRPr lang="en-US"/>
        </a:p>
      </dgm:t>
    </dgm:pt>
    <dgm:pt modelId="{F7034710-8B1C-4E9C-B751-4D73D1FCCE0D}" cxnId="{43395E02-703C-4D07-8A39-F23AEC40D2EB}" type="sibTrans">
      <dgm:prSet/>
      <dgm:spPr/>
      <dgm:t>
        <a:bodyPr/>
        <a:lstStyle/>
        <a:p>
          <a:endParaRPr lang="en-US"/>
        </a:p>
      </dgm:t>
    </dgm:pt>
    <dgm:pt modelId="{92C436E5-CE8D-4B13-A8A6-2B56A528DD76}">
      <dgm:prSet phldrT="[Text]" custT="1"/>
      <dgm:spPr/>
      <dgm:t>
        <a:bodyPr/>
        <a:lstStyle/>
        <a:p>
          <a:r>
            <a:rPr lang="en-US" sz="1700" dirty="0" err="1" smtClean="0">
              <a:latin typeface="Cambria" panose="02040503050406030204" pitchFamily="18" charset="0"/>
              <a:ea typeface="Cambria" panose="02040503050406030204" pitchFamily="18" charset="0"/>
            </a:rPr>
            <a:t>Hải</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đảo</a:t>
          </a:r>
          <a:endParaRPr lang="en-US" sz="1700" dirty="0">
            <a:latin typeface="Cambria" panose="02040503050406030204" pitchFamily="18" charset="0"/>
            <a:ea typeface="Cambria" panose="02040503050406030204" pitchFamily="18" charset="0"/>
          </a:endParaRPr>
        </a:p>
      </dgm:t>
    </dgm:pt>
    <dgm:pt modelId="{D6853201-6C09-48DB-8400-72ED76581BC1}" cxnId="{80A9A8D8-1D04-4028-9B32-CC80E91B5F14}" type="parTrans">
      <dgm:prSet/>
      <dgm:spPr/>
      <dgm:t>
        <a:bodyPr/>
        <a:lstStyle/>
        <a:p>
          <a:endParaRPr lang="en-US"/>
        </a:p>
      </dgm:t>
    </dgm:pt>
    <dgm:pt modelId="{63D22466-021A-45AA-B090-498093938BBA}" cxnId="{80A9A8D8-1D04-4028-9B32-CC80E91B5F14}" type="sibTrans">
      <dgm:prSet/>
      <dgm:spPr/>
      <dgm:t>
        <a:bodyPr/>
        <a:lstStyle/>
        <a:p>
          <a:endParaRPr lang="en-US"/>
        </a:p>
      </dgm:t>
    </dgm:pt>
    <dgm:pt modelId="{BB82D679-10A0-4A7B-9F93-89FC96EF8570}">
      <dgm:prSet phldrT="[Text]" custT="1"/>
      <dgm:spPr/>
      <dgm:t>
        <a:bodyPr/>
        <a:lstStyle/>
        <a:p>
          <a:r>
            <a:rPr lang="en-US" sz="1700" dirty="0" err="1" smtClean="0">
              <a:latin typeface="Cambria" panose="02040503050406030204" pitchFamily="18" charset="0"/>
              <a:ea typeface="Cambria" panose="02040503050406030204" pitchFamily="18" charset="0"/>
            </a:rPr>
            <a:t>Vùng</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biển</a:t>
          </a:r>
          <a:endParaRPr lang="en-US" sz="1700" dirty="0">
            <a:latin typeface="Cambria" panose="02040503050406030204" pitchFamily="18" charset="0"/>
            <a:ea typeface="Cambria" panose="02040503050406030204" pitchFamily="18" charset="0"/>
          </a:endParaRPr>
        </a:p>
      </dgm:t>
    </dgm:pt>
    <dgm:pt modelId="{BB6C2A2D-2508-4518-B809-3F19A9AF0EDF}" cxnId="{16A7E8F1-B0EA-4C4F-A793-5C8239983730}" type="parTrans">
      <dgm:prSet/>
      <dgm:spPr/>
      <dgm:t>
        <a:bodyPr/>
        <a:lstStyle/>
        <a:p>
          <a:endParaRPr lang="en-US"/>
        </a:p>
      </dgm:t>
    </dgm:pt>
    <dgm:pt modelId="{D6279DA1-3436-491D-A2B2-C66FC095CB28}" cxnId="{16A7E8F1-B0EA-4C4F-A793-5C8239983730}" type="sibTrans">
      <dgm:prSet/>
      <dgm:spPr/>
      <dgm:t>
        <a:bodyPr/>
        <a:lstStyle/>
        <a:p>
          <a:endParaRPr lang="en-US"/>
        </a:p>
      </dgm:t>
    </dgm:pt>
    <dgm:pt modelId="{43B65B4F-9A21-4881-B91C-9F52D7373B38}">
      <dgm:prSet phldrT="[Text]" custT="1"/>
      <dgm:spPr/>
      <dgm:t>
        <a:bodyPr/>
        <a:lstStyle/>
        <a:p>
          <a:r>
            <a:rPr lang="en-US" sz="1700" dirty="0" err="1" smtClean="0">
              <a:latin typeface="Cambria" panose="02040503050406030204" pitchFamily="18" charset="0"/>
              <a:ea typeface="Cambria" panose="02040503050406030204" pitchFamily="18" charset="0"/>
            </a:rPr>
            <a:t>Vùng</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trời</a:t>
          </a:r>
          <a:endParaRPr lang="en-US" sz="1700" dirty="0">
            <a:latin typeface="Cambria" panose="02040503050406030204" pitchFamily="18" charset="0"/>
            <a:ea typeface="Cambria" panose="02040503050406030204" pitchFamily="18" charset="0"/>
          </a:endParaRPr>
        </a:p>
      </dgm:t>
    </dgm:pt>
    <dgm:pt modelId="{2140AFED-D751-42E3-8CB3-404B44577909}" cxnId="{FA8CA92E-52DB-4E04-BFE1-0970BCCCD1DB}" type="parTrans">
      <dgm:prSet/>
      <dgm:spPr/>
      <dgm:t>
        <a:bodyPr/>
        <a:lstStyle/>
        <a:p>
          <a:endParaRPr lang="en-US"/>
        </a:p>
      </dgm:t>
    </dgm:pt>
    <dgm:pt modelId="{83180CED-55BB-4EBC-8A4C-B149B0DDE18B}" cxnId="{FA8CA92E-52DB-4E04-BFE1-0970BCCCD1DB}" type="sibTrans">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anose="02040503050406030204" pitchFamily="18" charset="0"/>
              <a:ea typeface="Cambria" panose="02040503050406030204"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anose="02040503050406030204" pitchFamily="18" charset="0"/>
              <a:ea typeface="Cambria" panose="02040503050406030204" pitchFamily="18" charset="0"/>
            </a:rPr>
            <a:t>,</a:t>
          </a:r>
          <a:r>
            <a:rPr lang="vi-VN" sz="1800" b="0" dirty="0" smtClean="0">
              <a:solidFill>
                <a:schemeClr val="tx1"/>
              </a:solidFill>
              <a:latin typeface="Cambria" panose="02040503050406030204" pitchFamily="18" charset="0"/>
              <a:ea typeface="Cambria" panose="02040503050406030204" pitchFamily="18" charset="0"/>
            </a:rPr>
            <a:t> chịu ảnh hưởng sâu sắc của biển và phân hóa đa dạng.</a:t>
          </a:r>
          <a:endParaRPr lang="en-US" sz="1800" b="0" dirty="0">
            <a:solidFill>
              <a:schemeClr val="tx1"/>
            </a:solidFill>
            <a:latin typeface="Cambria" panose="02040503050406030204" pitchFamily="18" charset="0"/>
            <a:ea typeface="Cambria" panose="02040503050406030204" pitchFamily="18" charset="0"/>
          </a:endParaRP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anose="02040503050406030204" pitchFamily="18" charset="0"/>
            <a:ea typeface="Cambria" panose="02040503050406030204" pitchFamily="18" charset="0"/>
          </a:endParaRPr>
        </a:p>
        <a:p>
          <a:pPr algn="just"/>
          <a:r>
            <a:rPr lang="vi-VN" sz="1800" b="0" dirty="0" smtClean="0">
              <a:solidFill>
                <a:schemeClr val="tx1"/>
              </a:solidFill>
              <a:latin typeface="Cambria" panose="02040503050406030204" pitchFamily="18" charset="0"/>
              <a:ea typeface="Cambria" panose="02040503050406030204" pitchFamily="18" charset="0"/>
            </a:rPr>
            <a:t>- Việt Nam nằm hoàn toàn trong đới nóng của bán cầu </a:t>
          </a:r>
          <a:r>
            <a:rPr lang="vi-VN" sz="1800" b="0" dirty="0" smtClean="0">
              <a:solidFill>
                <a:schemeClr val="tx1"/>
              </a:solidFill>
              <a:latin typeface="Cambria" panose="02040503050406030204" pitchFamily="18" charset="0"/>
              <a:ea typeface="Cambria" panose="02040503050406030204" pitchFamily="18" charset="0"/>
            </a:rPr>
            <a:t>Bắc</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nên</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có</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thể</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phát</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triển</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năng</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lượng</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mặt</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trời</a:t>
          </a:r>
          <a:r>
            <a:rPr lang="vi-VN" sz="1800" b="0" dirty="0" smtClean="0">
              <a:solidFill>
                <a:schemeClr val="tx1"/>
              </a:solidFill>
              <a:latin typeface="Cambria" panose="02040503050406030204" pitchFamily="18" charset="0"/>
              <a:ea typeface="Cambria" panose="02040503050406030204" pitchFamily="18" charset="0"/>
            </a:rPr>
            <a:t>, </a:t>
          </a:r>
          <a:r>
            <a:rPr lang="vi-VN" sz="1800" b="0" dirty="0" smtClean="0">
              <a:solidFill>
                <a:schemeClr val="tx1"/>
              </a:solidFill>
              <a:latin typeface="Cambria" panose="02040503050406030204" pitchFamily="18" charset="0"/>
              <a:ea typeface="Cambria" panose="02040503050406030204" pitchFamily="18" charset="0"/>
            </a:rPr>
            <a:t>trong vùng gió mùa châu Á, một năm có hai mùa rõ rệt.</a:t>
          </a:r>
          <a:endParaRPr lang="en-US" sz="1800" b="0" dirty="0" smtClean="0">
            <a:solidFill>
              <a:schemeClr val="tx1"/>
            </a:solidFill>
            <a:latin typeface="Cambria" panose="02040503050406030204" pitchFamily="18" charset="0"/>
            <a:ea typeface="Cambria" panose="02040503050406030204" pitchFamily="18" charset="0"/>
          </a:endParaRPr>
        </a:p>
        <a:p>
          <a:pPr algn="just"/>
          <a:r>
            <a:rPr lang="vi-VN" sz="1800" b="0" dirty="0" smtClean="0">
              <a:solidFill>
                <a:schemeClr val="tx1"/>
              </a:solidFill>
              <a:latin typeface="Cambria" panose="02040503050406030204" pitchFamily="18" charset="0"/>
              <a:ea typeface="Cambria" panose="02040503050406030204"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anose="02040503050406030204" pitchFamily="18" charset="0"/>
            <a:ea typeface="Cambria" panose="02040503050406030204" pitchFamily="18" charset="0"/>
          </a:endParaRPr>
        </a:p>
        <a:p>
          <a:pPr algn="just"/>
          <a:endParaRPr lang="en-US" sz="1800" b="0" dirty="0" smtClean="0">
            <a:solidFill>
              <a:schemeClr val="tx1"/>
            </a:solidFill>
            <a:latin typeface="Cambria" panose="02040503050406030204" pitchFamily="18" charset="0"/>
            <a:ea typeface="Cambria" panose="02040503050406030204" pitchFamily="18" charset="0"/>
          </a:endParaRPr>
        </a:p>
      </dgm:t>
    </dgm:pt>
    <dgm:pt modelId="{46821B45-B9F5-4FAF-834F-499C8AE36BA2}" cxnId="{E5E1F8D5-384F-4738-91BA-6CDDED360257}" type="parTrans">
      <dgm:prSet/>
      <dgm:spPr/>
      <dgm:t>
        <a:bodyPr/>
        <a:lstStyle/>
        <a:p>
          <a:endParaRPr lang="en-US"/>
        </a:p>
      </dgm:t>
    </dgm:pt>
    <dgm:pt modelId="{29859120-04AA-48A6-ACAA-ED37A6A9AC18}" cxnId="{E5E1F8D5-384F-4738-91BA-6CDDED360257}" type="sibTrans">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anose="02040503050406030204" pitchFamily="18" charset="0"/>
              <a:ea typeface="Cambria" panose="02040503050406030204" pitchFamily="18" charset="0"/>
            </a:rPr>
            <a:t>Thiên nhiên nước ta chịu ảnh hưởng sâu sắc của biển do </a:t>
          </a:r>
          <a:r>
            <a:rPr lang="en-US" sz="1700" dirty="0" smtClean="0">
              <a:solidFill>
                <a:schemeClr val="tx1"/>
              </a:solidFill>
              <a:latin typeface="Cambria" panose="02040503050406030204" pitchFamily="18" charset="0"/>
              <a:ea typeface="Cambria" panose="02040503050406030204" pitchFamily="18" charset="0"/>
            </a:rPr>
            <a:t>p</a:t>
          </a:r>
          <a:r>
            <a:rPr lang="vi-VN" sz="1700" dirty="0" smtClean="0">
              <a:solidFill>
                <a:schemeClr val="tx1"/>
              </a:solidFill>
              <a:latin typeface="Cambria" panose="02040503050406030204" pitchFamily="18" charset="0"/>
              <a:ea typeface="Cambria" panose="02040503050406030204" pitchFamily="18" charset="0"/>
            </a:rPr>
            <a:t>hần đất liền Việt Nam hẹp ngang lại nằm kề Biển Đông là nguồn dự trữ ẩm dồi dào, các khối khí di chuyển qua biển ảnh hưởng sâu vào đất </a:t>
          </a:r>
          <a:r>
            <a:rPr lang="vi-VN" sz="1700" dirty="0" smtClean="0">
              <a:solidFill>
                <a:schemeClr val="tx1"/>
              </a:solidFill>
              <a:latin typeface="Cambria" panose="02040503050406030204" pitchFamily="18" charset="0"/>
              <a:ea typeface="Cambria" panose="02040503050406030204" pitchFamily="18" charset="0"/>
            </a:rPr>
            <a:t>liền</a:t>
          </a:r>
          <a:r>
            <a:rPr lang="en-US" sz="1700" dirty="0" smtClean="0">
              <a:solidFill>
                <a:schemeClr val="tx1"/>
              </a:solidFill>
              <a:latin typeface="Cambria" panose="02040503050406030204" pitchFamily="18" charset="0"/>
              <a:ea typeface="Cambria" panose="02040503050406030204" pitchFamily="18" charset="0"/>
            </a:rPr>
            <a:t> </a:t>
          </a:r>
          <a:r>
            <a:rPr lang="en-US" sz="1700" dirty="0" err="1" smtClean="0">
              <a:solidFill>
                <a:schemeClr val="tx1"/>
              </a:solidFill>
              <a:latin typeface="Cambria" panose="02040503050406030204" pitchFamily="18" charset="0"/>
              <a:ea typeface="Cambria" panose="02040503050406030204" pitchFamily="18" charset="0"/>
            </a:rPr>
            <a:t>nên</a:t>
          </a:r>
          <a:r>
            <a:rPr lang="en-US" sz="1700" dirty="0" smtClean="0">
              <a:solidFill>
                <a:schemeClr val="tx1"/>
              </a:solidFill>
              <a:latin typeface="Cambria" panose="02040503050406030204" pitchFamily="18" charset="0"/>
              <a:ea typeface="Cambria" panose="02040503050406030204" pitchFamily="18" charset="0"/>
            </a:rPr>
            <a:t> </a:t>
          </a:r>
          <a:r>
            <a:rPr lang="en-US" sz="1700" dirty="0" err="1" smtClean="0">
              <a:solidFill>
                <a:schemeClr val="tx1"/>
              </a:solidFill>
              <a:latin typeface="Cambria" panose="02040503050406030204" pitchFamily="18" charset="0"/>
              <a:ea typeface="Cambria" panose="02040503050406030204" pitchFamily="18" charset="0"/>
            </a:rPr>
            <a:t>phát</a:t>
          </a:r>
          <a:r>
            <a:rPr lang="en-US" sz="1700" dirty="0" smtClean="0">
              <a:solidFill>
                <a:schemeClr val="tx1"/>
              </a:solidFill>
              <a:latin typeface="Cambria" panose="02040503050406030204" pitchFamily="18" charset="0"/>
              <a:ea typeface="Cambria" panose="02040503050406030204" pitchFamily="18" charset="0"/>
            </a:rPr>
            <a:t> </a:t>
          </a:r>
          <a:r>
            <a:rPr lang="en-US" sz="1700" dirty="0" err="1" smtClean="0">
              <a:solidFill>
                <a:schemeClr val="tx1"/>
              </a:solidFill>
              <a:latin typeface="Cambria" panose="02040503050406030204" pitchFamily="18" charset="0"/>
              <a:ea typeface="Cambria" panose="02040503050406030204" pitchFamily="18" charset="0"/>
            </a:rPr>
            <a:t>triển</a:t>
          </a:r>
          <a:r>
            <a:rPr lang="en-US" sz="1700" dirty="0" smtClean="0">
              <a:solidFill>
                <a:schemeClr val="tx1"/>
              </a:solidFill>
              <a:latin typeface="Cambria" panose="02040503050406030204" pitchFamily="18" charset="0"/>
              <a:ea typeface="Cambria" panose="02040503050406030204" pitchFamily="18" charset="0"/>
            </a:rPr>
            <a:t> </a:t>
          </a:r>
          <a:r>
            <a:rPr lang="en-US" sz="1700" dirty="0" err="1" smtClean="0">
              <a:solidFill>
                <a:schemeClr val="tx1"/>
              </a:solidFill>
              <a:latin typeface="Cambria" panose="02040503050406030204" pitchFamily="18" charset="0"/>
              <a:ea typeface="Cambria" panose="02040503050406030204" pitchFamily="18" charset="0"/>
            </a:rPr>
            <a:t>được</a:t>
          </a:r>
          <a:r>
            <a:rPr lang="en-US" sz="1700" dirty="0" smtClean="0">
              <a:solidFill>
                <a:schemeClr val="tx1"/>
              </a:solidFill>
              <a:latin typeface="Cambria" panose="02040503050406030204" pitchFamily="18" charset="0"/>
              <a:ea typeface="Cambria" panose="02040503050406030204" pitchFamily="18" charset="0"/>
            </a:rPr>
            <a:t> du </a:t>
          </a:r>
          <a:r>
            <a:rPr lang="en-US" sz="1700" dirty="0" err="1" smtClean="0">
              <a:solidFill>
                <a:schemeClr val="tx1"/>
              </a:solidFill>
              <a:latin typeface="Cambria" panose="02040503050406030204" pitchFamily="18" charset="0"/>
              <a:ea typeface="Cambria" panose="02040503050406030204" pitchFamily="18" charset="0"/>
            </a:rPr>
            <a:t>lịch</a:t>
          </a:r>
          <a:r>
            <a:rPr lang="en-US" sz="1700" dirty="0" smtClean="0">
              <a:solidFill>
                <a:schemeClr val="tx1"/>
              </a:solidFill>
              <a:latin typeface="Cambria" panose="02040503050406030204" pitchFamily="18" charset="0"/>
              <a:ea typeface="Cambria" panose="02040503050406030204" pitchFamily="18" charset="0"/>
            </a:rPr>
            <a:t> </a:t>
          </a:r>
          <a:r>
            <a:rPr lang="en-US" sz="1700" dirty="0" err="1" smtClean="0">
              <a:solidFill>
                <a:schemeClr val="tx1"/>
              </a:solidFill>
              <a:latin typeface="Cambria" panose="02040503050406030204" pitchFamily="18" charset="0"/>
              <a:ea typeface="Cambria" panose="02040503050406030204" pitchFamily="18" charset="0"/>
            </a:rPr>
            <a:t>biển</a:t>
          </a:r>
          <a:r>
            <a:rPr lang="en-US" sz="1700" dirty="0" smtClean="0">
              <a:solidFill>
                <a:schemeClr val="tx1"/>
              </a:solidFill>
              <a:latin typeface="Cambria" panose="02040503050406030204" pitchFamily="18" charset="0"/>
              <a:ea typeface="Cambria" panose="02040503050406030204" pitchFamily="18" charset="0"/>
            </a:rPr>
            <a:t>.</a:t>
          </a:r>
          <a:endParaRPr lang="en-US" sz="1700" dirty="0">
            <a:solidFill>
              <a:schemeClr val="tx1"/>
            </a:solidFill>
            <a:latin typeface="Cambria" panose="02040503050406030204" pitchFamily="18" charset="0"/>
            <a:ea typeface="Cambria" panose="02040503050406030204" pitchFamily="18" charset="0"/>
          </a:endParaRP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Là</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nơi</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hội</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tụ</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của</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nhiều</a:t>
          </a:r>
          <a:r>
            <a:rPr lang="en-US" sz="1800" b="0" dirty="0" smtClean="0">
              <a:solidFill>
                <a:schemeClr val="tx1"/>
              </a:solidFill>
              <a:latin typeface="Cambria" panose="02040503050406030204" pitchFamily="18" charset="0"/>
              <a:ea typeface="Cambria" panose="02040503050406030204" pitchFamily="18" charset="0"/>
            </a:rPr>
            <a:t>  </a:t>
          </a:r>
          <a:r>
            <a:rPr lang="vi-VN" sz="1800" b="0" dirty="0" smtClean="0">
              <a:solidFill>
                <a:schemeClr val="tx1"/>
              </a:solidFill>
              <a:latin typeface="Cambria" panose="02040503050406030204" pitchFamily="18" charset="0"/>
              <a:ea typeface="Cambria" panose="02040503050406030204" pitchFamily="18" charset="0"/>
            </a:rPr>
            <a:t>luồng sinh vật từ Hoa Nam (Trung Quốc) xuống, từ Ấn Độ - Mi-an-ma sang và từ Ma-lai-xi-a - In-đô-nê-xi-a lên</a:t>
          </a:r>
          <a:r>
            <a:rPr lang="en-US" sz="1800" b="0" dirty="0" smtClean="0">
              <a:solidFill>
                <a:schemeClr val="tx1"/>
              </a:solidFill>
              <a:latin typeface="Cambria" panose="02040503050406030204" pitchFamily="18" charset="0"/>
              <a:ea typeface="Cambria" panose="02040503050406030204" pitchFamily="18" charset="0"/>
            </a:rPr>
            <a:t>.</a:t>
          </a:r>
        </a:p>
        <a:p>
          <a:pPr algn="just"/>
          <a:r>
            <a:rPr lang="en-US" sz="1800" b="0" dirty="0" smtClean="0">
              <a:solidFill>
                <a:schemeClr val="tx1"/>
              </a:solidFill>
              <a:latin typeface="Cambria" panose="02040503050406030204" pitchFamily="18" charset="0"/>
              <a:ea typeface="Cambria" panose="02040503050406030204" pitchFamily="18" charset="0"/>
            </a:rPr>
            <a:t>- V</a:t>
          </a:r>
          <a:r>
            <a:rPr lang="vi-VN" sz="1800" b="0" dirty="0" smtClean="0">
              <a:solidFill>
                <a:schemeClr val="tx1"/>
              </a:solidFill>
              <a:latin typeface="Cambria" panose="02040503050406030204" pitchFamily="18" charset="0"/>
              <a:ea typeface="Cambria" panose="02040503050406030204" pitchFamily="18" charset="0"/>
            </a:rPr>
            <a:t>ùng biển có nhiệt độ bề mặt nước biển cao, các dòng biển di chuyển theo mùa.</a:t>
          </a:r>
          <a:endParaRPr lang="en-US" sz="1800" b="0" dirty="0" smtClean="0">
            <a:solidFill>
              <a:schemeClr val="tx1"/>
            </a:solidFill>
            <a:latin typeface="Cambria" panose="02040503050406030204" pitchFamily="18" charset="0"/>
            <a:ea typeface="Cambria" panose="02040503050406030204" pitchFamily="18" charset="0"/>
          </a:endParaRP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anose="02040503050406030204" pitchFamily="18" charset="0"/>
            <a:ea typeface="Cambria" panose="02040503050406030204" pitchFamily="18" charset="0"/>
          </a:endParaRPr>
        </a:p>
        <a:p>
          <a:pPr algn="just"/>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Khí</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hậu</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nước</a:t>
          </a:r>
          <a:r>
            <a:rPr lang="en-US" sz="1800" b="0" dirty="0" smtClean="0">
              <a:solidFill>
                <a:schemeClr val="tx1"/>
              </a:solidFill>
              <a:latin typeface="Cambria" panose="02040503050406030204" pitchFamily="18" charset="0"/>
              <a:ea typeface="Cambria" panose="02040503050406030204" pitchFamily="18" charset="0"/>
            </a:rPr>
            <a:t> ta </a:t>
          </a:r>
          <a:r>
            <a:rPr lang="en-US" sz="1800" b="0" dirty="0" err="1" smtClean="0">
              <a:solidFill>
                <a:schemeClr val="tx1"/>
              </a:solidFill>
              <a:latin typeface="Cambria" panose="02040503050406030204" pitchFamily="18" charset="0"/>
              <a:ea typeface="Cambria" panose="02040503050406030204" pitchFamily="18" charset="0"/>
            </a:rPr>
            <a:t>phân</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hóa</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theo</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chiều</a:t>
          </a:r>
          <a:r>
            <a:rPr lang="en-US" sz="1800" b="0" dirty="0" smtClean="0">
              <a:solidFill>
                <a:schemeClr val="tx1"/>
              </a:solidFill>
              <a:latin typeface="Cambria" panose="02040503050406030204" pitchFamily="18" charset="0"/>
              <a:ea typeface="Cambria" panose="02040503050406030204" pitchFamily="18" charset="0"/>
            </a:rPr>
            <a:t> </a:t>
          </a:r>
          <a:r>
            <a:rPr lang="vi-VN" sz="1800" b="0" dirty="0" smtClean="0">
              <a:solidFill>
                <a:schemeClr val="tx1"/>
              </a:solidFill>
              <a:latin typeface="Cambria" panose="02040503050406030204" pitchFamily="18" charset="0"/>
              <a:ea typeface="Cambria" panose="02040503050406030204" pitchFamily="18" charset="0"/>
            </a:rPr>
            <a:t>theo chiều Bắc - Nam và theo chiều Đông - Tây.</a:t>
          </a:r>
          <a:endParaRPr lang="en-US" sz="1800" b="0" dirty="0" smtClean="0">
            <a:solidFill>
              <a:schemeClr val="tx1"/>
            </a:solidFill>
            <a:latin typeface="Cambria" panose="02040503050406030204" pitchFamily="18" charset="0"/>
            <a:ea typeface="Cambria" panose="02040503050406030204" pitchFamily="18" charset="0"/>
          </a:endParaRPr>
        </a:p>
        <a:p>
          <a:pPr algn="just"/>
          <a:r>
            <a:rPr lang="vi-VN" sz="1800" b="0" dirty="0" smtClean="0">
              <a:solidFill>
                <a:schemeClr val="tx1"/>
              </a:solidFill>
              <a:latin typeface="Cambria" panose="02040503050406030204" pitchFamily="18" charset="0"/>
              <a:ea typeface="Cambria" panose="02040503050406030204" pitchFamily="18" charset="0"/>
            </a:rPr>
            <a:t>- Sinh vật và đất ở nước ta phong phú, đa </a:t>
          </a:r>
          <a:r>
            <a:rPr lang="vi-VN" sz="1800" b="0" dirty="0" smtClean="0">
              <a:solidFill>
                <a:schemeClr val="tx1"/>
              </a:solidFill>
              <a:latin typeface="Cambria" panose="02040503050406030204" pitchFamily="18" charset="0"/>
              <a:ea typeface="Cambria" panose="02040503050406030204" pitchFamily="18" charset="0"/>
            </a:rPr>
            <a:t>dạng</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ví</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dụ</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nhiều</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vườn</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quốc</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gia</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như</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Cúc</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Phương</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đất</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feralit</a:t>
          </a:r>
          <a:r>
            <a:rPr lang="en-US" sz="1800" b="0" dirty="0" smtClean="0">
              <a:solidFill>
                <a:schemeClr val="tx1"/>
              </a:solidFill>
              <a:latin typeface="Cambria" panose="02040503050406030204" pitchFamily="18" charset="0"/>
              <a:ea typeface="Cambria" panose="02040503050406030204" pitchFamily="18" charset="0"/>
            </a:rPr>
            <a:t>)</a:t>
          </a:r>
          <a:endParaRPr lang="en-US" sz="1800" b="0" dirty="0" smtClean="0">
            <a:solidFill>
              <a:schemeClr val="tx1"/>
            </a:solidFill>
            <a:latin typeface="Cambria" panose="02040503050406030204" pitchFamily="18" charset="0"/>
            <a:ea typeface="Cambria" panose="02040503050406030204" pitchFamily="18" charset="0"/>
          </a:endParaRPr>
        </a:p>
        <a:p>
          <a:pPr algn="just"/>
          <a:endParaRPr lang="en-US" sz="1800" b="0" dirty="0" smtClean="0">
            <a:solidFill>
              <a:schemeClr val="tx1"/>
            </a:solidFill>
            <a:latin typeface="Cambria" panose="02040503050406030204" pitchFamily="18" charset="0"/>
            <a:ea typeface="Cambria" panose="02040503050406030204" pitchFamily="18" charset="0"/>
          </a:endParaRPr>
        </a:p>
      </dgm:t>
    </dgm:pt>
    <dgm:pt modelId="{46821B45-B9F5-4FAF-834F-499C8AE36BA2}" cxnId="{E5E1F8D5-384F-4738-91BA-6CDDED360257}" type="parTrans">
      <dgm:prSet/>
      <dgm:spPr/>
      <dgm:t>
        <a:bodyPr/>
        <a:lstStyle/>
        <a:p>
          <a:endParaRPr lang="en-US"/>
        </a:p>
      </dgm:t>
    </dgm:pt>
    <dgm:pt modelId="{29859120-04AA-48A6-ACAA-ED37A6A9AC18}" cxnId="{E5E1F8D5-384F-4738-91BA-6CDDED360257}" type="sibTrans">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anose="02040503050406030204" pitchFamily="18" charset="0"/>
              <a:ea typeface="Cambria" panose="02040503050406030204" pitchFamily="18" charset="0"/>
            </a:rPr>
            <a:t>Thiên</a:t>
          </a:r>
          <a:r>
            <a:rPr lang="en-US" sz="1800" dirty="0" smtClean="0">
              <a:solidFill>
                <a:schemeClr val="tx1"/>
              </a:solidFill>
              <a:latin typeface="Cambria" panose="02040503050406030204" pitchFamily="18" charset="0"/>
              <a:ea typeface="Cambria" panose="02040503050406030204" pitchFamily="18" charset="0"/>
            </a:rPr>
            <a:t> tai: </a:t>
          </a:r>
          <a:r>
            <a:rPr lang="en-US" sz="1800" dirty="0" err="1" smtClean="0">
              <a:solidFill>
                <a:schemeClr val="tx1"/>
              </a:solidFill>
              <a:latin typeface="Cambria" panose="02040503050406030204" pitchFamily="18" charset="0"/>
              <a:ea typeface="Cambria" panose="02040503050406030204" pitchFamily="18" charset="0"/>
            </a:rPr>
            <a:t>Bão</a:t>
          </a:r>
          <a:r>
            <a:rPr lang="en-US" sz="1800" dirty="0" smtClean="0">
              <a:solidFill>
                <a:schemeClr val="tx1"/>
              </a:solidFill>
              <a:latin typeface="Cambria" panose="02040503050406030204" pitchFamily="18" charset="0"/>
              <a:ea typeface="Cambria" panose="02040503050406030204" pitchFamily="18" charset="0"/>
            </a:rPr>
            <a:t>, </a:t>
          </a:r>
          <a:r>
            <a:rPr lang="en-US" sz="1800" dirty="0" err="1" smtClean="0">
              <a:solidFill>
                <a:schemeClr val="tx1"/>
              </a:solidFill>
              <a:latin typeface="Cambria" panose="02040503050406030204" pitchFamily="18" charset="0"/>
              <a:ea typeface="Cambria" panose="02040503050406030204" pitchFamily="18" charset="0"/>
            </a:rPr>
            <a:t>lũ</a:t>
          </a:r>
          <a:r>
            <a:rPr lang="en-US" sz="1800" dirty="0" smtClean="0">
              <a:solidFill>
                <a:schemeClr val="tx1"/>
              </a:solidFill>
              <a:latin typeface="Cambria" panose="02040503050406030204" pitchFamily="18" charset="0"/>
              <a:ea typeface="Cambria" panose="02040503050406030204" pitchFamily="18" charset="0"/>
            </a:rPr>
            <a:t> </a:t>
          </a:r>
          <a:r>
            <a:rPr lang="en-US" sz="1800" dirty="0" err="1" smtClean="0">
              <a:solidFill>
                <a:schemeClr val="tx1"/>
              </a:solidFill>
              <a:latin typeface="Cambria" panose="02040503050406030204" pitchFamily="18" charset="0"/>
              <a:ea typeface="Cambria" panose="02040503050406030204" pitchFamily="18" charset="0"/>
            </a:rPr>
            <a:t>lụt</a:t>
          </a:r>
          <a:r>
            <a:rPr lang="en-US" sz="1800" dirty="0" smtClean="0">
              <a:solidFill>
                <a:schemeClr val="tx1"/>
              </a:solidFill>
              <a:latin typeface="Cambria" panose="02040503050406030204" pitchFamily="18" charset="0"/>
              <a:ea typeface="Cambria" panose="02040503050406030204" pitchFamily="18" charset="0"/>
            </a:rPr>
            <a:t>, </a:t>
          </a:r>
          <a:r>
            <a:rPr lang="en-US" sz="1800" dirty="0" err="1" smtClean="0">
              <a:solidFill>
                <a:schemeClr val="tx1"/>
              </a:solidFill>
              <a:latin typeface="Cambria" panose="02040503050406030204" pitchFamily="18" charset="0"/>
              <a:ea typeface="Cambria" panose="02040503050406030204" pitchFamily="18" charset="0"/>
            </a:rPr>
            <a:t>hạn</a:t>
          </a:r>
          <a:r>
            <a:rPr lang="en-US" sz="1800" dirty="0" smtClean="0">
              <a:solidFill>
                <a:schemeClr val="tx1"/>
              </a:solidFill>
              <a:latin typeface="Cambria" panose="02040503050406030204" pitchFamily="18" charset="0"/>
              <a:ea typeface="Cambria" panose="02040503050406030204" pitchFamily="18" charset="0"/>
            </a:rPr>
            <a:t> </a:t>
          </a:r>
          <a:r>
            <a:rPr lang="en-US" sz="1800" dirty="0" err="1" smtClean="0">
              <a:solidFill>
                <a:schemeClr val="tx1"/>
              </a:solidFill>
              <a:latin typeface="Cambria" panose="02040503050406030204" pitchFamily="18" charset="0"/>
              <a:ea typeface="Cambria" panose="02040503050406030204" pitchFamily="18" charset="0"/>
            </a:rPr>
            <a:t>hán</a:t>
          </a:r>
          <a:r>
            <a:rPr lang="en-US" sz="1800" dirty="0" smtClean="0">
              <a:solidFill>
                <a:schemeClr val="tx1"/>
              </a:solidFill>
              <a:latin typeface="Cambria" panose="02040503050406030204" pitchFamily="18" charset="0"/>
              <a:ea typeface="Cambria" panose="02040503050406030204" pitchFamily="18" charset="0"/>
            </a:rPr>
            <a:t>.</a:t>
          </a:r>
          <a:endParaRPr lang="en-US" sz="1800" dirty="0">
            <a:solidFill>
              <a:schemeClr val="tx1"/>
            </a:solidFill>
            <a:latin typeface="Cambria" panose="02040503050406030204" pitchFamily="18" charset="0"/>
            <a:ea typeface="Cambria" panose="02040503050406030204" pitchFamily="18" charset="0"/>
          </a:endParaRP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anose="02040503050406030204" pitchFamily="18" charset="0"/>
              <a:ea typeface="Cambria" panose="02040503050406030204" pitchFamily="18" charset="0"/>
            </a:rPr>
            <a:t>Phát</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triển</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kinh</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tế</a:t>
          </a:r>
          <a:r>
            <a:rPr lang="en-US" sz="1800" b="0" dirty="0" smtClean="0">
              <a:solidFill>
                <a:schemeClr val="tx1"/>
              </a:solidFill>
              <a:latin typeface="Cambria" panose="02040503050406030204" pitchFamily="18" charset="0"/>
              <a:ea typeface="Cambria" panose="02040503050406030204" pitchFamily="18" charset="0"/>
            </a:rPr>
            <a:t>: </a:t>
          </a:r>
          <a:r>
            <a:rPr lang="vi-VN" sz="1800" b="0" dirty="0" smtClean="0">
              <a:solidFill>
                <a:schemeClr val="tx1"/>
              </a:solidFill>
              <a:latin typeface="Cambria" panose="02040503050406030204" pitchFamily="18" charset="0"/>
              <a:ea typeface="Cambria" panose="02040503050406030204"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anose="02040503050406030204" pitchFamily="18" charset="0"/>
              <a:ea typeface="Cambria" panose="02040503050406030204" pitchFamily="18" charset="0"/>
            </a:rPr>
            <a:t> </a:t>
          </a: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anose="02040503050406030204" pitchFamily="18" charset="0"/>
              <a:ea typeface="Cambria" panose="02040503050406030204" pitchFamily="18" charset="0"/>
            </a:rPr>
            <a:t>Văn</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hóa</a:t>
          </a:r>
          <a:r>
            <a:rPr lang="en-US" sz="1800" b="1" dirty="0" smtClean="0">
              <a:solidFill>
                <a:schemeClr val="tx1"/>
              </a:solidFill>
              <a:latin typeface="Cambria" panose="02040503050406030204" pitchFamily="18" charset="0"/>
              <a:ea typeface="Cambria" panose="02040503050406030204" pitchFamily="18" charset="0"/>
            </a:rPr>
            <a:t> – </a:t>
          </a:r>
          <a:r>
            <a:rPr lang="en-US" sz="1800" b="1" dirty="0" err="1" smtClean="0">
              <a:solidFill>
                <a:schemeClr val="tx1"/>
              </a:solidFill>
              <a:latin typeface="Cambria" panose="02040503050406030204" pitchFamily="18" charset="0"/>
              <a:ea typeface="Cambria" panose="02040503050406030204" pitchFamily="18" charset="0"/>
            </a:rPr>
            <a:t>xã</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hội</a:t>
          </a:r>
          <a:r>
            <a:rPr lang="en-US" sz="1800" b="0" dirty="0" smtClean="0">
              <a:solidFill>
                <a:schemeClr val="tx1"/>
              </a:solidFill>
              <a:latin typeface="Cambria" panose="02040503050406030204" pitchFamily="18" charset="0"/>
              <a:ea typeface="Cambria" panose="02040503050406030204" pitchFamily="18" charset="0"/>
            </a:rPr>
            <a:t>: </a:t>
          </a:r>
          <a:r>
            <a:rPr lang="vi-VN" sz="1800" b="0" dirty="0" smtClean="0">
              <a:solidFill>
                <a:schemeClr val="tx1"/>
              </a:solidFill>
              <a:latin typeface="Cambria" panose="02040503050406030204" pitchFamily="18" charset="0"/>
              <a:ea typeface="Cambria" panose="02040503050406030204"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anose="02040503050406030204" pitchFamily="18" charset="0"/>
              <a:ea typeface="Cambria" panose="02040503050406030204" pitchFamily="18" charset="0"/>
            </a:rPr>
            <a:t> </a:t>
          </a:r>
        </a:p>
      </dgm:t>
    </dgm:pt>
    <dgm:pt modelId="{46821B45-B9F5-4FAF-834F-499C8AE36BA2}" cxnId="{E5E1F8D5-384F-4738-91BA-6CDDED360257}" type="parTrans">
      <dgm:prSet/>
      <dgm:spPr/>
      <dgm:t>
        <a:bodyPr/>
        <a:lstStyle/>
        <a:p>
          <a:endParaRPr lang="en-US"/>
        </a:p>
      </dgm:t>
    </dgm:pt>
    <dgm:pt modelId="{29859120-04AA-48A6-ACAA-ED37A6A9AC18}" cxnId="{E5E1F8D5-384F-4738-91BA-6CDDED360257}" type="sibTrans">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anose="02040503050406030204" pitchFamily="18" charset="0"/>
              <a:ea typeface="Cambria" panose="02040503050406030204" pitchFamily="18" charset="0"/>
            </a:rPr>
            <a:t>An </a:t>
          </a:r>
          <a:r>
            <a:rPr lang="en-US" sz="1800" b="1" dirty="0" err="1" smtClean="0">
              <a:solidFill>
                <a:schemeClr val="tx1"/>
              </a:solidFill>
              <a:latin typeface="Cambria" panose="02040503050406030204" pitchFamily="18" charset="0"/>
              <a:ea typeface="Cambria" panose="02040503050406030204" pitchFamily="18" charset="0"/>
            </a:rPr>
            <a:t>ninh</a:t>
          </a:r>
          <a:r>
            <a:rPr lang="en-US" sz="1800" b="1" dirty="0" smtClean="0">
              <a:solidFill>
                <a:schemeClr val="tx1"/>
              </a:solidFill>
              <a:latin typeface="Cambria" panose="02040503050406030204" pitchFamily="18" charset="0"/>
              <a:ea typeface="Cambria" panose="02040503050406030204" pitchFamily="18" charset="0"/>
            </a:rPr>
            <a:t> – </a:t>
          </a:r>
          <a:r>
            <a:rPr lang="en-US" sz="1800" b="1" dirty="0" err="1" smtClean="0">
              <a:solidFill>
                <a:schemeClr val="tx1"/>
              </a:solidFill>
              <a:latin typeface="Cambria" panose="02040503050406030204" pitchFamily="18" charset="0"/>
              <a:ea typeface="Cambria" panose="02040503050406030204" pitchFamily="18" charset="0"/>
            </a:rPr>
            <a:t>quốc</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phòng</a:t>
          </a:r>
          <a:r>
            <a:rPr lang="en-US" sz="1800" dirty="0" smtClean="0">
              <a:solidFill>
                <a:schemeClr val="tx1"/>
              </a:solidFill>
              <a:latin typeface="Cambria" panose="02040503050406030204" pitchFamily="18" charset="0"/>
              <a:ea typeface="Cambria" panose="02040503050406030204" pitchFamily="18" charset="0"/>
            </a:rPr>
            <a:t>: </a:t>
          </a:r>
          <a:r>
            <a:rPr lang="vi-VN" sz="1800" dirty="0" smtClean="0">
              <a:solidFill>
                <a:schemeClr val="tx1"/>
              </a:solidFill>
              <a:latin typeface="Cambria" panose="02040503050406030204" pitchFamily="18" charset="0"/>
              <a:ea typeface="Cambria" panose="02040503050406030204"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anose="02040503050406030204" pitchFamily="18" charset="0"/>
              <a:ea typeface="Cambria" panose="02040503050406030204" pitchFamily="18" charset="0"/>
            </a:rPr>
            <a:t>.</a:t>
          </a:r>
          <a:endParaRPr lang="en-US" sz="1800" dirty="0">
            <a:solidFill>
              <a:schemeClr val="tx1"/>
            </a:solidFill>
            <a:latin typeface="Cambria" panose="02040503050406030204" pitchFamily="18" charset="0"/>
            <a:ea typeface="Cambria" panose="02040503050406030204" pitchFamily="18" charset="0"/>
          </a:endParaRP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4504048" cy="3897639"/>
        <a:chOff x="0" y="0"/>
        <a:chExt cx="4504048" cy="3897639"/>
      </a:xfrm>
    </dsp:grpSpPr>
    <dsp:sp modelId="{05AC6029-8E04-4D20-8922-D424E1FDD752}">
      <dsp:nvSpPr>
        <dsp:cNvPr id="3" name="Isosceles Triangle 2"/>
        <dsp:cNvSpPr/>
      </dsp:nvSpPr>
      <dsp:spPr bwMode="white">
        <a:xfrm>
          <a:off x="-963528" y="0"/>
          <a:ext cx="3897639" cy="3897639"/>
        </a:xfrm>
        <a:prstGeom prst="triangle">
          <a:avLst/>
        </a:prstGeom>
        <a:blipFill rotWithShape="0">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sp:spPr>
      <dsp:style>
        <a:lnRef idx="2">
          <a:schemeClr val="lt1"/>
        </a:lnRef>
        <a:fillRef idx="1">
          <a:schemeClr val="accent1"/>
        </a:fillRef>
        <a:effectRef idx="0">
          <a:scrgbClr r="0" g="0" b="0"/>
        </a:effectRef>
        <a:fontRef idx="minor">
          <a:schemeClr val="lt1"/>
        </a:fontRef>
      </dsp:style>
      <dsp:txXfrm>
        <a:off x="-963528" y="0"/>
        <a:ext cx="3897639" cy="3897639"/>
      </dsp:txXfrm>
    </dsp:sp>
    <dsp:sp modelId="{628FF34A-5DBB-4010-8342-B36A4F241E58}">
      <dsp:nvSpPr>
        <dsp:cNvPr id="4" name="Rounded Rectangle 3"/>
        <dsp:cNvSpPr/>
      </dsp:nvSpPr>
      <dsp:spPr bwMode="white">
        <a:xfrm>
          <a:off x="950988" y="389764"/>
          <a:ext cx="2602072" cy="882231"/>
        </a:xfrm>
        <a:prstGeom prst="roundRect">
          <a:avLst/>
        </a:prstGeom>
      </dsp:spPr>
      <dsp:style>
        <a:lnRef idx="2">
          <a:schemeClr val="accent1"/>
        </a:lnRef>
        <a:fillRef idx="1">
          <a:schemeClr val="lt1">
            <a:alpha val="90000"/>
          </a:schemeClr>
        </a:fillRef>
        <a:effectRef idx="0">
          <a:scrgbClr r="0" g="0" b="0"/>
        </a:effectRef>
        <a:fontRef idx="minor"/>
      </dsp:style>
      <dsp:txBody>
        <a:bodyPr lIns="57150" tIns="57150" rIns="57150" bIns="571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sz="1550" dirty="0" smtClean="0">
              <a:solidFill>
                <a:schemeClr val="dk1"/>
              </a:solidFill>
              <a:latin typeface="Cambria" panose="02040503050406030204" pitchFamily="18" charset="0"/>
              <a:ea typeface="Cambria" panose="02040503050406030204" pitchFamily="18" charset="0"/>
              <a:cs typeface="Times New Roman" panose="02020603050405020304"/>
            </a:rPr>
            <a:t>N</a:t>
          </a:r>
          <a:r>
            <a:rPr lang="vi-VN" sz="1550" dirty="0" smtClean="0">
              <a:solidFill>
                <a:schemeClr val="dk1"/>
              </a:solidFill>
              <a:latin typeface="Cambria" panose="02040503050406030204" pitchFamily="18" charset="0"/>
              <a:ea typeface="Cambria" panose="02040503050406030204" pitchFamily="18" charset="0"/>
              <a:cs typeface="Times New Roman" panose="02020603050405020304"/>
            </a:rPr>
            <a:t>ằm ở rìa </a:t>
          </a:r>
          <a:r>
            <a:rPr lang="en-US" sz="1550" dirty="0" err="1" smtClean="0">
              <a:solidFill>
                <a:schemeClr val="dk1"/>
              </a:solidFill>
              <a:latin typeface="Cambria" panose="02040503050406030204" pitchFamily="18" charset="0"/>
              <a:ea typeface="Cambria" panose="02040503050406030204" pitchFamily="18" charset="0"/>
              <a:cs typeface="Times New Roman" panose="02020603050405020304"/>
            </a:rPr>
            <a:t>phía</a:t>
          </a:r>
          <a:r>
            <a:rPr lang="en-US" sz="1550" dirty="0" smtClean="0">
              <a:solidFill>
                <a:schemeClr val="dk1"/>
              </a:solidFill>
              <a:latin typeface="Cambria" panose="02040503050406030204" pitchFamily="18" charset="0"/>
              <a:ea typeface="Cambria" panose="02040503050406030204" pitchFamily="18" charset="0"/>
              <a:cs typeface="Times New Roman" panose="02020603050405020304"/>
            </a:rPr>
            <a:t> </a:t>
          </a:r>
          <a:r>
            <a:rPr lang="vi-VN" sz="1550" dirty="0" smtClean="0">
              <a:solidFill>
                <a:schemeClr val="dk1"/>
              </a:solidFill>
              <a:latin typeface="Cambria" panose="02040503050406030204" pitchFamily="18" charset="0"/>
              <a:ea typeface="Cambria" panose="02040503050406030204" pitchFamily="18" charset="0"/>
              <a:cs typeface="Times New Roman" panose="02020603050405020304"/>
            </a:rPr>
            <a:t>đông của bán đảo Đông Dương, gần trung tâm khu vực Đông Nam Á.</a:t>
          </a:r>
          <a:endParaRPr lang="en-US" sz="1550" dirty="0">
            <a:solidFill>
              <a:schemeClr val="dk1"/>
            </a:solidFill>
            <a:latin typeface="Cambria" panose="02040503050406030204" pitchFamily="18" charset="0"/>
            <a:ea typeface="Cambria" panose="02040503050406030204" pitchFamily="18" charset="0"/>
          </a:endParaRPr>
        </a:p>
      </dsp:txBody>
      <dsp:txXfrm>
        <a:off x="950988" y="389764"/>
        <a:ext cx="2602072" cy="882231"/>
      </dsp:txXfrm>
    </dsp:sp>
    <dsp:sp modelId="{DFC54CEB-618F-4D97-9C35-5869ED67EB8E}">
      <dsp:nvSpPr>
        <dsp:cNvPr id="5" name="Rounded Rectangle 4"/>
        <dsp:cNvSpPr/>
      </dsp:nvSpPr>
      <dsp:spPr bwMode="white">
        <a:xfrm>
          <a:off x="985291" y="1344038"/>
          <a:ext cx="2533465" cy="576339"/>
        </a:xfrm>
        <a:prstGeom prst="roundRect">
          <a:avLst/>
        </a:prstGeom>
      </dsp:spPr>
      <dsp:style>
        <a:lnRef idx="2">
          <a:schemeClr val="accent1"/>
        </a:lnRef>
        <a:fillRef idx="1">
          <a:schemeClr val="lt1">
            <a:alpha val="90000"/>
          </a:schemeClr>
        </a:fillRef>
        <a:effectRef idx="0">
          <a:scrgbClr r="0" g="0" b="0"/>
        </a:effectRef>
        <a:fontRef idx="minor"/>
      </dsp:style>
      <dsp:txBody>
        <a:bodyPr lIns="57150" tIns="57150" rIns="57150" bIns="571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vi-VN" sz="1550" dirty="0" smtClean="0">
              <a:solidFill>
                <a:schemeClr val="dk1"/>
              </a:solidFill>
              <a:latin typeface="Cambria" panose="02040503050406030204" pitchFamily="18" charset="0"/>
              <a:ea typeface="Cambria" panose="02040503050406030204" pitchFamily="18" charset="0"/>
              <a:cs typeface="Times New Roman" panose="02020603050405020304"/>
            </a:rPr>
            <a:t>Cầu nối giữa Đông Nam Á lục địa và hải đảo.</a:t>
          </a:r>
          <a:endParaRPr lang="vi-VN" sz="1550" dirty="0">
            <a:solidFill>
              <a:schemeClr val="dk1"/>
            </a:solidFill>
            <a:latin typeface="Cambria" panose="02040503050406030204" pitchFamily="18" charset="0"/>
            <a:ea typeface="Cambria" panose="02040503050406030204" pitchFamily="18" charset="0"/>
            <a:cs typeface="Times New Roman" panose="02020603050405020304"/>
          </a:endParaRPr>
        </a:p>
      </dsp:txBody>
      <dsp:txXfrm>
        <a:off x="985291" y="1344038"/>
        <a:ext cx="2533465" cy="576339"/>
      </dsp:txXfrm>
    </dsp:sp>
    <dsp:sp modelId="{5FCA34F1-BC5D-4D77-9130-98B9A4B048B9}">
      <dsp:nvSpPr>
        <dsp:cNvPr id="6" name="Rounded Rectangle 5"/>
        <dsp:cNvSpPr/>
      </dsp:nvSpPr>
      <dsp:spPr bwMode="white">
        <a:xfrm>
          <a:off x="985291" y="1992420"/>
          <a:ext cx="2533465" cy="634400"/>
        </a:xfrm>
        <a:prstGeom prst="roundRect">
          <a:avLst/>
        </a:prstGeom>
      </dsp:spPr>
      <dsp:style>
        <a:lnRef idx="2">
          <a:schemeClr val="accent1"/>
        </a:lnRef>
        <a:fillRef idx="1">
          <a:schemeClr val="lt1">
            <a:alpha val="90000"/>
          </a:schemeClr>
        </a:fillRef>
        <a:effectRef idx="0">
          <a:scrgbClr r="0" g="0" b="0"/>
        </a:effectRef>
        <a:fontRef idx="minor"/>
      </dsp:style>
      <dsp:txBody>
        <a:bodyPr lIns="57150" tIns="57150" rIns="57150" bIns="571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vi-VN" sz="1550" dirty="0" smtClean="0">
              <a:solidFill>
                <a:schemeClr val="dk1"/>
              </a:solidFill>
              <a:latin typeface="Cambria" panose="02040503050406030204" pitchFamily="18" charset="0"/>
              <a:ea typeface="Cambria" panose="02040503050406030204" pitchFamily="18" charset="0"/>
              <a:cs typeface="Times New Roman" panose="02020603050405020304"/>
            </a:rPr>
            <a:t>Nằm ở vị trí nội chí tuyến trong khu vực châu Á gió mùa.</a:t>
          </a:r>
          <a:endParaRPr lang="vi-VN" sz="1550" dirty="0">
            <a:solidFill>
              <a:schemeClr val="dk1"/>
            </a:solidFill>
            <a:latin typeface="Cambria" panose="02040503050406030204" pitchFamily="18" charset="0"/>
            <a:ea typeface="Cambria" panose="02040503050406030204" pitchFamily="18" charset="0"/>
            <a:cs typeface="Times New Roman" panose="02020603050405020304"/>
          </a:endParaRPr>
        </a:p>
      </dsp:txBody>
      <dsp:txXfrm>
        <a:off x="985291" y="1992420"/>
        <a:ext cx="2533465" cy="634400"/>
      </dsp:txXfrm>
    </dsp:sp>
    <dsp:sp modelId="{92D7A937-18AD-4590-9031-EA91033EBF4B}">
      <dsp:nvSpPr>
        <dsp:cNvPr id="7" name="Rounded Rectangle 6"/>
        <dsp:cNvSpPr/>
      </dsp:nvSpPr>
      <dsp:spPr bwMode="white">
        <a:xfrm>
          <a:off x="985291" y="2698862"/>
          <a:ext cx="2533465" cy="736971"/>
        </a:xfrm>
        <a:prstGeom prst="roundRect">
          <a:avLst/>
        </a:prstGeom>
      </dsp:spPr>
      <dsp:style>
        <a:lnRef idx="2">
          <a:schemeClr val="accent1"/>
        </a:lnRef>
        <a:fillRef idx="1">
          <a:schemeClr val="lt1">
            <a:alpha val="90000"/>
          </a:schemeClr>
        </a:fillRef>
        <a:effectRef idx="0">
          <a:scrgbClr r="0" g="0" b="0"/>
        </a:effectRef>
        <a:fontRef idx="minor"/>
      </dsp:style>
      <dsp:txBody>
        <a:bodyPr lIns="57150" tIns="57150" rIns="57150" bIns="571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vi-VN" sz="1550" dirty="0" smtClean="0">
              <a:solidFill>
                <a:schemeClr val="dk1"/>
              </a:solidFill>
              <a:latin typeface="Cambria" panose="02040503050406030204" pitchFamily="18" charset="0"/>
              <a:ea typeface="Cambria" panose="02040503050406030204" pitchFamily="18" charset="0"/>
              <a:cs typeface="Times New Roman" panose="02020603050405020304"/>
            </a:rPr>
            <a:t>Nằm trên ngã tư đường hàng hải và hàng không quốc tế.</a:t>
          </a:r>
          <a:endParaRPr lang="vi-VN" sz="1550" dirty="0">
            <a:solidFill>
              <a:schemeClr val="dk1"/>
            </a:solidFill>
            <a:latin typeface="Cambria" panose="02040503050406030204" pitchFamily="18" charset="0"/>
            <a:ea typeface="Cambria" panose="02040503050406030204" pitchFamily="18" charset="0"/>
            <a:cs typeface="Times New Roman" panose="02020603050405020304"/>
          </a:endParaRPr>
        </a:p>
      </dsp:txBody>
      <dsp:txXfrm>
        <a:off x="985291" y="2698862"/>
        <a:ext cx="2533465" cy="736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3697226" cy="2926693"/>
        <a:chOff x="0" y="0"/>
        <a:chExt cx="3697226" cy="2926693"/>
      </a:xfrm>
    </dsp:grpSpPr>
    <dsp:sp modelId="{5652A024-38E6-4AF7-9DF6-177D75D74930}">
      <dsp:nvSpPr>
        <dsp:cNvPr id="3" name="Rounded Rectangle 2"/>
        <dsp:cNvSpPr/>
      </dsp:nvSpPr>
      <dsp:spPr bwMode="white">
        <a:xfrm>
          <a:off x="0" y="1097084"/>
          <a:ext cx="972954" cy="79220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795" tIns="10795" rIns="10795" bIns="1079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700" b="1" dirty="0" err="1" smtClean="0">
              <a:latin typeface="Cambria" panose="02040503050406030204" pitchFamily="18" charset="0"/>
              <a:ea typeface="Cambria" panose="02040503050406030204" pitchFamily="18" charset="0"/>
            </a:rPr>
            <a:t>Phạm</a:t>
          </a:r>
          <a:r>
            <a:rPr lang="en-US" sz="1700" b="1" dirty="0" smtClean="0">
              <a:latin typeface="Cambria" panose="02040503050406030204" pitchFamily="18" charset="0"/>
              <a:ea typeface="Cambria" panose="02040503050406030204" pitchFamily="18" charset="0"/>
            </a:rPr>
            <a:t> vi </a:t>
          </a:r>
          <a:r>
            <a:rPr lang="en-US" sz="1700" b="1" dirty="0" err="1" smtClean="0">
              <a:latin typeface="Cambria" panose="02040503050406030204" pitchFamily="18" charset="0"/>
              <a:ea typeface="Cambria" panose="02040503050406030204" pitchFamily="18" charset="0"/>
            </a:rPr>
            <a:t>lãnh</a:t>
          </a:r>
          <a:r>
            <a:rPr lang="en-US" sz="1700" b="1" dirty="0" smtClean="0">
              <a:latin typeface="Cambria" panose="02040503050406030204" pitchFamily="18" charset="0"/>
              <a:ea typeface="Cambria" panose="02040503050406030204" pitchFamily="18" charset="0"/>
            </a:rPr>
            <a:t> </a:t>
          </a:r>
          <a:r>
            <a:rPr lang="en-US" sz="1700" b="1" dirty="0" err="1" smtClean="0">
              <a:latin typeface="Cambria" panose="02040503050406030204" pitchFamily="18" charset="0"/>
              <a:ea typeface="Cambria" panose="02040503050406030204" pitchFamily="18" charset="0"/>
            </a:rPr>
            <a:t>thổ</a:t>
          </a:r>
          <a:endParaRPr lang="en-US" sz="1700" b="1" dirty="0">
            <a:latin typeface="Cambria" panose="02040503050406030204" pitchFamily="18" charset="0"/>
            <a:ea typeface="Cambria" panose="02040503050406030204" pitchFamily="18" charset="0"/>
          </a:endParaRPr>
        </a:p>
      </dsp:txBody>
      <dsp:txXfrm>
        <a:off x="0" y="1097084"/>
        <a:ext cx="972954" cy="792209"/>
      </dsp:txXfrm>
    </dsp:sp>
    <dsp:sp modelId="{F4D46834-F955-48A3-A1C8-85EF63AB8A3C}">
      <dsp:nvSpPr>
        <dsp:cNvPr id="4" name="Freeform 3"/>
        <dsp:cNvSpPr/>
      </dsp:nvSpPr>
      <dsp:spPr bwMode="white">
        <a:xfrm>
          <a:off x="826794" y="1198504"/>
          <a:ext cx="681502" cy="29920"/>
        </a:xfrm>
        <a:custGeom>
          <a:avLst/>
          <a:gdLst/>
          <a:ahLst/>
          <a:cxnLst/>
          <a:pathLst>
            <a:path w="1073" h="47">
              <a:moveTo>
                <a:pt x="230" y="464"/>
              </a:moveTo>
              <a:lnTo>
                <a:pt x="843" y="-417"/>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826794" y="1198504"/>
        <a:ext cx="681502" cy="29920"/>
      </dsp:txXfrm>
    </dsp:sp>
    <dsp:sp modelId="{42680267-F894-417A-A84D-35123DCAB209}">
      <dsp:nvSpPr>
        <dsp:cNvPr id="5" name="Rounded Rectangle 4"/>
        <dsp:cNvSpPr/>
      </dsp:nvSpPr>
      <dsp:spPr bwMode="white">
        <a:xfrm>
          <a:off x="1362136" y="470460"/>
          <a:ext cx="972954" cy="92655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795" tIns="10795" rIns="10795" bIns="1079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700" dirty="0" err="1" smtClean="0">
              <a:latin typeface="Cambria" panose="02040503050406030204" pitchFamily="18" charset="0"/>
              <a:ea typeface="Cambria" panose="02040503050406030204" pitchFamily="18" charset="0"/>
            </a:rPr>
            <a:t>Vùng</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đất</a:t>
          </a:r>
          <a:r>
            <a:rPr lang="en-US" sz="1700" dirty="0" smtClean="0">
              <a:latin typeface="Cambria" panose="02040503050406030204" pitchFamily="18" charset="0"/>
              <a:ea typeface="Cambria" panose="02040503050406030204" pitchFamily="18" charset="0"/>
            </a:rPr>
            <a:t>: 331212</a:t>
          </a:r>
          <a:br>
            <a:rPr lang="en-US" sz="1700" dirty="0" smtClean="0">
              <a:latin typeface="Cambria" panose="02040503050406030204" pitchFamily="18" charset="0"/>
              <a:ea typeface="Cambria" panose="02040503050406030204" pitchFamily="18" charset="0"/>
            </a:rPr>
          </a:br>
          <a:r>
            <a:rPr lang="en-US" sz="1700" dirty="0" smtClean="0">
              <a:latin typeface="Cambria" panose="02040503050406030204" pitchFamily="18" charset="0"/>
              <a:ea typeface="Cambria" panose="02040503050406030204" pitchFamily="18" charset="0"/>
            </a:rPr>
            <a:t>km</a:t>
          </a:r>
          <a:r>
            <a:rPr lang="en-US" sz="1700" baseline="30000" dirty="0" smtClean="0">
              <a:latin typeface="Cambria" panose="02040503050406030204" pitchFamily="18" charset="0"/>
              <a:ea typeface="Cambria" panose="02040503050406030204" pitchFamily="18" charset="0"/>
            </a:rPr>
            <a:t>2</a:t>
          </a:r>
          <a:endParaRPr lang="en-US" sz="1700" baseline="30000" dirty="0">
            <a:latin typeface="Cambria" panose="02040503050406030204" pitchFamily="18" charset="0"/>
            <a:ea typeface="Cambria" panose="02040503050406030204" pitchFamily="18" charset="0"/>
          </a:endParaRPr>
        </a:p>
      </dsp:txBody>
      <dsp:txXfrm>
        <a:off x="1362136" y="470460"/>
        <a:ext cx="972954" cy="926559"/>
      </dsp:txXfrm>
    </dsp:sp>
    <dsp:sp modelId="{C5064178-80CC-4639-AC8E-AC15F486451C}">
      <dsp:nvSpPr>
        <dsp:cNvPr id="6" name="Freeform 5"/>
        <dsp:cNvSpPr/>
      </dsp:nvSpPr>
      <dsp:spPr bwMode="white">
        <a:xfrm>
          <a:off x="2290042" y="778918"/>
          <a:ext cx="479279" cy="29920"/>
        </a:xfrm>
        <a:custGeom>
          <a:avLst/>
          <a:gdLst/>
          <a:ahLst/>
          <a:cxnLst/>
          <a:pathLst>
            <a:path w="755" h="47">
              <a:moveTo>
                <a:pt x="71" y="244"/>
              </a:moveTo>
              <a:lnTo>
                <a:pt x="684" y="-197"/>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2290042" y="778918"/>
        <a:ext cx="479279" cy="29920"/>
      </dsp:txXfrm>
    </dsp:sp>
    <dsp:sp modelId="{6EEED620-9DC1-4A87-820F-286CF3B75E16}">
      <dsp:nvSpPr>
        <dsp:cNvPr id="7" name="Rounded Rectangle 6"/>
        <dsp:cNvSpPr/>
      </dsp:nvSpPr>
      <dsp:spPr bwMode="white">
        <a:xfrm>
          <a:off x="2724272" y="410777"/>
          <a:ext cx="972954" cy="48647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795" tIns="10795" rIns="10795" bIns="1079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700" dirty="0" err="1" smtClean="0">
              <a:latin typeface="Cambria" panose="02040503050406030204" pitchFamily="18" charset="0"/>
              <a:ea typeface="Cambria" panose="02040503050406030204" pitchFamily="18" charset="0"/>
            </a:rPr>
            <a:t>Đất</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liền</a:t>
          </a:r>
          <a:endParaRPr lang="en-US" sz="1700" dirty="0">
            <a:latin typeface="Cambria" panose="02040503050406030204" pitchFamily="18" charset="0"/>
            <a:ea typeface="Cambria" panose="02040503050406030204" pitchFamily="18" charset="0"/>
          </a:endParaRPr>
        </a:p>
      </dsp:txBody>
      <dsp:txXfrm>
        <a:off x="2724272" y="410777"/>
        <a:ext cx="972954" cy="486477"/>
      </dsp:txXfrm>
    </dsp:sp>
    <dsp:sp modelId="{2AF88B25-0EB7-4DDE-8B84-1DE9149AA2BE}">
      <dsp:nvSpPr>
        <dsp:cNvPr id="8" name="Freeform 7"/>
        <dsp:cNvSpPr/>
      </dsp:nvSpPr>
      <dsp:spPr bwMode="white">
        <a:xfrm>
          <a:off x="2290042" y="1058642"/>
          <a:ext cx="479279" cy="29920"/>
        </a:xfrm>
        <a:custGeom>
          <a:avLst/>
          <a:gdLst/>
          <a:ahLst/>
          <a:cxnLst/>
          <a:pathLst>
            <a:path w="755" h="47">
              <a:moveTo>
                <a:pt x="71" y="-197"/>
              </a:moveTo>
              <a:lnTo>
                <a:pt x="684" y="244"/>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2290042" y="1058642"/>
        <a:ext cx="479279" cy="29920"/>
      </dsp:txXfrm>
    </dsp:sp>
    <dsp:sp modelId="{D0BDC0BF-13A2-4FAA-BE64-8E617D84B23B}">
      <dsp:nvSpPr>
        <dsp:cNvPr id="9" name="Rounded Rectangle 8"/>
        <dsp:cNvSpPr/>
      </dsp:nvSpPr>
      <dsp:spPr bwMode="white">
        <a:xfrm>
          <a:off x="2724272" y="970225"/>
          <a:ext cx="972954" cy="48647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795" tIns="10795" rIns="10795" bIns="1079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700" dirty="0" err="1" smtClean="0">
              <a:latin typeface="Cambria" panose="02040503050406030204" pitchFamily="18" charset="0"/>
              <a:ea typeface="Cambria" panose="02040503050406030204" pitchFamily="18" charset="0"/>
            </a:rPr>
            <a:t>Hải</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đảo</a:t>
          </a:r>
          <a:endParaRPr lang="en-US" sz="1700" dirty="0">
            <a:latin typeface="Cambria" panose="02040503050406030204" pitchFamily="18" charset="0"/>
            <a:ea typeface="Cambria" panose="02040503050406030204" pitchFamily="18" charset="0"/>
          </a:endParaRPr>
        </a:p>
      </dsp:txBody>
      <dsp:txXfrm>
        <a:off x="2724272" y="970225"/>
        <a:ext cx="972954" cy="486477"/>
      </dsp:txXfrm>
    </dsp:sp>
    <dsp:sp modelId="{49BDA74A-3902-40E0-8364-CFB94C97E945}">
      <dsp:nvSpPr>
        <dsp:cNvPr id="10" name="Freeform 9"/>
        <dsp:cNvSpPr/>
      </dsp:nvSpPr>
      <dsp:spPr bwMode="white">
        <a:xfrm>
          <a:off x="944005" y="1588249"/>
          <a:ext cx="447080" cy="29920"/>
        </a:xfrm>
        <a:custGeom>
          <a:avLst/>
          <a:gdLst/>
          <a:ahLst/>
          <a:cxnLst/>
          <a:pathLst>
            <a:path w="704" h="47">
              <a:moveTo>
                <a:pt x="46" y="-150"/>
              </a:moveTo>
              <a:lnTo>
                <a:pt x="658" y="197"/>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944005" y="1588249"/>
        <a:ext cx="447080" cy="29920"/>
      </dsp:txXfrm>
    </dsp:sp>
    <dsp:sp modelId="{6FE77653-EEF0-4188-8659-1641FB44C55F}">
      <dsp:nvSpPr>
        <dsp:cNvPr id="11" name="Rounded Rectangle 10"/>
        <dsp:cNvSpPr/>
      </dsp:nvSpPr>
      <dsp:spPr bwMode="white">
        <a:xfrm>
          <a:off x="1362136" y="1469991"/>
          <a:ext cx="972954" cy="48647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795" tIns="10795" rIns="10795" bIns="1079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700" dirty="0" err="1" smtClean="0">
              <a:latin typeface="Cambria" panose="02040503050406030204" pitchFamily="18" charset="0"/>
              <a:ea typeface="Cambria" panose="02040503050406030204" pitchFamily="18" charset="0"/>
            </a:rPr>
            <a:t>Vùng</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biển</a:t>
          </a:r>
          <a:endParaRPr lang="en-US" sz="1700" dirty="0">
            <a:latin typeface="Cambria" panose="02040503050406030204" pitchFamily="18" charset="0"/>
            <a:ea typeface="Cambria" panose="02040503050406030204" pitchFamily="18" charset="0"/>
          </a:endParaRPr>
        </a:p>
      </dsp:txBody>
      <dsp:txXfrm>
        <a:off x="1362136" y="1469991"/>
        <a:ext cx="972954" cy="486477"/>
      </dsp:txXfrm>
    </dsp:sp>
    <dsp:sp modelId="{EF488712-DCF0-4DD4-A720-7660D158A48E}">
      <dsp:nvSpPr>
        <dsp:cNvPr id="12" name="Freeform 11"/>
        <dsp:cNvSpPr/>
      </dsp:nvSpPr>
      <dsp:spPr bwMode="white">
        <a:xfrm>
          <a:off x="731923" y="1867973"/>
          <a:ext cx="871244" cy="29920"/>
        </a:xfrm>
        <a:custGeom>
          <a:avLst/>
          <a:gdLst/>
          <a:ahLst/>
          <a:cxnLst/>
          <a:pathLst>
            <a:path w="1372" h="47">
              <a:moveTo>
                <a:pt x="380" y="-590"/>
              </a:moveTo>
              <a:lnTo>
                <a:pt x="992" y="637"/>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731923" y="1867973"/>
        <a:ext cx="871244" cy="29920"/>
      </dsp:txXfrm>
    </dsp:sp>
    <dsp:sp modelId="{DCFCCE29-5ACA-4A54-BC5B-1C8FFABB1DEC}">
      <dsp:nvSpPr>
        <dsp:cNvPr id="13" name="Rounded Rectangle 12"/>
        <dsp:cNvSpPr/>
      </dsp:nvSpPr>
      <dsp:spPr bwMode="white">
        <a:xfrm>
          <a:off x="1362136" y="2029439"/>
          <a:ext cx="972954" cy="48647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795" tIns="10795" rIns="10795" bIns="1079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700" dirty="0" err="1" smtClean="0">
              <a:latin typeface="Cambria" panose="02040503050406030204" pitchFamily="18" charset="0"/>
              <a:ea typeface="Cambria" panose="02040503050406030204" pitchFamily="18" charset="0"/>
            </a:rPr>
            <a:t>Vùng</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trời</a:t>
          </a:r>
          <a:endParaRPr lang="en-US" sz="1700" dirty="0">
            <a:latin typeface="Cambria" panose="02040503050406030204" pitchFamily="18" charset="0"/>
            <a:ea typeface="Cambria" panose="02040503050406030204" pitchFamily="18" charset="0"/>
          </a:endParaRPr>
        </a:p>
      </dsp:txBody>
      <dsp:txXfrm>
        <a:off x="1362136" y="2029439"/>
        <a:ext cx="972954" cy="486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a:t>
          </a:r>
          <a:r>
            <a:rPr lang="vi-VN" sz="1800" b="0" kern="1200" dirty="0" smtClean="0">
              <a:solidFill>
                <a:schemeClr val="tx1"/>
              </a:solidFill>
              <a:latin typeface="Cambria" pitchFamily="18" charset="0"/>
              <a:ea typeface="Cambria" pitchFamily="18" charset="0"/>
            </a:rPr>
            <a:t>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a:t>
          </a:r>
          <a:r>
            <a:rPr lang="vi-VN" sz="1700" kern="1200" dirty="0" smtClean="0">
              <a:solidFill>
                <a:schemeClr val="tx1"/>
              </a:solidFill>
              <a:latin typeface="Cambria" pitchFamily="18" charset="0"/>
              <a:ea typeface="Cambria" pitchFamily="18" charset="0"/>
            </a:rPr>
            <a:t>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a:t>
          </a:r>
          <a:r>
            <a:rPr lang="vi-VN" sz="1800" b="0" kern="1200" dirty="0" smtClean="0">
              <a:solidFill>
                <a:schemeClr val="tx1"/>
              </a:solidFill>
              <a:latin typeface="Cambria" pitchFamily="18" charset="0"/>
              <a:ea typeface="Cambria" pitchFamily="18" charset="0"/>
            </a:rPr>
            <a:t>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xml"/><Relationship Id="rId7" Type="http://schemas.openxmlformats.org/officeDocument/2006/relationships/image" Target="../media/image7.png"/><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0.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9.png"/><Relationship Id="rId10" Type="http://schemas.openxmlformats.org/officeDocument/2006/relationships/slideLayout" Target="../slideLayouts/slideLayout1.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0.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9.png"/><Relationship Id="rId12" Type="http://schemas.openxmlformats.org/officeDocument/2006/relationships/slideLayout" Target="../slideLayouts/slideLayout1.xml"/><Relationship Id="rId11" Type="http://schemas.microsoft.com/office/2007/relationships/hdphoto" Target="../media/image28.wdp"/><Relationship Id="rId10" Type="http://schemas.openxmlformats.org/officeDocument/2006/relationships/image" Target="../media/image27.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0.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9.png"/><Relationship Id="rId12" Type="http://schemas.openxmlformats.org/officeDocument/2006/relationships/slideLayout" Target="../slideLayouts/slideLayout1.xml"/><Relationship Id="rId11" Type="http://schemas.openxmlformats.org/officeDocument/2006/relationships/image" Target="../media/image31.png"/><Relationship Id="rId10" Type="http://schemas.microsoft.com/office/2007/relationships/hdphoto" Target="../media/image30.wdp"/><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9" Type="http://schemas.openxmlformats.org/officeDocument/2006/relationships/image" Target="../media/image32.png"/><Relationship Id="rId8" Type="http://schemas.microsoft.com/office/2007/relationships/diagramDrawing" Target="../diagrams/drawing3.xml"/><Relationship Id="rId7" Type="http://schemas.openxmlformats.org/officeDocument/2006/relationships/diagramColors" Target="../diagrams/colors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3" Type="http://schemas.openxmlformats.org/officeDocument/2006/relationships/image" Target="../media/image15.jpeg"/><Relationship Id="rId2" Type="http://schemas.openxmlformats.org/officeDocument/2006/relationships/image" Target="../media/image9.png"/><Relationship Id="rId10" Type="http://schemas.openxmlformats.org/officeDocument/2006/relationships/slideLayout" Target="../slideLayouts/slideLayout1.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9" Type="http://schemas.openxmlformats.org/officeDocument/2006/relationships/image" Target="../media/image32.png"/><Relationship Id="rId8" Type="http://schemas.microsoft.com/office/2007/relationships/diagramDrawing" Target="../diagrams/drawing4.xml"/><Relationship Id="rId7" Type="http://schemas.openxmlformats.org/officeDocument/2006/relationships/diagramColors" Target="../diagrams/colors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3" Type="http://schemas.openxmlformats.org/officeDocument/2006/relationships/image" Target="../media/image15.jpeg"/><Relationship Id="rId2" Type="http://schemas.openxmlformats.org/officeDocument/2006/relationships/image" Target="../media/image9.png"/><Relationship Id="rId10" Type="http://schemas.openxmlformats.org/officeDocument/2006/relationships/slideLayout" Target="../slideLayouts/slideLayout1.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38.wdp"/><Relationship Id="rId6" Type="http://schemas.openxmlformats.org/officeDocument/2006/relationships/image" Target="../media/image37.pn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9.png"/><Relationship Id="rId11" Type="http://schemas.openxmlformats.org/officeDocument/2006/relationships/slideLayout" Target="../slideLayouts/slideLayout1.xml"/><Relationship Id="rId10" Type="http://schemas.microsoft.com/office/2007/relationships/hdphoto" Target="../media/image41.wdp"/><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9" Type="http://schemas.openxmlformats.org/officeDocument/2006/relationships/diagramData" Target="../diagrams/data5.xml"/><Relationship Id="rId8" Type="http://schemas.openxmlformats.org/officeDocument/2006/relationships/image" Target="../media/image39.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9.png"/><Relationship Id="rId14" Type="http://schemas.openxmlformats.org/officeDocument/2006/relationships/slideLayout" Target="../slideLayouts/slideLayout1.xml"/><Relationship Id="rId13" Type="http://schemas.microsoft.com/office/2007/relationships/diagramDrawing" Target="../diagrams/drawing5.xml"/><Relationship Id="rId12" Type="http://schemas.openxmlformats.org/officeDocument/2006/relationships/diagramColors" Target="../diagrams/colors5.xml"/><Relationship Id="rId11" Type="http://schemas.openxmlformats.org/officeDocument/2006/relationships/diagramQuickStyle" Target="../diagrams/quickStyle5.xml"/><Relationship Id="rId10" Type="http://schemas.openxmlformats.org/officeDocument/2006/relationships/diagramLayout" Target="../diagrams/layout5.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xml"/><Relationship Id="rId3" Type="http://schemas.openxmlformats.org/officeDocument/2006/relationships/image" Target="../media/image13.GIF"/><Relationship Id="rId2" Type="http://schemas.openxmlformats.org/officeDocument/2006/relationships/image" Target="../media/image9.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9.png"/><Relationship Id="rId17" Type="http://schemas.openxmlformats.org/officeDocument/2006/relationships/slideLayout" Target="../slideLayouts/slideLayout1.xml"/><Relationship Id="rId16" Type="http://schemas.openxmlformats.org/officeDocument/2006/relationships/tags" Target="../tags/tag4.xml"/><Relationship Id="rId15" Type="http://schemas.microsoft.com/office/2007/relationships/diagramDrawing" Target="../diagrams/drawing1.xml"/><Relationship Id="rId14" Type="http://schemas.openxmlformats.org/officeDocument/2006/relationships/diagramColors" Target="../diagrams/colors1.xml"/><Relationship Id="rId13" Type="http://schemas.openxmlformats.org/officeDocument/2006/relationships/diagramQuickStyle" Target="../diagrams/quickStyle1.xml"/><Relationship Id="rId12" Type="http://schemas.openxmlformats.org/officeDocument/2006/relationships/diagramLayout" Target="../diagrams/layout1.xml"/><Relationship Id="rId11" Type="http://schemas.openxmlformats.org/officeDocument/2006/relationships/diagramData" Target="../diagrams/data1.xml"/><Relationship Id="rId10" Type="http://schemas.microsoft.com/office/2007/relationships/hdphoto" Target="../media/image22.wdp"/><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image" Target="../media/image20.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9.png"/><Relationship Id="rId11" Type="http://schemas.openxmlformats.org/officeDocument/2006/relationships/slideLayout" Target="../slideLayouts/slideLayout1.xml"/><Relationship Id="rId10" Type="http://schemas.openxmlformats.org/officeDocument/2006/relationships/tags" Target="../tags/tag5.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image" Target="../media/image20.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9.png"/><Relationship Id="rId11" Type="http://schemas.openxmlformats.org/officeDocument/2006/relationships/slideLayout" Target="../slideLayouts/slideLayout1.xml"/><Relationship Id="rId10" Type="http://schemas.openxmlformats.org/officeDocument/2006/relationships/tags" Target="../tags/tag6.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image" Target="../media/image20.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9.png"/><Relationship Id="rId15" Type="http://schemas.openxmlformats.org/officeDocument/2006/relationships/slideLayout" Target="../slideLayouts/slideLayout1.xml"/><Relationship Id="rId14" Type="http://schemas.microsoft.com/office/2007/relationships/diagramDrawing" Target="../diagrams/drawing2.xml"/><Relationship Id="rId13" Type="http://schemas.openxmlformats.org/officeDocument/2006/relationships/diagramColors" Target="../diagrams/colors2.xml"/><Relationship Id="rId12" Type="http://schemas.openxmlformats.org/officeDocument/2006/relationships/diagramQuickStyle" Target="../diagrams/quickStyle2.xml"/><Relationship Id="rId11" Type="http://schemas.openxmlformats.org/officeDocument/2006/relationships/diagramLayout" Target="../diagrams/layout2.xml"/><Relationship Id="rId10" Type="http://schemas.openxmlformats.org/officeDocument/2006/relationships/diagramData" Target="../diagrams/data2.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image" Target="../media/image20.jpeg"/><Relationship Id="rId7" Type="http://schemas.microsoft.com/office/2007/relationships/hdphoto" Target="../media/image19.wdp"/><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9.png"/><Relationship Id="rId10" Type="http://schemas.openxmlformats.org/officeDocument/2006/relationships/slideLayout" Target="../slideLayouts/slideLayout1.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anose="02040503050406030204" pitchFamily="18" charset="0"/>
                <a:ea typeface="Cambria" panose="02040503050406030204" pitchFamily="18" charset="0"/>
              </a:rPr>
              <a:t>KHỞI ĐỘNG</a:t>
            </a:r>
            <a:endParaRPr lang="en-US" b="1" dirty="0">
              <a:solidFill>
                <a:srgbClr val="FF0000"/>
              </a:solidFill>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các </a:t>
            </a:r>
            <a:r>
              <a:rPr lang="vi-VN" sz="2400" i="1" dirty="0">
                <a:solidFill>
                  <a:srgbClr val="FF0000"/>
                </a:solidFill>
                <a:latin typeface="Cambria" panose="02040503050406030204" pitchFamily="18" charset="0"/>
                <a:ea typeface="Cambria" panose="02040503050406030204" pitchFamily="18" charset="0"/>
              </a:rPr>
              <a:t>quốc kì trên theo thứ tự từ 1 đến 6, </a:t>
            </a:r>
            <a:r>
              <a:rPr lang="vi-VN" sz="2400" i="1" dirty="0" smtClean="0">
                <a:solidFill>
                  <a:srgbClr val="FF0000"/>
                </a:solidFill>
                <a:latin typeface="Cambria" panose="02040503050406030204" pitchFamily="18" charset="0"/>
                <a:ea typeface="Cambria" panose="02040503050406030204" pitchFamily="18" charset="0"/>
              </a:rPr>
              <a:t>cho </a:t>
            </a:r>
            <a:r>
              <a:rPr lang="vi-VN" sz="2400" i="1" dirty="0">
                <a:solidFill>
                  <a:srgbClr val="FF0000"/>
                </a:solidFill>
                <a:latin typeface="Cambria" panose="02040503050406030204" pitchFamily="18" charset="0"/>
                <a:ea typeface="Cambria" panose="02040503050406030204" pitchFamily="18" charset="0"/>
              </a:rPr>
              <a:t>biết tên quốc gia tương ứng với mỗi quốc kì </a:t>
            </a:r>
            <a:r>
              <a:rPr lang="vi-VN" sz="2400" i="1" dirty="0" smtClean="0">
                <a:solidFill>
                  <a:srgbClr val="FF0000"/>
                </a:solidFill>
                <a:latin typeface="Cambria" panose="02040503050406030204" pitchFamily="18" charset="0"/>
                <a:ea typeface="Cambria" panose="02040503050406030204" pitchFamily="18" charset="0"/>
              </a:rPr>
              <a:t>trên</a:t>
            </a:r>
            <a:r>
              <a:rPr lang="en-US"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3">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anose="02040503050406030204" pitchFamily="18" charset="0"/>
                <a:ea typeface="Cambria" panose="02040503050406030204" pitchFamily="18" charset="0"/>
              </a:rPr>
              <a:t>1. </a:t>
            </a:r>
            <a:r>
              <a:rPr lang="en-US" sz="2400" b="1" dirty="0" err="1" smtClean="0">
                <a:latin typeface="Cambria" panose="02040503050406030204" pitchFamily="18" charset="0"/>
                <a:ea typeface="Cambria" panose="02040503050406030204" pitchFamily="18" charset="0"/>
              </a:rPr>
              <a:t>Việt</a:t>
            </a:r>
            <a:r>
              <a:rPr lang="en-US" sz="2400" b="1" dirty="0" smtClean="0">
                <a:latin typeface="Cambria" panose="02040503050406030204" pitchFamily="18" charset="0"/>
                <a:ea typeface="Cambria" panose="02040503050406030204" pitchFamily="18" charset="0"/>
              </a:rPr>
              <a:t> Nam </a:t>
            </a:r>
            <a:endParaRPr lang="en-US" sz="2400" b="1" dirty="0">
              <a:latin typeface="Cambria" panose="02040503050406030204" pitchFamily="18" charset="0"/>
              <a:ea typeface="Cambria" panose="02040503050406030204"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anose="02040503050406030204" pitchFamily="18" charset="0"/>
                <a:ea typeface="Cambria" panose="02040503050406030204" pitchFamily="18" charset="0"/>
              </a:rPr>
              <a:t>4. Cam-</a:t>
            </a:r>
            <a:r>
              <a:rPr lang="en-US" sz="2400" b="1" dirty="0" err="1" smtClean="0">
                <a:latin typeface="Cambria" panose="02040503050406030204" pitchFamily="18" charset="0"/>
                <a:ea typeface="Cambria" panose="02040503050406030204" pitchFamily="18" charset="0"/>
              </a:rPr>
              <a:t>pu</a:t>
            </a:r>
            <a:r>
              <a:rPr lang="en-US" sz="2400" b="1" dirty="0" smtClean="0">
                <a:latin typeface="Cambria" panose="02040503050406030204" pitchFamily="18" charset="0"/>
                <a:ea typeface="Cambria" panose="02040503050406030204" pitchFamily="18" charset="0"/>
              </a:rPr>
              <a:t>-chia </a:t>
            </a:r>
            <a:endParaRPr lang="en-US" sz="2400" b="1" dirty="0">
              <a:latin typeface="Cambria" panose="02040503050406030204" pitchFamily="18" charset="0"/>
              <a:ea typeface="Cambria" panose="02040503050406030204"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anose="02040503050406030204" pitchFamily="18" charset="0"/>
                <a:ea typeface="Cambria" panose="02040503050406030204" pitchFamily="18" charset="0"/>
              </a:rPr>
              <a:t>2. </a:t>
            </a:r>
            <a:r>
              <a:rPr lang="en-US" sz="2400" b="1" dirty="0" err="1" smtClean="0">
                <a:latin typeface="Cambria" panose="02040503050406030204" pitchFamily="18" charset="0"/>
                <a:ea typeface="Cambria" panose="02040503050406030204" pitchFamily="18" charset="0"/>
              </a:rPr>
              <a:t>Trung</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Quốc</a:t>
            </a:r>
            <a:r>
              <a:rPr lang="en-US" sz="2400" b="1" dirty="0" smtClean="0">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anose="02040503050406030204" pitchFamily="18" charset="0"/>
                <a:ea typeface="Cambria" panose="02040503050406030204" pitchFamily="18" charset="0"/>
              </a:rPr>
              <a:t>3. </a:t>
            </a:r>
            <a:r>
              <a:rPr lang="en-US" sz="2400" b="1" dirty="0" err="1" smtClean="0">
                <a:latin typeface="Cambria" panose="02040503050406030204" pitchFamily="18" charset="0"/>
                <a:ea typeface="Cambria" panose="02040503050406030204" pitchFamily="18" charset="0"/>
              </a:rPr>
              <a:t>Lào</a:t>
            </a:r>
            <a:r>
              <a:rPr lang="en-US" sz="2400" b="1" dirty="0" smtClean="0">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anose="02040503050406030204" pitchFamily="18" charset="0"/>
                <a:ea typeface="Cambria" panose="02040503050406030204" pitchFamily="18" charset="0"/>
              </a:rPr>
              <a:t>5. </a:t>
            </a:r>
            <a:r>
              <a:rPr lang="en-US" sz="2400" b="1" dirty="0" err="1" smtClean="0">
                <a:latin typeface="Cambria" panose="02040503050406030204" pitchFamily="18" charset="0"/>
                <a:ea typeface="Cambria" panose="02040503050406030204" pitchFamily="18" charset="0"/>
              </a:rPr>
              <a:t>Ấn</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Độ</a:t>
            </a:r>
            <a:r>
              <a:rPr lang="en-US" sz="2400" b="1" dirty="0" smtClean="0">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anose="02040503050406030204" pitchFamily="18" charset="0"/>
                <a:ea typeface="Cambria" panose="02040503050406030204" pitchFamily="18" charset="0"/>
              </a:rPr>
              <a:t>6. </a:t>
            </a:r>
            <a:r>
              <a:rPr lang="en-US" sz="2400" b="1" dirty="0" err="1" smtClean="0">
                <a:latin typeface="Cambria" panose="02040503050406030204" pitchFamily="18" charset="0"/>
                <a:ea typeface="Cambria" panose="02040503050406030204" pitchFamily="18" charset="0"/>
              </a:rPr>
              <a:t>Thổ</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Nhĩ</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Kì</a:t>
            </a:r>
            <a:r>
              <a:rPr lang="en-US" sz="2400" b="1" dirty="0" smtClean="0">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spTree>
    <p:custDataLst>
      <p:tags r:id="rId8"/>
    </p:custDataLst>
  </p:cSld>
  <p:clrMapOvr>
    <a:masterClrMapping/>
  </p:clrMapOvr>
  <p:transition advTm="54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PHẠM </a:t>
            </a:r>
            <a:r>
              <a:rPr lang="en-US" sz="2400" b="1" dirty="0">
                <a:solidFill>
                  <a:srgbClr val="0D30DD"/>
                </a:solidFill>
                <a:latin typeface="Cambria" panose="02040503050406030204" pitchFamily="18" charset="0"/>
              </a:rPr>
              <a:t>VI LÃNH </a:t>
            </a:r>
            <a:r>
              <a:rPr lang="en-US" sz="2400" b="1" dirty="0" smtClean="0">
                <a:solidFill>
                  <a:srgbClr val="0D30DD"/>
                </a:solidFill>
                <a:latin typeface="Cambria" panose="02040503050406030204" pitchFamily="18" charset="0"/>
              </a:rPr>
              <a:t>THỔ</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anose="02040503050406030204" pitchFamily="18" charset="0"/>
                <a:ea typeface="Cambria" panose="02040503050406030204" pitchFamily="18" charset="0"/>
              </a:rPr>
              <a:t>Vùng biển nước ta ở Biển Đông có diện tích khoảng 1 triệu km</a:t>
            </a:r>
            <a:r>
              <a:rPr lang="nl-NL" sz="2400" baseline="30000" dirty="0">
                <a:latin typeface="Cambria" panose="02040503050406030204" pitchFamily="18" charset="0"/>
                <a:ea typeface="Cambria" panose="02040503050406030204" pitchFamily="18" charset="0"/>
              </a:rPr>
              <a:t>2</a:t>
            </a:r>
            <a:r>
              <a:rPr lang="nl-NL" sz="2400" dirty="0">
                <a:latin typeface="Cambria" panose="02040503050406030204" pitchFamily="18" charset="0"/>
                <a:ea typeface="Cambria" panose="02040503050406030204"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anose="02040503050406030204" pitchFamily="18" charset="0"/>
                <a:ea typeface="Cambria" panose="02040503050406030204" pitchFamily="18" charset="0"/>
              </a:rPr>
              <a:t>BIỂN ĐÔNG</a:t>
            </a:r>
            <a:endParaRPr lang="en-US" dirty="0">
              <a:solidFill>
                <a:srgbClr val="FFFF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PHẠM </a:t>
            </a:r>
            <a:r>
              <a:rPr lang="en-US" sz="2400" b="1" dirty="0">
                <a:solidFill>
                  <a:srgbClr val="0D30DD"/>
                </a:solidFill>
                <a:latin typeface="Cambria" panose="02040503050406030204" pitchFamily="18" charset="0"/>
              </a:rPr>
              <a:t>VI LÃNH </a:t>
            </a:r>
            <a:r>
              <a:rPr lang="en-US" sz="2400" b="1" dirty="0" smtClean="0">
                <a:solidFill>
                  <a:srgbClr val="0D30DD"/>
                </a:solidFill>
                <a:latin typeface="Cambria" panose="02040503050406030204" pitchFamily="18" charset="0"/>
              </a:rPr>
              <a:t>THỔ</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endParaRPr lang="vi-VN" sz="1950" dirty="0">
              <a:latin typeface="Cambria" panose="02040503050406030204" pitchFamily="18" charset="0"/>
              <a:ea typeface="Cambria" panose="02040503050406030204" pitchFamily="18" charset="0"/>
            </a:endParaRP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endParaRPr lang="vi-VN" sz="195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0668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PHẠM </a:t>
            </a:r>
            <a:r>
              <a:rPr lang="en-US" sz="2400" b="1" dirty="0">
                <a:solidFill>
                  <a:srgbClr val="0D30DD"/>
                </a:solidFill>
                <a:latin typeface="Cambria" panose="02040503050406030204" pitchFamily="18" charset="0"/>
              </a:rPr>
              <a:t>VI LÃNH </a:t>
            </a:r>
            <a:r>
              <a:rPr lang="en-US" sz="2400" b="1" dirty="0" smtClean="0">
                <a:solidFill>
                  <a:srgbClr val="0D30DD"/>
                </a:solidFill>
                <a:latin typeface="Cambria" panose="02040503050406030204" pitchFamily="18" charset="0"/>
              </a:rPr>
              <a:t>THỔ</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endParaRPr lang="vi-VN" sz="2300" dirty="0">
              <a:latin typeface="Cambria" panose="02040503050406030204" pitchFamily="18" charset="0"/>
              <a:ea typeface="Cambria" panose="02040503050406030204" pitchFamily="18" charset="0"/>
            </a:endParaRP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endParaRPr lang="vi-VN" sz="2300" dirty="0">
              <a:latin typeface="Cambria" panose="02040503050406030204" pitchFamily="18" charset="0"/>
              <a:ea typeface="Cambria" panose="02040503050406030204" pitchFamily="18" charset="0"/>
            </a:endParaRP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endParaRPr lang="vi-VN" sz="2300" dirty="0">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anose="02040503050406030204" pitchFamily="18" charset="0"/>
                <a:ea typeface="Cambria" panose="02040503050406030204" pitchFamily="18" charset="0"/>
              </a:rPr>
              <a:t>Vùng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trời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Việt</a:t>
            </a:r>
            <a:r>
              <a:rPr lang="en-US" dirty="0" smtClean="0">
                <a:latin typeface="Cambria" panose="02040503050406030204" pitchFamily="18" charset="0"/>
                <a:ea typeface="Cambria" panose="02040503050406030204" pitchFamily="18" charset="0"/>
              </a:rPr>
              <a:t> Nam</a:t>
            </a:r>
            <a:endParaRPr lang="en-US"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PHẠM </a:t>
            </a:r>
            <a:r>
              <a:rPr lang="en-US" sz="2400" b="1" dirty="0">
                <a:solidFill>
                  <a:srgbClr val="0D30DD"/>
                </a:solidFill>
                <a:latin typeface="Cambria" panose="02040503050406030204" pitchFamily="18" charset="0"/>
              </a:rPr>
              <a:t>VI LÃNH </a:t>
            </a:r>
            <a:r>
              <a:rPr lang="en-US" sz="2400" b="1" dirty="0" smtClean="0">
                <a:solidFill>
                  <a:srgbClr val="0D30DD"/>
                </a:solidFill>
                <a:latin typeface="Cambria" panose="02040503050406030204" pitchFamily="18" charset="0"/>
              </a:rPr>
              <a:t>THỔ</a:t>
            </a:r>
            <a:endParaRPr lang="en-US" sz="2400" b="1" dirty="0">
              <a:solidFill>
                <a:srgbClr val="0D30DD"/>
              </a:solidFill>
              <a:latin typeface="Cambria" panose="02040503050406030204"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anose="02040503050406030204" pitchFamily="18" charset="0"/>
                <a:ea typeface="Cambria" panose="02040503050406030204" pitchFamily="18" charset="0"/>
                <a:cs typeface="Times New Roman" panose="02020603050405020304"/>
              </a:rPr>
              <a:t>Bao gồm: vùng đất, vùng biển và vùng trời.</a:t>
            </a:r>
            <a:endParaRPr lang="vi-VN" sz="24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400" b="1" dirty="0">
                <a:latin typeface="Cambria" panose="02040503050406030204" pitchFamily="18" charset="0"/>
                <a:ea typeface="Cambria" panose="02040503050406030204" pitchFamily="18" charset="0"/>
                <a:cs typeface="Times New Roman" panose="02020603050405020304"/>
              </a:rPr>
              <a:t>- Vùng đất: </a:t>
            </a:r>
            <a:r>
              <a:rPr lang="vi-VN" sz="2400" dirty="0">
                <a:latin typeface="Cambria" panose="02040503050406030204" pitchFamily="18" charset="0"/>
                <a:ea typeface="Cambria" panose="02040503050406030204" pitchFamily="18" charset="0"/>
                <a:cs typeface="Times New Roman" panose="02020603050405020304"/>
              </a:rPr>
              <a:t>diện tích </a:t>
            </a:r>
            <a:r>
              <a:rPr lang="vi-VN" sz="2400" dirty="0" smtClean="0">
                <a:latin typeface="Cambria" panose="02040503050406030204" pitchFamily="18" charset="0"/>
                <a:ea typeface="Cambria" panose="02040503050406030204" pitchFamily="18" charset="0"/>
                <a:cs typeface="Times New Roman" panose="02020603050405020304"/>
              </a:rPr>
              <a:t>331</a:t>
            </a:r>
            <a:r>
              <a:rPr lang="en-US" sz="2400" dirty="0" smtClean="0">
                <a:latin typeface="Cambria" panose="02040503050406030204" pitchFamily="18" charset="0"/>
                <a:ea typeface="Cambria" panose="02040503050406030204" pitchFamily="18" charset="0"/>
                <a:cs typeface="Times New Roman" panose="02020603050405020304"/>
              </a:rPr>
              <a:t>212</a:t>
            </a:r>
            <a:r>
              <a:rPr lang="vi-VN" sz="2400" dirty="0" smtClean="0">
                <a:latin typeface="Cambria" panose="02040503050406030204" pitchFamily="18" charset="0"/>
                <a:ea typeface="Cambria" panose="02040503050406030204" pitchFamily="18" charset="0"/>
                <a:cs typeface="Times New Roman" panose="02020603050405020304"/>
              </a:rPr>
              <a:t> </a:t>
            </a:r>
            <a:r>
              <a:rPr lang="vi-VN" sz="2400" dirty="0">
                <a:latin typeface="Cambria" panose="02040503050406030204" pitchFamily="18" charset="0"/>
                <a:ea typeface="Cambria" panose="02040503050406030204" pitchFamily="18" charset="0"/>
                <a:cs typeface="Times New Roman" panose="02020603050405020304"/>
              </a:rPr>
              <a:t>km</a:t>
            </a:r>
            <a:r>
              <a:rPr lang="vi-VN" sz="2400" baseline="30000" dirty="0">
                <a:latin typeface="Cambria" panose="02040503050406030204" pitchFamily="18" charset="0"/>
                <a:ea typeface="Cambria" panose="02040503050406030204" pitchFamily="18" charset="0"/>
                <a:cs typeface="Times New Roman" panose="02020603050405020304"/>
              </a:rPr>
              <a:t>2</a:t>
            </a:r>
            <a:r>
              <a:rPr lang="vi-VN" sz="2400" dirty="0">
                <a:latin typeface="Cambria" panose="02040503050406030204" pitchFamily="18" charset="0"/>
                <a:ea typeface="Cambria" panose="02040503050406030204" pitchFamily="18" charset="0"/>
                <a:cs typeface="Times New Roman" panose="02020603050405020304"/>
              </a:rPr>
              <a:t> gồm toàn bộ phần đất liền và các hải đảo.</a:t>
            </a:r>
            <a:endParaRPr lang="vi-VN" sz="24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en-US" sz="2400" b="1" dirty="0" smtClean="0">
                <a:latin typeface="Cambria" panose="02040503050406030204" pitchFamily="18" charset="0"/>
                <a:ea typeface="Cambria" panose="02040503050406030204" pitchFamily="18" charset="0"/>
                <a:cs typeface="Times New Roman" panose="02020603050405020304"/>
              </a:rPr>
              <a:t>- </a:t>
            </a:r>
            <a:r>
              <a:rPr lang="vi-VN" sz="2400" b="1" dirty="0" smtClean="0">
                <a:latin typeface="Cambria" panose="02040503050406030204" pitchFamily="18" charset="0"/>
                <a:ea typeface="Cambria" panose="02040503050406030204" pitchFamily="18" charset="0"/>
                <a:cs typeface="Times New Roman" panose="02020603050405020304"/>
              </a:rPr>
              <a:t>Vùng </a:t>
            </a:r>
            <a:r>
              <a:rPr lang="vi-VN" sz="2400" b="1" dirty="0">
                <a:latin typeface="Cambria" panose="02040503050406030204" pitchFamily="18" charset="0"/>
                <a:ea typeface="Cambria" panose="02040503050406030204" pitchFamily="18" charset="0"/>
                <a:cs typeface="Times New Roman" panose="02020603050405020304"/>
              </a:rPr>
              <a:t>biển </a:t>
            </a:r>
            <a:r>
              <a:rPr lang="nl-NL" sz="2400" dirty="0" smtClean="0">
                <a:latin typeface="Cambria" panose="02040503050406030204" pitchFamily="18" charset="0"/>
                <a:ea typeface="Cambria" panose="02040503050406030204" pitchFamily="18" charset="0"/>
              </a:rPr>
              <a:t>có </a:t>
            </a:r>
            <a:r>
              <a:rPr lang="nl-NL" sz="2400" dirty="0">
                <a:latin typeface="Cambria" panose="02040503050406030204" pitchFamily="18" charset="0"/>
                <a:ea typeface="Cambria" panose="02040503050406030204" pitchFamily="18" charset="0"/>
              </a:rPr>
              <a:t>diện tích khoảng 1 triệu km</a:t>
            </a:r>
            <a:r>
              <a:rPr lang="nl-NL" sz="2400" baseline="30000" dirty="0">
                <a:latin typeface="Cambria" panose="02040503050406030204" pitchFamily="18" charset="0"/>
                <a:ea typeface="Cambria" panose="02040503050406030204" pitchFamily="18" charset="0"/>
              </a:rPr>
              <a:t>2</a:t>
            </a:r>
            <a:r>
              <a:rPr lang="nl-NL"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gấp hơn 3 lần diện tích đất liền</a:t>
            </a:r>
            <a:r>
              <a:rPr lang="vi-VN" sz="2400" dirty="0" smtClean="0">
                <a:latin typeface="Cambria" panose="02040503050406030204" pitchFamily="18" charset="0"/>
                <a:ea typeface="Cambria" panose="02040503050406030204" pitchFamily="18" charset="0"/>
              </a:rPr>
              <a:t>.</a:t>
            </a:r>
            <a:endParaRPr lang="en-US" sz="2400" dirty="0" smtClean="0">
              <a:latin typeface="Cambria" panose="02040503050406030204" pitchFamily="18" charset="0"/>
              <a:ea typeface="Cambria" panose="02040503050406030204" pitchFamily="18" charset="0"/>
            </a:endParaRPr>
          </a:p>
          <a:p>
            <a:pPr algn="just">
              <a:spcBef>
                <a:spcPts val="600"/>
              </a:spcBef>
              <a:spcAft>
                <a:spcPts val="0"/>
              </a:spcAft>
            </a:pPr>
            <a:r>
              <a:rPr lang="vi-VN" sz="2400" b="1" dirty="0" smtClean="0">
                <a:latin typeface="Cambria" panose="02040503050406030204" pitchFamily="18" charset="0"/>
                <a:ea typeface="Cambria" panose="02040503050406030204" pitchFamily="18" charset="0"/>
                <a:cs typeface="Times New Roman" panose="02020603050405020304"/>
              </a:rPr>
              <a:t>- </a:t>
            </a:r>
            <a:r>
              <a:rPr lang="vi-VN" sz="2400" b="1" dirty="0">
                <a:latin typeface="Cambria" panose="02040503050406030204" pitchFamily="18" charset="0"/>
                <a:ea typeface="Cambria" panose="02040503050406030204" pitchFamily="18" charset="0"/>
                <a:cs typeface="Times New Roman" panose="02020603050405020304"/>
              </a:rPr>
              <a:t>Vùng trời </a:t>
            </a:r>
            <a:r>
              <a:rPr lang="vi-VN" sz="2400" dirty="0">
                <a:latin typeface="Cambria" panose="02040503050406030204" pitchFamily="18" charset="0"/>
                <a:ea typeface="Cambria" panose="02040503050406030204" pitchFamily="18" charset="0"/>
                <a:cs typeface="Times New Roman" panose="02020603050405020304"/>
              </a:rPr>
              <a:t>là khoảng không gian bao trùm lên lãnh thổ nước ta.</a:t>
            </a:r>
            <a:endParaRPr lang="vi-VN" sz="2400" dirty="0">
              <a:latin typeface="Cambria" panose="02040503050406030204" pitchFamily="18" charset="0"/>
              <a:ea typeface="Cambria" panose="02040503050406030204" pitchFamily="18" charset="0"/>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anose="02040503050406030204" pitchFamily="18" charset="0"/>
              </a:rPr>
              <a:t>ẢNH HƯỞNG CỦA VỊ TRÍ ĐỊA LÍ VÀ PHẠM VI LÃNH THỔ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ĐỐI VỚI SỰ HÌNH THÀNH ĐẶC ĐIỂM ĐỊA LÍ TỰ NHIÊN VIỆT NAM</a:t>
            </a:r>
            <a:endParaRPr lang="en-US" sz="1800" b="1" dirty="0">
              <a:solidFill>
                <a:srgbClr val="0D30DD"/>
              </a:solidFill>
              <a:latin typeface="Cambria" panose="02040503050406030204"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endParaRPr lang="en-US" sz="1700" b="1" dirty="0" smtClean="0">
              <a:solidFill>
                <a:srgbClr val="00B050"/>
              </a:solidFill>
              <a:latin typeface="Cambria" panose="02040503050406030204" pitchFamily="18" charset="0"/>
              <a:ea typeface="Cambria" panose="02040503050406030204" pitchFamily="18" charset="0"/>
            </a:endParaRP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endParaRPr lang="en-US" sz="1700" b="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Times New Roman" panose="02020603050405020304"/>
                <a:ea typeface="Times New Roman" panose="02020603050405020304"/>
              </a:rPr>
              <a:t>- </a:t>
            </a:r>
            <a:r>
              <a:rPr lang="en-US" sz="1700" i="1" dirty="0" err="1" smtClean="0">
                <a:solidFill>
                  <a:srgbClr val="FF0000"/>
                </a:solidFill>
                <a:latin typeface="Times New Roman" panose="02020603050405020304"/>
                <a:ea typeface="Times New Roman" panose="02020603050405020304"/>
              </a:rPr>
              <a:t>Vị</a:t>
            </a:r>
            <a:r>
              <a:rPr lang="en-US" sz="1700" i="1" dirty="0" smtClean="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trí</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địa</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lí</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và</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lãnh</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thổ</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đã</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quy</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định</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đặc</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điểm</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cơ</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bản</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của</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thiên</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nhiên</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nước</a:t>
            </a:r>
            <a:r>
              <a:rPr lang="en-US" sz="1700" i="1" dirty="0">
                <a:solidFill>
                  <a:srgbClr val="FF0000"/>
                </a:solidFill>
                <a:latin typeface="Times New Roman" panose="02020603050405020304"/>
                <a:ea typeface="Times New Roman" panose="02020603050405020304"/>
              </a:rPr>
              <a:t> ta </a:t>
            </a:r>
            <a:r>
              <a:rPr lang="en-US" sz="1700" i="1" dirty="0" err="1">
                <a:solidFill>
                  <a:srgbClr val="FF0000"/>
                </a:solidFill>
                <a:latin typeface="Times New Roman" panose="02020603050405020304"/>
                <a:ea typeface="Times New Roman" panose="02020603050405020304"/>
              </a:rPr>
              <a:t>là</a:t>
            </a:r>
            <a:r>
              <a:rPr lang="en-US" sz="1700" i="1" dirty="0">
                <a:solidFill>
                  <a:srgbClr val="FF0000"/>
                </a:solidFill>
                <a:latin typeface="Times New Roman" panose="02020603050405020304"/>
                <a:ea typeface="Times New Roman" panose="02020603050405020304"/>
              </a:rPr>
              <a:t> </a:t>
            </a:r>
            <a:r>
              <a:rPr lang="en-US" sz="1700" i="1" dirty="0" err="1">
                <a:solidFill>
                  <a:srgbClr val="FF0000"/>
                </a:solidFill>
                <a:latin typeface="Times New Roman" panose="02020603050405020304"/>
                <a:ea typeface="Times New Roman" panose="02020603050405020304"/>
              </a:rPr>
              <a:t>gì</a:t>
            </a:r>
            <a:r>
              <a:rPr lang="en-US" sz="1700" i="1" dirty="0">
                <a:solidFill>
                  <a:srgbClr val="FF0000"/>
                </a:solidFill>
                <a:latin typeface="Times New Roman" panose="02020603050405020304"/>
                <a:ea typeface="Times New Roman" panose="02020603050405020304"/>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endParaRPr lang="vi-VN" sz="17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anose="02040503050406030204" pitchFamily="18" charset="0"/>
                <a:ea typeface="Cambria" panose="02040503050406030204" pitchFamily="18" charset="0"/>
              </a:rPr>
              <a:t>Khai</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thác</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năng</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lượng</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Mặt</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Trời</a:t>
            </a:r>
            <a:r>
              <a:rPr lang="en-US" sz="1600" dirty="0" smtClean="0">
                <a:latin typeface="Cambria" panose="02040503050406030204" pitchFamily="18" charset="0"/>
                <a:ea typeface="Cambria" panose="02040503050406030204" pitchFamily="18" charset="0"/>
              </a:rPr>
              <a:t> ở </a:t>
            </a:r>
            <a:r>
              <a:rPr lang="en-US" sz="1600" dirty="0" err="1" smtClean="0">
                <a:latin typeface="Cambria" panose="02040503050406030204" pitchFamily="18" charset="0"/>
                <a:ea typeface="Cambria" panose="02040503050406030204" pitchFamily="18" charset="0"/>
              </a:rPr>
              <a:t>Ninh</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Thuận</a:t>
            </a:r>
            <a:endParaRPr lang="en-US" sz="1600" dirty="0">
              <a:latin typeface="Cambria" panose="02040503050406030204" pitchFamily="18" charset="0"/>
              <a:ea typeface="Cambria" panose="02040503050406030204"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anose="02040503050406030204" pitchFamily="18" charset="0"/>
                <a:ea typeface="Cambria" panose="02040503050406030204" pitchFamily="18" charset="0"/>
              </a:rPr>
              <a:t>Bãi</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biển</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Mỹ</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Khê</a:t>
            </a:r>
            <a:r>
              <a:rPr lang="en-US" sz="1600" dirty="0" smtClean="0">
                <a:latin typeface="Cambria" panose="02040503050406030204" pitchFamily="18" charset="0"/>
                <a:ea typeface="Cambria" panose="02040503050406030204" pitchFamily="18" charset="0"/>
              </a:rPr>
              <a:t>, </a:t>
            </a:r>
            <a:endParaRPr lang="en-US" sz="1600" dirty="0" smtClean="0">
              <a:latin typeface="Cambria" panose="02040503050406030204" pitchFamily="18" charset="0"/>
              <a:ea typeface="Cambria" panose="02040503050406030204" pitchFamily="18" charset="0"/>
            </a:endParaRPr>
          </a:p>
          <a:p>
            <a:pPr algn="ctr"/>
            <a:r>
              <a:rPr lang="en-US" sz="1600" dirty="0" err="1" smtClean="0">
                <a:latin typeface="Cambria" panose="02040503050406030204" pitchFamily="18" charset="0"/>
                <a:ea typeface="Cambria" panose="02040503050406030204" pitchFamily="18" charset="0"/>
              </a:rPr>
              <a:t>Đà</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Nẵng</a:t>
            </a:r>
            <a:endParaRPr lang="en-US" sz="1600" dirty="0">
              <a:latin typeface="Cambria" panose="02040503050406030204" pitchFamily="18" charset="0"/>
              <a:ea typeface="Cambria" panose="02040503050406030204"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anose="02040503050406030204" pitchFamily="18" charset="0"/>
                <a:ea typeface="Cambria" panose="02040503050406030204" pitchFamily="18" charset="0"/>
              </a:rPr>
              <a:t>Vườn</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quốc</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gia</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Cúc</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Phương</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Ninh</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Bình</a:t>
            </a:r>
            <a:endParaRPr lang="en-US" sz="1600" dirty="0">
              <a:latin typeface="Cambria" panose="02040503050406030204" pitchFamily="18" charset="0"/>
              <a:ea typeface="Cambria" panose="02040503050406030204" pitchFamily="18" charset="0"/>
            </a:endParaRPr>
          </a:p>
        </p:txBody>
      </p:sp>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anose="02040503050406030204" pitchFamily="18" charset="0"/>
                <a:ea typeface="Cambria" panose="02040503050406030204" pitchFamily="18" charset="0"/>
              </a:rPr>
              <a:t>Đất</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feralit</a:t>
            </a:r>
            <a:r>
              <a:rPr lang="en-US" sz="1600" dirty="0" smtClean="0">
                <a:latin typeface="Cambria" panose="02040503050406030204" pitchFamily="18" charset="0"/>
                <a:ea typeface="Cambria" panose="02040503050406030204" pitchFamily="18" charset="0"/>
              </a:rPr>
              <a:t> </a:t>
            </a:r>
            <a:endParaRPr lang="en-US" sz="1600" dirty="0">
              <a:latin typeface="Cambria" panose="02040503050406030204" pitchFamily="18" charset="0"/>
              <a:ea typeface="Cambria" panose="02040503050406030204" pitchFamily="18" charset="0"/>
            </a:endParaRPr>
          </a:p>
        </p:txBody>
      </p:sp>
      <p:pic>
        <p:nvPicPr>
          <p:cNvPr id="5121"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anose="02040503050406030204" pitchFamily="18" charset="0"/>
              </a:rPr>
              <a:t>ẢNH HƯỞNG CỦA VỊ TRÍ ĐỊA LÍ VÀ PHẠM VI LÃNH THỔ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ĐỐI VỚI SỰ HÌNH THÀNH ĐẶC ĐIỂM ĐỊA LÍ TỰ NHIÊN VIỆT NAM</a:t>
            </a:r>
            <a:endParaRPr lang="en-US" sz="1800" b="1" dirty="0">
              <a:solidFill>
                <a:srgbClr val="0D30DD"/>
              </a:solidFill>
              <a:latin typeface="Cambria" panose="02040503050406030204" pitchFamily="18" charset="0"/>
            </a:endParaRPr>
          </a:p>
        </p:txBody>
      </p:sp>
      <p:pic>
        <p:nvPicPr>
          <p:cNvPr id="2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anose="02040503050406030204" pitchFamily="18" charset="0"/>
              </a:rPr>
              <a:t>ẢNH HƯỞNG CỦA VỊ TRÍ ĐỊA LÍ VÀ PHẠM VI LÃNH THỔ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ĐỐI VỚI SỰ HÌNH THÀNH ĐẶC ĐIỂM ĐỊA LÍ TỰ NHIÊN VIỆT NAM</a:t>
            </a:r>
            <a:endParaRPr lang="en-US" sz="1800" b="1" dirty="0">
              <a:solidFill>
                <a:srgbClr val="0D30DD"/>
              </a:solidFill>
              <a:latin typeface="Cambria" panose="02040503050406030204" pitchFamily="18" charset="0"/>
            </a:endParaRPr>
          </a:p>
        </p:txBody>
      </p:sp>
      <p:pic>
        <p:nvPicPr>
          <p:cNvPr id="2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5</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anose="02040503050406030204" pitchFamily="18" charset="0"/>
                <a:ea typeface="Cambria" panose="02040503050406030204" pitchFamily="18" charset="0"/>
                <a:cs typeface="Times New Roman" panose="02020603050405020304"/>
              </a:rPr>
              <a:t>- </a:t>
            </a:r>
            <a:r>
              <a:rPr lang="en-US" sz="1900" dirty="0" smtClean="0">
                <a:latin typeface="Cambria" panose="02040503050406030204" pitchFamily="18" charset="0"/>
                <a:ea typeface="Cambria" panose="02040503050406030204" pitchFamily="18" charset="0"/>
                <a:cs typeface="Times New Roman" panose="02020603050405020304"/>
              </a:rPr>
              <a:t>T</a:t>
            </a:r>
            <a:r>
              <a:rPr lang="vi-VN" sz="1900" dirty="0" smtClean="0">
                <a:latin typeface="Cambria" panose="02040503050406030204" pitchFamily="18" charset="0"/>
                <a:ea typeface="Cambria" panose="02040503050406030204" pitchFamily="18" charset="0"/>
                <a:cs typeface="Times New Roman" panose="02020603050405020304"/>
              </a:rPr>
              <a:t>hiên </a:t>
            </a:r>
            <a:r>
              <a:rPr lang="vi-VN" sz="1900" dirty="0">
                <a:latin typeface="Cambria" panose="02040503050406030204" pitchFamily="18" charset="0"/>
                <a:ea typeface="Cambria" panose="02040503050406030204" pitchFamily="18" charset="0"/>
                <a:cs typeface="Times New Roman" panose="02020603050405020304"/>
              </a:rPr>
              <a:t>nhiên nước ta mang tính chất nhiệt đới ẩm gió </a:t>
            </a:r>
            <a:r>
              <a:rPr lang="vi-VN" sz="1900" dirty="0" smtClean="0">
                <a:latin typeface="Cambria" panose="02040503050406030204" pitchFamily="18" charset="0"/>
                <a:ea typeface="Cambria" panose="02040503050406030204" pitchFamily="18" charset="0"/>
                <a:cs typeface="Times New Roman" panose="02020603050405020304"/>
              </a:rPr>
              <a:t>mùa, </a:t>
            </a:r>
            <a:r>
              <a:rPr lang="vi-VN" sz="1900" dirty="0">
                <a:latin typeface="Cambria" panose="02040503050406030204" pitchFamily="18" charset="0"/>
                <a:ea typeface="Cambria" panose="02040503050406030204" pitchFamily="18" charset="0"/>
                <a:cs typeface="Times New Roman" panose="02020603050405020304"/>
              </a:rPr>
              <a:t>chịu ảnh hưởng sâu sắc của biển và phân hóa đa </a:t>
            </a:r>
            <a:r>
              <a:rPr lang="vi-VN" sz="1900" dirty="0" smtClean="0">
                <a:latin typeface="Cambria" panose="02040503050406030204" pitchFamily="18" charset="0"/>
                <a:ea typeface="Cambria" panose="02040503050406030204" pitchFamily="18" charset="0"/>
                <a:cs typeface="Times New Roman" panose="02020603050405020304"/>
              </a:rPr>
              <a:t>dạng</a:t>
            </a:r>
            <a:r>
              <a:rPr lang="en-US" sz="1900" dirty="0" smtClean="0">
                <a:latin typeface="Cambria" panose="02040503050406030204" pitchFamily="18" charset="0"/>
                <a:ea typeface="Cambria" panose="02040503050406030204" pitchFamily="18" charset="0"/>
                <a:cs typeface="Times New Roman" panose="02020603050405020304"/>
              </a:rPr>
              <a:t>.</a:t>
            </a:r>
            <a:endParaRPr lang="vi-VN" sz="19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1900" dirty="0">
                <a:latin typeface="Cambria" panose="02040503050406030204" pitchFamily="18" charset="0"/>
                <a:ea typeface="Cambria" panose="02040503050406030204" pitchFamily="18" charset="0"/>
                <a:cs typeface="Times New Roman" panose="02020603050405020304"/>
              </a:rPr>
              <a:t>- Khí hậu: một năm có 2 mùa rõ rệt, chịu ảnh hưởng của các cơn bão lớn.</a:t>
            </a:r>
            <a:endParaRPr lang="vi-VN" sz="19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1900" dirty="0">
                <a:latin typeface="Cambria" panose="02040503050406030204" pitchFamily="18" charset="0"/>
                <a:ea typeface="Cambria" panose="02040503050406030204" pitchFamily="18" charset="0"/>
                <a:cs typeface="Times New Roman" panose="02020603050405020304"/>
              </a:rPr>
              <a:t>- Sinh vật và đất: hệ sinh thái rừng nhiệt đới gió mùa phát triển trên đất feralit là cảnh quan tiêu biểu.</a:t>
            </a:r>
            <a:endParaRPr lang="vi-VN" sz="19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1900" dirty="0">
                <a:latin typeface="Cambria" panose="02040503050406030204" pitchFamily="18" charset="0"/>
                <a:ea typeface="Cambria" panose="02040503050406030204" pitchFamily="18" charset="0"/>
                <a:cs typeface="Times New Roman" panose="02020603050405020304"/>
              </a:rPr>
              <a:t>- Thiên nhiên phân hóa đa dạng: </a:t>
            </a:r>
            <a:endParaRPr lang="vi-VN" sz="19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1900" dirty="0">
                <a:latin typeface="Cambria" panose="02040503050406030204" pitchFamily="18" charset="0"/>
                <a:ea typeface="Cambria" panose="02040503050406030204" pitchFamily="18" charset="0"/>
                <a:cs typeface="Times New Roman" panose="02020603050405020304"/>
              </a:rPr>
              <a:t>+ Khí hậu phân hóa theo chiều Bắc - Nam và </a:t>
            </a:r>
            <a:r>
              <a:rPr lang="vi-VN" sz="1900" dirty="0" smtClean="0">
                <a:latin typeface="Cambria" panose="02040503050406030204" pitchFamily="18" charset="0"/>
                <a:ea typeface="Cambria" panose="02040503050406030204" pitchFamily="18" charset="0"/>
                <a:cs typeface="Times New Roman" panose="02020603050405020304"/>
              </a:rPr>
              <a:t>Đông </a:t>
            </a:r>
            <a:r>
              <a:rPr lang="vi-VN" sz="1900" dirty="0">
                <a:latin typeface="Cambria" panose="02040503050406030204" pitchFamily="18" charset="0"/>
                <a:ea typeface="Cambria" panose="02040503050406030204" pitchFamily="18" charset="0"/>
                <a:cs typeface="Times New Roman" panose="02020603050405020304"/>
              </a:rPr>
              <a:t>- Tây.</a:t>
            </a:r>
            <a:endParaRPr lang="vi-VN" sz="19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1900" dirty="0" smtClean="0">
                <a:latin typeface="Cambria" panose="02040503050406030204" pitchFamily="18" charset="0"/>
                <a:ea typeface="Cambria" panose="02040503050406030204" pitchFamily="18" charset="0"/>
                <a:cs typeface="Times New Roman" panose="02020603050405020304"/>
              </a:rPr>
              <a:t>+ </a:t>
            </a:r>
            <a:r>
              <a:rPr lang="vi-VN" sz="1900" dirty="0">
                <a:latin typeface="Cambria" panose="02040503050406030204" pitchFamily="18" charset="0"/>
                <a:ea typeface="Cambria" panose="02040503050406030204" pitchFamily="18" charset="0"/>
                <a:cs typeface="Times New Roman" panose="02020603050405020304"/>
              </a:rPr>
              <a:t>Sinh vật và đất ở nước ta phong phú, đa dạng.</a:t>
            </a:r>
            <a:endParaRPr lang="vi-VN" sz="1900" dirty="0">
              <a:latin typeface="Cambria" panose="02040503050406030204" pitchFamily="18" charset="0"/>
              <a:ea typeface="Cambria" panose="02040503050406030204" pitchFamily="18" charset="0"/>
              <a:cs typeface="Times New Roman" panose="02020603050405020304"/>
            </a:endParaRPr>
          </a:p>
        </p:txBody>
      </p:sp>
      <p:sp>
        <p:nvSpPr>
          <p:cNvPr id="21"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anose="02040503050406030204" pitchFamily="18" charset="0"/>
              </a:rPr>
              <a:t>ẢNH HƯỞNG CỦA VỊ TRÍ ĐỊA LÍ VÀ PHẠM VI LÃNH THỔ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ĐỐI VỚI SỰ HÌNH THÀNH ĐẶC ĐIỂM ĐỊA LÍ TỰ NHIÊN VIỆT NAM</a:t>
            </a:r>
            <a:endParaRPr lang="en-US" sz="18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anose="02040503050406030204" pitchFamily="18" charset="0"/>
              </a:rPr>
              <a:t>EM CÓ BIẾT?</a:t>
            </a:r>
            <a:endParaRPr lang="en-US" sz="2400" b="1" dirty="0">
              <a:solidFill>
                <a:srgbClr val="FF0000"/>
              </a:solidFill>
              <a:latin typeface="Cambria" panose="02040503050406030204"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endParaRPr lang="en-US" sz="1700" b="1" dirty="0" smtClean="0">
              <a:solidFill>
                <a:srgbClr val="009900"/>
              </a:solidFill>
              <a:latin typeface="Cambria" panose="02040503050406030204" pitchFamily="18" charset="0"/>
              <a:ea typeface="Cambria" panose="02040503050406030204" pitchFamily="18" charset="0"/>
            </a:endParaRP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endParaRPr lang="vi-VN" sz="1700" dirty="0">
              <a:solidFill>
                <a:srgbClr val="0000FF"/>
              </a:solidFill>
              <a:latin typeface="Cambria" panose="02040503050406030204" pitchFamily="18" charset="0"/>
              <a:ea typeface="Cambria" panose="02040503050406030204" pitchFamily="18" charset="0"/>
            </a:endParaRP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endParaRPr lang="vi-VN" sz="1700" dirty="0">
              <a:solidFill>
                <a:srgbClr val="0000FF"/>
              </a:solidFill>
              <a:latin typeface="Cambria" panose="02040503050406030204" pitchFamily="18" charset="0"/>
              <a:ea typeface="Cambria" panose="02040503050406030204" pitchFamily="18" charset="0"/>
            </a:endParaRP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endParaRPr lang="vi-VN" sz="1700" dirty="0">
              <a:solidFill>
                <a:srgbClr val="0000FF"/>
              </a:solidFill>
              <a:latin typeface="Cambria" panose="02040503050406030204" pitchFamily="18" charset="0"/>
              <a:ea typeface="Cambria" panose="02040503050406030204" pitchFamily="18" charset="0"/>
            </a:endParaRP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endParaRPr lang="vi-VN" sz="1700" dirty="0">
              <a:solidFill>
                <a:srgbClr val="0000FF"/>
              </a:solidFill>
              <a:latin typeface="Cambria" panose="02040503050406030204" pitchFamily="18" charset="0"/>
              <a:ea typeface="Cambria" panose="02040503050406030204" pitchFamily="18" charset="0"/>
            </a:endParaRP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vi-VN" sz="1700" dirty="0">
              <a:solidFill>
                <a:srgbClr val="0000FF"/>
              </a:solidFill>
              <a:latin typeface="Cambria" panose="02040503050406030204" pitchFamily="18" charset="0"/>
              <a:ea typeface="Cambria" panose="02040503050406030204" pitchFamily="18" charset="0"/>
            </a:endParaRP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anose="02040503050406030204" pitchFamily="18" charset="0"/>
              </a:rPr>
              <a:t>4</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a. </a:t>
            </a:r>
            <a:r>
              <a:rPr lang="en-US" sz="2400" b="1" dirty="0" err="1" smtClean="0">
                <a:solidFill>
                  <a:srgbClr val="CC0000"/>
                </a:solidFill>
                <a:latin typeface="Times New Roman" panose="02020603050405020304" pitchFamily="18" charset="0"/>
                <a:cs typeface="Times New Roman" panose="02020603050405020304" pitchFamily="18" charset="0"/>
              </a:rPr>
              <a:t>Luyện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tập</a:t>
            </a:r>
            <a:endParaRPr lang="en-US" sz="2400" b="1" dirty="0">
              <a:solidFill>
                <a:srgbClr val="CC0000"/>
              </a:solidFill>
              <a:latin typeface="Times New Roman" panose="02020603050405020304" pitchFamily="18" charset="0"/>
              <a:cs typeface="Times New Roman" panose="02020603050405020304" pitchFamily="18" charset="0"/>
            </a:endParaRPr>
          </a:p>
        </p:txBody>
      </p:sp>
      <p:sp>
        <p:nvSpPr>
          <p:cNvPr id="39" name="Title 1"/>
          <p:cNvSpPr txBox="1"/>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t="5783" r="1377"/>
          <a:stretch>
            <a:fillRect/>
          </a:stretch>
        </p:blipFill>
        <p:spPr bwMode="auto">
          <a:xfrm>
            <a:off x="2282792" y="2961781"/>
            <a:ext cx="5184808" cy="365263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2"/>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a:fillRect/>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a:fillRect/>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anose="02040503050406030204" pitchFamily="18" charset="0"/>
              </a:rPr>
              <a:t>VỊ </a:t>
            </a:r>
            <a:r>
              <a:rPr lang="en-US" sz="3000" b="1" dirty="0">
                <a:ln w="10541" cmpd="sng">
                  <a:solidFill>
                    <a:schemeClr val="accent1">
                      <a:shade val="88000"/>
                      <a:satMod val="110000"/>
                    </a:schemeClr>
                  </a:solidFill>
                  <a:prstDash val="solid"/>
                </a:ln>
                <a:solidFill>
                  <a:srgbClr val="FF0000"/>
                </a:solidFill>
                <a:latin typeface="Cambria" panose="02040503050406030204"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anose="02040503050406030204" pitchFamily="18" charset="0"/>
              </a:rPr>
              <a:t>VÀ </a:t>
            </a:r>
            <a:r>
              <a:rPr lang="en-US" sz="3000" b="1" dirty="0">
                <a:ln w="10541" cmpd="sng">
                  <a:solidFill>
                    <a:schemeClr val="accent1">
                      <a:shade val="88000"/>
                      <a:satMod val="110000"/>
                    </a:schemeClr>
                  </a:solidFill>
                  <a:prstDash val="solid"/>
                </a:ln>
                <a:solidFill>
                  <a:srgbClr val="FF0000"/>
                </a:solidFill>
                <a:latin typeface="Cambria" panose="02040503050406030204"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anose="02040503050406030204"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anose="02040503050406030204" pitchFamily="18" charset="0"/>
            </a:endParaRPr>
          </a:p>
        </p:txBody>
      </p:sp>
      <p:sp>
        <p:nvSpPr>
          <p:cNvPr id="10" name="Title 1"/>
          <p:cNvSpPr txBox="1"/>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ndParaRPr>
          </a:p>
        </p:txBody>
      </p:sp>
      <p:sp>
        <p:nvSpPr>
          <p:cNvPr id="11" name="Title 1"/>
          <p:cNvSpPr txBox="1"/>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anose="02040503050406030204" pitchFamily="18" charset="0"/>
              </a:rPr>
              <a:t>BÀI 1</a:t>
            </a:r>
            <a:endParaRPr lang="en-US" sz="2700" b="1" dirty="0">
              <a:effectLst>
                <a:outerShdw blurRad="38100" dist="38100" dir="2700000" algn="tl">
                  <a:srgbClr val="000000">
                    <a:alpha val="43137"/>
                  </a:srgbClr>
                </a:outerShdw>
              </a:effectLst>
              <a:latin typeface="Cambria" panose="02040503050406030204"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anose="02040503050406030204"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anose="02040503050406030204" pitchFamily="18" charset="0"/>
            </a:endParaRPr>
          </a:p>
        </p:txBody>
      </p:sp>
      <p:sp>
        <p:nvSpPr>
          <p:cNvPr id="16" name="Title 1"/>
          <p:cNvSpPr txBox="1"/>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a:t>
            </a:r>
            <a:endPar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 8/</a:t>
            </a:r>
            <a:endParaRPr lang="en-US" sz="2500" b="1" dirty="0">
              <a:ln w="10541" cmpd="sng">
                <a:solidFill>
                  <a:schemeClr val="accent1">
                    <a:shade val="88000"/>
                    <a:satMod val="110000"/>
                  </a:schemeClr>
                </a:solidFill>
                <a:prstDash val="solid"/>
              </a:ln>
              <a:solidFill>
                <a:srgbClr val="002060"/>
              </a:solidFill>
              <a:latin typeface="Cambria" panose="02040503050406030204" pitchFamily="18" charset="0"/>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400" advTm="607">
        <p14:ripple/>
      </p:transition>
    </mc:Choice>
    <mc:Fallback>
      <p:transition spd="slow" advTm="6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04890"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b. </a:t>
            </a:r>
            <a:r>
              <a:rPr lang="en-US" sz="2400" b="1" dirty="0" err="1" smtClean="0">
                <a:solidFill>
                  <a:srgbClr val="CC0000"/>
                </a:solidFill>
                <a:latin typeface="Times New Roman" panose="02020603050405020304" pitchFamily="18" charset="0"/>
                <a:cs typeface="Times New Roman" panose="02020603050405020304" pitchFamily="18" charset="0"/>
              </a:rPr>
              <a:t>Vận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dụng</a:t>
            </a:r>
            <a:endParaRPr lang="en-US" sz="2400" b="1" dirty="0">
              <a:solidFill>
                <a:srgbClr val="CC0000"/>
              </a:solidFill>
              <a:latin typeface="Times New Roman" panose="02020603050405020304" pitchFamily="18" charset="0"/>
              <a:cs typeface="Times New Roman" panose="02020603050405020304" pitchFamily="18" charset="0"/>
            </a:endParaRPr>
          </a:p>
        </p:txBody>
      </p:sp>
      <p:sp>
        <p:nvSpPr>
          <p:cNvPr id="39" name="Title 1"/>
          <p:cNvSpPr txBox="1"/>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endParaRPr lang="vi-VN" sz="22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2"/>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3"/>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LỚP</a:t>
            </a:r>
            <a:endParaRPr lang="en-US" sz="17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endParaRPr lang="en-US" sz="3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itle 1"/>
          <p:cNvSpPr txBox="1"/>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anose="02040503050406030204"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13" name="Title 1"/>
          <p:cNvSpPr txBox="1"/>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anose="02040503050406030204" pitchFamily="18" charset="0"/>
              </a:rPr>
              <a:t>BÀI 1. </a:t>
            </a:r>
            <a:r>
              <a:rPr lang="en-US" sz="2200" b="1" dirty="0">
                <a:solidFill>
                  <a:srgbClr val="FF0000"/>
                </a:solidFill>
                <a:effectLst>
                  <a:outerShdw blurRad="38100" dist="38100" dir="2700000" algn="tl">
                    <a:srgbClr val="000000">
                      <a:alpha val="43137"/>
                    </a:srgbClr>
                  </a:outerShdw>
                </a:effectLst>
                <a:latin typeface="Cambria" panose="02040503050406030204" pitchFamily="18" charset="0"/>
              </a:rPr>
              <a:t>VỊ TRÍ ĐỊA LÍ VÀ PHẠM VI LÃNH THỔ VIỆT NAM</a:t>
            </a:r>
            <a:endParaRPr lang="en-US" sz="2200" b="1" dirty="0">
              <a:solidFill>
                <a:srgbClr val="FF0000"/>
              </a:solidFill>
              <a:effectLst>
                <a:outerShdw blurRad="38100" dist="38100" dir="2700000" algn="tl">
                  <a:srgbClr val="000000">
                    <a:alpha val="43137"/>
                  </a:srgbClr>
                </a:outerShdw>
              </a:effectLst>
              <a:latin typeface="Cambria" panose="02040503050406030204" pitchFamily="18" charset="0"/>
            </a:endParaRPr>
          </a:p>
          <a:p>
            <a:r>
              <a:rPr lang="en-US" sz="2200" b="1" dirty="0" smtClean="0">
                <a:solidFill>
                  <a:srgbClr val="00B050"/>
                </a:solidFill>
                <a:effectLst>
                  <a:outerShdw blurRad="38100" dist="38100" dir="2700000" algn="tl">
                    <a:srgbClr val="000000">
                      <a:alpha val="43137"/>
                    </a:srgbClr>
                  </a:outerShdw>
                </a:effectLst>
                <a:latin typeface="Cambria" panose="02040503050406030204"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anose="02040503050406030204"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29" name="Title 1"/>
          <p:cNvSpPr txBox="1"/>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anose="02040503050406030204"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30" name="Title 1"/>
          <p:cNvSpPr txBox="1"/>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anose="02040503050406030204" pitchFamily="18" charset="0"/>
              </a:rPr>
              <a:t>ẢNH HƯỞNG CỦA VỊ TRÍ ĐỊA LÍ VÀ PHẠM VI LÃNH THỔ ĐỐI VỚI SỰ HÌNH THÀNH ĐẶC ĐIỂM ĐỊA LÍ TỰ NHIÊN VIỆT NAM</a:t>
            </a:r>
            <a:endParaRPr lang="vi-VN"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1</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7" name="Title 1"/>
          <p:cNvSpPr txBox="1"/>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2</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3</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4</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custDataLst>
      <p:tags r:id="rId4"/>
    </p:custDataLst>
  </p:cSld>
  <p:clrMapOvr>
    <a:masterClrMapping/>
  </p:clrMapOvr>
  <p:transition advTm="296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anose="02040503050406030204" pitchFamily="18" charset="0"/>
              </a:rPr>
              <a:t>VỊ TRÍ ĐỊA </a:t>
            </a:r>
            <a:r>
              <a:rPr lang="en-US" sz="2400" b="1" dirty="0" smtClean="0">
                <a:solidFill>
                  <a:srgbClr val="0D30DD"/>
                </a:solidFill>
                <a:latin typeface="Cambria" panose="02040503050406030204" pitchFamily="18" charset="0"/>
              </a:rPr>
              <a:t>LÍ</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6"/>
    </p:custDataLst>
  </p:cSld>
  <p:clrMapOvr>
    <a:masterClrMapping/>
  </p:clrMapOvr>
  <mc:AlternateContent xmlns:mc="http://schemas.openxmlformats.org/markup-compatibility/2006">
    <mc:Choice xmlns:p14="http://schemas.microsoft.com/office/powerpoint/2010/main" Requires="p14">
      <p:transition p14:dur="10" advTm="2693"/>
    </mc:Choice>
    <mc:Fallback>
      <p:transition advTm="2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anose="02040503050406030204" pitchFamily="18" charset="0"/>
              </a:rPr>
              <a:t>VỊ TRÍ ĐỊA </a:t>
            </a:r>
            <a:r>
              <a:rPr lang="en-US" sz="2400" b="1" dirty="0" smtClean="0">
                <a:solidFill>
                  <a:srgbClr val="0D30DD"/>
                </a:solidFill>
                <a:latin typeface="Cambria" panose="02040503050406030204" pitchFamily="18" charset="0"/>
              </a:rPr>
              <a:t>LÍ</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anose="02040503050406030204" pitchFamily="18" charset="0"/>
                <a:ea typeface="Cambria" panose="02040503050406030204" pitchFamily="18" charset="0"/>
                <a:cs typeface="Times New Roman" panose="02020603050405020304"/>
              </a:rPr>
              <a:t>- Phía bắc giáp: Trung Quốc.</a:t>
            </a:r>
            <a:endParaRPr lang="en-US" sz="2400" dirty="0">
              <a:latin typeface="Cambria" panose="02040503050406030204" pitchFamily="18" charset="0"/>
              <a:ea typeface="Cambria" panose="02040503050406030204" pitchFamily="18" charset="0"/>
            </a:endParaRPr>
          </a:p>
          <a:p>
            <a:pPr algn="just">
              <a:spcBef>
                <a:spcPts val="600"/>
              </a:spcBef>
              <a:spcAft>
                <a:spcPts val="0"/>
              </a:spcAft>
            </a:pPr>
            <a:r>
              <a:rPr lang="nl-NL" sz="2400" dirty="0" smtClean="0">
                <a:latin typeface="Cambria" panose="02040503050406030204" pitchFamily="18" charset="0"/>
                <a:ea typeface="Cambria" panose="02040503050406030204" pitchFamily="18" charset="0"/>
                <a:cs typeface="Times New Roman" panose="02020603050405020304"/>
              </a:rPr>
              <a:t>- Phía </a:t>
            </a:r>
            <a:r>
              <a:rPr lang="nl-NL" sz="2400" dirty="0">
                <a:latin typeface="Cambria" panose="02040503050406030204" pitchFamily="18" charset="0"/>
                <a:ea typeface="Cambria" panose="02040503050406030204" pitchFamily="18" charset="0"/>
                <a:cs typeface="Times New Roman" panose="02020603050405020304"/>
              </a:rPr>
              <a:t>tây giáp Lào và </a:t>
            </a:r>
            <a:r>
              <a:rPr lang="nl-NL" sz="2400" dirty="0" smtClean="0">
                <a:latin typeface="Cambria" panose="02040503050406030204" pitchFamily="18" charset="0"/>
                <a:ea typeface="Cambria" panose="02040503050406030204" pitchFamily="18" charset="0"/>
                <a:cs typeface="Times New Roman" panose="02020603050405020304"/>
              </a:rPr>
              <a:t>Cam-pu-chia</a:t>
            </a:r>
            <a:r>
              <a:rPr lang="nl-NL" sz="2400" dirty="0">
                <a:latin typeface="Cambria" panose="02040503050406030204" pitchFamily="18" charset="0"/>
                <a:ea typeface="Cambria" panose="02040503050406030204" pitchFamily="18" charset="0"/>
                <a:cs typeface="Times New Roman" panose="02020603050405020304"/>
              </a:rPr>
              <a:t>.</a:t>
            </a:r>
            <a:endParaRPr lang="en-US" sz="2400" dirty="0">
              <a:latin typeface="Cambria" panose="02040503050406030204" pitchFamily="18" charset="0"/>
              <a:ea typeface="Cambria" panose="02040503050406030204" pitchFamily="18" charset="0"/>
            </a:endParaRPr>
          </a:p>
          <a:p>
            <a:pPr algn="just">
              <a:spcBef>
                <a:spcPts val="600"/>
              </a:spcBef>
              <a:spcAft>
                <a:spcPts val="0"/>
              </a:spcAft>
            </a:pPr>
            <a:r>
              <a:rPr lang="nl-NL" sz="2400" dirty="0">
                <a:latin typeface="Cambria" panose="02040503050406030204" pitchFamily="18" charset="0"/>
                <a:ea typeface="Cambria" panose="02040503050406030204" pitchFamily="18" charset="0"/>
                <a:cs typeface="Times New Roman" panose="02020603050405020304"/>
              </a:rPr>
              <a:t>- Phía đông và nam giáp Biển Đông.</a:t>
            </a:r>
            <a:endParaRPr lang="en-US" sz="2400" dirty="0">
              <a:effectLst/>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33" t="5912" r="2890" b="5632"/>
          <a:stretch>
            <a:fillRect/>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10" advTm="5337"/>
    </mc:Choice>
    <mc:Fallback>
      <p:transition advTm="53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anose="02040503050406030204" pitchFamily="18" charset="0"/>
              </a:rPr>
              <a:t>VỊ TRÍ ĐỊA </a:t>
            </a:r>
            <a:r>
              <a:rPr lang="en-US" sz="2400" b="1" dirty="0" smtClean="0">
                <a:solidFill>
                  <a:srgbClr val="0D30DD"/>
                </a:solidFill>
                <a:latin typeface="Cambria" panose="02040503050406030204" pitchFamily="18" charset="0"/>
              </a:rPr>
              <a:t>LÍ</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Hệ</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tọa</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độ</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trên</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đất</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liền</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theo</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chiều</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bắc</a:t>
            </a:r>
            <a:r>
              <a:rPr lang="en-US" sz="2100" dirty="0">
                <a:latin typeface="Cambria" panose="02040503050406030204" pitchFamily="18" charset="0"/>
                <a:ea typeface="Cambria" panose="02040503050406030204" pitchFamily="18" charset="0"/>
                <a:cs typeface="Times New Roman" panose="02020603050405020304"/>
              </a:rPr>
              <a:t> - </a:t>
            </a:r>
            <a:r>
              <a:rPr lang="en-US" sz="2100" dirty="0" err="1">
                <a:latin typeface="Cambria" panose="02040503050406030204" pitchFamily="18" charset="0"/>
                <a:ea typeface="Cambria" panose="02040503050406030204" pitchFamily="18" charset="0"/>
                <a:cs typeface="Times New Roman" panose="02020603050405020304"/>
              </a:rPr>
              <a:t>nam</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từ</a:t>
            </a:r>
            <a:r>
              <a:rPr lang="en-US" sz="2100" dirty="0">
                <a:latin typeface="Cambria" panose="02040503050406030204" pitchFamily="18" charset="0"/>
                <a:ea typeface="Cambria" panose="02040503050406030204" pitchFamily="18" charset="0"/>
                <a:cs typeface="Times New Roman" panose="02020603050405020304"/>
              </a:rPr>
              <a:t> 23°23′B </a:t>
            </a:r>
            <a:r>
              <a:rPr lang="en-US" sz="2100" dirty="0" err="1">
                <a:latin typeface="Cambria" panose="02040503050406030204" pitchFamily="18" charset="0"/>
                <a:ea typeface="Cambria" panose="02040503050406030204" pitchFamily="18" charset="0"/>
                <a:cs typeface="Times New Roman" panose="02020603050405020304"/>
              </a:rPr>
              <a:t>đến</a:t>
            </a:r>
            <a:r>
              <a:rPr lang="en-US" sz="2100" dirty="0">
                <a:latin typeface="Cambria" panose="02040503050406030204" pitchFamily="18" charset="0"/>
                <a:ea typeface="Cambria" panose="02040503050406030204" pitchFamily="18" charset="0"/>
                <a:cs typeface="Times New Roman" panose="02020603050405020304"/>
              </a:rPr>
              <a:t> 8°34′B, </a:t>
            </a:r>
            <a:r>
              <a:rPr lang="en-US" sz="2100" dirty="0" err="1">
                <a:latin typeface="Cambria" panose="02040503050406030204" pitchFamily="18" charset="0"/>
                <a:ea typeface="Cambria" panose="02040503050406030204" pitchFamily="18" charset="0"/>
                <a:cs typeface="Times New Roman" panose="02020603050405020304"/>
              </a:rPr>
              <a:t>theo</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chiều</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đông</a:t>
            </a:r>
            <a:r>
              <a:rPr lang="en-US" sz="2100" dirty="0">
                <a:latin typeface="Cambria" panose="02040503050406030204" pitchFamily="18" charset="0"/>
                <a:ea typeface="Cambria" panose="02040503050406030204" pitchFamily="18" charset="0"/>
                <a:cs typeface="Times New Roman" panose="02020603050405020304"/>
              </a:rPr>
              <a:t> - </a:t>
            </a:r>
            <a:r>
              <a:rPr lang="en-US" sz="2100" dirty="0" err="1">
                <a:latin typeface="Cambria" panose="02040503050406030204" pitchFamily="18" charset="0"/>
                <a:ea typeface="Cambria" panose="02040503050406030204" pitchFamily="18" charset="0"/>
                <a:cs typeface="Times New Roman" panose="02020603050405020304"/>
              </a:rPr>
              <a:t>tây</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từ</a:t>
            </a:r>
            <a:r>
              <a:rPr lang="en-US" sz="2100" dirty="0">
                <a:latin typeface="Cambria" panose="02040503050406030204" pitchFamily="18" charset="0"/>
                <a:ea typeface="Cambria" panose="02040503050406030204" pitchFamily="18" charset="0"/>
                <a:cs typeface="Times New Roman" panose="02020603050405020304"/>
              </a:rPr>
              <a:t> 109°24′Đ </a:t>
            </a:r>
            <a:r>
              <a:rPr lang="en-US" sz="2100" dirty="0" err="1">
                <a:latin typeface="Cambria" panose="02040503050406030204" pitchFamily="18" charset="0"/>
                <a:ea typeface="Cambria" panose="02040503050406030204" pitchFamily="18" charset="0"/>
                <a:cs typeface="Times New Roman" panose="02020603050405020304"/>
              </a:rPr>
              <a:t>đến</a:t>
            </a:r>
            <a:r>
              <a:rPr lang="en-US" sz="2100" dirty="0">
                <a:latin typeface="Cambria" panose="02040503050406030204" pitchFamily="18" charset="0"/>
                <a:ea typeface="Cambria" panose="02040503050406030204" pitchFamily="18" charset="0"/>
                <a:cs typeface="Times New Roman" panose="02020603050405020304"/>
              </a:rPr>
              <a:t> 102°09′Đ.</a:t>
            </a:r>
            <a:endParaRPr lang="en-US" sz="2100" dirty="0">
              <a:latin typeface="Cambria" panose="02040503050406030204" pitchFamily="18" charset="0"/>
              <a:ea typeface="Cambria" panose="02040503050406030204" pitchFamily="18" charset="0"/>
            </a:endParaRPr>
          </a:p>
          <a:p>
            <a:pPr algn="just">
              <a:spcBef>
                <a:spcPts val="600"/>
              </a:spcBef>
              <a:spcAft>
                <a:spcPts val="0"/>
              </a:spcAft>
            </a:pP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Trên</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vùng</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biển</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hệ</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tọa</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độ</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địa</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lí</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của</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nước</a:t>
            </a:r>
            <a:r>
              <a:rPr lang="en-US" sz="2100" dirty="0">
                <a:latin typeface="Cambria" panose="02040503050406030204" pitchFamily="18" charset="0"/>
                <a:ea typeface="Cambria" panose="02040503050406030204" pitchFamily="18" charset="0"/>
                <a:cs typeface="Times New Roman" panose="02020603050405020304"/>
              </a:rPr>
              <a:t> ta </a:t>
            </a:r>
            <a:r>
              <a:rPr lang="en-US" sz="2100" dirty="0" err="1">
                <a:latin typeface="Cambria" panose="02040503050406030204" pitchFamily="18" charset="0"/>
                <a:ea typeface="Cambria" panose="02040503050406030204" pitchFamily="18" charset="0"/>
                <a:cs typeface="Times New Roman" panose="02020603050405020304"/>
              </a:rPr>
              <a:t>còn</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kéo</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dài</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tới</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khoảng</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vĩ</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độ</a:t>
            </a:r>
            <a:r>
              <a:rPr lang="en-US" sz="2100" dirty="0">
                <a:latin typeface="Cambria" panose="02040503050406030204" pitchFamily="18" charset="0"/>
                <a:ea typeface="Cambria" panose="02040503050406030204" pitchFamily="18" charset="0"/>
                <a:cs typeface="Times New Roman" panose="02020603050405020304"/>
              </a:rPr>
              <a:t> 6°50'B (ở </a:t>
            </a:r>
            <a:r>
              <a:rPr lang="en-US" sz="2100" dirty="0" err="1">
                <a:latin typeface="Cambria" panose="02040503050406030204" pitchFamily="18" charset="0"/>
                <a:ea typeface="Cambria" panose="02040503050406030204" pitchFamily="18" charset="0"/>
                <a:cs typeface="Times New Roman" panose="02020603050405020304"/>
              </a:rPr>
              <a:t>phía</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nam</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và</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từ</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kinh</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độ</a:t>
            </a:r>
            <a:r>
              <a:rPr lang="en-US" sz="2100" dirty="0">
                <a:latin typeface="Cambria" panose="02040503050406030204" pitchFamily="18" charset="0"/>
                <a:ea typeface="Cambria" panose="02040503050406030204" pitchFamily="18" charset="0"/>
                <a:cs typeface="Times New Roman" panose="02020603050405020304"/>
              </a:rPr>
              <a:t> 101°Đ (ở </a:t>
            </a:r>
            <a:r>
              <a:rPr lang="en-US" sz="2100" dirty="0" err="1">
                <a:latin typeface="Cambria" panose="02040503050406030204" pitchFamily="18" charset="0"/>
                <a:ea typeface="Cambria" panose="02040503050406030204" pitchFamily="18" charset="0"/>
                <a:cs typeface="Times New Roman" panose="02020603050405020304"/>
              </a:rPr>
              <a:t>phía</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tây</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đến</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trên</a:t>
            </a:r>
            <a:r>
              <a:rPr lang="en-US" sz="2100" dirty="0">
                <a:latin typeface="Cambria" panose="02040503050406030204" pitchFamily="18" charset="0"/>
                <a:ea typeface="Cambria" panose="02040503050406030204" pitchFamily="18" charset="0"/>
                <a:cs typeface="Times New Roman" panose="02020603050405020304"/>
              </a:rPr>
              <a:t> 117°20’Đ (ở </a:t>
            </a:r>
            <a:r>
              <a:rPr lang="en-US" sz="2100" dirty="0" err="1">
                <a:latin typeface="Cambria" panose="02040503050406030204" pitchFamily="18" charset="0"/>
                <a:ea typeface="Cambria" panose="02040503050406030204" pitchFamily="18" charset="0"/>
                <a:cs typeface="Times New Roman" panose="02020603050405020304"/>
              </a:rPr>
              <a:t>phía</a:t>
            </a:r>
            <a:r>
              <a:rPr lang="en-US" sz="2100" dirty="0">
                <a:latin typeface="Cambria" panose="02040503050406030204" pitchFamily="18" charset="0"/>
                <a:ea typeface="Cambria" panose="02040503050406030204" pitchFamily="18" charset="0"/>
                <a:cs typeface="Times New Roman" panose="02020603050405020304"/>
              </a:rPr>
              <a:t> </a:t>
            </a:r>
            <a:r>
              <a:rPr lang="en-US" sz="2100" dirty="0" err="1">
                <a:latin typeface="Cambria" panose="02040503050406030204" pitchFamily="18" charset="0"/>
                <a:ea typeface="Cambria" panose="02040503050406030204" pitchFamily="18" charset="0"/>
                <a:cs typeface="Times New Roman" panose="02020603050405020304"/>
              </a:rPr>
              <a:t>đông</a:t>
            </a:r>
            <a:r>
              <a:rPr lang="en-US" sz="2100" dirty="0">
                <a:latin typeface="Cambria" panose="02040503050406030204" pitchFamily="18" charset="0"/>
                <a:ea typeface="Cambria" panose="02040503050406030204" pitchFamily="18" charset="0"/>
                <a:cs typeface="Times New Roman" panose="02020603050405020304"/>
              </a:rPr>
              <a:t>).</a:t>
            </a:r>
            <a:endParaRPr lang="en-US" sz="2100" dirty="0">
              <a:effectLst/>
              <a:latin typeface="Cambria" panose="02040503050406030204" pitchFamily="18" charset="0"/>
              <a:ea typeface="Cambria" panose="02040503050406030204" pitchFamily="18" charset="0"/>
            </a:endParaRPr>
          </a:p>
        </p:txBody>
      </p:sp>
      <p:pic>
        <p:nvPicPr>
          <p:cNvPr id="45" name="Picture 2" descr="http://datnenbinhduong.vn/wp-content/uploads/ban-do-viet-nam-moi-nha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33" t="5912" r="2890" b="5632"/>
          <a:stretch>
            <a:fillRect/>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custDataLst>
      <p:tags r:id="rId10"/>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anose="02040503050406030204" pitchFamily="18" charset="0"/>
              </a:rPr>
              <a:t>VỊ TRÍ ĐỊA </a:t>
            </a:r>
            <a:r>
              <a:rPr lang="en-US" sz="2400" b="1" dirty="0" smtClean="0">
                <a:solidFill>
                  <a:srgbClr val="0D30DD"/>
                </a:solidFill>
                <a:latin typeface="Cambria" panose="02040503050406030204" pitchFamily="18" charset="0"/>
              </a:rPr>
              <a:t>LÍ</a:t>
            </a:r>
            <a:endParaRPr lang="en-US" sz="2400" b="1" dirty="0">
              <a:solidFill>
                <a:srgbClr val="0D30DD"/>
              </a:solidFill>
              <a:latin typeface="Cambria" panose="02040503050406030204"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anose="02040503050406030204" pitchFamily="18" charset="0"/>
                <a:ea typeface="Cambria" panose="02040503050406030204" pitchFamily="18" charset="0"/>
                <a:cs typeface="Times New Roman" panose="02020603050405020304"/>
              </a:rPr>
              <a:t>- Việt Nam nằm ở rìa </a:t>
            </a:r>
            <a:r>
              <a:rPr lang="nl-NL" sz="2300" dirty="0" smtClean="0">
                <a:latin typeface="Cambria" panose="02040503050406030204" pitchFamily="18" charset="0"/>
                <a:ea typeface="Cambria" panose="02040503050406030204" pitchFamily="18" charset="0"/>
                <a:cs typeface="Times New Roman" panose="02020603050405020304"/>
              </a:rPr>
              <a:t>phía đông </a:t>
            </a:r>
            <a:r>
              <a:rPr lang="nl-NL" sz="2300" dirty="0">
                <a:latin typeface="Cambria" panose="02040503050406030204" pitchFamily="18" charset="0"/>
                <a:ea typeface="Cambria" panose="02040503050406030204" pitchFamily="18" charset="0"/>
                <a:cs typeface="Times New Roman" panose="02020603050405020304"/>
              </a:rPr>
              <a:t>của bán đảo Đông Dương, gần trung tâm khu vực Đông Nam Á.</a:t>
            </a:r>
            <a:endParaRPr lang="en-US" sz="2300" dirty="0">
              <a:latin typeface="Cambria" panose="02040503050406030204" pitchFamily="18" charset="0"/>
              <a:ea typeface="Cambria" panose="02040503050406030204" pitchFamily="18" charset="0"/>
            </a:endParaRPr>
          </a:p>
          <a:p>
            <a:pPr algn="just">
              <a:spcBef>
                <a:spcPts val="600"/>
              </a:spcBef>
              <a:spcAft>
                <a:spcPts val="0"/>
              </a:spcAft>
            </a:pPr>
            <a:r>
              <a:rPr lang="nl-NL" sz="2300" dirty="0">
                <a:latin typeface="Cambria" panose="02040503050406030204" pitchFamily="18" charset="0"/>
                <a:ea typeface="Cambria" panose="02040503050406030204" pitchFamily="18" charset="0"/>
                <a:cs typeface="Times New Roman" panose="02020603050405020304"/>
              </a:rPr>
              <a:t>- Tiếp giáp: </a:t>
            </a:r>
            <a:endParaRPr lang="en-US" sz="2300" dirty="0">
              <a:latin typeface="Cambria" panose="02040503050406030204" pitchFamily="18" charset="0"/>
              <a:ea typeface="Cambria" panose="02040503050406030204" pitchFamily="18" charset="0"/>
            </a:endParaRPr>
          </a:p>
          <a:p>
            <a:pPr algn="just">
              <a:spcBef>
                <a:spcPts val="600"/>
              </a:spcBef>
              <a:spcAft>
                <a:spcPts val="0"/>
              </a:spcAft>
            </a:pPr>
            <a:r>
              <a:rPr lang="nl-NL" sz="2300" dirty="0">
                <a:latin typeface="Cambria" panose="02040503050406030204" pitchFamily="18" charset="0"/>
                <a:ea typeface="Cambria" panose="02040503050406030204" pitchFamily="18" charset="0"/>
                <a:cs typeface="Times New Roman" panose="02020603050405020304"/>
              </a:rPr>
              <a:t>+ Phía bắc giáp: Trung Quốc</a:t>
            </a:r>
            <a:r>
              <a:rPr lang="nl-NL" sz="2300" dirty="0" smtClean="0">
                <a:latin typeface="Cambria" panose="02040503050406030204" pitchFamily="18" charset="0"/>
                <a:ea typeface="Cambria" panose="02040503050406030204" pitchFamily="18" charset="0"/>
                <a:cs typeface="Times New Roman" panose="02020603050405020304"/>
              </a:rPr>
              <a:t>.</a:t>
            </a:r>
            <a:endParaRPr lang="en-US" sz="2300" dirty="0" smtClean="0">
              <a:latin typeface="Cambria" panose="02040503050406030204" pitchFamily="18" charset="0"/>
              <a:ea typeface="Cambria" panose="02040503050406030204" pitchFamily="18" charset="0"/>
            </a:endParaRPr>
          </a:p>
          <a:p>
            <a:pPr algn="just">
              <a:spcBef>
                <a:spcPts val="600"/>
              </a:spcBef>
              <a:spcAft>
                <a:spcPts val="0"/>
              </a:spcAft>
            </a:pPr>
            <a:r>
              <a:rPr lang="nl-NL" sz="2300" dirty="0" smtClean="0">
                <a:latin typeface="Cambria" panose="02040503050406030204" pitchFamily="18" charset="0"/>
                <a:ea typeface="Cambria" panose="02040503050406030204" pitchFamily="18" charset="0"/>
                <a:cs typeface="Times New Roman" panose="02020603050405020304"/>
              </a:rPr>
              <a:t>+ </a:t>
            </a:r>
            <a:r>
              <a:rPr lang="nl-NL" sz="2300" dirty="0">
                <a:latin typeface="Cambria" panose="02040503050406030204" pitchFamily="18" charset="0"/>
                <a:ea typeface="Cambria" panose="02040503050406030204" pitchFamily="18" charset="0"/>
                <a:cs typeface="Times New Roman" panose="02020603050405020304"/>
              </a:rPr>
              <a:t>Phía tây giáp Lào và Campuchia</a:t>
            </a:r>
            <a:r>
              <a:rPr lang="nl-NL" sz="2300" dirty="0" smtClean="0">
                <a:latin typeface="Cambria" panose="02040503050406030204" pitchFamily="18" charset="0"/>
                <a:ea typeface="Cambria" panose="02040503050406030204" pitchFamily="18" charset="0"/>
                <a:cs typeface="Times New Roman" panose="02020603050405020304"/>
              </a:rPr>
              <a:t>.</a:t>
            </a:r>
            <a:endParaRPr lang="en-US" sz="2300" dirty="0" smtClean="0">
              <a:latin typeface="Cambria" panose="02040503050406030204" pitchFamily="18" charset="0"/>
              <a:ea typeface="Cambria" panose="02040503050406030204" pitchFamily="18" charset="0"/>
            </a:endParaRPr>
          </a:p>
          <a:p>
            <a:pPr algn="just">
              <a:spcBef>
                <a:spcPts val="600"/>
              </a:spcBef>
              <a:spcAft>
                <a:spcPts val="0"/>
              </a:spcAft>
            </a:pPr>
            <a:r>
              <a:rPr lang="nl-NL" sz="2300" dirty="0" smtClean="0">
                <a:latin typeface="Cambria" panose="02040503050406030204" pitchFamily="18" charset="0"/>
                <a:ea typeface="Cambria" panose="02040503050406030204" pitchFamily="18" charset="0"/>
              </a:rPr>
              <a:t>+ </a:t>
            </a:r>
            <a:r>
              <a:rPr lang="nl-NL" sz="2300" dirty="0">
                <a:latin typeface="Cambria" panose="02040503050406030204" pitchFamily="18" charset="0"/>
                <a:ea typeface="Cambria" panose="02040503050406030204" pitchFamily="18" charset="0"/>
              </a:rPr>
              <a:t>Phía đông và nam giáp Biển Đông.</a:t>
            </a:r>
            <a:endParaRPr lang="en-US" sz="2300"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PHẠM </a:t>
            </a:r>
            <a:r>
              <a:rPr lang="en-US" sz="2400" b="1" dirty="0">
                <a:solidFill>
                  <a:srgbClr val="0D30DD"/>
                </a:solidFill>
                <a:latin typeface="Cambria" panose="02040503050406030204" pitchFamily="18" charset="0"/>
              </a:rPr>
              <a:t>VI LÃNH </a:t>
            </a:r>
            <a:r>
              <a:rPr lang="en-US" sz="2400" b="1" dirty="0" smtClean="0">
                <a:solidFill>
                  <a:srgbClr val="0D30DD"/>
                </a:solidFill>
                <a:latin typeface="Cambria" panose="02040503050406030204" pitchFamily="18" charset="0"/>
              </a:rPr>
              <a:t>THỔ</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33" t="5912" r="2890" b="5632"/>
          <a:stretch>
            <a:fillRect/>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PHẠM </a:t>
            </a:r>
            <a:r>
              <a:rPr lang="en-US" sz="2400" b="1" dirty="0">
                <a:solidFill>
                  <a:srgbClr val="0D30DD"/>
                </a:solidFill>
                <a:latin typeface="Cambria" panose="02040503050406030204" pitchFamily="18" charset="0"/>
              </a:rPr>
              <a:t>VI LÃNH </a:t>
            </a:r>
            <a:r>
              <a:rPr lang="en-US" sz="2400" b="1" dirty="0" smtClean="0">
                <a:solidFill>
                  <a:srgbClr val="0D30DD"/>
                </a:solidFill>
                <a:latin typeface="Cambria" panose="02040503050406030204" pitchFamily="18" charset="0"/>
              </a:rPr>
              <a:t>THỔ</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33" t="5912" r="2890" b="5632"/>
          <a:stretch>
            <a:fillRect/>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ags/tag1.xml><?xml version="1.0" encoding="utf-8"?>
<p:tagLst xmlns:p="http://schemas.openxmlformats.org/presentationml/2006/main">
  <p:tag name="TIMING" val="|1.332|1.261|0.324|0.317|0.235|0.274|0.237|0.226|0.287|0.363|0.467|0.045"/>
</p:tagLst>
</file>

<file path=ppt/tags/tag2.xml><?xml version="1.0" encoding="utf-8"?>
<p:tagLst xmlns:p="http://schemas.openxmlformats.org/presentationml/2006/main">
  <p:tag name="TIMING" val="|0.144"/>
</p:tagLst>
</file>

<file path=ppt/tags/tag3.xml><?xml version="1.0" encoding="utf-8"?>
<p:tagLst xmlns:p="http://schemas.openxmlformats.org/presentationml/2006/main">
  <p:tag name="TIMING" val="|0.161|0.304|1.206|0.46|0.236"/>
</p:tagLst>
</file>

<file path=ppt/tags/tag4.xml><?xml version="1.0" encoding="utf-8"?>
<p:tagLst xmlns:p="http://schemas.openxmlformats.org/presentationml/2006/main">
  <p:tag name="TIMING" val="|0.332|0.419|0.372|0.411"/>
</p:tagLst>
</file>

<file path=ppt/tags/tag5.xml><?xml version="1.0" encoding="utf-8"?>
<p:tagLst xmlns:p="http://schemas.openxmlformats.org/presentationml/2006/main">
  <p:tag name="TIMING" val="|0.518|0.227|0.239|0.234|0.229|0.226|0.235|1.894|0.748"/>
</p:tagLst>
</file>

<file path=ppt/tags/tag6.xml><?xml version="1.0" encoding="utf-8"?>
<p:tagLst xmlns:p="http://schemas.openxmlformats.org/presentationml/2006/main">
  <p:tag name="TIMING" val="|0.416|0.375|0.831|0.328|0.231|0.233|0.233|4.9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5896</Words>
  <Application>WPS Presentation</Application>
  <PresentationFormat>On-screen Show (4:3)</PresentationFormat>
  <Paragraphs>250</Paragraphs>
  <Slides>20</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20</vt:i4>
      </vt:variant>
    </vt:vector>
  </HeadingPairs>
  <TitlesOfParts>
    <vt:vector size="30" baseType="lpstr">
      <vt:lpstr>Arial</vt:lpstr>
      <vt:lpstr>SimSun</vt:lpstr>
      <vt:lpstr>Wingdings</vt:lpstr>
      <vt:lpstr>Cambria</vt:lpstr>
      <vt:lpstr>Times New Roman</vt:lpstr>
      <vt:lpstr>Microsoft YaHei</vt:lpstr>
      <vt:lpstr>Arial Unicode MS</vt:lpstr>
      <vt:lpstr>Calibri</vt:lpstr>
      <vt:lpstr>Times New Roman</vt:lpstr>
      <vt:lpstr>Office Theme</vt:lpstr>
      <vt:lpstr>KHỞI ĐỘNG</vt:lpstr>
      <vt:lpstr>VỊ TRÍ ĐỊA LÍ VÀ PHẠM VI LÃNH THỔ VIỆT NAM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417</cp:revision>
  <dcterms:created xsi:type="dcterms:W3CDTF">2016-02-15T14:28:00Z</dcterms:created>
  <dcterms:modified xsi:type="dcterms:W3CDTF">2023-09-05T15:32:35Z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A3566AA6C2AA40E686DD176F4BFE0955_12</vt:lpwstr>
  </property>
  <property fmtid="{D5CDD505-2E9C-101B-9397-08002B2CF9AE}" pid="3" name="KSOProductBuildVer">
    <vt:lpwstr>1033-12.2.0.13201</vt:lpwstr>
  </property>
</Properties>
</file>