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319" r:id="rId4"/>
    <p:sldId id="320" r:id="rId5"/>
    <p:sldId id="321" r:id="rId6"/>
    <p:sldId id="322" r:id="rId7"/>
    <p:sldId id="323" r:id="rId8"/>
    <p:sldId id="324" r:id="rId9"/>
    <p:sldId id="297" r:id="rId10"/>
    <p:sldId id="257" r:id="rId11"/>
    <p:sldId id="299" r:id="rId12"/>
    <p:sldId id="305" r:id="rId13"/>
    <p:sldId id="303" r:id="rId14"/>
    <p:sldId id="310" r:id="rId15"/>
    <p:sldId id="304" r:id="rId16"/>
    <p:sldId id="308" r:id="rId17"/>
    <p:sldId id="295" r:id="rId18"/>
    <p:sldId id="302" r:id="rId19"/>
    <p:sldId id="291" r:id="rId20"/>
    <p:sldId id="313" r:id="rId21"/>
    <p:sldId id="311" r:id="rId22"/>
    <p:sldId id="301" r:id="rId23"/>
    <p:sldId id="314" r:id="rId24"/>
    <p:sldId id="317" r:id="rId25"/>
    <p:sldId id="296" r:id="rId26"/>
    <p:sldId id="298" r:id="rId27"/>
    <p:sldId id="306" r:id="rId28"/>
    <p:sldId id="318" r:id="rId29"/>
    <p:sldId id="315" r:id="rId30"/>
    <p:sldId id="327" r:id="rId31"/>
    <p:sldId id="3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842"/>
    <a:srgbClr val="A5A5A5"/>
    <a:srgbClr val="FFC000"/>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t>
        <a:bodyPr/>
        <a:lstStyle/>
        <a:p>
          <a:endParaRPr lang="en-US"/>
        </a:p>
      </dgm:t>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t>
        <a:bodyPr/>
        <a:lstStyle/>
        <a:p>
          <a:endParaRPr lang="en-US"/>
        </a:p>
      </dgm:t>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t>
        <a:bodyPr/>
        <a:lstStyle/>
        <a:p>
          <a:endParaRPr lang="en-US"/>
        </a:p>
      </dgm:t>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t>
        <a:bodyPr/>
        <a:lstStyle/>
        <a:p>
          <a:endParaRPr lang="en-US"/>
        </a:p>
      </dgm:t>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t>
        <a:bodyPr/>
        <a:lstStyle/>
        <a:p>
          <a:endParaRPr lang="en-US"/>
        </a:p>
      </dgm:t>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t>
        <a:bodyPr/>
        <a:lstStyle/>
        <a:p>
          <a:endParaRPr lang="en-US"/>
        </a:p>
      </dgm:t>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t>
        <a:bodyPr/>
        <a:lstStyle/>
        <a:p>
          <a:endParaRPr lang="en-US"/>
        </a:p>
      </dgm:t>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t>
        <a:bodyPr/>
        <a:lstStyle/>
        <a:p>
          <a:endParaRPr lang="en-US"/>
        </a:p>
      </dgm:t>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t>
        <a:bodyPr/>
        <a:lstStyle/>
        <a:p>
          <a:endParaRPr lang="en-US"/>
        </a:p>
      </dgm:t>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t>
        <a:bodyPr/>
        <a:lstStyle/>
        <a:p>
          <a:endParaRPr lang="en-US"/>
        </a:p>
      </dgm:t>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t>
        <a:bodyPr/>
        <a:lstStyle/>
        <a:p>
          <a:endParaRPr lang="en-US"/>
        </a:p>
      </dgm:t>
    </dgm:pt>
  </dgm:ptLst>
  <dgm:cxnLst>
    <dgm:cxn modelId="{60FCAF1A-0460-47CC-B5A0-A2E6A5C68913}" type="presOf" srcId="{CDFF5FEC-9BD1-4E96-8295-CCCB591A9629}" destId="{F33C9061-70F7-4179-B69E-6854A63EF99F}" srcOrd="1"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D1D96419-624A-4F1E-8574-A88ED0D09C0F}" type="presOf" srcId="{52147F66-3FFA-44FD-BED8-D912C1234E1B}" destId="{2919B585-814B-4BB4-BD20-B7204913B727}" srcOrd="1" destOrd="0" presId="urn:microsoft.com/office/officeart/2011/layout/CircleProcess"/>
    <dgm:cxn modelId="{AA590BB2-DC0C-443B-BF32-EB8944F07D54}" type="presOf" srcId="{89459E2A-E4B0-474A-BED8-9D4A94AB8EB2}" destId="{B07868AD-0F62-405F-A22A-4D65C1D50934}"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1E3C4CAC-77D1-4646-B229-B9B98E56D0DE}" srcId="{89459E2A-E4B0-474A-BED8-9D4A94AB8EB2}" destId="{2074B238-8D71-4E02-ACAE-02F6BCB85D06}" srcOrd="4" destOrd="0" parTransId="{56F2030D-2F8B-4371-9413-9A84D99751CF}" sibTransId="{7C116843-A9E6-497B-84EA-148587873EEA}"/>
    <dgm:cxn modelId="{3D025345-07F9-4058-B92F-C977890365ED}" type="presOf" srcId="{E12866B9-6147-4CDB-907E-0BE2D2A9E78B}" destId="{CBC96464-27DD-4645-B76A-67A1C889E53A}" srcOrd="0" destOrd="0" presId="urn:microsoft.com/office/officeart/2011/layout/CircleProcess"/>
    <dgm:cxn modelId="{750021A9-7413-4D36-B2DF-993A092C3C6B}" type="presOf" srcId="{52147F66-3FFA-44FD-BED8-D912C1234E1B}" destId="{81A5558F-F8E0-4DF8-9360-91BC9112DB15}"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C29E4E50-079B-4D35-993A-A8A1BD5EDE4D}" type="presOf" srcId="{2074B238-8D71-4E02-ACAE-02F6BCB85D06}" destId="{E9223A17-A994-4328-80AC-8E4BC538597B}" srcOrd="1" destOrd="0" presId="urn:microsoft.com/office/officeart/2011/layout/CircleProcess"/>
    <dgm:cxn modelId="{0B1ED85E-4D57-4CAE-96F6-2CECA9DF052F}" type="presOf" srcId="{2074B238-8D71-4E02-ACAE-02F6BCB85D06}" destId="{22649018-71C9-41EE-A758-0FDDABE318A0}" srcOrd="0" destOrd="0" presId="urn:microsoft.com/office/officeart/2011/layout/CircleProcess"/>
    <dgm:cxn modelId="{EEC1BB7E-A0E5-47E1-8C63-924E8B423993}" srcId="{89459E2A-E4B0-474A-BED8-9D4A94AB8EB2}" destId="{9D1C9FEF-A078-43CE-9B3A-66D9A2E30E28}" srcOrd="3" destOrd="0" parTransId="{17C64EC7-EF8A-4DE8-99F1-B5AF5DEEC5B7}" sibTransId="{140B4A21-75AA-4BF4-A6FC-E80C8F173954}"/>
    <dgm:cxn modelId="{E7584121-938A-4F4F-8C01-289801A71139}" type="presOf" srcId="{9D1C9FEF-A078-43CE-9B3A-66D9A2E30E28}" destId="{06DCA10A-D29D-46E5-A5E6-EFDFF34BE930}" srcOrd="0"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Những sao dọc ngang</a:t>
          </a:r>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69445" y="876862"/>
          <a:ext cx="2303560" cy="23039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45454" y="953673"/>
          <a:ext cx="2150316" cy="215031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Nhóm Đại Hùng tinh</a:t>
          </a:r>
        </a:p>
      </dsp:txBody>
      <dsp:txXfrm>
        <a:off x="10553167" y="1260919"/>
        <a:ext cx="1536115" cy="1535823"/>
      </dsp:txXfrm>
    </dsp:sp>
    <dsp:sp modelId="{62A5A844-08E6-4B90-8CE3-1C7B8D73C542}">
      <dsp:nvSpPr>
        <dsp:cNvPr id="0" name=""/>
        <dsp:cNvSpPr/>
      </dsp:nvSpPr>
      <dsp:spPr>
        <a:xfrm rot="2700000">
          <a:off x="7787557" y="876982"/>
          <a:ext cx="2303293" cy="230329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65885" y="953673"/>
          <a:ext cx="2150316" cy="215031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Hôm</a:t>
          </a:r>
        </a:p>
      </dsp:txBody>
      <dsp:txXfrm>
        <a:off x="8172372" y="1260919"/>
        <a:ext cx="1536115" cy="1535823"/>
      </dsp:txXfrm>
    </dsp:sp>
    <dsp:sp modelId="{BF90891D-A6FD-4386-94ED-297DBCBDD50F}">
      <dsp:nvSpPr>
        <dsp:cNvPr id="0" name=""/>
        <dsp:cNvSpPr/>
      </dsp:nvSpPr>
      <dsp:spPr>
        <a:xfrm rot="2700000">
          <a:off x="5407988" y="876982"/>
          <a:ext cx="2303293" cy="230329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5090" y="953673"/>
          <a:ext cx="2150316" cy="2150314"/>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Những sao dọc ngang</a:t>
          </a:r>
        </a:p>
      </dsp:txBody>
      <dsp:txXfrm>
        <a:off x="5791577" y="1260919"/>
        <a:ext cx="1536115" cy="1535823"/>
      </dsp:txXfrm>
    </dsp:sp>
    <dsp:sp modelId="{AEAED2A0-9443-422B-B25D-1377B4E16AF1}">
      <dsp:nvSpPr>
        <dsp:cNvPr id="0" name=""/>
        <dsp:cNvSpPr/>
      </dsp:nvSpPr>
      <dsp:spPr>
        <a:xfrm rot="2700000">
          <a:off x="3027193" y="876982"/>
          <a:ext cx="2303293" cy="2303293"/>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104295" y="953673"/>
          <a:ext cx="2150316" cy="215031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Sao Thần Nông</a:t>
          </a:r>
        </a:p>
      </dsp:txBody>
      <dsp:txXfrm>
        <a:off x="3412008" y="1260919"/>
        <a:ext cx="1536115" cy="1535823"/>
      </dsp:txXfrm>
    </dsp:sp>
    <dsp:sp modelId="{3FE22EB0-33D5-4BC0-91AE-04E1CCC73516}">
      <dsp:nvSpPr>
        <dsp:cNvPr id="0" name=""/>
        <dsp:cNvSpPr/>
      </dsp:nvSpPr>
      <dsp:spPr>
        <a:xfrm rot="2700000">
          <a:off x="646398" y="876982"/>
          <a:ext cx="2303293" cy="230329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23499" y="953673"/>
          <a:ext cx="2150316" cy="2150314"/>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a:t>Dải Ngân Hà</a:t>
          </a:r>
        </a:p>
      </dsp:txBody>
      <dsp:txXfrm>
        <a:off x="1031213" y="1260919"/>
        <a:ext cx="1536115" cy="153582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A90E2-CCB4-4674-84EC-0DE201FD0F80}" type="datetimeFigureOut">
              <a:rPr lang="en-US" smtClean="0"/>
              <a:t>24/8/2023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08C2D-4452-4456-9D8B-30D48DA46299}" type="slidenum">
              <a:rPr lang="en-US" smtClean="0"/>
              <a:t>‹#›</a:t>
            </a:fld>
            <a:endParaRPr lang="en-US"/>
          </a:p>
        </p:txBody>
      </p:sp>
    </p:spTree>
    <p:extLst>
      <p:ext uri="{BB962C8B-B14F-4D97-AF65-F5344CB8AC3E}">
        <p14:creationId xmlns:p14="http://schemas.microsoft.com/office/powerpoint/2010/main" val="1261425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a:p>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234A578-537E-41A5-8E53-E9A1CEAD4042}" type="slidenum">
              <a:rPr lang="en-US" altLang="en-US" smtClean="0"/>
              <a:pPr/>
              <a:t>2</a:t>
            </a:fld>
            <a:endParaRPr lang="en-US" altLang="en-US" smtClean="0"/>
          </a:p>
        </p:txBody>
      </p:sp>
    </p:spTree>
    <p:extLst>
      <p:ext uri="{BB962C8B-B14F-4D97-AF65-F5344CB8AC3E}">
        <p14:creationId xmlns:p14="http://schemas.microsoft.com/office/powerpoint/2010/main" val="362720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0AB6A01-6CD2-4B16-97DD-D573339A1503}" type="slidenum">
              <a:rPr lang="en-US" altLang="en-US" smtClean="0"/>
              <a:pPr/>
              <a:t>3</a:t>
            </a:fld>
            <a:endParaRPr lang="en-US" altLang="en-US" smtClean="0"/>
          </a:p>
        </p:txBody>
      </p:sp>
    </p:spTree>
    <p:extLst>
      <p:ext uri="{BB962C8B-B14F-4D97-AF65-F5344CB8AC3E}">
        <p14:creationId xmlns:p14="http://schemas.microsoft.com/office/powerpoint/2010/main" val="295268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a:p>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9FD181F-CC20-47B9-BDC6-1799019176D9}" type="slidenum">
              <a:rPr lang="en-US" altLang="en-US" smtClean="0"/>
              <a:pPr/>
              <a:t>4</a:t>
            </a:fld>
            <a:endParaRPr lang="en-US" altLang="en-US" smtClean="0"/>
          </a:p>
        </p:txBody>
      </p:sp>
    </p:spTree>
    <p:extLst>
      <p:ext uri="{BB962C8B-B14F-4D97-AF65-F5344CB8AC3E}">
        <p14:creationId xmlns:p14="http://schemas.microsoft.com/office/powerpoint/2010/main" val="51166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a:p>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391183-B7B6-49E7-917F-083F6FA514E7}" type="slidenum">
              <a:rPr lang="en-US" altLang="en-US" smtClean="0"/>
              <a:pPr/>
              <a:t>5</a:t>
            </a:fld>
            <a:endParaRPr lang="en-US" altLang="en-US" smtClean="0"/>
          </a:p>
        </p:txBody>
      </p:sp>
    </p:spTree>
    <p:extLst>
      <p:ext uri="{BB962C8B-B14F-4D97-AF65-F5344CB8AC3E}">
        <p14:creationId xmlns:p14="http://schemas.microsoft.com/office/powerpoint/2010/main" val="119504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8CC1DD-7EF6-402A-95EF-F4A172498FEE}" type="slidenum">
              <a:rPr lang="en-US" altLang="en-US" smtClean="0"/>
              <a:pPr/>
              <a:t>6</a:t>
            </a:fld>
            <a:endParaRPr lang="en-US" altLang="en-US" smtClean="0"/>
          </a:p>
        </p:txBody>
      </p:sp>
    </p:spTree>
    <p:extLst>
      <p:ext uri="{BB962C8B-B14F-4D97-AF65-F5344CB8AC3E}">
        <p14:creationId xmlns:p14="http://schemas.microsoft.com/office/powerpoint/2010/main" val="333043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 </a:t>
            </a:r>
          </a:p>
          <a:p>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43702FF-72AC-470C-8CAC-F1954CBCC7AF}" type="slidenum">
              <a:rPr lang="en-US" altLang="en-US" smtClean="0"/>
              <a:pPr/>
              <a:t>7</a:t>
            </a:fld>
            <a:endParaRPr lang="en-US" altLang="en-US" smtClean="0"/>
          </a:p>
        </p:txBody>
      </p:sp>
    </p:spTree>
    <p:extLst>
      <p:ext uri="{BB962C8B-B14F-4D97-AF65-F5344CB8AC3E}">
        <p14:creationId xmlns:p14="http://schemas.microsoft.com/office/powerpoint/2010/main" val="3278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1937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0147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47060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167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887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039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50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908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44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415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81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9992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004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227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907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48062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9336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95018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39064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13773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4271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fld id="{0A69C7E4-78D7-4503-8262-D16DB147107F}" type="datetimeFigureOut">
              <a:rPr lang="en-US" smtClean="0"/>
              <a:t>24/8/2023</a:t>
            </a:fld>
            <a:endParaRPr lang="en-US"/>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8865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9C7E4-78D7-4503-8262-D16DB147107F}" type="datetimeFigureOut">
              <a:rPr lang="en-US" smtClean="0"/>
              <a:t>24/8/2023</a:t>
            </a:fld>
            <a:endParaRPr lang="en-US"/>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7B149-DE5A-45A0-ABBF-D275DE11C3B2}" type="slidenum">
              <a:rPr lang="en-US" smtClean="0"/>
              <a:t>‹#›</a:t>
            </a:fld>
            <a:endParaRPr lang="en-US"/>
          </a:p>
        </p:txBody>
      </p:sp>
    </p:spTree>
    <p:extLst>
      <p:ext uri="{BB962C8B-B14F-4D97-AF65-F5344CB8AC3E}">
        <p14:creationId xmlns:p14="http://schemas.microsoft.com/office/powerpoint/2010/main" val="56753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4157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1B89F7B-DC15-FD1C-5229-79C1BCD58BE6}"/>
              </a:ext>
            </a:extLst>
          </p:cNvPr>
          <p:cNvSpPr>
            <a:spLocks noGrp="1"/>
          </p:cNvSpPr>
          <p:nvPr>
            <p:ph type="ctrTitle"/>
          </p:nvPr>
        </p:nvSpPr>
        <p:spPr>
          <a:xfrm>
            <a:off x="352424" y="337349"/>
            <a:ext cx="9934575" cy="1262851"/>
          </a:xfrm>
        </p:spPr>
        <p:txBody>
          <a:bodyPr>
            <a:normAutofit/>
          </a:bodyPr>
          <a:lstStyle/>
          <a:p>
            <a:r>
              <a:rPr lang="en-US" sz="5400" b="1">
                <a:solidFill>
                  <a:schemeClr val="bg1"/>
                </a:solidFill>
              </a:rPr>
              <a:t>BÀI 1: BẦU TRỜI TUỔI THƠ</a:t>
            </a:r>
          </a:p>
        </p:txBody>
      </p:sp>
      <p:sp>
        <p:nvSpPr>
          <p:cNvPr id="3" name="Subtitle 2">
            <a:extLst>
              <a:ext uri="{FF2B5EF4-FFF2-40B4-BE49-F238E27FC236}">
                <a16:creationId xmlns:a16="http://schemas.microsoft.com/office/drawing/2014/main" id="{FEE25CCC-E1EB-2738-CA29-B1A6F509C8CB}"/>
              </a:ext>
            </a:extLst>
          </p:cNvPr>
          <p:cNvSpPr>
            <a:spLocks noGrp="1"/>
          </p:cNvSpPr>
          <p:nvPr>
            <p:ph type="subTitle" idx="1"/>
          </p:nvPr>
        </p:nvSpPr>
        <p:spPr>
          <a:xfrm>
            <a:off x="1309687" y="2271713"/>
            <a:ext cx="9144000" cy="3157537"/>
          </a:xfrm>
        </p:spPr>
        <p:txBody>
          <a:bodyPr>
            <a:normAutofit/>
          </a:bodyPr>
          <a:lstStyle/>
          <a:p>
            <a:r>
              <a:rPr lang="en-US" sz="5400" b="1">
                <a:solidFill>
                  <a:srgbClr val="FFFF00"/>
                </a:solidFill>
              </a:rPr>
              <a:t>Văn bản 3</a:t>
            </a:r>
          </a:p>
          <a:p>
            <a:r>
              <a:rPr lang="en-US" sz="5400" b="1">
                <a:solidFill>
                  <a:srgbClr val="FFFF00"/>
                </a:solidFill>
              </a:rPr>
              <a:t>NGÀN SAO LÀM VIỆC</a:t>
            </a:r>
          </a:p>
          <a:p>
            <a:r>
              <a:rPr lang="en-US" sz="5400" b="1">
                <a:solidFill>
                  <a:srgbClr val="FFFF00"/>
                </a:solidFill>
              </a:rPr>
              <a:t>_Võ Quảng_</a:t>
            </a:r>
          </a:p>
        </p:txBody>
      </p:sp>
    </p:spTree>
    <p:extLst>
      <p:ext uri="{BB962C8B-B14F-4D97-AF65-F5344CB8AC3E}">
        <p14:creationId xmlns:p14="http://schemas.microsoft.com/office/powerpoint/2010/main" val="288098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265C78F-DE6A-F285-247D-907F05CD4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0C796-4BA4-EF27-186D-4A9B4A4FC6AC}"/>
              </a:ext>
            </a:extLst>
          </p:cNvPr>
          <p:cNvSpPr txBox="1"/>
          <p:nvPr/>
        </p:nvSpPr>
        <p:spPr>
          <a:xfrm>
            <a:off x="948654" y="4488768"/>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Võ Quảng</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algn="just">
              <a:lnSpc>
                <a:spcPct val="115000"/>
              </a:lnSpc>
              <a:tabLst>
                <a:tab pos="228600" algn="l"/>
              </a:tabLst>
            </a:pPr>
            <a:r>
              <a:rPr lang="en-US" sz="3200" b="1" i="1">
                <a:solidFill>
                  <a:schemeClr val="bg1"/>
                </a:solidFill>
                <a:effectLst/>
                <a:latin typeface="+mj-lt"/>
                <a:ea typeface="Times New Roman" panose="02020603050405020304" pitchFamily="18" charset="0"/>
                <a:cs typeface="Times New Roman" panose="02020603050405020304" pitchFamily="18" charset="0"/>
              </a:rPr>
              <a:t>I. Tìm hiểu chung</a:t>
            </a:r>
            <a:endParaRPr lang="en-US" sz="3200" i="1">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4637151" cy="623248"/>
          </a:xfrm>
          <a:prstGeom prst="rect">
            <a:avLst/>
          </a:prstGeom>
          <a:noFill/>
        </p:spPr>
        <p:txBody>
          <a:bodyPr wrap="square">
            <a:spAutoFit/>
          </a:bodyPr>
          <a:lstStyle/>
          <a:p>
            <a:pPr algn="just">
              <a:lnSpc>
                <a:spcPct val="115000"/>
              </a:lnSpc>
              <a:tabLst>
                <a:tab pos="228600" algn="l"/>
              </a:tabLst>
            </a:pPr>
            <a:r>
              <a:rPr lang="en-US" sz="3000" b="1" smtClean="0">
                <a:solidFill>
                  <a:schemeClr val="bg1"/>
                </a:solidFill>
                <a:latin typeface="+mj-lt"/>
                <a:ea typeface="Times New Roman" panose="02020603050405020304" pitchFamily="18" charset="0"/>
                <a:cs typeface="Times New Roman" panose="02020603050405020304" pitchFamily="18" charset="0"/>
              </a:rPr>
              <a:t>1.Đọc, từ khó</a:t>
            </a:r>
            <a:endParaRPr lang="en-US" sz="3000">
              <a:solidFill>
                <a:schemeClr val="bg1"/>
              </a:solidFill>
              <a:effectLst/>
              <a:latin typeface="+mj-lt"/>
              <a:ea typeface="Times New Roman" panose="02020603050405020304" pitchFamily="18" charset="0"/>
              <a:cs typeface="Times New Roman" panose="02020603050405020304" pitchFamily="18" charset="0"/>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1736134"/>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B1D7DEC-06FB-4132-1BF4-B38F492EC136}"/>
              </a:ext>
            </a:extLst>
          </p:cNvPr>
          <p:cNvSpPr txBox="1"/>
          <p:nvPr/>
        </p:nvSpPr>
        <p:spPr>
          <a:xfrm>
            <a:off x="590265" y="1664222"/>
            <a:ext cx="6670343" cy="3529556"/>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1920 – 2007</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Quê: Quảng Nam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 đời cầm bút, Võ Quảng dành trọn tình yêu, tài năng và tâm huyết cho trẻ em.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Thơ viết cho thiếu nhi của ông giản dị, trong sáng, gợi nhiều liên tưởng bất ngờ, độc đáo.</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67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BE7D-228E-82D7-7F1C-0E42C0DFEE15}"/>
              </a:ext>
            </a:extLst>
          </p:cNvPr>
          <p:cNvPicPr>
            <a:picLocks noChangeAspect="1"/>
          </p:cNvPicPr>
          <p:nvPr/>
        </p:nvPicPr>
        <p:blipFill>
          <a:blip r:embed="rId3"/>
          <a:stretch>
            <a:fillRect/>
          </a:stretch>
        </p:blipFill>
        <p:spPr>
          <a:xfrm rot="20954398">
            <a:off x="-990" y="354978"/>
            <a:ext cx="5556738" cy="3907082"/>
          </a:xfrm>
          <a:prstGeom prst="rect">
            <a:avLst/>
          </a:prstGeom>
        </p:spPr>
      </p:pic>
      <p:pic>
        <p:nvPicPr>
          <p:cNvPr id="2052" name="Picture 4" descr="Võ Quảng - nhà văn của thiếu nhi | BÁO QUẢNG NAM ONLINE - Tin tức mới nhất">
            <a:extLst>
              <a:ext uri="{FF2B5EF4-FFF2-40B4-BE49-F238E27FC236}">
                <a16:creationId xmlns:a16="http://schemas.microsoft.com/office/drawing/2014/main" id="{6917304A-7246-6B7E-8E25-5FCFD99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98" y="3288350"/>
            <a:ext cx="6260124" cy="3431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82CFD85-6ED5-0C28-4D38-1354EA1A5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4894">
            <a:off x="6521994" y="296961"/>
            <a:ext cx="2171576" cy="278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ơ Võ Quảng - Câu lạc bộ Đọc sách cùng con">
            <a:extLst>
              <a:ext uri="{FF2B5EF4-FFF2-40B4-BE49-F238E27FC236}">
                <a16:creationId xmlns:a16="http://schemas.microsoft.com/office/drawing/2014/main" id="{81E18314-55DB-425E-E0DC-67DF43DA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2877">
            <a:off x="9248939" y="13788"/>
            <a:ext cx="2368449" cy="3353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A7C8DE-9345-3369-A1DD-EE32D2767D3D}"/>
              </a:ext>
            </a:extLst>
          </p:cNvPr>
          <p:cNvSpPr>
            <a:spLocks noGrp="1"/>
          </p:cNvSpPr>
          <p:nvPr>
            <p:ph type="title"/>
          </p:nvPr>
        </p:nvSpPr>
        <p:spPr>
          <a:xfrm>
            <a:off x="0" y="5004327"/>
            <a:ext cx="5631307" cy="1325563"/>
          </a:xfrm>
        </p:spPr>
        <p:txBody>
          <a:bodyPr/>
          <a:lstStyle/>
          <a:p>
            <a:pPr algn="ctr"/>
            <a:r>
              <a:rPr lang="en-US">
                <a:solidFill>
                  <a:srgbClr val="FFFF00"/>
                </a:solidFill>
              </a:rPr>
              <a:t>Các tác phẩm tiêu biểu của Võ Quảng</a:t>
            </a:r>
          </a:p>
        </p:txBody>
      </p:sp>
    </p:spTree>
    <p:extLst>
      <p:ext uri="{BB962C8B-B14F-4D97-AF65-F5344CB8AC3E}">
        <p14:creationId xmlns:p14="http://schemas.microsoft.com/office/powerpoint/2010/main" val="133513933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3"/>
          <a:stretch>
            <a:fillRect/>
          </a:stretch>
        </p:blipFill>
        <p:spPr>
          <a:xfrm>
            <a:off x="467738" y="387088"/>
            <a:ext cx="3437537" cy="4267200"/>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7" t="6155" r="50000" b="47076"/>
          <a:stretch/>
        </p:blipFill>
        <p:spPr bwMode="auto">
          <a:xfrm>
            <a:off x="5228853" y="138071"/>
            <a:ext cx="3568298" cy="658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362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3"/>
          <a:stretch>
            <a:fillRect/>
          </a:stretch>
        </p:blipFill>
        <p:spPr>
          <a:xfrm>
            <a:off x="6885097" y="429583"/>
            <a:ext cx="3711421" cy="5195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6885097" y="5044901"/>
            <a:ext cx="3711421" cy="58067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Ngân Hà</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4"/>
          <a:stretch>
            <a:fillRect/>
          </a:stretch>
        </p:blipFill>
        <p:spPr>
          <a:xfrm>
            <a:off x="5415680" y="593800"/>
            <a:ext cx="6293404" cy="4867555"/>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6605450" y="4880683"/>
            <a:ext cx="3913863"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srgbClr val="FFFF00"/>
                </a:solidFill>
                <a:latin typeface="Times New Roman"/>
                <a:ea typeface="Times New Roman" panose="02020603050405020304" pitchFamily="18" charset="0"/>
                <a:cs typeface="Times New Roman" panose="02020603050405020304" pitchFamily="18" charset="0"/>
              </a:rPr>
              <a:t>Chòm sao Thần Nông</a:t>
            </a:r>
            <a:endParaRPr kumimoji="0" lang="en-US" sz="3000" b="0"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631" y="872951"/>
            <a:ext cx="6667500"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6885096" y="4301428"/>
            <a:ext cx="3711421" cy="7434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Vó</a:t>
            </a:r>
            <a:endParaRPr kumimoji="0" lang="en-US" sz="4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3340" y="916231"/>
            <a:ext cx="4046561" cy="404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6773020" y="4223728"/>
            <a:ext cx="1756832"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Nơm</a:t>
            </a:r>
            <a:endParaRPr kumimoji="0" lang="en-US" sz="4000" b="0"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Oval 3"/>
          <p:cNvSpPr/>
          <p:nvPr/>
        </p:nvSpPr>
        <p:spPr>
          <a:xfrm>
            <a:off x="1054037" y="0"/>
            <a:ext cx="3439886" cy="12453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TÌM HIỂU CHÚ THÍCH</a:t>
            </a:r>
            <a:endParaRPr lang="en-US"/>
          </a:p>
        </p:txBody>
      </p:sp>
    </p:spTree>
    <p:extLst>
      <p:ext uri="{BB962C8B-B14F-4D97-AF65-F5344CB8AC3E}">
        <p14:creationId xmlns:p14="http://schemas.microsoft.com/office/powerpoint/2010/main" val="180684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750"/>
                                        <p:tgtEl>
                                          <p:spTgt spid="3"/>
                                        </p:tgtEl>
                                      </p:cBhvr>
                                    </p:animEffect>
                                    <p:anim calcmode="lin" valueType="num">
                                      <p:cBhvr>
                                        <p:cTn id="37" dur="750" fill="hold"/>
                                        <p:tgtEl>
                                          <p:spTgt spid="3"/>
                                        </p:tgtEl>
                                        <p:attrNameLst>
                                          <p:attrName>ppt_x</p:attrName>
                                        </p:attrNameLst>
                                      </p:cBhvr>
                                      <p:tavLst>
                                        <p:tav tm="0">
                                          <p:val>
                                            <p:strVal val="#ppt_x"/>
                                          </p:val>
                                        </p:tav>
                                        <p:tav tm="100000">
                                          <p:val>
                                            <p:strVal val="#ppt_x"/>
                                          </p:val>
                                        </p:tav>
                                      </p:tavLst>
                                    </p:anim>
                                    <p:anim calcmode="lin" valueType="num">
                                      <p:cBhvr>
                                        <p:cTn id="3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500"/>
                                        <p:tgtEl>
                                          <p:spTgt spid="12"/>
                                        </p:tgtEl>
                                      </p:cBhvr>
                                    </p:animEffect>
                                    <p:anim calcmode="lin" valueType="num">
                                      <p:cBhvr>
                                        <p:cTn id="43" dur="500"/>
                                        <p:tgtEl>
                                          <p:spTgt spid="12"/>
                                        </p:tgtEl>
                                        <p:attrNameLst>
                                          <p:attrName>ppt_x</p:attrName>
                                        </p:attrNameLst>
                                      </p:cBhvr>
                                      <p:tavLst>
                                        <p:tav tm="0">
                                          <p:val>
                                            <p:strVal val="ppt_x"/>
                                          </p:val>
                                        </p:tav>
                                        <p:tav tm="100000">
                                          <p:val>
                                            <p:strVal val="ppt_x"/>
                                          </p:val>
                                        </p:tav>
                                      </p:tavLst>
                                    </p:anim>
                                    <p:anim calcmode="lin" valueType="num">
                                      <p:cBhvr>
                                        <p:cTn id="44" dur="500"/>
                                        <p:tgtEl>
                                          <p:spTgt spid="12"/>
                                        </p:tgtEl>
                                        <p:attrNameLst>
                                          <p:attrName>ppt_y</p:attrName>
                                        </p:attrNameLst>
                                      </p:cBhvr>
                                      <p:tavLst>
                                        <p:tav tm="0">
                                          <p:val>
                                            <p:strVal val="ppt_y"/>
                                          </p:val>
                                        </p:tav>
                                        <p:tav tm="100000">
                                          <p:val>
                                            <p:strVal val="ppt_y+.1"/>
                                          </p:val>
                                        </p:tav>
                                      </p:tavLst>
                                    </p:anim>
                                    <p:set>
                                      <p:cBhvr>
                                        <p:cTn id="45" dur="1" fill="hold">
                                          <p:stCondLst>
                                            <p:cond delay="4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500"/>
                                        <p:tgtEl>
                                          <p:spTgt spid="3"/>
                                        </p:tgtEl>
                                      </p:cBhvr>
                                    </p:animEffect>
                                    <p:anim calcmode="lin" valueType="num">
                                      <p:cBhvr>
                                        <p:cTn id="48" dur="500"/>
                                        <p:tgtEl>
                                          <p:spTgt spid="3"/>
                                        </p:tgtEl>
                                        <p:attrNameLst>
                                          <p:attrName>ppt_x</p:attrName>
                                        </p:attrNameLst>
                                      </p:cBhvr>
                                      <p:tavLst>
                                        <p:tav tm="0">
                                          <p:val>
                                            <p:strVal val="ppt_x"/>
                                          </p:val>
                                        </p:tav>
                                        <p:tav tm="100000">
                                          <p:val>
                                            <p:strVal val="ppt_x"/>
                                          </p:val>
                                        </p:tav>
                                      </p:tavLst>
                                    </p:anim>
                                    <p:anim calcmode="lin" valueType="num">
                                      <p:cBhvr>
                                        <p:cTn id="49" dur="500"/>
                                        <p:tgtEl>
                                          <p:spTgt spid="3"/>
                                        </p:tgtEl>
                                        <p:attrNameLst>
                                          <p:attrName>ppt_y</p:attrName>
                                        </p:attrNameLst>
                                      </p:cBhvr>
                                      <p:tavLst>
                                        <p:tav tm="0">
                                          <p:val>
                                            <p:strVal val="ppt_y"/>
                                          </p:val>
                                        </p:tav>
                                        <p:tav tm="100000">
                                          <p:val>
                                            <p:strVal val="ppt_y+.1"/>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strVal val="#ppt_x"/>
                                          </p:val>
                                        </p:tav>
                                        <p:tav tm="100000">
                                          <p:val>
                                            <p:strVal val="#ppt_x"/>
                                          </p:val>
                                        </p:tav>
                                      </p:tavLst>
                                    </p:anim>
                                    <p:anim calcmode="lin" valueType="num">
                                      <p:cBhvr>
                                        <p:cTn id="57" dur="75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fade">
                                      <p:cBhvr>
                                        <p:cTn id="60" dur="750"/>
                                        <p:tgtEl>
                                          <p:spTgt spid="4098"/>
                                        </p:tgtEl>
                                      </p:cBhvr>
                                    </p:animEffect>
                                    <p:anim calcmode="lin" valueType="num">
                                      <p:cBhvr>
                                        <p:cTn id="61" dur="750" fill="hold"/>
                                        <p:tgtEl>
                                          <p:spTgt spid="4098"/>
                                        </p:tgtEl>
                                        <p:attrNameLst>
                                          <p:attrName>ppt_x</p:attrName>
                                        </p:attrNameLst>
                                      </p:cBhvr>
                                      <p:tavLst>
                                        <p:tav tm="0">
                                          <p:val>
                                            <p:strVal val="#ppt_x"/>
                                          </p:val>
                                        </p:tav>
                                        <p:tav tm="100000">
                                          <p:val>
                                            <p:strVal val="#ppt_x"/>
                                          </p:val>
                                        </p:tav>
                                      </p:tavLst>
                                    </p:anim>
                                    <p:anim calcmode="lin" valueType="num">
                                      <p:cBhvr>
                                        <p:cTn id="62"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500"/>
                                        <p:tgtEl>
                                          <p:spTgt spid="14"/>
                                        </p:tgtEl>
                                      </p:cBhvr>
                                    </p:animEffect>
                                    <p:anim calcmode="lin" valueType="num">
                                      <p:cBhvr>
                                        <p:cTn id="67" dur="500"/>
                                        <p:tgtEl>
                                          <p:spTgt spid="14"/>
                                        </p:tgtEl>
                                        <p:attrNameLst>
                                          <p:attrName>ppt_x</p:attrName>
                                        </p:attrNameLst>
                                      </p:cBhvr>
                                      <p:tavLst>
                                        <p:tav tm="0">
                                          <p:val>
                                            <p:strVal val="ppt_x"/>
                                          </p:val>
                                        </p:tav>
                                        <p:tav tm="100000">
                                          <p:val>
                                            <p:strVal val="ppt_x"/>
                                          </p:val>
                                        </p:tav>
                                      </p:tavLst>
                                    </p:anim>
                                    <p:anim calcmode="lin" valueType="num">
                                      <p:cBhvr>
                                        <p:cTn id="68" dur="500"/>
                                        <p:tgtEl>
                                          <p:spTgt spid="14"/>
                                        </p:tgtEl>
                                        <p:attrNameLst>
                                          <p:attrName>ppt_y</p:attrName>
                                        </p:attrNameLst>
                                      </p:cBhvr>
                                      <p:tavLst>
                                        <p:tav tm="0">
                                          <p:val>
                                            <p:strVal val="ppt_y"/>
                                          </p:val>
                                        </p:tav>
                                        <p:tav tm="100000">
                                          <p:val>
                                            <p:strVal val="ppt_y-.1"/>
                                          </p:val>
                                        </p:tav>
                                      </p:tavLst>
                                    </p:anim>
                                    <p:set>
                                      <p:cBhvr>
                                        <p:cTn id="69" dur="1" fill="hold">
                                          <p:stCondLst>
                                            <p:cond delay="499"/>
                                          </p:stCondLst>
                                        </p:cTn>
                                        <p:tgtEl>
                                          <p:spTgt spid="14"/>
                                        </p:tgtEl>
                                        <p:attrNameLst>
                                          <p:attrName>style.visibility</p:attrName>
                                        </p:attrNameLst>
                                      </p:cBhvr>
                                      <p:to>
                                        <p:strVal val="hidden"/>
                                      </p:to>
                                    </p:set>
                                  </p:childTnLst>
                                </p:cTn>
                              </p:par>
                              <p:par>
                                <p:cTn id="70" presetID="47" presetClass="exit" presetSubtype="0" fill="hold" nodeType="withEffect">
                                  <p:stCondLst>
                                    <p:cond delay="0"/>
                                  </p:stCondLst>
                                  <p:childTnLst>
                                    <p:animEffect transition="out" filter="fade">
                                      <p:cBhvr>
                                        <p:cTn id="71" dur="500"/>
                                        <p:tgtEl>
                                          <p:spTgt spid="4098"/>
                                        </p:tgtEl>
                                      </p:cBhvr>
                                    </p:animEffect>
                                    <p:anim calcmode="lin" valueType="num">
                                      <p:cBhvr>
                                        <p:cTn id="72" dur="500"/>
                                        <p:tgtEl>
                                          <p:spTgt spid="4098"/>
                                        </p:tgtEl>
                                        <p:attrNameLst>
                                          <p:attrName>ppt_x</p:attrName>
                                        </p:attrNameLst>
                                      </p:cBhvr>
                                      <p:tavLst>
                                        <p:tav tm="0">
                                          <p:val>
                                            <p:strVal val="ppt_x"/>
                                          </p:val>
                                        </p:tav>
                                        <p:tav tm="100000">
                                          <p:val>
                                            <p:strVal val="ppt_x"/>
                                          </p:val>
                                        </p:tav>
                                      </p:tavLst>
                                    </p:anim>
                                    <p:anim calcmode="lin" valueType="num">
                                      <p:cBhvr>
                                        <p:cTn id="73" dur="500"/>
                                        <p:tgtEl>
                                          <p:spTgt spid="4098"/>
                                        </p:tgtEl>
                                        <p:attrNameLst>
                                          <p:attrName>ppt_y</p:attrName>
                                        </p:attrNameLst>
                                      </p:cBhvr>
                                      <p:tavLst>
                                        <p:tav tm="0">
                                          <p:val>
                                            <p:strVal val="ppt_y"/>
                                          </p:val>
                                        </p:tav>
                                        <p:tav tm="100000">
                                          <p:val>
                                            <p:strVal val="ppt_y-.1"/>
                                          </p:val>
                                        </p:tav>
                                      </p:tavLst>
                                    </p:anim>
                                    <p:set>
                                      <p:cBhvr>
                                        <p:cTn id="74" dur="1" fill="hold">
                                          <p:stCondLst>
                                            <p:cond delay="499"/>
                                          </p:stCondLst>
                                        </p:cTn>
                                        <p:tgtEl>
                                          <p:spTgt spid="409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par>
                                <p:cTn id="80" presetID="16" presetClass="entr" presetSubtype="21" fill="hold" nodeType="withEffect">
                                  <p:stCondLst>
                                    <p:cond delay="0"/>
                                  </p:stCondLst>
                                  <p:childTnLst>
                                    <p:set>
                                      <p:cBhvr>
                                        <p:cTn id="81" dur="1" fill="hold">
                                          <p:stCondLst>
                                            <p:cond delay="0"/>
                                          </p:stCondLst>
                                        </p:cTn>
                                        <p:tgtEl>
                                          <p:spTgt spid="4100"/>
                                        </p:tgtEl>
                                        <p:attrNameLst>
                                          <p:attrName>style.visibility</p:attrName>
                                        </p:attrNameLst>
                                      </p:cBhvr>
                                      <p:to>
                                        <p:strVal val="visible"/>
                                      </p:to>
                                    </p:set>
                                    <p:animEffect transition="in" filter="barn(inVertical)">
                                      <p:cBhvr>
                                        <p:cTn id="8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8">
            <a:extLst>
              <a:ext uri="{FF2B5EF4-FFF2-40B4-BE49-F238E27FC236}">
                <a16:creationId xmlns:a16="http://schemas.microsoft.com/office/drawing/2014/main" id="{1C9B1092-CDC2-8331-4429-DB9D84F0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379" y="-478246"/>
            <a:ext cx="5892192"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6705600" y="1567543"/>
            <a:ext cx="4763589" cy="2220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 việc cá nhân và cho biết:</a:t>
            </a:r>
          </a:p>
          <a:p>
            <a:pPr lvl="0" algn="just">
              <a:lnSpc>
                <a:spcPct val="115000"/>
              </a:lnSpc>
              <a:defRPr/>
            </a:pPr>
            <a:r>
              <a:rPr lang="en-US" sz="20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 xứ của văn bản “</a:t>
            </a:r>
            <a:r>
              <a:rPr lang="vi-VN" sz="20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Ngàn sao làm việc</a:t>
            </a:r>
            <a:r>
              <a:rPr lang="vi-VN"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15000"/>
              </a:lnSpc>
              <a:defRPr/>
            </a:pP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 thơ (thể loại), </a:t>
            </a:r>
            <a:r>
              <a:rPr lang="en-US"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 gieo vần,ngắt nhịp, PTBĐ, Bố cục </a:t>
            </a:r>
            <a:r>
              <a:rPr lang="vi-VN"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văn bản “</a:t>
            </a:r>
            <a:r>
              <a:rPr lang="vi-VN" sz="20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Ngàn sao làm việc</a:t>
            </a:r>
            <a:r>
              <a:rPr lang="vi-VN" sz="2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182460" y="204767"/>
            <a:ext cx="4450500" cy="6183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tabLst>
                <a:tab pos="228600" algn="l"/>
              </a:tabLst>
              <a:defRPr/>
            </a:pPr>
            <a:r>
              <a:rPr lang="en-US" b="1" i="1">
                <a:solidFill>
                  <a:prstClr val="white"/>
                </a:solidFill>
                <a:ea typeface="Times New Roman" panose="02020603050405020304" pitchFamily="18" charset="0"/>
                <a:cs typeface="Times New Roman" panose="02020603050405020304" pitchFamily="18" charset="0"/>
              </a:rPr>
              <a:t>I. Tìm hiểu chung</a:t>
            </a:r>
            <a:endParaRPr lang="en-US" i="1">
              <a:solidFill>
                <a:prstClr val="white"/>
              </a:solidFill>
              <a:ea typeface="Times New Roman" panose="02020603050405020304" pitchFamily="18" charset="0"/>
              <a:cs typeface="Times New Roman" panose="02020603050405020304" pitchFamily="18" charset="0"/>
            </a:endParaRPr>
          </a:p>
        </p:txBody>
      </p:sp>
      <p:sp>
        <p:nvSpPr>
          <p:cNvPr id="5" name="Rounded Rectangle 4"/>
          <p:cNvSpPr/>
          <p:nvPr/>
        </p:nvSpPr>
        <p:spPr>
          <a:xfrm>
            <a:off x="182460" y="905336"/>
            <a:ext cx="5568288" cy="57828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tabLst>
                <a:tab pos="90170" algn="l"/>
                <a:tab pos="180340" algn="l"/>
                <a:tab pos="270510" algn="l"/>
                <a:tab pos="450215" algn="l"/>
              </a:tabLst>
            </a:pPr>
            <a:r>
              <a:rPr lang="vi-VN" sz="1600" b="1">
                <a:solidFill>
                  <a:schemeClr val="bg1"/>
                </a:solidFill>
              </a:rPr>
              <a:t>2.</a:t>
            </a:r>
            <a:r>
              <a:rPr lang="pt-BR" sz="1600" b="1">
                <a:solidFill>
                  <a:schemeClr val="bg1"/>
                </a:solidFill>
              </a:rPr>
              <a:t> Thể thơ:</a:t>
            </a:r>
            <a:r>
              <a:rPr lang="pt-BR" sz="1600">
                <a:solidFill>
                  <a:schemeClr val="bg1"/>
                </a:solidFill>
              </a:rPr>
              <a:t> </a:t>
            </a:r>
            <a:r>
              <a:rPr lang="vi-VN" sz="1600">
                <a:solidFill>
                  <a:schemeClr val="bg1"/>
                </a:solidFill>
              </a:rPr>
              <a:t>thơ năm chữ.</a:t>
            </a:r>
            <a:endParaRPr lang="en-US" sz="1600">
              <a:solidFill>
                <a:schemeClr val="bg1"/>
              </a:solidFill>
            </a:endParaRPr>
          </a:p>
          <a:p>
            <a:pPr>
              <a:spcBef>
                <a:spcPts val="600"/>
              </a:spcBef>
              <a:spcAft>
                <a:spcPts val="600"/>
              </a:spcAft>
              <a:tabLst>
                <a:tab pos="90170" algn="l"/>
                <a:tab pos="180340" algn="l"/>
                <a:tab pos="270510" algn="l"/>
                <a:tab pos="450215" algn="l"/>
              </a:tabLst>
            </a:pPr>
            <a:r>
              <a:rPr lang="vi-VN" sz="1600" b="1">
                <a:solidFill>
                  <a:schemeClr val="bg1"/>
                </a:solidFill>
              </a:rPr>
              <a:t>3. Cách gieo vần: </a:t>
            </a:r>
            <a:r>
              <a:rPr lang="vi-VN" sz="1600">
                <a:solidFill>
                  <a:schemeClr val="bg1"/>
                </a:solidFill>
              </a:rPr>
              <a:t>Các câu thơ giữa khổ bắt vần với nhau, cụ thể </a:t>
            </a:r>
            <a:r>
              <a:rPr lang="vi-VN" sz="1600" b="1">
                <a:solidFill>
                  <a:schemeClr val="bg1"/>
                </a:solidFill>
              </a:rPr>
              <a:t>gieo vần chân: </a:t>
            </a:r>
            <a:r>
              <a:rPr lang="vi-VN" sz="1600">
                <a:solidFill>
                  <a:schemeClr val="bg1"/>
                </a:solidFill>
              </a:rPr>
              <a:t>rậm- thẳm, tỉnh- đỉnh…. </a:t>
            </a:r>
            <a:endParaRPr lang="en-US" sz="1600">
              <a:solidFill>
                <a:schemeClr val="bg1"/>
              </a:solidFill>
            </a:endParaRPr>
          </a:p>
          <a:p>
            <a:pPr>
              <a:spcBef>
                <a:spcPts val="600"/>
              </a:spcBef>
              <a:spcAft>
                <a:spcPts val="600"/>
              </a:spcAft>
              <a:tabLst>
                <a:tab pos="90170" algn="l"/>
                <a:tab pos="180340" algn="l"/>
                <a:tab pos="270510" algn="l"/>
                <a:tab pos="450215" algn="l"/>
              </a:tabLst>
            </a:pPr>
            <a:r>
              <a:rPr lang="vi-VN" sz="1600">
                <a:solidFill>
                  <a:schemeClr val="bg1"/>
                </a:solidFill>
              </a:rPr>
              <a:t>Câu thơ cuối của khổ trước vần với  câu thơ đầu khổ sau: mò- no,  sao- nao….</a:t>
            </a:r>
            <a:endParaRPr lang="en-US" sz="1600">
              <a:solidFill>
                <a:schemeClr val="bg1"/>
              </a:solidFill>
            </a:endParaRPr>
          </a:p>
          <a:p>
            <a:pPr>
              <a:spcBef>
                <a:spcPts val="600"/>
              </a:spcBef>
              <a:spcAft>
                <a:spcPts val="600"/>
              </a:spcAft>
              <a:tabLst>
                <a:tab pos="90170" algn="l"/>
                <a:tab pos="180340" algn="l"/>
                <a:tab pos="270510" algn="l"/>
                <a:tab pos="450215" algn="l"/>
              </a:tabLst>
            </a:pPr>
            <a:r>
              <a:rPr lang="vi-VN" sz="1600" b="1">
                <a:solidFill>
                  <a:schemeClr val="bg1"/>
                </a:solidFill>
              </a:rPr>
              <a:t>4. Cách ngắt nhịp:</a:t>
            </a:r>
            <a:r>
              <a:rPr lang="vi-VN" sz="1600" b="1">
                <a:solidFill>
                  <a:schemeClr val="bg1"/>
                </a:solidFill>
                <a:ea typeface="Times New Roman" panose="02020603050405020304" pitchFamily="18" charset="0"/>
              </a:rPr>
              <a:t> </a:t>
            </a:r>
            <a:r>
              <a:rPr lang="vi-VN" sz="1600">
                <a:solidFill>
                  <a:schemeClr val="bg1"/>
                </a:solidFill>
              </a:rPr>
              <a:t>Câu thơ ngắn, Nhịp thơ đều đặn trong từng khổ. Có những khổ ngắt nhịp 3/2, có những khổ 2/3</a:t>
            </a:r>
            <a:endParaRPr lang="en-US" sz="1600">
              <a:solidFill>
                <a:schemeClr val="bg1"/>
              </a:solidFill>
            </a:endParaRPr>
          </a:p>
          <a:p>
            <a:pPr>
              <a:spcBef>
                <a:spcPts val="600"/>
              </a:spcBef>
              <a:spcAft>
                <a:spcPts val="600"/>
              </a:spcAft>
              <a:tabLst>
                <a:tab pos="90170" algn="l"/>
                <a:tab pos="180340" algn="l"/>
                <a:tab pos="270510" algn="l"/>
                <a:tab pos="450215" algn="l"/>
              </a:tabLst>
            </a:pPr>
            <a:r>
              <a:rPr lang="pt-BR" sz="1600" b="1">
                <a:solidFill>
                  <a:schemeClr val="bg1"/>
                </a:solidFill>
              </a:rPr>
              <a:t>5</a:t>
            </a:r>
            <a:r>
              <a:rPr lang="vi-VN" sz="1600" b="1">
                <a:solidFill>
                  <a:schemeClr val="bg1"/>
                </a:solidFill>
              </a:rPr>
              <a:t>.</a:t>
            </a:r>
            <a:r>
              <a:rPr lang="pt-BR" sz="1600" b="1">
                <a:solidFill>
                  <a:schemeClr val="bg1"/>
                </a:solidFill>
              </a:rPr>
              <a:t>PTBĐ: b</a:t>
            </a:r>
            <a:r>
              <a:rPr lang="vi-VN" sz="1600">
                <a:solidFill>
                  <a:schemeClr val="bg1"/>
                </a:solidFill>
              </a:rPr>
              <a:t>iểu cảm  </a:t>
            </a:r>
            <a:endParaRPr lang="en-US" sz="1600">
              <a:solidFill>
                <a:schemeClr val="bg1"/>
              </a:solidFill>
            </a:endParaRPr>
          </a:p>
          <a:p>
            <a:pPr>
              <a:spcBef>
                <a:spcPts val="600"/>
              </a:spcBef>
              <a:spcAft>
                <a:spcPts val="600"/>
              </a:spcAft>
              <a:tabLst>
                <a:tab pos="90170" algn="l"/>
                <a:tab pos="180340" algn="l"/>
                <a:tab pos="270510" algn="l"/>
                <a:tab pos="450215" algn="l"/>
              </a:tabLst>
            </a:pPr>
            <a:r>
              <a:rPr lang="pt-BR" sz="1600" b="1">
                <a:solidFill>
                  <a:schemeClr val="bg1"/>
                </a:solidFill>
              </a:rPr>
              <a:t>6</a:t>
            </a:r>
            <a:r>
              <a:rPr lang="vi-VN" sz="1600" b="1">
                <a:solidFill>
                  <a:schemeClr val="bg1"/>
                </a:solidFill>
              </a:rPr>
              <a:t>.</a:t>
            </a:r>
            <a:r>
              <a:rPr lang="pt-BR" sz="1600" b="1">
                <a:solidFill>
                  <a:schemeClr val="bg1"/>
                </a:solidFill>
              </a:rPr>
              <a:t>Bố cục:</a:t>
            </a:r>
            <a:endParaRPr lang="en-US" sz="1600">
              <a:solidFill>
                <a:schemeClr val="bg1"/>
              </a:solidFill>
            </a:endParaRPr>
          </a:p>
          <a:p>
            <a:pPr>
              <a:spcAft>
                <a:spcPts val="0"/>
              </a:spcAft>
            </a:pPr>
            <a:r>
              <a:rPr lang="vi-VN" sz="1600">
                <a:solidFill>
                  <a:schemeClr val="bg1"/>
                </a:solidFill>
                <a:latin typeface="Times New Roman" panose="02020603050405020304" pitchFamily="18" charset="0"/>
                <a:ea typeface="Calibri" panose="020F0502020204030204" pitchFamily="34" charset="0"/>
              </a:rPr>
              <a:t>- Bố cục: 2 phần</a:t>
            </a:r>
            <a:endParaRPr lang="en-US" sz="1600">
              <a:solidFill>
                <a:schemeClr val="bg1"/>
              </a:solidFill>
              <a:latin typeface="Times New Roman" panose="02020603050405020304" pitchFamily="18" charset="0"/>
              <a:ea typeface="Times New Roman" panose="02020603050405020304" pitchFamily="18" charset="0"/>
            </a:endParaRPr>
          </a:p>
          <a:p>
            <a:pPr>
              <a:spcAft>
                <a:spcPts val="0"/>
              </a:spcAft>
            </a:pPr>
            <a:r>
              <a:rPr lang="vi-VN" sz="1600">
                <a:solidFill>
                  <a:schemeClr val="bg1"/>
                </a:solidFill>
                <a:latin typeface="Times New Roman" panose="02020603050405020304" pitchFamily="18" charset="0"/>
                <a:ea typeface="Calibri" panose="020F0502020204030204" pitchFamily="34" charset="0"/>
              </a:rPr>
              <a:t>+ Phần 1 (khổ 1 + 2): Màn đêm buông xuống, chú bé và trâu bắt đầu nghỉ ngơi</a:t>
            </a:r>
            <a:endParaRPr lang="en-US" sz="1600">
              <a:solidFill>
                <a:schemeClr val="bg1"/>
              </a:solidFill>
              <a:latin typeface="Times New Roman" panose="02020603050405020304" pitchFamily="18" charset="0"/>
              <a:ea typeface="Times New Roman" panose="02020603050405020304" pitchFamily="18" charset="0"/>
            </a:endParaRPr>
          </a:p>
          <a:p>
            <a:pPr>
              <a:spcBef>
                <a:spcPts val="600"/>
              </a:spcBef>
              <a:spcAft>
                <a:spcPts val="600"/>
              </a:spcAft>
              <a:tabLst>
                <a:tab pos="90170" algn="l"/>
                <a:tab pos="180340" algn="l"/>
                <a:tab pos="270510" algn="l"/>
                <a:tab pos="450215" algn="l"/>
              </a:tabLst>
            </a:pPr>
            <a:r>
              <a:rPr lang="vi-VN" sz="1600">
                <a:solidFill>
                  <a:schemeClr val="bg1"/>
                </a:solidFill>
                <a:ea typeface="Calibri" panose="020F0502020204030204" pitchFamily="34" charset="0"/>
              </a:rPr>
              <a:t>+ Phần 2 (khổ 3, 4, 5, 6): Ngàn sao làm việc dưới góc nhìn của chú bé chăn trâu</a:t>
            </a:r>
            <a:endParaRPr lang="en-US" sz="1600">
              <a:solidFill>
                <a:schemeClr val="bg1"/>
              </a:solidFill>
            </a:endParaRPr>
          </a:p>
          <a:p>
            <a:r>
              <a:rPr lang="vi-VN" sz="1600">
                <a:solidFill>
                  <a:srgbClr val="000000"/>
                </a:solidFill>
                <a:latin typeface="Times New Roman" panose="02020603050405020304" pitchFamily="18" charset="0"/>
                <a:ea typeface="Times New Roman" panose="02020603050405020304" pitchFamily="18" charset="0"/>
              </a:rPr>
              <a:t>-</a:t>
            </a:r>
            <a:r>
              <a:rPr lang="vi-VN" sz="1600">
                <a:solidFill>
                  <a:schemeClr val="bg1"/>
                </a:solidFill>
                <a:latin typeface="Times New Roman" panose="02020603050405020304" pitchFamily="18" charset="0"/>
                <a:ea typeface="Times New Roman" panose="02020603050405020304" pitchFamily="18" charset="0"/>
              </a:rPr>
              <a:t>Mạch cảm xúc của bài thơ được sắp xếp theo trình tự thời gian: từ chiều đến tối rồi về đêm và kết thúc khi hừng đông. Cùng với đó là quá trình xuất hiện, tỏa sáng và tắt lặng của các vì sao trên bầu trời.</a:t>
            </a:r>
            <a:endParaRPr lang="en-US" sz="1600">
              <a:solidFill>
                <a:schemeClr val="bg1"/>
              </a:solidFill>
            </a:endParaRPr>
          </a:p>
        </p:txBody>
      </p:sp>
    </p:spTree>
    <p:extLst>
      <p:ext uri="{BB962C8B-B14F-4D97-AF65-F5344CB8AC3E}">
        <p14:creationId xmlns:p14="http://schemas.microsoft.com/office/powerpoint/2010/main" val="3465071904"/>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0372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99A70A-F98E-1F87-2362-62EA166AD1D0}"/>
              </a:ext>
            </a:extLst>
          </p:cNvPr>
          <p:cNvGrpSpPr/>
          <p:nvPr/>
        </p:nvGrpSpPr>
        <p:grpSpPr>
          <a:xfrm>
            <a:off x="0" y="2811440"/>
            <a:ext cx="5773003" cy="3920962"/>
            <a:chOff x="0" y="2811440"/>
            <a:chExt cx="5773003" cy="3920962"/>
          </a:xfrm>
        </p:grpSpPr>
        <p:pic>
          <p:nvPicPr>
            <p:cNvPr id="4" name="图片 8">
              <a:extLst>
                <a:ext uri="{FF2B5EF4-FFF2-40B4-BE49-F238E27FC236}">
                  <a16:creationId xmlns:a16="http://schemas.microsoft.com/office/drawing/2014/main" id="{A99917EA-F6DD-E71D-EF0D-65A1746F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1440"/>
              <a:ext cx="5773003" cy="39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DF20C3-02B7-B29B-1535-20891D4D9A7C}"/>
                </a:ext>
              </a:extLst>
            </p:cNvPr>
            <p:cNvSpPr txBox="1"/>
            <p:nvPr/>
          </p:nvSpPr>
          <p:spPr>
            <a:xfrm>
              <a:off x="853120" y="4771921"/>
              <a:ext cx="4693519" cy="17458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khổ thơ 1, 2 và hoàn thành phiếu học tập theo các yêu cầu</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 name="文本框 9">
            <a:extLst>
              <a:ext uri="{FF2B5EF4-FFF2-40B4-BE49-F238E27FC236}">
                <a16:creationId xmlns:a16="http://schemas.microsoft.com/office/drawing/2014/main" id="{7CFDAA21-682A-4B2C-ADED-E0FFB14164F8}"/>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82A3B1-6622-2B56-DBDF-B9E1778766F4}"/>
              </a:ext>
            </a:extLst>
          </p:cNvPr>
          <p:cNvSpPr txBox="1"/>
          <p:nvPr/>
        </p:nvSpPr>
        <p:spPr>
          <a:xfrm>
            <a:off x="690848" y="860450"/>
            <a:ext cx="947673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a:t>
            </a: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Tâm trạng của nhân vật “tôi” trong hai khổ thơ đầu</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56EE56C-6EA5-DA1A-3287-C0863C4CD0E5}"/>
              </a:ext>
            </a:extLst>
          </p:cNvPr>
          <p:cNvSpPr/>
          <p:nvPr/>
        </p:nvSpPr>
        <p:spPr>
          <a:xfrm>
            <a:off x="5909481" y="1951630"/>
            <a:ext cx="6114197" cy="404592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r>
              <a:rPr lang="vi-VN" sz="2800" i="1"/>
              <a:t>+ Cảnh vật ở hai khổ thơ đầu được miêu tả trong khoảng không gian, thời gian nào?</a:t>
            </a:r>
            <a:endParaRPr lang="en-US" sz="2800"/>
          </a:p>
          <a:p>
            <a:r>
              <a:rPr lang="vi-VN" sz="2800" i="1"/>
              <a:t>+ Theo em, nhân vật tôi trong bài thơ là ai?</a:t>
            </a:r>
            <a:endParaRPr lang="en-US" sz="2800"/>
          </a:p>
          <a:p>
            <a:r>
              <a:rPr lang="vi-VN" sz="2800" i="1"/>
              <a:t>+ Tâm trạng nhân vật tôi có gì đặc biệt?</a:t>
            </a:r>
            <a:endParaRPr lang="en-US" sz="2800"/>
          </a:p>
        </p:txBody>
      </p:sp>
    </p:spTree>
    <p:extLst>
      <p:ext uri="{BB962C8B-B14F-4D97-AF65-F5344CB8AC3E}">
        <p14:creationId xmlns:p14="http://schemas.microsoft.com/office/powerpoint/2010/main" val="427555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136477" y="2127208"/>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603300" y="249433"/>
            <a:ext cx="6298926" cy="1654515"/>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 </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4" name="Arrow: Bent 3">
            <a:extLst>
              <a:ext uri="{FF2B5EF4-FFF2-40B4-BE49-F238E27FC236}">
                <a16:creationId xmlns:a16="http://schemas.microsoft.com/office/drawing/2014/main" id="{E2B8467E-0E6E-28E2-5621-BC003C8A7B21}"/>
              </a:ext>
            </a:extLst>
          </p:cNvPr>
          <p:cNvSpPr/>
          <p:nvPr/>
        </p:nvSpPr>
        <p:spPr>
          <a:xfrm rot="10800000" flipH="1">
            <a:off x="4856824" y="2161052"/>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6078842" y="2760494"/>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US" sz="2800" b="1" i="1" u="none" strike="noStrike" kern="1200" cap="none" spc="0" normalizeH="0" baseline="0" noProof="0" smtClean="0">
              <a:ln>
                <a:noFill/>
              </a:ln>
              <a:solidFill>
                <a:prstClr val="black"/>
              </a:solidFill>
              <a:effectLst/>
              <a:uLnTx/>
              <a:uFillTx/>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smtClean="0">
                <a:ln>
                  <a:noFill/>
                </a:ln>
                <a:solidFill>
                  <a:prstClr val="black"/>
                </a:solidFill>
                <a:effectLst/>
                <a:uLnTx/>
                <a:uFillTx/>
                <a:latin typeface="+mj-lt"/>
                <a:ea typeface="Calibri" panose="020F0502020204030204" pitchFamily="34" charset="0"/>
                <a:cs typeface="Times New Roman" panose="02020603050405020304" pitchFamily="18" charset="0"/>
              </a:rPr>
              <a:t>Cảm </a:t>
            </a: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4AFA978-A127-F673-5EC5-2373659A1FEC}"/>
              </a:ext>
            </a:extLst>
          </p:cNvPr>
          <p:cNvSpPr/>
          <p:nvPr/>
        </p:nvSpPr>
        <p:spPr>
          <a:xfrm>
            <a:off x="3195609" y="4803611"/>
            <a:ext cx="6298926" cy="1654515"/>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lang="en-US" sz="2800" b="1" smtClean="0">
              <a:solidFill>
                <a:schemeClr val="accent2">
                  <a:lumMod val="75000"/>
                </a:schemeClr>
              </a:solidFill>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smtClean="0">
                <a:solidFill>
                  <a:schemeClr val="accent2">
                    <a:lumMod val="75000"/>
                  </a:schemeClr>
                </a:solidFill>
                <a:latin typeface="+mj-lt"/>
                <a:ea typeface="Calibri" panose="020F0502020204030204" pitchFamily="34" charset="0"/>
                <a:cs typeface="Times New Roman" panose="02020603050405020304" pitchFamily="18" charset="0"/>
              </a:rPr>
              <a:t>Nhân </a:t>
            </a:r>
            <a:r>
              <a:rPr lang="en-US" sz="2800" b="1">
                <a:solidFill>
                  <a:schemeClr val="accent2">
                    <a:lumMod val="75000"/>
                  </a:schemeClr>
                </a:solidFill>
                <a:latin typeface="+mj-lt"/>
                <a:ea typeface="Calibri" panose="020F0502020204030204" pitchFamily="34" charset="0"/>
                <a:cs typeface="Times New Roman" panose="02020603050405020304" pitchFamily="18" charset="0"/>
              </a:rPr>
              <a:t>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76177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20220505050122_wm_shs-ngu-van-7---tap-1">
            <a:extLst>
              <a:ext uri="{FF2B5EF4-FFF2-40B4-BE49-F238E27FC236}">
                <a16:creationId xmlns:a16="http://schemas.microsoft.com/office/drawing/2014/main" id="{2265FDC1-BAAC-8956-F68F-3363FF2B5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354841" y="2127232"/>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B857A34-3971-91FE-492E-46635B2AEC18}"/>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831964B-B7E6-0CD5-756C-22A7F20DCE19}"/>
              </a:ext>
            </a:extLst>
          </p:cNvPr>
          <p:cNvSpPr/>
          <p:nvPr/>
        </p:nvSpPr>
        <p:spPr>
          <a:xfrm>
            <a:off x="5603300" y="249433"/>
            <a:ext cx="6298926" cy="202627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endParaRPr lang="en-US" sz="2800" b="1" smtClean="0">
              <a:solidFill>
                <a:srgbClr val="0070C0"/>
              </a:solidFill>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buClrTx/>
              <a:buSzTx/>
              <a:buFontTx/>
              <a:buNone/>
              <a:tabLst/>
              <a:defRPr/>
            </a:pPr>
            <a:r>
              <a:rPr lang="en-US" sz="2800" b="1" smtClean="0">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smtClean="0">
                <a:ln>
                  <a:noFill/>
                </a:ln>
                <a:solidFill>
                  <a:srgbClr val="0070C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gian:</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7" name="Arrow: Bent 6">
            <a:extLst>
              <a:ext uri="{FF2B5EF4-FFF2-40B4-BE49-F238E27FC236}">
                <a16:creationId xmlns:a16="http://schemas.microsoft.com/office/drawing/2014/main" id="{904850DE-485C-A134-F178-75A72B774B88}"/>
              </a:ext>
            </a:extLst>
          </p:cNvPr>
          <p:cNvSpPr/>
          <p:nvPr/>
        </p:nvSpPr>
        <p:spPr>
          <a:xfrm rot="10800000" flipH="1">
            <a:off x="4979278" y="2275706"/>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668401D7-DE18-073B-600E-3F40E7C83051}"/>
              </a:ext>
            </a:extLst>
          </p:cNvPr>
          <p:cNvSpPr/>
          <p:nvPr/>
        </p:nvSpPr>
        <p:spPr>
          <a:xfrm>
            <a:off x="6082352" y="2713385"/>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US" sz="2800" b="1" i="1" u="none" strike="noStrike" kern="1200" cap="none" spc="0" normalizeH="0" baseline="0" noProof="0" smtClean="0">
              <a:ln>
                <a:noFill/>
              </a:ln>
              <a:solidFill>
                <a:prstClr val="black"/>
              </a:solidFill>
              <a:effectLst/>
              <a:uLnTx/>
              <a:uFillTx/>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smtClean="0">
                <a:ln>
                  <a:noFill/>
                </a:ln>
                <a:solidFill>
                  <a:prstClr val="black"/>
                </a:solidFill>
                <a:effectLst/>
                <a:uLnTx/>
                <a:uFillTx/>
                <a:latin typeface="+mj-lt"/>
                <a:ea typeface="Calibri" panose="020F0502020204030204" pitchFamily="34" charset="0"/>
                <a:cs typeface="Times New Roman" panose="02020603050405020304" pitchFamily="18" charset="0"/>
              </a:rPr>
              <a:t>Cảm </a:t>
            </a: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D63E86E-7380-9B7F-C0C5-DA21EDDA2AF7}"/>
              </a:ext>
            </a:extLst>
          </p:cNvPr>
          <p:cNvSpPr/>
          <p:nvPr/>
        </p:nvSpPr>
        <p:spPr>
          <a:xfrm>
            <a:off x="3181961" y="4846524"/>
            <a:ext cx="7968260" cy="1802988"/>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endParaRPr lang="en-US" sz="2800" b="1" smtClean="0">
              <a:solidFill>
                <a:schemeClr val="accent2">
                  <a:lumMod val="75000"/>
                </a:schemeClr>
              </a:solidFill>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buClrTx/>
              <a:buSzTx/>
              <a:buFontTx/>
              <a:buNone/>
              <a:tabLst/>
              <a:defRPr/>
            </a:pPr>
            <a:r>
              <a:rPr lang="en-US" sz="2800" b="1" smtClean="0">
                <a:solidFill>
                  <a:schemeClr val="accent2">
                    <a:lumMod val="75000"/>
                  </a:schemeClr>
                </a:solidFill>
                <a:latin typeface="+mj-lt"/>
                <a:ea typeface="Calibri" panose="020F0502020204030204" pitchFamily="34" charset="0"/>
                <a:cs typeface="Times New Roman" panose="02020603050405020304" pitchFamily="18" charset="0"/>
              </a:rPr>
              <a:t>Nhân </a:t>
            </a:r>
            <a:r>
              <a:rPr lang="en-US" sz="2800" b="1">
                <a:solidFill>
                  <a:schemeClr val="accent2">
                    <a:lumMod val="75000"/>
                  </a:schemeClr>
                </a:solidFill>
                <a:latin typeface="+mj-lt"/>
                <a:ea typeface="Calibri" panose="020F0502020204030204" pitchFamily="34" charset="0"/>
                <a:cs typeface="Times New Roman" panose="02020603050405020304" pitchFamily="18" charset="0"/>
              </a:rPr>
              <a:t>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246D65-85BE-EC20-0B2C-68B7B1E64F17}"/>
              </a:ext>
            </a:extLst>
          </p:cNvPr>
          <p:cNvSpPr txBox="1"/>
          <p:nvPr/>
        </p:nvSpPr>
        <p:spPr>
          <a:xfrm>
            <a:off x="2174149" y="507163"/>
            <a:ext cx="243879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bóng chiều,</a:t>
            </a:r>
            <a:endParaRPr lang="en-US" sz="2800" b="1">
              <a:solidFill>
                <a:srgbClr val="FF0000"/>
              </a:solidFill>
            </a:endParaRPr>
          </a:p>
        </p:txBody>
      </p:sp>
      <p:sp>
        <p:nvSpPr>
          <p:cNvPr id="12" name="TextBox 11">
            <a:extLst>
              <a:ext uri="{FF2B5EF4-FFF2-40B4-BE49-F238E27FC236}">
                <a16:creationId xmlns:a16="http://schemas.microsoft.com/office/drawing/2014/main" id="{E5F1DAC0-28A3-5046-D9DE-88DA74F11832}"/>
              </a:ext>
            </a:extLst>
          </p:cNvPr>
          <p:cNvSpPr txBox="1"/>
          <p:nvPr/>
        </p:nvSpPr>
        <p:spPr>
          <a:xfrm>
            <a:off x="819614" y="1016497"/>
            <a:ext cx="322012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trở tối mò, ngàn sao</a:t>
            </a:r>
            <a:endParaRPr lang="en-US" sz="2800" b="1">
              <a:solidFill>
                <a:srgbClr val="FF0000"/>
              </a:solidFill>
            </a:endParaRPr>
          </a:p>
        </p:txBody>
      </p:sp>
      <p:sp>
        <p:nvSpPr>
          <p:cNvPr id="14" name="TextBox 13">
            <a:extLst>
              <a:ext uri="{FF2B5EF4-FFF2-40B4-BE49-F238E27FC236}">
                <a16:creationId xmlns:a16="http://schemas.microsoft.com/office/drawing/2014/main" id="{7C0083F1-8657-472A-B1BE-A2AC9BACDDD5}"/>
              </a:ext>
            </a:extLst>
          </p:cNvPr>
          <p:cNvSpPr txBox="1"/>
          <p:nvPr/>
        </p:nvSpPr>
        <p:spPr>
          <a:xfrm>
            <a:off x="8198895" y="576332"/>
            <a:ext cx="2187053"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bờ bụi rậm,</a:t>
            </a:r>
            <a:endParaRPr lang="en-US" sz="2800" b="1">
              <a:solidFill>
                <a:srgbClr val="FF0000"/>
              </a:solidFill>
            </a:endParaRPr>
          </a:p>
        </p:txBody>
      </p:sp>
      <p:sp>
        <p:nvSpPr>
          <p:cNvPr id="15" name="TextBox 14">
            <a:extLst>
              <a:ext uri="{FF2B5EF4-FFF2-40B4-BE49-F238E27FC236}">
                <a16:creationId xmlns:a16="http://schemas.microsoft.com/office/drawing/2014/main" id="{C1F66AD9-5E94-78DB-63A5-5E1C0F4E37BE}"/>
              </a:ext>
            </a:extLst>
          </p:cNvPr>
          <p:cNvSpPr txBox="1"/>
          <p:nvPr/>
        </p:nvSpPr>
        <p:spPr>
          <a:xfrm>
            <a:off x="6367577" y="1069064"/>
            <a:ext cx="5219372"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đồng quê đang xanh thẫm,</a:t>
            </a:r>
            <a:endParaRPr lang="en-US" sz="2800" b="1">
              <a:solidFill>
                <a:srgbClr val="FF0000"/>
              </a:solidFill>
            </a:endParaRPr>
          </a:p>
        </p:txBody>
      </p:sp>
      <p:sp>
        <p:nvSpPr>
          <p:cNvPr id="16" name="TextBox 15">
            <a:extLst>
              <a:ext uri="{FF2B5EF4-FFF2-40B4-BE49-F238E27FC236}">
                <a16:creationId xmlns:a16="http://schemas.microsoft.com/office/drawing/2014/main" id="{12C9090A-08C4-045C-5B5B-8026B59FDEDA}"/>
              </a:ext>
            </a:extLst>
          </p:cNvPr>
          <p:cNvSpPr txBox="1"/>
          <p:nvPr/>
        </p:nvSpPr>
        <p:spPr>
          <a:xfrm>
            <a:off x="6569368" y="1530474"/>
            <a:ext cx="3939410"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trời yên tĩnh, ngàn sao</a:t>
            </a:r>
            <a:endParaRPr lang="en-US" sz="2800" b="1">
              <a:solidFill>
                <a:srgbClr val="FF0000"/>
              </a:solidFill>
            </a:endParaRPr>
          </a:p>
        </p:txBody>
      </p:sp>
      <p:sp>
        <p:nvSpPr>
          <p:cNvPr id="18" name="TextBox 17">
            <a:extLst>
              <a:ext uri="{FF2B5EF4-FFF2-40B4-BE49-F238E27FC236}">
                <a16:creationId xmlns:a16="http://schemas.microsoft.com/office/drawing/2014/main" id="{5DBBE633-6B35-5600-CDFC-DE5EE8F795ED}"/>
              </a:ext>
            </a:extLst>
          </p:cNvPr>
          <p:cNvSpPr txBox="1"/>
          <p:nvPr/>
        </p:nvSpPr>
        <p:spPr>
          <a:xfrm>
            <a:off x="6123296" y="3284599"/>
            <a:ext cx="5504597" cy="954107"/>
          </a:xfrm>
          <a:prstGeom prst="rect">
            <a:avLst/>
          </a:prstGeom>
          <a:noFill/>
        </p:spPr>
        <p:txBody>
          <a:bodyPr wrap="square">
            <a:spAutoFit/>
          </a:bodyPr>
          <a:lstStyle/>
          <a:p>
            <a:pPr algn="ctr"/>
            <a:r>
              <a:rPr lang="en-US" sz="2800" b="1" i="1">
                <a:solidFill>
                  <a:srgbClr val="FF0000"/>
                </a:solidFill>
                <a:effectLst/>
                <a:latin typeface="Times New Roman" panose="02020603050405020304" pitchFamily="18" charset="0"/>
                <a:ea typeface="Calibri" panose="020F0502020204030204" pitchFamily="34" charset="0"/>
              </a:rPr>
              <a:t>Cánh đồng quê vào buổi chiều tối yên tĩnh, thanh bình.</a:t>
            </a:r>
            <a:endParaRPr lang="en-US" sz="2800" b="1" i="1">
              <a:solidFill>
                <a:srgbClr val="FF0000"/>
              </a:solidFill>
            </a:endParaRPr>
          </a:p>
        </p:txBody>
      </p:sp>
      <p:sp>
        <p:nvSpPr>
          <p:cNvPr id="20" name="TextBox 19">
            <a:extLst>
              <a:ext uri="{FF2B5EF4-FFF2-40B4-BE49-F238E27FC236}">
                <a16:creationId xmlns:a16="http://schemas.microsoft.com/office/drawing/2014/main" id="{6E22FBAF-CA4C-0A50-0614-E292457643FF}"/>
              </a:ext>
            </a:extLst>
          </p:cNvPr>
          <p:cNvSpPr txBox="1"/>
          <p:nvPr/>
        </p:nvSpPr>
        <p:spPr>
          <a:xfrm>
            <a:off x="3283545" y="5544036"/>
            <a:ext cx="6271146"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một bạn nhỏ sống ở làng quê.</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B2E71A8-5323-EA4B-9EF0-218EF13DF285}"/>
              </a:ext>
            </a:extLst>
          </p:cNvPr>
          <p:cNvSpPr txBox="1"/>
          <p:nvPr/>
        </p:nvSpPr>
        <p:spPr>
          <a:xfrm>
            <a:off x="3283545" y="6013571"/>
            <a:ext cx="7607368"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Dắt trâu về giữa khung cảnh làng quê yên bình</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476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5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25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2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25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967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543300" y="301625"/>
            <a:ext cx="3521075" cy="121443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chemeClr val="tx1"/>
                </a:solidFill>
                <a:latin typeface="Times New Roman" panose="02020603050405020304" pitchFamily="18" charset="0"/>
                <a:cs typeface="Times New Roman" panose="02020603050405020304" pitchFamily="18" charset="0"/>
              </a:rPr>
              <a:t>KHỞI ĐỘNG</a:t>
            </a:r>
          </a:p>
        </p:txBody>
      </p:sp>
      <p:pic>
        <p:nvPicPr>
          <p:cNvPr id="61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27225"/>
            <a:ext cx="815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064375" y="381000"/>
            <a:ext cx="4518025" cy="838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vi-VN" sz="2800" b="1">
                <a:solidFill>
                  <a:schemeClr val="tx1">
                    <a:lumMod val="95000"/>
                    <a:lumOff val="5000"/>
                  </a:schemeClr>
                </a:solidFill>
                <a:latin typeface="+mj-lt"/>
              </a:rPr>
              <a:t>Ngôn ngữ của những vì sao.</a:t>
            </a:r>
            <a:endParaRPr lang="en-US" sz="2800">
              <a:solidFill>
                <a:schemeClr val="tx1">
                  <a:lumMod val="95000"/>
                  <a:lumOff val="5000"/>
                </a:schemeClr>
              </a:solidFill>
              <a:latin typeface="+mj-lt"/>
            </a:endParaRPr>
          </a:p>
        </p:txBody>
      </p:sp>
    </p:spTree>
    <p:extLst>
      <p:ext uri="{BB962C8B-B14F-4D97-AF65-F5344CB8AC3E}">
        <p14:creationId xmlns:p14="http://schemas.microsoft.com/office/powerpoint/2010/main" val="400063160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9">
            <a:extLst>
              <a:ext uri="{FF2B5EF4-FFF2-40B4-BE49-F238E27FC236}">
                <a16:creationId xmlns:a16="http://schemas.microsoft.com/office/drawing/2014/main" id="{22C4FCAA-6E63-F230-447C-212E8818DB26}"/>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2F0839-FD96-E6D8-3E0D-95FDB014A345}"/>
              </a:ext>
            </a:extLst>
          </p:cNvPr>
          <p:cNvSpPr txBox="1"/>
          <p:nvPr/>
        </p:nvSpPr>
        <p:spPr>
          <a:xfrm>
            <a:off x="690847" y="860450"/>
            <a:ext cx="11250943" cy="623248"/>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a:t>
            </a:r>
            <a:r>
              <a:rPr kumimoji="0" lang="vi-VN" sz="3000" b="1" i="0" u="none" strike="noStrike" kern="1200" cap="none" spc="0" normalizeH="0" baseline="0" noProof="0" smtClean="0">
                <a:ln>
                  <a:noFill/>
                </a:ln>
                <a:solidFill>
                  <a:prstClr val="white"/>
                </a:solidFill>
                <a:effectLst/>
                <a:uLnTx/>
                <a:uFillTx/>
                <a:latin typeface="Times New Roman"/>
                <a:ea typeface="Times New Roman" panose="02020603050405020304" pitchFamily="18" charset="0"/>
                <a:cs typeface="Times New Roman" panose="02020603050405020304" pitchFamily="18" charset="0"/>
              </a:rPr>
              <a:t>4 </a:t>
            </a: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khổ thơ cuối.</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017BB16B-207E-949D-23C9-264502A4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4" y="4572000"/>
            <a:ext cx="3020194" cy="2429168"/>
          </a:xfrm>
          <a:prstGeom prst="rect">
            <a:avLst/>
          </a:prstGeom>
        </p:spPr>
      </p:pic>
      <p:sp>
        <p:nvSpPr>
          <p:cNvPr id="2" name="Thought Bubble: Cloud 1">
            <a:extLst>
              <a:ext uri="{FF2B5EF4-FFF2-40B4-BE49-F238E27FC236}">
                <a16:creationId xmlns:a16="http://schemas.microsoft.com/office/drawing/2014/main" id="{79B3FB5A-159C-A0F3-5522-EC60B4FF6B3F}"/>
              </a:ext>
            </a:extLst>
          </p:cNvPr>
          <p:cNvSpPr/>
          <p:nvPr/>
        </p:nvSpPr>
        <p:spPr>
          <a:xfrm>
            <a:off x="2807316" y="729780"/>
            <a:ext cx="9134474" cy="1839250"/>
          </a:xfrm>
          <a:custGeom>
            <a:avLst/>
            <a:gdLst>
              <a:gd name="connsiteX0" fmla="*/ 824640 w 9134474"/>
              <a:gd name="connsiteY0" fmla="*/ 1588451 h 4775304"/>
              <a:gd name="connsiteX1" fmla="*/ 1188961 w 9134474"/>
              <a:gd name="connsiteY1" fmla="*/ 763495 h 4775304"/>
              <a:gd name="connsiteX2" fmla="*/ 2961303 w 9134474"/>
              <a:gd name="connsiteY2" fmla="*/ 575026 h 4775304"/>
              <a:gd name="connsiteX3" fmla="*/ 4748234 w 9134474"/>
              <a:gd name="connsiteY3" fmla="*/ 379371 h 4775304"/>
              <a:gd name="connsiteX4" fmla="*/ 5444527 w 9134474"/>
              <a:gd name="connsiteY4" fmla="*/ 22107 h 4775304"/>
              <a:gd name="connsiteX5" fmla="*/ 6308073 w 9134474"/>
              <a:gd name="connsiteY5" fmla="*/ 274248 h 4775304"/>
              <a:gd name="connsiteX6" fmla="*/ 7498515 w 9134474"/>
              <a:gd name="connsiteY6" fmla="*/ 76272 h 4775304"/>
              <a:gd name="connsiteX7" fmla="*/ 8102193 w 9134474"/>
              <a:gd name="connsiteY7" fmla="*/ 616367 h 4775304"/>
              <a:gd name="connsiteX8" fmla="*/ 8876932 w 9134474"/>
              <a:gd name="connsiteY8" fmla="*/ 1140545 h 4775304"/>
              <a:gd name="connsiteX9" fmla="*/ 8842255 w 9134474"/>
              <a:gd name="connsiteY9" fmla="*/ 1708939 h 4775304"/>
              <a:gd name="connsiteX10" fmla="*/ 9095567 w 9134474"/>
              <a:gd name="connsiteY10" fmla="*/ 2578000 h 4775304"/>
              <a:gd name="connsiteX11" fmla="*/ 7908932 w 9134474"/>
              <a:gd name="connsiteY11" fmla="*/ 3338733 h 4775304"/>
              <a:gd name="connsiteX12" fmla="*/ 7484136 w 9134474"/>
              <a:gd name="connsiteY12" fmla="*/ 3990584 h 4775304"/>
              <a:gd name="connsiteX13" fmla="*/ 6037845 w 9134474"/>
              <a:gd name="connsiteY13" fmla="*/ 4069509 h 4775304"/>
              <a:gd name="connsiteX14" fmla="*/ 5004296 w 9134474"/>
              <a:gd name="connsiteY14" fmla="*/ 4764913 h 4775304"/>
              <a:gd name="connsiteX15" fmla="*/ 3484632 w 9134474"/>
              <a:gd name="connsiteY15" fmla="*/ 4340441 h 4775304"/>
              <a:gd name="connsiteX16" fmla="*/ 1227233 w 9134474"/>
              <a:gd name="connsiteY16" fmla="*/ 3921055 h 4775304"/>
              <a:gd name="connsiteX17" fmla="*/ 234705 w 9134474"/>
              <a:gd name="connsiteY17" fmla="*/ 3454357 h 4775304"/>
              <a:gd name="connsiteX18" fmla="*/ 446785 w 9134474"/>
              <a:gd name="connsiteY18" fmla="*/ 2824393 h 4775304"/>
              <a:gd name="connsiteX19" fmla="*/ -1058 w 9134474"/>
              <a:gd name="connsiteY19" fmla="*/ 2178069 h 4775304"/>
              <a:gd name="connsiteX20" fmla="*/ 816816 w 9134474"/>
              <a:gd name="connsiteY20" fmla="*/ 1603595 h 4775304"/>
              <a:gd name="connsiteX21" fmla="*/ 824640 w 9134474"/>
              <a:gd name="connsiteY21" fmla="*/ 1588451 h 4775304"/>
              <a:gd name="connsiteX0" fmla="*/ -1043051 w 9134474"/>
              <a:gd name="connsiteY0" fmla="*/ 3159484 h 4775304"/>
              <a:gd name="connsiteX1" fmla="*/ -1175698 w 9134474"/>
              <a:gd name="connsiteY1" fmla="*/ 3292131 h 4775304"/>
              <a:gd name="connsiteX2" fmla="*/ -1308345 w 9134474"/>
              <a:gd name="connsiteY2" fmla="*/ 3159484 h 4775304"/>
              <a:gd name="connsiteX3" fmla="*/ -1175698 w 9134474"/>
              <a:gd name="connsiteY3" fmla="*/ 3026837 h 4775304"/>
              <a:gd name="connsiteX4" fmla="*/ -1043051 w 9134474"/>
              <a:gd name="connsiteY4" fmla="*/ 3159484 h 4775304"/>
              <a:gd name="connsiteX0" fmla="*/ -558203 w 9134474"/>
              <a:gd name="connsiteY0" fmla="*/ 3112150 h 4775304"/>
              <a:gd name="connsiteX1" fmla="*/ -823498 w 9134474"/>
              <a:gd name="connsiteY1" fmla="*/ 3377445 h 4775304"/>
              <a:gd name="connsiteX2" fmla="*/ -1088793 w 9134474"/>
              <a:gd name="connsiteY2" fmla="*/ 3112150 h 4775304"/>
              <a:gd name="connsiteX3" fmla="*/ -823498 w 9134474"/>
              <a:gd name="connsiteY3" fmla="*/ 2846855 h 4775304"/>
              <a:gd name="connsiteX4" fmla="*/ -558203 w 9134474"/>
              <a:gd name="connsiteY4" fmla="*/ 3112150 h 4775304"/>
              <a:gd name="connsiteX0" fmla="*/ 189576 w 9134474"/>
              <a:gd name="connsiteY0" fmla="*/ 3029478 h 4775304"/>
              <a:gd name="connsiteX1" fmla="*/ -208366 w 9134474"/>
              <a:gd name="connsiteY1" fmla="*/ 3427420 h 4775304"/>
              <a:gd name="connsiteX2" fmla="*/ -606308 w 9134474"/>
              <a:gd name="connsiteY2" fmla="*/ 3029478 h 4775304"/>
              <a:gd name="connsiteX3" fmla="*/ -208366 w 9134474"/>
              <a:gd name="connsiteY3" fmla="*/ 2631536 h 4775304"/>
              <a:gd name="connsiteX4" fmla="*/ 189576 w 9134474"/>
              <a:gd name="connsiteY4" fmla="*/ 3029478 h 4775304"/>
              <a:gd name="connsiteX0" fmla="*/ 992316 w 9134474"/>
              <a:gd name="connsiteY0" fmla="*/ 2893591 h 4775304"/>
              <a:gd name="connsiteX1" fmla="*/ 456723 w 9134474"/>
              <a:gd name="connsiteY1" fmla="*/ 2805491 h 4775304"/>
              <a:gd name="connsiteX2" fmla="*/ 1464898 w 9134474"/>
              <a:gd name="connsiteY2" fmla="*/ 3857716 h 4775304"/>
              <a:gd name="connsiteX3" fmla="*/ 1230616 w 9134474"/>
              <a:gd name="connsiteY3" fmla="*/ 3899831 h 4775304"/>
              <a:gd name="connsiteX4" fmla="*/ 3484209 w 9134474"/>
              <a:gd name="connsiteY4" fmla="*/ 4320986 h 4775304"/>
              <a:gd name="connsiteX5" fmla="*/ 3342963 w 9134474"/>
              <a:gd name="connsiteY5" fmla="*/ 4128648 h 4775304"/>
              <a:gd name="connsiteX6" fmla="*/ 6095358 w 9134474"/>
              <a:gd name="connsiteY6" fmla="*/ 3841356 h 4775304"/>
              <a:gd name="connsiteX7" fmla="*/ 6038902 w 9134474"/>
              <a:gd name="connsiteY7" fmla="*/ 4052376 h 4775304"/>
              <a:gd name="connsiteX8" fmla="*/ 7216445 w 9134474"/>
              <a:gd name="connsiteY8" fmla="*/ 2537322 h 4775304"/>
              <a:gd name="connsiteX9" fmla="*/ 7903857 w 9134474"/>
              <a:gd name="connsiteY9" fmla="*/ 3326131 h 4775304"/>
              <a:gd name="connsiteX10" fmla="*/ 8838026 w 9134474"/>
              <a:gd name="connsiteY10" fmla="*/ 1697222 h 4775304"/>
              <a:gd name="connsiteX11" fmla="*/ 8531852 w 9134474"/>
              <a:gd name="connsiteY11" fmla="*/ 1993026 h 4775304"/>
              <a:gd name="connsiteX12" fmla="*/ 8103462 w 9134474"/>
              <a:gd name="connsiteY12" fmla="*/ 599787 h 4775304"/>
              <a:gd name="connsiteX13" fmla="*/ 8119532 w 9134474"/>
              <a:gd name="connsiteY13" fmla="*/ 739508 h 4775304"/>
              <a:gd name="connsiteX14" fmla="*/ 6148431 w 9134474"/>
              <a:gd name="connsiteY14" fmla="*/ 436851 h 4775304"/>
              <a:gd name="connsiteX15" fmla="*/ 6305324 w 9134474"/>
              <a:gd name="connsiteY15" fmla="*/ 258662 h 4775304"/>
              <a:gd name="connsiteX16" fmla="*/ 4681629 w 9134474"/>
              <a:gd name="connsiteY16" fmla="*/ 521746 h 4775304"/>
              <a:gd name="connsiteX17" fmla="*/ 4757538 w 9134474"/>
              <a:gd name="connsiteY17" fmla="*/ 368096 h 4775304"/>
              <a:gd name="connsiteX18" fmla="*/ 2960246 w 9134474"/>
              <a:gd name="connsiteY18" fmla="*/ 573920 h 4775304"/>
              <a:gd name="connsiteX19" fmla="*/ 3235126 w 9134474"/>
              <a:gd name="connsiteY19" fmla="*/ 722927 h 4775304"/>
              <a:gd name="connsiteX20" fmla="*/ 872638 w 9134474"/>
              <a:gd name="connsiteY20" fmla="*/ 1745307 h 4775304"/>
              <a:gd name="connsiteX21" fmla="*/ 824640 w 9134474"/>
              <a:gd name="connsiteY21" fmla="*/ 1588451 h 47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4474" h="4775304" fill="none" extrusionOk="0">
                <a:moveTo>
                  <a:pt x="824640" y="1588451"/>
                </a:moveTo>
                <a:cubicBezTo>
                  <a:pt x="726410" y="1370720"/>
                  <a:pt x="877387" y="954829"/>
                  <a:pt x="1188961" y="763495"/>
                </a:cubicBezTo>
                <a:cubicBezTo>
                  <a:pt x="1688497" y="425813"/>
                  <a:pt x="2373530" y="163360"/>
                  <a:pt x="2961303" y="575026"/>
                </a:cubicBezTo>
                <a:cubicBezTo>
                  <a:pt x="3385802" y="145052"/>
                  <a:pt x="4176748" y="9890"/>
                  <a:pt x="4748234" y="379371"/>
                </a:cubicBezTo>
                <a:cubicBezTo>
                  <a:pt x="4873040" y="219491"/>
                  <a:pt x="5125302" y="-6685"/>
                  <a:pt x="5444527" y="22107"/>
                </a:cubicBezTo>
                <a:cubicBezTo>
                  <a:pt x="5814039" y="-40428"/>
                  <a:pt x="6118023" y="63385"/>
                  <a:pt x="6308073" y="274248"/>
                </a:cubicBezTo>
                <a:cubicBezTo>
                  <a:pt x="6579606" y="21584"/>
                  <a:pt x="7102554" y="-69431"/>
                  <a:pt x="7498515" y="76272"/>
                </a:cubicBezTo>
                <a:cubicBezTo>
                  <a:pt x="7791152" y="186267"/>
                  <a:pt x="8047271" y="392021"/>
                  <a:pt x="8102193" y="616367"/>
                </a:cubicBezTo>
                <a:cubicBezTo>
                  <a:pt x="8477998" y="685265"/>
                  <a:pt x="8744594" y="936212"/>
                  <a:pt x="8876932" y="1140545"/>
                </a:cubicBezTo>
                <a:cubicBezTo>
                  <a:pt x="8999576" y="1337188"/>
                  <a:pt x="8945040" y="1510330"/>
                  <a:pt x="8842255" y="1708939"/>
                </a:cubicBezTo>
                <a:cubicBezTo>
                  <a:pt x="9156213" y="1957388"/>
                  <a:pt x="9216588" y="2290982"/>
                  <a:pt x="9095567" y="2578000"/>
                </a:cubicBezTo>
                <a:cubicBezTo>
                  <a:pt x="9023456" y="3046086"/>
                  <a:pt x="8535632" y="3404122"/>
                  <a:pt x="7908932" y="3338733"/>
                </a:cubicBezTo>
                <a:cubicBezTo>
                  <a:pt x="7926141" y="3609070"/>
                  <a:pt x="7711263" y="3773589"/>
                  <a:pt x="7484136" y="3990584"/>
                </a:cubicBezTo>
                <a:cubicBezTo>
                  <a:pt x="7068016" y="4249466"/>
                  <a:pt x="6600667" y="4295467"/>
                  <a:pt x="6037845" y="4069509"/>
                </a:cubicBezTo>
                <a:cubicBezTo>
                  <a:pt x="5907048" y="4398572"/>
                  <a:pt x="5432139" y="4564024"/>
                  <a:pt x="5004296" y="4764913"/>
                </a:cubicBezTo>
                <a:cubicBezTo>
                  <a:pt x="4390525" y="4879493"/>
                  <a:pt x="3825975" y="4832333"/>
                  <a:pt x="3484632" y="4340441"/>
                </a:cubicBezTo>
                <a:cubicBezTo>
                  <a:pt x="2597859" y="4559385"/>
                  <a:pt x="1806265" y="4353620"/>
                  <a:pt x="1227233" y="3921055"/>
                </a:cubicBezTo>
                <a:cubicBezTo>
                  <a:pt x="808560" y="3993129"/>
                  <a:pt x="393065" y="3766574"/>
                  <a:pt x="234705" y="3454357"/>
                </a:cubicBezTo>
                <a:cubicBezTo>
                  <a:pt x="96746" y="3249636"/>
                  <a:pt x="222163" y="2925397"/>
                  <a:pt x="446785" y="2824393"/>
                </a:cubicBezTo>
                <a:cubicBezTo>
                  <a:pt x="133976" y="2660836"/>
                  <a:pt x="-27960" y="2387679"/>
                  <a:pt x="-1058" y="2178069"/>
                </a:cubicBezTo>
                <a:cubicBezTo>
                  <a:pt x="-39812" y="1880587"/>
                  <a:pt x="433617" y="1567264"/>
                  <a:pt x="816816" y="1603595"/>
                </a:cubicBezTo>
                <a:cubicBezTo>
                  <a:pt x="819730" y="1598213"/>
                  <a:pt x="823079" y="1593460"/>
                  <a:pt x="824640" y="1588451"/>
                </a:cubicBezTo>
                <a:close/>
              </a:path>
              <a:path w="9134474" h="4775304" fill="none" extrusionOk="0">
                <a:moveTo>
                  <a:pt x="-1043051" y="3159484"/>
                </a:moveTo>
                <a:cubicBezTo>
                  <a:pt x="-1046579" y="3234052"/>
                  <a:pt x="-1103516" y="3308430"/>
                  <a:pt x="-1175698" y="3292131"/>
                </a:cubicBezTo>
                <a:cubicBezTo>
                  <a:pt x="-1255263" y="3286604"/>
                  <a:pt x="-1293288" y="3234109"/>
                  <a:pt x="-1308345" y="3159484"/>
                </a:cubicBezTo>
                <a:cubicBezTo>
                  <a:pt x="-1329638" y="3084191"/>
                  <a:pt x="-1266602" y="3034566"/>
                  <a:pt x="-1175698" y="3026837"/>
                </a:cubicBezTo>
                <a:cubicBezTo>
                  <a:pt x="-1112780" y="3014793"/>
                  <a:pt x="-1041723" y="3069408"/>
                  <a:pt x="-1043051" y="3159484"/>
                </a:cubicBezTo>
                <a:close/>
              </a:path>
              <a:path w="9134474" h="4775304" fill="none" extrusionOk="0">
                <a:moveTo>
                  <a:pt x="-558203" y="3112150"/>
                </a:moveTo>
                <a:cubicBezTo>
                  <a:pt x="-555517" y="3256818"/>
                  <a:pt x="-656231" y="3359894"/>
                  <a:pt x="-823498" y="3377445"/>
                </a:cubicBezTo>
                <a:cubicBezTo>
                  <a:pt x="-964502" y="3408574"/>
                  <a:pt x="-1065952" y="3237285"/>
                  <a:pt x="-1088793" y="3112150"/>
                </a:cubicBezTo>
                <a:cubicBezTo>
                  <a:pt x="-1067987" y="2966911"/>
                  <a:pt x="-973381" y="2805140"/>
                  <a:pt x="-823498" y="2846855"/>
                </a:cubicBezTo>
                <a:cubicBezTo>
                  <a:pt x="-693823" y="2848705"/>
                  <a:pt x="-551050" y="2974349"/>
                  <a:pt x="-558203" y="3112150"/>
                </a:cubicBezTo>
                <a:close/>
              </a:path>
              <a:path w="9134474" h="4775304" fill="none" extrusionOk="0">
                <a:moveTo>
                  <a:pt x="189576" y="3029478"/>
                </a:moveTo>
                <a:cubicBezTo>
                  <a:pt x="183139" y="3246837"/>
                  <a:pt x="56394" y="3424455"/>
                  <a:pt x="-208366" y="3427420"/>
                </a:cubicBezTo>
                <a:cubicBezTo>
                  <a:pt x="-429100" y="3386458"/>
                  <a:pt x="-584988" y="3233788"/>
                  <a:pt x="-606308" y="3029478"/>
                </a:cubicBezTo>
                <a:cubicBezTo>
                  <a:pt x="-588179" y="2846117"/>
                  <a:pt x="-397444" y="2630867"/>
                  <a:pt x="-208366" y="2631536"/>
                </a:cubicBezTo>
                <a:cubicBezTo>
                  <a:pt x="51753" y="2590171"/>
                  <a:pt x="215079" y="2749995"/>
                  <a:pt x="189576" y="3029478"/>
                </a:cubicBezTo>
                <a:close/>
              </a:path>
              <a:path w="9134474" h="4775304" fill="none" extrusionOk="0">
                <a:moveTo>
                  <a:pt x="992316" y="2893591"/>
                </a:moveTo>
                <a:cubicBezTo>
                  <a:pt x="837322" y="2911326"/>
                  <a:pt x="601466" y="2883569"/>
                  <a:pt x="456723" y="2805491"/>
                </a:cubicBezTo>
                <a:moveTo>
                  <a:pt x="1464898" y="3857716"/>
                </a:moveTo>
                <a:cubicBezTo>
                  <a:pt x="1387230" y="3883662"/>
                  <a:pt x="1313198" y="3893610"/>
                  <a:pt x="1230616" y="3899831"/>
                </a:cubicBezTo>
                <a:moveTo>
                  <a:pt x="3484209" y="4320986"/>
                </a:moveTo>
                <a:cubicBezTo>
                  <a:pt x="3441952" y="4253803"/>
                  <a:pt x="3374958" y="4188258"/>
                  <a:pt x="3342963" y="4128648"/>
                </a:cubicBezTo>
                <a:moveTo>
                  <a:pt x="6095358" y="3841356"/>
                </a:moveTo>
                <a:cubicBezTo>
                  <a:pt x="6081197" y="3927307"/>
                  <a:pt x="6073269" y="3990184"/>
                  <a:pt x="6038902" y="4052376"/>
                </a:cubicBezTo>
                <a:moveTo>
                  <a:pt x="7216445" y="2537322"/>
                </a:moveTo>
                <a:cubicBezTo>
                  <a:pt x="7552790" y="2695601"/>
                  <a:pt x="7913834" y="3065307"/>
                  <a:pt x="7903857" y="3326131"/>
                </a:cubicBezTo>
                <a:moveTo>
                  <a:pt x="8838026" y="1697222"/>
                </a:moveTo>
                <a:cubicBezTo>
                  <a:pt x="8736563" y="1817066"/>
                  <a:pt x="8658932" y="1936127"/>
                  <a:pt x="8531852" y="1993026"/>
                </a:cubicBezTo>
                <a:moveTo>
                  <a:pt x="8103462" y="599787"/>
                </a:moveTo>
                <a:cubicBezTo>
                  <a:pt x="8110523" y="644795"/>
                  <a:pt x="8109744" y="698771"/>
                  <a:pt x="8119532" y="739508"/>
                </a:cubicBezTo>
                <a:moveTo>
                  <a:pt x="6148431" y="436851"/>
                </a:moveTo>
                <a:cubicBezTo>
                  <a:pt x="6191386" y="362314"/>
                  <a:pt x="6238617" y="310956"/>
                  <a:pt x="6305324" y="258662"/>
                </a:cubicBezTo>
                <a:moveTo>
                  <a:pt x="4681629" y="521746"/>
                </a:moveTo>
                <a:cubicBezTo>
                  <a:pt x="4699754" y="476503"/>
                  <a:pt x="4725305" y="421827"/>
                  <a:pt x="4757538" y="368096"/>
                </a:cubicBezTo>
                <a:moveTo>
                  <a:pt x="2960246" y="573920"/>
                </a:moveTo>
                <a:cubicBezTo>
                  <a:pt x="3081747" y="604788"/>
                  <a:pt x="3151774" y="670703"/>
                  <a:pt x="3235126" y="722927"/>
                </a:cubicBezTo>
                <a:moveTo>
                  <a:pt x="872638" y="1745307"/>
                </a:moveTo>
                <a:cubicBezTo>
                  <a:pt x="855400" y="1700448"/>
                  <a:pt x="845642" y="1630961"/>
                  <a:pt x="824640" y="1588451"/>
                </a:cubicBezTo>
              </a:path>
              <a:path w="9134474" h="4775304" stroke="0" extrusionOk="0">
                <a:moveTo>
                  <a:pt x="824640" y="1588451"/>
                </a:moveTo>
                <a:cubicBezTo>
                  <a:pt x="732019" y="1266772"/>
                  <a:pt x="809157" y="1020582"/>
                  <a:pt x="1188961" y="763495"/>
                </a:cubicBezTo>
                <a:cubicBezTo>
                  <a:pt x="1741395" y="432374"/>
                  <a:pt x="2245273" y="337836"/>
                  <a:pt x="2961303" y="575026"/>
                </a:cubicBezTo>
                <a:cubicBezTo>
                  <a:pt x="3304726" y="110564"/>
                  <a:pt x="4202328" y="48917"/>
                  <a:pt x="4748234" y="379371"/>
                </a:cubicBezTo>
                <a:cubicBezTo>
                  <a:pt x="4831806" y="157606"/>
                  <a:pt x="5183375" y="71179"/>
                  <a:pt x="5444527" y="22107"/>
                </a:cubicBezTo>
                <a:cubicBezTo>
                  <a:pt x="5792182" y="-9265"/>
                  <a:pt x="6140370" y="13367"/>
                  <a:pt x="6308073" y="274248"/>
                </a:cubicBezTo>
                <a:cubicBezTo>
                  <a:pt x="6472013" y="9870"/>
                  <a:pt x="7074061" y="-41814"/>
                  <a:pt x="7498515" y="76272"/>
                </a:cubicBezTo>
                <a:cubicBezTo>
                  <a:pt x="7812242" y="150359"/>
                  <a:pt x="8022980" y="401289"/>
                  <a:pt x="8102193" y="616367"/>
                </a:cubicBezTo>
                <a:cubicBezTo>
                  <a:pt x="8538027" y="726778"/>
                  <a:pt x="8818040" y="898404"/>
                  <a:pt x="8876932" y="1140545"/>
                </a:cubicBezTo>
                <a:cubicBezTo>
                  <a:pt x="8919985" y="1319738"/>
                  <a:pt x="8987698" y="1559106"/>
                  <a:pt x="8842255" y="1708939"/>
                </a:cubicBezTo>
                <a:cubicBezTo>
                  <a:pt x="9131242" y="1989159"/>
                  <a:pt x="9203801" y="2293254"/>
                  <a:pt x="9095567" y="2578000"/>
                </a:cubicBezTo>
                <a:cubicBezTo>
                  <a:pt x="8963619" y="2994453"/>
                  <a:pt x="8586416" y="3404484"/>
                  <a:pt x="7908932" y="3338733"/>
                </a:cubicBezTo>
                <a:cubicBezTo>
                  <a:pt x="7956191" y="3545541"/>
                  <a:pt x="7760424" y="3783567"/>
                  <a:pt x="7484136" y="3990584"/>
                </a:cubicBezTo>
                <a:cubicBezTo>
                  <a:pt x="7047790" y="4244209"/>
                  <a:pt x="6403671" y="4210020"/>
                  <a:pt x="6037845" y="4069509"/>
                </a:cubicBezTo>
                <a:cubicBezTo>
                  <a:pt x="5766528" y="4407001"/>
                  <a:pt x="5438754" y="4561049"/>
                  <a:pt x="5004296" y="4764913"/>
                </a:cubicBezTo>
                <a:cubicBezTo>
                  <a:pt x="4427991" y="4800047"/>
                  <a:pt x="3754456" y="4731353"/>
                  <a:pt x="3484632" y="4340441"/>
                </a:cubicBezTo>
                <a:cubicBezTo>
                  <a:pt x="2644052" y="4778015"/>
                  <a:pt x="1721775" y="4517149"/>
                  <a:pt x="1227233" y="3921055"/>
                </a:cubicBezTo>
                <a:cubicBezTo>
                  <a:pt x="777252" y="4029245"/>
                  <a:pt x="405242" y="3734463"/>
                  <a:pt x="234705" y="3454357"/>
                </a:cubicBezTo>
                <a:cubicBezTo>
                  <a:pt x="113804" y="3279760"/>
                  <a:pt x="188662" y="2994967"/>
                  <a:pt x="446785" y="2824393"/>
                </a:cubicBezTo>
                <a:cubicBezTo>
                  <a:pt x="145964" y="2721933"/>
                  <a:pt x="-74497" y="2453702"/>
                  <a:pt x="-1058" y="2178069"/>
                </a:cubicBezTo>
                <a:cubicBezTo>
                  <a:pt x="61639" y="1810037"/>
                  <a:pt x="324852" y="1631294"/>
                  <a:pt x="816816" y="1603595"/>
                </a:cubicBezTo>
                <a:cubicBezTo>
                  <a:pt x="819956" y="1599029"/>
                  <a:pt x="821813" y="1594408"/>
                  <a:pt x="824640" y="1588451"/>
                </a:cubicBezTo>
                <a:close/>
              </a:path>
              <a:path w="9134474" h="4775304" stroke="0" extrusionOk="0">
                <a:moveTo>
                  <a:pt x="-1043051" y="3159484"/>
                </a:moveTo>
                <a:cubicBezTo>
                  <a:pt x="-1039303" y="3218233"/>
                  <a:pt x="-1101087" y="3287054"/>
                  <a:pt x="-1175698" y="3292131"/>
                </a:cubicBezTo>
                <a:cubicBezTo>
                  <a:pt x="-1253131" y="3312867"/>
                  <a:pt x="-1319900" y="3220361"/>
                  <a:pt x="-1308345" y="3159484"/>
                </a:cubicBezTo>
                <a:cubicBezTo>
                  <a:pt x="-1292681" y="3098838"/>
                  <a:pt x="-1264758" y="3031255"/>
                  <a:pt x="-1175698" y="3026837"/>
                </a:cubicBezTo>
                <a:cubicBezTo>
                  <a:pt x="-1118397" y="3032435"/>
                  <a:pt x="-1043229" y="3077320"/>
                  <a:pt x="-1043051" y="3159484"/>
                </a:cubicBezTo>
                <a:close/>
              </a:path>
              <a:path w="9134474" h="4775304" stroke="0" extrusionOk="0">
                <a:moveTo>
                  <a:pt x="-558203" y="3112150"/>
                </a:moveTo>
                <a:cubicBezTo>
                  <a:pt x="-573964" y="3281559"/>
                  <a:pt x="-688165" y="3405366"/>
                  <a:pt x="-823498" y="3377445"/>
                </a:cubicBezTo>
                <a:cubicBezTo>
                  <a:pt x="-985410" y="3381144"/>
                  <a:pt x="-1079759" y="3283447"/>
                  <a:pt x="-1088793" y="3112150"/>
                </a:cubicBezTo>
                <a:cubicBezTo>
                  <a:pt x="-1098586" y="2963933"/>
                  <a:pt x="-970302" y="2839454"/>
                  <a:pt x="-823498" y="2846855"/>
                </a:cubicBezTo>
                <a:cubicBezTo>
                  <a:pt x="-667523" y="2828751"/>
                  <a:pt x="-545479" y="2952398"/>
                  <a:pt x="-558203" y="3112150"/>
                </a:cubicBezTo>
                <a:close/>
              </a:path>
              <a:path w="9134474" h="4775304" stroke="0" extrusionOk="0">
                <a:moveTo>
                  <a:pt x="189576" y="3029478"/>
                </a:moveTo>
                <a:cubicBezTo>
                  <a:pt x="168873" y="3299700"/>
                  <a:pt x="25539" y="3422458"/>
                  <a:pt x="-208366" y="3427420"/>
                </a:cubicBezTo>
                <a:cubicBezTo>
                  <a:pt x="-413518" y="3392329"/>
                  <a:pt x="-548754" y="3274659"/>
                  <a:pt x="-606308" y="3029478"/>
                </a:cubicBezTo>
                <a:cubicBezTo>
                  <a:pt x="-589929" y="2783989"/>
                  <a:pt x="-372999" y="2613144"/>
                  <a:pt x="-208366" y="2631536"/>
                </a:cubicBezTo>
                <a:cubicBezTo>
                  <a:pt x="69043" y="2641848"/>
                  <a:pt x="190926" y="2826948"/>
                  <a:pt x="189576" y="3029478"/>
                </a:cubicBezTo>
                <a:close/>
              </a:path>
              <a:path w="9134474" h="4775304" fill="none" stroke="0" extrusionOk="0">
                <a:moveTo>
                  <a:pt x="992316" y="2893591"/>
                </a:moveTo>
                <a:cubicBezTo>
                  <a:pt x="836857" y="2918212"/>
                  <a:pt x="656658" y="2840188"/>
                  <a:pt x="456723" y="2805491"/>
                </a:cubicBezTo>
                <a:moveTo>
                  <a:pt x="1464898" y="3857716"/>
                </a:moveTo>
                <a:cubicBezTo>
                  <a:pt x="1408457" y="3885603"/>
                  <a:pt x="1312878" y="3881846"/>
                  <a:pt x="1230616" y="3899831"/>
                </a:cubicBezTo>
                <a:moveTo>
                  <a:pt x="3484209" y="4320986"/>
                </a:moveTo>
                <a:cubicBezTo>
                  <a:pt x="3418417" y="4240022"/>
                  <a:pt x="3380608" y="4197827"/>
                  <a:pt x="3342963" y="4128648"/>
                </a:cubicBezTo>
                <a:moveTo>
                  <a:pt x="6095358" y="3841356"/>
                </a:moveTo>
                <a:cubicBezTo>
                  <a:pt x="6073486" y="3909613"/>
                  <a:pt x="6067583" y="3970069"/>
                  <a:pt x="6038902" y="4052376"/>
                </a:cubicBezTo>
                <a:moveTo>
                  <a:pt x="7216445" y="2537322"/>
                </a:moveTo>
                <a:cubicBezTo>
                  <a:pt x="7568513" y="2621960"/>
                  <a:pt x="7851771" y="3056777"/>
                  <a:pt x="7903857" y="3326131"/>
                </a:cubicBezTo>
                <a:moveTo>
                  <a:pt x="8838026" y="1697222"/>
                </a:moveTo>
                <a:cubicBezTo>
                  <a:pt x="8779734" y="1817550"/>
                  <a:pt x="8684589" y="1909679"/>
                  <a:pt x="8531852" y="1993026"/>
                </a:cubicBezTo>
                <a:moveTo>
                  <a:pt x="8103462" y="599787"/>
                </a:moveTo>
                <a:cubicBezTo>
                  <a:pt x="8121332" y="648587"/>
                  <a:pt x="8128060" y="697464"/>
                  <a:pt x="8119532" y="739508"/>
                </a:cubicBezTo>
                <a:moveTo>
                  <a:pt x="6148431" y="436851"/>
                </a:moveTo>
                <a:cubicBezTo>
                  <a:pt x="6183580" y="386941"/>
                  <a:pt x="6251643" y="306329"/>
                  <a:pt x="6305324" y="258662"/>
                </a:cubicBezTo>
                <a:moveTo>
                  <a:pt x="4681629" y="521746"/>
                </a:moveTo>
                <a:cubicBezTo>
                  <a:pt x="4693162" y="466240"/>
                  <a:pt x="4716546" y="405820"/>
                  <a:pt x="4757538" y="368096"/>
                </a:cubicBezTo>
                <a:moveTo>
                  <a:pt x="2960246" y="573920"/>
                </a:moveTo>
                <a:cubicBezTo>
                  <a:pt x="3059311" y="620921"/>
                  <a:pt x="3173715" y="683416"/>
                  <a:pt x="3235126" y="722927"/>
                </a:cubicBezTo>
                <a:moveTo>
                  <a:pt x="872638" y="1745307"/>
                </a:moveTo>
                <a:cubicBezTo>
                  <a:pt x="852640" y="1686255"/>
                  <a:pt x="838231" y="1635421"/>
                  <a:pt x="824640" y="1588451"/>
                </a:cubicBezTo>
              </a:path>
            </a:pathLst>
          </a:custGeom>
          <a:ln w="50800" cap="rnd">
            <a:prstDash val="sysDash"/>
            <a:extLst>
              <a:ext uri="{C807C97D-BFC1-408E-A445-0C87EB9F89A2}">
                <ask:lineSketchStyleProps xmlns="" xmlns:ask="http://schemas.microsoft.com/office/drawing/2018/sketchyshapes" sd="1219033472">
                  <a:prstGeom prst="cloudCallout">
                    <a:avLst>
                      <a:gd name="adj1" fmla="val -62871"/>
                      <a:gd name="adj2" fmla="val 16163"/>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pPr>
            <a:r>
              <a:rPr lang="en-US" sz="2800" b="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 4 khổ thơ cuối và hoàn thành phiếu học tập: </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C:\Users\DELL\Documents\Red and Purple Avatar Getting to Know a Character Literature Wizer Worksheet (2).png"/>
          <p:cNvPicPr/>
          <p:nvPr/>
        </p:nvPicPr>
        <p:blipFill>
          <a:blip r:embed="rId4">
            <a:extLst>
              <a:ext uri="{28A0092B-C50C-407E-A947-70E740481C1C}">
                <a14:useLocalDpi xmlns:a14="http://schemas.microsoft.com/office/drawing/2010/main" val="0"/>
              </a:ext>
            </a:extLst>
          </a:blip>
          <a:srcRect/>
          <a:stretch>
            <a:fillRect/>
          </a:stretch>
        </p:blipFill>
        <p:spPr bwMode="auto">
          <a:xfrm>
            <a:off x="3952493" y="2626280"/>
            <a:ext cx="6844120" cy="3891440"/>
          </a:xfrm>
          <a:prstGeom prst="rect">
            <a:avLst/>
          </a:prstGeom>
          <a:noFill/>
          <a:ln>
            <a:noFill/>
          </a:ln>
        </p:spPr>
      </p:pic>
    </p:spTree>
    <p:extLst>
      <p:ext uri="{BB962C8B-B14F-4D97-AF65-F5344CB8AC3E}">
        <p14:creationId xmlns:p14="http://schemas.microsoft.com/office/powerpoint/2010/main" val="2266449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3851797911"/>
              </p:ext>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345454"/>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7" dur="250"/>
                                        <p:tgtEl>
                                          <p:spTgt spid="4">
                                            <p:graphicEl>
                                              <a:dgm id="{3FE22EB0-33D5-4BC0-91AE-04E1CCC73516}"/>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10" dur="250"/>
                                        <p:tgtEl>
                                          <p:spTgt spid="4">
                                            <p:graphicEl>
                                              <a:dgm id="{81A5558F-F8E0-4DF8-9360-91BC9112DB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15" dur="250"/>
                                        <p:tgtEl>
                                          <p:spTgt spid="4">
                                            <p:graphicEl>
                                              <a:dgm id="{AEAED2A0-9443-422B-B25D-1377B4E16AF1}"/>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18" dur="250"/>
                                        <p:tgtEl>
                                          <p:spTgt spid="4">
                                            <p:graphicEl>
                                              <a:dgm id="{2883B1B6-03A4-43E3-8001-1F46398E06F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23" dur="250"/>
                                        <p:tgtEl>
                                          <p:spTgt spid="4">
                                            <p:graphicEl>
                                              <a:dgm id="{BF90891D-A6FD-4386-94ED-297DBCBDD50F}"/>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26" dur="250"/>
                                        <p:tgtEl>
                                          <p:spTgt spid="4">
                                            <p:graphicEl>
                                              <a:dgm id="{CBC96464-27DD-4645-B76A-67A1C889E5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31" dur="250"/>
                                        <p:tgtEl>
                                          <p:spTgt spid="4">
                                            <p:graphicEl>
                                              <a:dgm id="{62A5A844-08E6-4B90-8CE3-1C7B8D73C542}"/>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34" dur="250"/>
                                        <p:tgtEl>
                                          <p:spTgt spid="4">
                                            <p:graphicEl>
                                              <a:dgm id="{06DCA10A-D29D-46E5-A5E6-EFDFF34BE93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39" dur="250"/>
                                        <p:tgtEl>
                                          <p:spTgt spid="4">
                                            <p:graphicEl>
                                              <a:dgm id="{FDC1E8F9-B951-4308-8235-5D81D40F0149}"/>
                                            </p:graphicEl>
                                          </p:spTgt>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4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109297811"/>
              </p:ext>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3" y="2386292"/>
            <a:ext cx="791570"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7237A11B-350B-2730-F92D-56C7EB5F3054}"/>
              </a:ext>
            </a:extLst>
          </p:cNvPr>
          <p:cNvSpPr/>
          <p:nvPr/>
        </p:nvSpPr>
        <p:spPr>
          <a:xfrm>
            <a:off x="3335740" y="2386291"/>
            <a:ext cx="791570"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67FBA72-0506-5783-30AB-FE1C017B45BD}"/>
              </a:ext>
            </a:extLst>
          </p:cNvPr>
          <p:cNvSpPr/>
          <p:nvPr/>
        </p:nvSpPr>
        <p:spPr>
          <a:xfrm>
            <a:off x="5700215" y="2362177"/>
            <a:ext cx="791570"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D65A69DB-5252-AC21-51C9-4298E7951383}"/>
              </a:ext>
            </a:extLst>
          </p:cNvPr>
          <p:cNvSpPr/>
          <p:nvPr/>
        </p:nvSpPr>
        <p:spPr>
          <a:xfrm>
            <a:off x="8209128" y="2386291"/>
            <a:ext cx="791570"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F76AA20-150E-6CF2-720D-1BB46391BA40}"/>
              </a:ext>
            </a:extLst>
          </p:cNvPr>
          <p:cNvSpPr/>
          <p:nvPr/>
        </p:nvSpPr>
        <p:spPr>
          <a:xfrm>
            <a:off x="10573603" y="2386291"/>
            <a:ext cx="791570"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4" y="2532005"/>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so</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953069"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sánh</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1" y="2507891"/>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liên</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337481"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lang="en-US" sz="3000" b="1" i="1">
                <a:solidFill>
                  <a:prstClr val="white"/>
                </a:solidFill>
                <a:latin typeface="Times New Roman"/>
                <a:ea typeface="Times New Roman" panose="02020603050405020304" pitchFamily="18" charset="0"/>
                <a:cs typeface="Times New Roman" panose="02020603050405020304" pitchFamily="18" charset="0"/>
              </a:rPr>
              <a:t>t</a:t>
            </a: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ưởng</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a:solidFill>
                  <a:schemeClr val="accent5">
                    <a:lumMod val="50000"/>
                  </a:schemeClr>
                </a:solidFill>
                <a:effectLst/>
                <a:latin typeface="Times New Roman" panose="02020603050405020304" pitchFamily="18" charset="0"/>
                <a:ea typeface="Calibri" panose="020F0502020204030204" pitchFamily="34" charset="0"/>
              </a:rPr>
              <a:t>dòng sông chảy giữa trời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chiếc vó</a:t>
            </a:r>
          </a:p>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2800">
                <a:solidFill>
                  <a:schemeClr val="accent5">
                    <a:lumMod val="50000"/>
                  </a:schemeClr>
                </a:solidFill>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ví như những vật dụng, công cụ lao động của người nông dân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50000"/>
                  </a:schemeClr>
                </a:solidFill>
              </a:rPr>
              <a:t>Khung cảnh thiên nhiên với ngàn sao rộng lớn, mênh mông; không khí tươi vui, rộn rã tựa như một ngày lao động hăng say của con người</a:t>
            </a:r>
            <a:endParaRPr lang="en-US" sz="2800" b="1">
              <a:solidFill>
                <a:schemeClr val="accent5">
                  <a:lumMod val="50000"/>
                </a:schemeClr>
              </a:solidFill>
            </a:endParaRPr>
          </a:p>
        </p:txBody>
      </p:sp>
    </p:spTree>
    <p:extLst>
      <p:ext uri="{BB962C8B-B14F-4D97-AF65-F5344CB8AC3E}">
        <p14:creationId xmlns:p14="http://schemas.microsoft.com/office/powerpoint/2010/main" val="277526252"/>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2752914" y="2676286"/>
            <a:ext cx="5976194" cy="3403179"/>
            <a:chOff x="3312472" y="1584465"/>
            <a:chExt cx="5976194" cy="3403179"/>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1584465"/>
              <a:ext cx="5976194" cy="3403179"/>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125036" y="2693256"/>
              <a:ext cx="4104564" cy="1384995"/>
            </a:xfrm>
            <a:prstGeom prst="rect">
              <a:avLst/>
            </a:prstGeom>
            <a:noFill/>
          </p:spPr>
          <p:txBody>
            <a:bodyPr wrap="square">
              <a:spAutoFit/>
            </a:bodyPr>
            <a:lstStyle/>
            <a:p>
              <a:pPr algn="ctr"/>
              <a:r>
                <a:rPr lang="en-US" sz="2800" b="1">
                  <a:solidFill>
                    <a:srgbClr val="0070C0"/>
                  </a:solidFill>
                  <a:effectLst/>
                  <a:latin typeface="Times New Roman" panose="02020603050405020304" pitchFamily="18" charset="0"/>
                  <a:ea typeface="Calibri" panose="020F0502020204030204" pitchFamily="34" charset="0"/>
                </a:rPr>
                <a:t>Tâm hồn nhân vật “tôi” rộng mở, giao hòa với thiên nhiên</a:t>
              </a:r>
              <a:endParaRPr lang="en-US" sz="2800" b="1">
                <a:solidFill>
                  <a:srgbClr val="0070C0"/>
                </a:solidFill>
              </a:endParaRPr>
            </a:p>
          </p:txBody>
        </p:sp>
      </p:grpSp>
    </p:spTree>
    <p:extLst>
      <p:ext uri="{BB962C8B-B14F-4D97-AF65-F5344CB8AC3E}">
        <p14:creationId xmlns:p14="http://schemas.microsoft.com/office/powerpoint/2010/main" val="361351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4491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ACA46D1E-969F-9134-7A3D-3C17176B3EBA}"/>
              </a:ext>
            </a:extLst>
          </p:cNvPr>
          <p:cNvSpPr txBox="1"/>
          <p:nvPr/>
        </p:nvSpPr>
        <p:spPr>
          <a:xfrm>
            <a:off x="469062" y="390701"/>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5991DB-9593-2E6F-499A-D91C6E34C331}"/>
              </a:ext>
            </a:extLst>
          </p:cNvPr>
          <p:cNvSpPr txBox="1"/>
          <p:nvPr/>
        </p:nvSpPr>
        <p:spPr>
          <a:xfrm>
            <a:off x="4255276" y="3914687"/>
            <a:ext cx="7674591" cy="2249847"/>
          </a:xfrm>
          <a:prstGeom prst="rect">
            <a:avLst/>
          </a:prstGeom>
          <a:noFill/>
        </p:spPr>
        <p:txBody>
          <a:bodyPr wrap="square">
            <a:spAutoFit/>
          </a:bodyPr>
          <a:lstStyle/>
          <a:p>
            <a:pPr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lướt nhanh nội dung bài học và tổng kết lại: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i="1"/>
              <a:t>+ Hãy tóm tắt nội dung của văn bản?</a:t>
            </a:r>
            <a:endParaRPr lang="en-US" sz="3600"/>
          </a:p>
          <a:p>
            <a:r>
              <a:rPr lang="vi-VN" sz="3600" i="1"/>
              <a:t>+ Nghệ thuật đặc sắc được thể hiện qua văn bản? </a:t>
            </a:r>
            <a:endParaRPr lang="en-US" sz="3600"/>
          </a:p>
        </p:txBody>
      </p:sp>
    </p:spTree>
    <p:extLst>
      <p:ext uri="{BB962C8B-B14F-4D97-AF65-F5344CB8AC3E}">
        <p14:creationId xmlns:p14="http://schemas.microsoft.com/office/powerpoint/2010/main" val="2959918705"/>
      </p:ext>
    </p:extLst>
  </p:cSld>
  <p:clrMapOvr>
    <a:masterClrMapping/>
  </p:clrMapOvr>
  <p:transition spd="slow">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sp>
        <p:nvSpPr>
          <p:cNvPr id="7" name="文本框 9">
            <a:extLst>
              <a:ext uri="{FF2B5EF4-FFF2-40B4-BE49-F238E27FC236}">
                <a16:creationId xmlns:a16="http://schemas.microsoft.com/office/drawing/2014/main" id="{0DB9C5A1-2EF4-ADF2-2FF4-67CC881108DB}"/>
              </a:ext>
            </a:extLst>
          </p:cNvPr>
          <p:cNvSpPr txBox="1"/>
          <p:nvPr/>
        </p:nvSpPr>
        <p:spPr>
          <a:xfrm>
            <a:off x="1624573" y="374414"/>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DB1BB-C1B3-72B1-EBB7-683E47A80D00}"/>
              </a:ext>
            </a:extLst>
          </p:cNvPr>
          <p:cNvSpPr txBox="1"/>
          <p:nvPr/>
        </p:nvSpPr>
        <p:spPr>
          <a:xfrm>
            <a:off x="600502" y="1091649"/>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Nghệ thuật: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815C5C-4661-779C-0149-B61E761384FD}"/>
              </a:ext>
            </a:extLst>
          </p:cNvPr>
          <p:cNvSpPr txBox="1"/>
          <p:nvPr/>
        </p:nvSpPr>
        <p:spPr>
          <a:xfrm>
            <a:off x="600502" y="3174135"/>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Nội dung:</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E1C9C86-370F-1AC2-D6AD-3DCC2ECE2350}"/>
              </a:ext>
            </a:extLst>
          </p:cNvPr>
          <p:cNvSpPr txBox="1"/>
          <p:nvPr/>
        </p:nvSpPr>
        <p:spPr>
          <a:xfrm>
            <a:off x="838200" y="1776311"/>
            <a:ext cx="11081493" cy="1077218"/>
          </a:xfrm>
          <a:prstGeom prst="rect">
            <a:avLst/>
          </a:prstGeom>
          <a:noFill/>
        </p:spPr>
        <p:txBody>
          <a:bodyPr wrap="square">
            <a:spAutoFit/>
          </a:bodyPr>
          <a:lstStyle/>
          <a:p>
            <a:r>
              <a:rPr lang="vi-VN" sz="3200" smtClean="0">
                <a:solidFill>
                  <a:srgbClr val="FFFF00"/>
                </a:solidFill>
              </a:rPr>
              <a:t>Nghệ </a:t>
            </a:r>
            <a:r>
              <a:rPr lang="vi-VN" sz="3200">
                <a:solidFill>
                  <a:srgbClr val="FFFF00"/>
                </a:solidFill>
              </a:rPr>
              <a:t>thuật so sánh độc đáo, liên tưởng thú vị; giọng thơ nhẹ nhàng, vui tươi</a:t>
            </a:r>
            <a:endParaRPr lang="en-US" sz="3200">
              <a:solidFill>
                <a:srgbClr val="FFFF00"/>
              </a:solidFill>
            </a:endParaRPr>
          </a:p>
        </p:txBody>
      </p:sp>
      <p:sp>
        <p:nvSpPr>
          <p:cNvPr id="12" name="TextBox 11">
            <a:extLst>
              <a:ext uri="{FF2B5EF4-FFF2-40B4-BE49-F238E27FC236}">
                <a16:creationId xmlns:a16="http://schemas.microsoft.com/office/drawing/2014/main" id="{0865C12E-E426-DDFA-7A26-0921062AB2A3}"/>
              </a:ext>
            </a:extLst>
          </p:cNvPr>
          <p:cNvSpPr txBox="1"/>
          <p:nvPr/>
        </p:nvSpPr>
        <p:spPr>
          <a:xfrm>
            <a:off x="838199" y="3804989"/>
            <a:ext cx="11081493" cy="1754326"/>
          </a:xfrm>
          <a:prstGeom prst="rect">
            <a:avLst/>
          </a:prstGeom>
          <a:noFill/>
        </p:spPr>
        <p:txBody>
          <a:bodyPr wrap="square">
            <a:spAutoFit/>
          </a:bodyPr>
          <a:lstStyle/>
          <a:p>
            <a:r>
              <a:rPr lang="nl-NL" sz="3600" smtClean="0">
                <a:solidFill>
                  <a:srgbClr val="FFFF00"/>
                </a:solidFill>
              </a:rPr>
              <a:t>Bài </a:t>
            </a:r>
            <a:r>
              <a:rPr lang="nl-NL" sz="3600">
                <a:solidFill>
                  <a:srgbClr val="FFFF00"/>
                </a:solidFill>
              </a:rPr>
              <a:t>thơ nói về vẻ đẹp của khung cảnh êm đềm và nhịp sống bình yên nơi đồng quê và vẻ đẹp của vũ trụ bao la và gần gũi, thân thuộc. </a:t>
            </a:r>
            <a:endParaRPr lang="en-US" sz="3600">
              <a:solidFill>
                <a:srgbClr val="FFFF00"/>
              </a:solidFill>
            </a:endParaRPr>
          </a:p>
        </p:txBody>
      </p:sp>
    </p:spTree>
    <p:extLst>
      <p:ext uri="{BB962C8B-B14F-4D97-AF65-F5344CB8AC3E}">
        <p14:creationId xmlns:p14="http://schemas.microsoft.com/office/powerpoint/2010/main" val="411609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723224" y="1865659"/>
            <a:ext cx="579838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CỦNG CỐ</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4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EB1C-5E36-3FD4-9427-F4C68DA95F6D}"/>
              </a:ext>
            </a:extLst>
          </p:cNvPr>
          <p:cNvSpPr>
            <a:spLocks noGrp="1"/>
          </p:cNvSpPr>
          <p:nvPr>
            <p:ph idx="1"/>
          </p:nvPr>
        </p:nvSpPr>
        <p:spPr>
          <a:xfrm>
            <a:off x="4825219" y="1973013"/>
            <a:ext cx="6836391" cy="2911973"/>
          </a:xfrm>
        </p:spPr>
        <p:txBody>
          <a:bodyPr>
            <a:normAutofit/>
          </a:bodyPr>
          <a:lstStyle/>
          <a:p>
            <a:pPr marL="0" indent="0" algn="ctr">
              <a:lnSpc>
                <a:spcPct val="114000"/>
              </a:lnSpc>
              <a:spcBef>
                <a:spcPts val="0"/>
              </a:spcBef>
              <a:buNone/>
            </a:pP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5 – 7 câu) phân tích nội dung và nghệ thuật một chi tiết gợi tả đặc sắc mà em ấn tượng trong bài thơ “</a:t>
            </a:r>
            <a:r>
              <a:rPr lang="en-US" sz="3200" b="1"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Ngàn sao làm việc</a:t>
            </a: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của nhà thơ Võ Quảng.</a:t>
            </a:r>
            <a:endParaRPr lang="en-US" sz="32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9" name="Picture 8" descr="A picture containing indoor, plant, table, decorated&#10;&#10;Description automatically generated">
            <a:extLst>
              <a:ext uri="{FF2B5EF4-FFF2-40B4-BE49-F238E27FC236}">
                <a16:creationId xmlns:a16="http://schemas.microsoft.com/office/drawing/2014/main" id="{909D3D0A-3C9C-6D34-00F5-FF05FDECB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9" y="1727151"/>
            <a:ext cx="4951828" cy="5427966"/>
          </a:xfrm>
          <a:prstGeom prst="rect">
            <a:avLst/>
          </a:prstGeom>
        </p:spPr>
      </p:pic>
    </p:spTree>
    <p:extLst>
      <p:ext uri="{BB962C8B-B14F-4D97-AF65-F5344CB8AC3E}">
        <p14:creationId xmlns:p14="http://schemas.microsoft.com/office/powerpoint/2010/main" val="347551444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1889761" y="-174172"/>
            <a:ext cx="7620000" cy="5896585"/>
          </a:xfrm>
          <a:prstGeom prst="rect">
            <a:avLst/>
          </a:prstGeom>
        </p:spPr>
      </p:pic>
      <p:sp>
        <p:nvSpPr>
          <p:cNvPr id="2" name="Rectangle 1"/>
          <p:cNvSpPr/>
          <p:nvPr/>
        </p:nvSpPr>
        <p:spPr>
          <a:xfrm>
            <a:off x="3405052" y="1480683"/>
            <a:ext cx="4815840" cy="2862322"/>
          </a:xfrm>
          <a:prstGeom prst="rect">
            <a:avLst/>
          </a:prstGeom>
        </p:spPr>
        <p:txBody>
          <a:bodyPr wrap="square">
            <a:spAutoFit/>
          </a:bodyPr>
          <a:lstStyle/>
          <a:p>
            <a:pPr>
              <a:spcAft>
                <a:spcPts val="0"/>
              </a:spcAft>
            </a:pPr>
            <a:r>
              <a:rPr lang="vi-VN" sz="2000">
                <a:latin typeface="Times New Roman" panose="02020603050405020304" pitchFamily="18" charset="0"/>
                <a:ea typeface="Calibri" panose="020F0502020204030204" pitchFamily="34" charset="0"/>
              </a:rPr>
              <a:t>Hình ảnh “Ngàn sao vui làm việc” dường như là hình ảnh thơ hay và ý nghĩa nhất trong toàn bài thơ. Câu thơ được tác giả tạo nên với ngôn từ rất giản dị nhưng lại đúc kết được vẻ đẹp của toàn bài. Ngàn sao cùng làm việc, cùng chung sức đã làm nên vẻ đẹp huyền diệu của trời đêm. Lao động và biết đoàn kết, yêu thương đã làm cho vạn vật trở nên đẹp đẽ, đáng yêu</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028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967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543300" y="301625"/>
            <a:ext cx="3521075" cy="121443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chemeClr val="tx1"/>
                </a:solidFill>
                <a:latin typeface="Times New Roman" panose="02020603050405020304" pitchFamily="18" charset="0"/>
                <a:cs typeface="Times New Roman" panose="02020603050405020304" pitchFamily="18" charset="0"/>
              </a:rPr>
              <a:t>KHỞI ĐỘNG</a:t>
            </a:r>
          </a:p>
        </p:txBody>
      </p:sp>
      <p:pic>
        <p:nvPicPr>
          <p:cNvPr id="81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6313" y="1911350"/>
            <a:ext cx="5791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064375" y="381000"/>
            <a:ext cx="4518025" cy="838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vi-VN" sz="2800" b="1">
                <a:solidFill>
                  <a:schemeClr val="tx1">
                    <a:lumMod val="95000"/>
                    <a:lumOff val="5000"/>
                  </a:schemeClr>
                </a:solidFill>
                <a:latin typeface="+mj-lt"/>
              </a:rPr>
              <a:t>Ngôn ngữ của những vì sao.</a:t>
            </a:r>
            <a:endParaRPr lang="en-US" sz="2800">
              <a:solidFill>
                <a:schemeClr val="tx1">
                  <a:lumMod val="95000"/>
                  <a:lumOff val="5000"/>
                </a:schemeClr>
              </a:solidFill>
              <a:latin typeface="+mj-lt"/>
            </a:endParaRPr>
          </a:p>
        </p:txBody>
      </p:sp>
      <p:sp>
        <p:nvSpPr>
          <p:cNvPr id="8199" name="TextBox 4"/>
          <p:cNvSpPr txBox="1">
            <a:spLocks noChangeArrowheads="1"/>
          </p:cNvSpPr>
          <p:nvPr/>
        </p:nvSpPr>
        <p:spPr bwMode="auto">
          <a:xfrm>
            <a:off x="685800" y="2311400"/>
            <a:ext cx="5026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1, </a:t>
            </a:r>
            <a:r>
              <a:rPr lang="vi-VN" altLang="en-US" sz="2800" b="1">
                <a:solidFill>
                  <a:srgbClr val="FF0000"/>
                </a:solidFill>
                <a:latin typeface="Times New Roman" panose="02020603050405020304" pitchFamily="18" charset="0"/>
                <a:cs typeface="Times New Roman" panose="02020603050405020304" pitchFamily="18" charset="0"/>
              </a:rPr>
              <a:t>Có bao nhiêu ngôi sao trong dải </a:t>
            </a:r>
            <a:r>
              <a:rPr lang="en-US" altLang="en-US" sz="2800" b="1" smtClean="0">
                <a:solidFill>
                  <a:srgbClr val="FF0000"/>
                </a:solidFill>
                <a:latin typeface="Times New Roman" panose="02020603050405020304" pitchFamily="18" charset="0"/>
                <a:cs typeface="Times New Roman" panose="02020603050405020304" pitchFamily="18" charset="0"/>
              </a:rPr>
              <a:t>N</a:t>
            </a:r>
            <a:r>
              <a:rPr lang="vi-VN" altLang="en-US" sz="2800" b="1" smtClean="0">
                <a:solidFill>
                  <a:srgbClr val="FF0000"/>
                </a:solidFill>
                <a:latin typeface="Times New Roman" panose="02020603050405020304" pitchFamily="18" charset="0"/>
                <a:cs typeface="Times New Roman" panose="02020603050405020304" pitchFamily="18" charset="0"/>
              </a:rPr>
              <a:t>gân </a:t>
            </a:r>
            <a:r>
              <a:rPr lang="en-US" altLang="en-US" sz="2800" b="1">
                <a:solidFill>
                  <a:srgbClr val="FF0000"/>
                </a:solidFill>
                <a:latin typeface="Times New Roman" panose="02020603050405020304" pitchFamily="18" charset="0"/>
                <a:cs typeface="Times New Roman" panose="02020603050405020304" pitchFamily="18" charset="0"/>
              </a:rPr>
              <a:t>H</a:t>
            </a:r>
            <a:r>
              <a:rPr lang="vi-VN" altLang="en-US" sz="2800" b="1">
                <a:solidFill>
                  <a:srgbClr val="FF0000"/>
                </a:solidFill>
                <a:latin typeface="Times New Roman" panose="02020603050405020304" pitchFamily="18" charset="0"/>
                <a:cs typeface="Times New Roman" panose="02020603050405020304" pitchFamily="18" charset="0"/>
              </a:rPr>
              <a:t>à</a:t>
            </a:r>
            <a:r>
              <a:rPr lang="en-US" altLang="en-US" sz="2800" b="1">
                <a:solidFill>
                  <a:srgbClr val="FF0000"/>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685800" y="3733800"/>
            <a:ext cx="5026025" cy="153035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r>
              <a:rPr lang="vi-VN" sz="2800" dirty="0">
                <a:solidFill>
                  <a:schemeClr val="tx1"/>
                </a:solidFill>
                <a:latin typeface="Times New Roman" panose="02020603050405020304" pitchFamily="18" charset="0"/>
                <a:cs typeface="Times New Roman" panose="02020603050405020304" pitchFamily="18" charset="0"/>
              </a:rPr>
              <a:t>Các nhà thiên văn học ước tính có hơn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n</a:t>
            </a:r>
            <a:r>
              <a:rPr lang="vi-VN" sz="2800" dirty="0">
                <a:solidFill>
                  <a:schemeClr val="tx1"/>
                </a:solidFill>
                <a:latin typeface="Times New Roman" panose="02020603050405020304" pitchFamily="18" charset="0"/>
                <a:cs typeface="Times New Roman" panose="02020603050405020304" pitchFamily="18" charset="0"/>
              </a:rPr>
              <a:t>gôi sao trong dải </a:t>
            </a:r>
            <a:r>
              <a:rPr lang="en-US" sz="2800" dirty="0">
                <a:solidFill>
                  <a:schemeClr val="tx1"/>
                </a:solidFill>
                <a:latin typeface="Times New Roman" panose="02020603050405020304" pitchFamily="18" charset="0"/>
                <a:cs typeface="Times New Roman" panose="02020603050405020304" pitchFamily="18" charset="0"/>
              </a:rPr>
              <a:t>N</a:t>
            </a:r>
            <a:r>
              <a:rPr lang="vi-VN" sz="2800" dirty="0">
                <a:solidFill>
                  <a:schemeClr val="tx1"/>
                </a:solidFill>
                <a:latin typeface="Times New Roman" panose="02020603050405020304" pitchFamily="18" charset="0"/>
                <a:cs typeface="Times New Roman" panose="02020603050405020304" pitchFamily="18" charset="0"/>
              </a:rPr>
              <a:t>gân </a:t>
            </a:r>
            <a:r>
              <a:rPr lang="en-US" sz="2800" dirty="0">
                <a:solidFill>
                  <a:schemeClr val="tx1"/>
                </a:solidFill>
                <a:latin typeface="Times New Roman" panose="02020603050405020304" pitchFamily="18" charset="0"/>
                <a:cs typeface="Times New Roman" panose="02020603050405020304" pitchFamily="18" charset="0"/>
              </a:rPr>
              <a:t>H</a:t>
            </a:r>
            <a:r>
              <a:rPr lang="vi-VN" sz="2800" dirty="0">
                <a:solidFill>
                  <a:schemeClr val="tx1"/>
                </a:solidFill>
                <a:latin typeface="Times New Roman" panose="02020603050405020304" pitchFamily="18" charset="0"/>
                <a:cs typeface="Times New Roman" panose="02020603050405020304" pitchFamily="18" charset="0"/>
              </a:rPr>
              <a:t>à</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1242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pic>
        <p:nvPicPr>
          <p:cNvPr id="7" name="Picture 2" descr="A picture containing food&#10;&#10;Description automatically generated">
            <a:extLst>
              <a:ext uri="{FF2B5EF4-FFF2-40B4-BE49-F238E27FC236}">
                <a16:creationId xmlns:a16="http://schemas.microsoft.com/office/drawing/2014/main" id="{C0EEFC9D-3DBF-FEFA-6021-108F3D443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954" y="997046"/>
            <a:ext cx="5591908" cy="419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31624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967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543300" y="301625"/>
            <a:ext cx="3521075" cy="121443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chemeClr val="tx1"/>
                </a:solidFill>
                <a:latin typeface="Times New Roman" panose="02020603050405020304" pitchFamily="18" charset="0"/>
                <a:cs typeface="Times New Roman" panose="02020603050405020304" pitchFamily="18" charset="0"/>
              </a:rPr>
              <a:t>KHỞI ĐỘNG</a:t>
            </a:r>
          </a:p>
        </p:txBody>
      </p:sp>
      <p:pic>
        <p:nvPicPr>
          <p:cNvPr id="102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911350"/>
            <a:ext cx="46847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064375" y="381000"/>
            <a:ext cx="4518025" cy="838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vi-VN" sz="2800" b="1">
                <a:solidFill>
                  <a:schemeClr val="tx1">
                    <a:lumMod val="95000"/>
                    <a:lumOff val="5000"/>
                  </a:schemeClr>
                </a:solidFill>
                <a:latin typeface="+mj-lt"/>
              </a:rPr>
              <a:t>Ngôn ngữ của những vì sao.</a:t>
            </a:r>
            <a:endParaRPr lang="en-US" sz="2800">
              <a:solidFill>
                <a:schemeClr val="tx1">
                  <a:lumMod val="95000"/>
                  <a:lumOff val="5000"/>
                </a:schemeClr>
              </a:solidFill>
              <a:latin typeface="+mj-lt"/>
            </a:endParaRPr>
          </a:p>
        </p:txBody>
      </p:sp>
      <p:sp>
        <p:nvSpPr>
          <p:cNvPr id="10247" name="TextBox 4"/>
          <p:cNvSpPr txBox="1">
            <a:spLocks noChangeArrowheads="1"/>
          </p:cNvSpPr>
          <p:nvPr/>
        </p:nvSpPr>
        <p:spPr bwMode="auto">
          <a:xfrm>
            <a:off x="685800" y="1889125"/>
            <a:ext cx="50260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2, </a:t>
            </a:r>
            <a:r>
              <a:rPr lang="vi-VN" altLang="en-US" sz="2800" b="1">
                <a:latin typeface="Times New Roman" panose="02020603050405020304" pitchFamily="18" charset="0"/>
                <a:cs typeface="Times New Roman" panose="02020603050405020304" pitchFamily="18" charset="0"/>
              </a:rPr>
              <a:t>Ghi chép thiên văn học đầu tiên về sự tồn tại của những </a:t>
            </a:r>
            <a:r>
              <a:rPr lang="en-US" altLang="en-US" sz="2800" b="1">
                <a:latin typeface="Times New Roman" panose="02020603050405020304" pitchFamily="18" charset="0"/>
                <a:cs typeface="Times New Roman" panose="02020603050405020304" pitchFamily="18" charset="0"/>
              </a:rPr>
              <a:t>n</a:t>
            </a:r>
            <a:r>
              <a:rPr lang="vi-VN" altLang="en-US" sz="2800" b="1">
                <a:latin typeface="Times New Roman" panose="02020603050405020304" pitchFamily="18" charset="0"/>
                <a:cs typeface="Times New Roman" panose="02020603050405020304" pitchFamily="18" charset="0"/>
              </a:rPr>
              <a:t>gôi sao có từ bao giờ</a:t>
            </a:r>
            <a:r>
              <a:rPr lang="en-US" altLang="en-US" sz="2800" b="1">
                <a:latin typeface="Times New Roman" panose="02020603050405020304" pitchFamily="18" charset="0"/>
                <a:cs typeface="Times New Roman" panose="02020603050405020304" pitchFamily="18" charset="0"/>
              </a:rPr>
              <a:t>?</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85800" y="4114800"/>
            <a:ext cx="6132513" cy="144780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r>
              <a:rPr lang="vi-VN" sz="2800" b="1" dirty="0">
                <a:solidFill>
                  <a:schemeClr val="tx1"/>
                </a:solidFill>
                <a:latin typeface="Times New Roman" panose="02020603050405020304" pitchFamily="18" charset="0"/>
                <a:cs typeface="Times New Roman" panose="02020603050405020304" pitchFamily="18" charset="0"/>
              </a:rPr>
              <a:t>Có niên đại từ năm</a:t>
            </a:r>
            <a:r>
              <a:rPr lang="en-US" sz="2800" b="1" dirty="0">
                <a:solidFill>
                  <a:schemeClr val="tx1"/>
                </a:solidFill>
                <a:latin typeface="Times New Roman" panose="02020603050405020304" pitchFamily="18" charset="0"/>
                <a:cs typeface="Times New Roman" panose="02020603050405020304" pitchFamily="18" charset="0"/>
              </a:rPr>
              <a:t> 1534</a:t>
            </a:r>
            <a:r>
              <a:rPr lang="vi-VN" sz="2800" b="1" dirty="0">
                <a:solidFill>
                  <a:schemeClr val="tx1"/>
                </a:solidFill>
                <a:latin typeface="Times New Roman" panose="02020603050405020304" pitchFamily="18" charset="0"/>
                <a:cs typeface="Times New Roman" panose="02020603050405020304" pitchFamily="18" charset="0"/>
              </a:rPr>
              <a:t> trước </a:t>
            </a:r>
            <a:r>
              <a:rPr lang="en-US" sz="2800" b="1" dirty="0">
                <a:solidFill>
                  <a:schemeClr val="tx1"/>
                </a:solidFill>
                <a:latin typeface="Times New Roman" panose="02020603050405020304" pitchFamily="18" charset="0"/>
                <a:cs typeface="Times New Roman" panose="02020603050405020304" pitchFamily="18" charset="0"/>
              </a:rPr>
              <a:t>C</a:t>
            </a:r>
            <a:r>
              <a:rPr lang="vi-VN" sz="2800" b="1" dirty="0">
                <a:solidFill>
                  <a:schemeClr val="tx1"/>
                </a:solidFill>
                <a:latin typeface="Times New Roman" panose="02020603050405020304" pitchFamily="18" charset="0"/>
                <a:cs typeface="Times New Roman" panose="02020603050405020304" pitchFamily="18" charset="0"/>
              </a:rPr>
              <a:t>ông </a:t>
            </a:r>
            <a:r>
              <a:rPr lang="en-US" sz="2800" b="1" dirty="0">
                <a:solidFill>
                  <a:schemeClr val="tx1"/>
                </a:solidFill>
                <a:latin typeface="Times New Roman" panose="02020603050405020304" pitchFamily="18" charset="0"/>
                <a:cs typeface="Times New Roman" panose="02020603050405020304" pitchFamily="18" charset="0"/>
              </a:rPr>
              <a:t>N</a:t>
            </a:r>
            <a:r>
              <a:rPr lang="vi-VN" sz="2800" b="1" dirty="0">
                <a:solidFill>
                  <a:schemeClr val="tx1"/>
                </a:solidFill>
                <a:latin typeface="Times New Roman" panose="02020603050405020304" pitchFamily="18" charset="0"/>
                <a:cs typeface="Times New Roman" panose="02020603050405020304" pitchFamily="18" charset="0"/>
              </a:rPr>
              <a:t>guyên và đây là tài liệu của người </a:t>
            </a:r>
            <a:r>
              <a:rPr lang="en-US" sz="2800" b="1" dirty="0">
                <a:solidFill>
                  <a:schemeClr val="tx1"/>
                </a:solidFill>
                <a:latin typeface="Times New Roman" panose="02020603050405020304" pitchFamily="18" charset="0"/>
                <a:cs typeface="Times New Roman" panose="02020603050405020304" pitchFamily="18" charset="0"/>
              </a:rPr>
              <a:t>A</a:t>
            </a:r>
            <a:r>
              <a:rPr lang="vi-VN" sz="2800" b="1" dirty="0">
                <a:solidFill>
                  <a:schemeClr val="tx1"/>
                </a:solidFill>
                <a:latin typeface="Times New Roman" panose="02020603050405020304" pitchFamily="18" charset="0"/>
                <a:cs typeface="Times New Roman" panose="02020603050405020304" pitchFamily="18" charset="0"/>
              </a:rPr>
              <a:t>i </a:t>
            </a:r>
            <a:r>
              <a:rPr lang="en-US" sz="2800" b="1" dirty="0">
                <a:solidFill>
                  <a:schemeClr val="tx1"/>
                </a:solidFill>
                <a:latin typeface="Times New Roman" panose="02020603050405020304" pitchFamily="18" charset="0"/>
                <a:cs typeface="Times New Roman" panose="02020603050405020304" pitchFamily="18" charset="0"/>
              </a:rPr>
              <a:t>C</a:t>
            </a:r>
            <a:r>
              <a:rPr lang="vi-VN" sz="2800" b="1" dirty="0">
                <a:solidFill>
                  <a:schemeClr val="tx1"/>
                </a:solidFill>
                <a:latin typeface="Times New Roman" panose="02020603050405020304" pitchFamily="18" charset="0"/>
                <a:cs typeface="Times New Roman" panose="02020603050405020304" pitchFamily="18" charset="0"/>
              </a:rPr>
              <a:t>ập cổ đại.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142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967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543300" y="301625"/>
            <a:ext cx="3521075" cy="121443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chemeClr val="tx1"/>
                </a:solidFill>
                <a:latin typeface="Times New Roman" panose="02020603050405020304" pitchFamily="18" charset="0"/>
                <a:cs typeface="Times New Roman" panose="02020603050405020304" pitchFamily="18" charset="0"/>
              </a:rPr>
              <a:t>KHỞI ĐỘNG</a:t>
            </a:r>
          </a:p>
        </p:txBody>
      </p:sp>
      <p:pic>
        <p:nvPicPr>
          <p:cNvPr id="122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911350"/>
            <a:ext cx="46847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064375" y="381000"/>
            <a:ext cx="4518025" cy="838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vi-VN" sz="2800" b="1">
                <a:solidFill>
                  <a:schemeClr val="tx1">
                    <a:lumMod val="95000"/>
                    <a:lumOff val="5000"/>
                  </a:schemeClr>
                </a:solidFill>
                <a:latin typeface="+mj-lt"/>
              </a:rPr>
              <a:t>Ngôn ngữ của những vì sao.</a:t>
            </a:r>
            <a:endParaRPr lang="en-US" sz="2800">
              <a:solidFill>
                <a:schemeClr val="tx1">
                  <a:lumMod val="95000"/>
                  <a:lumOff val="5000"/>
                </a:schemeClr>
              </a:solidFill>
              <a:latin typeface="+mj-lt"/>
            </a:endParaRPr>
          </a:p>
        </p:txBody>
      </p:sp>
      <p:sp>
        <p:nvSpPr>
          <p:cNvPr id="12295" name="TextBox 4"/>
          <p:cNvSpPr txBox="1">
            <a:spLocks noChangeArrowheads="1"/>
          </p:cNvSpPr>
          <p:nvPr/>
        </p:nvSpPr>
        <p:spPr bwMode="auto">
          <a:xfrm>
            <a:off x="685800" y="1889125"/>
            <a:ext cx="50260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3, </a:t>
            </a:r>
            <a:r>
              <a:rPr lang="vi-VN" altLang="en-US" sz="2800" b="1">
                <a:solidFill>
                  <a:srgbClr val="FF0000"/>
                </a:solidFill>
                <a:latin typeface="Times New Roman" panose="02020603050405020304" pitchFamily="18" charset="0"/>
                <a:cs typeface="Times New Roman" panose="02020603050405020304" pitchFamily="18" charset="0"/>
              </a:rPr>
              <a:t>Bằng mắt thường chúng ta có thể nhìn thấy bao nhiêu ngôi sao trên bầu trời</a:t>
            </a:r>
            <a:r>
              <a:rPr lang="en-US" altLang="en-US" sz="2800" b="1">
                <a:solidFill>
                  <a:srgbClr val="FF000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685800" y="3733800"/>
            <a:ext cx="6132513" cy="251460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r>
              <a:rPr lang="vi-VN" sz="2800" b="1" dirty="0">
                <a:solidFill>
                  <a:schemeClr val="tx1"/>
                </a:solidFill>
                <a:latin typeface="Times New Roman" panose="02020603050405020304" pitchFamily="18" charset="0"/>
                <a:cs typeface="Times New Roman" panose="02020603050405020304" pitchFamily="18" charset="0"/>
              </a:rPr>
              <a:t> Hơn </a:t>
            </a:r>
            <a:r>
              <a:rPr lang="en-US" sz="2800" b="1" dirty="0">
                <a:solidFill>
                  <a:schemeClr val="tx1"/>
                </a:solidFill>
                <a:latin typeface="Times New Roman" panose="02020603050405020304" pitchFamily="18" charset="0"/>
                <a:cs typeface="Times New Roman" panose="02020603050405020304" pitchFamily="18" charset="0"/>
              </a:rPr>
              <a:t>9096 n</a:t>
            </a:r>
            <a:r>
              <a:rPr lang="vi-VN" sz="2800" b="1" dirty="0">
                <a:solidFill>
                  <a:schemeClr val="tx1"/>
                </a:solidFill>
                <a:latin typeface="Times New Roman" panose="02020603050405020304" pitchFamily="18" charset="0"/>
                <a:cs typeface="Times New Roman" panose="02020603050405020304" pitchFamily="18" charset="0"/>
              </a:rPr>
              <a:t>gôi sao có thể nhìn thấy bằng mắt thường và hầu hết các </a:t>
            </a:r>
            <a:r>
              <a:rPr lang="en-US" sz="2800" b="1" dirty="0">
                <a:solidFill>
                  <a:schemeClr val="tx1"/>
                </a:solidFill>
                <a:latin typeface="Times New Roman" panose="02020603050405020304" pitchFamily="18" charset="0"/>
                <a:cs typeface="Times New Roman" panose="02020603050405020304" pitchFamily="18" charset="0"/>
              </a:rPr>
              <a:t>n</a:t>
            </a:r>
            <a:r>
              <a:rPr lang="vi-VN" sz="2800" b="1" dirty="0">
                <a:solidFill>
                  <a:schemeClr val="tx1"/>
                </a:solidFill>
                <a:latin typeface="Times New Roman" panose="02020603050405020304" pitchFamily="18" charset="0"/>
                <a:cs typeface="Times New Roman" panose="02020603050405020304" pitchFamily="18" charset="0"/>
              </a:rPr>
              <a:t>gôi sao không thể nhìn thấy trên bầu trời nếu không có sự hỗ trợ của kính </a:t>
            </a:r>
            <a:r>
              <a:rPr lang="en-US" sz="2800" b="1" dirty="0" err="1">
                <a:solidFill>
                  <a:schemeClr val="tx1"/>
                </a:solidFill>
                <a:latin typeface="Times New Roman" panose="02020603050405020304" pitchFamily="18" charset="0"/>
                <a:cs typeface="Times New Roman" panose="02020603050405020304" pitchFamily="18" charset="0"/>
              </a:rPr>
              <a:t>thiên</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4423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967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543300" y="301625"/>
            <a:ext cx="3521075" cy="9175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chemeClr val="tx1"/>
                </a:solidFill>
                <a:latin typeface="Times New Roman" panose="02020603050405020304" pitchFamily="18" charset="0"/>
                <a:cs typeface="Times New Roman" panose="02020603050405020304" pitchFamily="18" charset="0"/>
              </a:rPr>
              <a:t>KHỞI ĐỘNG</a:t>
            </a:r>
          </a:p>
        </p:txBody>
      </p:sp>
      <p:pic>
        <p:nvPicPr>
          <p:cNvPr id="143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911350"/>
            <a:ext cx="46847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064375" y="381000"/>
            <a:ext cx="4518025" cy="838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vi-VN" sz="2800" b="1">
                <a:solidFill>
                  <a:schemeClr val="tx1">
                    <a:lumMod val="95000"/>
                    <a:lumOff val="5000"/>
                  </a:schemeClr>
                </a:solidFill>
                <a:latin typeface="+mj-lt"/>
              </a:rPr>
              <a:t>Ngôn ngữ của những vì sao.</a:t>
            </a:r>
            <a:endParaRPr lang="en-US" sz="2800">
              <a:solidFill>
                <a:schemeClr val="tx1">
                  <a:lumMod val="95000"/>
                  <a:lumOff val="5000"/>
                </a:schemeClr>
              </a:solidFill>
              <a:latin typeface="+mj-lt"/>
            </a:endParaRPr>
          </a:p>
        </p:txBody>
      </p:sp>
      <p:sp>
        <p:nvSpPr>
          <p:cNvPr id="14343" name="TextBox 4"/>
          <p:cNvSpPr txBox="1">
            <a:spLocks noChangeArrowheads="1"/>
          </p:cNvSpPr>
          <p:nvPr/>
        </p:nvSpPr>
        <p:spPr bwMode="auto">
          <a:xfrm>
            <a:off x="685800" y="1670050"/>
            <a:ext cx="61325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4, </a:t>
            </a:r>
            <a:r>
              <a:rPr lang="vi-VN" altLang="en-US" sz="2800" b="1">
                <a:solidFill>
                  <a:srgbClr val="FF0000"/>
                </a:solidFill>
                <a:latin typeface="Times New Roman" panose="02020603050405020304" pitchFamily="18" charset="0"/>
                <a:cs typeface="Times New Roman" panose="02020603050405020304" pitchFamily="18" charset="0"/>
              </a:rPr>
              <a:t>Chòm Sao nhỏ nhất trong số 88 chòm sao đã được phát hiện ở hiện tại là gì</a:t>
            </a:r>
            <a:r>
              <a:rPr lang="en-US" altLang="en-US" sz="2800" b="1">
                <a:solidFill>
                  <a:srgbClr val="FF000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685800" y="3405188"/>
            <a:ext cx="6705600" cy="2843212"/>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r>
              <a:rPr lang="vi-VN" sz="2800" b="1" dirty="0">
                <a:solidFill>
                  <a:schemeClr val="tx1"/>
                </a:solidFill>
                <a:latin typeface="Times New Roman" panose="02020603050405020304" pitchFamily="18" charset="0"/>
                <a:cs typeface="Times New Roman" panose="02020603050405020304" pitchFamily="18" charset="0"/>
              </a:rPr>
              <a:t>Ch</a:t>
            </a:r>
            <a:r>
              <a:rPr lang="en-US" sz="2800" b="1" dirty="0" err="1">
                <a:solidFill>
                  <a:schemeClr val="tx1"/>
                </a:solidFill>
                <a:latin typeface="Times New Roman" panose="02020603050405020304" pitchFamily="18" charset="0"/>
                <a:cs typeface="Times New Roman" panose="02020603050405020304" pitchFamily="18" charset="0"/>
              </a:rPr>
              <a:t>òm</a:t>
            </a:r>
            <a:r>
              <a:rPr lang="vi-VN" sz="2800" b="1" dirty="0">
                <a:solidFill>
                  <a:schemeClr val="tx1"/>
                </a:solidFill>
                <a:latin typeface="Times New Roman" panose="02020603050405020304" pitchFamily="18" charset="0"/>
                <a:cs typeface="Times New Roman" panose="02020603050405020304" pitchFamily="18" charset="0"/>
              </a:rPr>
              <a:t> sao Nam </a:t>
            </a:r>
            <a:r>
              <a:rPr lang="en-US" sz="2800" b="1" dirty="0">
                <a:solidFill>
                  <a:schemeClr val="tx1"/>
                </a:solidFill>
                <a:latin typeface="Times New Roman" panose="02020603050405020304" pitchFamily="18" charset="0"/>
                <a:cs typeface="Times New Roman" panose="02020603050405020304" pitchFamily="18" charset="0"/>
              </a:rPr>
              <a:t>T</a:t>
            </a:r>
            <a:r>
              <a:rPr lang="vi-VN" sz="2800" b="1" dirty="0">
                <a:solidFill>
                  <a:schemeClr val="tx1"/>
                </a:solidFill>
                <a:latin typeface="Times New Roman" panose="02020603050405020304" pitchFamily="18" charset="0"/>
                <a:cs typeface="Times New Roman" panose="02020603050405020304" pitchFamily="18" charset="0"/>
              </a:rPr>
              <a:t>hập </a:t>
            </a:r>
            <a:r>
              <a:rPr lang="en-US" sz="2800" b="1" dirty="0">
                <a:solidFill>
                  <a:schemeClr val="tx1"/>
                </a:solidFill>
                <a:latin typeface="Times New Roman" panose="02020603050405020304" pitchFamily="18" charset="0"/>
                <a:cs typeface="Times New Roman" panose="02020603050405020304" pitchFamily="18" charset="0"/>
              </a:rPr>
              <a:t>T</a:t>
            </a:r>
            <a:r>
              <a:rPr lang="vi-VN" sz="2800" b="1" dirty="0">
                <a:solidFill>
                  <a:schemeClr val="tx1"/>
                </a:solidFill>
                <a:latin typeface="Times New Roman" panose="02020603050405020304" pitchFamily="18" charset="0"/>
                <a:cs typeface="Times New Roman" panose="02020603050405020304" pitchFamily="18" charset="0"/>
              </a:rPr>
              <a:t>ự 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chòm</a:t>
            </a:r>
            <a:r>
              <a:rPr lang="vi-VN" sz="2800" b="1" dirty="0">
                <a:solidFill>
                  <a:schemeClr val="tx1"/>
                </a:solidFill>
                <a:latin typeface="Times New Roman" panose="02020603050405020304" pitchFamily="18" charset="0"/>
                <a:cs typeface="Times New Roman" panose="02020603050405020304" pitchFamily="18" charset="0"/>
              </a:rPr>
              <a:t> sao có diện tích nhỏ nhất trên bầu trời. Tuy nhiên đây lại là ch</a:t>
            </a:r>
            <a:r>
              <a:rPr lang="en-US" sz="2800" b="1" dirty="0" err="1">
                <a:solidFill>
                  <a:schemeClr val="tx1"/>
                </a:solidFill>
                <a:latin typeface="Times New Roman" panose="02020603050405020304" pitchFamily="18" charset="0"/>
                <a:cs typeface="Times New Roman" panose="02020603050405020304" pitchFamily="18" charset="0"/>
              </a:rPr>
              <a:t>òm</a:t>
            </a:r>
            <a:r>
              <a:rPr lang="vi-VN" sz="2800" b="1" dirty="0">
                <a:solidFill>
                  <a:schemeClr val="tx1"/>
                </a:solidFill>
                <a:latin typeface="Times New Roman" panose="02020603050405020304" pitchFamily="18" charset="0"/>
                <a:cs typeface="Times New Roman" panose="02020603050405020304" pitchFamily="18" charset="0"/>
              </a:rPr>
              <a:t> sao rất nổi tiếng, nó xuất hiện trên quốc kỳ của một số quốc gia, một số tổ chức quốc tế, vùng lãnh thổ</a:t>
            </a:r>
            <a:r>
              <a:rPr lang="en-US" sz="2800" b="1" dirty="0">
                <a:solidFill>
                  <a:schemeClr val="tx1"/>
                </a:solidFill>
                <a:latin typeface="Times New Roman" panose="02020603050405020304" pitchFamily="18" charset="0"/>
                <a:cs typeface="Times New Roman" panose="02020603050405020304" pitchFamily="18" charset="0"/>
              </a:rPr>
              <a:t>(Australia; Brazil New Zealand)</a:t>
            </a:r>
          </a:p>
        </p:txBody>
      </p:sp>
    </p:spTree>
    <p:extLst>
      <p:ext uri="{BB962C8B-B14F-4D97-AF65-F5344CB8AC3E}">
        <p14:creationId xmlns:p14="http://schemas.microsoft.com/office/powerpoint/2010/main" val="681017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967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543300" y="301625"/>
            <a:ext cx="3521075" cy="9175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chemeClr val="tx1"/>
                </a:solidFill>
                <a:latin typeface="Times New Roman" panose="02020603050405020304" pitchFamily="18" charset="0"/>
                <a:cs typeface="Times New Roman" panose="02020603050405020304" pitchFamily="18" charset="0"/>
              </a:rPr>
              <a:t>KHỞI ĐỘNG</a:t>
            </a:r>
          </a:p>
        </p:txBody>
      </p:sp>
      <p:pic>
        <p:nvPicPr>
          <p:cNvPr id="163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911350"/>
            <a:ext cx="46847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064375" y="381000"/>
            <a:ext cx="4518025" cy="8382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vi-VN" sz="2800" b="1">
                <a:solidFill>
                  <a:schemeClr val="tx1">
                    <a:lumMod val="95000"/>
                    <a:lumOff val="5000"/>
                  </a:schemeClr>
                </a:solidFill>
                <a:latin typeface="+mj-lt"/>
              </a:rPr>
              <a:t>Ngôn ngữ của những vì sao.</a:t>
            </a:r>
            <a:endParaRPr lang="en-US" sz="2800">
              <a:solidFill>
                <a:schemeClr val="tx1">
                  <a:lumMod val="95000"/>
                  <a:lumOff val="5000"/>
                </a:schemeClr>
              </a:solidFill>
              <a:latin typeface="+mj-lt"/>
            </a:endParaRPr>
          </a:p>
        </p:txBody>
      </p:sp>
      <p:sp>
        <p:nvSpPr>
          <p:cNvPr id="16391" name="TextBox 4"/>
          <p:cNvSpPr txBox="1">
            <a:spLocks noChangeArrowheads="1"/>
          </p:cNvSpPr>
          <p:nvPr/>
        </p:nvSpPr>
        <p:spPr bwMode="auto">
          <a:xfrm>
            <a:off x="685800" y="1670050"/>
            <a:ext cx="61325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5, </a:t>
            </a:r>
            <a:r>
              <a:rPr lang="vi-VN" altLang="en-US" sz="2800" b="1">
                <a:latin typeface="Times New Roman" panose="02020603050405020304" pitchFamily="18" charset="0"/>
                <a:cs typeface="Times New Roman" panose="02020603050405020304" pitchFamily="18" charset="0"/>
              </a:rPr>
              <a:t>Ngôi sao già nhất trong vũ trụ là </a:t>
            </a:r>
            <a:r>
              <a:rPr lang="en-US" altLang="en-US" sz="2800" b="1">
                <a:latin typeface="Times New Roman" panose="02020603050405020304" pitchFamily="18" charset="0"/>
                <a:cs typeface="Times New Roman" panose="02020603050405020304" pitchFamily="18" charset="0"/>
              </a:rPr>
              <a:t>n</a:t>
            </a:r>
            <a:r>
              <a:rPr lang="vi-VN" altLang="en-US" sz="2800" b="1">
                <a:latin typeface="Times New Roman" panose="02020603050405020304" pitchFamily="18" charset="0"/>
                <a:cs typeface="Times New Roman" panose="02020603050405020304" pitchFamily="18" charset="0"/>
              </a:rPr>
              <a:t>gôi sao n</a:t>
            </a:r>
            <a:r>
              <a:rPr lang="en-US" altLang="en-US" sz="2800" b="1">
                <a:latin typeface="Times New Roman" panose="02020603050405020304" pitchFamily="18" charset="0"/>
                <a:cs typeface="Times New Roman" panose="02020603050405020304" pitchFamily="18" charset="0"/>
              </a:rPr>
              <a:t>ào?</a:t>
            </a:r>
            <a:endParaRPr lang="en-US" altLang="en-US" sz="2800" b="1">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85800" y="3405188"/>
            <a:ext cx="6705600" cy="2843212"/>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r>
              <a:rPr lang="vi-VN" sz="2800" b="1" dirty="0">
                <a:solidFill>
                  <a:schemeClr val="tx1"/>
                </a:solidFill>
                <a:latin typeface="Times New Roman" panose="02020603050405020304" pitchFamily="18" charset="0"/>
                <a:cs typeface="Times New Roman" panose="02020603050405020304" pitchFamily="18" charset="0"/>
              </a:rPr>
              <a:t> Ngôi sao già nhất trong vũ trụ là </a:t>
            </a:r>
            <a:r>
              <a:rPr lang="en-US" sz="2800" b="1" dirty="0">
                <a:solidFill>
                  <a:schemeClr val="tx1"/>
                </a:solidFill>
                <a:latin typeface="Times New Roman" panose="02020603050405020304" pitchFamily="18" charset="0"/>
                <a:cs typeface="Times New Roman" panose="02020603050405020304" pitchFamily="18" charset="0"/>
              </a:rPr>
              <a:t>HD 140283- </a:t>
            </a:r>
            <a:r>
              <a:rPr lang="vi-VN" sz="2800" b="1" dirty="0">
                <a:solidFill>
                  <a:schemeClr val="tx1"/>
                </a:solidFill>
                <a:latin typeface="Times New Roman" panose="02020603050405020304" pitchFamily="18" charset="0"/>
                <a:cs typeface="Times New Roman" panose="02020603050405020304" pitchFamily="18" charset="0"/>
              </a:rPr>
              <a:t>hay còn gọi là</a:t>
            </a:r>
            <a:r>
              <a:rPr lang="en-US" sz="2800" b="1" dirty="0">
                <a:solidFill>
                  <a:schemeClr val="tx1"/>
                </a:solidFill>
                <a:latin typeface="Times New Roman" panose="02020603050405020304" pitchFamily="18" charset="0"/>
                <a:cs typeface="Times New Roman" panose="02020603050405020304" pitchFamily="18" charset="0"/>
              </a:rPr>
              <a:t> Methuselah. Methuselah </a:t>
            </a:r>
            <a:r>
              <a:rPr lang="en-US" sz="2800" b="1" dirty="0" err="1">
                <a:solidFill>
                  <a:schemeClr val="tx1"/>
                </a:solidFill>
                <a:latin typeface="Times New Roman" panose="02020603050405020304" pitchFamily="18" charset="0"/>
                <a:cs typeface="Times New Roman" panose="02020603050405020304" pitchFamily="18" charset="0"/>
              </a:rPr>
              <a:t>nằm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khoảng</a:t>
            </a:r>
            <a:r>
              <a:rPr lang="en-US" sz="2800" b="1" dirty="0">
                <a:solidFill>
                  <a:schemeClr val="tx1"/>
                </a:solidFill>
                <a:latin typeface="Times New Roman" panose="02020603050405020304" pitchFamily="18" charset="0"/>
                <a:cs typeface="Times New Roman" panose="02020603050405020304" pitchFamily="18" charset="0"/>
              </a:rPr>
              <a:t> 190,1 </a:t>
            </a: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 ánh sáng. Các nhà </a:t>
            </a:r>
            <a:r>
              <a:rPr lang="en-US" sz="2800" b="1" dirty="0" err="1">
                <a:solidFill>
                  <a:schemeClr val="tx1"/>
                </a:solidFill>
                <a:latin typeface="Times New Roman" panose="02020603050405020304" pitchFamily="18" charset="0"/>
                <a:cs typeface="Times New Roman" panose="02020603050405020304" pitchFamily="18" charset="0"/>
              </a:rPr>
              <a:t>thiên</a:t>
            </a:r>
            <a:r>
              <a:rPr lang="vi-VN" sz="2800" b="1" dirty="0">
                <a:solidFill>
                  <a:schemeClr val="tx1"/>
                </a:solidFill>
                <a:latin typeface="Times New Roman" panose="02020603050405020304" pitchFamily="18" charset="0"/>
                <a:cs typeface="Times New Roman" panose="02020603050405020304" pitchFamily="18" charset="0"/>
              </a:rPr>
              <a:t> văn đã xác định </a:t>
            </a:r>
            <a:r>
              <a:rPr lang="en-US" sz="2800" b="1" dirty="0">
                <a:solidFill>
                  <a:schemeClr val="tx1"/>
                </a:solidFill>
                <a:latin typeface="Times New Roman" panose="02020603050405020304" pitchFamily="18" charset="0"/>
                <a:cs typeface="Times New Roman" panose="02020603050405020304" pitchFamily="18" charset="0"/>
              </a:rPr>
              <a:t>n</a:t>
            </a:r>
            <a:r>
              <a:rPr lang="vi-VN" sz="2800" b="1" dirty="0">
                <a:solidFill>
                  <a:schemeClr val="tx1"/>
                </a:solidFill>
                <a:latin typeface="Times New Roman" panose="02020603050405020304" pitchFamily="18" charset="0"/>
                <a:cs typeface="Times New Roman" panose="02020603050405020304" pitchFamily="18" charset="0"/>
              </a:rPr>
              <a:t>gôi sao này đã có khoảng </a:t>
            </a:r>
            <a:r>
              <a:rPr lang="en-US" sz="2800" b="1" dirty="0">
                <a:solidFill>
                  <a:schemeClr val="tx1"/>
                </a:solidFill>
                <a:latin typeface="Times New Roman" panose="02020603050405020304" pitchFamily="18" charset="0"/>
                <a:cs typeface="Times New Roman" panose="02020603050405020304" pitchFamily="18" charset="0"/>
              </a:rPr>
              <a:t>13,2 </a:t>
            </a:r>
            <a:r>
              <a:rPr lang="en-US" sz="2800" b="1" dirty="0" err="1">
                <a:solidFill>
                  <a:schemeClr val="tx1"/>
                </a:solidFill>
                <a:latin typeface="Times New Roman" panose="02020603050405020304" pitchFamily="18" charset="0"/>
                <a:cs typeface="Times New Roman" panose="02020603050405020304" pitchFamily="18" charset="0"/>
              </a:rPr>
              <a:t>tỷ</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năm tuổi</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0080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2840572" y="977294"/>
            <a:ext cx="8162811"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KIẾN THỨC MỚI</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15752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83016071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1333</Words>
  <Application>Microsoft Office PowerPoint</Application>
  <PresentationFormat>Widescreen</PresentationFormat>
  <Paragraphs>149</Paragraphs>
  <Slides>30</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微软雅黑</vt:lpstr>
      <vt:lpstr>宋体</vt:lpstr>
      <vt:lpstr>Arial</vt:lpstr>
      <vt:lpstr>Calibri</vt:lpstr>
      <vt:lpstr>Calibri Light</vt:lpstr>
      <vt:lpstr>iCielPr Outfitter Script</vt:lpstr>
      <vt:lpstr>Symbol</vt:lpstr>
      <vt:lpstr>Times New Roman</vt:lpstr>
      <vt:lpstr>Office Theme</vt:lpstr>
      <vt:lpstr>Office 主题</vt:lpstr>
      <vt:lpstr>BÀI 1: BẦU TRỜI TUỔI THƠ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tác phẩm tiêu biểu của Võ Quảng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Admin</cp:lastModifiedBy>
  <cp:revision>70</cp:revision>
  <dcterms:created xsi:type="dcterms:W3CDTF">2022-06-14T08:53:21Z</dcterms:created>
  <dcterms:modified xsi:type="dcterms:W3CDTF">2023-08-24T12:26:46Z</dcterms:modified>
</cp:coreProperties>
</file>