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40" r:id="rId2"/>
    <p:sldId id="503" r:id="rId3"/>
    <p:sldId id="539" r:id="rId4"/>
    <p:sldId id="497" r:id="rId5"/>
    <p:sldId id="533" r:id="rId6"/>
    <p:sldId id="528" r:id="rId7"/>
    <p:sldId id="529" r:id="rId8"/>
    <p:sldId id="530" r:id="rId9"/>
    <p:sldId id="515" r:id="rId10"/>
    <p:sldId id="521" r:id="rId11"/>
    <p:sldId id="522" r:id="rId12"/>
    <p:sldId id="534" r:id="rId13"/>
    <p:sldId id="535" r:id="rId14"/>
    <p:sldId id="536" r:id="rId15"/>
    <p:sldId id="537" r:id="rId16"/>
    <p:sldId id="538" r:id="rId17"/>
    <p:sldId id="527" r:id="rId18"/>
    <p:sldId id="51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32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latin typeface="Cambria" pitchFamily="18" charset="0"/>
              <a:ea typeface="Cambria" pitchFamily="18" charset="0"/>
            </a:rPr>
            <a:t>Khí</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hậu</a:t>
          </a:r>
          <a:r>
            <a:rPr lang="en-US" sz="1800" b="1" dirty="0" smtClean="0">
              <a:latin typeface="Cambria" pitchFamily="18" charset="0"/>
              <a:ea typeface="Cambria" pitchFamily="18" charset="0"/>
            </a:rPr>
            <a:t> </a:t>
          </a:r>
          <a:br>
            <a:rPr lang="en-US" sz="1800" b="1" dirty="0" smtClean="0">
              <a:latin typeface="Cambria" pitchFamily="18" charset="0"/>
              <a:ea typeface="Cambria" pitchFamily="18" charset="0"/>
            </a:rPr>
          </a:b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sự</a:t>
          </a:r>
          <a:r>
            <a:rPr lang="vi-VN" sz="1800" dirty="0" smtClean="0">
              <a:latin typeface="Cambria" pitchFamily="18" charset="0"/>
              <a:ea typeface="Cambria" pitchFamily="18" charset="0"/>
            </a:rPr>
            <a:t> khác nhau về mùa vụ giữa các vùng và sự</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sản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phẩm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nông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nghiệp</a:t>
          </a:r>
          <a:r>
            <a:rPr lang="en-US" sz="1800" dirty="0" smtClean="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Trồng cây nhiệt đới như lúa, ngô, cao su, hồ tiêu, sầu riêng,…</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Trồng cây cận nhiệt và ôn đới như chè, quế, hồi, đào, mận, mơ,…</a:t>
          </a:r>
          <a:endParaRPr lang="en-US" sz="1800" dirty="0" smtClean="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smtClean="0">
              <a:latin typeface="Cambria" pitchFamily="18" charset="0"/>
              <a:ea typeface="Cambria" pitchFamily="18" charset="0"/>
            </a:rPr>
            <a:t>Miền khí hậu phía Nam: </a:t>
          </a:r>
          <a:r>
            <a:rPr lang="en-US" sz="1800" dirty="0" err="1" smtClean="0">
              <a:latin typeface="Cambria" pitchFamily="18" charset="0"/>
              <a:ea typeface="Cambria" pitchFamily="18" charset="0"/>
            </a:rPr>
            <a:t>lúa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phê</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sầu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riêng</a:t>
          </a:r>
          <a:r>
            <a:rPr lang="en-US" sz="1800" dirty="0" smtClean="0">
              <a:latin typeface="Cambria" pitchFamily="18" charset="0"/>
              <a:ea typeface="Cambria" pitchFamily="18" charset="0"/>
            </a:rPr>
            <a:t>,...</a:t>
          </a:r>
          <a:endParaRPr lang="en-US" sz="18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Cambria" pitchFamily="18" charset="0"/>
              <a:ea typeface="Cambria" pitchFamily="18" charset="0"/>
            </a:rPr>
            <a:t>Khí</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hậu</a:t>
          </a:r>
          <a:r>
            <a:rPr lang="en-US" sz="1800" b="1" kern="1200" dirty="0" smtClean="0">
              <a:latin typeface="Cambria" pitchFamily="18" charset="0"/>
              <a:ea typeface="Cambria" pitchFamily="18" charset="0"/>
            </a:rPr>
            <a:t> </a:t>
          </a:r>
          <a:br>
            <a:rPr lang="en-US" sz="1800" b="1" kern="1200" dirty="0" smtClean="0">
              <a:latin typeface="Cambria" pitchFamily="18" charset="0"/>
              <a:ea typeface="Cambria" pitchFamily="18" charset="0"/>
            </a:rPr>
          </a:b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sự</a:t>
          </a:r>
          <a:r>
            <a:rPr lang="vi-VN" sz="1800" kern="1200" dirty="0" smtClean="0">
              <a:latin typeface="Cambria" pitchFamily="18" charset="0"/>
              <a:ea typeface="Cambria" pitchFamily="18" charset="0"/>
            </a:rPr>
            <a:t> khác nhau về mùa vụ giữa các vùng và sự</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sản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phẩm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nông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nghiệp</a:t>
          </a:r>
          <a:r>
            <a:rPr lang="en-US" sz="1800" kern="1200" dirty="0" smtClean="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nhiệt đới như lúa, ngô, cao su, hồ tiêu, sầu riêng,…</a:t>
          </a:r>
          <a:endParaRPr lang="en-US" sz="1800" kern="1200" dirty="0" smtClean="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cận nhiệt và ôn đới như chè, quế, hồi, đào, mận, mơ,…</a:t>
          </a:r>
          <a:endParaRPr lang="en-US" sz="1800" kern="1200" dirty="0" smtClean="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Nam: </a:t>
          </a:r>
          <a:r>
            <a:rPr lang="en-US" sz="1800" kern="1200" dirty="0" err="1" smtClean="0">
              <a:latin typeface="Cambria" pitchFamily="18" charset="0"/>
              <a:ea typeface="Cambria" pitchFamily="18" charset="0"/>
            </a:rPr>
            <a:t>lúa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phê</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sầu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riêng</a:t>
          </a:r>
          <a:r>
            <a:rPr lang="en-US" sz="1800" kern="1200" dirty="0" smtClean="0">
              <a:latin typeface="Cambria" pitchFamily="18" charset="0"/>
              <a:ea typeface="Cambria" pitchFamily="18" charset="0"/>
            </a:rPr>
            <a:t>,...</a:t>
          </a:r>
          <a:endParaRPr lang="en-US" sz="1800" kern="1200" dirty="0">
            <a:latin typeface="Cambria" pitchFamily="18" charset="0"/>
            <a:ea typeface="Cambria" pitchFamily="18" charset="0"/>
          </a:endParaRP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Sa Pa </a:t>
          </a:r>
          <a:r>
            <a:rPr lang="vi-VN" sz="1800" b="0" kern="1200" dirty="0" smtClean="0">
              <a:solidFill>
                <a:schemeClr val="tx1"/>
              </a:solidFill>
              <a:latin typeface="Cambria" pitchFamily="18" charset="0"/>
              <a:ea typeface="Cambria" pitchFamily="18" charset="0"/>
            </a:rPr>
            <a:t>ôn hòa, mát mẻ quanh năm, nhiệt độ trung bình năm 15,5</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Nha Trang </a:t>
          </a:r>
          <a:r>
            <a:rPr lang="vi-VN" sz="1800" b="0" kern="120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smtClean="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Có thể phát triển nhiều hoạt động du lịch nghỉ dưỡng.</a:t>
          </a:r>
          <a:endParaRPr lang="en-US" sz="1700" b="0" kern="1200" dirty="0" smtClean="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Hoạt động du lịch diễn ra quanh năm.</a:t>
          </a:r>
          <a:endParaRPr lang="en-US" sz="1700" b="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6.png"/><Relationship Id="rId4" Type="http://schemas.openxmlformats.org/officeDocument/2006/relationships/image" Target="../media/image1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0.jpeg"/><Relationship Id="rId9" Type="http://schemas.openxmlformats.org/officeDocument/2006/relationships/image" Target="../media/image16.jpe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13.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đẹp</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nhất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thời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gian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smtClean="0">
                <a:solidFill>
                  <a:srgbClr val="0D30DD"/>
                </a:solidFill>
                <a:latin typeface="Cambria" pitchFamily="18" charset="0"/>
                <a:ea typeface="Cambria" pitchFamily="18" charset="0"/>
              </a:rPr>
              <a:t>DU LỊCH SA PA ĐẸP NHẤT TỪ THÁNG 5 ĐẾN HẾT THÁNG 9</a:t>
            </a:r>
            <a:endParaRPr lang="en-US" sz="2400" b="1" dirty="0">
              <a:solidFill>
                <a:srgbClr val="0D30DD"/>
              </a:solidFill>
              <a:latin typeface="Cambria" pitchFamily="18" charset="0"/>
              <a:ea typeface="Cambria" pitchFamily="18" charset="0"/>
            </a:endParaRPr>
          </a:p>
        </p:txBody>
      </p:sp>
      <p:pic>
        <p:nvPicPr>
          <p:cNvPr id="6" name="Bai 10">
            <a:hlinkClick r:id="" action="ppaction://media"/>
            <a:extLst>
              <a:ext uri="{FF2B5EF4-FFF2-40B4-BE49-F238E27FC236}">
                <a16:creationId xmlns="" xmlns:a16="http://schemas.microsoft.com/office/drawing/2014/main"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1143000"/>
          </a:xfrm>
        </p:spPr>
        <p:txBody>
          <a:bodyPr>
            <a:noAutofit/>
          </a:bodyPr>
          <a:lstStyle/>
          <a:p>
            <a:r>
              <a:rPr lang="en-US" sz="24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24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228600" y="-152400"/>
            <a:ext cx="617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smtClean="0">
                <a:effectLst>
                  <a:outerShdw blurRad="38100" dist="38100" dir="2700000" algn="tl">
                    <a:srgbClr val="000000">
                      <a:alpha val="43137"/>
                    </a:srgbClr>
                  </a:outerShdw>
                </a:effectLst>
                <a:latin typeface="Cambria" pitchFamily="18" charset="0"/>
              </a:rPr>
              <a:t>TIẾT 24,25,28,29. </a:t>
            </a:r>
            <a:r>
              <a:rPr lang="en-US" sz="2700" b="1" dirty="0" smtClean="0">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xit" presetSubtype="1" fill="hold" grpId="0" nodeType="afterEffect">
                                  <p:stCondLst>
                                    <p:cond delay="0"/>
                                  </p:stCondLst>
                                  <p:childTnLst>
                                    <p:anim calcmode="lin" valueType="num">
                                      <p:cBhvr additive="base">
                                        <p:cTn id="15" dur="500"/>
                                        <p:tgtEl>
                                          <p:spTgt spid="11"/>
                                        </p:tgtEl>
                                        <p:attrNameLst>
                                          <p:attrName>ppt_x</p:attrName>
                                        </p:attrNameLst>
                                      </p:cBhvr>
                                      <p:tavLst>
                                        <p:tav tm="0">
                                          <p:val>
                                            <p:strVal val="ppt_x"/>
                                          </p:val>
                                        </p:tav>
                                        <p:tav tm="100000">
                                          <p:val>
                                            <p:strVal val="ppt_x"/>
                                          </p:val>
                                        </p:tav>
                                      </p:tavLst>
                                    </p:anim>
                                    <p:anim calcmode="lin" valueType="num">
                                      <p:cBhvr additive="base">
                                        <p:cTn id="16" dur="500"/>
                                        <p:tgtEl>
                                          <p:spTgt spid="11"/>
                                        </p:tgtEl>
                                        <p:attrNameLst>
                                          <p:attrName>ppt_y</p:attrName>
                                        </p:attrNameLst>
                                      </p:cBhvr>
                                      <p:tavLst>
                                        <p:tav tm="0">
                                          <p:val>
                                            <p:strVal val="ppt_y"/>
                                          </p:val>
                                        </p:tav>
                                        <p:tav tm="100000">
                                          <p:val>
                                            <p:strVal val="0-ppt_h/2"/>
                                          </p:val>
                                        </p:tav>
                                      </p:tavLst>
                                    </p:anim>
                                    <p:set>
                                      <p:cBhvr>
                                        <p:cTn id="17" dur="1" fill="hold">
                                          <p:stCondLst>
                                            <p:cond delay="499"/>
                                          </p:stCondLst>
                                        </p:cTn>
                                        <p:tgtEl>
                                          <p:spTgt spid="11"/>
                                        </p:tgtEl>
                                        <p:attrNameLst>
                                          <p:attrName>style.visibility</p:attrName>
                                        </p:attrNameLst>
                                      </p:cBhvr>
                                      <p:to>
                                        <p:strVal val="hidden"/>
                                      </p:to>
                                    </p:set>
                                  </p:childTnLst>
                                </p:cTn>
                              </p:par>
                              <p:par>
                                <p:cTn id="18" presetID="2" presetClass="exit" presetSubtype="1" fill="hold" grpId="0" nodeType="with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ppt_x"/>
                                          </p:val>
                                        </p:tav>
                                      </p:tavLst>
                                    </p:anim>
                                    <p:anim calcmode="lin" valueType="num">
                                      <p:cBhvr additive="base">
                                        <p:cTn id="20" dur="500"/>
                                        <p:tgtEl>
                                          <p:spTgt spid="9"/>
                                        </p:tgtEl>
                                        <p:attrNameLst>
                                          <p:attrName>ppt_y</p:attrName>
                                        </p:attrNameLst>
                                      </p:cBhvr>
                                      <p:tavLst>
                                        <p:tav tm="0">
                                          <p:val>
                                            <p:strVal val="ppt_y"/>
                                          </p:val>
                                        </p:tav>
                                        <p:tav tm="100000">
                                          <p:val>
                                            <p:strVal val="0-ppt_h/2"/>
                                          </p:val>
                                        </p:tav>
                                      </p:tavLst>
                                    </p:anim>
                                    <p:set>
                                      <p:cBhvr>
                                        <p:cTn id="21" dur="1" fill="hold">
                                          <p:stCondLst>
                                            <p:cond delay="499"/>
                                          </p:stCondLst>
                                        </p:cTn>
                                        <p:tgtEl>
                                          <p:spTgt spid="9"/>
                                        </p:tgtEl>
                                        <p:attrNameLst>
                                          <p:attrName>style.visibility</p:attrName>
                                        </p:attrNameLst>
                                      </p:cBhvr>
                                      <p:to>
                                        <p:strVal val="hidden"/>
                                      </p:to>
                                    </p:set>
                                  </p:childTnLst>
                                </p:cTn>
                              </p:par>
                              <p:par>
                                <p:cTn id="22" presetID="2" presetClass="exit" presetSubtype="1" fill="hold" grpId="0" nodeType="withEffect" nodePh="1">
                                  <p:stCondLst>
                                    <p:cond delay="0"/>
                                  </p:stCondLst>
                                  <p:endCondLst>
                                    <p:cond evt="begin" delay="0">
                                      <p:tn val="22"/>
                                    </p:cond>
                                  </p:end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0-ppt_h/2"/>
                                          </p:val>
                                        </p:tav>
                                      </p:tavLst>
                                    </p:anim>
                                    <p:set>
                                      <p:cBhvr>
                                        <p:cTn id="25" dur="1" fill="hold">
                                          <p:stCondLst>
                                            <p:cond delay="499"/>
                                          </p:stCondLst>
                                        </p:cTn>
                                        <p:tgtEl>
                                          <p:spTgt spid="10"/>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24"/>
                                        </p:tgtEl>
                                        <p:attrNameLst>
                                          <p:attrName>ppt_x</p:attrName>
                                        </p:attrNameLst>
                                      </p:cBhvr>
                                      <p:tavLst>
                                        <p:tav tm="0">
                                          <p:val>
                                            <p:strVal val="ppt_x"/>
                                          </p:val>
                                        </p:tav>
                                        <p:tav tm="100000">
                                          <p:val>
                                            <p:strVal val="ppt_x"/>
                                          </p:val>
                                        </p:tav>
                                      </p:tavLst>
                                    </p:anim>
                                    <p:anim calcmode="lin" valueType="num">
                                      <p:cBhvr additive="base">
                                        <p:cTn id="28" dur="500"/>
                                        <p:tgtEl>
                                          <p:spTgt spid="24"/>
                                        </p:tgtEl>
                                        <p:attrNameLst>
                                          <p:attrName>ppt_y</p:attrName>
                                        </p:attrNameLst>
                                      </p:cBhvr>
                                      <p:tavLst>
                                        <p:tav tm="0">
                                          <p:val>
                                            <p:strVal val="ppt_y"/>
                                          </p:val>
                                        </p:tav>
                                        <p:tav tm="100000">
                                          <p:val>
                                            <p:strVal val="1+ppt_h/2"/>
                                          </p:val>
                                        </p:tav>
                                      </p:tavLst>
                                    </p:anim>
                                    <p:set>
                                      <p:cBhvr>
                                        <p:cTn id="29" dur="1" fill="hold">
                                          <p:stCondLst>
                                            <p:cond delay="499"/>
                                          </p:stCondLst>
                                        </p:cTn>
                                        <p:tgtEl>
                                          <p:spTgt spid="24"/>
                                        </p:tgtEl>
                                        <p:attrNameLst>
                                          <p:attrName>style.visibility</p:attrName>
                                        </p:attrNameLst>
                                      </p:cBhvr>
                                      <p:to>
                                        <p:strVal val="hidden"/>
                                      </p:to>
                                    </p:set>
                                  </p:childTnLst>
                                </p:cTn>
                              </p:par>
                              <p:par>
                                <p:cTn id="30" presetID="2" presetClass="exit" presetSubtype="4" fill="hold" grpId="0" nodeType="withEffect">
                                  <p:stCondLst>
                                    <p:cond delay="0"/>
                                  </p:stCondLst>
                                  <p:iterate type="lt">
                                    <p:tmPct val="0"/>
                                  </p:iterate>
                                  <p:childTnLst>
                                    <p:anim calcmode="lin" valueType="num">
                                      <p:cBhvr additive="base">
                                        <p:cTn id="31" dur="500"/>
                                        <p:tgtEl>
                                          <p:spTgt spid="23"/>
                                        </p:tgtEl>
                                        <p:attrNameLst>
                                          <p:attrName>ppt_x</p:attrName>
                                        </p:attrNameLst>
                                      </p:cBhvr>
                                      <p:tavLst>
                                        <p:tav tm="0">
                                          <p:val>
                                            <p:strVal val="ppt_x"/>
                                          </p:val>
                                        </p:tav>
                                        <p:tav tm="100000">
                                          <p:val>
                                            <p:strVal val="ppt_x"/>
                                          </p:val>
                                        </p:tav>
                                      </p:tavLst>
                                    </p:anim>
                                    <p:anim calcmode="lin" valueType="num">
                                      <p:cBhvr additive="base">
                                        <p:cTn id="32" dur="500"/>
                                        <p:tgtEl>
                                          <p:spTgt spid="23"/>
                                        </p:tgtEl>
                                        <p:attrNameLst>
                                          <p:attrName>ppt_y</p:attrName>
                                        </p:attrNameLst>
                                      </p:cBhvr>
                                      <p:tavLst>
                                        <p:tav tm="0">
                                          <p:val>
                                            <p:strVal val="ppt_y"/>
                                          </p:val>
                                        </p:tav>
                                        <p:tav tm="100000">
                                          <p:val>
                                            <p:strVal val="1+ppt_h/2"/>
                                          </p:val>
                                        </p:tav>
                                      </p:tavLst>
                                    </p:anim>
                                    <p:set>
                                      <p:cBhvr>
                                        <p:cTn id="33" dur="1" fill="hold">
                                          <p:stCondLst>
                                            <p:cond delay="499"/>
                                          </p:stCondLst>
                                        </p:cTn>
                                        <p:tgtEl>
                                          <p:spTgt spid="23"/>
                                        </p:tgtEl>
                                        <p:attrNameLst>
                                          <p:attrName>style.visibility</p:attrName>
                                        </p:attrNameLst>
                                      </p:cBhvr>
                                      <p:to>
                                        <p:strVal val="hidden"/>
                                      </p:to>
                                    </p:set>
                                  </p:childTnLst>
                                </p:cTn>
                              </p:par>
                              <p:par>
                                <p:cTn id="34" presetID="2" presetClass="exit" presetSubtype="1" fill="hold" grpId="0" nodeType="withEffect" nodePh="1">
                                  <p:stCondLst>
                                    <p:cond delay="0"/>
                                  </p:stCondLst>
                                  <p:endCondLst>
                                    <p:cond evt="begin" delay="0">
                                      <p:tn val="34"/>
                                    </p:cond>
                                  </p:endCondLst>
                                  <p:childTnLst>
                                    <p:anim calcmode="lin" valueType="num">
                                      <p:cBhvr additive="base">
                                        <p:cTn id="35" dur="500"/>
                                        <p:tgtEl>
                                          <p:spTgt spid="16"/>
                                        </p:tgtEl>
                                        <p:attrNameLst>
                                          <p:attrName>ppt_x</p:attrName>
                                        </p:attrNameLst>
                                      </p:cBhvr>
                                      <p:tavLst>
                                        <p:tav tm="0">
                                          <p:val>
                                            <p:strVal val="ppt_x"/>
                                          </p:val>
                                        </p:tav>
                                        <p:tav tm="100000">
                                          <p:val>
                                            <p:strVal val="ppt_x"/>
                                          </p:val>
                                        </p:tav>
                                      </p:tavLst>
                                    </p:anim>
                                    <p:anim calcmode="lin" valueType="num">
                                      <p:cBhvr additive="base">
                                        <p:cTn id="36" dur="500"/>
                                        <p:tgtEl>
                                          <p:spTgt spid="16"/>
                                        </p:tgtEl>
                                        <p:attrNameLst>
                                          <p:attrName>ppt_y</p:attrName>
                                        </p:attrNameLst>
                                      </p:cBhvr>
                                      <p:tavLst>
                                        <p:tav tm="0">
                                          <p:val>
                                            <p:strVal val="ppt_y"/>
                                          </p:val>
                                        </p:tav>
                                        <p:tav tm="100000">
                                          <p:val>
                                            <p:strVal val="0-ppt_h/2"/>
                                          </p:val>
                                        </p:tav>
                                      </p:tavLst>
                                    </p:anim>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044459788"/>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4832092"/>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smtClean="0">
                <a:solidFill>
                  <a:srgbClr val="00B050"/>
                </a:solidFill>
                <a:latin typeface="Cambria" panose="02040503050406030204" pitchFamily="18" charset="0"/>
                <a:ea typeface="Cambria" panose="02040503050406030204" pitchFamily="18" charset="0"/>
              </a:rPr>
              <a:t>: </a:t>
            </a:r>
            <a:r>
              <a:rPr lang="en-US" sz="2200" b="1" smtClean="0">
                <a:solidFill>
                  <a:srgbClr val="00B050"/>
                </a:solidFill>
                <a:latin typeface="Cambria" panose="02040503050406030204" pitchFamily="18" charset="0"/>
                <a:ea typeface="Cambria" panose="02040503050406030204" pitchFamily="18" charset="0"/>
              </a:rPr>
              <a:t>10</a:t>
            </a:r>
            <a:r>
              <a:rPr lang="en-US" sz="2200" b="1"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3,4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5659</TotalTime>
  <Words>2004</Words>
  <Application>Microsoft Office PowerPoint</Application>
  <PresentationFormat>On-screen Show (4:3)</PresentationFormat>
  <Paragraphs>161</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417</cp:revision>
  <dcterms:created xsi:type="dcterms:W3CDTF">2016-02-15T14:28:12Z</dcterms:created>
  <dcterms:modified xsi:type="dcterms:W3CDTF">2025-12-24T08:22:17Z</dcterms:modified>
</cp:coreProperties>
</file>