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21" r:id="rId2"/>
    <p:sldId id="260" r:id="rId3"/>
    <p:sldId id="319" r:id="rId4"/>
    <p:sldId id="261" r:id="rId5"/>
    <p:sldId id="476" r:id="rId6"/>
    <p:sldId id="531" r:id="rId7"/>
    <p:sldId id="331" r:id="rId8"/>
    <p:sldId id="535" r:id="rId9"/>
    <p:sldId id="532" r:id="rId10"/>
    <p:sldId id="543" r:id="rId11"/>
    <p:sldId id="544" r:id="rId12"/>
    <p:sldId id="545" r:id="rId13"/>
    <p:sldId id="559" r:id="rId14"/>
    <p:sldId id="556" r:id="rId15"/>
    <p:sldId id="553" r:id="rId16"/>
    <p:sldId id="552" r:id="rId17"/>
    <p:sldId id="524" r:id="rId18"/>
    <p:sldId id="557" r:id="rId19"/>
    <p:sldId id="526" r:id="rId20"/>
    <p:sldId id="546" r:id="rId21"/>
    <p:sldId id="547" r:id="rId22"/>
    <p:sldId id="551" r:id="rId23"/>
    <p:sldId id="527" r:id="rId24"/>
    <p:sldId id="338" r:id="rId25"/>
    <p:sldId id="356" r:id="rId26"/>
    <p:sldId id="520" r:id="rId27"/>
    <p:sldId id="455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D9C8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85DA-AD25-4F6C-A7AB-E8B65E91DDE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A9230-B75F-4475-AB16-CEEB9EBF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giận</a:t>
            </a:r>
            <a:r>
              <a:rPr lang="en-US" dirty="0"/>
              <a:t> </a:t>
            </a:r>
            <a:r>
              <a:rPr lang="en-US" dirty="0" err="1"/>
              <a:t>bột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,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khiêu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rủ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8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algn="l" rtl="0"/>
            <a:endParaRPr lang="vi-VN" b="0" i="0" dirty="0">
              <a:solidFill>
                <a:srgbClr val="EA5455"/>
              </a:solidFill>
              <a:effectLst/>
              <a:latin typeface="SF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SGK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Si-men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96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0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5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Si-men.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7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hối</a:t>
            </a:r>
            <a:r>
              <a:rPr lang="en-US" dirty="0"/>
              <a:t> </a:t>
            </a:r>
            <a:r>
              <a:rPr lang="en-US" dirty="0" err="1"/>
              <a:t>hận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.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Rô-đri-gơ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Si-men.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lứa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con </a:t>
            </a:r>
            <a:r>
              <a:rPr lang="en-US" dirty="0" err="1"/>
              <a:t>tim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21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14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76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52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Nhân vật bi kịch, nhất là trong các vở kịch có tính chất anh hùng ca </a:t>
            </a:r>
            <a:r>
              <a:rPr lang="vi-VN" i="1" dirty="0"/>
              <a:t>như Lơ Xít</a:t>
            </a:r>
            <a:r>
              <a:rPr lang="vi-VN" dirty="0"/>
              <a:t>, thường là những con người phi thường, siêu phàm, cao cả. Ở vở kịch </a:t>
            </a:r>
            <a:r>
              <a:rPr lang="vi-VN" i="1" dirty="0"/>
              <a:t>Lơ Xít</a:t>
            </a:r>
            <a:r>
              <a:rPr lang="vi-VN" dirty="0"/>
              <a:t>, hai nhân vật Rô-đri-gơ và Si-men đều là những con người đề cao nghĩa vụ thiêng liêng với gia đình và Tổ quốc. Họ là những con người cao thượng, có ý chí mãnh liệt, có tình cảm nồng nhiệt. Riêng nhân vật</a:t>
            </a:r>
            <a:r>
              <a:rPr lang="en-US" dirty="0"/>
              <a:t> </a:t>
            </a:r>
            <a:r>
              <a:rPr lang="vi-VN" dirty="0"/>
              <a:t>Rô-đri-gơ, tác giả chú trọng xây dựng nhân vật có tính cách anh hùng, hào hiệp (GV lưu ý</a:t>
            </a:r>
            <a:r>
              <a:rPr lang="en-US" dirty="0"/>
              <a:t> </a:t>
            </a:r>
            <a:r>
              <a:rPr lang="vi-VN" dirty="0"/>
              <a:t>HS ý nghĩa nhan đề vở kịch). Chàng tự ý thức về phẩm chất của mình (</a:t>
            </a:r>
            <a:r>
              <a:rPr lang="vi-VN" i="1" dirty="0"/>
              <a:t>hồn cao thượng bẩm sinh</a:t>
            </a:r>
            <a:r>
              <a:rPr lang="vi-VN" dirty="0"/>
              <a:t>). Chính Đông Goóc-ma-xờ cũng nhận định Rô-đri-gơ là con người có "lòng hào hiệp","Khí phách kiên cường", "hồn cao thượng", "trang hào hoa hiệp sỉ", "trọn đạo trọn tình". Trong đoạn trích, ta thấy rõ ở chàng sự thẳng thắp, quả cảm, tình cảm và ý chí đều mãnh liệt, vừa trọng tình cảm vừa trọng nghĩa vụ, trong đầu thương vẫn rất hào hùng. Đó là con người xuất chúng, đẹp đẽ, mẫu mực - con người lí tưởng của thời đại.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9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4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Nhân vật bi kịch, nhất là trong các vở kịch có tính chất anh hùng ca </a:t>
            </a:r>
            <a:r>
              <a:rPr lang="vi-VN" i="1" dirty="0"/>
              <a:t>như Lơ Xít</a:t>
            </a:r>
            <a:r>
              <a:rPr lang="vi-VN" dirty="0"/>
              <a:t>, thường là những con người phi thường, siêu phàm, cao cả. Ở vở kịch </a:t>
            </a:r>
            <a:r>
              <a:rPr lang="vi-VN" i="1" dirty="0"/>
              <a:t>Lơ Xít</a:t>
            </a:r>
            <a:r>
              <a:rPr lang="vi-VN" dirty="0"/>
              <a:t>, hai nhân vật Rô-đri-gơ và Si-men đều là những con người đề cao nghĩa vụ thiêng liêng với gia đình và Tổ quốc. Họ là những con người cao thượng, có ý chí mãnh liệt, có tình cảm nồng nhiệt. Riêng nhân vật</a:t>
            </a:r>
            <a:r>
              <a:rPr lang="en-US" dirty="0"/>
              <a:t> </a:t>
            </a:r>
            <a:r>
              <a:rPr lang="vi-VN" dirty="0"/>
              <a:t>Rô-đri-gơ, tác giả chú trọng xây dựng nhân vật có tính cách anh hùng, hào hiệp (GV lưu ý</a:t>
            </a:r>
            <a:r>
              <a:rPr lang="en-US" dirty="0"/>
              <a:t> </a:t>
            </a:r>
            <a:r>
              <a:rPr lang="vi-VN" dirty="0"/>
              <a:t>HS ý nghĩa nhan đề vở kịch). Chàng tự ý thức về phẩm chất của mình (</a:t>
            </a:r>
            <a:r>
              <a:rPr lang="vi-VN" i="1" dirty="0"/>
              <a:t>hồn cao thượng bẩm sinh</a:t>
            </a:r>
            <a:r>
              <a:rPr lang="vi-VN" dirty="0"/>
              <a:t>). Chính Đông Goóc-ma-xờ cũng nhận định Rô-đri-gơ là con người có "lòng hào hiệp","Khí phách kiên cường", "hồn cao thượng", "trang hào hoa hiệp sỉ", "trọn đạo trọn tình". Trong đoạn trích, ta thấy rõ ở chàng sự thẳng thắ</a:t>
            </a:r>
            <a:r>
              <a:rPr lang="en-US" dirty="0"/>
              <a:t>n</a:t>
            </a:r>
            <a:r>
              <a:rPr lang="vi-VN" dirty="0"/>
              <a:t>, quả cảm, tình cảm và ý chí đều mãnh liệt, vừa trọng tình cảm vừa trọng nghĩa vụ, trong đầu thương vẫn rất hào hùng. Đó là con người xuất chúng, đẹp đẽ, mẫu mực - con người lí tưởng của thời đại.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2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6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8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1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khấu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,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2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. </a:t>
            </a: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72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59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3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vi-VN" b="0" i="0" dirty="0">
                <a:solidFill>
                  <a:srgbClr val="EA5455"/>
                </a:solidFill>
                <a:effectLst/>
                <a:latin typeface="SF Pro"/>
              </a:rPr>
              <a:t>Tóm tắt vở kịch: Đông Rô-đri-gơ, con trai Đông Đi-e-gơ, yêu Si-men, con gái Đông Goóc-ma-xờ. Một cuộc cãi cọ diễn ra giữa hai ông bố dẫn đến việc Đông Goóc-ma-xờ tát Đông Đi-e-gơ. Để rửa nhục, Đông Đi-e-gơ yêu cầu con trai trả thù Đông Goóc-ma-xờ. Rô-đri-gơ đấu tranh tư tưởng, cuối cùng, ý thức vê b</a:t>
            </a:r>
            <a:r>
              <a:rPr lang="en-US" b="0" i="0" dirty="0">
                <a:solidFill>
                  <a:srgbClr val="EA5455"/>
                </a:solidFill>
                <a:effectLst/>
                <a:latin typeface="SF Pro"/>
              </a:rPr>
              <a:t>ổ</a:t>
            </a:r>
            <a:r>
              <a:rPr lang="vi-VN" b="0" i="0" dirty="0">
                <a:solidFill>
                  <a:srgbClr val="EA5455"/>
                </a:solidFill>
                <a:effectLst/>
                <a:latin typeface="SF Pro"/>
              </a:rPr>
              <a:t>n phận và danh dự dòng họ đã khiến chàng quyết đấu kiếm với Đông Goóc-ma-xờ. Đông Goóc-ma-xờ bị Rô-đri-gơ đâm chết. Sau đó, Rô-đri-gơ đến yêu cầu Si-men hãy giết chàng để trả thù cho cha. Si-men thừa nhận lòng dũng cảm của Rô-đri-gơ và tuyên bố cũng sẽ làm bổn phận của mình là đòi nhà vua xử tội kẻ giết người. Lúc đó, giặc Mô sắp sửa tấn công, Rô-đri-gơ được cử đi đánh giặc. Chàng đã chiến thắng trở về. Si-men tiếp tục đòi lấy đầu Rô-đri-gơ. Hiệp sĩ Đông Xăng-sơ, vốn yêu Si-men, tình nguyện đấu kiếm với Rô-đri-gơ để trả thù cho Si-men. Đông Xăng-sơ thua, nhưng Rô-đri-gơ đã tha chết cho chàng. Thấy Đông Xăng-sơ trở về, tưởng Rô-đri-gơ đã bị giết, Si-men đã không giấu được cảm xúc, bộc lộ rõ tình yêu với Rô-đri-gơ và sự đau đớn của mình. Nhà vua tuyên bố danh dự của Si-men được bảo toàn và có thể chắp duyên lành với Rô-đri-gơ.</a:t>
            </a:r>
          </a:p>
          <a:p>
            <a:r>
              <a:rPr lang="vi-VN" b="0" i="0" dirty="0">
                <a:solidFill>
                  <a:srgbClr val="EA5455"/>
                </a:solidFill>
                <a:effectLst/>
                <a:latin typeface="SF Pro"/>
              </a:rPr>
              <a:t/>
            </a:r>
            <a:br>
              <a:rPr lang="vi-VN" b="0" i="0" dirty="0">
                <a:solidFill>
                  <a:srgbClr val="EA5455"/>
                </a:solidFill>
                <a:effectLst/>
                <a:latin typeface="SF Pro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E83A48-79DC-4174-E26F-5B8CDBD4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3EBAF87-1491-BF41-CBC1-BC8B1BE25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CCBE66-9CB0-9FE7-0744-86381A36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62F1D4-4349-D0BF-F1AB-A3CBC78E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8FF6E7-6D4B-58B6-0AA0-B1290C6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5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D677B0-EBA9-27BB-9756-31DF6F2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4A395E-8B8E-5BEC-F1CA-430D7B83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7532DB-4616-C92F-255D-7566FF03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C61583-13E3-A401-1A89-A6736BB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5B4A4D-176B-4C45-0B98-672C615D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69CE885-A00E-C60E-6A9C-35F87195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4B7929-03AF-7CA6-A357-40BB7DCA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E55EBE-88DC-3EE2-72DA-508C32A3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8067F6-1678-1892-7B3E-437922A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939581-4F08-4919-1CD6-5C37F0CF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6504FB-C0F0-5483-C3F3-15BC6D5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F2D18B-5270-20C9-108C-106D11ADC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0C27D0-58A5-24EF-9442-87ADD0A5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FE0BD-9E72-706F-3FAB-1D272082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0ED9AD-AC0A-6F03-06EE-8138262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528946-766A-0D95-96B4-D740636A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D2ABBF-3A5C-A86A-F274-7043B997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F2C21B-1A78-978A-6218-964A211A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92E721-B118-704E-F186-718607CB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C56692-A2B2-5CEA-E358-7F7F615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4D0065-50D7-BE75-B866-747063FD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7EB141-275A-2D83-F159-A04AC4FB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01492E1-0C97-7E29-95D7-5FF7202E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6DFE6C-BF5F-B965-2AE9-7DC69D14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BA9A98-5C5C-D981-588D-CB688A7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9ACB7E-759B-4909-2C4F-E55F42DC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7C439-6AED-93FC-FA1A-936BB722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A9D985-DA3F-44D9-BD0B-DC3B7EE4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F731FB-6684-8B16-5BC6-6955668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CF641D-F58F-DB9B-D7CA-40C689A9B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9DAE039-2750-039C-87E6-710FB87A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8B10581-DE48-B050-9E27-8FAAEB39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F65CF-E691-132B-E698-8EB54D25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9E3A8A7-4B3D-AE74-695E-2B25BD66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53DC2B-7B1B-FACD-B807-C8A2AF6D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BE4A569-DE8B-D0E3-E3DE-568A813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7F89DE-4546-4533-7122-B35EE65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1733BF-5392-F80E-0F43-A6305BB5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47CDF4E-F8A3-A916-D4C4-CE9C2725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23FDC0-026A-FFE1-362F-46A69DD7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D18DFB-A891-C627-BE1F-3977473E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9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2471F-BC82-FB13-DB83-A8D2332D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563E35-0142-E3E6-242E-204CEB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8FF4AE-EC3F-CC62-00D8-9B34843F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6D8505-9889-0EAD-5EF2-38EE35FA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DD367A-2213-CDE9-6DA1-C9FAFBA5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667E02-363B-51C7-6F48-FACCAE0D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0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659903-DA83-31CE-A2DA-D461DC6D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871F23D-BF46-4740-0FE3-359CED3D1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59907F-2FCB-5A4E-3801-28FA24A1B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70FCE0-CB90-4679-693F-AD4FF96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CDA8AA-AB18-DBAE-44C5-5C18B524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90AE27-3D17-D61A-5CB2-C12AB6F5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8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81F52C8-7E1D-369C-5105-AA0EC025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008E65-8F0D-6366-6E95-883BF9986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F3593-FB8A-B378-7F25-14BA45F2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FA2C-B09B-437F-A47A-9835E0143E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D8AC9E-628E-1616-EBFA-EA9F2E3F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B37C35-4425-2344-C55F-1E99C4B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40.svg"/><Relationship Id="rId10" Type="http://schemas.microsoft.com/office/2007/relationships/hdphoto" Target="../media/hdphoto2.wdp"/><Relationship Id="rId4" Type="http://schemas.openxmlformats.org/officeDocument/2006/relationships/image" Target="../media/image39.sv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73DD09-1990-1690-9F8B-D9EA1BD198C7}"/>
              </a:ext>
            </a:extLst>
          </p:cNvPr>
          <p:cNvSpPr txBox="1"/>
          <p:nvPr/>
        </p:nvSpPr>
        <p:spPr>
          <a:xfrm>
            <a:off x="572026" y="158715"/>
            <a:ext cx="10743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</a:p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76037" y="2307270"/>
            <a:ext cx="6057545" cy="4550730"/>
          </a:xfrm>
          <a:custGeom>
            <a:avLst/>
            <a:gdLst/>
            <a:ahLst/>
            <a:cxnLst/>
            <a:rect l="l" t="t" r="r" b="b"/>
            <a:pathLst>
              <a:path w="7161824" h="5380320">
                <a:moveTo>
                  <a:pt x="0" y="0"/>
                </a:moveTo>
                <a:lnTo>
                  <a:pt x="7161824" y="0"/>
                </a:lnTo>
                <a:lnTo>
                  <a:pt x="7161824" y="5380320"/>
                </a:lnTo>
                <a:lnTo>
                  <a:pt x="0" y="5380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19E94D-079E-7DD0-7386-25C543A6C664}"/>
              </a:ext>
            </a:extLst>
          </p:cNvPr>
          <p:cNvSpPr/>
          <p:nvPr/>
        </p:nvSpPr>
        <p:spPr>
          <a:xfrm>
            <a:off x="201867" y="933778"/>
            <a:ext cx="5697488" cy="2305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 Rô-đri-gơ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Si-men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cuộc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diễn ra giữa hai ông bố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rửa nhục, Đông Đi-e-gơ yêu cầu con trai trả thù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749A70C-7CE2-0A71-422A-26E373CF774F}"/>
              </a:ext>
            </a:extLst>
          </p:cNvPr>
          <p:cNvSpPr/>
          <p:nvPr/>
        </p:nvSpPr>
        <p:spPr>
          <a:xfrm>
            <a:off x="6039465" y="933778"/>
            <a:ext cx="5828685" cy="17811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Si-men. Si-men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 bố cũng sẽ làm bổn phận của mình là đòi nhà vua xử tội kẻ giết người.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42AF40A-17AB-8C87-D129-082295C8D5B5}"/>
              </a:ext>
            </a:extLst>
          </p:cNvPr>
          <p:cNvSpPr/>
          <p:nvPr/>
        </p:nvSpPr>
        <p:spPr>
          <a:xfrm>
            <a:off x="6039465" y="2910677"/>
            <a:ext cx="5828685" cy="11946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G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iặc Mô sắp sửa tấn công, Rô-đri-gơ được cử đi đánh giặc.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646877-B993-AC31-E4C9-9A2DEFC97002}"/>
              </a:ext>
            </a:extLst>
          </p:cNvPr>
          <p:cNvSpPr/>
          <p:nvPr/>
        </p:nvSpPr>
        <p:spPr>
          <a:xfrm>
            <a:off x="201867" y="3380913"/>
            <a:ext cx="5697488" cy="14596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 Xăng-sơ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829DAA6-F8EF-BCEA-EE22-72E53880D433}"/>
              </a:ext>
            </a:extLst>
          </p:cNvPr>
          <p:cNvSpPr/>
          <p:nvPr/>
        </p:nvSpPr>
        <p:spPr>
          <a:xfrm>
            <a:off x="201867" y="4919509"/>
            <a:ext cx="5697488" cy="17811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 vua tuyên bố danh dự của Si-men được bảo toàn và có thể chắp duyên lành với Rô-đri-gơ.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B9D72A-01C3-799B-FD6A-A61D6E98078E}"/>
              </a:ext>
            </a:extLst>
          </p:cNvPr>
          <p:cNvSpPr txBox="1"/>
          <p:nvPr/>
        </p:nvSpPr>
        <p:spPr>
          <a:xfrm>
            <a:off x="6225202" y="4690126"/>
            <a:ext cx="4891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6AC857F-0815-E9F8-A523-70ED7AF5254C}"/>
              </a:ext>
            </a:extLst>
          </p:cNvPr>
          <p:cNvGrpSpPr/>
          <p:nvPr/>
        </p:nvGrpSpPr>
        <p:grpSpPr>
          <a:xfrm>
            <a:off x="0" y="188586"/>
            <a:ext cx="4835013" cy="647352"/>
            <a:chOff x="0" y="188586"/>
            <a:chExt cx="4835013" cy="647352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15DFA5E-B7B6-EA4F-2A09-4E274C8ECB12}"/>
                </a:ext>
              </a:extLst>
            </p:cNvPr>
            <p:cNvSpPr/>
            <p:nvPr/>
          </p:nvSpPr>
          <p:spPr>
            <a:xfrm>
              <a:off x="0" y="188586"/>
              <a:ext cx="3959942" cy="647352"/>
            </a:xfrm>
            <a:prstGeom prst="rect">
              <a:avLst/>
            </a:prstGeom>
            <a:solidFill>
              <a:srgbClr val="E3D9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3CB6A44-3B1C-B391-AE9A-E43011DFF64C}"/>
                </a:ext>
              </a:extLst>
            </p:cNvPr>
            <p:cNvSpPr txBox="1"/>
            <p:nvPr/>
          </p:nvSpPr>
          <p:spPr>
            <a:xfrm>
              <a:off x="358263" y="250652"/>
              <a:ext cx="4476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phẩm“Lơ-Xít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2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A05417-E277-B01D-2787-CCB329D97511}"/>
              </a:ext>
            </a:extLst>
          </p:cNvPr>
          <p:cNvGrpSpPr/>
          <p:nvPr/>
        </p:nvGrpSpPr>
        <p:grpSpPr>
          <a:xfrm>
            <a:off x="0" y="188586"/>
            <a:ext cx="4835013" cy="647352"/>
            <a:chOff x="0" y="188586"/>
            <a:chExt cx="4835013" cy="647352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ED129BAC-7ACB-15B5-5C0C-9AAECC4346DD}"/>
                </a:ext>
              </a:extLst>
            </p:cNvPr>
            <p:cNvSpPr/>
            <p:nvPr/>
          </p:nvSpPr>
          <p:spPr>
            <a:xfrm>
              <a:off x="0" y="188586"/>
              <a:ext cx="3959942" cy="647352"/>
            </a:xfrm>
            <a:prstGeom prst="rect">
              <a:avLst/>
            </a:prstGeom>
            <a:solidFill>
              <a:srgbClr val="E3D9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4BB7B21-C5E2-D620-8E11-D7D9B4F57F77}"/>
                </a:ext>
              </a:extLst>
            </p:cNvPr>
            <p:cNvSpPr txBox="1"/>
            <p:nvPr/>
          </p:nvSpPr>
          <p:spPr>
            <a:xfrm>
              <a:off x="358263" y="250652"/>
              <a:ext cx="4476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Lơ-Xít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0A00BC-F836-4472-089E-7C210B6BF2EE}"/>
              </a:ext>
            </a:extLst>
          </p:cNvPr>
          <p:cNvSpPr txBox="1"/>
          <p:nvPr/>
        </p:nvSpPr>
        <p:spPr>
          <a:xfrm>
            <a:off x="771831" y="1178407"/>
            <a:ext cx="10672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Si-men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FDB326-F427-9E05-A641-515C6AE4E862}"/>
              </a:ext>
            </a:extLst>
          </p:cNvPr>
          <p:cNvSpPr txBox="1"/>
          <p:nvPr/>
        </p:nvSpPr>
        <p:spPr>
          <a:xfrm>
            <a:off x="1357071" y="2132514"/>
            <a:ext cx="104491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Si-men,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C89DB8-0B1D-A125-1CDE-1B68356BA06B}"/>
              </a:ext>
            </a:extLst>
          </p:cNvPr>
          <p:cNvSpPr txBox="1"/>
          <p:nvPr/>
        </p:nvSpPr>
        <p:spPr>
          <a:xfrm>
            <a:off x="3349236" y="4382212"/>
            <a:ext cx="7934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E4C4C193-2100-CB72-8BC3-D4A440AE14ED}"/>
              </a:ext>
            </a:extLst>
          </p:cNvPr>
          <p:cNvSpPr/>
          <p:nvPr/>
        </p:nvSpPr>
        <p:spPr>
          <a:xfrm>
            <a:off x="-656304" y="3914206"/>
            <a:ext cx="3482863" cy="3530773"/>
          </a:xfrm>
          <a:custGeom>
            <a:avLst/>
            <a:gdLst/>
            <a:ahLst/>
            <a:cxnLst/>
            <a:rect l="l" t="t" r="r" b="b"/>
            <a:pathLst>
              <a:path w="4424516" h="4114800">
                <a:moveTo>
                  <a:pt x="0" y="0"/>
                </a:moveTo>
                <a:lnTo>
                  <a:pt x="4424517" y="0"/>
                </a:lnTo>
                <a:lnTo>
                  <a:pt x="4424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265DE-C65B-33B0-1E65-BA2336950CB7}"/>
              </a:ext>
            </a:extLst>
          </p:cNvPr>
          <p:cNvSpPr txBox="1"/>
          <p:nvPr/>
        </p:nvSpPr>
        <p:spPr>
          <a:xfrm>
            <a:off x="5102697" y="2479958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kịch</a:t>
            </a:r>
            <a:endParaRPr lang="en-US" sz="5867" b="1" i="1" kern="0" dirty="0">
              <a:solidFill>
                <a:srgbClr val="FF0000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77C38366-021A-AA39-2F9F-C35345AA7CC4}"/>
              </a:ext>
            </a:extLst>
          </p:cNvPr>
          <p:cNvSpPr/>
          <p:nvPr/>
        </p:nvSpPr>
        <p:spPr>
          <a:xfrm>
            <a:off x="253175" y="811279"/>
            <a:ext cx="4849522" cy="6046721"/>
          </a:xfrm>
          <a:custGeom>
            <a:avLst/>
            <a:gdLst/>
            <a:ahLst/>
            <a:cxnLst/>
            <a:rect l="l" t="t" r="r" b="b"/>
            <a:pathLst>
              <a:path w="4191671" h="5226467">
                <a:moveTo>
                  <a:pt x="0" y="0"/>
                </a:moveTo>
                <a:lnTo>
                  <a:pt x="4191671" y="0"/>
                </a:lnTo>
                <a:lnTo>
                  <a:pt x="4191671" y="5226467"/>
                </a:lnTo>
                <a:lnTo>
                  <a:pt x="0" y="5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03" t="-23672" r="-143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592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D0A7AC-79CF-DC04-76FC-EF9C6DE0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247"/>
            <a:ext cx="7053101" cy="3920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576B81-882D-B496-39D9-FD43EC598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300" y="2978136"/>
            <a:ext cx="6910699" cy="3824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2C28FA-512F-CB1D-1671-BCAA5142239A}"/>
              </a:ext>
            </a:extLst>
          </p:cNvPr>
          <p:cNvSpPr txBox="1"/>
          <p:nvPr/>
        </p:nvSpPr>
        <p:spPr>
          <a:xfrm>
            <a:off x="4564312" y="553014"/>
            <a:ext cx="7033064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lang="en-US" sz="5867" b="1" i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412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A19E1E29-1E0C-6761-F1C3-7A333E765F01}"/>
              </a:ext>
            </a:extLst>
          </p:cNvPr>
          <p:cNvSpPr/>
          <p:nvPr/>
        </p:nvSpPr>
        <p:spPr>
          <a:xfrm>
            <a:off x="0" y="1087400"/>
            <a:ext cx="3048692" cy="6212044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365" t="-59790" r="-2731" b="-18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B56850-DAAA-B25B-531F-7D71514F54C0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ABF8627-DB18-712F-B900-84E75CEA45CC}"/>
              </a:ext>
            </a:extLst>
          </p:cNvPr>
          <p:cNvSpPr txBox="1"/>
          <p:nvPr/>
        </p:nvSpPr>
        <p:spPr>
          <a:xfrm>
            <a:off x="2610836" y="1087400"/>
            <a:ext cx="23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78C2EE-A418-843E-4652-0E92CA51A551}"/>
              </a:ext>
            </a:extLst>
          </p:cNvPr>
          <p:cNvSpPr txBox="1"/>
          <p:nvPr/>
        </p:nvSpPr>
        <p:spPr>
          <a:xfrm>
            <a:off x="3989438" y="2186267"/>
            <a:ext cx="7332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Dằn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263AAE-A9C7-275C-373F-70EC4ED08FC3}"/>
              </a:ext>
            </a:extLst>
          </p:cNvPr>
          <p:cNvSpPr txBox="1"/>
          <p:nvPr/>
        </p:nvSpPr>
        <p:spPr>
          <a:xfrm>
            <a:off x="2610836" y="3259203"/>
            <a:ext cx="46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008B58C-7741-D562-1131-E4BB2421ABAF}"/>
              </a:ext>
            </a:extLst>
          </p:cNvPr>
          <p:cNvSpPr txBox="1"/>
          <p:nvPr/>
        </p:nvSpPr>
        <p:spPr>
          <a:xfrm>
            <a:off x="3989438" y="4020081"/>
            <a:ext cx="7332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136049C-A813-E162-8067-84F9FF479090}"/>
              </a:ext>
            </a:extLst>
          </p:cNvPr>
          <p:cNvSpPr txBox="1"/>
          <p:nvPr/>
        </p:nvSpPr>
        <p:spPr>
          <a:xfrm>
            <a:off x="3048692" y="5237015"/>
            <a:ext cx="82734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Hi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con.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C73F705-17B4-E6B6-9B58-88FD66AA65B3}"/>
              </a:ext>
            </a:extLst>
          </p:cNvPr>
          <p:cNvSpPr txBox="1"/>
          <p:nvPr/>
        </p:nvSpPr>
        <p:spPr>
          <a:xfrm>
            <a:off x="3989438" y="1610620"/>
            <a:ext cx="733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Goóc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-ma-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xờ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A19E1E29-1E0C-6761-F1C3-7A333E765F01}"/>
              </a:ext>
            </a:extLst>
          </p:cNvPr>
          <p:cNvSpPr/>
          <p:nvPr/>
        </p:nvSpPr>
        <p:spPr>
          <a:xfrm>
            <a:off x="-1" y="1171575"/>
            <a:ext cx="3243263" cy="6127869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365" t="-59790" r="-2731" b="-18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B56850-DAAA-B25B-531F-7D71514F54C0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0A2D5E1-1DA8-9FC7-CEB5-276F7C302413}"/>
              </a:ext>
            </a:extLst>
          </p:cNvPr>
          <p:cNvGrpSpPr/>
          <p:nvPr/>
        </p:nvGrpSpPr>
        <p:grpSpPr>
          <a:xfrm>
            <a:off x="3350205" y="1805427"/>
            <a:ext cx="7520045" cy="1992398"/>
            <a:chOff x="4008232" y="2480544"/>
            <a:chExt cx="7520045" cy="199239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CDE783B-F9B7-D4A2-F762-4BC64F930E0C}"/>
                </a:ext>
              </a:extLst>
            </p:cNvPr>
            <p:cNvSpPr txBox="1"/>
            <p:nvPr/>
          </p:nvSpPr>
          <p:spPr>
            <a:xfrm>
              <a:off x="5811141" y="2657060"/>
              <a:ext cx="5717136" cy="1815882"/>
            </a:xfrm>
            <a:prstGeom prst="rect">
              <a:avLst/>
            </a:prstGeom>
            <a:solidFill>
              <a:srgbClr val="FFF6F7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Rô-đri-gơ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Si-men?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“Nghe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”?</a:t>
              </a:r>
            </a:p>
          </p:txBody>
        </p:sp>
        <p:pic>
          <p:nvPicPr>
            <p:cNvPr id="6" name="Picture 5" descr="A white circle with a question mark in it&#10;&#10;Description automatically generated">
              <a:extLst>
                <a:ext uri="{FF2B5EF4-FFF2-40B4-BE49-F238E27FC236}">
                  <a16:creationId xmlns="" xmlns:a16="http://schemas.microsoft.com/office/drawing/2014/main" id="{EF054853-4CF7-114F-54BA-5AEE9FF27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32" y="2480544"/>
              <a:ext cx="1896912" cy="1896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93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D916D565-5B2D-2879-FA0A-EA5431950145}"/>
              </a:ext>
            </a:extLst>
          </p:cNvPr>
          <p:cNvSpPr/>
          <p:nvPr/>
        </p:nvSpPr>
        <p:spPr>
          <a:xfrm>
            <a:off x="8829675" y="-100013"/>
            <a:ext cx="3362325" cy="7421053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791" r="-147916" b="-18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2DF067-2D26-EB51-1EEB-BDCB2CC78D9F}"/>
              </a:ext>
            </a:extLst>
          </p:cNvPr>
          <p:cNvSpPr txBox="1"/>
          <p:nvPr/>
        </p:nvSpPr>
        <p:spPr>
          <a:xfrm>
            <a:off x="929520" y="1140233"/>
            <a:ext cx="23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97CE98-4BA0-363F-F2B5-4C1ECC51370E}"/>
              </a:ext>
            </a:extLst>
          </p:cNvPr>
          <p:cNvSpPr txBox="1"/>
          <p:nvPr/>
        </p:nvSpPr>
        <p:spPr>
          <a:xfrm>
            <a:off x="2308122" y="1800214"/>
            <a:ext cx="733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B15948-C3D8-4848-83C3-F1ED8D4F7F71}"/>
              </a:ext>
            </a:extLst>
          </p:cNvPr>
          <p:cNvSpPr txBox="1"/>
          <p:nvPr/>
        </p:nvSpPr>
        <p:spPr>
          <a:xfrm>
            <a:off x="929520" y="2710541"/>
            <a:ext cx="46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83A6C0-F29F-6BE8-DCA8-B67A6C737EF2}"/>
              </a:ext>
            </a:extLst>
          </p:cNvPr>
          <p:cNvSpPr txBox="1"/>
          <p:nvPr/>
        </p:nvSpPr>
        <p:spPr>
          <a:xfrm>
            <a:off x="2308122" y="3498504"/>
            <a:ext cx="733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97111D-8746-BBF1-304F-D5B47A616E8E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Si-men</a:t>
            </a:r>
          </a:p>
        </p:txBody>
      </p:sp>
    </p:spTree>
    <p:extLst>
      <p:ext uri="{BB962C8B-B14F-4D97-AF65-F5344CB8AC3E}">
        <p14:creationId xmlns:p14="http://schemas.microsoft.com/office/powerpoint/2010/main" val="35996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2E609E-3CEC-094F-B870-5AE951EBABFB}"/>
              </a:ext>
            </a:extLst>
          </p:cNvPr>
          <p:cNvSpPr txBox="1"/>
          <p:nvPr/>
        </p:nvSpPr>
        <p:spPr>
          <a:xfrm>
            <a:off x="305114" y="232770"/>
            <a:ext cx="1160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FF00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rgbClr val="FF00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Si-men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525099-4B83-E600-416E-4DC0119C989C}"/>
              </a:ext>
            </a:extLst>
          </p:cNvPr>
          <p:cNvSpPr txBox="1"/>
          <p:nvPr/>
        </p:nvSpPr>
        <p:spPr>
          <a:xfrm>
            <a:off x="389148" y="1761091"/>
            <a:ext cx="11028033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0E59DF-40EA-C886-650D-533F11765E7E}"/>
              </a:ext>
            </a:extLst>
          </p:cNvPr>
          <p:cNvSpPr txBox="1"/>
          <p:nvPr/>
        </p:nvSpPr>
        <p:spPr>
          <a:xfrm>
            <a:off x="389148" y="3648325"/>
            <a:ext cx="2636063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13DA6A-D356-0F42-EA98-FE23C93E2FC6}"/>
              </a:ext>
            </a:extLst>
          </p:cNvPr>
          <p:cNvSpPr txBox="1"/>
          <p:nvPr/>
        </p:nvSpPr>
        <p:spPr>
          <a:xfrm>
            <a:off x="4303755" y="3648323"/>
            <a:ext cx="31988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014728-425B-189F-026C-CB0BC6C8ED4B}"/>
              </a:ext>
            </a:extLst>
          </p:cNvPr>
          <p:cNvSpPr txBox="1"/>
          <p:nvPr/>
        </p:nvSpPr>
        <p:spPr>
          <a:xfrm>
            <a:off x="8511611" y="3648323"/>
            <a:ext cx="3049424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53D49935-D8E9-44B0-A901-C377A81C5A85}"/>
              </a:ext>
            </a:extLst>
          </p:cNvPr>
          <p:cNvSpPr/>
          <p:nvPr/>
        </p:nvSpPr>
        <p:spPr>
          <a:xfrm>
            <a:off x="3262831" y="4079210"/>
            <a:ext cx="803304" cy="52322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5C91F0DD-0B46-4A73-9602-2E71410B6B5E}"/>
              </a:ext>
            </a:extLst>
          </p:cNvPr>
          <p:cNvSpPr/>
          <p:nvPr/>
        </p:nvSpPr>
        <p:spPr>
          <a:xfrm>
            <a:off x="7562395" y="4079210"/>
            <a:ext cx="803304" cy="52322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D916D565-5B2D-2879-FA0A-EA5431950145}"/>
              </a:ext>
            </a:extLst>
          </p:cNvPr>
          <p:cNvSpPr/>
          <p:nvPr/>
        </p:nvSpPr>
        <p:spPr>
          <a:xfrm>
            <a:off x="8915400" y="1140233"/>
            <a:ext cx="3276600" cy="6180807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791" r="-147916" b="-18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2DF067-2D26-EB51-1EEB-BDCB2CC78D9F}"/>
              </a:ext>
            </a:extLst>
          </p:cNvPr>
          <p:cNvSpPr txBox="1"/>
          <p:nvPr/>
        </p:nvSpPr>
        <p:spPr>
          <a:xfrm>
            <a:off x="929520" y="1140233"/>
            <a:ext cx="23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97CE98-4BA0-363F-F2B5-4C1ECC51370E}"/>
              </a:ext>
            </a:extLst>
          </p:cNvPr>
          <p:cNvSpPr txBox="1"/>
          <p:nvPr/>
        </p:nvSpPr>
        <p:spPr>
          <a:xfrm>
            <a:off x="2308122" y="1800214"/>
            <a:ext cx="733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B15948-C3D8-4848-83C3-F1ED8D4F7F71}"/>
              </a:ext>
            </a:extLst>
          </p:cNvPr>
          <p:cNvSpPr txBox="1"/>
          <p:nvPr/>
        </p:nvSpPr>
        <p:spPr>
          <a:xfrm>
            <a:off x="929520" y="2710541"/>
            <a:ext cx="46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83A6C0-F29F-6BE8-DCA8-B67A6C737EF2}"/>
              </a:ext>
            </a:extLst>
          </p:cNvPr>
          <p:cNvSpPr txBox="1"/>
          <p:nvPr/>
        </p:nvSpPr>
        <p:spPr>
          <a:xfrm>
            <a:off x="2308122" y="3498504"/>
            <a:ext cx="733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97111D-8746-BBF1-304F-D5B47A616E8E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Si-men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99154FB-770F-1C8C-744A-248B4C8E446F}"/>
              </a:ext>
            </a:extLst>
          </p:cNvPr>
          <p:cNvSpPr txBox="1"/>
          <p:nvPr/>
        </p:nvSpPr>
        <p:spPr>
          <a:xfrm>
            <a:off x="929520" y="4550556"/>
            <a:ext cx="8711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minh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2800" b="1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gác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659985-D2A1-5DDE-CF24-C6199A7E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57" r="29448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2E609E-3CEC-094F-B870-5AE951EBABFB}"/>
              </a:ext>
            </a:extLst>
          </p:cNvPr>
          <p:cNvSpPr txBox="1"/>
          <p:nvPr/>
        </p:nvSpPr>
        <p:spPr>
          <a:xfrm>
            <a:off x="5810864" y="2082575"/>
            <a:ext cx="5928851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#9Slide04 Pridi Medium" panose="00000600000000000000" pitchFamily="2" charset="-34"/>
                <a:cs typeface="#9Slide04 Pridi Medium" panose="00000600000000000000" pitchFamily="2" charset="-34"/>
              </a:rPr>
              <a:t>THINK – PAIR - SHARE</a:t>
            </a:r>
            <a:endParaRPr lang="en-US" sz="2400" b="1" dirty="0">
              <a:solidFill>
                <a:srgbClr val="FF0000"/>
              </a:solidFill>
              <a:latin typeface="#9Slide04 Pridi Medium" panose="00000600000000000000" pitchFamily="2" charset="-34"/>
              <a:cs typeface="#9Slide04 Pridi Medium" panose="00000600000000000000" pitchFamily="2" charset="-34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Si-men: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="" xmlns:a16="http://schemas.microsoft.com/office/drawing/2014/main" id="{87BD60CD-8617-BC08-E7CB-F5C0842808CD}"/>
              </a:ext>
            </a:extLst>
          </p:cNvPr>
          <p:cNvSpPr/>
          <p:nvPr/>
        </p:nvSpPr>
        <p:spPr>
          <a:xfrm>
            <a:off x="607458" y="911091"/>
            <a:ext cx="12851368" cy="9899466"/>
          </a:xfrm>
          <a:custGeom>
            <a:avLst/>
            <a:gdLst/>
            <a:ahLst/>
            <a:cxnLst/>
            <a:rect l="l" t="t" r="r" b="b"/>
            <a:pathLst>
              <a:path w="11805762" h="8229600">
                <a:moveTo>
                  <a:pt x="0" y="0"/>
                </a:moveTo>
                <a:lnTo>
                  <a:pt x="11805762" y="0"/>
                </a:lnTo>
                <a:lnTo>
                  <a:pt x="118057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iamond 2">
            <a:extLst>
              <a:ext uri="{FF2B5EF4-FFF2-40B4-BE49-F238E27FC236}">
                <a16:creationId xmlns="" xmlns:a16="http://schemas.microsoft.com/office/drawing/2014/main" id="{000EB95A-8567-EAAE-7C74-856A5985119E}"/>
              </a:ext>
            </a:extLst>
          </p:cNvPr>
          <p:cNvSpPr/>
          <p:nvPr/>
        </p:nvSpPr>
        <p:spPr>
          <a:xfrm>
            <a:off x="3798719" y="911091"/>
            <a:ext cx="3724275" cy="3625952"/>
          </a:xfrm>
          <a:prstGeom prst="diamo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759CAF61-EBB9-0306-7F3F-D833DF8DFDBE}"/>
              </a:ext>
            </a:extLst>
          </p:cNvPr>
          <p:cNvSpPr/>
          <p:nvPr/>
        </p:nvSpPr>
        <p:spPr>
          <a:xfrm>
            <a:off x="4036445" y="2724067"/>
            <a:ext cx="3145406" cy="4200525"/>
          </a:xfrm>
          <a:custGeom>
            <a:avLst/>
            <a:gdLst/>
            <a:ahLst/>
            <a:cxnLst/>
            <a:rect l="l" t="t" r="r" b="b"/>
            <a:pathLst>
              <a:path w="4191671" h="5226467">
                <a:moveTo>
                  <a:pt x="0" y="0"/>
                </a:moveTo>
                <a:lnTo>
                  <a:pt x="4191671" y="0"/>
                </a:lnTo>
                <a:lnTo>
                  <a:pt x="4191671" y="5226467"/>
                </a:lnTo>
                <a:lnTo>
                  <a:pt x="0" y="5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03" t="-23672" r="-14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7F1B82-7D24-758F-66B7-2A8D89D3F018}"/>
              </a:ext>
            </a:extLst>
          </p:cNvPr>
          <p:cNvSpPr txBox="1"/>
          <p:nvPr/>
        </p:nvSpPr>
        <p:spPr>
          <a:xfrm>
            <a:off x="778689" y="837936"/>
            <a:ext cx="9764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59,60:Lơ </a:t>
            </a:r>
            <a:r>
              <a:rPr lang="en-US" sz="80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Xít</a:t>
            </a:r>
            <a:endParaRPr lang="en-US" sz="8000" b="1" dirty="0">
              <a:solidFill>
                <a:srgbClr val="65100B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A51832-33AA-6E5A-8795-86154CBF809F}"/>
              </a:ext>
            </a:extLst>
          </p:cNvPr>
          <p:cNvSpPr txBox="1"/>
          <p:nvPr/>
        </p:nvSpPr>
        <p:spPr>
          <a:xfrm>
            <a:off x="4364996" y="2161375"/>
            <a:ext cx="576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(</a:t>
            </a:r>
            <a:r>
              <a:rPr lang="en-US" sz="4800" dirty="0" err="1" smtClean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Trích</a:t>
            </a:r>
            <a:r>
              <a:rPr lang="en-US" sz="4800" dirty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Coóc-nây</a:t>
            </a:r>
            <a:r>
              <a:rPr lang="en-US" sz="4800" dirty="0" smtClean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)</a:t>
            </a:r>
            <a:endParaRPr lang="en-US" sz="4800" dirty="0">
              <a:solidFill>
                <a:srgbClr val="8C1914"/>
              </a:solidFill>
              <a:latin typeface="#9Slide05 SVNCookie" panose="020B0606040200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="" xmlns:a16="http://schemas.microsoft.com/office/drawing/2014/main" id="{F849F375-7F16-4DF3-6234-1A27AA4F37A2}"/>
              </a:ext>
            </a:extLst>
          </p:cNvPr>
          <p:cNvSpPr/>
          <p:nvPr/>
        </p:nvSpPr>
        <p:spPr>
          <a:xfrm>
            <a:off x="9628926" y="-28078"/>
            <a:ext cx="2624986" cy="3405187"/>
          </a:xfrm>
          <a:custGeom>
            <a:avLst/>
            <a:gdLst/>
            <a:ahLst/>
            <a:cxnLst/>
            <a:rect l="l" t="t" r="r" b="b"/>
            <a:pathLst>
              <a:path w="6650182" h="4114800">
                <a:moveTo>
                  <a:pt x="0" y="0"/>
                </a:moveTo>
                <a:lnTo>
                  <a:pt x="6650182" y="0"/>
                </a:lnTo>
                <a:lnTo>
                  <a:pt x="66501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BFCB3D-9763-7E26-2343-6330536A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5321" y="2518997"/>
            <a:ext cx="1241332" cy="1567293"/>
          </a:xfrm>
          <a:prstGeom prst="rect">
            <a:avLst/>
          </a:prstGeom>
        </p:spPr>
      </p:pic>
      <p:pic>
        <p:nvPicPr>
          <p:cNvPr id="11" name="Picture 10" descr="A red curtains with a black background&#10;&#10;Description automatically generated">
            <a:extLst>
              <a:ext uri="{FF2B5EF4-FFF2-40B4-BE49-F238E27FC236}">
                <a16:creationId xmlns="" xmlns:a16="http://schemas.microsoft.com/office/drawing/2014/main" id="{43E5E1A9-8827-1442-204B-546C34E2B3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2"/>
          <a:stretch/>
        </p:blipFill>
        <p:spPr>
          <a:xfrm>
            <a:off x="0" y="0"/>
            <a:ext cx="2341082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16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4FABF1-F5F7-DB7F-9A38-5AD432DCF062}"/>
              </a:ext>
            </a:extLst>
          </p:cNvPr>
          <p:cNvSpPr txBox="1"/>
          <p:nvPr/>
        </p:nvSpPr>
        <p:spPr>
          <a:xfrm>
            <a:off x="97147" y="2891445"/>
            <a:ext cx="5817877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Sự cao quý của người châu Âu | Nghiên Cứu Lịch Sử">
            <a:extLst>
              <a:ext uri="{FF2B5EF4-FFF2-40B4-BE49-F238E27FC236}">
                <a16:creationId xmlns="" xmlns:a16="http://schemas.microsoft.com/office/drawing/2014/main" id="{74A30D40-6134-C943-B68E-AF094259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" r="2" b="10094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619975-023D-0AB0-FFA2-DB9551ECDCFE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E389F1-1E2C-CFF0-4E0D-82DB9F720EF9}"/>
              </a:ext>
            </a:extLst>
          </p:cNvPr>
          <p:cNvSpPr txBox="1"/>
          <p:nvPr/>
        </p:nvSpPr>
        <p:spPr>
          <a:xfrm>
            <a:off x="0" y="1123705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Si-men</a:t>
            </a:r>
          </a:p>
        </p:txBody>
      </p:sp>
    </p:spTree>
    <p:extLst>
      <p:ext uri="{BB962C8B-B14F-4D97-AF65-F5344CB8AC3E}">
        <p14:creationId xmlns:p14="http://schemas.microsoft.com/office/powerpoint/2010/main" val="18899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265DE-C65B-33B0-1E65-BA2336950CB7}"/>
              </a:ext>
            </a:extLst>
          </p:cNvPr>
          <p:cNvSpPr txBox="1"/>
          <p:nvPr/>
        </p:nvSpPr>
        <p:spPr>
          <a:xfrm>
            <a:off x="-214097" y="2280854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đột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kịch</a:t>
            </a:r>
            <a:endParaRPr lang="en-US" sz="5867" b="1" i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="" xmlns:a16="http://schemas.microsoft.com/office/drawing/2014/main" id="{311D9F0F-F61E-94C8-5153-574657675DDB}"/>
              </a:ext>
            </a:extLst>
          </p:cNvPr>
          <p:cNvGrpSpPr/>
          <p:nvPr/>
        </p:nvGrpSpPr>
        <p:grpSpPr>
          <a:xfrm>
            <a:off x="6666271" y="39525"/>
            <a:ext cx="4629328" cy="7150515"/>
            <a:chOff x="0" y="0"/>
            <a:chExt cx="2192020" cy="3385820"/>
          </a:xfrm>
        </p:grpSpPr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C2E67308-DD7E-413D-5028-25E77E9F9FC4}"/>
                </a:ext>
              </a:extLst>
            </p:cNvPr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2"/>
              <a:stretch>
                <a:fillRect l="-4445" r="-44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9077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BF9E62-6B3F-CFAC-7BCF-DBD1F57D8CAF}"/>
              </a:ext>
            </a:extLst>
          </p:cNvPr>
          <p:cNvSpPr txBox="1"/>
          <p:nvPr/>
        </p:nvSpPr>
        <p:spPr>
          <a:xfrm>
            <a:off x="3869385" y="470257"/>
            <a:ext cx="4476750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284CD7-E600-E01D-2E53-372CAE84B4DD}"/>
              </a:ext>
            </a:extLst>
          </p:cNvPr>
          <p:cNvSpPr txBox="1"/>
          <p:nvPr/>
        </p:nvSpPr>
        <p:spPr>
          <a:xfrm>
            <a:off x="466879" y="2034819"/>
            <a:ext cx="44767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Danh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63F3EB-40AF-936A-18A6-17C483DB379F}"/>
              </a:ext>
            </a:extLst>
          </p:cNvPr>
          <p:cNvSpPr txBox="1"/>
          <p:nvPr/>
        </p:nvSpPr>
        <p:spPr>
          <a:xfrm>
            <a:off x="6919756" y="2031349"/>
            <a:ext cx="44767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A9D6E9-9C20-CEC6-CF54-163383F68594}"/>
              </a:ext>
            </a:extLst>
          </p:cNvPr>
          <p:cNvSpPr txBox="1"/>
          <p:nvPr/>
        </p:nvSpPr>
        <p:spPr>
          <a:xfrm>
            <a:off x="3109382" y="3310230"/>
            <a:ext cx="599675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E9E3456-75D5-4691-6ABF-948A0F461879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flipH="1">
            <a:off x="2705254" y="993477"/>
            <a:ext cx="3402506" cy="1041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0C27DB3-E9F2-8A64-7049-70D9C7F1945D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6107760" y="993477"/>
            <a:ext cx="3050371" cy="10378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50D436-9F6C-3F38-36F6-B22676BA9FBA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6107760" y="993477"/>
            <a:ext cx="0" cy="23167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705C2B4-1684-2324-7EB3-D4E310D77048}"/>
              </a:ext>
            </a:extLst>
          </p:cNvPr>
          <p:cNvSpPr txBox="1"/>
          <p:nvPr/>
        </p:nvSpPr>
        <p:spPr>
          <a:xfrm>
            <a:off x="566737" y="4273323"/>
            <a:ext cx="1105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84ECB0C-54DF-D53D-DAF8-02714CE87515}"/>
              </a:ext>
            </a:extLst>
          </p:cNvPr>
          <p:cNvSpPr txBox="1"/>
          <p:nvPr/>
        </p:nvSpPr>
        <p:spPr>
          <a:xfrm>
            <a:off x="578497" y="5236416"/>
            <a:ext cx="1105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B262CB9-3EB6-F7A1-CFAF-CD842F2A3858}"/>
              </a:ext>
            </a:extLst>
          </p:cNvPr>
          <p:cNvSpPr txBox="1"/>
          <p:nvPr/>
        </p:nvSpPr>
        <p:spPr>
          <a:xfrm>
            <a:off x="578496" y="6126133"/>
            <a:ext cx="1105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18F48E9C-EE66-F5C0-7209-C12F22A6FA82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6096000" y="4796543"/>
            <a:ext cx="11760" cy="439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0CC0CE0C-FF27-1967-5C87-5F4E92777C25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flipH="1">
            <a:off x="6107759" y="5759636"/>
            <a:ext cx="1" cy="366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6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2E609E-3CEC-094F-B870-5AE951EBABFB}"/>
              </a:ext>
            </a:extLst>
          </p:cNvPr>
          <p:cNvSpPr txBox="1"/>
          <p:nvPr/>
        </p:nvSpPr>
        <p:spPr>
          <a:xfrm>
            <a:off x="3179127" y="3468978"/>
            <a:ext cx="8077081" cy="2554545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XVII. 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25FC07-6492-86DC-8D1B-549BCB3AF1ED}"/>
              </a:ext>
            </a:extLst>
          </p:cNvPr>
          <p:cNvSpPr txBox="1"/>
          <p:nvPr/>
        </p:nvSpPr>
        <p:spPr>
          <a:xfrm>
            <a:off x="876431" y="714470"/>
            <a:ext cx="1160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Góc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nhìn</a:t>
            </a:r>
            <a:r>
              <a:rPr lang="en-US" sz="6000" b="1" dirty="0" smtClean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thế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kỉ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21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A4205A3A-6A3B-6E2E-D8D9-1815ED825DF1}"/>
              </a:ext>
            </a:extLst>
          </p:cNvPr>
          <p:cNvSpPr/>
          <p:nvPr/>
        </p:nvSpPr>
        <p:spPr>
          <a:xfrm>
            <a:off x="-160326" y="1730133"/>
            <a:ext cx="3585019" cy="1711847"/>
          </a:xfrm>
          <a:custGeom>
            <a:avLst/>
            <a:gdLst/>
            <a:ahLst/>
            <a:cxnLst/>
            <a:rect l="l" t="t" r="r" b="b"/>
            <a:pathLst>
              <a:path w="7315200" h="3493008">
                <a:moveTo>
                  <a:pt x="0" y="0"/>
                </a:moveTo>
                <a:lnTo>
                  <a:pt x="7315200" y="0"/>
                </a:lnTo>
                <a:lnTo>
                  <a:pt x="7315200" y="3493008"/>
                </a:lnTo>
                <a:lnTo>
                  <a:pt x="0" y="3493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B38EE6-40F6-774B-DCAB-9601873E47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0464" y="3372191"/>
            <a:ext cx="2743438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0" y="1148492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III.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endParaRPr lang="en-US" sz="5867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8788C94E-CFE3-C77F-8F18-7AE932F9DA9D}"/>
              </a:ext>
            </a:extLst>
          </p:cNvPr>
          <p:cNvSpPr/>
          <p:nvPr/>
        </p:nvSpPr>
        <p:spPr>
          <a:xfrm>
            <a:off x="6894870" y="429748"/>
            <a:ext cx="3905163" cy="6428252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29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=""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325894" y="33337"/>
            <a:ext cx="5333141" cy="7665609"/>
            <a:chOff x="0" y="0"/>
            <a:chExt cx="751518" cy="3206393"/>
          </a:xfrm>
        </p:grpSpPr>
        <p:sp>
          <p:nvSpPr>
            <p:cNvPr id="3" name="Freeform 6">
              <a:extLst>
                <a:ext uri="{FF2B5EF4-FFF2-40B4-BE49-F238E27FC236}">
                  <a16:creationId xmlns=""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7">
              <a:extLst>
                <a:ext uri="{FF2B5EF4-FFF2-40B4-BE49-F238E27FC236}">
                  <a16:creationId xmlns=""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5" name="AutoShape 58">
            <a:extLst>
              <a:ext uri="{FF2B5EF4-FFF2-40B4-BE49-F238E27FC236}">
                <a16:creationId xmlns="" xmlns:a16="http://schemas.microsoft.com/office/drawing/2014/main" id="{BA180B7C-E511-25C0-4B40-2DCE31F8EDDA}"/>
              </a:ext>
            </a:extLst>
          </p:cNvPr>
          <p:cNvSpPr/>
          <p:nvPr/>
        </p:nvSpPr>
        <p:spPr>
          <a:xfrm flipH="1" flipV="1">
            <a:off x="5984070" y="1803400"/>
            <a:ext cx="10331" cy="2687051"/>
          </a:xfrm>
          <a:prstGeom prst="line">
            <a:avLst/>
          </a:prstGeom>
          <a:ln w="66675" cap="rnd">
            <a:solidFill>
              <a:srgbClr val="C6575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6399637" y="33337"/>
            <a:ext cx="5333141" cy="7665609"/>
            <a:chOff x="0" y="0"/>
            <a:chExt cx="751518" cy="3206393"/>
          </a:xfrm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4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1026506" y="439162"/>
            <a:ext cx="330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7415207" y="731549"/>
            <a:ext cx="330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660401" y="1762526"/>
            <a:ext cx="4673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6729409" y="2198075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40082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DBD6E0-411E-7294-3CEE-E9BCB15169F8}"/>
              </a:ext>
            </a:extLst>
          </p:cNvPr>
          <p:cNvSpPr txBox="1"/>
          <p:nvPr/>
        </p:nvSpPr>
        <p:spPr>
          <a:xfrm>
            <a:off x="5158936" y="2005227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IV.</a:t>
            </a:r>
          </a:p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7ACA3AF0-BD7E-E339-E8C9-448B2F975760}"/>
              </a:ext>
            </a:extLst>
          </p:cNvPr>
          <p:cNvSpPr/>
          <p:nvPr/>
        </p:nvSpPr>
        <p:spPr>
          <a:xfrm>
            <a:off x="0" y="2514600"/>
            <a:ext cx="5741494" cy="4695826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793" r="-1180" b="-1835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F1B004-5317-8F89-7903-534345396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14834" y="-527868"/>
            <a:ext cx="12918868" cy="3962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626496" y="296949"/>
            <a:ext cx="11161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C426A3-B26F-A580-486C-E0301254165B}"/>
              </a:ext>
            </a:extLst>
          </p:cNvPr>
          <p:cNvSpPr txBox="1"/>
          <p:nvPr/>
        </p:nvSpPr>
        <p:spPr>
          <a:xfrm>
            <a:off x="721586" y="3252742"/>
            <a:ext cx="1168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804AD4D2-3BC7-D417-F750-A8F282E23CDC}"/>
              </a:ext>
            </a:extLst>
          </p:cNvPr>
          <p:cNvSpPr/>
          <p:nvPr/>
        </p:nvSpPr>
        <p:spPr>
          <a:xfrm rot="21259885">
            <a:off x="8809353" y="1668850"/>
            <a:ext cx="4456221" cy="1955167"/>
          </a:xfrm>
          <a:custGeom>
            <a:avLst/>
            <a:gdLst/>
            <a:ahLst/>
            <a:cxnLst/>
            <a:rect l="l" t="t" r="r" b="b"/>
            <a:pathLst>
              <a:path w="7315200" h="3209544">
                <a:moveTo>
                  <a:pt x="0" y="0"/>
                </a:moveTo>
                <a:lnTo>
                  <a:pt x="7315200" y="0"/>
                </a:lnTo>
                <a:lnTo>
                  <a:pt x="7315200" y="3209544"/>
                </a:lnTo>
                <a:lnTo>
                  <a:pt x="0" y="3209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="" xmlns:a16="http://schemas.microsoft.com/office/drawing/2014/main" id="{0C75511C-24C2-B7EF-886B-B46817D50FA4}"/>
              </a:ext>
            </a:extLst>
          </p:cNvPr>
          <p:cNvGrpSpPr/>
          <p:nvPr/>
        </p:nvGrpSpPr>
        <p:grpSpPr>
          <a:xfrm>
            <a:off x="-937048" y="-1259698"/>
            <a:ext cx="14066095" cy="9377396"/>
            <a:chOff x="0" y="0"/>
            <a:chExt cx="28132189" cy="18754793"/>
          </a:xfrm>
        </p:grpSpPr>
        <p:sp>
          <p:nvSpPr>
            <p:cNvPr id="21" name="Freeform 3">
              <a:extLst>
                <a:ext uri="{FF2B5EF4-FFF2-40B4-BE49-F238E27FC236}">
                  <a16:creationId xmlns="" xmlns:a16="http://schemas.microsoft.com/office/drawing/2014/main" id="{1FA305BB-DA8C-1ECC-3EFC-AC9125421C8B}"/>
                </a:ext>
              </a:extLst>
            </p:cNvPr>
            <p:cNvSpPr/>
            <p:nvPr/>
          </p:nvSpPr>
          <p:spPr>
            <a:xfrm>
              <a:off x="0" y="0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6"/>
                  </a:lnTo>
                  <a:lnTo>
                    <a:pt x="0" y="937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="" xmlns:a16="http://schemas.microsoft.com/office/drawing/2014/main" id="{841B294D-47F7-4817-05E1-9AF4FA288E4B}"/>
                </a:ext>
              </a:extLst>
            </p:cNvPr>
            <p:cNvSpPr/>
            <p:nvPr/>
          </p:nvSpPr>
          <p:spPr>
            <a:xfrm>
              <a:off x="9377396" y="0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7" y="0"/>
                  </a:lnTo>
                  <a:lnTo>
                    <a:pt x="9377397" y="9377396"/>
                  </a:lnTo>
                  <a:lnTo>
                    <a:pt x="0" y="937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="" xmlns:a16="http://schemas.microsoft.com/office/drawing/2014/main" id="{0B152B2A-7C97-597F-1A78-DE796FEF73F6}"/>
                </a:ext>
              </a:extLst>
            </p:cNvPr>
            <p:cNvSpPr/>
            <p:nvPr/>
          </p:nvSpPr>
          <p:spPr>
            <a:xfrm>
              <a:off x="18754793" y="0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6"/>
                  </a:lnTo>
                  <a:lnTo>
                    <a:pt x="0" y="937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="" xmlns:a16="http://schemas.microsoft.com/office/drawing/2014/main" id="{F36D4C2D-0BE9-06EC-4DB7-ADA5ACAC25B7}"/>
                </a:ext>
              </a:extLst>
            </p:cNvPr>
            <p:cNvSpPr/>
            <p:nvPr/>
          </p:nvSpPr>
          <p:spPr>
            <a:xfrm>
              <a:off x="0" y="9377396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7"/>
                  </a:lnTo>
                  <a:lnTo>
                    <a:pt x="0" y="93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="" xmlns:a16="http://schemas.microsoft.com/office/drawing/2014/main" id="{537815A8-4341-4ACD-BCF5-52BB5262157A}"/>
                </a:ext>
              </a:extLst>
            </p:cNvPr>
            <p:cNvSpPr/>
            <p:nvPr/>
          </p:nvSpPr>
          <p:spPr>
            <a:xfrm>
              <a:off x="9377396" y="9377396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7" y="0"/>
                  </a:lnTo>
                  <a:lnTo>
                    <a:pt x="9377397" y="9377397"/>
                  </a:lnTo>
                  <a:lnTo>
                    <a:pt x="0" y="93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="" xmlns:a16="http://schemas.microsoft.com/office/drawing/2014/main" id="{474CA764-DFF2-26F2-3B20-F4468E590805}"/>
                </a:ext>
              </a:extLst>
            </p:cNvPr>
            <p:cNvSpPr/>
            <p:nvPr/>
          </p:nvSpPr>
          <p:spPr>
            <a:xfrm>
              <a:off x="18754793" y="9377396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7"/>
                  </a:lnTo>
                  <a:lnTo>
                    <a:pt x="0" y="93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0DA5B9A6-AD2B-E882-946F-379FC5AD3395}"/>
              </a:ext>
            </a:extLst>
          </p:cNvPr>
          <p:cNvSpPr/>
          <p:nvPr/>
        </p:nvSpPr>
        <p:spPr>
          <a:xfrm>
            <a:off x="9499600" y="0"/>
            <a:ext cx="2778539" cy="5308600"/>
          </a:xfrm>
          <a:custGeom>
            <a:avLst/>
            <a:gdLst/>
            <a:ahLst/>
            <a:cxnLst/>
            <a:rect l="l" t="t" r="r" b="b"/>
            <a:pathLst>
              <a:path w="2957512" h="4114800">
                <a:moveTo>
                  <a:pt x="0" y="0"/>
                </a:moveTo>
                <a:lnTo>
                  <a:pt x="2957512" y="0"/>
                </a:lnTo>
                <a:lnTo>
                  <a:pt x="2957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2430F401-D314-EEFD-06E2-E99D431B7262}"/>
              </a:ext>
            </a:extLst>
          </p:cNvPr>
          <p:cNvSpPr/>
          <p:nvPr/>
        </p:nvSpPr>
        <p:spPr>
          <a:xfrm>
            <a:off x="-100245" y="5458473"/>
            <a:ext cx="12292245" cy="1399527"/>
          </a:xfrm>
          <a:custGeom>
            <a:avLst/>
            <a:gdLst/>
            <a:ahLst/>
            <a:cxnLst/>
            <a:rect l="l" t="t" r="r" b="b"/>
            <a:pathLst>
              <a:path w="9382308" h="2099291">
                <a:moveTo>
                  <a:pt x="0" y="0"/>
                </a:moveTo>
                <a:lnTo>
                  <a:pt x="9382307" y="0"/>
                </a:lnTo>
                <a:lnTo>
                  <a:pt x="9382307" y="2099291"/>
                </a:lnTo>
                <a:lnTo>
                  <a:pt x="0" y="2099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6">
            <a:extLst>
              <a:ext uri="{FF2B5EF4-FFF2-40B4-BE49-F238E27FC236}">
                <a16:creationId xmlns="" xmlns:a16="http://schemas.microsoft.com/office/drawing/2014/main" id="{0584FEAE-31E9-8B4B-C785-1FD13578309B}"/>
              </a:ext>
            </a:extLst>
          </p:cNvPr>
          <p:cNvSpPr/>
          <p:nvPr/>
        </p:nvSpPr>
        <p:spPr>
          <a:xfrm>
            <a:off x="0" y="444"/>
            <a:ext cx="3149600" cy="1331599"/>
          </a:xfrm>
          <a:custGeom>
            <a:avLst/>
            <a:gdLst/>
            <a:ahLst/>
            <a:cxnLst/>
            <a:rect l="l" t="t" r="r" b="b"/>
            <a:pathLst>
              <a:path w="6912540" h="1736776">
                <a:moveTo>
                  <a:pt x="0" y="0"/>
                </a:moveTo>
                <a:lnTo>
                  <a:pt x="6912540" y="0"/>
                </a:lnTo>
                <a:lnTo>
                  <a:pt x="6912540" y="1736776"/>
                </a:lnTo>
                <a:lnTo>
                  <a:pt x="0" y="1736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8" b="98567" l="1120" r="44320">
                          <a14:foregroundMark x1="2640" y1="10191" x2="8840" y2="25478"/>
                          <a14:foregroundMark x1="8840" y1="25478" x2="14760" y2="57006"/>
                          <a14:foregroundMark x1="38720" y1="14172" x2="38440" y2="5096"/>
                          <a14:foregroundMark x1="8160" y1="76752" x2="1120" y2="98726"/>
                          <a14:foregroundMark x1="41360" y1="10191" x2="41360" y2="3025"/>
                          <a14:foregroundMark x1="43006" y1="4344" x2="44320" y2="478"/>
                          <a14:foregroundMark x1="41560" y1="8599" x2="42832" y2="4856"/>
                          <a14:backgroundMark x1="39480" y1="42675" x2="40720" y2="35032"/>
                          <a14:backgroundMark x1="41840" y1="14650" x2="44760" y2="1433"/>
                          <a14:backgroundMark x1="42240" y1="11146" x2="43360" y2="478"/>
                          <a14:backgroundMark x1="38800" y1="31529" x2="41640" y2="22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" r="-12717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17A65D-FBC9-0FB2-D9B5-19FCA6C77590}"/>
              </a:ext>
            </a:extLst>
          </p:cNvPr>
          <p:cNvSpPr txBox="1"/>
          <p:nvPr/>
        </p:nvSpPr>
        <p:spPr>
          <a:xfrm>
            <a:off x="1694375" y="445673"/>
            <a:ext cx="805361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khấu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sz="5867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="" xmlns:a16="http://schemas.microsoft.com/office/drawing/2014/main" id="{A44DE7A0-BE99-325F-D72B-4EF2D87B5339}"/>
              </a:ext>
            </a:extLst>
          </p:cNvPr>
          <p:cNvSpPr/>
          <p:nvPr/>
        </p:nvSpPr>
        <p:spPr>
          <a:xfrm>
            <a:off x="3771244" y="1198377"/>
            <a:ext cx="3724275" cy="3625952"/>
          </a:xfrm>
          <a:prstGeom prst="diamo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BF51BB1B-60CB-4E57-6CB0-6D4C57905CCE}"/>
              </a:ext>
            </a:extLst>
          </p:cNvPr>
          <p:cNvSpPr/>
          <p:nvPr/>
        </p:nvSpPr>
        <p:spPr>
          <a:xfrm>
            <a:off x="4036445" y="2724067"/>
            <a:ext cx="3145406" cy="4200525"/>
          </a:xfrm>
          <a:custGeom>
            <a:avLst/>
            <a:gdLst/>
            <a:ahLst/>
            <a:cxnLst/>
            <a:rect l="l" t="t" r="r" b="b"/>
            <a:pathLst>
              <a:path w="4191671" h="5226467">
                <a:moveTo>
                  <a:pt x="0" y="0"/>
                </a:moveTo>
                <a:lnTo>
                  <a:pt x="4191671" y="0"/>
                </a:lnTo>
                <a:lnTo>
                  <a:pt x="4191671" y="5226467"/>
                </a:lnTo>
                <a:lnTo>
                  <a:pt x="0" y="5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903" t="-23672" r="-14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15A755E-3433-AE3E-1805-F487B9A29D70}"/>
              </a:ext>
            </a:extLst>
          </p:cNvPr>
          <p:cNvSpPr txBox="1"/>
          <p:nvPr/>
        </p:nvSpPr>
        <p:spPr>
          <a:xfrm>
            <a:off x="1823498" y="1711005"/>
            <a:ext cx="7571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Lơ</a:t>
            </a:r>
            <a:r>
              <a:rPr lang="en-US" sz="80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Xít</a:t>
            </a:r>
            <a:endParaRPr lang="en-US" sz="8000" b="1" dirty="0">
              <a:solidFill>
                <a:srgbClr val="65100B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D59E9F-7278-BB4E-3445-7A17C7D0C27C}"/>
              </a:ext>
            </a:extLst>
          </p:cNvPr>
          <p:cNvSpPr txBox="1"/>
          <p:nvPr/>
        </p:nvSpPr>
        <p:spPr>
          <a:xfrm>
            <a:off x="3771244" y="2618945"/>
            <a:ext cx="576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err="1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Trích</a:t>
            </a:r>
            <a:r>
              <a:rPr lang="en-US" sz="4800" dirty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Coóc-nây</a:t>
            </a:r>
            <a:endParaRPr lang="en-US" sz="4800" dirty="0">
              <a:solidFill>
                <a:srgbClr val="8C1914"/>
              </a:solidFill>
              <a:latin typeface="#9Slide05 SVNCookie" panose="020B0606040200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1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-1381343" y="2531904"/>
            <a:ext cx="8601192" cy="5995748"/>
          </a:xfrm>
          <a:custGeom>
            <a:avLst/>
            <a:gdLst/>
            <a:ahLst/>
            <a:cxnLst/>
            <a:rect l="l" t="t" r="r" b="b"/>
            <a:pathLst>
              <a:path w="11805762" h="8229600">
                <a:moveTo>
                  <a:pt x="0" y="0"/>
                </a:moveTo>
                <a:lnTo>
                  <a:pt x="11805762" y="0"/>
                </a:lnTo>
                <a:lnTo>
                  <a:pt x="118057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2686051" y="194853"/>
            <a:ext cx="9710012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5867" b="1" i="1" kern="0" dirty="0">
              <a:solidFill>
                <a:srgbClr val="FF0000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585789"/>
            <a:ext cx="5047892" cy="6553854"/>
          </a:xfrm>
          <a:custGeom>
            <a:avLst/>
            <a:gdLst/>
            <a:ahLst/>
            <a:cxnLst/>
            <a:rect l="l" t="t" r="r" b="b"/>
            <a:pathLst>
              <a:path w="5598165" h="6521499">
                <a:moveTo>
                  <a:pt x="0" y="0"/>
                </a:moveTo>
                <a:lnTo>
                  <a:pt x="5598165" y="0"/>
                </a:lnTo>
                <a:lnTo>
                  <a:pt x="5598165" y="6521499"/>
                </a:lnTo>
                <a:lnTo>
                  <a:pt x="0" y="6521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28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1270222" y="1573553"/>
            <a:ext cx="68599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6591961B-FE35-B157-7C19-14FF3A510476}"/>
              </a:ext>
            </a:extLst>
          </p:cNvPr>
          <p:cNvSpPr/>
          <p:nvPr/>
        </p:nvSpPr>
        <p:spPr>
          <a:xfrm>
            <a:off x="7146164" y="3149858"/>
            <a:ext cx="3898418" cy="3328274"/>
          </a:xfrm>
          <a:custGeom>
            <a:avLst/>
            <a:gdLst/>
            <a:ahLst/>
            <a:cxnLst/>
            <a:rect l="l" t="t" r="r" b="b"/>
            <a:pathLst>
              <a:path w="4819678" h="4114800">
                <a:moveTo>
                  <a:pt x="0" y="0"/>
                </a:moveTo>
                <a:lnTo>
                  <a:pt x="4819678" y="0"/>
                </a:lnTo>
                <a:lnTo>
                  <a:pt x="4819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515178" y="396666"/>
            <a:ext cx="271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690F7F53-0627-C93C-09DC-CA25FCF77AD3}"/>
              </a:ext>
            </a:extLst>
          </p:cNvPr>
          <p:cNvSpPr/>
          <p:nvPr/>
        </p:nvSpPr>
        <p:spPr>
          <a:xfrm rot="20720281">
            <a:off x="8572210" y="6167511"/>
            <a:ext cx="4762112" cy="111878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ADEAB6-A4FC-5D4E-2366-F15EB8564923}"/>
              </a:ext>
            </a:extLst>
          </p:cNvPr>
          <p:cNvSpPr txBox="1"/>
          <p:nvPr/>
        </p:nvSpPr>
        <p:spPr>
          <a:xfrm>
            <a:off x="4485033" y="396666"/>
            <a:ext cx="73450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Coóc-nây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(1606 – 1684)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Coóc-nây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Mê-đê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Médée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(1635),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(1636), Xin-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(Cinna) (1640), O-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(Horace) (1640),…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B8B802-2733-D6D0-6B36-8866A502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817" y="919886"/>
            <a:ext cx="4710850" cy="54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690F7F53-0627-C93C-09DC-CA25FCF77AD3}"/>
              </a:ext>
            </a:extLst>
          </p:cNvPr>
          <p:cNvSpPr/>
          <p:nvPr/>
        </p:nvSpPr>
        <p:spPr>
          <a:xfrm rot="20720281">
            <a:off x="8572210" y="6167511"/>
            <a:ext cx="4762112" cy="111878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F79006-D76D-D20F-42D5-577F9ECF3A00}"/>
              </a:ext>
            </a:extLst>
          </p:cNvPr>
          <p:cNvSpPr txBox="1"/>
          <p:nvPr/>
        </p:nvSpPr>
        <p:spPr>
          <a:xfrm>
            <a:off x="32262" y="395075"/>
            <a:ext cx="900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FDA6E1-C686-2C5E-F1C3-5E758499F852}"/>
              </a:ext>
            </a:extLst>
          </p:cNvPr>
          <p:cNvSpPr txBox="1"/>
          <p:nvPr/>
        </p:nvSpPr>
        <p:spPr>
          <a:xfrm>
            <a:off x="508758" y="1162400"/>
            <a:ext cx="489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66E9BD-388D-D96D-EB98-6C8FA5FCA089}"/>
              </a:ext>
            </a:extLst>
          </p:cNvPr>
          <p:cNvSpPr txBox="1"/>
          <p:nvPr/>
        </p:nvSpPr>
        <p:spPr>
          <a:xfrm>
            <a:off x="5824537" y="1259527"/>
            <a:ext cx="489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4D2D0B-25AF-3A14-3E5D-A7D8C9DE4D30}"/>
              </a:ext>
            </a:extLst>
          </p:cNvPr>
          <p:cNvSpPr txBox="1"/>
          <p:nvPr/>
        </p:nvSpPr>
        <p:spPr>
          <a:xfrm>
            <a:off x="749493" y="2035861"/>
            <a:ext cx="282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242DA4-CE04-D8FD-8853-F467246DEEF6}"/>
              </a:ext>
            </a:extLst>
          </p:cNvPr>
          <p:cNvSpPr txBox="1"/>
          <p:nvPr/>
        </p:nvSpPr>
        <p:spPr>
          <a:xfrm>
            <a:off x="5895975" y="2035861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"/>
          <p:cNvSpPr/>
          <p:nvPr/>
        </p:nvSpPr>
        <p:spPr>
          <a:xfrm>
            <a:off x="7236670" y="3420856"/>
            <a:ext cx="4145705" cy="3288387"/>
          </a:xfrm>
          <a:custGeom>
            <a:avLst/>
            <a:gdLst/>
            <a:ahLst/>
            <a:cxnLst/>
            <a:rect l="l" t="t" r="r" b="b"/>
            <a:pathLst>
              <a:path w="4819678" h="4114800">
                <a:moveTo>
                  <a:pt x="0" y="0"/>
                </a:moveTo>
                <a:lnTo>
                  <a:pt x="4819678" y="0"/>
                </a:lnTo>
                <a:lnTo>
                  <a:pt x="4819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9FDA6E1-C686-2C5E-F1C3-5E758499F852}"/>
              </a:ext>
            </a:extLst>
          </p:cNvPr>
          <p:cNvSpPr txBox="1"/>
          <p:nvPr/>
        </p:nvSpPr>
        <p:spPr>
          <a:xfrm>
            <a:off x="527820" y="4183092"/>
            <a:ext cx="489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4D2D0B-25AF-3A14-3E5D-A7D8C9DE4D30}"/>
              </a:ext>
            </a:extLst>
          </p:cNvPr>
          <p:cNvSpPr txBox="1"/>
          <p:nvPr/>
        </p:nvSpPr>
        <p:spPr>
          <a:xfrm>
            <a:off x="527820" y="4803439"/>
            <a:ext cx="536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420218" y="366588"/>
            <a:ext cx="271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8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1685925" y="654601"/>
            <a:ext cx="859187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Khám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5867" b="1" i="1" kern="0" dirty="0">
              <a:solidFill>
                <a:srgbClr val="FF0000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1BF9502D-3CE3-2C65-ECED-CA1FFE1A43C8}"/>
              </a:ext>
            </a:extLst>
          </p:cNvPr>
          <p:cNvGrpSpPr/>
          <p:nvPr/>
        </p:nvGrpSpPr>
        <p:grpSpPr>
          <a:xfrm>
            <a:off x="-1037793" y="2552685"/>
            <a:ext cx="13229793" cy="4102114"/>
            <a:chOff x="0" y="0"/>
            <a:chExt cx="9454963" cy="2396998"/>
          </a:xfrm>
        </p:grpSpPr>
        <p:sp>
          <p:nvSpPr>
            <p:cNvPr id="4" name="Freeform 3">
              <a:extLst>
                <a:ext uri="{FF2B5EF4-FFF2-40B4-BE49-F238E27FC236}">
                  <a16:creationId xmlns="" xmlns:a16="http://schemas.microsoft.com/office/drawing/2014/main" id="{997A0A12-73F6-3820-4844-C19845C9AF18}"/>
                </a:ext>
              </a:extLst>
            </p:cNvPr>
            <p:cNvSpPr/>
            <p:nvPr/>
          </p:nvSpPr>
          <p:spPr>
            <a:xfrm>
              <a:off x="-102743" y="-211963"/>
              <a:ext cx="9786306" cy="2641092"/>
            </a:xfrm>
            <a:custGeom>
              <a:avLst/>
              <a:gdLst/>
              <a:ahLst/>
              <a:cxnLst/>
              <a:rect l="l" t="t" r="r" b="b"/>
              <a:pathLst>
                <a:path w="9786306" h="2641092">
                  <a:moveTo>
                    <a:pt x="9557139" y="2580767"/>
                  </a:moveTo>
                  <a:cubicBezTo>
                    <a:pt x="9452899" y="9525"/>
                    <a:pt x="9786306" y="646303"/>
                    <a:pt x="8470096" y="667893"/>
                  </a:cubicBezTo>
                  <a:cubicBezTo>
                    <a:pt x="8470096" y="668274"/>
                    <a:pt x="8470286" y="668528"/>
                    <a:pt x="8470474" y="669036"/>
                  </a:cubicBezTo>
                  <a:cubicBezTo>
                    <a:pt x="8470096" y="669417"/>
                    <a:pt x="8469907" y="668655"/>
                    <a:pt x="8469528" y="667893"/>
                  </a:cubicBezTo>
                  <a:cubicBezTo>
                    <a:pt x="8427908" y="668528"/>
                    <a:pt x="8384586" y="668655"/>
                    <a:pt x="8339371" y="668147"/>
                  </a:cubicBezTo>
                  <a:cubicBezTo>
                    <a:pt x="7925062" y="731774"/>
                    <a:pt x="8373992" y="787908"/>
                    <a:pt x="7604018" y="658876"/>
                  </a:cubicBezTo>
                  <a:cubicBezTo>
                    <a:pt x="7558236" y="701294"/>
                    <a:pt x="7170791" y="611505"/>
                    <a:pt x="7085659" y="557276"/>
                  </a:cubicBezTo>
                  <a:cubicBezTo>
                    <a:pt x="6989743" y="605155"/>
                    <a:pt x="6515084" y="596773"/>
                    <a:pt x="6250418" y="540385"/>
                  </a:cubicBezTo>
                  <a:cubicBezTo>
                    <a:pt x="6250986" y="541147"/>
                    <a:pt x="6250796" y="542417"/>
                    <a:pt x="6249472" y="544703"/>
                  </a:cubicBezTo>
                  <a:cubicBezTo>
                    <a:pt x="6247012" y="544068"/>
                    <a:pt x="6244175" y="547116"/>
                    <a:pt x="6243607" y="539877"/>
                  </a:cubicBezTo>
                  <a:cubicBezTo>
                    <a:pt x="6244364" y="540004"/>
                    <a:pt x="6245689" y="539750"/>
                    <a:pt x="6246823" y="539623"/>
                  </a:cubicBezTo>
                  <a:cubicBezTo>
                    <a:pt x="6191204" y="527558"/>
                    <a:pt x="6144854" y="513461"/>
                    <a:pt x="6113828" y="497205"/>
                  </a:cubicBezTo>
                  <a:cubicBezTo>
                    <a:pt x="5569929" y="629158"/>
                    <a:pt x="6086964" y="802767"/>
                    <a:pt x="5085054" y="591947"/>
                  </a:cubicBezTo>
                  <a:cubicBezTo>
                    <a:pt x="4384889" y="756412"/>
                    <a:pt x="4266461" y="467614"/>
                    <a:pt x="3875231" y="559943"/>
                  </a:cubicBezTo>
                  <a:cubicBezTo>
                    <a:pt x="3520325" y="433705"/>
                    <a:pt x="3156338" y="453517"/>
                    <a:pt x="2761514" y="430403"/>
                  </a:cubicBezTo>
                  <a:cubicBezTo>
                    <a:pt x="2728218" y="388239"/>
                    <a:pt x="2700030" y="363982"/>
                    <a:pt x="2672598" y="352298"/>
                  </a:cubicBezTo>
                  <a:cubicBezTo>
                    <a:pt x="2672787" y="353314"/>
                    <a:pt x="2672787" y="354203"/>
                    <a:pt x="2672031" y="352044"/>
                  </a:cubicBezTo>
                  <a:cubicBezTo>
                    <a:pt x="2585196" y="315468"/>
                    <a:pt x="2502902" y="403860"/>
                    <a:pt x="2276261" y="455930"/>
                  </a:cubicBezTo>
                  <a:cubicBezTo>
                    <a:pt x="2228019" y="436626"/>
                    <a:pt x="2189426" y="423418"/>
                    <a:pt x="2155752" y="414401"/>
                  </a:cubicBezTo>
                  <a:lnTo>
                    <a:pt x="2155562" y="414401"/>
                  </a:lnTo>
                  <a:lnTo>
                    <a:pt x="2155373" y="414274"/>
                  </a:lnTo>
                  <a:cubicBezTo>
                    <a:pt x="2025594" y="379349"/>
                    <a:pt x="1969974" y="408305"/>
                    <a:pt x="1722524" y="405638"/>
                  </a:cubicBezTo>
                  <a:cubicBezTo>
                    <a:pt x="1536936" y="360807"/>
                    <a:pt x="1411697" y="508381"/>
                    <a:pt x="1058872" y="355727"/>
                  </a:cubicBezTo>
                  <a:cubicBezTo>
                    <a:pt x="946308" y="352171"/>
                    <a:pt x="1019522" y="292100"/>
                    <a:pt x="690533" y="289306"/>
                  </a:cubicBezTo>
                  <a:cubicBezTo>
                    <a:pt x="542592" y="252857"/>
                    <a:pt x="480162" y="231775"/>
                    <a:pt x="382733" y="226441"/>
                  </a:cubicBezTo>
                  <a:cubicBezTo>
                    <a:pt x="382733" y="226568"/>
                    <a:pt x="382733" y="226568"/>
                    <a:pt x="382733" y="226695"/>
                  </a:cubicBezTo>
                  <a:cubicBezTo>
                    <a:pt x="382544" y="226949"/>
                    <a:pt x="382544" y="226695"/>
                    <a:pt x="382355" y="226314"/>
                  </a:cubicBezTo>
                  <a:cubicBezTo>
                    <a:pt x="345843" y="224409"/>
                    <a:pt x="304790" y="224536"/>
                    <a:pt x="252197" y="226949"/>
                  </a:cubicBezTo>
                  <a:cubicBezTo>
                    <a:pt x="0" y="0"/>
                    <a:pt x="201685" y="2421509"/>
                    <a:pt x="192416" y="2601976"/>
                  </a:cubicBezTo>
                  <a:cubicBezTo>
                    <a:pt x="751261" y="2582799"/>
                    <a:pt x="9616380" y="2641092"/>
                    <a:pt x="9557139" y="2580767"/>
                  </a:cubicBezTo>
                  <a:close/>
                  <a:moveTo>
                    <a:pt x="833933" y="304546"/>
                  </a:moveTo>
                  <a:cubicBezTo>
                    <a:pt x="832798" y="304673"/>
                    <a:pt x="832987" y="298831"/>
                    <a:pt x="833933" y="304546"/>
                  </a:cubicBezTo>
                  <a:close/>
                </a:path>
              </a:pathLst>
            </a:custGeom>
            <a:blipFill>
              <a:blip r:embed="rId3"/>
              <a:stretch>
                <a:fillRect l="-83" t="-79549" r="-154" b="-71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9045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265DE-C65B-33B0-1E65-BA2336950CB7}"/>
              </a:ext>
            </a:extLst>
          </p:cNvPr>
          <p:cNvSpPr txBox="1"/>
          <p:nvPr/>
        </p:nvSpPr>
        <p:spPr>
          <a:xfrm>
            <a:off x="5102697" y="2479958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Cốt</a:t>
            </a:r>
            <a:r>
              <a:rPr lang="en-US" sz="5867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truyện</a:t>
            </a:r>
            <a:endParaRPr lang="en-US" sz="5867" b="1" i="1" kern="0" dirty="0">
              <a:solidFill>
                <a:srgbClr val="FF0000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54AC7373-5C75-AFA4-7B5E-B9379508909B}"/>
              </a:ext>
            </a:extLst>
          </p:cNvPr>
          <p:cNvGrpSpPr/>
          <p:nvPr/>
        </p:nvGrpSpPr>
        <p:grpSpPr>
          <a:xfrm>
            <a:off x="-1" y="0"/>
            <a:ext cx="6143625" cy="6858000"/>
            <a:chOff x="0" y="0"/>
            <a:chExt cx="5678297" cy="6336030"/>
          </a:xfrm>
        </p:grpSpPr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D24DA788-1F97-E61B-5646-CA66247E617D}"/>
                </a:ext>
              </a:extLst>
            </p:cNvPr>
            <p:cNvSpPr/>
            <p:nvPr/>
          </p:nvSpPr>
          <p:spPr>
            <a:xfrm>
              <a:off x="-82931" y="-11684"/>
              <a:ext cx="5938393" cy="6358255"/>
            </a:xfrm>
            <a:custGeom>
              <a:avLst/>
              <a:gdLst/>
              <a:ahLst/>
              <a:cxnLst/>
              <a:rect l="l" t="t" r="r" b="b"/>
              <a:pathLst>
                <a:path w="5938393" h="6358255">
                  <a:moveTo>
                    <a:pt x="5522341" y="4721987"/>
                  </a:moveTo>
                  <a:cubicBezTo>
                    <a:pt x="5446141" y="4828286"/>
                    <a:pt x="5429885" y="4863465"/>
                    <a:pt x="5318506" y="4855845"/>
                  </a:cubicBezTo>
                  <a:cubicBezTo>
                    <a:pt x="5319522" y="4874641"/>
                    <a:pt x="5335524" y="4886071"/>
                    <a:pt x="5309108" y="4890389"/>
                  </a:cubicBezTo>
                  <a:cubicBezTo>
                    <a:pt x="5285105" y="4945634"/>
                    <a:pt x="5181981" y="4875149"/>
                    <a:pt x="5195951" y="5024501"/>
                  </a:cubicBezTo>
                  <a:cubicBezTo>
                    <a:pt x="5134229" y="5014214"/>
                    <a:pt x="5063363" y="5116576"/>
                    <a:pt x="4972304" y="5124831"/>
                  </a:cubicBezTo>
                  <a:cubicBezTo>
                    <a:pt x="4896739" y="5108321"/>
                    <a:pt x="5124196" y="5162550"/>
                    <a:pt x="4644009" y="5248656"/>
                  </a:cubicBezTo>
                  <a:cubicBezTo>
                    <a:pt x="4648708" y="5282565"/>
                    <a:pt x="4515485" y="5174869"/>
                    <a:pt x="4552823" y="5222367"/>
                  </a:cubicBezTo>
                  <a:cubicBezTo>
                    <a:pt x="4467098" y="5196967"/>
                    <a:pt x="4500245" y="5326380"/>
                    <a:pt x="4398518" y="5230241"/>
                  </a:cubicBezTo>
                  <a:cubicBezTo>
                    <a:pt x="4304411" y="5295265"/>
                    <a:pt x="4203700" y="5284470"/>
                    <a:pt x="4002024" y="5332857"/>
                  </a:cubicBezTo>
                  <a:cubicBezTo>
                    <a:pt x="3968877" y="5394325"/>
                    <a:pt x="3977386" y="5344414"/>
                    <a:pt x="3810381" y="5431282"/>
                  </a:cubicBezTo>
                  <a:cubicBezTo>
                    <a:pt x="3826891" y="5356606"/>
                    <a:pt x="3701034" y="5461127"/>
                    <a:pt x="3696843" y="5463159"/>
                  </a:cubicBezTo>
                  <a:cubicBezTo>
                    <a:pt x="3576447" y="5495798"/>
                    <a:pt x="3623056" y="5626735"/>
                    <a:pt x="3490468" y="5630037"/>
                  </a:cubicBezTo>
                  <a:cubicBezTo>
                    <a:pt x="3466338" y="5574030"/>
                    <a:pt x="3469513" y="5664835"/>
                    <a:pt x="3412490" y="5616575"/>
                  </a:cubicBezTo>
                  <a:cubicBezTo>
                    <a:pt x="3410458" y="5619750"/>
                    <a:pt x="3394075" y="5664454"/>
                    <a:pt x="3313430" y="5673090"/>
                  </a:cubicBezTo>
                  <a:cubicBezTo>
                    <a:pt x="3299587" y="5683885"/>
                    <a:pt x="3253740" y="5804916"/>
                    <a:pt x="3180842" y="5760339"/>
                  </a:cubicBezTo>
                  <a:cubicBezTo>
                    <a:pt x="3149600" y="5828030"/>
                    <a:pt x="3189859" y="5824601"/>
                    <a:pt x="3106928" y="5789041"/>
                  </a:cubicBezTo>
                  <a:cubicBezTo>
                    <a:pt x="3071114" y="5771134"/>
                    <a:pt x="3036697" y="5855970"/>
                    <a:pt x="2982595" y="5846445"/>
                  </a:cubicBezTo>
                  <a:cubicBezTo>
                    <a:pt x="2965577" y="5839968"/>
                    <a:pt x="2889885" y="5805043"/>
                    <a:pt x="2823718" y="5834380"/>
                  </a:cubicBezTo>
                  <a:cubicBezTo>
                    <a:pt x="2827782" y="5855335"/>
                    <a:pt x="2752598" y="5819267"/>
                    <a:pt x="2724785" y="5893943"/>
                  </a:cubicBezTo>
                  <a:cubicBezTo>
                    <a:pt x="2668905" y="5851906"/>
                    <a:pt x="2762631" y="5855208"/>
                    <a:pt x="2618486" y="5876925"/>
                  </a:cubicBezTo>
                  <a:cubicBezTo>
                    <a:pt x="2623058" y="5847969"/>
                    <a:pt x="2555113" y="6012688"/>
                    <a:pt x="2439416" y="6001258"/>
                  </a:cubicBezTo>
                  <a:cubicBezTo>
                    <a:pt x="2384806" y="6023102"/>
                    <a:pt x="2264537" y="5937377"/>
                    <a:pt x="2210562" y="6047232"/>
                  </a:cubicBezTo>
                  <a:cubicBezTo>
                    <a:pt x="2215896" y="6017006"/>
                    <a:pt x="2133219" y="5935853"/>
                    <a:pt x="1963801" y="5988939"/>
                  </a:cubicBezTo>
                  <a:cubicBezTo>
                    <a:pt x="1862582" y="6067171"/>
                    <a:pt x="1789684" y="5874512"/>
                    <a:pt x="1517777" y="6056884"/>
                  </a:cubicBezTo>
                  <a:cubicBezTo>
                    <a:pt x="1440434" y="6109462"/>
                    <a:pt x="1359154" y="6112256"/>
                    <a:pt x="1249553" y="6180074"/>
                  </a:cubicBezTo>
                  <a:cubicBezTo>
                    <a:pt x="1186180" y="6235954"/>
                    <a:pt x="996315" y="6358255"/>
                    <a:pt x="911098" y="6290310"/>
                  </a:cubicBezTo>
                  <a:cubicBezTo>
                    <a:pt x="818134" y="6316599"/>
                    <a:pt x="807593" y="6252845"/>
                    <a:pt x="734187" y="6226175"/>
                  </a:cubicBezTo>
                  <a:cubicBezTo>
                    <a:pt x="647446" y="6290818"/>
                    <a:pt x="539623" y="6225159"/>
                    <a:pt x="416179" y="6347714"/>
                  </a:cubicBezTo>
                  <a:cubicBezTo>
                    <a:pt x="358775" y="6316853"/>
                    <a:pt x="230759" y="6339205"/>
                    <a:pt x="111252" y="6320536"/>
                  </a:cubicBezTo>
                  <a:cubicBezTo>
                    <a:pt x="63500" y="4554347"/>
                    <a:pt x="106172" y="2072005"/>
                    <a:pt x="99060" y="57912"/>
                  </a:cubicBezTo>
                  <a:cubicBezTo>
                    <a:pt x="0" y="0"/>
                    <a:pt x="387350" y="26924"/>
                    <a:pt x="485648" y="28448"/>
                  </a:cubicBezTo>
                  <a:cubicBezTo>
                    <a:pt x="832993" y="22479"/>
                    <a:pt x="1213739" y="20320"/>
                    <a:pt x="1592834" y="28321"/>
                  </a:cubicBezTo>
                  <a:cubicBezTo>
                    <a:pt x="2881122" y="6858"/>
                    <a:pt x="4462018" y="51181"/>
                    <a:pt x="5709793" y="11684"/>
                  </a:cubicBezTo>
                  <a:cubicBezTo>
                    <a:pt x="5819775" y="1368298"/>
                    <a:pt x="5671185" y="2970403"/>
                    <a:pt x="5761228" y="4349877"/>
                  </a:cubicBezTo>
                  <a:cubicBezTo>
                    <a:pt x="5636133" y="4620260"/>
                    <a:pt x="5938393" y="4553331"/>
                    <a:pt x="5522341" y="4721987"/>
                  </a:cubicBezTo>
                  <a:close/>
                </a:path>
              </a:pathLst>
            </a:custGeom>
            <a:blipFill>
              <a:blip r:embed="rId3"/>
              <a:stretch>
                <a:fillRect t="-14566" b="-145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985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.3 Tóm tắt Lơ Xít">
            <a:hlinkClick r:id="" action="ppaction://media"/>
            <a:extLst>
              <a:ext uri="{FF2B5EF4-FFF2-40B4-BE49-F238E27FC236}">
                <a16:creationId xmlns="" xmlns:a16="http://schemas.microsoft.com/office/drawing/2014/main" id="{2E4BAA99-9B4E-FEF4-7624-67041B351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2174</Words>
  <Application>Microsoft Office PowerPoint</Application>
  <PresentationFormat>Widescreen</PresentationFormat>
  <Paragraphs>158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#9Slide04 Pridi Medium</vt:lpstr>
      <vt:lpstr>#9Slide04 Vollkorn Bold</vt:lpstr>
      <vt:lpstr>#9Slide05 Agile Script Calligra</vt:lpstr>
      <vt:lpstr>#9Slide05 Good Vibes Pro</vt:lpstr>
      <vt:lpstr>#9Slide05 SVNCookie</vt:lpstr>
      <vt:lpstr>#9Slide07 IcielBaliho Script</vt:lpstr>
      <vt:lpstr>#9Slide07 SVNGuerrilla</vt:lpstr>
      <vt:lpstr>Arial</vt:lpstr>
      <vt:lpstr>Calibri</vt:lpstr>
      <vt:lpstr>Calibri Light</vt:lpstr>
      <vt:lpstr>Cambria</vt:lpstr>
      <vt:lpstr>SF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DELL</cp:lastModifiedBy>
  <cp:revision>225</cp:revision>
  <dcterms:created xsi:type="dcterms:W3CDTF">2024-08-13T04:08:32Z</dcterms:created>
  <dcterms:modified xsi:type="dcterms:W3CDTF">2024-12-19T02:35:19Z</dcterms:modified>
</cp:coreProperties>
</file>