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21" r:id="rId2"/>
    <p:sldId id="283" r:id="rId3"/>
    <p:sldId id="303" r:id="rId4"/>
    <p:sldId id="313" r:id="rId5"/>
    <p:sldId id="284" r:id="rId6"/>
    <p:sldId id="286" r:id="rId7"/>
    <p:sldId id="298" r:id="rId8"/>
    <p:sldId id="301" r:id="rId9"/>
    <p:sldId id="306" r:id="rId10"/>
    <p:sldId id="300" r:id="rId11"/>
    <p:sldId id="309" r:id="rId12"/>
    <p:sldId id="285" r:id="rId13"/>
    <p:sldId id="304" r:id="rId14"/>
    <p:sldId id="315" r:id="rId15"/>
    <p:sldId id="316" r:id="rId16"/>
    <p:sldId id="310" r:id="rId17"/>
    <p:sldId id="305" r:id="rId18"/>
    <p:sldId id="307" r:id="rId19"/>
    <p:sldId id="317" r:id="rId20"/>
    <p:sldId id="318" r:id="rId21"/>
    <p:sldId id="311" r:id="rId22"/>
    <p:sldId id="293" r:id="rId23"/>
    <p:sldId id="296" r:id="rId24"/>
    <p:sldId id="319" r:id="rId25"/>
    <p:sldId id="320" r:id="rId26"/>
    <p:sldId id="314" r:id="rId27"/>
    <p:sldId id="312" r:id="rId28"/>
  </p:sldIdLst>
  <p:sldSz cx="12192000" cy="6858000"/>
  <p:notesSz cx="6858000" cy="9144000"/>
  <p:embeddedFontLst>
    <p:embeddedFont>
      <p:font typeface="等线" panose="02010600030101010101" pitchFamily="2" charset="-122"/>
      <p:regular r:id="rId30"/>
    </p:embeddedFont>
    <p:embeddedFont>
      <p:font typeface="仓耳玄三M W05" panose="020B0604020202020204" charset="-122"/>
      <p:regular r:id="rId31"/>
    </p:embeddedFont>
  </p:embeddedFontLst>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F97"/>
    <a:srgbClr val="FFE4DB"/>
    <a:srgbClr val="E7456A"/>
    <a:srgbClr val="FFD268"/>
    <a:srgbClr val="E7F6FF"/>
    <a:srgbClr val="8D7545"/>
    <a:srgbClr val="ECE8E5"/>
    <a:srgbClr val="E4CBCB"/>
    <a:srgbClr val="A88755"/>
    <a:srgbClr val="1F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94660"/>
  </p:normalViewPr>
  <p:slideViewPr>
    <p:cSldViewPr snapToGrid="0">
      <p:cViewPr varScale="1">
        <p:scale>
          <a:sx n="72" d="100"/>
          <a:sy n="72" d="100"/>
        </p:scale>
        <p:origin x="450" y="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2025/10/1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58AC73A-4AE7-1743-84CA-C45102A2A526}"/>
              </a:ext>
            </a:extLst>
          </p:cNvPr>
          <p:cNvGraphicFramePr>
            <a:graphicFrameLocks noGrp="1"/>
          </p:cNvGraphicFramePr>
          <p:nvPr>
            <p:extLst>
              <p:ext uri="{D42A27DB-BD31-4B8C-83A1-F6EECF244321}">
                <p14:modId xmlns:p14="http://schemas.microsoft.com/office/powerpoint/2010/main" val="2968741059"/>
              </p:ext>
            </p:extLst>
          </p:nvPr>
        </p:nvGraphicFramePr>
        <p:xfrm>
          <a:off x="2769704" y="1258957"/>
          <a:ext cx="6851376" cy="5144643"/>
        </p:xfrm>
        <a:graphic>
          <a:graphicData uri="http://schemas.openxmlformats.org/drawingml/2006/table">
            <a:tbl>
              <a:tblPr firstRow="1" firstCol="1" bandRow="1"/>
              <a:tblGrid>
                <a:gridCol w="1060712">
                  <a:extLst>
                    <a:ext uri="{9D8B030D-6E8A-4147-A177-3AD203B41FA5}">
                      <a16:colId xmlns:a16="http://schemas.microsoft.com/office/drawing/2014/main" val="3533173110"/>
                    </a:ext>
                  </a:extLst>
                </a:gridCol>
                <a:gridCol w="1740538">
                  <a:extLst>
                    <a:ext uri="{9D8B030D-6E8A-4147-A177-3AD203B41FA5}">
                      <a16:colId xmlns:a16="http://schemas.microsoft.com/office/drawing/2014/main" val="3601678648"/>
                    </a:ext>
                  </a:extLst>
                </a:gridCol>
                <a:gridCol w="4050126">
                  <a:extLst>
                    <a:ext uri="{9D8B030D-6E8A-4147-A177-3AD203B41FA5}">
                      <a16:colId xmlns:a16="http://schemas.microsoft.com/office/drawing/2014/main" val="3634578023"/>
                    </a:ext>
                  </a:extLst>
                </a:gridCol>
              </a:tblGrid>
              <a:tr h="432904">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Ngày dạy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341533"/>
                  </a:ext>
                </a:extLst>
              </a:tr>
              <a:tr h="432904">
                <a:tc gridSpan="3">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TIẾT PPCT: 07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8883091"/>
                  </a:ext>
                </a:extLst>
              </a:tr>
              <a:tr h="432904">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8A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23/10/2025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087747"/>
                  </a:ext>
                </a:extLst>
              </a:tr>
              <a:tr h="432904">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8C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24/10/2025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897737"/>
                  </a:ext>
                </a:extLst>
              </a:tr>
              <a:tr h="432904">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8B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25/10/2025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5419879"/>
                  </a:ext>
                </a:extLst>
              </a:tr>
              <a:tr h="432904">
                <a:tc gridSpan="3">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TIẾT PPCT: 08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0522233"/>
                  </a:ext>
                </a:extLst>
              </a:tr>
              <a:tr h="432904">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8A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30/10/2025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236411"/>
                  </a:ext>
                </a:extLst>
              </a:tr>
              <a:tr h="432904">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8C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31/10/2025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7835929"/>
                  </a:ext>
                </a:extLst>
              </a:tr>
              <a:tr h="432904">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8B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01/11/2025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8495378"/>
                  </a:ext>
                </a:extLst>
              </a:tr>
            </a:tbl>
          </a:graphicData>
        </a:graphic>
      </p:graphicFrame>
    </p:spTree>
    <p:extLst>
      <p:ext uri="{BB962C8B-B14F-4D97-AF65-F5344CB8AC3E}">
        <p14:creationId xmlns:p14="http://schemas.microsoft.com/office/powerpoint/2010/main" val="84462904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5284807" y="1469804"/>
            <a:ext cx="6862490" cy="4472961"/>
          </a:xfrm>
          <a:prstGeom prst="rect">
            <a:avLst/>
          </a:prstGeom>
        </p:spPr>
      </p:pic>
      <p:sp>
        <p:nvSpPr>
          <p:cNvPr id="2" name="Rectangle 1"/>
          <p:cNvSpPr/>
          <p:nvPr/>
        </p:nvSpPr>
        <p:spPr>
          <a:xfrm>
            <a:off x="100873" y="346112"/>
            <a:ext cx="5183934" cy="6297108"/>
          </a:xfrm>
          <a:prstGeom prst="rect">
            <a:avLst/>
          </a:prstGeom>
        </p:spPr>
        <p:txBody>
          <a:bodyPr wrap="square">
            <a:spAutoFit/>
          </a:bodyPr>
          <a:lstStyle/>
          <a:p>
            <a:pPr algn="just">
              <a:lnSpc>
                <a:spcPct val="120000"/>
              </a:lnSpc>
            </a:pPr>
            <a:r>
              <a:rPr lang="vi-VN" sz="2400">
                <a:latin typeface="Times New Roman" panose="02020603050405020304" pitchFamily="18" charset="0"/>
                <a:cs typeface="Times New Roman" panose="02020603050405020304" pitchFamily="18" charset="0"/>
              </a:rPr>
              <a:t>Con tàu Phlo-đờ Ma (Hoa của biển) nặng hơn 400 tấn, là một tàu chiến của Bồ Đào Nha được đóng ở Li-xbon năm 1502</a:t>
            </a:r>
            <a:r>
              <a:rPr lang="en-US" sz="2400">
                <a:latin typeface="Times New Roman" panose="02020603050405020304" pitchFamily="18" charset="0"/>
                <a:cs typeface="Times New Roman" panose="02020603050405020304" pitchFamily="18" charset="0"/>
              </a:rPr>
              <a:t>. N</a:t>
            </a:r>
            <a:r>
              <a:rPr lang="vi-VN" sz="2400">
                <a:latin typeface="Times New Roman" panose="02020603050405020304" pitchFamily="18" charset="0"/>
                <a:cs typeface="Times New Roman" panose="02020603050405020304" pitchFamily="18" charset="0"/>
              </a:rPr>
              <a:t>ó đã từng tham gia nhiều trận chiến, thuyền trưởng đồng thời là một tướng hải quân nổi danh của Bồ Đào Nha Xô đơ An-bức-ca chỉ huy. </a:t>
            </a:r>
            <a:endParaRPr lang="en-US" sz="2400">
              <a:latin typeface="Times New Roman" panose="02020603050405020304" pitchFamily="18" charset="0"/>
              <a:cs typeface="Times New Roman" panose="02020603050405020304" pitchFamily="18" charset="0"/>
            </a:endParaRPr>
          </a:p>
          <a:p>
            <a:pPr algn="just">
              <a:lnSpc>
                <a:spcPct val="120000"/>
              </a:lnSpc>
            </a:pPr>
            <a:r>
              <a:rPr lang="vi-VN" sz="2400">
                <a:latin typeface="Times New Roman" panose="02020603050405020304" pitchFamily="18" charset="0"/>
                <a:cs typeface="Times New Roman" panose="02020603050405020304" pitchFamily="18" charset="0"/>
              </a:rPr>
              <a:t>Năm 1511, người Bồ Đào Nha hướng tới vương quốc Hồi giáo Ma-lắc-ca, nơi có thủ đô Ma-lắc-ca (Ma-lai-xi-a ngày nay) là một trong những thành phố giàu có nhất thời điểm đó, tại đây tàu Phlo-đờ Ma thu được rất nhiều chiến lợi phẩm với khối lượng kho báu đồ sộ. </a:t>
            </a:r>
          </a:p>
        </p:txBody>
      </p:sp>
      <p:sp>
        <p:nvSpPr>
          <p:cNvPr id="49" name="Rectangle 48"/>
          <p:cNvSpPr/>
          <p:nvPr/>
        </p:nvSpPr>
        <p:spPr>
          <a:xfrm>
            <a:off x="100873" y="1674752"/>
            <a:ext cx="5183934" cy="4413516"/>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Dự kiến, tàu Ph-lo-đờ Ma sẽ mang kho báu quay lại Li-xbon để dâng lên vua Bồ Đào Nha, cùng nhiều chiến lợi phẩm có được từ cuộc chiến. Nhưng khi tới khu vực Ma-lắc-ca, tàu bất ngờ gặp bão và bị đánh chìm, khi đó trên tàu đang chất rất nhiều vàng bạc từ thành phố Ma-lắc-ca cùng với rất nhiều đồ cống nộp từ vua Xiêm.</a:t>
            </a:r>
          </a:p>
        </p:txBody>
      </p:sp>
    </p:spTree>
    <p:extLst>
      <p:ext uri="{BB962C8B-B14F-4D97-AF65-F5344CB8AC3E}">
        <p14:creationId xmlns:p14="http://schemas.microsoft.com/office/powerpoint/2010/main" val="160565713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Text1">
            <a:extLst>
              <a:ext uri="{FF2B5EF4-FFF2-40B4-BE49-F238E27FC236}">
                <a16:creationId xmlns:a16="http://schemas.microsoft.com/office/drawing/2014/main" id="{64072DE7-7135-4B0B-AFC9-4968055EAE3F}"/>
              </a:ext>
            </a:extLst>
          </p:cNvPr>
          <p:cNvSpPr txBox="1"/>
          <p:nvPr/>
        </p:nvSpPr>
        <p:spPr>
          <a:xfrm>
            <a:off x="1749544" y="1919391"/>
            <a:ext cx="1043005"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Times New Roman" panose="02020603050405020304" pitchFamily="18" charset="0"/>
                <a:cs typeface="Times New Roman" panose="02020603050405020304" pitchFamily="18" charset="0"/>
              </a:rPr>
              <a:t>2</a:t>
            </a:r>
          </a:p>
        </p:txBody>
      </p:sp>
      <p:sp>
        <p:nvSpPr>
          <p:cNvPr id="8" name="Rectangle 7"/>
          <p:cNvSpPr/>
          <p:nvPr/>
        </p:nvSpPr>
        <p:spPr>
          <a:xfrm>
            <a:off x="3525078" y="2108161"/>
            <a:ext cx="7633253" cy="2308324"/>
          </a:xfrm>
          <a:prstGeom prst="rect">
            <a:avLst/>
          </a:prstGeom>
          <a:noFill/>
        </p:spPr>
        <p:txBody>
          <a:bodyPr wrap="square" lIns="91440" tIns="45720" rIns="91440" bIns="45720">
            <a:spAutoFit/>
          </a:bodyPr>
          <a:lstStyle/>
          <a:p>
            <a:pPr algn="ctr"/>
            <a:r>
              <a:rPr lang="vi-VN" sz="4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Tình hình Đông Nam Á dưới ách đô hộ của thực dân phương Tây</a:t>
            </a:r>
          </a:p>
        </p:txBody>
      </p:sp>
    </p:spTree>
    <p:extLst>
      <p:ext uri="{BB962C8B-B14F-4D97-AF65-F5344CB8AC3E}">
        <p14:creationId xmlns:p14="http://schemas.microsoft.com/office/powerpoint/2010/main" val="22529732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8242" y="2146779"/>
            <a:ext cx="8733181" cy="2469573"/>
          </a:xfrm>
          <a:prstGeom prst="rect">
            <a:avLst/>
          </a:prstGeom>
        </p:spPr>
      </p:pic>
      <p:pic>
        <p:nvPicPr>
          <p:cNvPr id="29" name="Picture 28"/>
          <p:cNvPicPr>
            <a:picLocks noChangeAspect="1"/>
          </p:cNvPicPr>
          <p:nvPr/>
        </p:nvPicPr>
        <p:blipFill rotWithShape="1">
          <a:blip r:embed="rId3"/>
          <a:srcRect l="19303" t="-1843" r="18817"/>
          <a:stretch/>
        </p:blipFill>
        <p:spPr>
          <a:xfrm>
            <a:off x="0" y="3144329"/>
            <a:ext cx="2610680" cy="3587776"/>
          </a:xfrm>
          <a:prstGeom prst="rect">
            <a:avLst/>
          </a:prstGeom>
        </p:spPr>
      </p:pic>
      <p:sp>
        <p:nvSpPr>
          <p:cNvPr id="30"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1"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2" name="箭头: V 形 33">
            <a:extLst>
              <a:ext uri="{FF2B5EF4-FFF2-40B4-BE49-F238E27FC236}">
                <a16:creationId xmlns:a16="http://schemas.microsoft.com/office/drawing/2014/main" id="{F1596EFC-1A08-42C6-BEE8-5BE989C591DD}"/>
              </a:ext>
            </a:extLst>
          </p:cNvPr>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3"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4"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cá nhân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35" name="椭圆 36">
            <a:extLst>
              <a:ext uri="{FF2B5EF4-FFF2-40B4-BE49-F238E27FC236}">
                <a16:creationId xmlns:a16="http://schemas.microsoft.com/office/drawing/2014/main" id="{5EBE6A72-825C-4D6B-81D1-6DAD2EE8333E}"/>
              </a:ext>
            </a:extLst>
          </p:cNvPr>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6" name="Rectangle 35"/>
          <p:cNvSpPr/>
          <p:nvPr/>
        </p:nvSpPr>
        <p:spPr>
          <a:xfrm>
            <a:off x="2458242" y="1094183"/>
            <a:ext cx="9038055" cy="1052596"/>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Tư liệu giúp em biết điều gì về chính sách cai trị của chính quyền thực dân ở một số nước Đông Nam Á.</a:t>
            </a:r>
            <a:endParaRPr lang="en-US" sz="2400">
              <a:latin typeface="Times New Roman" panose="02020603050405020304" pitchFamily="18" charset="0"/>
              <a:cs typeface="Times New Roman" panose="02020603050405020304" pitchFamily="18" charset="0"/>
            </a:endParaRPr>
          </a:p>
        </p:txBody>
      </p:sp>
      <p:sp>
        <p:nvSpPr>
          <p:cNvPr id="38" name="Rectangle 37"/>
          <p:cNvSpPr/>
          <p:nvPr/>
        </p:nvSpPr>
        <p:spPr>
          <a:xfrm>
            <a:off x="2458243" y="4592881"/>
            <a:ext cx="9038054" cy="2012859"/>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Chính quyền thực dân sử dụng chính sách “</a:t>
            </a:r>
            <a:r>
              <a:rPr lang="vi-VN" sz="2400" b="1">
                <a:latin typeface="Times New Roman" panose="02020603050405020304" pitchFamily="18" charset="0"/>
                <a:cs typeface="Times New Roman" panose="02020603050405020304" pitchFamily="18" charset="0"/>
              </a:rPr>
              <a:t>chia để trị</a:t>
            </a:r>
            <a:r>
              <a:rPr lang="vi-VN" sz="2400">
                <a:latin typeface="Times New Roman" panose="02020603050405020304" pitchFamily="18" charset="0"/>
                <a:cs typeface="Times New Roman" panose="02020603050405020304" pitchFamily="18" charset="0"/>
              </a:rPr>
              <a:t>” ở một số nước Đông Nam Á. Chia rẻ khối đoàn kết dân tộc, chia rẻ, phân biệt sắc tộc giữa các dân tộc, tiếng nói, màu da…, tạo ra sự mâu thuẫn để chúng dễ bề cai trị.</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2441" y="1056618"/>
            <a:ext cx="3567322" cy="2039380"/>
            <a:chOff x="1200538" y="1240400"/>
            <a:chExt cx="3567322" cy="2039380"/>
          </a:xfrm>
        </p:grpSpPr>
        <p:pic>
          <p:nvPicPr>
            <p:cNvPr id="44" name="Picture 43"/>
            <p:cNvPicPr>
              <a:picLocks noChangeAspect="1"/>
            </p:cNvPicPr>
            <p:nvPr/>
          </p:nvPicPr>
          <p:blipFill rotWithShape="1">
            <a:blip r:embed="rId2">
              <a:extLst>
                <a:ext uri="{BEBA8EAE-BF5A-486C-A8C5-ECC9F3942E4B}">
                  <a14:imgProps xmlns:a14="http://schemas.microsoft.com/office/drawing/2010/main">
                    <a14:imgLayer r:embed="rId3">
                      <a14:imgEffect>
                        <a14:backgroundRemoval t="7902" b="100000" l="429" r="99429"/>
                      </a14:imgEffect>
                    </a14:imgLayer>
                  </a14:imgProps>
                </a:ext>
              </a:extLst>
            </a:blip>
            <a:srcRect l="50809" t="9016"/>
            <a:stretch/>
          </p:blipFill>
          <p:spPr>
            <a:xfrm>
              <a:off x="2902225" y="1240400"/>
              <a:ext cx="1865635" cy="2039380"/>
            </a:xfrm>
            <a:prstGeom prst="rect">
              <a:avLst/>
            </a:prstGeom>
          </p:spPr>
        </p:pic>
        <p:pic>
          <p:nvPicPr>
            <p:cNvPr id="45" name="Picture 44"/>
            <p:cNvPicPr>
              <a:picLocks noChangeAspect="1"/>
            </p:cNvPicPr>
            <p:nvPr/>
          </p:nvPicPr>
          <p:blipFill rotWithShape="1">
            <a:blip r:embed="rId4">
              <a:extLst>
                <a:ext uri="{BEBA8EAE-BF5A-486C-A8C5-ECC9F3942E4B}">
                  <a14:imgProps xmlns:a14="http://schemas.microsoft.com/office/drawing/2010/main">
                    <a14:imgLayer r:embed="rId3">
                      <a14:imgEffect>
                        <a14:backgroundRemoval t="0" b="100000" l="0" r="58429"/>
                      </a14:imgEffect>
                    </a14:imgLayer>
                  </a14:imgProps>
                </a:ext>
              </a:extLst>
            </a:blip>
            <a:srcRect t="9016" r="50589"/>
            <a:stretch/>
          </p:blipFill>
          <p:spPr>
            <a:xfrm>
              <a:off x="1200538" y="1240400"/>
              <a:ext cx="1873966" cy="2039380"/>
            </a:xfrm>
            <a:prstGeom prst="rect">
              <a:avLst/>
            </a:prstGeom>
          </p:spPr>
        </p:pic>
      </p:grpSp>
      <p:sp>
        <p:nvSpPr>
          <p:cNvPr id="47"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8"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50"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1"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cặp đôi</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5860952" y="176754"/>
            <a:ext cx="5359022" cy="6575159"/>
          </a:xfrm>
          <a:prstGeom prst="rect">
            <a:avLst/>
          </a:prstGeom>
        </p:spPr>
      </p:pic>
      <p:sp>
        <p:nvSpPr>
          <p:cNvPr id="6" name="Rectangle 5"/>
          <p:cNvSpPr/>
          <p:nvPr/>
        </p:nvSpPr>
        <p:spPr>
          <a:xfrm>
            <a:off x="318447" y="3159088"/>
            <a:ext cx="5330060" cy="3453253"/>
          </a:xfrm>
          <a:prstGeom prst="rect">
            <a:avLst/>
          </a:prstGeom>
        </p:spPr>
        <p:txBody>
          <a:bodyPr wrap="square">
            <a:spAutoFit/>
          </a:bodyPr>
          <a:lstStyle/>
          <a:p>
            <a:pPr algn="just">
              <a:lnSpc>
                <a:spcPct val="130000"/>
              </a:lnSpc>
            </a:pPr>
            <a:r>
              <a:rPr lang="en-US" sz="2400">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ìm hiểu sơ đồ hình 4.3</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để trả lời câu hỏi: Hãy trình bày những nét chính về tình hình chính trị, kinh tế, văn hóa, xã hội của các nước Đông Nam Á dưới ách đô hộ của thực dân phương Tây. Cặp đôi dãy 1 chính trị, cặp đôi dãy 2 kinh tế, cặp đôi dãy 3 văn hóa, cặp đôi dãy 4 xã hội</a:t>
            </a:r>
            <a:r>
              <a:rPr lang="en-US" sz="24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95912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77538" y="883590"/>
            <a:ext cx="10535019" cy="523220"/>
          </a:xfrm>
          <a:prstGeom prst="rect">
            <a:avLst/>
          </a:prstGeom>
          <a:noFill/>
        </p:spPr>
        <p:txBody>
          <a:bodyPr wrap="square" lIns="91440" tIns="45720" rIns="91440" bIns="45720">
            <a:spAutoFit/>
          </a:bodyPr>
          <a:lstStyle/>
          <a:p>
            <a:pPr algn="ctr"/>
            <a:r>
              <a:rPr lang="en-US"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a:t>
            </a:r>
            <a:r>
              <a:rPr lang="vi-VN"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Tình hình Đông Nam Á dưới ách đô hộ của thực dân phương Tây</a:t>
            </a: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
        <p:nvSpPr>
          <p:cNvPr id="2" name="Rectangle 1"/>
          <p:cNvSpPr/>
          <p:nvPr/>
        </p:nvSpPr>
        <p:spPr>
          <a:xfrm>
            <a:off x="477538" y="3764114"/>
            <a:ext cx="11201115" cy="1772793"/>
          </a:xfrm>
          <a:prstGeom prst="rect">
            <a:avLst/>
          </a:prstGeom>
        </p:spPr>
        <p:txBody>
          <a:bodyPr wrap="square">
            <a:spAutoFit/>
          </a:bodyPr>
          <a:lstStyle/>
          <a:p>
            <a:pPr algn="just">
              <a:lnSpc>
                <a:spcPct val="130000"/>
              </a:lnSpc>
            </a:pPr>
            <a:r>
              <a:rPr lang="vi-VN" sz="2800" b="1">
                <a:latin typeface="+mj-lt"/>
              </a:rPr>
              <a:t>+ Kinh tế: </a:t>
            </a:r>
            <a:r>
              <a:rPr lang="vi-VN" sz="2800">
                <a:latin typeface="+mj-lt"/>
              </a:rPr>
              <a:t>Vơ vét, bóc lột, không chú trọng công nghiệp nặng, chú trọng công nghiệp chế biến, sản xuất hàng tiêu dùng; mở rộng hệ thống giao thông như đường sắt, bến cảng.</a:t>
            </a:r>
          </a:p>
        </p:txBody>
      </p:sp>
      <p:sp>
        <p:nvSpPr>
          <p:cNvPr id="53" name="Rectangle 52"/>
          <p:cNvSpPr/>
          <p:nvPr/>
        </p:nvSpPr>
        <p:spPr>
          <a:xfrm>
            <a:off x="477538" y="1883715"/>
            <a:ext cx="11201116" cy="1212640"/>
          </a:xfrm>
          <a:prstGeom prst="rect">
            <a:avLst/>
          </a:prstGeom>
        </p:spPr>
        <p:txBody>
          <a:bodyPr wrap="square">
            <a:spAutoFit/>
          </a:bodyPr>
          <a:lstStyle/>
          <a:p>
            <a:pPr algn="just">
              <a:lnSpc>
                <a:spcPct val="130000"/>
              </a:lnSpc>
            </a:pPr>
            <a:r>
              <a:rPr lang="vi-VN" sz="2800" b="1">
                <a:latin typeface="+mj-lt"/>
              </a:rPr>
              <a:t>+ Chính trị: </a:t>
            </a:r>
            <a:r>
              <a:rPr lang="vi-VN" sz="2800">
                <a:latin typeface="+mj-lt"/>
              </a:rPr>
              <a:t>Đầu hàng, phụ thuộc, làm tay sai cho thực dân; bộ máy trung ương và tỉnh đều do các quan chức thực dân điều hành.</a:t>
            </a:r>
          </a:p>
        </p:txBody>
      </p:sp>
    </p:spTree>
    <p:extLst>
      <p:ext uri="{BB962C8B-B14F-4D97-AF65-F5344CB8AC3E}">
        <p14:creationId xmlns:p14="http://schemas.microsoft.com/office/powerpoint/2010/main" val="12163421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xEl>
                                              <p:pRg st="0" end="0"/>
                                            </p:txEl>
                                          </p:spTgt>
                                        </p:tgtEl>
                                        <p:attrNameLst>
                                          <p:attrName>style.visibility</p:attrName>
                                        </p:attrNameLst>
                                      </p:cBhvr>
                                      <p:to>
                                        <p:strVal val="visible"/>
                                      </p:to>
                                    </p:set>
                                    <p:animEffect transition="in" filter="barn(inVertical)">
                                      <p:cBhvr>
                                        <p:cTn id="12" dur="500"/>
                                        <p:tgtEl>
                                          <p:spTgt spid="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77538" y="883590"/>
            <a:ext cx="10535019" cy="523220"/>
          </a:xfrm>
          <a:prstGeom prst="rect">
            <a:avLst/>
          </a:prstGeom>
          <a:noFill/>
        </p:spPr>
        <p:txBody>
          <a:bodyPr wrap="square" lIns="91440" tIns="45720" rIns="91440" bIns="45720">
            <a:spAutoFit/>
          </a:bodyPr>
          <a:lstStyle/>
          <a:p>
            <a:pPr algn="ctr"/>
            <a:r>
              <a:rPr lang="en-US"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a:t>
            </a:r>
            <a:r>
              <a:rPr lang="vi-VN"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Tình hình Đông Nam Á dưới ách đô hộ của thực dân phương Tây</a:t>
            </a: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
        <p:nvSpPr>
          <p:cNvPr id="54" name="Rectangle 53"/>
          <p:cNvSpPr/>
          <p:nvPr/>
        </p:nvSpPr>
        <p:spPr>
          <a:xfrm>
            <a:off x="477538" y="1883715"/>
            <a:ext cx="11217157" cy="1772793"/>
          </a:xfrm>
          <a:prstGeom prst="rect">
            <a:avLst/>
          </a:prstGeom>
        </p:spPr>
        <p:txBody>
          <a:bodyPr wrap="square">
            <a:spAutoFit/>
          </a:bodyPr>
          <a:lstStyle/>
          <a:p>
            <a:pPr algn="just">
              <a:lnSpc>
                <a:spcPct val="130000"/>
              </a:lnSpc>
            </a:pPr>
            <a:r>
              <a:rPr lang="en-US" sz="2800" b="1">
                <a:latin typeface="Times New Roman" panose="02020603050405020304" pitchFamily="18" charset="0"/>
                <a:cs typeface="Times New Roman" panose="02020603050405020304" pitchFamily="18" charset="0"/>
              </a:rPr>
              <a:t>+ </a:t>
            </a:r>
            <a:r>
              <a:rPr lang="vi-VN" sz="2800" b="1">
                <a:latin typeface="+mj-lt"/>
              </a:rPr>
              <a:t>Văn hóa: </a:t>
            </a:r>
            <a:r>
              <a:rPr lang="vi-VN" sz="2800">
                <a:latin typeface="+mj-lt"/>
              </a:rPr>
              <a:t>Du nhập văn hóa phương Tây làm xói mòn những giá trị văn hóa của các nước, gây xung đột văn hóa, tôn giáo (Phi-lip-pin, In-đô-nê-xi-a); thực hiện chính sách nô dịch nhằm đồng hóa và ngu dân để dễ bề cai trị.</a:t>
            </a:r>
          </a:p>
        </p:txBody>
      </p:sp>
      <p:sp>
        <p:nvSpPr>
          <p:cNvPr id="55" name="Rectangle 54"/>
          <p:cNvSpPr/>
          <p:nvPr/>
        </p:nvSpPr>
        <p:spPr>
          <a:xfrm>
            <a:off x="477538" y="4013380"/>
            <a:ext cx="11217157" cy="2332946"/>
          </a:xfrm>
          <a:prstGeom prst="rect">
            <a:avLst/>
          </a:prstGeom>
        </p:spPr>
        <p:txBody>
          <a:bodyPr wrap="square">
            <a:spAutoFit/>
          </a:bodyPr>
          <a:lstStyle/>
          <a:p>
            <a:pPr algn="just">
              <a:lnSpc>
                <a:spcPct val="130000"/>
              </a:lnSpc>
            </a:pPr>
            <a:r>
              <a:rPr lang="en-US" sz="2800" b="1">
                <a:latin typeface="Times New Roman" panose="02020603050405020304" pitchFamily="18" charset="0"/>
                <a:cs typeface="Times New Roman" panose="02020603050405020304" pitchFamily="18" charset="0"/>
              </a:rPr>
              <a:t>+ </a:t>
            </a:r>
            <a:r>
              <a:rPr lang="vi-VN" sz="2800" b="1">
                <a:latin typeface="+mj-lt"/>
              </a:rPr>
              <a:t>Xã hội: </a:t>
            </a:r>
            <a:r>
              <a:rPr lang="vi-VN" sz="2800">
                <a:latin typeface="+mj-lt"/>
              </a:rPr>
              <a:t>Có sự phân hóa sâu sắc:  Một số bộ phận Quý tộc, lãnh chúa cấu kết với thực dân; nông dân bị bóc lột nặng nề; tư sản dân tộc, công nhân, tầng lớp tiểu tư sản trí thức hình thành và phát triển, tham gia vào cuộc đấu tranh giải phóng dân tộc.</a:t>
            </a:r>
          </a:p>
        </p:txBody>
      </p:sp>
    </p:spTree>
    <p:extLst>
      <p:ext uri="{BB962C8B-B14F-4D97-AF65-F5344CB8AC3E}">
        <p14:creationId xmlns:p14="http://schemas.microsoft.com/office/powerpoint/2010/main" val="9396252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Text1">
            <a:extLst>
              <a:ext uri="{FF2B5EF4-FFF2-40B4-BE49-F238E27FC236}">
                <a16:creationId xmlns:a16="http://schemas.microsoft.com/office/drawing/2014/main" id="{64072DE7-7135-4B0B-AFC9-4968055EAE3F}"/>
              </a:ext>
            </a:extLst>
          </p:cNvPr>
          <p:cNvSpPr txBox="1"/>
          <p:nvPr/>
        </p:nvSpPr>
        <p:spPr>
          <a:xfrm>
            <a:off x="1144129" y="2631479"/>
            <a:ext cx="1043005"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Times New Roman" panose="02020603050405020304" pitchFamily="18" charset="0"/>
                <a:cs typeface="Times New Roman" panose="02020603050405020304" pitchFamily="18" charset="0"/>
              </a:rPr>
              <a:t>3</a:t>
            </a:r>
          </a:p>
        </p:txBody>
      </p:sp>
      <p:sp>
        <p:nvSpPr>
          <p:cNvPr id="8" name="Rectangle 7"/>
          <p:cNvSpPr/>
          <p:nvPr/>
        </p:nvSpPr>
        <p:spPr>
          <a:xfrm>
            <a:off x="2402131" y="1948777"/>
            <a:ext cx="8875469" cy="3046988"/>
          </a:xfrm>
          <a:prstGeom prst="rect">
            <a:avLst/>
          </a:prstGeom>
          <a:noFill/>
        </p:spPr>
        <p:txBody>
          <a:bodyPr wrap="square" lIns="91440" tIns="45720" rIns="91440" bIns="45720">
            <a:spAutoFit/>
          </a:bodyPr>
          <a:lstStyle/>
          <a:p>
            <a:pPr algn="ctr"/>
            <a:r>
              <a:rPr lang="en-US" sz="4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a:t>
            </a:r>
            <a:r>
              <a:rPr lang="vi-VN" sz="4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ộc đấu tranh của nhân dân các nước Đông Nam Á chống thực dân phương Tây từ nửa sau thế kỉ XVI đến giữa thế kỉ XIX </a:t>
            </a:r>
          </a:p>
        </p:txBody>
      </p:sp>
    </p:spTree>
    <p:extLst>
      <p:ext uri="{BB962C8B-B14F-4D97-AF65-F5344CB8AC3E}">
        <p14:creationId xmlns:p14="http://schemas.microsoft.com/office/powerpoint/2010/main" val="40527053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ṧ1ïḑè">
            <a:extLst>
              <a:ext uri="{FF2B5EF4-FFF2-40B4-BE49-F238E27FC236}">
                <a16:creationId xmlns:a16="http://schemas.microsoft.com/office/drawing/2014/main" id="{32753A39-7F00-45FD-8D6B-736E22855FD4}"/>
              </a:ext>
            </a:extLst>
          </p:cNvPr>
          <p:cNvSpPr/>
          <p:nvPr/>
        </p:nvSpPr>
        <p:spPr bwMode="auto">
          <a:xfrm>
            <a:off x="4576612" y="3150388"/>
            <a:ext cx="564348" cy="509659"/>
          </a:xfrm>
          <a:custGeom>
            <a:avLst/>
            <a:gdLst>
              <a:gd name="T0" fmla="*/ 0 w 783"/>
              <a:gd name="T1" fmla="*/ 251 h 708"/>
              <a:gd name="T2" fmla="*/ 0 w 783"/>
              <a:gd name="T3" fmla="*/ 327 h 708"/>
              <a:gd name="T4" fmla="*/ 0 w 783"/>
              <a:gd name="T5" fmla="*/ 372 h 708"/>
              <a:gd name="T6" fmla="*/ 0 w 783"/>
              <a:gd name="T7" fmla="*/ 449 h 708"/>
              <a:gd name="T8" fmla="*/ 0 w 783"/>
              <a:gd name="T9" fmla="*/ 494 h 708"/>
              <a:gd name="T10" fmla="*/ 0 w 783"/>
              <a:gd name="T11" fmla="*/ 570 h 708"/>
              <a:gd name="T12" fmla="*/ 783 w 783"/>
              <a:gd name="T13" fmla="*/ 458 h 708"/>
              <a:gd name="T14" fmla="*/ 783 w 783"/>
              <a:gd name="T15" fmla="*/ 381 h 708"/>
              <a:gd name="T16" fmla="*/ 783 w 783"/>
              <a:gd name="T17" fmla="*/ 319 h 708"/>
              <a:gd name="T18" fmla="*/ 783 w 783"/>
              <a:gd name="T19" fmla="*/ 242 h 708"/>
              <a:gd name="T20" fmla="*/ 771 w 783"/>
              <a:gd name="T21" fmla="*/ 193 h 708"/>
              <a:gd name="T22" fmla="*/ 38 w 783"/>
              <a:gd name="T23" fmla="*/ 254 h 708"/>
              <a:gd name="T24" fmla="*/ 19 w 783"/>
              <a:gd name="T25" fmla="*/ 327 h 708"/>
              <a:gd name="T26" fmla="*/ 19 w 783"/>
              <a:gd name="T27" fmla="*/ 270 h 708"/>
              <a:gd name="T28" fmla="*/ 30 w 783"/>
              <a:gd name="T29" fmla="*/ 316 h 708"/>
              <a:gd name="T30" fmla="*/ 19 w 783"/>
              <a:gd name="T31" fmla="*/ 327 h 708"/>
              <a:gd name="T32" fmla="*/ 42 w 783"/>
              <a:gd name="T33" fmla="*/ 359 h 708"/>
              <a:gd name="T34" fmla="*/ 19 w 783"/>
              <a:gd name="T35" fmla="*/ 437 h 708"/>
              <a:gd name="T36" fmla="*/ 30 w 783"/>
              <a:gd name="T37" fmla="*/ 400 h 708"/>
              <a:gd name="T38" fmla="*/ 30 w 783"/>
              <a:gd name="T39" fmla="*/ 459 h 708"/>
              <a:gd name="T40" fmla="*/ 38 w 783"/>
              <a:gd name="T41" fmla="*/ 497 h 708"/>
              <a:gd name="T42" fmla="*/ 19 w 783"/>
              <a:gd name="T43" fmla="*/ 570 h 708"/>
              <a:gd name="T44" fmla="*/ 19 w 783"/>
              <a:gd name="T45" fmla="*/ 513 h 708"/>
              <a:gd name="T46" fmla="*/ 30 w 783"/>
              <a:gd name="T47" fmla="*/ 559 h 708"/>
              <a:gd name="T48" fmla="*/ 19 w 783"/>
              <a:gd name="T49" fmla="*/ 570 h 708"/>
              <a:gd name="T50" fmla="*/ 42 w 783"/>
              <a:gd name="T51" fmla="*/ 544 h 708"/>
              <a:gd name="T52" fmla="*/ 74 w 783"/>
              <a:gd name="T53" fmla="*/ 532 h 708"/>
              <a:gd name="T54" fmla="*/ 758 w 783"/>
              <a:gd name="T55" fmla="*/ 391 h 708"/>
              <a:gd name="T56" fmla="*/ 758 w 783"/>
              <a:gd name="T57" fmla="*/ 448 h 708"/>
              <a:gd name="T58" fmla="*/ 734 w 783"/>
              <a:gd name="T59" fmla="*/ 347 h 708"/>
              <a:gd name="T60" fmla="*/ 656 w 783"/>
              <a:gd name="T61" fmla="*/ 393 h 708"/>
              <a:gd name="T62" fmla="*/ 127 w 783"/>
              <a:gd name="T63" fmla="*/ 493 h 708"/>
              <a:gd name="T64" fmla="*/ 48 w 783"/>
              <a:gd name="T65" fmla="*/ 466 h 708"/>
              <a:gd name="T66" fmla="*/ 42 w 783"/>
              <a:gd name="T67" fmla="*/ 423 h 708"/>
              <a:gd name="T68" fmla="*/ 75 w 783"/>
              <a:gd name="T69" fmla="*/ 411 h 708"/>
              <a:gd name="T70" fmla="*/ 145 w 783"/>
              <a:gd name="T71" fmla="*/ 435 h 708"/>
              <a:gd name="T72" fmla="*/ 583 w 783"/>
              <a:gd name="T73" fmla="*/ 372 h 708"/>
              <a:gd name="T74" fmla="*/ 665 w 783"/>
              <a:gd name="T75" fmla="*/ 324 h 708"/>
              <a:gd name="T76" fmla="*/ 758 w 783"/>
              <a:gd name="T77" fmla="*/ 269 h 708"/>
              <a:gd name="T78" fmla="*/ 758 w 783"/>
              <a:gd name="T79" fmla="*/ 326 h 708"/>
              <a:gd name="T80" fmla="*/ 726 w 783"/>
              <a:gd name="T81" fmla="*/ 223 h 708"/>
              <a:gd name="T82" fmla="*/ 723 w 783"/>
              <a:gd name="T83" fmla="*/ 232 h 708"/>
              <a:gd name="T84" fmla="*/ 602 w 783"/>
              <a:gd name="T85" fmla="*/ 302 h 708"/>
              <a:gd name="T86" fmla="*/ 522 w 783"/>
              <a:gd name="T87" fmla="*/ 349 h 708"/>
              <a:gd name="T88" fmla="*/ 207 w 783"/>
              <a:gd name="T89" fmla="*/ 399 h 708"/>
              <a:gd name="T90" fmla="*/ 135 w 783"/>
              <a:gd name="T91" fmla="*/ 374 h 708"/>
              <a:gd name="T92" fmla="*/ 54 w 783"/>
              <a:gd name="T93" fmla="*/ 346 h 708"/>
              <a:gd name="T94" fmla="*/ 42 w 783"/>
              <a:gd name="T95" fmla="*/ 309 h 708"/>
              <a:gd name="T96" fmla="*/ 67 w 783"/>
              <a:gd name="T97" fmla="*/ 287 h 708"/>
              <a:gd name="T98" fmla="*/ 129 w 783"/>
              <a:gd name="T99" fmla="*/ 308 h 708"/>
              <a:gd name="T100" fmla="*/ 249 w 783"/>
              <a:gd name="T101" fmla="*/ 349 h 708"/>
              <a:gd name="T102" fmla="*/ 322 w 783"/>
              <a:gd name="T103" fmla="*/ 374 h 708"/>
              <a:gd name="T104" fmla="*/ 463 w 783"/>
              <a:gd name="T105" fmla="*/ 320 h 708"/>
              <a:gd name="T106" fmla="*/ 534 w 783"/>
              <a:gd name="T107" fmla="*/ 279 h 708"/>
              <a:gd name="T108" fmla="*/ 660 w 783"/>
              <a:gd name="T109" fmla="*/ 205 h 708"/>
              <a:gd name="T110" fmla="*/ 716 w 783"/>
              <a:gd name="T111" fmla="*/ 172 h 708"/>
              <a:gd name="T112" fmla="*/ 758 w 783"/>
              <a:gd name="T11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708">
                <a:moveTo>
                  <a:pt x="783" y="138"/>
                </a:moveTo>
                <a:lnTo>
                  <a:pt x="783" y="121"/>
                </a:lnTo>
                <a:lnTo>
                  <a:pt x="431" y="0"/>
                </a:lnTo>
                <a:lnTo>
                  <a:pt x="0" y="251"/>
                </a:lnTo>
                <a:lnTo>
                  <a:pt x="0" y="255"/>
                </a:lnTo>
                <a:lnTo>
                  <a:pt x="0" y="264"/>
                </a:lnTo>
                <a:lnTo>
                  <a:pt x="0" y="268"/>
                </a:lnTo>
                <a:lnTo>
                  <a:pt x="0" y="327"/>
                </a:lnTo>
                <a:lnTo>
                  <a:pt x="0" y="340"/>
                </a:lnTo>
                <a:lnTo>
                  <a:pt x="0" y="344"/>
                </a:lnTo>
                <a:lnTo>
                  <a:pt x="30" y="355"/>
                </a:lnTo>
                <a:lnTo>
                  <a:pt x="0" y="372"/>
                </a:lnTo>
                <a:lnTo>
                  <a:pt x="0" y="376"/>
                </a:lnTo>
                <a:lnTo>
                  <a:pt x="0" y="385"/>
                </a:lnTo>
                <a:lnTo>
                  <a:pt x="0" y="389"/>
                </a:lnTo>
                <a:lnTo>
                  <a:pt x="0" y="449"/>
                </a:lnTo>
                <a:lnTo>
                  <a:pt x="0" y="462"/>
                </a:lnTo>
                <a:lnTo>
                  <a:pt x="0" y="466"/>
                </a:lnTo>
                <a:lnTo>
                  <a:pt x="30" y="476"/>
                </a:lnTo>
                <a:lnTo>
                  <a:pt x="0" y="494"/>
                </a:lnTo>
                <a:lnTo>
                  <a:pt x="0" y="498"/>
                </a:lnTo>
                <a:lnTo>
                  <a:pt x="0" y="507"/>
                </a:lnTo>
                <a:lnTo>
                  <a:pt x="0" y="511"/>
                </a:lnTo>
                <a:lnTo>
                  <a:pt x="0" y="570"/>
                </a:lnTo>
                <a:lnTo>
                  <a:pt x="0" y="583"/>
                </a:lnTo>
                <a:lnTo>
                  <a:pt x="0" y="588"/>
                </a:lnTo>
                <a:lnTo>
                  <a:pt x="351" y="708"/>
                </a:lnTo>
                <a:lnTo>
                  <a:pt x="783" y="458"/>
                </a:lnTo>
                <a:lnTo>
                  <a:pt x="783" y="441"/>
                </a:lnTo>
                <a:lnTo>
                  <a:pt x="771" y="436"/>
                </a:lnTo>
                <a:lnTo>
                  <a:pt x="771" y="388"/>
                </a:lnTo>
                <a:lnTo>
                  <a:pt x="783" y="381"/>
                </a:lnTo>
                <a:lnTo>
                  <a:pt x="783" y="364"/>
                </a:lnTo>
                <a:lnTo>
                  <a:pt x="753" y="354"/>
                </a:lnTo>
                <a:lnTo>
                  <a:pt x="783" y="336"/>
                </a:lnTo>
                <a:lnTo>
                  <a:pt x="783" y="319"/>
                </a:lnTo>
                <a:lnTo>
                  <a:pt x="771" y="315"/>
                </a:lnTo>
                <a:lnTo>
                  <a:pt x="771" y="267"/>
                </a:lnTo>
                <a:lnTo>
                  <a:pt x="783" y="260"/>
                </a:lnTo>
                <a:lnTo>
                  <a:pt x="783" y="242"/>
                </a:lnTo>
                <a:lnTo>
                  <a:pt x="753" y="232"/>
                </a:lnTo>
                <a:lnTo>
                  <a:pt x="783" y="215"/>
                </a:lnTo>
                <a:lnTo>
                  <a:pt x="783" y="198"/>
                </a:lnTo>
                <a:lnTo>
                  <a:pt x="771" y="193"/>
                </a:lnTo>
                <a:lnTo>
                  <a:pt x="771" y="145"/>
                </a:lnTo>
                <a:lnTo>
                  <a:pt x="783" y="138"/>
                </a:lnTo>
                <a:close/>
                <a:moveTo>
                  <a:pt x="448" y="16"/>
                </a:moveTo>
                <a:lnTo>
                  <a:pt x="38" y="254"/>
                </a:lnTo>
                <a:lnTo>
                  <a:pt x="22" y="248"/>
                </a:lnTo>
                <a:lnTo>
                  <a:pt x="432" y="10"/>
                </a:lnTo>
                <a:lnTo>
                  <a:pt x="448" y="16"/>
                </a:lnTo>
                <a:close/>
                <a:moveTo>
                  <a:pt x="19" y="327"/>
                </a:moveTo>
                <a:lnTo>
                  <a:pt x="19" y="323"/>
                </a:lnTo>
                <a:lnTo>
                  <a:pt x="19" y="316"/>
                </a:lnTo>
                <a:lnTo>
                  <a:pt x="19" y="274"/>
                </a:lnTo>
                <a:lnTo>
                  <a:pt x="19" y="270"/>
                </a:lnTo>
                <a:lnTo>
                  <a:pt x="30" y="274"/>
                </a:lnTo>
                <a:lnTo>
                  <a:pt x="30" y="278"/>
                </a:lnTo>
                <a:lnTo>
                  <a:pt x="30" y="309"/>
                </a:lnTo>
                <a:lnTo>
                  <a:pt x="30" y="316"/>
                </a:lnTo>
                <a:lnTo>
                  <a:pt x="30" y="331"/>
                </a:lnTo>
                <a:lnTo>
                  <a:pt x="30" y="337"/>
                </a:lnTo>
                <a:lnTo>
                  <a:pt x="19" y="334"/>
                </a:lnTo>
                <a:lnTo>
                  <a:pt x="19" y="327"/>
                </a:lnTo>
                <a:close/>
                <a:moveTo>
                  <a:pt x="57" y="364"/>
                </a:moveTo>
                <a:lnTo>
                  <a:pt x="38" y="375"/>
                </a:lnTo>
                <a:lnTo>
                  <a:pt x="22" y="370"/>
                </a:lnTo>
                <a:lnTo>
                  <a:pt x="42" y="359"/>
                </a:lnTo>
                <a:lnTo>
                  <a:pt x="57" y="364"/>
                </a:lnTo>
                <a:close/>
                <a:moveTo>
                  <a:pt x="19" y="449"/>
                </a:moveTo>
                <a:lnTo>
                  <a:pt x="19" y="444"/>
                </a:lnTo>
                <a:lnTo>
                  <a:pt x="19" y="437"/>
                </a:lnTo>
                <a:lnTo>
                  <a:pt x="19" y="396"/>
                </a:lnTo>
                <a:lnTo>
                  <a:pt x="19" y="392"/>
                </a:lnTo>
                <a:lnTo>
                  <a:pt x="30" y="395"/>
                </a:lnTo>
                <a:lnTo>
                  <a:pt x="30" y="400"/>
                </a:lnTo>
                <a:lnTo>
                  <a:pt x="30" y="431"/>
                </a:lnTo>
                <a:lnTo>
                  <a:pt x="30" y="438"/>
                </a:lnTo>
                <a:lnTo>
                  <a:pt x="30" y="452"/>
                </a:lnTo>
                <a:lnTo>
                  <a:pt x="30" y="459"/>
                </a:lnTo>
                <a:lnTo>
                  <a:pt x="19" y="455"/>
                </a:lnTo>
                <a:lnTo>
                  <a:pt x="19" y="449"/>
                </a:lnTo>
                <a:close/>
                <a:moveTo>
                  <a:pt x="57" y="486"/>
                </a:moveTo>
                <a:lnTo>
                  <a:pt x="38" y="497"/>
                </a:lnTo>
                <a:lnTo>
                  <a:pt x="22" y="491"/>
                </a:lnTo>
                <a:lnTo>
                  <a:pt x="42" y="480"/>
                </a:lnTo>
                <a:lnTo>
                  <a:pt x="57" y="486"/>
                </a:lnTo>
                <a:close/>
                <a:moveTo>
                  <a:pt x="19" y="570"/>
                </a:moveTo>
                <a:lnTo>
                  <a:pt x="19" y="566"/>
                </a:lnTo>
                <a:lnTo>
                  <a:pt x="19" y="559"/>
                </a:lnTo>
                <a:lnTo>
                  <a:pt x="19" y="517"/>
                </a:lnTo>
                <a:lnTo>
                  <a:pt x="19" y="513"/>
                </a:lnTo>
                <a:lnTo>
                  <a:pt x="30" y="517"/>
                </a:lnTo>
                <a:lnTo>
                  <a:pt x="30" y="521"/>
                </a:lnTo>
                <a:lnTo>
                  <a:pt x="30" y="552"/>
                </a:lnTo>
                <a:lnTo>
                  <a:pt x="30" y="559"/>
                </a:lnTo>
                <a:lnTo>
                  <a:pt x="30" y="574"/>
                </a:lnTo>
                <a:lnTo>
                  <a:pt x="30" y="581"/>
                </a:lnTo>
                <a:lnTo>
                  <a:pt x="19" y="577"/>
                </a:lnTo>
                <a:lnTo>
                  <a:pt x="19" y="570"/>
                </a:lnTo>
                <a:close/>
                <a:moveTo>
                  <a:pt x="42" y="585"/>
                </a:moveTo>
                <a:lnTo>
                  <a:pt x="42" y="578"/>
                </a:lnTo>
                <a:lnTo>
                  <a:pt x="42" y="552"/>
                </a:lnTo>
                <a:lnTo>
                  <a:pt x="42" y="544"/>
                </a:lnTo>
                <a:lnTo>
                  <a:pt x="42" y="525"/>
                </a:lnTo>
                <a:lnTo>
                  <a:pt x="42" y="521"/>
                </a:lnTo>
                <a:lnTo>
                  <a:pt x="67" y="529"/>
                </a:lnTo>
                <a:lnTo>
                  <a:pt x="74" y="532"/>
                </a:lnTo>
                <a:lnTo>
                  <a:pt x="351" y="627"/>
                </a:lnTo>
                <a:lnTo>
                  <a:pt x="709" y="419"/>
                </a:lnTo>
                <a:lnTo>
                  <a:pt x="716" y="415"/>
                </a:lnTo>
                <a:lnTo>
                  <a:pt x="758" y="391"/>
                </a:lnTo>
                <a:lnTo>
                  <a:pt x="758" y="395"/>
                </a:lnTo>
                <a:lnTo>
                  <a:pt x="758" y="431"/>
                </a:lnTo>
                <a:lnTo>
                  <a:pt x="758" y="438"/>
                </a:lnTo>
                <a:lnTo>
                  <a:pt x="758" y="448"/>
                </a:lnTo>
                <a:lnTo>
                  <a:pt x="758" y="455"/>
                </a:lnTo>
                <a:lnTo>
                  <a:pt x="351" y="691"/>
                </a:lnTo>
                <a:lnTo>
                  <a:pt x="42" y="585"/>
                </a:lnTo>
                <a:close/>
                <a:moveTo>
                  <a:pt x="734" y="347"/>
                </a:moveTo>
                <a:lnTo>
                  <a:pt x="734" y="347"/>
                </a:lnTo>
                <a:lnTo>
                  <a:pt x="729" y="350"/>
                </a:lnTo>
                <a:lnTo>
                  <a:pt x="723" y="354"/>
                </a:lnTo>
                <a:lnTo>
                  <a:pt x="656" y="393"/>
                </a:lnTo>
                <a:lnTo>
                  <a:pt x="649" y="397"/>
                </a:lnTo>
                <a:lnTo>
                  <a:pt x="351" y="570"/>
                </a:lnTo>
                <a:lnTo>
                  <a:pt x="135" y="495"/>
                </a:lnTo>
                <a:lnTo>
                  <a:pt x="127" y="493"/>
                </a:lnTo>
                <a:lnTo>
                  <a:pt x="76" y="475"/>
                </a:lnTo>
                <a:lnTo>
                  <a:pt x="60" y="469"/>
                </a:lnTo>
                <a:lnTo>
                  <a:pt x="54" y="467"/>
                </a:lnTo>
                <a:lnTo>
                  <a:pt x="48" y="466"/>
                </a:lnTo>
                <a:lnTo>
                  <a:pt x="42" y="463"/>
                </a:lnTo>
                <a:lnTo>
                  <a:pt x="42" y="457"/>
                </a:lnTo>
                <a:lnTo>
                  <a:pt x="42" y="430"/>
                </a:lnTo>
                <a:lnTo>
                  <a:pt x="42" y="423"/>
                </a:lnTo>
                <a:lnTo>
                  <a:pt x="42" y="404"/>
                </a:lnTo>
                <a:lnTo>
                  <a:pt x="42" y="400"/>
                </a:lnTo>
                <a:lnTo>
                  <a:pt x="67" y="408"/>
                </a:lnTo>
                <a:lnTo>
                  <a:pt x="75" y="411"/>
                </a:lnTo>
                <a:lnTo>
                  <a:pt x="117" y="425"/>
                </a:lnTo>
                <a:lnTo>
                  <a:pt x="123" y="427"/>
                </a:lnTo>
                <a:lnTo>
                  <a:pt x="129" y="429"/>
                </a:lnTo>
                <a:lnTo>
                  <a:pt x="145" y="435"/>
                </a:lnTo>
                <a:lnTo>
                  <a:pt x="194" y="452"/>
                </a:lnTo>
                <a:lnTo>
                  <a:pt x="202" y="454"/>
                </a:lnTo>
                <a:lnTo>
                  <a:pt x="352" y="506"/>
                </a:lnTo>
                <a:lnTo>
                  <a:pt x="583" y="372"/>
                </a:lnTo>
                <a:lnTo>
                  <a:pt x="589" y="367"/>
                </a:lnTo>
                <a:lnTo>
                  <a:pt x="654" y="330"/>
                </a:lnTo>
                <a:lnTo>
                  <a:pt x="660" y="327"/>
                </a:lnTo>
                <a:lnTo>
                  <a:pt x="665" y="324"/>
                </a:lnTo>
                <a:lnTo>
                  <a:pt x="665" y="324"/>
                </a:lnTo>
                <a:lnTo>
                  <a:pt x="709" y="298"/>
                </a:lnTo>
                <a:lnTo>
                  <a:pt x="716" y="294"/>
                </a:lnTo>
                <a:lnTo>
                  <a:pt x="758" y="269"/>
                </a:lnTo>
                <a:lnTo>
                  <a:pt x="758" y="274"/>
                </a:lnTo>
                <a:lnTo>
                  <a:pt x="758" y="310"/>
                </a:lnTo>
                <a:lnTo>
                  <a:pt x="758" y="317"/>
                </a:lnTo>
                <a:lnTo>
                  <a:pt x="758" y="326"/>
                </a:lnTo>
                <a:lnTo>
                  <a:pt x="758" y="333"/>
                </a:lnTo>
                <a:lnTo>
                  <a:pt x="734" y="347"/>
                </a:lnTo>
                <a:close/>
                <a:moveTo>
                  <a:pt x="734" y="226"/>
                </a:moveTo>
                <a:lnTo>
                  <a:pt x="726" y="223"/>
                </a:lnTo>
                <a:lnTo>
                  <a:pt x="726" y="223"/>
                </a:lnTo>
                <a:lnTo>
                  <a:pt x="734" y="226"/>
                </a:lnTo>
                <a:lnTo>
                  <a:pt x="729" y="229"/>
                </a:lnTo>
                <a:lnTo>
                  <a:pt x="723" y="232"/>
                </a:lnTo>
                <a:lnTo>
                  <a:pt x="656" y="271"/>
                </a:lnTo>
                <a:lnTo>
                  <a:pt x="649" y="275"/>
                </a:lnTo>
                <a:lnTo>
                  <a:pt x="603" y="302"/>
                </a:lnTo>
                <a:lnTo>
                  <a:pt x="602" y="302"/>
                </a:lnTo>
                <a:lnTo>
                  <a:pt x="597" y="305"/>
                </a:lnTo>
                <a:lnTo>
                  <a:pt x="592" y="308"/>
                </a:lnTo>
                <a:lnTo>
                  <a:pt x="529" y="345"/>
                </a:lnTo>
                <a:lnTo>
                  <a:pt x="522" y="349"/>
                </a:lnTo>
                <a:lnTo>
                  <a:pt x="351" y="448"/>
                </a:lnTo>
                <a:lnTo>
                  <a:pt x="263" y="418"/>
                </a:lnTo>
                <a:lnTo>
                  <a:pt x="255" y="415"/>
                </a:lnTo>
                <a:lnTo>
                  <a:pt x="207" y="399"/>
                </a:lnTo>
                <a:lnTo>
                  <a:pt x="192" y="393"/>
                </a:lnTo>
                <a:lnTo>
                  <a:pt x="186" y="391"/>
                </a:lnTo>
                <a:lnTo>
                  <a:pt x="180" y="389"/>
                </a:lnTo>
                <a:lnTo>
                  <a:pt x="135" y="374"/>
                </a:lnTo>
                <a:lnTo>
                  <a:pt x="127" y="371"/>
                </a:lnTo>
                <a:lnTo>
                  <a:pt x="76" y="353"/>
                </a:lnTo>
                <a:lnTo>
                  <a:pt x="60" y="348"/>
                </a:lnTo>
                <a:lnTo>
                  <a:pt x="54" y="346"/>
                </a:lnTo>
                <a:lnTo>
                  <a:pt x="48" y="344"/>
                </a:lnTo>
                <a:lnTo>
                  <a:pt x="42" y="342"/>
                </a:lnTo>
                <a:lnTo>
                  <a:pt x="42" y="335"/>
                </a:lnTo>
                <a:lnTo>
                  <a:pt x="42" y="309"/>
                </a:lnTo>
                <a:lnTo>
                  <a:pt x="42" y="302"/>
                </a:lnTo>
                <a:lnTo>
                  <a:pt x="42" y="283"/>
                </a:lnTo>
                <a:lnTo>
                  <a:pt x="42" y="278"/>
                </a:lnTo>
                <a:lnTo>
                  <a:pt x="67" y="287"/>
                </a:lnTo>
                <a:lnTo>
                  <a:pt x="74" y="289"/>
                </a:lnTo>
                <a:lnTo>
                  <a:pt x="117" y="304"/>
                </a:lnTo>
                <a:lnTo>
                  <a:pt x="123" y="306"/>
                </a:lnTo>
                <a:lnTo>
                  <a:pt x="129" y="308"/>
                </a:lnTo>
                <a:lnTo>
                  <a:pt x="145" y="313"/>
                </a:lnTo>
                <a:lnTo>
                  <a:pt x="194" y="330"/>
                </a:lnTo>
                <a:lnTo>
                  <a:pt x="202" y="333"/>
                </a:lnTo>
                <a:lnTo>
                  <a:pt x="249" y="349"/>
                </a:lnTo>
                <a:lnTo>
                  <a:pt x="255" y="351"/>
                </a:lnTo>
                <a:lnTo>
                  <a:pt x="261" y="353"/>
                </a:lnTo>
                <a:lnTo>
                  <a:pt x="276" y="359"/>
                </a:lnTo>
                <a:lnTo>
                  <a:pt x="322" y="374"/>
                </a:lnTo>
                <a:lnTo>
                  <a:pt x="329" y="377"/>
                </a:lnTo>
                <a:lnTo>
                  <a:pt x="351" y="384"/>
                </a:lnTo>
                <a:lnTo>
                  <a:pt x="456" y="324"/>
                </a:lnTo>
                <a:lnTo>
                  <a:pt x="463" y="320"/>
                </a:lnTo>
                <a:lnTo>
                  <a:pt x="523" y="285"/>
                </a:lnTo>
                <a:lnTo>
                  <a:pt x="528" y="282"/>
                </a:lnTo>
                <a:lnTo>
                  <a:pt x="533" y="279"/>
                </a:lnTo>
                <a:lnTo>
                  <a:pt x="534" y="279"/>
                </a:lnTo>
                <a:lnTo>
                  <a:pt x="583" y="250"/>
                </a:lnTo>
                <a:lnTo>
                  <a:pt x="589" y="246"/>
                </a:lnTo>
                <a:lnTo>
                  <a:pt x="654" y="208"/>
                </a:lnTo>
                <a:lnTo>
                  <a:pt x="660" y="205"/>
                </a:lnTo>
                <a:lnTo>
                  <a:pt x="665" y="202"/>
                </a:lnTo>
                <a:lnTo>
                  <a:pt x="665" y="202"/>
                </a:lnTo>
                <a:lnTo>
                  <a:pt x="709" y="177"/>
                </a:lnTo>
                <a:lnTo>
                  <a:pt x="716" y="172"/>
                </a:lnTo>
                <a:lnTo>
                  <a:pt x="758" y="148"/>
                </a:lnTo>
                <a:lnTo>
                  <a:pt x="758" y="152"/>
                </a:lnTo>
                <a:lnTo>
                  <a:pt x="758" y="189"/>
                </a:lnTo>
                <a:lnTo>
                  <a:pt x="758" y="195"/>
                </a:lnTo>
                <a:lnTo>
                  <a:pt x="758" y="205"/>
                </a:lnTo>
                <a:lnTo>
                  <a:pt x="758" y="212"/>
                </a:lnTo>
                <a:lnTo>
                  <a:pt x="734" y="226"/>
                </a:lnTo>
                <a:close/>
              </a:path>
            </a:pathLst>
          </a:custGeom>
          <a:solidFill>
            <a:schemeClr val="bg1"/>
          </a:solidFill>
          <a:ln w="9525">
            <a:noFill/>
            <a:round/>
            <a:headEnd/>
            <a:tailEnd/>
          </a:ln>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仓耳玄三M W05" panose="02020400000000000000" pitchFamily="18" charset="-122"/>
            </a:endParaRPr>
          </a:p>
        </p:txBody>
      </p:sp>
      <p:sp>
        <p:nvSpPr>
          <p:cNvPr id="37" name="íSľíḓe">
            <a:extLst>
              <a:ext uri="{FF2B5EF4-FFF2-40B4-BE49-F238E27FC236}">
                <a16:creationId xmlns:a16="http://schemas.microsoft.com/office/drawing/2014/main" id="{8BBF80A8-7E13-4128-980E-78CE44F3D35F}"/>
              </a:ext>
            </a:extLst>
          </p:cNvPr>
          <p:cNvSpPr/>
          <p:nvPr/>
        </p:nvSpPr>
        <p:spPr bwMode="auto">
          <a:xfrm>
            <a:off x="7068318" y="3194380"/>
            <a:ext cx="529792" cy="421673"/>
          </a:xfrm>
          <a:custGeom>
            <a:avLst/>
            <a:gdLst>
              <a:gd name="T0" fmla="*/ 669 w 937"/>
              <a:gd name="T1" fmla="*/ 37 h 747"/>
              <a:gd name="T2" fmla="*/ 588 w 937"/>
              <a:gd name="T3" fmla="*/ 0 h 747"/>
              <a:gd name="T4" fmla="*/ 487 w 937"/>
              <a:gd name="T5" fmla="*/ 30 h 747"/>
              <a:gd name="T6" fmla="*/ 399 w 937"/>
              <a:gd name="T7" fmla="*/ 16 h 747"/>
              <a:gd name="T8" fmla="*/ 0 w 937"/>
              <a:gd name="T9" fmla="*/ 187 h 747"/>
              <a:gd name="T10" fmla="*/ 348 w 937"/>
              <a:gd name="T11" fmla="*/ 746 h 747"/>
              <a:gd name="T12" fmla="*/ 449 w 937"/>
              <a:gd name="T13" fmla="*/ 717 h 747"/>
              <a:gd name="T14" fmla="*/ 937 w 937"/>
              <a:gd name="T15" fmla="*/ 559 h 747"/>
              <a:gd name="T16" fmla="*/ 456 w 937"/>
              <a:gd name="T17" fmla="*/ 45 h 747"/>
              <a:gd name="T18" fmla="*/ 473 w 937"/>
              <a:gd name="T19" fmla="*/ 50 h 747"/>
              <a:gd name="T20" fmla="*/ 475 w 937"/>
              <a:gd name="T21" fmla="*/ 54 h 747"/>
              <a:gd name="T22" fmla="*/ 478 w 937"/>
              <a:gd name="T23" fmla="*/ 60 h 747"/>
              <a:gd name="T24" fmla="*/ 510 w 937"/>
              <a:gd name="T25" fmla="*/ 127 h 747"/>
              <a:gd name="T26" fmla="*/ 554 w 937"/>
              <a:gd name="T27" fmla="*/ 219 h 747"/>
              <a:gd name="T28" fmla="*/ 711 w 937"/>
              <a:gd name="T29" fmla="*/ 548 h 747"/>
              <a:gd name="T30" fmla="*/ 498 w 937"/>
              <a:gd name="T31" fmla="*/ 650 h 747"/>
              <a:gd name="T32" fmla="*/ 482 w 937"/>
              <a:gd name="T33" fmla="*/ 658 h 747"/>
              <a:gd name="T34" fmla="*/ 438 w 937"/>
              <a:gd name="T35" fmla="*/ 679 h 747"/>
              <a:gd name="T36" fmla="*/ 432 w 937"/>
              <a:gd name="T37" fmla="*/ 681 h 747"/>
              <a:gd name="T38" fmla="*/ 349 w 937"/>
              <a:gd name="T39" fmla="*/ 721 h 747"/>
              <a:gd name="T40" fmla="*/ 334 w 937"/>
              <a:gd name="T41" fmla="*/ 716 h 747"/>
              <a:gd name="T42" fmla="*/ 326 w 937"/>
              <a:gd name="T43" fmla="*/ 713 h 747"/>
              <a:gd name="T44" fmla="*/ 291 w 937"/>
              <a:gd name="T45" fmla="*/ 702 h 747"/>
              <a:gd name="T46" fmla="*/ 319 w 937"/>
              <a:gd name="T47" fmla="*/ 685 h 747"/>
              <a:gd name="T48" fmla="*/ 413 w 937"/>
              <a:gd name="T49" fmla="*/ 640 h 747"/>
              <a:gd name="T50" fmla="*/ 418 w 937"/>
              <a:gd name="T51" fmla="*/ 637 h 747"/>
              <a:gd name="T52" fmla="*/ 484 w 937"/>
              <a:gd name="T53" fmla="*/ 606 h 747"/>
              <a:gd name="T54" fmla="*/ 491 w 937"/>
              <a:gd name="T55" fmla="*/ 603 h 747"/>
              <a:gd name="T56" fmla="*/ 645 w 937"/>
              <a:gd name="T57" fmla="*/ 529 h 747"/>
              <a:gd name="T58" fmla="*/ 539 w 937"/>
              <a:gd name="T59" fmla="*/ 309 h 747"/>
              <a:gd name="T60" fmla="*/ 463 w 937"/>
              <a:gd name="T61" fmla="*/ 149 h 747"/>
              <a:gd name="T62" fmla="*/ 431 w 937"/>
              <a:gd name="T63" fmla="*/ 82 h 747"/>
              <a:gd name="T64" fmla="*/ 428 w 937"/>
              <a:gd name="T65" fmla="*/ 76 h 747"/>
              <a:gd name="T66" fmla="*/ 421 w 937"/>
              <a:gd name="T67" fmla="*/ 62 h 747"/>
              <a:gd name="T68" fmla="*/ 456 w 937"/>
              <a:gd name="T69" fmla="*/ 45 h 747"/>
              <a:gd name="T70" fmla="*/ 652 w 937"/>
              <a:gd name="T71" fmla="*/ 45 h 747"/>
              <a:gd name="T72" fmla="*/ 669 w 937"/>
              <a:gd name="T73" fmla="*/ 51 h 747"/>
              <a:gd name="T74" fmla="*/ 546 w 937"/>
              <a:gd name="T75" fmla="*/ 721 h 747"/>
              <a:gd name="T76" fmla="*/ 544 w 937"/>
              <a:gd name="T77" fmla="*/ 721 h 747"/>
              <a:gd name="T78" fmla="*/ 526 w 937"/>
              <a:gd name="T79" fmla="*/ 715 h 747"/>
              <a:gd name="T80" fmla="*/ 492 w 937"/>
              <a:gd name="T81" fmla="*/ 703 h 747"/>
              <a:gd name="T82" fmla="*/ 484 w 937"/>
              <a:gd name="T83" fmla="*/ 700 h 747"/>
              <a:gd name="T84" fmla="*/ 527 w 937"/>
              <a:gd name="T85" fmla="*/ 680 h 747"/>
              <a:gd name="T86" fmla="*/ 623 w 937"/>
              <a:gd name="T87" fmla="*/ 73 h 747"/>
              <a:gd name="T88" fmla="*/ 603 w 937"/>
              <a:gd name="T89" fmla="*/ 3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7" h="747">
                <a:moveTo>
                  <a:pt x="684" y="30"/>
                </a:moveTo>
                <a:lnTo>
                  <a:pt x="669" y="37"/>
                </a:lnTo>
                <a:lnTo>
                  <a:pt x="596" y="16"/>
                </a:lnTo>
                <a:lnTo>
                  <a:pt x="588" y="0"/>
                </a:lnTo>
                <a:lnTo>
                  <a:pt x="494" y="45"/>
                </a:lnTo>
                <a:lnTo>
                  <a:pt x="487" y="30"/>
                </a:lnTo>
                <a:lnTo>
                  <a:pt x="473" y="37"/>
                </a:lnTo>
                <a:lnTo>
                  <a:pt x="399" y="16"/>
                </a:lnTo>
                <a:lnTo>
                  <a:pt x="392" y="0"/>
                </a:lnTo>
                <a:lnTo>
                  <a:pt x="0" y="187"/>
                </a:lnTo>
                <a:lnTo>
                  <a:pt x="253" y="717"/>
                </a:lnTo>
                <a:lnTo>
                  <a:pt x="348" y="746"/>
                </a:lnTo>
                <a:lnTo>
                  <a:pt x="442" y="702"/>
                </a:lnTo>
                <a:lnTo>
                  <a:pt x="449" y="717"/>
                </a:lnTo>
                <a:lnTo>
                  <a:pt x="545" y="747"/>
                </a:lnTo>
                <a:lnTo>
                  <a:pt x="937" y="559"/>
                </a:lnTo>
                <a:lnTo>
                  <a:pt x="684" y="30"/>
                </a:lnTo>
                <a:close/>
                <a:moveTo>
                  <a:pt x="456" y="45"/>
                </a:moveTo>
                <a:lnTo>
                  <a:pt x="456" y="45"/>
                </a:lnTo>
                <a:lnTo>
                  <a:pt x="473" y="50"/>
                </a:lnTo>
                <a:lnTo>
                  <a:pt x="473" y="51"/>
                </a:lnTo>
                <a:lnTo>
                  <a:pt x="475" y="54"/>
                </a:lnTo>
                <a:lnTo>
                  <a:pt x="476" y="57"/>
                </a:lnTo>
                <a:lnTo>
                  <a:pt x="478" y="60"/>
                </a:lnTo>
                <a:lnTo>
                  <a:pt x="504" y="116"/>
                </a:lnTo>
                <a:lnTo>
                  <a:pt x="510" y="127"/>
                </a:lnTo>
                <a:lnTo>
                  <a:pt x="549" y="210"/>
                </a:lnTo>
                <a:lnTo>
                  <a:pt x="554" y="219"/>
                </a:lnTo>
                <a:lnTo>
                  <a:pt x="559" y="229"/>
                </a:lnTo>
                <a:lnTo>
                  <a:pt x="711" y="548"/>
                </a:lnTo>
                <a:lnTo>
                  <a:pt x="510" y="644"/>
                </a:lnTo>
                <a:lnTo>
                  <a:pt x="498" y="650"/>
                </a:lnTo>
                <a:lnTo>
                  <a:pt x="489" y="654"/>
                </a:lnTo>
                <a:lnTo>
                  <a:pt x="482" y="658"/>
                </a:lnTo>
                <a:lnTo>
                  <a:pt x="475" y="661"/>
                </a:lnTo>
                <a:lnTo>
                  <a:pt x="438" y="679"/>
                </a:lnTo>
                <a:lnTo>
                  <a:pt x="435" y="680"/>
                </a:lnTo>
                <a:lnTo>
                  <a:pt x="432" y="681"/>
                </a:lnTo>
                <a:lnTo>
                  <a:pt x="350" y="721"/>
                </a:lnTo>
                <a:lnTo>
                  <a:pt x="349" y="721"/>
                </a:lnTo>
                <a:lnTo>
                  <a:pt x="348" y="721"/>
                </a:lnTo>
                <a:lnTo>
                  <a:pt x="334" y="716"/>
                </a:lnTo>
                <a:lnTo>
                  <a:pt x="330" y="715"/>
                </a:lnTo>
                <a:lnTo>
                  <a:pt x="326" y="713"/>
                </a:lnTo>
                <a:lnTo>
                  <a:pt x="296" y="703"/>
                </a:lnTo>
                <a:lnTo>
                  <a:pt x="291" y="702"/>
                </a:lnTo>
                <a:lnTo>
                  <a:pt x="287" y="700"/>
                </a:lnTo>
                <a:lnTo>
                  <a:pt x="319" y="685"/>
                </a:lnTo>
                <a:lnTo>
                  <a:pt x="330" y="680"/>
                </a:lnTo>
                <a:lnTo>
                  <a:pt x="413" y="640"/>
                </a:lnTo>
                <a:lnTo>
                  <a:pt x="416" y="639"/>
                </a:lnTo>
                <a:lnTo>
                  <a:pt x="418" y="637"/>
                </a:lnTo>
                <a:lnTo>
                  <a:pt x="479" y="609"/>
                </a:lnTo>
                <a:lnTo>
                  <a:pt x="484" y="606"/>
                </a:lnTo>
                <a:lnTo>
                  <a:pt x="490" y="603"/>
                </a:lnTo>
                <a:lnTo>
                  <a:pt x="491" y="603"/>
                </a:lnTo>
                <a:lnTo>
                  <a:pt x="498" y="599"/>
                </a:lnTo>
                <a:lnTo>
                  <a:pt x="645" y="529"/>
                </a:lnTo>
                <a:lnTo>
                  <a:pt x="544" y="318"/>
                </a:lnTo>
                <a:lnTo>
                  <a:pt x="539" y="309"/>
                </a:lnTo>
                <a:lnTo>
                  <a:pt x="535" y="299"/>
                </a:lnTo>
                <a:lnTo>
                  <a:pt x="463" y="149"/>
                </a:lnTo>
                <a:lnTo>
                  <a:pt x="458" y="138"/>
                </a:lnTo>
                <a:lnTo>
                  <a:pt x="431" y="82"/>
                </a:lnTo>
                <a:lnTo>
                  <a:pt x="430" y="79"/>
                </a:lnTo>
                <a:lnTo>
                  <a:pt x="428" y="76"/>
                </a:lnTo>
                <a:lnTo>
                  <a:pt x="427" y="73"/>
                </a:lnTo>
                <a:lnTo>
                  <a:pt x="421" y="62"/>
                </a:lnTo>
                <a:lnTo>
                  <a:pt x="407" y="31"/>
                </a:lnTo>
                <a:lnTo>
                  <a:pt x="456" y="45"/>
                </a:lnTo>
                <a:close/>
                <a:moveTo>
                  <a:pt x="652" y="45"/>
                </a:moveTo>
                <a:lnTo>
                  <a:pt x="652" y="45"/>
                </a:lnTo>
                <a:lnTo>
                  <a:pt x="669" y="50"/>
                </a:lnTo>
                <a:lnTo>
                  <a:pt x="669" y="51"/>
                </a:lnTo>
                <a:lnTo>
                  <a:pt x="907" y="548"/>
                </a:lnTo>
                <a:lnTo>
                  <a:pt x="546" y="721"/>
                </a:lnTo>
                <a:lnTo>
                  <a:pt x="546" y="720"/>
                </a:lnTo>
                <a:lnTo>
                  <a:pt x="544" y="721"/>
                </a:lnTo>
                <a:lnTo>
                  <a:pt x="530" y="716"/>
                </a:lnTo>
                <a:lnTo>
                  <a:pt x="526" y="715"/>
                </a:lnTo>
                <a:lnTo>
                  <a:pt x="522" y="713"/>
                </a:lnTo>
                <a:lnTo>
                  <a:pt x="492" y="703"/>
                </a:lnTo>
                <a:lnTo>
                  <a:pt x="488" y="702"/>
                </a:lnTo>
                <a:lnTo>
                  <a:pt x="484" y="700"/>
                </a:lnTo>
                <a:lnTo>
                  <a:pt x="515" y="685"/>
                </a:lnTo>
                <a:lnTo>
                  <a:pt x="527" y="680"/>
                </a:lnTo>
                <a:lnTo>
                  <a:pt x="841" y="529"/>
                </a:lnTo>
                <a:lnTo>
                  <a:pt x="623" y="73"/>
                </a:lnTo>
                <a:lnTo>
                  <a:pt x="618" y="62"/>
                </a:lnTo>
                <a:lnTo>
                  <a:pt x="603" y="31"/>
                </a:lnTo>
                <a:lnTo>
                  <a:pt x="652" y="45"/>
                </a:lnTo>
                <a:close/>
              </a:path>
            </a:pathLst>
          </a:custGeom>
          <a:solidFill>
            <a:schemeClr val="bg1"/>
          </a:solidFill>
          <a:ln w="9525">
            <a:noFill/>
            <a:round/>
            <a:headEnd/>
            <a:tailEnd/>
          </a:ln>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仓耳玄三M W05" panose="02020400000000000000" pitchFamily="18" charset="-122"/>
            </a:endParaRPr>
          </a:p>
        </p:txBody>
      </p:sp>
      <p:sp>
        <p:nvSpPr>
          <p:cNvPr id="23"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0"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1" name="箭头: V 形 33">
            <a:extLst>
              <a:ext uri="{FF2B5EF4-FFF2-40B4-BE49-F238E27FC236}">
                <a16:creationId xmlns:a16="http://schemas.microsoft.com/office/drawing/2014/main" id="{F1596EFC-1A08-42C6-BEE8-5BE989C591DD}"/>
              </a:ext>
            </a:extLst>
          </p:cNvPr>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2"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3"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nhóm</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4" name="椭圆 36">
            <a:extLst>
              <a:ext uri="{FF2B5EF4-FFF2-40B4-BE49-F238E27FC236}">
                <a16:creationId xmlns:a16="http://schemas.microsoft.com/office/drawing/2014/main" id="{5EBE6A72-825C-4D6B-81D1-6DAD2EE8333E}"/>
              </a:ext>
            </a:extLst>
          </p:cNvPr>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pic>
        <p:nvPicPr>
          <p:cNvPr id="45" name="Picture 44"/>
          <p:cNvPicPr>
            <a:picLocks noChangeAspect="1"/>
          </p:cNvPicPr>
          <p:nvPr/>
        </p:nvPicPr>
        <p:blipFill>
          <a:blip r:embed="rId2"/>
          <a:stretch>
            <a:fillRect/>
          </a:stretch>
        </p:blipFill>
        <p:spPr>
          <a:xfrm>
            <a:off x="4858786" y="103776"/>
            <a:ext cx="4249305" cy="2558515"/>
          </a:xfrm>
          <a:prstGeom prst="rect">
            <a:avLst/>
          </a:prstGeom>
        </p:spPr>
      </p:pic>
      <p:sp>
        <p:nvSpPr>
          <p:cNvPr id="2" name="Rectangle 1"/>
          <p:cNvSpPr/>
          <p:nvPr/>
        </p:nvSpPr>
        <p:spPr>
          <a:xfrm>
            <a:off x="220985" y="2588060"/>
            <a:ext cx="7816109" cy="1212640"/>
          </a:xfrm>
          <a:prstGeom prst="rect">
            <a:avLst/>
          </a:prstGeom>
        </p:spPr>
        <p:txBody>
          <a:bodyPr wrap="square">
            <a:spAutoFit/>
          </a:bodyPr>
          <a:lstStyle/>
          <a:p>
            <a:pPr algn="just">
              <a:lnSpc>
                <a:spcPct val="130000"/>
              </a:lnSpc>
            </a:pPr>
            <a:r>
              <a:rPr lang="en-US" sz="2800">
                <a:latin typeface="Times New Roman" panose="02020603050405020304" pitchFamily="18" charset="0"/>
                <a:ea typeface="Arial" panose="020B0604020202020204" pitchFamily="34" charset="0"/>
              </a:rPr>
              <a:t>6 nhóm tìm hiểu thông tin mục 3, quan sát hình 4.4, thảo luận để hoàn thành phiếu học tập:</a:t>
            </a:r>
            <a:endParaRPr lang="en-US" sz="2800"/>
          </a:p>
        </p:txBody>
      </p:sp>
      <p:graphicFrame>
        <p:nvGraphicFramePr>
          <p:cNvPr id="3" name="Table 2"/>
          <p:cNvGraphicFramePr>
            <a:graphicFrameLocks noGrp="1"/>
          </p:cNvGraphicFramePr>
          <p:nvPr>
            <p:extLst>
              <p:ext uri="{D42A27DB-BD31-4B8C-83A1-F6EECF244321}">
                <p14:modId xmlns:p14="http://schemas.microsoft.com/office/powerpoint/2010/main" val="1216996628"/>
              </p:ext>
            </p:extLst>
          </p:nvPr>
        </p:nvGraphicFramePr>
        <p:xfrm>
          <a:off x="220985" y="4041884"/>
          <a:ext cx="7816109" cy="2671919"/>
        </p:xfrm>
        <a:graphic>
          <a:graphicData uri="http://schemas.openxmlformats.org/drawingml/2006/table">
            <a:tbl>
              <a:tblPr firstRow="1" firstCol="1" bandRow="1">
                <a:tableStyleId>{1E171933-4619-4E11-9A3F-F7608DF75F80}</a:tableStyleId>
              </a:tblPr>
              <a:tblGrid>
                <a:gridCol w="1685769">
                  <a:extLst>
                    <a:ext uri="{9D8B030D-6E8A-4147-A177-3AD203B41FA5}">
                      <a16:colId xmlns:a16="http://schemas.microsoft.com/office/drawing/2014/main" val="940430125"/>
                    </a:ext>
                  </a:extLst>
                </a:gridCol>
                <a:gridCol w="2515494">
                  <a:extLst>
                    <a:ext uri="{9D8B030D-6E8A-4147-A177-3AD203B41FA5}">
                      <a16:colId xmlns:a16="http://schemas.microsoft.com/office/drawing/2014/main" val="320425208"/>
                    </a:ext>
                  </a:extLst>
                </a:gridCol>
                <a:gridCol w="1823733">
                  <a:extLst>
                    <a:ext uri="{9D8B030D-6E8A-4147-A177-3AD203B41FA5}">
                      <a16:colId xmlns:a16="http://schemas.microsoft.com/office/drawing/2014/main" val="2237932104"/>
                    </a:ext>
                  </a:extLst>
                </a:gridCol>
                <a:gridCol w="1791113">
                  <a:extLst>
                    <a:ext uri="{9D8B030D-6E8A-4147-A177-3AD203B41FA5}">
                      <a16:colId xmlns:a16="http://schemas.microsoft.com/office/drawing/2014/main" val="2628280399"/>
                    </a:ext>
                  </a:extLst>
                </a:gridCol>
              </a:tblGrid>
              <a:tr h="106876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Tên nước</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Tên phong trào</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Lãnh đạo</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Kết quả</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8570993"/>
                  </a:ext>
                </a:extLst>
              </a:tr>
              <a:tr h="534384">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7986784"/>
                  </a:ext>
                </a:extLst>
              </a:tr>
              <a:tr h="534384">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858641"/>
                  </a:ext>
                </a:extLst>
              </a:tr>
              <a:tr h="534384">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0693713"/>
                  </a:ext>
                </a:extLst>
              </a:tr>
            </a:tbl>
          </a:graphicData>
        </a:graphic>
      </p:graphicFrame>
      <p:pic>
        <p:nvPicPr>
          <p:cNvPr id="4" name="Picture 3"/>
          <p:cNvPicPr>
            <a:picLocks noChangeAspect="1"/>
          </p:cNvPicPr>
          <p:nvPr/>
        </p:nvPicPr>
        <p:blipFill>
          <a:blip r:embed="rId3"/>
          <a:stretch>
            <a:fillRect/>
          </a:stretch>
        </p:blipFill>
        <p:spPr>
          <a:xfrm>
            <a:off x="8037094" y="2467670"/>
            <a:ext cx="4087447" cy="3491361"/>
          </a:xfrm>
          <a:prstGeom prst="rect">
            <a:avLst/>
          </a:prstGeom>
        </p:spPr>
      </p:pic>
    </p:spTree>
    <p:extLst>
      <p:ext uri="{BB962C8B-B14F-4D97-AF65-F5344CB8AC3E}">
        <p14:creationId xmlns:p14="http://schemas.microsoft.com/office/powerpoint/2010/main" val="114133196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par>
                                <p:cTn id="51" presetID="16" presetClass="entr" presetSubtype="21"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cTn>
                              </p:par>
                              <p:par>
                                <p:cTn id="54" presetID="16" presetClass="entr" presetSubtype="21"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23" grpId="0" animBg="1"/>
      <p:bldP spid="40" grpId="0" animBg="1"/>
      <p:bldP spid="41" grpId="0" animBg="1"/>
      <p:bldP spid="42" grpId="0" animBg="1"/>
      <p:bldP spid="43" grpId="0"/>
      <p:bldP spid="4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8550451"/>
              </p:ext>
            </p:extLst>
          </p:nvPr>
        </p:nvGraphicFramePr>
        <p:xfrm>
          <a:off x="160421" y="1892968"/>
          <a:ext cx="11887200" cy="4626864"/>
        </p:xfrm>
        <a:graphic>
          <a:graphicData uri="http://schemas.openxmlformats.org/drawingml/2006/table">
            <a:tbl>
              <a:tblPr firstRow="1" firstCol="1" bandRow="1">
                <a:tableStyleId>{1E171933-4619-4E11-9A3F-F7608DF75F80}</a:tableStyleId>
              </a:tblPr>
              <a:tblGrid>
                <a:gridCol w="1936234">
                  <a:extLst>
                    <a:ext uri="{9D8B030D-6E8A-4147-A177-3AD203B41FA5}">
                      <a16:colId xmlns:a16="http://schemas.microsoft.com/office/drawing/2014/main" val="4283237140"/>
                    </a:ext>
                  </a:extLst>
                </a:gridCol>
                <a:gridCol w="5967405">
                  <a:extLst>
                    <a:ext uri="{9D8B030D-6E8A-4147-A177-3AD203B41FA5}">
                      <a16:colId xmlns:a16="http://schemas.microsoft.com/office/drawing/2014/main" val="899760737"/>
                    </a:ext>
                  </a:extLst>
                </a:gridCol>
                <a:gridCol w="2301260">
                  <a:extLst>
                    <a:ext uri="{9D8B030D-6E8A-4147-A177-3AD203B41FA5}">
                      <a16:colId xmlns:a16="http://schemas.microsoft.com/office/drawing/2014/main" val="624595362"/>
                    </a:ext>
                  </a:extLst>
                </a:gridCol>
                <a:gridCol w="1682301">
                  <a:extLst>
                    <a:ext uri="{9D8B030D-6E8A-4147-A177-3AD203B41FA5}">
                      <a16:colId xmlns:a16="http://schemas.microsoft.com/office/drawing/2014/main" val="761390382"/>
                    </a:ext>
                  </a:extLst>
                </a:gridCol>
              </a:tblGrid>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Tên nước</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Tên phong trào</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Lãnh đạo</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Kết quả</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793553"/>
                  </a:ext>
                </a:extLst>
              </a:tr>
              <a:tr h="0">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In-đô-nê-xi-a</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Cuộc khởi nghĩa Tơ-ru-nô-Giê-giô (1675)</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Cuộc khởi nghĩa Su-ra-Pa-tít (1683-1719)</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Cuộc khởi nghĩa  Đi-pô-nê-gô-rô (1825-1830) chống thực dân Hà Lan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Thất bại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996728"/>
                  </a:ext>
                </a:extLst>
              </a:tr>
              <a:tr h="0">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Phi-lip-pin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Cuộc khởi nghĩa của thổ dân trên đảo Mác-tan (1521); </a:t>
                      </a:r>
                    </a:p>
                    <a:p>
                      <a:pPr marL="342900" indent="-342900" algn="just">
                        <a:lnSpc>
                          <a:spcPct val="115000"/>
                        </a:lnSpc>
                        <a:spcAft>
                          <a:spcPts val="0"/>
                        </a:spcAft>
                        <a:buFontTx/>
                        <a:buChar char="-"/>
                      </a:pPr>
                      <a:r>
                        <a:rPr lang="en-US" sz="2400">
                          <a:effectLst/>
                          <a:latin typeface="Times New Roman" panose="02020603050405020304" pitchFamily="18" charset="0"/>
                          <a:cs typeface="Times New Roman" panose="02020603050405020304" pitchFamily="18" charset="0"/>
                        </a:rPr>
                        <a:t>Cuộc khởi nghĩa của Nô-va-lét (1823), </a:t>
                      </a:r>
                    </a:p>
                    <a:p>
                      <a:pPr marL="0" indent="0" algn="just">
                        <a:lnSpc>
                          <a:spcPct val="115000"/>
                        </a:lnSpc>
                        <a:spcAft>
                          <a:spcPts val="0"/>
                        </a:spcAft>
                        <a:buFontTx/>
                        <a:buNone/>
                      </a:pPr>
                      <a:r>
                        <a:rPr lang="en-US" sz="2400">
                          <a:effectLst/>
                          <a:latin typeface="Times New Roman" panose="02020603050405020304" pitchFamily="18" charset="0"/>
                          <a:cs typeface="Times New Roman" panose="02020603050405020304" pitchFamily="18" charset="0"/>
                        </a:rPr>
                        <a:t>- Khởi nghĩa Khơ-rút-xơ (1844)</a:t>
                      </a:r>
                      <a:r>
                        <a:rPr lang="en-US" sz="2400" baseline="0">
                          <a:effectLst/>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Cambria Math" panose="02040503050406030204" pitchFamily="18" charset="0"/>
                          <a:cs typeface="Times New Roman" panose="02020603050405020304" pitchFamily="18" charset="0"/>
                        </a:rPr>
                        <a:t>⟶ </a:t>
                      </a:r>
                      <a:r>
                        <a:rPr lang="en-US" sz="2400">
                          <a:effectLst/>
                          <a:latin typeface="Times New Roman" panose="02020603050405020304" pitchFamily="18" charset="0"/>
                          <a:cs typeface="Times New Roman" panose="02020603050405020304" pitchFamily="18" charset="0"/>
                        </a:rPr>
                        <a:t>chống lại thực dân Tây Ban Nha</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La-pu-la-pu</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Nô-va-lét</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Khơ-rút-xơ</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Thất bại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0467960"/>
                  </a:ext>
                </a:extLst>
              </a:tr>
              <a:tr h="0">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Miến Điện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Quân đội Miến Điện (1824-1826)</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Tướng Bun-đu-la</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Thất bại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219122"/>
                  </a:ext>
                </a:extLst>
              </a:tr>
            </a:tbl>
          </a:graphicData>
        </a:graphic>
      </p:graphicFrame>
      <p:sp>
        <p:nvSpPr>
          <p:cNvPr id="32" name="Rectangle 31"/>
          <p:cNvSpPr/>
          <p:nvPr/>
        </p:nvSpPr>
        <p:spPr>
          <a:xfrm>
            <a:off x="1010938" y="383527"/>
            <a:ext cx="10828136" cy="1156727"/>
          </a:xfrm>
          <a:prstGeom prst="rect">
            <a:avLst/>
          </a:prstGeom>
          <a:noFill/>
        </p:spPr>
        <p:txBody>
          <a:bodyPr wrap="square" lIns="91440" tIns="45720" rIns="91440" bIns="45720">
            <a:spAutoFit/>
          </a:bodyPr>
          <a:lstStyle/>
          <a:p>
            <a:pPr algn="just">
              <a:lnSpc>
                <a:spcPct val="130000"/>
              </a:lnSpc>
            </a:pPr>
            <a:r>
              <a:rPr lang="en-US"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r>
              <a:rPr lang="vi-VN"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Cuộc đấu tranh của nhân dân các nước Đông Nam Á chống thực dân phương Tây từ nửa sau thế kỉ XVI đến giữa thế kỉ XIX </a:t>
            </a: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Tree>
    <p:extLst>
      <p:ext uri="{BB962C8B-B14F-4D97-AF65-F5344CB8AC3E}">
        <p14:creationId xmlns:p14="http://schemas.microsoft.com/office/powerpoint/2010/main" val="175072371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29435707"/>
              </p:ext>
            </p:extLst>
          </p:nvPr>
        </p:nvGraphicFramePr>
        <p:xfrm>
          <a:off x="203039" y="1119287"/>
          <a:ext cx="11716246" cy="5400040"/>
        </p:xfrm>
        <a:graphic>
          <a:graphicData uri="http://schemas.openxmlformats.org/drawingml/2006/table">
            <a:tbl>
              <a:tblPr firstRow="1" firstCol="1" bandRow="1">
                <a:tableStyleId>{7DF18680-E054-41AD-8BC1-D1AEF772440D}</a:tableStyleId>
              </a:tblPr>
              <a:tblGrid>
                <a:gridCol w="1310408">
                  <a:extLst>
                    <a:ext uri="{9D8B030D-6E8A-4147-A177-3AD203B41FA5}">
                      <a16:colId xmlns:a16="http://schemas.microsoft.com/office/drawing/2014/main" val="3984476242"/>
                    </a:ext>
                  </a:extLst>
                </a:gridCol>
                <a:gridCol w="1968603">
                  <a:extLst>
                    <a:ext uri="{9D8B030D-6E8A-4147-A177-3AD203B41FA5}">
                      <a16:colId xmlns:a16="http://schemas.microsoft.com/office/drawing/2014/main" val="2880896496"/>
                    </a:ext>
                  </a:extLst>
                </a:gridCol>
                <a:gridCol w="1438165">
                  <a:extLst>
                    <a:ext uri="{9D8B030D-6E8A-4147-A177-3AD203B41FA5}">
                      <a16:colId xmlns:a16="http://schemas.microsoft.com/office/drawing/2014/main" val="2098061591"/>
                    </a:ext>
                  </a:extLst>
                </a:gridCol>
                <a:gridCol w="1418989">
                  <a:extLst>
                    <a:ext uri="{9D8B030D-6E8A-4147-A177-3AD203B41FA5}">
                      <a16:colId xmlns:a16="http://schemas.microsoft.com/office/drawing/2014/main" val="1263742073"/>
                    </a:ext>
                  </a:extLst>
                </a:gridCol>
                <a:gridCol w="1457342">
                  <a:extLst>
                    <a:ext uri="{9D8B030D-6E8A-4147-A177-3AD203B41FA5}">
                      <a16:colId xmlns:a16="http://schemas.microsoft.com/office/drawing/2014/main" val="372944252"/>
                    </a:ext>
                  </a:extLst>
                </a:gridCol>
                <a:gridCol w="1399816">
                  <a:extLst>
                    <a:ext uri="{9D8B030D-6E8A-4147-A177-3AD203B41FA5}">
                      <a16:colId xmlns:a16="http://schemas.microsoft.com/office/drawing/2014/main" val="4274115392"/>
                    </a:ext>
                  </a:extLst>
                </a:gridCol>
                <a:gridCol w="1418989">
                  <a:extLst>
                    <a:ext uri="{9D8B030D-6E8A-4147-A177-3AD203B41FA5}">
                      <a16:colId xmlns:a16="http://schemas.microsoft.com/office/drawing/2014/main" val="191021466"/>
                    </a:ext>
                  </a:extLst>
                </a:gridCol>
                <a:gridCol w="1303934">
                  <a:extLst>
                    <a:ext uri="{9D8B030D-6E8A-4147-A177-3AD203B41FA5}">
                      <a16:colId xmlns:a16="http://schemas.microsoft.com/office/drawing/2014/main" val="303273816"/>
                    </a:ext>
                  </a:extLst>
                </a:gridCol>
              </a:tblGrid>
              <a:tr h="346743">
                <a:tc gridSpan="2">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Nội dung và tiêu chí đánh giá</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hMerge="1">
                  <a:txBody>
                    <a:bodyPr/>
                    <a:lstStyle/>
                    <a:p>
                      <a:endParaRPr lang="en-US"/>
                    </a:p>
                  </a:txBody>
                  <a:tcPr/>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Tự đánh giá</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Đánh giá N1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Đánh giá N2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Đánh giá N3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Đánh giá N4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Đánh giá N5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extLst>
                  <a:ext uri="{0D108BD9-81ED-4DB2-BD59-A6C34878D82A}">
                    <a16:rowId xmlns:a16="http://schemas.microsoft.com/office/drawing/2014/main" val="4097193903"/>
                  </a:ext>
                </a:extLst>
              </a:tr>
              <a:tr h="629346">
                <a:tc rowSpan="2">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Sản phẩm học tập</a:t>
                      </a:r>
                      <a:endParaRPr lang="en-US"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(6,0 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nchor="ctr"/>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Nội dung </a:t>
                      </a:r>
                      <a:r>
                        <a:rPr lang="en-US" sz="2000">
                          <a:effectLst/>
                          <a:latin typeface="Times New Roman" panose="02020603050405020304" pitchFamily="18" charset="0"/>
                          <a:cs typeface="Times New Roman" panose="02020603050405020304" pitchFamily="18" charset="0"/>
                        </a:rPr>
                        <a:t>sp</a:t>
                      </a:r>
                    </a:p>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(4,0</a:t>
                      </a:r>
                      <a:r>
                        <a:rPr lang="nl-NL" sz="2000" baseline="0">
                          <a:effectLst/>
                          <a:latin typeface="Times New Roman" panose="02020603050405020304" pitchFamily="18" charset="0"/>
                          <a:cs typeface="Times New Roman" panose="02020603050405020304" pitchFamily="18" charset="0"/>
                        </a:rPr>
                        <a:t> </a:t>
                      </a:r>
                      <a:r>
                        <a:rPr lang="nl-NL" sz="2000">
                          <a:effectLst/>
                          <a:latin typeface="Times New Roman" panose="02020603050405020304" pitchFamily="18" charset="0"/>
                          <a:cs typeface="Times New Roman" panose="02020603050405020304" pitchFamily="18" charset="0"/>
                        </a:rPr>
                        <a:t>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extLst>
                  <a:ext uri="{0D108BD9-81ED-4DB2-BD59-A6C34878D82A}">
                    <a16:rowId xmlns:a16="http://schemas.microsoft.com/office/drawing/2014/main" val="139622131"/>
                  </a:ext>
                </a:extLst>
              </a:tr>
              <a:tr h="398184">
                <a:tc vMerge="1">
                  <a:txBody>
                    <a:bodyPr/>
                    <a:lstStyle/>
                    <a:p>
                      <a:endParaRPr lang="en-US"/>
                    </a:p>
                  </a:txBody>
                  <a:tcPr/>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Hình thức sp</a:t>
                      </a:r>
                      <a:endParaRPr lang="en-US"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(2,0 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extLst>
                  <a:ext uri="{0D108BD9-81ED-4DB2-BD59-A6C34878D82A}">
                    <a16:rowId xmlns:a16="http://schemas.microsoft.com/office/drawing/2014/main" val="263453805"/>
                  </a:ext>
                </a:extLst>
              </a:tr>
              <a:tr h="513765">
                <a:tc rowSpan="4">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Kĩ năng trình bày</a:t>
                      </a:r>
                      <a:endParaRPr lang="en-US"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(4,0 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nchor="ctr"/>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Ngôn ngữ </a:t>
                      </a:r>
                      <a:endParaRPr lang="en-US"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(1,0 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extLst>
                  <a:ext uri="{0D108BD9-81ED-4DB2-BD59-A6C34878D82A}">
                    <a16:rowId xmlns:a16="http://schemas.microsoft.com/office/drawing/2014/main" val="1725623269"/>
                  </a:ext>
                </a:extLst>
              </a:tr>
              <a:tr h="513765">
                <a:tc vMerge="1">
                  <a:txBody>
                    <a:bodyPr/>
                    <a:lstStyle/>
                    <a:p>
                      <a:endParaRPr lang="en-US"/>
                    </a:p>
                  </a:txBody>
                  <a:tcPr/>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Kĩ năng trả lời</a:t>
                      </a:r>
                      <a:endParaRPr lang="en-US"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(1,0 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extLst>
                  <a:ext uri="{0D108BD9-81ED-4DB2-BD59-A6C34878D82A}">
                    <a16:rowId xmlns:a16="http://schemas.microsoft.com/office/drawing/2014/main" val="2622477244"/>
                  </a:ext>
                </a:extLst>
              </a:tr>
              <a:tr h="398184">
                <a:tc vMerge="1">
                  <a:txBody>
                    <a:bodyPr/>
                    <a:lstStyle/>
                    <a:p>
                      <a:endParaRPr lang="en-US"/>
                    </a:p>
                  </a:txBody>
                  <a:tcPr/>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Thời gian </a:t>
                      </a:r>
                      <a:endParaRPr lang="en-US"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(1,0 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extLst>
                  <a:ext uri="{0D108BD9-81ED-4DB2-BD59-A6C34878D82A}">
                    <a16:rowId xmlns:a16="http://schemas.microsoft.com/office/drawing/2014/main" val="1323623268"/>
                  </a:ext>
                </a:extLst>
              </a:tr>
              <a:tr h="346743">
                <a:tc vMerge="1">
                  <a:txBody>
                    <a:bodyPr/>
                    <a:lstStyle/>
                    <a:p>
                      <a:endParaRPr lang="en-US"/>
                    </a:p>
                  </a:txBody>
                  <a:tcPr/>
                </a:tc>
                <a:tc>
                  <a:txBody>
                    <a:bodyPr/>
                    <a:lstStyle/>
                    <a:p>
                      <a:pPr algn="ctr">
                        <a:lnSpc>
                          <a:spcPct val="107000"/>
                        </a:lnSpc>
                        <a:spcAft>
                          <a:spcPts val="800"/>
                        </a:spcAft>
                      </a:pPr>
                      <a:r>
                        <a:rPr lang="nl-NL" sz="2000">
                          <a:effectLst/>
                          <a:latin typeface="Times New Roman" panose="02020603050405020304" pitchFamily="18" charset="0"/>
                          <a:cs typeface="Times New Roman" panose="02020603050405020304" pitchFamily="18" charset="0"/>
                        </a:rPr>
                        <a:t>Phong thái (1,0 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extLst>
                  <a:ext uri="{0D108BD9-81ED-4DB2-BD59-A6C34878D82A}">
                    <a16:rowId xmlns:a16="http://schemas.microsoft.com/office/drawing/2014/main" val="174726224"/>
                  </a:ext>
                </a:extLst>
              </a:tr>
              <a:tr h="115581">
                <a:tc gridSpan="2">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Tổng điểm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hMerge="1">
                  <a:txBody>
                    <a:bodyPr/>
                    <a:lstStyle/>
                    <a:p>
                      <a:endParaRPr lang="en-US"/>
                    </a:p>
                  </a:txBody>
                  <a:tcPr/>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tc>
                  <a:txBody>
                    <a:bodyPr/>
                    <a:lstStyle/>
                    <a:p>
                      <a:pPr>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34723" marR="34723" marT="0" marB="0"/>
                </a:tc>
                <a:extLst>
                  <a:ext uri="{0D108BD9-81ED-4DB2-BD59-A6C34878D82A}">
                    <a16:rowId xmlns:a16="http://schemas.microsoft.com/office/drawing/2014/main" val="342409325"/>
                  </a:ext>
                </a:extLst>
              </a:tr>
            </a:tbl>
          </a:graphicData>
        </a:graphic>
      </p:graphicFrame>
      <p:sp>
        <p:nvSpPr>
          <p:cNvPr id="6" name="Google Shape;1686;p34"/>
          <p:cNvSpPr txBox="1">
            <a:spLocks/>
          </p:cNvSpPr>
          <p:nvPr/>
        </p:nvSpPr>
        <p:spPr>
          <a:xfrm>
            <a:off x="2404553" y="401521"/>
            <a:ext cx="7313218" cy="477135"/>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anose="02020603050405020304" pitchFamily="18" charset="0"/>
                <a:cs typeface="Times New Roman" panose="02020603050405020304" pitchFamily="18" charset="0"/>
              </a:rPr>
              <a:t>Bảng tiêu chí đánh giá sản phẩm học tập</a:t>
            </a:r>
            <a:endParaRPr lang="en-US" sz="2800" b="1">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57030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2901" y="1807274"/>
            <a:ext cx="5391220" cy="1200329"/>
          </a:xfrm>
          <a:prstGeom prst="rect">
            <a:avLst/>
          </a:prstGeom>
          <a:noFill/>
        </p:spPr>
        <p:txBody>
          <a:bodyPr wrap="none" lIns="91440" tIns="45720" rIns="91440" bIns="45720">
            <a:spAutoFit/>
          </a:bodyPr>
          <a:lstStyle/>
          <a:p>
            <a:pPr algn="ctr"/>
            <a:r>
              <a:rPr lang="en-US" sz="72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p>
        </p:txBody>
      </p:sp>
      <p:pic>
        <p:nvPicPr>
          <p:cNvPr id="14" name="图片 48">
            <a:extLst>
              <a:ext uri="{FF2B5EF4-FFF2-40B4-BE49-F238E27FC236}">
                <a16:creationId xmlns:a16="http://schemas.microsoft.com/office/drawing/2014/main" id="{291B24BF-F49A-484D-B7B9-7C4ED3C172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12" t="15696" r="16462" b="42785"/>
          <a:stretch/>
        </p:blipFill>
        <p:spPr>
          <a:xfrm>
            <a:off x="340275" y="2770496"/>
            <a:ext cx="4500212" cy="3559653"/>
          </a:xfrm>
          <a:prstGeom prst="rect">
            <a:avLst/>
          </a:prstGeom>
        </p:spPr>
      </p:pic>
    </p:spTree>
    <p:extLst>
      <p:ext uri="{BB962C8B-B14F-4D97-AF65-F5344CB8AC3E}">
        <p14:creationId xmlns:p14="http://schemas.microsoft.com/office/powerpoint/2010/main" val="262058481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1"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2" name="箭头: V 形 33">
            <a:extLst>
              <a:ext uri="{FF2B5EF4-FFF2-40B4-BE49-F238E27FC236}">
                <a16:creationId xmlns:a16="http://schemas.microsoft.com/office/drawing/2014/main" id="{F1596EFC-1A08-42C6-BEE8-5BE989C591DD}"/>
              </a:ext>
            </a:extLst>
          </p:cNvPr>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3"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4"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Thảo luận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35" name="椭圆 36">
            <a:extLst>
              <a:ext uri="{FF2B5EF4-FFF2-40B4-BE49-F238E27FC236}">
                <a16:creationId xmlns:a16="http://schemas.microsoft.com/office/drawing/2014/main" id="{5EBE6A72-825C-4D6B-81D1-6DAD2EE8333E}"/>
              </a:ext>
            </a:extLst>
          </p:cNvPr>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8" name="Rectangle 37"/>
          <p:cNvSpPr/>
          <p:nvPr/>
        </p:nvSpPr>
        <p:spPr>
          <a:xfrm>
            <a:off x="4517410" y="2796331"/>
            <a:ext cx="7181428" cy="1772793"/>
          </a:xfrm>
          <a:prstGeom prst="rect">
            <a:avLst/>
          </a:prstGeom>
        </p:spPr>
        <p:txBody>
          <a:bodyPr wrap="square">
            <a:spAutoFit/>
          </a:bodyPr>
          <a:lstStyle/>
          <a:p>
            <a:pPr algn="just">
              <a:lnSpc>
                <a:spcPct val="130000"/>
              </a:lnSpc>
            </a:pPr>
            <a:r>
              <a:rPr lang="vi-VN" sz="2800">
                <a:latin typeface="Times New Roman" panose="02020603050405020304" pitchFamily="18" charset="0"/>
                <a:cs typeface="Times New Roman" panose="02020603050405020304" pitchFamily="18" charset="0"/>
              </a:rPr>
              <a:t>Em có nhận xét gì về phong trào đấu tranh của nhân dân các nước Đông Nam Á từ nửa sau thế kỉ XVI đến giữa thế kỉ XIX?</a:t>
            </a:r>
            <a:endParaRPr lang="en-US" sz="280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441" y="1056618"/>
            <a:ext cx="3567322" cy="2039380"/>
            <a:chOff x="1200538" y="1240400"/>
            <a:chExt cx="3567322" cy="2039380"/>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7902" b="100000" l="429" r="99429"/>
                      </a14:imgEffect>
                    </a14:imgLayer>
                  </a14:imgProps>
                </a:ext>
              </a:extLst>
            </a:blip>
            <a:srcRect l="50809" t="9016"/>
            <a:stretch/>
          </p:blipFill>
          <p:spPr>
            <a:xfrm>
              <a:off x="2902225" y="1240400"/>
              <a:ext cx="1865635" cy="203938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ackgroundRemoval t="0" b="100000" l="0" r="58429"/>
                      </a14:imgEffect>
                    </a14:imgLayer>
                  </a14:imgProps>
                </a:ext>
              </a:extLst>
            </a:blip>
            <a:srcRect t="9016" r="50589"/>
            <a:stretch/>
          </p:blipFill>
          <p:spPr>
            <a:xfrm>
              <a:off x="1200538" y="1240400"/>
              <a:ext cx="1873966" cy="2039380"/>
            </a:xfrm>
            <a:prstGeom prst="rect">
              <a:avLst/>
            </a:prstGeom>
          </p:spPr>
        </p:pic>
      </p:grpSp>
    </p:spTree>
    <p:extLst>
      <p:ext uri="{BB962C8B-B14F-4D97-AF65-F5344CB8AC3E}">
        <p14:creationId xmlns:p14="http://schemas.microsoft.com/office/powerpoint/2010/main" val="399423863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Text1">
            <a:extLst>
              <a:ext uri="{FF2B5EF4-FFF2-40B4-BE49-F238E27FC236}">
                <a16:creationId xmlns:a16="http://schemas.microsoft.com/office/drawing/2014/main" id="{64072DE7-7135-4B0B-AFC9-4968055EAE3F}"/>
              </a:ext>
            </a:extLst>
          </p:cNvPr>
          <p:cNvSpPr txBox="1"/>
          <p:nvPr/>
        </p:nvSpPr>
        <p:spPr>
          <a:xfrm>
            <a:off x="2684172" y="1235816"/>
            <a:ext cx="1043005"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Times New Roman" panose="02020603050405020304" pitchFamily="18" charset="0"/>
                <a:cs typeface="Times New Roman" panose="02020603050405020304" pitchFamily="18" charset="0"/>
              </a:rPr>
              <a:t>4</a:t>
            </a:r>
          </a:p>
        </p:txBody>
      </p:sp>
      <p:sp>
        <p:nvSpPr>
          <p:cNvPr id="8" name="Rectangle 7"/>
          <p:cNvSpPr/>
          <p:nvPr/>
        </p:nvSpPr>
        <p:spPr>
          <a:xfrm>
            <a:off x="3481137" y="2615793"/>
            <a:ext cx="6497052" cy="830997"/>
          </a:xfrm>
          <a:prstGeom prst="rect">
            <a:avLst/>
          </a:prstGeom>
          <a:noFill/>
        </p:spPr>
        <p:txBody>
          <a:bodyPr wrap="square" lIns="91440" tIns="45720" rIns="91440" bIns="45720">
            <a:spAutoFit/>
          </a:bodyPr>
          <a:lstStyle/>
          <a:p>
            <a:pPr algn="ctr"/>
            <a:r>
              <a:rPr lang="en-US" sz="4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tập – Vận dụng</a:t>
            </a:r>
            <a:endParaRPr lang="vi-VN" sz="4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42595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srcRect l="19303" t="-1843" r="18817"/>
          <a:stretch/>
        </p:blipFill>
        <p:spPr>
          <a:xfrm>
            <a:off x="0" y="3144329"/>
            <a:ext cx="2610680" cy="3587776"/>
          </a:xfrm>
          <a:prstGeom prst="rect">
            <a:avLst/>
          </a:prstGeom>
        </p:spPr>
      </p:pic>
      <p:sp>
        <p:nvSpPr>
          <p:cNvPr id="46"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7"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8" name="箭头: V 形 33">
            <a:extLst>
              <a:ext uri="{FF2B5EF4-FFF2-40B4-BE49-F238E27FC236}">
                <a16:creationId xmlns:a16="http://schemas.microsoft.com/office/drawing/2014/main" id="{F1596EFC-1A08-42C6-BEE8-5BE989C591DD}"/>
              </a:ext>
            </a:extLst>
          </p:cNvPr>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9"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0"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cá nhân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51" name="椭圆 36">
            <a:extLst>
              <a:ext uri="{FF2B5EF4-FFF2-40B4-BE49-F238E27FC236}">
                <a16:creationId xmlns:a16="http://schemas.microsoft.com/office/drawing/2014/main" id="{5EBE6A72-825C-4D6B-81D1-6DAD2EE8333E}"/>
              </a:ext>
            </a:extLst>
          </p:cNvPr>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2" name="Rectangle 1"/>
          <p:cNvSpPr/>
          <p:nvPr/>
        </p:nvSpPr>
        <p:spPr>
          <a:xfrm>
            <a:off x="4208651" y="1430083"/>
            <a:ext cx="6215272" cy="2332946"/>
          </a:xfrm>
          <a:prstGeom prst="rect">
            <a:avLst/>
          </a:prstGeom>
        </p:spPr>
        <p:txBody>
          <a:bodyPr wrap="square">
            <a:spAutoFit/>
          </a:bodyPr>
          <a:lstStyle/>
          <a:p>
            <a:pPr algn="just">
              <a:lnSpc>
                <a:spcPct val="130000"/>
              </a:lnSpc>
            </a:pPr>
            <a:r>
              <a:rPr lang="vi-VN" sz="2800">
                <a:latin typeface="+mj-lt"/>
              </a:rPr>
              <a:t>Học sinh đọc</a:t>
            </a:r>
            <a:r>
              <a:rPr lang="en-US" sz="2800">
                <a:latin typeface="Times New Roman" panose="02020603050405020304" pitchFamily="18" charset="0"/>
                <a:cs typeface="Times New Roman" panose="02020603050405020304" pitchFamily="18" charset="0"/>
              </a:rPr>
              <a:t>, suy nghĩ </a:t>
            </a:r>
            <a:r>
              <a:rPr lang="vi-VN" sz="2800">
                <a:latin typeface="+mj-lt"/>
              </a:rPr>
              <a:t>và làm bài tập </a:t>
            </a:r>
            <a:r>
              <a:rPr lang="en-US" sz="2800">
                <a:latin typeface="Times New Roman" panose="02020603050405020304" pitchFamily="18" charset="0"/>
                <a:cs typeface="Times New Roman" panose="02020603050405020304" pitchFamily="18" charset="0"/>
              </a:rPr>
              <a:t>sau: </a:t>
            </a:r>
            <a:r>
              <a:rPr lang="vi-VN" sz="2800">
                <a:latin typeface="+mj-lt"/>
              </a:rPr>
              <a:t>Em có nhận xét gì về chính sách đô hộ của thực dân phương Tây đối với các nước Đông Nam Á?</a:t>
            </a:r>
          </a:p>
        </p:txBody>
      </p:sp>
    </p:spTree>
    <p:extLst>
      <p:ext uri="{BB962C8B-B14F-4D97-AF65-F5344CB8AC3E}">
        <p14:creationId xmlns:p14="http://schemas.microsoft.com/office/powerpoint/2010/main" val="38000623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7" y="1455797"/>
            <a:ext cx="11237844" cy="5133713"/>
          </a:xfrm>
          <a:prstGeom prst="rect">
            <a:avLst/>
          </a:prstGeom>
        </p:spPr>
        <p:txBody>
          <a:bodyPr wrap="square">
            <a:spAutoFit/>
          </a:bodyPr>
          <a:lstStyle/>
          <a:p>
            <a:pPr algn="just">
              <a:lnSpc>
                <a:spcPct val="130000"/>
              </a:lnSpc>
            </a:pPr>
            <a:r>
              <a:rPr lang="vi-VN" sz="2800" b="1">
                <a:latin typeface="+mj-lt"/>
              </a:rPr>
              <a:t>+ Về kinh tế: </a:t>
            </a:r>
            <a:r>
              <a:rPr lang="vi-VN" sz="2800">
                <a:latin typeface="+mj-lt"/>
              </a:rPr>
              <a:t>Đều nhằm vơ vét, bóc lột, tối đa nguồn lợi, sức lao động từ các thuộc địa Đông Nam Á để làm giàu cho chủ nghĩa tư bản chính quốc chứ không nhằm mục đích phát triển thuộc địa, “khai hóa văn minh” như học tuyên truyền, đặt ra nhiều thứ thuế vô lí, bóc lột nhân dân đến tận xương tỷ…</a:t>
            </a:r>
          </a:p>
          <a:p>
            <a:pPr algn="just">
              <a:lnSpc>
                <a:spcPct val="130000"/>
              </a:lnSpc>
            </a:pPr>
            <a:r>
              <a:rPr lang="vi-VN" sz="2800" b="1">
                <a:latin typeface="+mj-lt"/>
              </a:rPr>
              <a:t>+ Về chính trị: </a:t>
            </a:r>
            <a:r>
              <a:rPr lang="vi-VN" sz="2800">
                <a:latin typeface="+mj-lt"/>
              </a:rPr>
              <a:t>Chúng thực hiện chính sách “chia để trị”, chia rẻ khối đoàn kết dân tộc, thực hiện chính sách ngu dân để dễ bề cai trị, gây ra mâu thuẫn giữa các dân tộc, các nước trong khu vực …</a:t>
            </a:r>
          </a:p>
          <a:p>
            <a:pPr algn="just">
              <a:lnSpc>
                <a:spcPct val="130000"/>
              </a:lnSpc>
            </a:pPr>
            <a:r>
              <a:rPr lang="vi-VN" sz="2800" b="1">
                <a:latin typeface="+mj-lt"/>
              </a:rPr>
              <a:t>+ Về văn hóa: </a:t>
            </a:r>
            <a:r>
              <a:rPr lang="vi-VN" sz="2800">
                <a:latin typeface="+mj-lt"/>
              </a:rPr>
              <a:t>Du nhập lối sống phương Tây, làm mai mọt giá trị văn hóa truyền thống dân tộc…</a:t>
            </a:r>
          </a:p>
        </p:txBody>
      </p:sp>
      <p:sp>
        <p:nvSpPr>
          <p:cNvPr id="44"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5"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6" name="箭头: V 形 33">
            <a:extLst>
              <a:ext uri="{FF2B5EF4-FFF2-40B4-BE49-F238E27FC236}">
                <a16:creationId xmlns:a16="http://schemas.microsoft.com/office/drawing/2014/main" id="{F1596EFC-1A08-42C6-BEE8-5BE989C591DD}"/>
              </a:ext>
            </a:extLst>
          </p:cNvPr>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7"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8"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Gợi ý sản phẩm</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9" name="椭圆 36">
            <a:extLst>
              <a:ext uri="{FF2B5EF4-FFF2-40B4-BE49-F238E27FC236}">
                <a16:creationId xmlns:a16="http://schemas.microsoft.com/office/drawing/2014/main" id="{5EBE6A72-825C-4D6B-81D1-6DAD2EE8333E}"/>
              </a:ext>
            </a:extLst>
          </p:cNvPr>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Tree>
    <p:extLst>
      <p:ext uri="{BB962C8B-B14F-4D97-AF65-F5344CB8AC3E}">
        <p14:creationId xmlns:p14="http://schemas.microsoft.com/office/powerpoint/2010/main" val="41975217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srcRect l="19303" t="-1843" r="18817"/>
          <a:stretch/>
        </p:blipFill>
        <p:spPr>
          <a:xfrm>
            <a:off x="0" y="3144329"/>
            <a:ext cx="2610680" cy="3587776"/>
          </a:xfrm>
          <a:prstGeom prst="rect">
            <a:avLst/>
          </a:prstGeom>
        </p:spPr>
      </p:pic>
      <p:sp>
        <p:nvSpPr>
          <p:cNvPr id="46"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7"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8" name="箭头: V 形 33">
            <a:extLst>
              <a:ext uri="{FF2B5EF4-FFF2-40B4-BE49-F238E27FC236}">
                <a16:creationId xmlns:a16="http://schemas.microsoft.com/office/drawing/2014/main" id="{F1596EFC-1A08-42C6-BEE8-5BE989C591DD}"/>
              </a:ext>
            </a:extLst>
          </p:cNvPr>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9"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0"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cá nhân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51" name="椭圆 36">
            <a:extLst>
              <a:ext uri="{FF2B5EF4-FFF2-40B4-BE49-F238E27FC236}">
                <a16:creationId xmlns:a16="http://schemas.microsoft.com/office/drawing/2014/main" id="{5EBE6A72-825C-4D6B-81D1-6DAD2EE8333E}"/>
              </a:ext>
            </a:extLst>
          </p:cNvPr>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2" name="Rectangle 1"/>
          <p:cNvSpPr/>
          <p:nvPr/>
        </p:nvSpPr>
        <p:spPr>
          <a:xfrm>
            <a:off x="4208651" y="1430083"/>
            <a:ext cx="7161714" cy="3453253"/>
          </a:xfrm>
          <a:prstGeom prst="rect">
            <a:avLst/>
          </a:prstGeom>
        </p:spPr>
        <p:txBody>
          <a:bodyPr wrap="square">
            <a:spAutoFit/>
          </a:bodyPr>
          <a:lstStyle/>
          <a:p>
            <a:pPr algn="just">
              <a:lnSpc>
                <a:spcPct val="130000"/>
              </a:lnSpc>
            </a:pPr>
            <a:r>
              <a:rPr lang="vi-VN" sz="2800">
                <a:latin typeface="+mj-lt"/>
              </a:rPr>
              <a:t>Có ý kiến cho rằng: Các nước tư bản phương Tây xâm chiếm Đông Nam Á là để giúp đỡ những nước này thoát khỏi nghèo nàn, lạc hậu. Em đồng ý với ý kiến đó không? Hãy sưu tầm một số tư liệu từ sách, báo và internet để chứng minh cho ý kiến của em.</a:t>
            </a:r>
          </a:p>
        </p:txBody>
      </p:sp>
    </p:spTree>
    <p:extLst>
      <p:ext uri="{BB962C8B-B14F-4D97-AF65-F5344CB8AC3E}">
        <p14:creationId xmlns:p14="http://schemas.microsoft.com/office/powerpoint/2010/main" val="26786085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srcRect l="19303" t="-1843" r="18817"/>
          <a:stretch/>
        </p:blipFill>
        <p:spPr>
          <a:xfrm>
            <a:off x="0" y="3144329"/>
            <a:ext cx="2610680" cy="3587776"/>
          </a:xfrm>
          <a:prstGeom prst="rect">
            <a:avLst/>
          </a:prstGeom>
        </p:spPr>
      </p:pic>
      <p:sp>
        <p:nvSpPr>
          <p:cNvPr id="46"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7"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8" name="箭头: V 形 33">
            <a:extLst>
              <a:ext uri="{FF2B5EF4-FFF2-40B4-BE49-F238E27FC236}">
                <a16:creationId xmlns:a16="http://schemas.microsoft.com/office/drawing/2014/main" id="{F1596EFC-1A08-42C6-BEE8-5BE989C591DD}"/>
              </a:ext>
            </a:extLst>
          </p:cNvPr>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9"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1" name="椭圆 36">
            <a:extLst>
              <a:ext uri="{FF2B5EF4-FFF2-40B4-BE49-F238E27FC236}">
                <a16:creationId xmlns:a16="http://schemas.microsoft.com/office/drawing/2014/main" id="{5EBE6A72-825C-4D6B-81D1-6DAD2EE8333E}"/>
              </a:ext>
            </a:extLst>
          </p:cNvPr>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2" name="Rectangle 1"/>
          <p:cNvSpPr/>
          <p:nvPr/>
        </p:nvSpPr>
        <p:spPr>
          <a:xfrm>
            <a:off x="2372140" y="1363822"/>
            <a:ext cx="9581319" cy="5133713"/>
          </a:xfrm>
          <a:prstGeom prst="rect">
            <a:avLst/>
          </a:prstGeom>
        </p:spPr>
        <p:txBody>
          <a:bodyPr wrap="square">
            <a:spAutoFit/>
          </a:bodyPr>
          <a:lstStyle/>
          <a:p>
            <a:pPr algn="just">
              <a:lnSpc>
                <a:spcPct val="130000"/>
              </a:lnSpc>
            </a:pPr>
            <a:r>
              <a:rPr lang="vi-VN" sz="2800" b="1">
                <a:latin typeface="+mj-lt"/>
              </a:rPr>
              <a:t>Không đồng ý </a:t>
            </a:r>
            <a:r>
              <a:rPr lang="vi-VN" sz="2800">
                <a:latin typeface="+mj-lt"/>
              </a:rPr>
              <a:t>với ý kiến: Các nước tư bản phương Tây xâm chiếm Đông Nam Á không phải là để giúp đỡ các nước này thoát khỏi nghèo nàn, lạc hậu mà trái lại làm cho các nước này ngày càng nghèo nàn, lạc hậu hơn vì: Các nước tư bản phương Tây xâm chiếm các nước Đông Nam Á với mục đích vơ vét của cải, khai thác tài nguyên, khoáng sản đem về phục vụ cho chính quốc, bóc lột sức lao động..đẩy các nước Đông Nam Á rơi vào vòng luẩn quẩn của đói nghèo, dịch bệnh (học sinh sưu tầm các tranh ảnh, tư liệu từ sách, báo, internet để minh chứng cho điều đó)</a:t>
            </a:r>
            <a:r>
              <a:rPr lang="en-US" sz="2800">
                <a:latin typeface="+mj-lt"/>
              </a:rPr>
              <a:t>.</a:t>
            </a:r>
            <a:endParaRPr lang="vi-VN" sz="2800">
              <a:latin typeface="+mj-lt"/>
            </a:endParaRPr>
          </a:p>
        </p:txBody>
      </p:sp>
      <p:sp>
        <p:nvSpPr>
          <p:cNvPr id="10"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Gợi ý sản phẩm</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Tree>
    <p:extLst>
      <p:ext uri="{BB962C8B-B14F-4D97-AF65-F5344CB8AC3E}">
        <p14:creationId xmlns:p14="http://schemas.microsoft.com/office/powerpoint/2010/main" val="206232468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şļïdê">
            <a:extLst>
              <a:ext uri="{FF2B5EF4-FFF2-40B4-BE49-F238E27FC236}">
                <a16:creationId xmlns:a16="http://schemas.microsoft.com/office/drawing/2014/main" id="{5048C95B-C820-4827-9D9A-36366EA7C004}"/>
              </a:ext>
            </a:extLst>
          </p:cNvPr>
          <p:cNvSpPr/>
          <p:nvPr/>
        </p:nvSpPr>
        <p:spPr>
          <a:xfrm flipH="1">
            <a:off x="5325628" y="984914"/>
            <a:ext cx="5654621"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sz="2400" dirty="0">
              <a:latin typeface="Times New Roman" panose="02020603050405020304" pitchFamily="18" charset="0"/>
              <a:cs typeface="Times New Roman" panose="02020603050405020304" pitchFamily="18" charset="0"/>
            </a:endParaRPr>
          </a:p>
        </p:txBody>
      </p:sp>
      <p:sp>
        <p:nvSpPr>
          <p:cNvPr id="14" name="îṩḻíḓê">
            <a:extLst>
              <a:ext uri="{FF2B5EF4-FFF2-40B4-BE49-F238E27FC236}">
                <a16:creationId xmlns:a16="http://schemas.microsoft.com/office/drawing/2014/main" id="{AF2FC814-FC21-478F-B7D1-3DF4E7FBAA54}"/>
              </a:ext>
            </a:extLst>
          </p:cNvPr>
          <p:cNvSpPr/>
          <p:nvPr/>
        </p:nvSpPr>
        <p:spPr>
          <a:xfrm flipH="1">
            <a:off x="5571514" y="1126552"/>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r>
              <a:rPr lang="en-US" sz="2400" b="1" dirty="0">
                <a:solidFill>
                  <a:schemeClr val="tx1"/>
                </a:solidFill>
                <a:latin typeface="Times New Roman" panose="02020603050405020304" pitchFamily="18" charset="0"/>
                <a:cs typeface="Times New Roman" panose="02020603050405020304" pitchFamily="18" charset="0"/>
              </a:rPr>
              <a:t>01</a:t>
            </a:r>
            <a:endParaRPr sz="2400" b="1" dirty="0">
              <a:solidFill>
                <a:schemeClr val="tx1"/>
              </a:solidFill>
              <a:latin typeface="Times New Roman" panose="02020603050405020304" pitchFamily="18" charset="0"/>
              <a:cs typeface="Times New Roman" panose="02020603050405020304" pitchFamily="18" charset="0"/>
            </a:endParaRPr>
          </a:p>
        </p:txBody>
      </p:sp>
      <p:sp>
        <p:nvSpPr>
          <p:cNvPr id="15" name="îṥļïḑè">
            <a:extLst>
              <a:ext uri="{FF2B5EF4-FFF2-40B4-BE49-F238E27FC236}">
                <a16:creationId xmlns:a16="http://schemas.microsoft.com/office/drawing/2014/main" id="{2615EEC3-B3B3-49E5-9B35-385636425C3A}"/>
              </a:ext>
            </a:extLst>
          </p:cNvPr>
          <p:cNvSpPr/>
          <p:nvPr/>
        </p:nvSpPr>
        <p:spPr>
          <a:xfrm flipH="1">
            <a:off x="6287818" y="1090607"/>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algn="ctr">
              <a:defRPr sz="3200" cap="none">
                <a:solidFill>
                  <a:srgbClr val="000000"/>
                </a:solidFill>
              </a:defRPr>
            </a:pPr>
            <a:endParaRPr sz="2400" b="1" dirty="0">
              <a:latin typeface="Times New Roman" panose="02020603050405020304" pitchFamily="18" charset="0"/>
              <a:cs typeface="Times New Roman" panose="02020603050405020304" pitchFamily="18" charset="0"/>
            </a:endParaRPr>
          </a:p>
        </p:txBody>
      </p:sp>
      <p:sp>
        <p:nvSpPr>
          <p:cNvPr id="17" name="iṡ1îḑè">
            <a:extLst>
              <a:ext uri="{FF2B5EF4-FFF2-40B4-BE49-F238E27FC236}">
                <a16:creationId xmlns:a16="http://schemas.microsoft.com/office/drawing/2014/main" id="{9913E9F4-A232-4462-9AE5-9BB84555F952}"/>
              </a:ext>
            </a:extLst>
          </p:cNvPr>
          <p:cNvSpPr/>
          <p:nvPr/>
        </p:nvSpPr>
        <p:spPr>
          <a:xfrm flipH="1">
            <a:off x="5325629" y="2507175"/>
            <a:ext cx="565462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algn="ctr"/>
            <a:endParaRPr sz="2400" dirty="0">
              <a:latin typeface="Times New Roman" panose="02020603050405020304" pitchFamily="18" charset="0"/>
              <a:cs typeface="Times New Roman" panose="02020603050405020304" pitchFamily="18" charset="0"/>
            </a:endParaRPr>
          </a:p>
        </p:txBody>
      </p:sp>
      <p:sp>
        <p:nvSpPr>
          <p:cNvPr id="19" name="ïSḷiḓe">
            <a:extLst>
              <a:ext uri="{FF2B5EF4-FFF2-40B4-BE49-F238E27FC236}">
                <a16:creationId xmlns:a16="http://schemas.microsoft.com/office/drawing/2014/main" id="{2C477A07-2EDD-4A22-A7AC-93A30BB87240}"/>
              </a:ext>
            </a:extLst>
          </p:cNvPr>
          <p:cNvSpPr/>
          <p:nvPr/>
        </p:nvSpPr>
        <p:spPr>
          <a:xfrm flipH="1">
            <a:off x="5571514" y="2648812"/>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r>
              <a:rPr lang="en-US" sz="2400" b="1" dirty="0">
                <a:solidFill>
                  <a:schemeClr val="tx1"/>
                </a:solidFill>
                <a:latin typeface="Times New Roman" panose="02020603050405020304" pitchFamily="18" charset="0"/>
                <a:cs typeface="Times New Roman" panose="02020603050405020304" pitchFamily="18" charset="0"/>
              </a:rPr>
              <a:t>02</a:t>
            </a:r>
            <a:endParaRPr sz="2400" b="1" dirty="0">
              <a:solidFill>
                <a:schemeClr val="tx1"/>
              </a:solidFill>
              <a:latin typeface="Times New Roman" panose="02020603050405020304" pitchFamily="18" charset="0"/>
              <a:cs typeface="Times New Roman" panose="02020603050405020304" pitchFamily="18" charset="0"/>
            </a:endParaRPr>
          </a:p>
        </p:txBody>
      </p:sp>
      <p:sp>
        <p:nvSpPr>
          <p:cNvPr id="20" name="ïṡľiḍè">
            <a:extLst>
              <a:ext uri="{FF2B5EF4-FFF2-40B4-BE49-F238E27FC236}">
                <a16:creationId xmlns:a16="http://schemas.microsoft.com/office/drawing/2014/main" id="{49810BE9-3A4C-465B-B8B7-5A30DF0178D0}"/>
              </a:ext>
            </a:extLst>
          </p:cNvPr>
          <p:cNvSpPr/>
          <p:nvPr/>
        </p:nvSpPr>
        <p:spPr>
          <a:xfrm flipH="1">
            <a:off x="6287818" y="2612868"/>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algn="ctr">
              <a:defRPr sz="3200" cap="none">
                <a:solidFill>
                  <a:srgbClr val="000000"/>
                </a:solidFill>
              </a:defRPr>
            </a:pPr>
            <a:endParaRPr sz="2400" b="1" dirty="0">
              <a:latin typeface="Times New Roman" panose="02020603050405020304" pitchFamily="18" charset="0"/>
              <a:cs typeface="Times New Roman" panose="02020603050405020304" pitchFamily="18" charset="0"/>
            </a:endParaRPr>
          </a:p>
        </p:txBody>
      </p:sp>
      <p:sp>
        <p:nvSpPr>
          <p:cNvPr id="22" name="îṧḻíḍe">
            <a:extLst>
              <a:ext uri="{FF2B5EF4-FFF2-40B4-BE49-F238E27FC236}">
                <a16:creationId xmlns:a16="http://schemas.microsoft.com/office/drawing/2014/main" id="{F2EE37DF-4B12-478C-9329-30D699266A1C}"/>
              </a:ext>
            </a:extLst>
          </p:cNvPr>
          <p:cNvSpPr/>
          <p:nvPr/>
        </p:nvSpPr>
        <p:spPr>
          <a:xfrm flipH="1">
            <a:off x="5325629" y="4029435"/>
            <a:ext cx="5654620" cy="1308538"/>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algn="ctr"/>
            <a:endParaRPr sz="2400" dirty="0">
              <a:latin typeface="Times New Roman" panose="02020603050405020304" pitchFamily="18" charset="0"/>
              <a:cs typeface="Times New Roman" panose="02020603050405020304" pitchFamily="18" charset="0"/>
            </a:endParaRPr>
          </a:p>
        </p:txBody>
      </p:sp>
      <p:sp>
        <p:nvSpPr>
          <p:cNvPr id="24" name="îŝľïḋê">
            <a:extLst>
              <a:ext uri="{FF2B5EF4-FFF2-40B4-BE49-F238E27FC236}">
                <a16:creationId xmlns:a16="http://schemas.microsoft.com/office/drawing/2014/main" id="{9CC9FDEB-38ED-4B03-AEB4-674822A4756B}"/>
              </a:ext>
            </a:extLst>
          </p:cNvPr>
          <p:cNvSpPr/>
          <p:nvPr/>
        </p:nvSpPr>
        <p:spPr>
          <a:xfrm flipH="1">
            <a:off x="5571514" y="4171072"/>
            <a:ext cx="1019328" cy="1025263"/>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r>
              <a:rPr lang="en-US" sz="2400" b="1" dirty="0">
                <a:solidFill>
                  <a:schemeClr val="tx1"/>
                </a:solidFill>
                <a:latin typeface="Times New Roman" panose="02020603050405020304" pitchFamily="18" charset="0"/>
                <a:cs typeface="Times New Roman" panose="02020603050405020304" pitchFamily="18" charset="0"/>
              </a:rPr>
              <a:t>03</a:t>
            </a:r>
            <a:endParaRPr sz="2400" b="1" dirty="0">
              <a:solidFill>
                <a:schemeClr val="tx1"/>
              </a:solidFill>
              <a:latin typeface="Times New Roman" panose="02020603050405020304" pitchFamily="18" charset="0"/>
              <a:cs typeface="Times New Roman" panose="02020603050405020304" pitchFamily="18" charset="0"/>
            </a:endParaRPr>
          </a:p>
        </p:txBody>
      </p:sp>
      <p:sp>
        <p:nvSpPr>
          <p:cNvPr id="25" name="îşḻîďê">
            <a:extLst>
              <a:ext uri="{FF2B5EF4-FFF2-40B4-BE49-F238E27FC236}">
                <a16:creationId xmlns:a16="http://schemas.microsoft.com/office/drawing/2014/main" id="{0D9D93BF-63C5-45A1-B926-763F3744DD1A}"/>
              </a:ext>
            </a:extLst>
          </p:cNvPr>
          <p:cNvSpPr/>
          <p:nvPr/>
        </p:nvSpPr>
        <p:spPr>
          <a:xfrm flipH="1">
            <a:off x="6287818" y="4135128"/>
            <a:ext cx="577543" cy="1097152"/>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algn="ctr">
              <a:defRPr sz="3200" cap="none">
                <a:solidFill>
                  <a:srgbClr val="000000"/>
                </a:solidFill>
              </a:defRPr>
            </a:pPr>
            <a:endParaRPr sz="2400" b="1" dirty="0">
              <a:latin typeface="Times New Roman" panose="02020603050405020304" pitchFamily="18" charset="0"/>
              <a:cs typeface="Times New Roman" panose="02020603050405020304" pitchFamily="18" charset="0"/>
            </a:endParaRPr>
          </a:p>
        </p:txBody>
      </p:sp>
      <p:sp>
        <p:nvSpPr>
          <p:cNvPr id="36" name="iṡḻïďé">
            <a:extLst>
              <a:ext uri="{FF2B5EF4-FFF2-40B4-BE49-F238E27FC236}">
                <a16:creationId xmlns:a16="http://schemas.microsoft.com/office/drawing/2014/main" id="{4BABD874-1B25-4C90-8A13-6FFC9D8B98A5}"/>
              </a:ext>
            </a:extLst>
          </p:cNvPr>
          <p:cNvSpPr/>
          <p:nvPr/>
        </p:nvSpPr>
        <p:spPr bwMode="auto">
          <a:xfrm>
            <a:off x="6907276" y="1051402"/>
            <a:ext cx="3675407" cy="12647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20000"/>
              </a:lnSpc>
              <a:defRPr/>
            </a:pPr>
            <a:r>
              <a:rPr lang="en-US" altLang="zh-CN" sz="2000" spc="30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Hoàn thành bài tập phần Luyện tập – Vận dụng.</a:t>
            </a:r>
            <a:endParaRPr lang="en-US" altLang="zh-CN" sz="20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endParaRPr>
          </a:p>
        </p:txBody>
      </p:sp>
      <p:sp>
        <p:nvSpPr>
          <p:cNvPr id="37" name="iṡḻïďé">
            <a:extLst>
              <a:ext uri="{FF2B5EF4-FFF2-40B4-BE49-F238E27FC236}">
                <a16:creationId xmlns:a16="http://schemas.microsoft.com/office/drawing/2014/main" id="{7608FBCB-DD9C-4D01-8174-4F59EC6BD452}"/>
              </a:ext>
            </a:extLst>
          </p:cNvPr>
          <p:cNvSpPr/>
          <p:nvPr/>
        </p:nvSpPr>
        <p:spPr bwMode="auto">
          <a:xfrm>
            <a:off x="7022155" y="2791852"/>
            <a:ext cx="3560528" cy="7391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20000"/>
              </a:lnSpc>
              <a:defRPr/>
            </a:pPr>
            <a:r>
              <a:rPr lang="en-US" altLang="zh-CN" sz="2400" spc="30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Xem lại toàn bộ nội dung bài học.</a:t>
            </a:r>
            <a:endPar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endParaRPr>
          </a:p>
        </p:txBody>
      </p:sp>
      <p:sp>
        <p:nvSpPr>
          <p:cNvPr id="38" name="iṡḻïďé">
            <a:extLst>
              <a:ext uri="{FF2B5EF4-FFF2-40B4-BE49-F238E27FC236}">
                <a16:creationId xmlns:a16="http://schemas.microsoft.com/office/drawing/2014/main" id="{F773C2B2-5298-404A-B8CE-D4AF5AF29EA6}"/>
              </a:ext>
            </a:extLst>
          </p:cNvPr>
          <p:cNvSpPr/>
          <p:nvPr/>
        </p:nvSpPr>
        <p:spPr bwMode="auto">
          <a:xfrm>
            <a:off x="6836727" y="4160024"/>
            <a:ext cx="3957992" cy="7391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20000"/>
              </a:lnSpc>
              <a:defRPr/>
            </a:pPr>
            <a:r>
              <a:rPr lang="en-US" altLang="zh-CN" sz="2000" spc="30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Tìm hiểu trước nội dung bài 5. Trả lời các câu hỏi trong SGK.</a:t>
            </a:r>
            <a:endParaRPr lang="en-US" altLang="zh-CN" sz="20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endParaRPr>
          </a:p>
        </p:txBody>
      </p:sp>
      <p:sp>
        <p:nvSpPr>
          <p:cNvPr id="45" name="Rectangle 44"/>
          <p:cNvSpPr/>
          <p:nvPr/>
        </p:nvSpPr>
        <p:spPr>
          <a:xfrm>
            <a:off x="107956" y="2695036"/>
            <a:ext cx="4331521" cy="707886"/>
          </a:xfrm>
          <a:prstGeom prst="rect">
            <a:avLst/>
          </a:prstGeom>
          <a:noFill/>
        </p:spPr>
        <p:txBody>
          <a:bodyPr wrap="square" lIns="91440" tIns="45720" rIns="91440" bIns="45720">
            <a:spAutoFit/>
          </a:bodyPr>
          <a:lstStyle/>
          <a:p>
            <a:pPr algn="ctr"/>
            <a:r>
              <a:rPr lang="en-US" sz="40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 dẫn về nhà</a:t>
            </a:r>
            <a:endParaRPr lang="vi-VN" sz="40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3652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16" presetClass="entr" presetSubtype="21"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9" grpId="0" animBg="1"/>
      <p:bldP spid="20" grpId="0" animBg="1"/>
      <p:bldP spid="22" grpId="0" animBg="1"/>
      <p:bldP spid="24" grpId="0" animBg="1"/>
      <p:bldP spid="25" grpId="0" animBg="1"/>
      <p:bldP spid="36" grpId="0"/>
      <p:bldP spid="37" grpId="0"/>
      <p:bldP spid="38"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4806711-DB1A-4A51-8E69-E05CA18BCF8E}"/>
              </a:ext>
            </a:extLst>
          </p:cNvPr>
          <p:cNvPicPr>
            <a:picLocks noChangeAspect="1"/>
          </p:cNvPicPr>
          <p:nvPr/>
        </p:nvPicPr>
        <p:blipFill rotWithShape="1">
          <a:blip r:embed="rId2">
            <a:extLst>
              <a:ext uri="{28A0092B-C50C-407E-A947-70E740481C1C}">
                <a14:useLocalDpi xmlns:a14="http://schemas.microsoft.com/office/drawing/2010/main" val="0"/>
              </a:ext>
            </a:extLst>
          </a:blip>
          <a:srcRect l="21357" t="25408" r="59513" b="54148"/>
          <a:stretch/>
        </p:blipFill>
        <p:spPr>
          <a:xfrm rot="19944981">
            <a:off x="560214" y="641816"/>
            <a:ext cx="1859281" cy="1402080"/>
          </a:xfrm>
          <a:prstGeom prst="rect">
            <a:avLst/>
          </a:prstGeom>
        </p:spPr>
      </p:pic>
      <p:sp>
        <p:nvSpPr>
          <p:cNvPr id="6" name="文本框 5">
            <a:extLst>
              <a:ext uri="{FF2B5EF4-FFF2-40B4-BE49-F238E27FC236}">
                <a16:creationId xmlns:a16="http://schemas.microsoft.com/office/drawing/2014/main" id="{79202F5C-4E9D-401C-8F76-24339C7C2C3C}"/>
              </a:ext>
            </a:extLst>
          </p:cNvPr>
          <p:cNvSpPr txBox="1"/>
          <p:nvPr/>
        </p:nvSpPr>
        <p:spPr>
          <a:xfrm>
            <a:off x="2516643" y="2128652"/>
            <a:ext cx="7768395" cy="3046988"/>
          </a:xfrm>
          <a:prstGeom prst="rect">
            <a:avLst/>
          </a:prstGeom>
          <a:noFill/>
        </p:spPr>
        <p:txBody>
          <a:bodyPr wrap="square" rtlCol="0">
            <a:spAutoFit/>
          </a:bodyPr>
          <a:lstStyle/>
          <a:p>
            <a:pPr algn="ctr"/>
            <a:r>
              <a:rPr lang="en-US" altLang="zh-CN" sz="9600">
                <a:effectLst>
                  <a:outerShdw blurRad="38100" dist="38100" dir="2700000" algn="tl">
                    <a:srgbClr val="000000">
                      <a:alpha val="43137"/>
                    </a:srgbClr>
                  </a:outerShdw>
                </a:effectLst>
                <a:latin typeface="Times New Roman" panose="02020603050405020304" pitchFamily="18" charset="0"/>
                <a:ea typeface="包图小白体" panose="02010601030101010101" pitchFamily="2" charset="-122"/>
                <a:cs typeface="Times New Roman" panose="02020603050405020304" pitchFamily="18" charset="0"/>
              </a:rPr>
              <a:t>Chúc cả lớp học ngoan!</a:t>
            </a:r>
            <a:endParaRPr lang="zh-CN" altLang="en-US" sz="9600" dirty="0">
              <a:effectLst>
                <a:outerShdw blurRad="38100" dist="38100" dir="2700000" algn="tl">
                  <a:srgbClr val="000000">
                    <a:alpha val="43137"/>
                  </a:srgbClr>
                </a:outerShdw>
              </a:effectLst>
              <a:latin typeface="Times New Roman" panose="02020603050405020304" pitchFamily="18" charset="0"/>
              <a:ea typeface="包图小白体" panose="02010601030101010101" pitchFamily="2" charset="-122"/>
              <a:cs typeface="Times New Roman" panose="02020603050405020304" pitchFamily="18" charset="0"/>
            </a:endParaRPr>
          </a:p>
        </p:txBody>
      </p:sp>
      <p:sp>
        <p:nvSpPr>
          <p:cNvPr id="7" name="pawprint_59396">
            <a:extLst>
              <a:ext uri="{FF2B5EF4-FFF2-40B4-BE49-F238E27FC236}">
                <a16:creationId xmlns:a16="http://schemas.microsoft.com/office/drawing/2014/main" id="{B9D4B460-8072-4A41-8296-76A086F2073A}"/>
              </a:ext>
            </a:extLst>
          </p:cNvPr>
          <p:cNvSpPr>
            <a:spLocks noChangeAspect="1"/>
          </p:cNvSpPr>
          <p:nvPr/>
        </p:nvSpPr>
        <p:spPr bwMode="auto">
          <a:xfrm>
            <a:off x="5791156" y="1465537"/>
            <a:ext cx="609685" cy="505006"/>
          </a:xfrm>
          <a:custGeom>
            <a:avLst/>
            <a:gdLst>
              <a:gd name="connsiteX0" fmla="*/ 293651 w 596984"/>
              <a:gd name="connsiteY0" fmla="*/ 259200 h 494486"/>
              <a:gd name="connsiteX1" fmla="*/ 469761 w 596984"/>
              <a:gd name="connsiteY1" fmla="*/ 431866 h 494486"/>
              <a:gd name="connsiteX2" fmla="*/ 438872 w 596984"/>
              <a:gd name="connsiteY2" fmla="*/ 489882 h 494486"/>
              <a:gd name="connsiteX3" fmla="*/ 422276 w 596984"/>
              <a:gd name="connsiteY3" fmla="*/ 494486 h 494486"/>
              <a:gd name="connsiteX4" fmla="*/ 371564 w 596984"/>
              <a:gd name="connsiteY4" fmla="*/ 471464 h 494486"/>
              <a:gd name="connsiteX5" fmla="*/ 366492 w 596984"/>
              <a:gd name="connsiteY5" fmla="*/ 467780 h 494486"/>
              <a:gd name="connsiteX6" fmla="*/ 290885 w 596984"/>
              <a:gd name="connsiteY6" fmla="*/ 436010 h 494486"/>
              <a:gd name="connsiteX7" fmla="*/ 224037 w 596984"/>
              <a:gd name="connsiteY7" fmla="*/ 464097 h 494486"/>
              <a:gd name="connsiteX8" fmla="*/ 214817 w 596984"/>
              <a:gd name="connsiteY8" fmla="*/ 470083 h 494486"/>
              <a:gd name="connsiteX9" fmla="*/ 162722 w 596984"/>
              <a:gd name="connsiteY9" fmla="*/ 492644 h 494486"/>
              <a:gd name="connsiteX10" fmla="*/ 144281 w 596984"/>
              <a:gd name="connsiteY10" fmla="*/ 487119 h 494486"/>
              <a:gd name="connsiteX11" fmla="*/ 116159 w 596984"/>
              <a:gd name="connsiteY11" fmla="*/ 431866 h 494486"/>
              <a:gd name="connsiteX12" fmla="*/ 175169 w 596984"/>
              <a:gd name="connsiteY12" fmla="*/ 309849 h 494486"/>
              <a:gd name="connsiteX13" fmla="*/ 293651 w 596984"/>
              <a:gd name="connsiteY13" fmla="*/ 259200 h 494486"/>
              <a:gd name="connsiteX14" fmla="*/ 544462 w 596984"/>
              <a:gd name="connsiteY14" fmla="*/ 175391 h 494486"/>
              <a:gd name="connsiteX15" fmla="*/ 555986 w 596984"/>
              <a:gd name="connsiteY15" fmla="*/ 176772 h 494486"/>
              <a:gd name="connsiteX16" fmla="*/ 593327 w 596984"/>
              <a:gd name="connsiteY16" fmla="*/ 271166 h 494486"/>
              <a:gd name="connsiteX17" fmla="*/ 526483 w 596984"/>
              <a:gd name="connsiteY17" fmla="*/ 337011 h 494486"/>
              <a:gd name="connsiteX18" fmla="*/ 515419 w 596984"/>
              <a:gd name="connsiteY18" fmla="*/ 335630 h 494486"/>
              <a:gd name="connsiteX19" fmla="*/ 478078 w 596984"/>
              <a:gd name="connsiteY19" fmla="*/ 241697 h 494486"/>
              <a:gd name="connsiteX20" fmla="*/ 544462 w 596984"/>
              <a:gd name="connsiteY20" fmla="*/ 175391 h 494486"/>
              <a:gd name="connsiteX21" fmla="*/ 52061 w 596984"/>
              <a:gd name="connsiteY21" fmla="*/ 175391 h 494486"/>
              <a:gd name="connsiteX22" fmla="*/ 118906 w 596984"/>
              <a:gd name="connsiteY22" fmla="*/ 241697 h 494486"/>
              <a:gd name="connsiteX23" fmla="*/ 81565 w 596984"/>
              <a:gd name="connsiteY23" fmla="*/ 335630 h 494486"/>
              <a:gd name="connsiteX24" fmla="*/ 70501 w 596984"/>
              <a:gd name="connsiteY24" fmla="*/ 337011 h 494486"/>
              <a:gd name="connsiteX25" fmla="*/ 3657 w 596984"/>
              <a:gd name="connsiteY25" fmla="*/ 271166 h 494486"/>
              <a:gd name="connsiteX26" fmla="*/ 40998 w 596984"/>
              <a:gd name="connsiteY26" fmla="*/ 176772 h 494486"/>
              <a:gd name="connsiteX27" fmla="*/ 52061 w 596984"/>
              <a:gd name="connsiteY27" fmla="*/ 175391 h 494486"/>
              <a:gd name="connsiteX28" fmla="*/ 405693 w 596984"/>
              <a:gd name="connsiteY28" fmla="*/ 0 h 494486"/>
              <a:gd name="connsiteX29" fmla="*/ 413532 w 596984"/>
              <a:gd name="connsiteY29" fmla="*/ 921 h 494486"/>
              <a:gd name="connsiteX30" fmla="*/ 463336 w 596984"/>
              <a:gd name="connsiteY30" fmla="*/ 38677 h 494486"/>
              <a:gd name="connsiteX31" fmla="*/ 476248 w 596984"/>
              <a:gd name="connsiteY31" fmla="*/ 118334 h 494486"/>
              <a:gd name="connsiteX32" fmla="*/ 384019 w 596984"/>
              <a:gd name="connsiteY32" fmla="*/ 214567 h 494486"/>
              <a:gd name="connsiteX33" fmla="*/ 321303 w 596984"/>
              <a:gd name="connsiteY33" fmla="*/ 97154 h 494486"/>
              <a:gd name="connsiteX34" fmla="*/ 405693 w 596984"/>
              <a:gd name="connsiteY34" fmla="*/ 0 h 494486"/>
              <a:gd name="connsiteX35" fmla="*/ 190879 w 596984"/>
              <a:gd name="connsiteY35" fmla="*/ 0 h 494486"/>
              <a:gd name="connsiteX36" fmla="*/ 275700 w 596984"/>
              <a:gd name="connsiteY36" fmla="*/ 97134 h 494486"/>
              <a:gd name="connsiteX37" fmla="*/ 213006 w 596984"/>
              <a:gd name="connsiteY37" fmla="*/ 214524 h 494486"/>
              <a:gd name="connsiteX38" fmla="*/ 205169 w 596984"/>
              <a:gd name="connsiteY38" fmla="*/ 215445 h 494486"/>
              <a:gd name="connsiteX39" fmla="*/ 120809 w 596984"/>
              <a:gd name="connsiteY39" fmla="*/ 118311 h 494486"/>
              <a:gd name="connsiteX40" fmla="*/ 133716 w 596984"/>
              <a:gd name="connsiteY40" fmla="*/ 38670 h 494486"/>
              <a:gd name="connsiteX41" fmla="*/ 183042 w 596984"/>
              <a:gd name="connsiteY41" fmla="*/ 921 h 494486"/>
              <a:gd name="connsiteX42" fmla="*/ 190879 w 596984"/>
              <a:gd name="connsiteY42" fmla="*/ 0 h 49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6984" h="494486">
                <a:moveTo>
                  <a:pt x="293651" y="259200"/>
                </a:moveTo>
                <a:cubicBezTo>
                  <a:pt x="431957" y="259200"/>
                  <a:pt x="468378" y="397793"/>
                  <a:pt x="469761" y="431866"/>
                </a:cubicBezTo>
                <a:cubicBezTo>
                  <a:pt x="471144" y="464557"/>
                  <a:pt x="458696" y="478831"/>
                  <a:pt x="438872" y="489882"/>
                </a:cubicBezTo>
                <a:cubicBezTo>
                  <a:pt x="433340" y="493105"/>
                  <a:pt x="427808" y="494486"/>
                  <a:pt x="422276" y="494486"/>
                </a:cubicBezTo>
                <a:cubicBezTo>
                  <a:pt x="407062" y="494486"/>
                  <a:pt x="389543" y="483435"/>
                  <a:pt x="371564" y="471464"/>
                </a:cubicBezTo>
                <a:lnTo>
                  <a:pt x="366492" y="467780"/>
                </a:lnTo>
                <a:cubicBezTo>
                  <a:pt x="349896" y="456730"/>
                  <a:pt x="319468" y="436010"/>
                  <a:pt x="290885" y="436010"/>
                </a:cubicBezTo>
                <a:cubicBezTo>
                  <a:pt x="264607" y="436010"/>
                  <a:pt x="240173" y="453046"/>
                  <a:pt x="224037" y="464097"/>
                </a:cubicBezTo>
                <a:cubicBezTo>
                  <a:pt x="220349" y="466399"/>
                  <a:pt x="217583" y="468241"/>
                  <a:pt x="214817" y="470083"/>
                </a:cubicBezTo>
                <a:cubicBezTo>
                  <a:pt x="194993" y="482054"/>
                  <a:pt x="177935" y="492644"/>
                  <a:pt x="162722" y="492644"/>
                </a:cubicBezTo>
                <a:cubicBezTo>
                  <a:pt x="156268" y="492644"/>
                  <a:pt x="149813" y="490803"/>
                  <a:pt x="144281" y="487119"/>
                </a:cubicBezTo>
                <a:cubicBezTo>
                  <a:pt x="127223" y="476068"/>
                  <a:pt x="117542" y="456730"/>
                  <a:pt x="116159" y="431866"/>
                </a:cubicBezTo>
                <a:cubicBezTo>
                  <a:pt x="115698" y="420355"/>
                  <a:pt x="129528" y="357274"/>
                  <a:pt x="175169" y="309849"/>
                </a:cubicBezTo>
                <a:cubicBezTo>
                  <a:pt x="206980" y="276236"/>
                  <a:pt x="247088" y="259200"/>
                  <a:pt x="293651" y="259200"/>
                </a:cubicBezTo>
                <a:close/>
                <a:moveTo>
                  <a:pt x="544462" y="175391"/>
                </a:moveTo>
                <a:cubicBezTo>
                  <a:pt x="548611" y="175391"/>
                  <a:pt x="552299" y="175851"/>
                  <a:pt x="555986" y="176772"/>
                </a:cubicBezTo>
                <a:cubicBezTo>
                  <a:pt x="588256" y="185061"/>
                  <a:pt x="604852" y="226502"/>
                  <a:pt x="593327" y="271166"/>
                </a:cubicBezTo>
                <a:cubicBezTo>
                  <a:pt x="583185" y="309844"/>
                  <a:pt x="555986" y="337011"/>
                  <a:pt x="526483" y="337011"/>
                </a:cubicBezTo>
                <a:cubicBezTo>
                  <a:pt x="522795" y="337011"/>
                  <a:pt x="519107" y="336551"/>
                  <a:pt x="515419" y="335630"/>
                </a:cubicBezTo>
                <a:cubicBezTo>
                  <a:pt x="482688" y="327341"/>
                  <a:pt x="466553" y="285900"/>
                  <a:pt x="478078" y="241697"/>
                </a:cubicBezTo>
                <a:cubicBezTo>
                  <a:pt x="487759" y="202558"/>
                  <a:pt x="515419" y="175391"/>
                  <a:pt x="544462" y="175391"/>
                </a:cubicBezTo>
                <a:close/>
                <a:moveTo>
                  <a:pt x="52061" y="175391"/>
                </a:moveTo>
                <a:cubicBezTo>
                  <a:pt x="81565" y="175391"/>
                  <a:pt x="109225" y="202558"/>
                  <a:pt x="118906" y="241697"/>
                </a:cubicBezTo>
                <a:cubicBezTo>
                  <a:pt x="130431" y="285900"/>
                  <a:pt x="113835" y="327341"/>
                  <a:pt x="81565" y="335630"/>
                </a:cubicBezTo>
                <a:cubicBezTo>
                  <a:pt x="77877" y="336551"/>
                  <a:pt x="74189" y="337011"/>
                  <a:pt x="70501" y="337011"/>
                </a:cubicBezTo>
                <a:cubicBezTo>
                  <a:pt x="40998" y="337011"/>
                  <a:pt x="13799" y="309844"/>
                  <a:pt x="3657" y="271166"/>
                </a:cubicBezTo>
                <a:cubicBezTo>
                  <a:pt x="-7868" y="226502"/>
                  <a:pt x="8728" y="185061"/>
                  <a:pt x="40998" y="176772"/>
                </a:cubicBezTo>
                <a:cubicBezTo>
                  <a:pt x="44685" y="175851"/>
                  <a:pt x="48373" y="175391"/>
                  <a:pt x="52061" y="175391"/>
                </a:cubicBezTo>
                <a:close/>
                <a:moveTo>
                  <a:pt x="405693" y="0"/>
                </a:moveTo>
                <a:cubicBezTo>
                  <a:pt x="408460" y="0"/>
                  <a:pt x="411226" y="460"/>
                  <a:pt x="413532" y="921"/>
                </a:cubicBezTo>
                <a:cubicBezTo>
                  <a:pt x="433822" y="3684"/>
                  <a:pt x="451346" y="17036"/>
                  <a:pt x="463336" y="38677"/>
                </a:cubicBezTo>
                <a:cubicBezTo>
                  <a:pt x="475787" y="61239"/>
                  <a:pt x="480398" y="89326"/>
                  <a:pt x="476248" y="118334"/>
                </a:cubicBezTo>
                <a:cubicBezTo>
                  <a:pt x="468408" y="176350"/>
                  <a:pt x="426905" y="220553"/>
                  <a:pt x="384019" y="214567"/>
                </a:cubicBezTo>
                <a:cubicBezTo>
                  <a:pt x="341133" y="209042"/>
                  <a:pt x="313003" y="156091"/>
                  <a:pt x="321303" y="97154"/>
                </a:cubicBezTo>
                <a:cubicBezTo>
                  <a:pt x="329143" y="42821"/>
                  <a:pt x="366034" y="0"/>
                  <a:pt x="405693" y="0"/>
                </a:cubicBezTo>
                <a:close/>
                <a:moveTo>
                  <a:pt x="190879" y="0"/>
                </a:moveTo>
                <a:cubicBezTo>
                  <a:pt x="230984" y="0"/>
                  <a:pt x="267863" y="42813"/>
                  <a:pt x="275700" y="97134"/>
                </a:cubicBezTo>
                <a:cubicBezTo>
                  <a:pt x="283537" y="156060"/>
                  <a:pt x="255417" y="209000"/>
                  <a:pt x="213006" y="214524"/>
                </a:cubicBezTo>
                <a:cubicBezTo>
                  <a:pt x="210240" y="214985"/>
                  <a:pt x="207935" y="215445"/>
                  <a:pt x="205169" y="215445"/>
                </a:cubicBezTo>
                <a:cubicBezTo>
                  <a:pt x="165524" y="215445"/>
                  <a:pt x="128185" y="172632"/>
                  <a:pt x="120809" y="118311"/>
                </a:cubicBezTo>
                <a:cubicBezTo>
                  <a:pt x="116660" y="89308"/>
                  <a:pt x="121270" y="61227"/>
                  <a:pt x="133716" y="38670"/>
                </a:cubicBezTo>
                <a:cubicBezTo>
                  <a:pt x="145702" y="17033"/>
                  <a:pt x="163219" y="3683"/>
                  <a:pt x="183042" y="921"/>
                </a:cubicBezTo>
                <a:cubicBezTo>
                  <a:pt x="185808" y="460"/>
                  <a:pt x="188574" y="0"/>
                  <a:pt x="190879" y="0"/>
                </a:cubicBezTo>
                <a:close/>
              </a:path>
            </a:pathLst>
          </a:custGeom>
          <a:solidFill>
            <a:schemeClr val="tx1"/>
          </a:solidFill>
          <a:ln>
            <a:noFill/>
          </a:ln>
        </p:spPr>
      </p:sp>
    </p:spTree>
    <p:extLst>
      <p:ext uri="{BB962C8B-B14F-4D97-AF65-F5344CB8AC3E}">
        <p14:creationId xmlns:p14="http://schemas.microsoft.com/office/powerpoint/2010/main" val="343303820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28" t="700" b="3733"/>
          <a:stretch/>
        </p:blipFill>
        <p:spPr>
          <a:xfrm>
            <a:off x="2928731" y="271670"/>
            <a:ext cx="9000764" cy="6460435"/>
          </a:xfrm>
          <a:prstGeom prst="rect">
            <a:avLst/>
          </a:prstGeom>
        </p:spPr>
      </p:pic>
      <p:pic>
        <p:nvPicPr>
          <p:cNvPr id="38" name="Picture 37"/>
          <p:cNvPicPr>
            <a:picLocks noChangeAspect="1"/>
          </p:cNvPicPr>
          <p:nvPr/>
        </p:nvPicPr>
        <p:blipFill rotWithShape="1">
          <a:blip r:embed="rId3"/>
          <a:srcRect l="19303" t="-1843" r="18817"/>
          <a:stretch/>
        </p:blipFill>
        <p:spPr>
          <a:xfrm>
            <a:off x="0" y="3144329"/>
            <a:ext cx="2610680" cy="3587776"/>
          </a:xfrm>
          <a:prstGeom prst="rect">
            <a:avLst/>
          </a:prstGeom>
        </p:spPr>
      </p:pic>
      <p:sp>
        <p:nvSpPr>
          <p:cNvPr id="39" name="iṧľïḋê">
            <a:extLst>
              <a:ext uri="{FF2B5EF4-FFF2-40B4-BE49-F238E27FC236}">
                <a16:creationId xmlns:a16="http://schemas.microsoft.com/office/drawing/2014/main" id="{7584C1EF-9A5F-4914-847A-9DBEE7DAD5FF}"/>
              </a:ext>
            </a:extLst>
          </p:cNvPr>
          <p:cNvSpPr txBox="1"/>
          <p:nvPr/>
        </p:nvSpPr>
        <p:spPr bwMode="auto">
          <a:xfrm>
            <a:off x="165591" y="887896"/>
            <a:ext cx="2816149" cy="18022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just">
              <a:lnSpc>
                <a:spcPct val="130000"/>
              </a:lnSpc>
            </a:pPr>
            <a:r>
              <a:rPr lang="vi-VN" altLang="zh-CN" sz="2400">
                <a:latin typeface="+mj-lt"/>
                <a:ea typeface="仓耳玄三M W05" panose="02020400000000000000" pitchFamily="18" charset="-122"/>
              </a:rPr>
              <a:t>Xác định và nêu nhận xét về vị trí của các nước trong khu vực Đông Nam Á</a:t>
            </a:r>
            <a:endParaRPr lang="zh-CN" altLang="en-US" sz="2400" dirty="0">
              <a:latin typeface="+mj-lt"/>
              <a:ea typeface="仓耳玄三M W05" panose="02020400000000000000" pitchFamily="18" charset="-122"/>
            </a:endParaRPr>
          </a:p>
        </p:txBody>
      </p:sp>
    </p:spTree>
    <p:extLst>
      <p:ext uri="{BB962C8B-B14F-4D97-AF65-F5344CB8AC3E}">
        <p14:creationId xmlns:p14="http://schemas.microsoft.com/office/powerpoint/2010/main" val="35989205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ṧľïḋê">
            <a:extLst>
              <a:ext uri="{FF2B5EF4-FFF2-40B4-BE49-F238E27FC236}">
                <a16:creationId xmlns:a16="http://schemas.microsoft.com/office/drawing/2014/main" id="{7584C1EF-9A5F-4914-847A-9DBEE7DAD5FF}"/>
              </a:ext>
            </a:extLst>
          </p:cNvPr>
          <p:cNvSpPr txBox="1"/>
          <p:nvPr/>
        </p:nvSpPr>
        <p:spPr bwMode="auto">
          <a:xfrm>
            <a:off x="19818" y="1908313"/>
            <a:ext cx="2908913" cy="37901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just">
              <a:lnSpc>
                <a:spcPct val="130000"/>
              </a:lnSpc>
            </a:pPr>
            <a:r>
              <a:rPr lang="vi-VN" altLang="zh-CN" sz="2400">
                <a:latin typeface="+mj-lt"/>
                <a:ea typeface="仓耳玄三M W05" panose="02020400000000000000" pitchFamily="18" charset="-122"/>
              </a:rPr>
              <a:t>Do có vị trí địa lí quan trọng, giàu tài nguyên khoáng sản nên các nước trong khu vực Đông Nam Á sớm trở thành đối tượng xâm lược của thực dân phương Tây</a:t>
            </a:r>
            <a:r>
              <a:rPr lang="en-US" altLang="zh-CN" sz="2400">
                <a:latin typeface="+mj-lt"/>
                <a:ea typeface="仓耳玄三M W05" panose="02020400000000000000" pitchFamily="18" charset="-122"/>
              </a:rPr>
              <a:t>.</a:t>
            </a:r>
            <a:endParaRPr lang="zh-CN" altLang="en-US" sz="2400" dirty="0">
              <a:latin typeface="+mj-lt"/>
              <a:ea typeface="仓耳玄三M W05" panose="02020400000000000000" pitchFamily="18" charset="-122"/>
            </a:endParaRPr>
          </a:p>
        </p:txBody>
      </p:sp>
      <p:pic>
        <p:nvPicPr>
          <p:cNvPr id="5" name="Picture 4"/>
          <p:cNvPicPr>
            <a:picLocks noChangeAspect="1"/>
          </p:cNvPicPr>
          <p:nvPr/>
        </p:nvPicPr>
        <p:blipFill rotWithShape="1">
          <a:blip r:embed="rId2"/>
          <a:srcRect l="1828" t="700" b="3733"/>
          <a:stretch/>
        </p:blipFill>
        <p:spPr>
          <a:xfrm>
            <a:off x="2928731" y="308113"/>
            <a:ext cx="9000764" cy="6460435"/>
          </a:xfrm>
          <a:prstGeom prst="rect">
            <a:avLst/>
          </a:prstGeom>
        </p:spPr>
      </p:pic>
    </p:spTree>
    <p:extLst>
      <p:ext uri="{BB962C8B-B14F-4D97-AF65-F5344CB8AC3E}">
        <p14:creationId xmlns:p14="http://schemas.microsoft.com/office/powerpoint/2010/main" val="92049352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ṡḷiďê">
            <a:extLst>
              <a:ext uri="{FF2B5EF4-FFF2-40B4-BE49-F238E27FC236}">
                <a16:creationId xmlns:a16="http://schemas.microsoft.com/office/drawing/2014/main" id="{940BAA6F-A672-4329-B767-BF57E110D9B2}"/>
              </a:ext>
            </a:extLst>
          </p:cNvPr>
          <p:cNvSpPr/>
          <p:nvPr/>
        </p:nvSpPr>
        <p:spPr bwMode="auto">
          <a:xfrm>
            <a:off x="1036447" y="5003698"/>
            <a:ext cx="5806434" cy="1854290"/>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pic>
        <p:nvPicPr>
          <p:cNvPr id="49" name="图片 48">
            <a:extLst>
              <a:ext uri="{FF2B5EF4-FFF2-40B4-BE49-F238E27FC236}">
                <a16:creationId xmlns:a16="http://schemas.microsoft.com/office/drawing/2014/main" id="{291B24BF-F49A-484D-B7B9-7C4ED3C172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12" t="15696" r="16462" b="42785"/>
          <a:stretch/>
        </p:blipFill>
        <p:spPr>
          <a:xfrm>
            <a:off x="-657885" y="1906515"/>
            <a:ext cx="5877444" cy="4649039"/>
          </a:xfrm>
          <a:prstGeom prst="rect">
            <a:avLst/>
          </a:prstGeom>
        </p:spPr>
      </p:pic>
      <p:sp>
        <p:nvSpPr>
          <p:cNvPr id="53" name="íşḷîḓe">
            <a:extLst>
              <a:ext uri="{FF2B5EF4-FFF2-40B4-BE49-F238E27FC236}">
                <a16:creationId xmlns:a16="http://schemas.microsoft.com/office/drawing/2014/main" id="{4968EA2C-5436-43EF-B600-0C877688AF97}"/>
              </a:ext>
            </a:extLst>
          </p:cNvPr>
          <p:cNvSpPr/>
          <p:nvPr/>
        </p:nvSpPr>
        <p:spPr>
          <a:xfrm>
            <a:off x="3498574" y="478842"/>
            <a:ext cx="5236639" cy="51507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r>
              <a:rPr lang="en-US" altLang="zh-CN" sz="3600" b="1" kern="0">
                <a:ln w="63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 DUNG BÀI HỌC</a:t>
            </a:r>
            <a:endParaRPr lang="zh-CN" altLang="en-US" sz="4000" b="1" kern="0" dirty="0">
              <a:ln w="63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0" name="直接连接符 59">
            <a:extLst>
              <a:ext uri="{FF2B5EF4-FFF2-40B4-BE49-F238E27FC236}">
                <a16:creationId xmlns:a16="http://schemas.microsoft.com/office/drawing/2014/main" id="{44F71D0C-7F93-4F4C-9E3D-768F31B9922C}"/>
              </a:ext>
            </a:extLst>
          </p:cNvPr>
          <p:cNvCxnSpPr/>
          <p:nvPr/>
        </p:nvCxnSpPr>
        <p:spPr>
          <a:xfrm>
            <a:off x="6322231" y="2437480"/>
            <a:ext cx="586976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FEFD1722-B1C1-49DE-8D8F-A5BC8B2A92AA}"/>
              </a:ext>
            </a:extLst>
          </p:cNvPr>
          <p:cNvCxnSpPr/>
          <p:nvPr/>
        </p:nvCxnSpPr>
        <p:spPr>
          <a:xfrm>
            <a:off x="6322230" y="3714543"/>
            <a:ext cx="586976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A2AC1B62-8668-48AD-98B2-0B48C17F26CF}"/>
              </a:ext>
            </a:extLst>
          </p:cNvPr>
          <p:cNvCxnSpPr/>
          <p:nvPr/>
        </p:nvCxnSpPr>
        <p:spPr>
          <a:xfrm>
            <a:off x="6322231" y="5402189"/>
            <a:ext cx="586976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4" name="isḻîḓè">
            <a:extLst>
              <a:ext uri="{FF2B5EF4-FFF2-40B4-BE49-F238E27FC236}">
                <a16:creationId xmlns:a16="http://schemas.microsoft.com/office/drawing/2014/main" id="{B65D6A18-A848-4365-8261-A87CDAF5B169}"/>
              </a:ext>
            </a:extLst>
          </p:cNvPr>
          <p:cNvSpPr/>
          <p:nvPr/>
        </p:nvSpPr>
        <p:spPr bwMode="auto">
          <a:xfrm>
            <a:off x="4908596" y="1531970"/>
            <a:ext cx="925732" cy="46134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5" name="isḻîḓè">
            <a:extLst>
              <a:ext uri="{FF2B5EF4-FFF2-40B4-BE49-F238E27FC236}">
                <a16:creationId xmlns:a16="http://schemas.microsoft.com/office/drawing/2014/main" id="{2D5C3EA8-0EA8-4A1D-AB27-36CB41F4EB17}"/>
              </a:ext>
            </a:extLst>
          </p:cNvPr>
          <p:cNvSpPr/>
          <p:nvPr/>
        </p:nvSpPr>
        <p:spPr bwMode="auto">
          <a:xfrm>
            <a:off x="6043479" y="1258721"/>
            <a:ext cx="5936973" cy="1008096"/>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400" b="1">
                <a:latin typeface="Times New Roman" panose="02020603050405020304" pitchFamily="18" charset="0"/>
                <a:cs typeface="Times New Roman" panose="02020603050405020304" pitchFamily="18" charset="0"/>
              </a:rPr>
              <a:t>Khái quát quá trình xâm nhập Đông Nam Á của thực dân phương Tây</a:t>
            </a:r>
            <a:endParaRPr lang="zh-CN" altLang="en-US" sz="2400" dirty="0">
              <a:solidFill>
                <a:schemeClr val="tx1">
                  <a:lumMod val="50000"/>
                  <a:lumOff val="50000"/>
                </a:schemeClr>
              </a:solidFill>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6" name="isḻîḓè">
            <a:extLst>
              <a:ext uri="{FF2B5EF4-FFF2-40B4-BE49-F238E27FC236}">
                <a16:creationId xmlns:a16="http://schemas.microsoft.com/office/drawing/2014/main" id="{1380D21F-97BD-43C0-80EB-5174AA5D5A43}"/>
              </a:ext>
            </a:extLst>
          </p:cNvPr>
          <p:cNvSpPr/>
          <p:nvPr/>
        </p:nvSpPr>
        <p:spPr bwMode="auto">
          <a:xfrm>
            <a:off x="4908596" y="2993759"/>
            <a:ext cx="925732" cy="46134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7" name="isḻîḓè">
            <a:extLst>
              <a:ext uri="{FF2B5EF4-FFF2-40B4-BE49-F238E27FC236}">
                <a16:creationId xmlns:a16="http://schemas.microsoft.com/office/drawing/2014/main" id="{CC18E718-57BD-48E6-81A4-E988EC090412}"/>
              </a:ext>
            </a:extLst>
          </p:cNvPr>
          <p:cNvSpPr/>
          <p:nvPr/>
        </p:nvSpPr>
        <p:spPr bwMode="auto">
          <a:xfrm>
            <a:off x="6043478" y="2700994"/>
            <a:ext cx="5936973" cy="890043"/>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400" b="1">
                <a:latin typeface="Times New Roman" panose="02020603050405020304" pitchFamily="18" charset="0"/>
                <a:cs typeface="Times New Roman" panose="02020603050405020304" pitchFamily="18" charset="0"/>
              </a:rPr>
              <a:t>Tình hình Đông Nam Á dưới ách đô hộ của thực dân phương Tây</a:t>
            </a:r>
            <a:endParaRPr lang="zh-CN" altLang="en-US" sz="2400" dirty="0">
              <a:solidFill>
                <a:schemeClr val="tx1">
                  <a:lumMod val="50000"/>
                  <a:lumOff val="50000"/>
                </a:schemeClr>
              </a:solidFill>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8" name="isḻîḓè">
            <a:extLst>
              <a:ext uri="{FF2B5EF4-FFF2-40B4-BE49-F238E27FC236}">
                <a16:creationId xmlns:a16="http://schemas.microsoft.com/office/drawing/2014/main" id="{45D562C3-6A76-4225-9F18-C355BF695A40}"/>
              </a:ext>
            </a:extLst>
          </p:cNvPr>
          <p:cNvSpPr/>
          <p:nvPr/>
        </p:nvSpPr>
        <p:spPr bwMode="auto">
          <a:xfrm>
            <a:off x="4985668" y="4234065"/>
            <a:ext cx="925732" cy="46134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9" name="isḻîḓè">
            <a:extLst>
              <a:ext uri="{FF2B5EF4-FFF2-40B4-BE49-F238E27FC236}">
                <a16:creationId xmlns:a16="http://schemas.microsoft.com/office/drawing/2014/main" id="{4253152D-5B70-4346-9E84-9A3926728FD1}"/>
              </a:ext>
            </a:extLst>
          </p:cNvPr>
          <p:cNvSpPr/>
          <p:nvPr/>
        </p:nvSpPr>
        <p:spPr bwMode="auto">
          <a:xfrm>
            <a:off x="6141860" y="3896288"/>
            <a:ext cx="5838591" cy="1467712"/>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400" b="1">
                <a:latin typeface="Times New Roman" panose="02020603050405020304" pitchFamily="18" charset="0"/>
                <a:cs typeface="Times New Roman" panose="02020603050405020304" pitchFamily="18" charset="0"/>
              </a:rPr>
              <a:t>Cuộc đấu tranh của nhân dân các nước Đông Nam Á chống thực dân phương Tây từ nửa sau thế kỉ XVI đến giữa thế kỉ XIX</a:t>
            </a:r>
            <a:endParaRPr lang="zh-CN" altLang="en-US" sz="2400" dirty="0">
              <a:solidFill>
                <a:schemeClr val="tx1">
                  <a:lumMod val="50000"/>
                  <a:lumOff val="50000"/>
                </a:schemeClr>
              </a:solidFill>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70" name="isḻîḓè">
            <a:extLst>
              <a:ext uri="{FF2B5EF4-FFF2-40B4-BE49-F238E27FC236}">
                <a16:creationId xmlns:a16="http://schemas.microsoft.com/office/drawing/2014/main" id="{CC137062-D307-4D91-B219-7C4F6B082D3D}"/>
              </a:ext>
            </a:extLst>
          </p:cNvPr>
          <p:cNvSpPr/>
          <p:nvPr/>
        </p:nvSpPr>
        <p:spPr bwMode="auto">
          <a:xfrm>
            <a:off x="4914658" y="5677640"/>
            <a:ext cx="925732" cy="46134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04</a:t>
            </a:r>
            <a:endParaRPr lang="zh-CN" altLang="en-US"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71" name="isḻîḓè">
            <a:extLst>
              <a:ext uri="{FF2B5EF4-FFF2-40B4-BE49-F238E27FC236}">
                <a16:creationId xmlns:a16="http://schemas.microsoft.com/office/drawing/2014/main" id="{5F258CFB-364E-4318-82B1-384E4A478C2E}"/>
              </a:ext>
            </a:extLst>
          </p:cNvPr>
          <p:cNvSpPr/>
          <p:nvPr/>
        </p:nvSpPr>
        <p:spPr bwMode="auto">
          <a:xfrm>
            <a:off x="6215269" y="5619159"/>
            <a:ext cx="5765182" cy="543653"/>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Luyện tập – Vận dụng</a:t>
            </a:r>
            <a:endParaRPr lang="zh-CN" altLang="en-US" sz="24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415442499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1000" fill="hold"/>
                                        <p:tgtEl>
                                          <p:spTgt spid="6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1000"/>
                                        <p:tgtEl>
                                          <p:spTgt spid="67"/>
                                        </p:tgtEl>
                                      </p:cBhvr>
                                    </p:animEffect>
                                    <p:anim calcmode="lin" valueType="num">
                                      <p:cBhvr>
                                        <p:cTn id="27" dur="1000" fill="hold"/>
                                        <p:tgtEl>
                                          <p:spTgt spid="67"/>
                                        </p:tgtEl>
                                        <p:attrNameLst>
                                          <p:attrName>ppt_x</p:attrName>
                                        </p:attrNameLst>
                                      </p:cBhvr>
                                      <p:tavLst>
                                        <p:tav tm="0">
                                          <p:val>
                                            <p:strVal val="#ppt_x"/>
                                          </p:val>
                                        </p:tav>
                                        <p:tav tm="100000">
                                          <p:val>
                                            <p:strVal val="#ppt_x"/>
                                          </p:val>
                                        </p:tav>
                                      </p:tavLst>
                                    </p:anim>
                                    <p:anim calcmode="lin" valueType="num">
                                      <p:cBhvr>
                                        <p:cTn id="28" dur="1000" fill="hold"/>
                                        <p:tgtEl>
                                          <p:spTgt spid="6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000"/>
                                        <p:tgtEl>
                                          <p:spTgt spid="68"/>
                                        </p:tgtEl>
                                      </p:cBhvr>
                                    </p:animEffect>
                                    <p:anim calcmode="lin" valueType="num">
                                      <p:cBhvr>
                                        <p:cTn id="32" dur="1000" fill="hold"/>
                                        <p:tgtEl>
                                          <p:spTgt spid="68"/>
                                        </p:tgtEl>
                                        <p:attrNameLst>
                                          <p:attrName>ppt_x</p:attrName>
                                        </p:attrNameLst>
                                      </p:cBhvr>
                                      <p:tavLst>
                                        <p:tav tm="0">
                                          <p:val>
                                            <p:strVal val="#ppt_x"/>
                                          </p:val>
                                        </p:tav>
                                        <p:tav tm="100000">
                                          <p:val>
                                            <p:strVal val="#ppt_x"/>
                                          </p:val>
                                        </p:tav>
                                      </p:tavLst>
                                    </p:anim>
                                    <p:anim calcmode="lin" valueType="num">
                                      <p:cBhvr>
                                        <p:cTn id="33" dur="1000" fill="hold"/>
                                        <p:tgtEl>
                                          <p:spTgt spid="6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000"/>
                                        <p:tgtEl>
                                          <p:spTgt spid="71"/>
                                        </p:tgtEl>
                                      </p:cBhvr>
                                    </p:animEffect>
                                    <p:anim calcmode="lin" valueType="num">
                                      <p:cBhvr>
                                        <p:cTn id="47" dur="1000" fill="hold"/>
                                        <p:tgtEl>
                                          <p:spTgt spid="71"/>
                                        </p:tgtEl>
                                        <p:attrNameLst>
                                          <p:attrName>ppt_x</p:attrName>
                                        </p:attrNameLst>
                                      </p:cBhvr>
                                      <p:tavLst>
                                        <p:tav tm="0">
                                          <p:val>
                                            <p:strVal val="#ppt_x"/>
                                          </p:val>
                                        </p:tav>
                                        <p:tav tm="100000">
                                          <p:val>
                                            <p:strVal val="#ppt_x"/>
                                          </p:val>
                                        </p:tav>
                                      </p:tavLst>
                                    </p:anim>
                                    <p:anim calcmode="lin" valueType="num">
                                      <p:cBhvr>
                                        <p:cTn id="4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Text1">
            <a:extLst>
              <a:ext uri="{FF2B5EF4-FFF2-40B4-BE49-F238E27FC236}">
                <a16:creationId xmlns:a16="http://schemas.microsoft.com/office/drawing/2014/main" id="{64072DE7-7135-4B0B-AFC9-4968055EAE3F}"/>
              </a:ext>
            </a:extLst>
          </p:cNvPr>
          <p:cNvSpPr txBox="1"/>
          <p:nvPr/>
        </p:nvSpPr>
        <p:spPr>
          <a:xfrm>
            <a:off x="4310873" y="1196426"/>
            <a:ext cx="1043005"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Times New Roman" panose="02020603050405020304" pitchFamily="18" charset="0"/>
                <a:cs typeface="Times New Roman" panose="02020603050405020304" pitchFamily="18" charset="0"/>
              </a:rPr>
              <a:t>1</a:t>
            </a: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771" b="100000" l="0" r="100000"/>
                    </a14:imgEffect>
                  </a14:imgLayer>
                </a14:imgProps>
              </a:ext>
            </a:extLst>
          </a:blip>
          <a:srcRect b="25838"/>
          <a:stretch/>
        </p:blipFill>
        <p:spPr>
          <a:xfrm>
            <a:off x="807609" y="2970775"/>
            <a:ext cx="4983591" cy="3585319"/>
          </a:xfrm>
          <a:prstGeom prst="rect">
            <a:avLst/>
          </a:prstGeom>
        </p:spPr>
      </p:pic>
      <p:sp>
        <p:nvSpPr>
          <p:cNvPr id="9" name="Rectangle 8"/>
          <p:cNvSpPr/>
          <p:nvPr/>
        </p:nvSpPr>
        <p:spPr>
          <a:xfrm>
            <a:off x="5791200" y="1723848"/>
            <a:ext cx="6308035" cy="3046988"/>
          </a:xfrm>
          <a:prstGeom prst="rect">
            <a:avLst/>
          </a:prstGeom>
          <a:noFill/>
        </p:spPr>
        <p:txBody>
          <a:bodyPr wrap="square" lIns="91440" tIns="45720" rIns="91440" bIns="45720">
            <a:spAutoFit/>
          </a:bodyPr>
          <a:lstStyle/>
          <a:p>
            <a:pPr algn="ctr"/>
            <a:r>
              <a:rPr lang="vi-VN" sz="4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 quát quá trình xâm nhập Đông Nam Á của thực dân phương Tây</a:t>
            </a:r>
          </a:p>
        </p:txBody>
      </p:sp>
    </p:spTree>
    <p:extLst>
      <p:ext uri="{BB962C8B-B14F-4D97-AF65-F5344CB8AC3E}">
        <p14:creationId xmlns:p14="http://schemas.microsoft.com/office/powerpoint/2010/main" val="3539286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箭头: 五边形 28">
            <a:extLst>
              <a:ext uri="{FF2B5EF4-FFF2-40B4-BE49-F238E27FC236}">
                <a16:creationId xmlns:a16="http://schemas.microsoft.com/office/drawing/2014/main" id="{05DAA6EB-E2C2-48CD-B600-88B76143869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3" name="箭头: V 形 32">
            <a:extLst>
              <a:ext uri="{FF2B5EF4-FFF2-40B4-BE49-F238E27FC236}">
                <a16:creationId xmlns:a16="http://schemas.microsoft.com/office/drawing/2014/main" id="{D037F031-2C0A-40BB-95B8-D0998620162F}"/>
              </a:ext>
            </a:extLst>
          </p:cNvPr>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4" name="箭头: V 形 33">
            <a:extLst>
              <a:ext uri="{FF2B5EF4-FFF2-40B4-BE49-F238E27FC236}">
                <a16:creationId xmlns:a16="http://schemas.microsoft.com/office/drawing/2014/main" id="{F1596EFC-1A08-42C6-BEE8-5BE989C591DD}"/>
              </a:ext>
            </a:extLst>
          </p:cNvPr>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5" name="椭圆 34">
            <a:extLst>
              <a:ext uri="{FF2B5EF4-FFF2-40B4-BE49-F238E27FC236}">
                <a16:creationId xmlns:a16="http://schemas.microsoft.com/office/drawing/2014/main" id="{20958692-E758-424A-829C-59CAEACE237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6" name="文本框 35">
            <a:extLst>
              <a:ext uri="{FF2B5EF4-FFF2-40B4-BE49-F238E27FC236}">
                <a16:creationId xmlns:a16="http://schemas.microsoft.com/office/drawing/2014/main" id="{852348DD-7551-4E2B-A78F-54190BBEDB72}"/>
              </a:ext>
            </a:extLst>
          </p:cNvPr>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cá nhân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37" name="椭圆 36">
            <a:extLst>
              <a:ext uri="{FF2B5EF4-FFF2-40B4-BE49-F238E27FC236}">
                <a16:creationId xmlns:a16="http://schemas.microsoft.com/office/drawing/2014/main" id="{5EBE6A72-825C-4D6B-81D1-6DAD2EE8333E}"/>
              </a:ext>
            </a:extLst>
          </p:cNvPr>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pic>
        <p:nvPicPr>
          <p:cNvPr id="38" name="Picture 37"/>
          <p:cNvPicPr>
            <a:picLocks noChangeAspect="1"/>
          </p:cNvPicPr>
          <p:nvPr/>
        </p:nvPicPr>
        <p:blipFill rotWithShape="1">
          <a:blip r:embed="rId2"/>
          <a:srcRect l="19303" t="-1843" r="18817"/>
          <a:stretch/>
        </p:blipFill>
        <p:spPr>
          <a:xfrm>
            <a:off x="0" y="3144329"/>
            <a:ext cx="2610680" cy="3587776"/>
          </a:xfrm>
          <a:prstGeom prst="rect">
            <a:avLst/>
          </a:prstGeom>
        </p:spPr>
      </p:pic>
      <p:sp>
        <p:nvSpPr>
          <p:cNvPr id="2" name="Rectangle 1"/>
          <p:cNvSpPr/>
          <p:nvPr/>
        </p:nvSpPr>
        <p:spPr>
          <a:xfrm>
            <a:off x="3339549" y="1287776"/>
            <a:ext cx="8600660" cy="1772793"/>
          </a:xfrm>
          <a:prstGeom prst="rect">
            <a:avLst/>
          </a:prstGeom>
        </p:spPr>
        <p:txBody>
          <a:bodyPr wrap="square">
            <a:spAutoFit/>
          </a:bodyPr>
          <a:lstStyle/>
          <a:p>
            <a:pPr algn="just">
              <a:lnSpc>
                <a:spcPct val="130000"/>
              </a:lnSpc>
            </a:pPr>
            <a:r>
              <a:rPr lang="en-US" sz="2800">
                <a:latin typeface="Times New Roman" panose="02020603050405020304" pitchFamily="18" charset="0"/>
                <a:ea typeface="Arial" panose="020B0604020202020204" pitchFamily="34" charset="0"/>
              </a:rPr>
              <a:t>Tìm hiểu thông tin mục 1, quan sát hình 4.1, 4.2, thực hiện trò chơi “Ai nhanh hơn”, 3 học sinh xung phong lên bảng ghi nhanh vào 3 phiếu học tập.</a:t>
            </a:r>
            <a:endParaRPr lang="en-US" sz="2800"/>
          </a:p>
        </p:txBody>
      </p:sp>
      <p:graphicFrame>
        <p:nvGraphicFramePr>
          <p:cNvPr id="3" name="Table 2"/>
          <p:cNvGraphicFramePr>
            <a:graphicFrameLocks noGrp="1"/>
          </p:cNvGraphicFramePr>
          <p:nvPr>
            <p:extLst>
              <p:ext uri="{D42A27DB-BD31-4B8C-83A1-F6EECF244321}">
                <p14:modId xmlns:p14="http://schemas.microsoft.com/office/powerpoint/2010/main" val="3060205532"/>
              </p:ext>
            </p:extLst>
          </p:nvPr>
        </p:nvGraphicFramePr>
        <p:xfrm>
          <a:off x="3339549" y="3312029"/>
          <a:ext cx="8600660" cy="2944368"/>
        </p:xfrm>
        <a:graphic>
          <a:graphicData uri="http://schemas.openxmlformats.org/drawingml/2006/table">
            <a:tbl>
              <a:tblPr firstRow="1" firstCol="1" bandRow="1">
                <a:tableStyleId>{00A15C55-8517-42AA-B614-E9B94910E393}</a:tableStyleId>
              </a:tblPr>
              <a:tblGrid>
                <a:gridCol w="3591338">
                  <a:extLst>
                    <a:ext uri="{9D8B030D-6E8A-4147-A177-3AD203B41FA5}">
                      <a16:colId xmlns:a16="http://schemas.microsoft.com/office/drawing/2014/main" val="677066387"/>
                    </a:ext>
                  </a:extLst>
                </a:gridCol>
                <a:gridCol w="5009322">
                  <a:extLst>
                    <a:ext uri="{9D8B030D-6E8A-4147-A177-3AD203B41FA5}">
                      <a16:colId xmlns:a16="http://schemas.microsoft.com/office/drawing/2014/main" val="4074783760"/>
                    </a:ext>
                  </a:extLst>
                </a:gridCol>
              </a:tblGrid>
              <a:tr h="0">
                <a:tc>
                  <a:txBody>
                    <a:bodyPr/>
                    <a:lstStyle/>
                    <a:p>
                      <a:pPr algn="ctr">
                        <a:lnSpc>
                          <a:spcPct val="115000"/>
                        </a:lnSpc>
                        <a:spcAft>
                          <a:spcPts val="0"/>
                        </a:spcAft>
                      </a:pPr>
                      <a:r>
                        <a:rPr lang="en-US" sz="2400" b="1">
                          <a:solidFill>
                            <a:schemeClr val="bg1"/>
                          </a:solidFill>
                          <a:effectLst/>
                          <a:latin typeface="Times New Roman" panose="02020603050405020304" pitchFamily="18" charset="0"/>
                          <a:cs typeface="Times New Roman" panose="02020603050405020304" pitchFamily="18" charset="0"/>
                        </a:rPr>
                        <a:t>Tên nước</a:t>
                      </a:r>
                      <a:endParaRPr lang="en-US" sz="2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b="1">
                          <a:solidFill>
                            <a:schemeClr val="bg1"/>
                          </a:solidFill>
                          <a:effectLst/>
                          <a:latin typeface="Times New Roman" panose="02020603050405020304" pitchFamily="18" charset="0"/>
                          <a:cs typeface="Times New Roman" panose="02020603050405020304" pitchFamily="18" charset="0"/>
                        </a:rPr>
                        <a:t>Quá trình thực dân phương Tây</a:t>
                      </a:r>
                    </a:p>
                    <a:p>
                      <a:pPr algn="ctr">
                        <a:lnSpc>
                          <a:spcPct val="115000"/>
                        </a:lnSpc>
                        <a:spcAft>
                          <a:spcPts val="0"/>
                        </a:spcAft>
                      </a:pPr>
                      <a:r>
                        <a:rPr lang="en-US" sz="2400" b="1">
                          <a:solidFill>
                            <a:schemeClr val="bg1"/>
                          </a:solidFill>
                          <a:effectLst/>
                          <a:latin typeface="Times New Roman" panose="02020603050405020304" pitchFamily="18" charset="0"/>
                          <a:cs typeface="Times New Roman" panose="02020603050405020304" pitchFamily="18" charset="0"/>
                        </a:rPr>
                        <a:t> xâm nhập</a:t>
                      </a:r>
                      <a:endParaRPr lang="en-US" sz="2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0500765"/>
                  </a:ext>
                </a:extLst>
              </a:tr>
              <a:tr h="0">
                <a:tc>
                  <a:txBody>
                    <a:bodyPr/>
                    <a:lstStyle/>
                    <a:p>
                      <a:pPr algn="just">
                        <a:lnSpc>
                          <a:spcPct val="115000"/>
                        </a:lnSpc>
                        <a:spcAft>
                          <a:spcPts val="0"/>
                        </a:spcAft>
                      </a:pPr>
                      <a:r>
                        <a:rPr lang="en-US" sz="2400" b="0">
                          <a:solidFill>
                            <a:schemeClr val="bg1"/>
                          </a:solidFill>
                          <a:effectLst/>
                          <a:latin typeface="Times New Roman" panose="02020603050405020304" pitchFamily="18" charset="0"/>
                          <a:cs typeface="Times New Roman" panose="02020603050405020304" pitchFamily="18" charset="0"/>
                        </a:rPr>
                        <a:t>Ma-lai-xi-a, Miến Điện</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b="0">
                          <a:solidFill>
                            <a:schemeClr val="bg1"/>
                          </a:solidFill>
                          <a:effectLst/>
                          <a:latin typeface="Times New Roman" panose="02020603050405020304" pitchFamily="18" charset="0"/>
                          <a:cs typeface="Times New Roman" panose="02020603050405020304" pitchFamily="18" charset="0"/>
                        </a:rPr>
                        <a:t> </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8388602"/>
                  </a:ext>
                </a:extLst>
              </a:tr>
              <a:tr h="0">
                <a:tc>
                  <a:txBody>
                    <a:bodyPr/>
                    <a:lstStyle/>
                    <a:p>
                      <a:pPr algn="just">
                        <a:lnSpc>
                          <a:spcPct val="115000"/>
                        </a:lnSpc>
                        <a:spcAft>
                          <a:spcPts val="0"/>
                        </a:spcAft>
                      </a:pPr>
                      <a:r>
                        <a:rPr lang="en-US" sz="2400" b="0">
                          <a:solidFill>
                            <a:schemeClr val="bg1"/>
                          </a:solidFill>
                          <a:effectLst/>
                          <a:latin typeface="Times New Roman" panose="02020603050405020304" pitchFamily="18" charset="0"/>
                          <a:cs typeface="Times New Roman" panose="02020603050405020304" pitchFamily="18" charset="0"/>
                        </a:rPr>
                        <a:t>Phi-lip-pin</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b="0">
                          <a:solidFill>
                            <a:schemeClr val="bg1"/>
                          </a:solidFill>
                          <a:effectLst/>
                          <a:latin typeface="Times New Roman" panose="02020603050405020304" pitchFamily="18" charset="0"/>
                          <a:cs typeface="Times New Roman" panose="02020603050405020304" pitchFamily="18" charset="0"/>
                        </a:rPr>
                        <a:t> </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619358"/>
                  </a:ext>
                </a:extLst>
              </a:tr>
              <a:tr h="0">
                <a:tc>
                  <a:txBody>
                    <a:bodyPr/>
                    <a:lstStyle/>
                    <a:p>
                      <a:pPr algn="just">
                        <a:lnSpc>
                          <a:spcPct val="115000"/>
                        </a:lnSpc>
                        <a:spcAft>
                          <a:spcPts val="0"/>
                        </a:spcAft>
                      </a:pPr>
                      <a:r>
                        <a:rPr lang="en-US" sz="2400" b="0">
                          <a:solidFill>
                            <a:schemeClr val="bg1"/>
                          </a:solidFill>
                          <a:effectLst/>
                          <a:latin typeface="Times New Roman" panose="02020603050405020304" pitchFamily="18" charset="0"/>
                          <a:cs typeface="Times New Roman" panose="02020603050405020304" pitchFamily="18" charset="0"/>
                        </a:rPr>
                        <a:t>In-đô-nê-xi-a</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b="0">
                          <a:solidFill>
                            <a:schemeClr val="bg1"/>
                          </a:solidFill>
                          <a:effectLst/>
                          <a:latin typeface="Times New Roman" panose="02020603050405020304" pitchFamily="18" charset="0"/>
                          <a:cs typeface="Times New Roman" panose="02020603050405020304" pitchFamily="18" charset="0"/>
                        </a:rPr>
                        <a:t> </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861256"/>
                  </a:ext>
                </a:extLst>
              </a:tr>
              <a:tr h="0">
                <a:tc>
                  <a:txBody>
                    <a:bodyPr/>
                    <a:lstStyle/>
                    <a:p>
                      <a:pPr algn="just">
                        <a:lnSpc>
                          <a:spcPct val="115000"/>
                        </a:lnSpc>
                        <a:spcAft>
                          <a:spcPts val="0"/>
                        </a:spcAft>
                      </a:pPr>
                      <a:r>
                        <a:rPr lang="en-US" sz="2400" b="0">
                          <a:solidFill>
                            <a:schemeClr val="bg1"/>
                          </a:solidFill>
                          <a:effectLst/>
                          <a:latin typeface="Times New Roman" panose="02020603050405020304" pitchFamily="18" charset="0"/>
                          <a:cs typeface="Times New Roman" panose="02020603050405020304" pitchFamily="18" charset="0"/>
                        </a:rPr>
                        <a:t>Ba nước Đông Dương (Việt Nam, Lào, Cam-pu-chia)</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b="0">
                          <a:solidFill>
                            <a:schemeClr val="bg1"/>
                          </a:solidFill>
                          <a:effectLst/>
                          <a:latin typeface="Times New Roman" panose="02020603050405020304" pitchFamily="18" charset="0"/>
                          <a:cs typeface="Times New Roman" panose="02020603050405020304" pitchFamily="18" charset="0"/>
                        </a:rPr>
                        <a:t> </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906299"/>
                  </a:ext>
                </a:extLst>
              </a:tr>
            </a:tbl>
          </a:graphicData>
        </a:graphic>
      </p:graphicFrame>
    </p:spTree>
    <p:extLst>
      <p:ext uri="{BB962C8B-B14F-4D97-AF65-F5344CB8AC3E}">
        <p14:creationId xmlns:p14="http://schemas.microsoft.com/office/powerpoint/2010/main" val="11875374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548" y="772206"/>
            <a:ext cx="4457023" cy="4323645"/>
          </a:xfrm>
          <a:prstGeom prst="rect">
            <a:avLst/>
          </a:prstGeom>
        </p:spPr>
      </p:pic>
      <p:pic>
        <p:nvPicPr>
          <p:cNvPr id="3" name="Picture 2"/>
          <p:cNvPicPr>
            <a:picLocks noChangeAspect="1"/>
          </p:cNvPicPr>
          <p:nvPr/>
        </p:nvPicPr>
        <p:blipFill>
          <a:blip r:embed="rId3"/>
          <a:stretch>
            <a:fillRect/>
          </a:stretch>
        </p:blipFill>
        <p:spPr>
          <a:xfrm>
            <a:off x="4893571" y="1510747"/>
            <a:ext cx="6862490" cy="4472961"/>
          </a:xfrm>
          <a:prstGeom prst="rect">
            <a:avLst/>
          </a:prstGeom>
        </p:spPr>
      </p:pic>
    </p:spTree>
    <p:extLst>
      <p:ext uri="{BB962C8B-B14F-4D97-AF65-F5344CB8AC3E}">
        <p14:creationId xmlns:p14="http://schemas.microsoft.com/office/powerpoint/2010/main" val="26379715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046" y="1883715"/>
            <a:ext cx="11039835" cy="4573560"/>
          </a:xfrm>
          <a:prstGeom prst="rect">
            <a:avLst/>
          </a:prstGeom>
        </p:spPr>
        <p:txBody>
          <a:bodyPr wrap="square">
            <a:spAutoFit/>
          </a:bodyPr>
          <a:lstStyle/>
          <a:p>
            <a:pPr indent="457200" algn="just">
              <a:lnSpc>
                <a:spcPct val="130000"/>
              </a:lnSpc>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a:t>
            </a:r>
            <a:r>
              <a:rPr lang="en-US" sz="2800" b="1">
                <a:latin typeface="Times New Roman" panose="02020603050405020304" pitchFamily="18" charset="0"/>
                <a:ea typeface="Arial" panose="020B0604020202020204" pitchFamily="34" charset="0"/>
                <a:cs typeface="Times New Roman" panose="02020603050405020304" pitchFamily="18" charset="0"/>
              </a:rPr>
              <a:t>Ở In-đô-nê-xi-a</a:t>
            </a:r>
            <a:r>
              <a:rPr lang="en-US" sz="2800">
                <a:latin typeface="Times New Roman" panose="02020603050405020304" pitchFamily="18" charset="0"/>
                <a:ea typeface="Arial" panose="020B0604020202020204" pitchFamily="34" charset="0"/>
                <a:cs typeface="Times New Roman" panose="02020603050405020304" pitchFamily="18" charset="0"/>
              </a:rPr>
              <a:t>, thực dân Bồ Đào Nha xâm nhập ngay từ thế kỉ XVI. Đến giữa thế kỉ XIX, Hà Lan đã hoàn thành quá trình xâm lược.</a:t>
            </a:r>
          </a:p>
          <a:p>
            <a:pPr indent="457200" algn="just">
              <a:lnSpc>
                <a:spcPct val="130000"/>
              </a:lnSpc>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a:t>
            </a:r>
            <a:r>
              <a:rPr lang="en-US" sz="2800" b="1">
                <a:latin typeface="Times New Roman" panose="02020603050405020304" pitchFamily="18" charset="0"/>
                <a:ea typeface="Arial" panose="020B0604020202020204" pitchFamily="34" charset="0"/>
                <a:cs typeface="Times New Roman" panose="02020603050405020304" pitchFamily="18" charset="0"/>
              </a:rPr>
              <a:t>Ở Ma- lai-xi-a, Miến Điện</a:t>
            </a:r>
            <a:r>
              <a:rPr lang="en-US" sz="2800">
                <a:latin typeface="Times New Roman" panose="02020603050405020304" pitchFamily="18" charset="0"/>
                <a:ea typeface="Arial" panose="020B0604020202020204" pitchFamily="34" charset="0"/>
                <a:cs typeface="Times New Roman" panose="02020603050405020304" pitchFamily="18" charset="0"/>
              </a:rPr>
              <a:t>, từ sau thế kỉ XVI Anh, Pháp, Hà Lan tranh chấp. Cuối thế kỉ XIX là thực dân Anh.</a:t>
            </a:r>
          </a:p>
          <a:p>
            <a:pPr indent="457200" algn="just">
              <a:lnSpc>
                <a:spcPct val="130000"/>
              </a:lnSpc>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a:t>
            </a:r>
            <a:r>
              <a:rPr lang="en-US" sz="2800" b="1">
                <a:latin typeface="Times New Roman" panose="02020603050405020304" pitchFamily="18" charset="0"/>
                <a:ea typeface="Arial" panose="020B0604020202020204" pitchFamily="34" charset="0"/>
                <a:cs typeface="Times New Roman" panose="02020603050405020304" pitchFamily="18" charset="0"/>
              </a:rPr>
              <a:t>Ở Phi-lip-pin</a:t>
            </a:r>
            <a:r>
              <a:rPr lang="en-US" sz="2800">
                <a:latin typeface="Times New Roman" panose="02020603050405020304" pitchFamily="18" charset="0"/>
                <a:ea typeface="Arial" panose="020B0604020202020204" pitchFamily="34" charset="0"/>
                <a:cs typeface="Times New Roman" panose="02020603050405020304" pitchFamily="18" charset="0"/>
              </a:rPr>
              <a:t>, giữa thế kỉ XVI, Tây Ban Nha đánh chiếm, năm 1898 Mỹ xâm lược và biến nước này thành thuộc địa.</a:t>
            </a:r>
          </a:p>
          <a:p>
            <a:pPr indent="457200" algn="just">
              <a:lnSpc>
                <a:spcPct val="130000"/>
              </a:lnSpc>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a:t>
            </a:r>
            <a:r>
              <a:rPr lang="en-US" sz="2800" b="1">
                <a:latin typeface="Times New Roman" panose="02020603050405020304" pitchFamily="18" charset="0"/>
                <a:ea typeface="Arial" panose="020B0604020202020204" pitchFamily="34" charset="0"/>
                <a:cs typeface="Times New Roman" panose="02020603050405020304" pitchFamily="18" charset="0"/>
              </a:rPr>
              <a:t>Ở Xiêm</a:t>
            </a:r>
            <a:r>
              <a:rPr lang="en-US" sz="2800">
                <a:latin typeface="Times New Roman" panose="02020603050405020304" pitchFamily="18" charset="0"/>
                <a:ea typeface="Arial" panose="020B0604020202020204" pitchFamily="34" charset="0"/>
                <a:cs typeface="Times New Roman" panose="02020603050405020304" pitchFamily="18" charset="0"/>
              </a:rPr>
              <a:t>, do chính sách ngoại giao mềm dẻo của vua Ra-ma V nên </a:t>
            </a:r>
            <a:r>
              <a:rPr lang="en-US" sz="2800" b="1" i="1">
                <a:latin typeface="Times New Roman" panose="02020603050405020304" pitchFamily="18" charset="0"/>
                <a:ea typeface="Arial" panose="020B0604020202020204" pitchFamily="34" charset="0"/>
                <a:cs typeface="Times New Roman" panose="02020603050405020304" pitchFamily="18" charset="0"/>
              </a:rPr>
              <a:t>giữ được nền độc lập tương đối</a:t>
            </a:r>
            <a:r>
              <a:rPr lang="en-US" sz="2800">
                <a:latin typeface="Times New Roman" panose="02020603050405020304" pitchFamily="18" charset="0"/>
                <a:ea typeface="Arial" panose="020B0604020202020204" pitchFamily="34" charset="0"/>
                <a:cs typeface="Times New Roman" panose="02020603050405020304" pitchFamily="18" charset="0"/>
              </a:rPr>
              <a:t>.</a:t>
            </a:r>
          </a:p>
        </p:txBody>
      </p:sp>
      <p:sp>
        <p:nvSpPr>
          <p:cNvPr id="48" name="Rectangle 47"/>
          <p:cNvSpPr/>
          <p:nvPr/>
        </p:nvSpPr>
        <p:spPr>
          <a:xfrm>
            <a:off x="477538" y="883590"/>
            <a:ext cx="11290852" cy="652486"/>
          </a:xfrm>
          <a:prstGeom prst="rect">
            <a:avLst/>
          </a:prstGeom>
          <a:noFill/>
        </p:spPr>
        <p:txBody>
          <a:bodyPr wrap="square" lIns="91440" tIns="45720" rIns="91440" bIns="45720">
            <a:spAutoFit/>
          </a:bodyPr>
          <a:lstStyle/>
          <a:p>
            <a:pPr algn="ctr">
              <a:lnSpc>
                <a:spcPct val="130000"/>
              </a:lnSpc>
            </a:pPr>
            <a:r>
              <a:rPr lang="en-US"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vi-VN"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 quát quá trình xâm nhập Đông Nam Á của thực dân phương Tây</a:t>
            </a:r>
          </a:p>
        </p:txBody>
      </p: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Tree>
    <p:extLst>
      <p:ext uri="{BB962C8B-B14F-4D97-AF65-F5344CB8AC3E}">
        <p14:creationId xmlns:p14="http://schemas.microsoft.com/office/powerpoint/2010/main" val="194643877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1807</Words>
  <Application>Microsoft Office PowerPoint</Application>
  <PresentationFormat>Widescreen</PresentationFormat>
  <Paragraphs>203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Times New Roman</vt:lpstr>
      <vt:lpstr>Calibri</vt:lpstr>
      <vt:lpstr>Arial</vt:lpstr>
      <vt:lpstr>仓耳玄三M W05</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113</cp:revision>
  <dcterms:created xsi:type="dcterms:W3CDTF">2019-03-29T12:25:33Z</dcterms:created>
  <dcterms:modified xsi:type="dcterms:W3CDTF">2025-10-01T07:29:35Z</dcterms:modified>
</cp:coreProperties>
</file>