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63" r:id="rId2"/>
    <p:sldId id="256" r:id="rId3"/>
    <p:sldId id="257" r:id="rId4"/>
    <p:sldId id="258" r:id="rId5"/>
    <p:sldId id="264" r:id="rId6"/>
    <p:sldId id="265" r:id="rId7"/>
    <p:sldId id="266" r:id="rId8"/>
    <p:sldId id="267" r:id="rId9"/>
    <p:sldId id="269" r:id="rId10"/>
    <p:sldId id="307" r:id="rId11"/>
    <p:sldId id="308" r:id="rId12"/>
    <p:sldId id="270" r:id="rId13"/>
    <p:sldId id="281" r:id="rId14"/>
    <p:sldId id="370" r:id="rId15"/>
    <p:sldId id="283" r:id="rId16"/>
    <p:sldId id="284" r:id="rId17"/>
    <p:sldId id="371" r:id="rId18"/>
    <p:sldId id="285" r:id="rId19"/>
    <p:sldId id="286" r:id="rId20"/>
    <p:sldId id="372" r:id="rId21"/>
    <p:sldId id="282" r:id="rId22"/>
    <p:sldId id="313" r:id="rId23"/>
    <p:sldId id="287" r:id="rId24"/>
    <p:sldId id="288" r:id="rId25"/>
    <p:sldId id="316" r:id="rId26"/>
    <p:sldId id="317" r:id="rId27"/>
    <p:sldId id="373" r:id="rId28"/>
    <p:sldId id="374" r:id="rId29"/>
    <p:sldId id="375" r:id="rId30"/>
    <p:sldId id="376" r:id="rId31"/>
    <p:sldId id="303" r:id="rId32"/>
    <p:sldId id="324" r:id="rId33"/>
    <p:sldId id="323" r:id="rId34"/>
    <p:sldId id="385" r:id="rId35"/>
    <p:sldId id="326" r:id="rId36"/>
    <p:sldId id="380" r:id="rId37"/>
    <p:sldId id="328" r:id="rId38"/>
    <p:sldId id="335" r:id="rId39"/>
    <p:sldId id="330" r:id="rId40"/>
    <p:sldId id="336" r:id="rId41"/>
    <p:sldId id="337" r:id="rId42"/>
    <p:sldId id="381" r:id="rId43"/>
    <p:sldId id="332" r:id="rId44"/>
    <p:sldId id="333" r:id="rId45"/>
    <p:sldId id="338" r:id="rId46"/>
    <p:sldId id="339" r:id="rId47"/>
    <p:sldId id="382" r:id="rId48"/>
    <p:sldId id="334" r:id="rId49"/>
    <p:sldId id="340" r:id="rId50"/>
    <p:sldId id="378" r:id="rId51"/>
    <p:sldId id="343" r:id="rId52"/>
    <p:sldId id="344" r:id="rId53"/>
    <p:sldId id="329" r:id="rId54"/>
    <p:sldId id="383" r:id="rId55"/>
    <p:sldId id="345" r:id="rId56"/>
    <p:sldId id="356" r:id="rId57"/>
    <p:sldId id="389" r:id="rId58"/>
    <p:sldId id="357" r:id="rId59"/>
    <p:sldId id="349" r:id="rId60"/>
    <p:sldId id="350" r:id="rId61"/>
    <p:sldId id="384" r:id="rId62"/>
    <p:sldId id="351" r:id="rId63"/>
    <p:sldId id="369" r:id="rId64"/>
    <p:sldId id="368" r:id="rId65"/>
    <p:sldId id="361" r:id="rId66"/>
    <p:sldId id="387" r:id="rId67"/>
    <p:sldId id="388" r:id="rId68"/>
    <p:sldId id="362" r:id="rId69"/>
    <p:sldId id="359" r:id="rId70"/>
  </p:sldIdLst>
  <p:sldSz cx="12190413" cy="6859588"/>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CC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672" y="-64"/>
      </p:cViewPr>
      <p:guideLst>
        <p:guide orient="horz" pos="2161"/>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FE71F6-DBF8-4D18-8CD1-B1C0F89D75F8}"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BZ"/>
        </a:p>
      </dgm:t>
    </dgm:pt>
    <dgm:pt modelId="{F29C5540-166B-4FD5-BA5A-98D1B2960323}">
      <dgm:prSet custT="1"/>
      <dgm:spPr/>
      <dgm:t>
        <a:bodyPr/>
        <a:lstStyle/>
        <a:p>
          <a:r>
            <a:rPr lang="en-BZ" sz="3000" b="1" dirty="0" err="1">
              <a:solidFill>
                <a:srgbClr val="002060"/>
              </a:solidFill>
              <a:latin typeface="+mn-lt"/>
              <a:ea typeface="Tahoma" panose="020B0604030504040204" pitchFamily="34" charset="0"/>
              <a:cs typeface="Tahoma" panose="020B0604030504040204" pitchFamily="34" charset="0"/>
            </a:rPr>
            <a:t>Giáo</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viên</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kiểm</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tra</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chéo</a:t>
          </a:r>
          <a:endParaRPr lang="en-BZ" sz="3000" b="1" dirty="0">
            <a:solidFill>
              <a:srgbClr val="002060"/>
            </a:solidFill>
            <a:latin typeface="+mn-lt"/>
            <a:ea typeface="Tahoma" panose="020B0604030504040204" pitchFamily="34" charset="0"/>
            <a:cs typeface="Tahoma" panose="020B0604030504040204" pitchFamily="34" charset="0"/>
          </a:endParaRPr>
        </a:p>
      </dgm:t>
    </dgm:pt>
    <dgm:pt modelId="{2D225CF6-C304-43BE-9526-28EF1BEC11A9}" type="parTrans" cxnId="{2A918F43-FCB8-44DA-A3C3-51535D738513}">
      <dgm:prSet/>
      <dgm:spPr/>
      <dgm:t>
        <a:bodyPr/>
        <a:lstStyle/>
        <a:p>
          <a:endParaRPr lang="en-BZ" sz="2800" b="1">
            <a:solidFill>
              <a:srgbClr val="002060"/>
            </a:solidFill>
            <a:latin typeface="Tahoma" panose="020B0604030504040204" pitchFamily="34" charset="0"/>
            <a:ea typeface="Tahoma" panose="020B0604030504040204" pitchFamily="34" charset="0"/>
            <a:cs typeface="Tahoma" panose="020B0604030504040204" pitchFamily="34" charset="0"/>
          </a:endParaRPr>
        </a:p>
      </dgm:t>
    </dgm:pt>
    <dgm:pt modelId="{905A99A7-8D1A-4B61-B17E-BEF67D580016}" type="sibTrans" cxnId="{2A918F43-FCB8-44DA-A3C3-51535D738513}">
      <dgm:prSet custT="1"/>
      <dgm:spPr/>
      <dgm:t>
        <a:bodyPr/>
        <a:lstStyle/>
        <a:p>
          <a:endParaRPr lang="en-BZ" sz="2800" b="1">
            <a:solidFill>
              <a:srgbClr val="002060"/>
            </a:solidFill>
            <a:latin typeface="Tahoma" panose="020B0604030504040204" pitchFamily="34" charset="0"/>
            <a:ea typeface="Tahoma" panose="020B0604030504040204" pitchFamily="34" charset="0"/>
            <a:cs typeface="Tahoma" panose="020B0604030504040204" pitchFamily="34" charset="0"/>
          </a:endParaRPr>
        </a:p>
      </dgm:t>
    </dgm:pt>
    <dgm:pt modelId="{B7690433-F495-4E57-A545-0AA8DD5B0FC6}">
      <dgm:prSet custT="1"/>
      <dgm:spPr>
        <a:solidFill>
          <a:srgbClr val="E6D5F3"/>
        </a:solidFill>
      </dgm:spPr>
      <dgm:t>
        <a:bodyPr/>
        <a:lstStyle/>
        <a:p>
          <a:pPr>
            <a:lnSpc>
              <a:spcPct val="120000"/>
            </a:lnSpc>
            <a:spcAft>
              <a:spcPts val="0"/>
            </a:spcAft>
          </a:pPr>
          <a:r>
            <a:rPr lang="en-BZ" sz="3000" b="1" dirty="0" err="1">
              <a:solidFill>
                <a:srgbClr val="002060"/>
              </a:solidFill>
              <a:latin typeface="+mn-lt"/>
              <a:ea typeface="Tahoma" panose="020B0604030504040204" pitchFamily="34" charset="0"/>
              <a:cs typeface="Tahoma" panose="020B0604030504040204" pitchFamily="34" charset="0"/>
            </a:rPr>
            <a:t>Kết</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quả</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nghiên</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cứu</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của</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err="1">
              <a:solidFill>
                <a:srgbClr val="002060"/>
              </a:solidFill>
              <a:latin typeface="+mn-lt"/>
              <a:ea typeface="Tahoma" panose="020B0604030504040204" pitchFamily="34" charset="0"/>
              <a:cs typeface="Tahoma" panose="020B0604030504040204" pitchFamily="34" charset="0"/>
            </a:rPr>
            <a:t>mỗi</a:t>
          </a:r>
          <a:r>
            <a:rPr lang="en-BZ" sz="3000" b="1">
              <a:solidFill>
                <a:srgbClr val="002060"/>
              </a:solidFill>
              <a:latin typeface="+mn-lt"/>
              <a:ea typeface="Tahoma" panose="020B0604030504040204" pitchFamily="34" charset="0"/>
              <a:cs typeface="Tahoma" panose="020B0604030504040204" pitchFamily="34" charset="0"/>
            </a:rPr>
            <a:t> </a:t>
          </a:r>
          <a:r>
            <a:rPr lang="en-BZ" sz="3000" b="1" smtClean="0">
              <a:solidFill>
                <a:srgbClr val="002060"/>
              </a:solidFill>
              <a:latin typeface="+mn-lt"/>
              <a:ea typeface="Tahoma" panose="020B0604030504040204" pitchFamily="34" charset="0"/>
              <a:cs typeface="Tahoma" panose="020B0604030504040204" pitchFamily="34" charset="0"/>
            </a:rPr>
            <a:t>nhóm sẽ </a:t>
          </a:r>
          <a:r>
            <a:rPr lang="en-BZ" sz="3000" b="1" dirty="0" err="1">
              <a:solidFill>
                <a:srgbClr val="002060"/>
              </a:solidFill>
              <a:latin typeface="+mn-lt"/>
              <a:ea typeface="Tahoma" panose="020B0604030504040204" pitchFamily="34" charset="0"/>
              <a:cs typeface="Tahoma" panose="020B0604030504040204" pitchFamily="34" charset="0"/>
            </a:rPr>
            <a:t>được</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kiểm</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chứng</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a:solidFill>
                <a:srgbClr val="002060"/>
              </a:solidFill>
              <a:latin typeface="+mn-lt"/>
              <a:ea typeface="Tahoma" panose="020B0604030504040204" pitchFamily="34" charset="0"/>
              <a:cs typeface="Tahoma" panose="020B0604030504040204" pitchFamily="34" charset="0"/>
            </a:rPr>
            <a:t>qua </a:t>
          </a:r>
          <a:r>
            <a:rPr lang="en-BZ" sz="3000" b="1" smtClean="0">
              <a:solidFill>
                <a:srgbClr val="002060"/>
              </a:solidFill>
              <a:latin typeface="+mn-lt"/>
              <a:ea typeface="Tahoma" panose="020B0604030504040204" pitchFamily="34" charset="0"/>
              <a:cs typeface="Tahoma" panose="020B0604030504040204" pitchFamily="34" charset="0"/>
            </a:rPr>
            <a:t>thành viên bất kì </a:t>
          </a:r>
          <a:r>
            <a:rPr lang="en-BZ" sz="3000" b="1" dirty="0" err="1">
              <a:solidFill>
                <a:srgbClr val="002060"/>
              </a:solidFill>
              <a:latin typeface="+mn-lt"/>
              <a:ea typeface="Tahoma" panose="020B0604030504040204" pitchFamily="34" charset="0"/>
              <a:cs typeface="Tahoma" panose="020B0604030504040204" pitchFamily="34" charset="0"/>
            </a:rPr>
            <a:t>đã</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trao</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đổi</a:t>
          </a:r>
          <a:r>
            <a:rPr lang="en-BZ" sz="3000" b="1" dirty="0">
              <a:solidFill>
                <a:srgbClr val="002060"/>
              </a:solidFill>
              <a:latin typeface="+mn-lt"/>
              <a:ea typeface="Tahoma" panose="020B0604030504040204" pitchFamily="34" charset="0"/>
              <a:cs typeface="Tahoma" panose="020B0604030504040204" pitchFamily="34" charset="0"/>
            </a:rPr>
            <a:t>.</a:t>
          </a:r>
        </a:p>
      </dgm:t>
    </dgm:pt>
    <dgm:pt modelId="{BA9FDCE9-0ABE-4C36-BC9A-56864CD0C9BB}" type="sibTrans" cxnId="{5B47DDC6-5CC2-4732-88ED-86B342EA7161}">
      <dgm:prSet/>
      <dgm:spPr/>
      <dgm:t>
        <a:bodyPr/>
        <a:lstStyle/>
        <a:p>
          <a:endParaRPr lang="en-BZ" sz="2800" b="1">
            <a:solidFill>
              <a:srgbClr val="002060"/>
            </a:solidFill>
            <a:latin typeface="Tahoma" panose="020B0604030504040204" pitchFamily="34" charset="0"/>
            <a:ea typeface="Tahoma" panose="020B0604030504040204" pitchFamily="34" charset="0"/>
            <a:cs typeface="Tahoma" panose="020B0604030504040204" pitchFamily="34" charset="0"/>
          </a:endParaRPr>
        </a:p>
      </dgm:t>
    </dgm:pt>
    <dgm:pt modelId="{8C63F385-83EE-4BA2-BC33-8AB1B3DD485D}" type="parTrans" cxnId="{5B47DDC6-5CC2-4732-88ED-86B342EA7161}">
      <dgm:prSet/>
      <dgm:spPr/>
      <dgm:t>
        <a:bodyPr/>
        <a:lstStyle/>
        <a:p>
          <a:endParaRPr lang="en-BZ" sz="2800" b="1">
            <a:solidFill>
              <a:srgbClr val="002060"/>
            </a:solidFill>
            <a:latin typeface="Tahoma" panose="020B0604030504040204" pitchFamily="34" charset="0"/>
            <a:ea typeface="Tahoma" panose="020B0604030504040204" pitchFamily="34" charset="0"/>
            <a:cs typeface="Tahoma" panose="020B0604030504040204" pitchFamily="34" charset="0"/>
          </a:endParaRPr>
        </a:p>
      </dgm:t>
    </dgm:pt>
    <dgm:pt modelId="{F2BEBC29-2136-40EB-BB70-8ADAA1DA833A}" type="pres">
      <dgm:prSet presAssocID="{FEFE71F6-DBF8-4D18-8CD1-B1C0F89D75F8}" presName="Name0" presStyleCnt="0">
        <dgm:presLayoutVars>
          <dgm:dir/>
          <dgm:animLvl val="lvl"/>
          <dgm:resizeHandles val="exact"/>
        </dgm:presLayoutVars>
      </dgm:prSet>
      <dgm:spPr/>
      <dgm:t>
        <a:bodyPr/>
        <a:lstStyle/>
        <a:p>
          <a:endParaRPr lang="en-US"/>
        </a:p>
      </dgm:t>
    </dgm:pt>
    <dgm:pt modelId="{34E830F1-444C-4324-857B-CEC930A66DFA}" type="pres">
      <dgm:prSet presAssocID="{B7690433-F495-4E57-A545-0AA8DD5B0FC6}" presName="boxAndChildren" presStyleCnt="0"/>
      <dgm:spPr/>
    </dgm:pt>
    <dgm:pt modelId="{ABC5D15E-B0FE-408F-AAC9-2AFEC36CBBFE}" type="pres">
      <dgm:prSet presAssocID="{B7690433-F495-4E57-A545-0AA8DD5B0FC6}" presName="parentTextBox" presStyleLbl="node1" presStyleIdx="0" presStyleCnt="2" custLinFactNeighborX="50875" custLinFactNeighborY="2556"/>
      <dgm:spPr/>
      <dgm:t>
        <a:bodyPr/>
        <a:lstStyle/>
        <a:p>
          <a:endParaRPr lang="en-US"/>
        </a:p>
      </dgm:t>
    </dgm:pt>
    <dgm:pt modelId="{8988880B-ECD3-4F23-95AC-345BE3E6B7A2}" type="pres">
      <dgm:prSet presAssocID="{905A99A7-8D1A-4B61-B17E-BEF67D580016}" presName="sp" presStyleCnt="0"/>
      <dgm:spPr/>
    </dgm:pt>
    <dgm:pt modelId="{4CF6F84F-61CF-418C-AFFC-AEC0B8AA8D76}" type="pres">
      <dgm:prSet presAssocID="{F29C5540-166B-4FD5-BA5A-98D1B2960323}" presName="arrowAndChildren" presStyleCnt="0"/>
      <dgm:spPr/>
    </dgm:pt>
    <dgm:pt modelId="{35024053-335C-44A2-8135-AC3F1E53C9F9}" type="pres">
      <dgm:prSet presAssocID="{F29C5540-166B-4FD5-BA5A-98D1B2960323}" presName="parentTextArrow" presStyleLbl="node1" presStyleIdx="1" presStyleCnt="2" custScaleY="34553" custLinFactNeighborX="1238" custLinFactNeighborY="-390"/>
      <dgm:spPr/>
      <dgm:t>
        <a:bodyPr/>
        <a:lstStyle/>
        <a:p>
          <a:endParaRPr lang="en-US"/>
        </a:p>
      </dgm:t>
    </dgm:pt>
  </dgm:ptLst>
  <dgm:cxnLst>
    <dgm:cxn modelId="{2BCA2BCA-A90A-4AC4-9712-7FE3B51C98C9}" type="presOf" srcId="{F29C5540-166B-4FD5-BA5A-98D1B2960323}" destId="{35024053-335C-44A2-8135-AC3F1E53C9F9}" srcOrd="0" destOrd="0" presId="urn:microsoft.com/office/officeart/2005/8/layout/process4"/>
    <dgm:cxn modelId="{2A918F43-FCB8-44DA-A3C3-51535D738513}" srcId="{FEFE71F6-DBF8-4D18-8CD1-B1C0F89D75F8}" destId="{F29C5540-166B-4FD5-BA5A-98D1B2960323}" srcOrd="0" destOrd="0" parTransId="{2D225CF6-C304-43BE-9526-28EF1BEC11A9}" sibTransId="{905A99A7-8D1A-4B61-B17E-BEF67D580016}"/>
    <dgm:cxn modelId="{5B47DDC6-5CC2-4732-88ED-86B342EA7161}" srcId="{FEFE71F6-DBF8-4D18-8CD1-B1C0F89D75F8}" destId="{B7690433-F495-4E57-A545-0AA8DD5B0FC6}" srcOrd="1" destOrd="0" parTransId="{8C63F385-83EE-4BA2-BC33-8AB1B3DD485D}" sibTransId="{BA9FDCE9-0ABE-4C36-BC9A-56864CD0C9BB}"/>
    <dgm:cxn modelId="{9EB1A2EF-2524-4220-95A3-26FBA152C6F5}" type="presOf" srcId="{B7690433-F495-4E57-A545-0AA8DD5B0FC6}" destId="{ABC5D15E-B0FE-408F-AAC9-2AFEC36CBBFE}" srcOrd="0" destOrd="0" presId="urn:microsoft.com/office/officeart/2005/8/layout/process4"/>
    <dgm:cxn modelId="{48890266-A689-4727-B679-901FFC1AF406}" type="presOf" srcId="{FEFE71F6-DBF8-4D18-8CD1-B1C0F89D75F8}" destId="{F2BEBC29-2136-40EB-BB70-8ADAA1DA833A}" srcOrd="0" destOrd="0" presId="urn:microsoft.com/office/officeart/2005/8/layout/process4"/>
    <dgm:cxn modelId="{8CE94502-6078-41AC-840B-0BE0231F55C1}" type="presParOf" srcId="{F2BEBC29-2136-40EB-BB70-8ADAA1DA833A}" destId="{34E830F1-444C-4324-857B-CEC930A66DFA}" srcOrd="0" destOrd="0" presId="urn:microsoft.com/office/officeart/2005/8/layout/process4"/>
    <dgm:cxn modelId="{9B5A9070-9F07-4814-9221-74ED9573ACF5}" type="presParOf" srcId="{34E830F1-444C-4324-857B-CEC930A66DFA}" destId="{ABC5D15E-B0FE-408F-AAC9-2AFEC36CBBFE}" srcOrd="0" destOrd="0" presId="urn:microsoft.com/office/officeart/2005/8/layout/process4"/>
    <dgm:cxn modelId="{87F1DF8A-5466-4EFF-B211-2283786303C1}" type="presParOf" srcId="{F2BEBC29-2136-40EB-BB70-8ADAA1DA833A}" destId="{8988880B-ECD3-4F23-95AC-345BE3E6B7A2}" srcOrd="1" destOrd="0" presId="urn:microsoft.com/office/officeart/2005/8/layout/process4"/>
    <dgm:cxn modelId="{5ECDCFB3-1AF5-40DF-9BB8-B2EC6C9C087F}" type="presParOf" srcId="{F2BEBC29-2136-40EB-BB70-8ADAA1DA833A}" destId="{4CF6F84F-61CF-418C-AFFC-AEC0B8AA8D76}" srcOrd="2" destOrd="0" presId="urn:microsoft.com/office/officeart/2005/8/layout/process4"/>
    <dgm:cxn modelId="{966FDE79-DEB6-41C4-9AEA-ACB85589BAEF}" type="presParOf" srcId="{4CF6F84F-61CF-418C-AFFC-AEC0B8AA8D76}" destId="{35024053-335C-44A2-8135-AC3F1E53C9F9}"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5D15E-B0FE-408F-AAC9-2AFEC36CBBFE}">
      <dsp:nvSpPr>
        <dsp:cNvPr id="0" name=""/>
        <dsp:cNvSpPr/>
      </dsp:nvSpPr>
      <dsp:spPr>
        <a:xfrm>
          <a:off x="0" y="1008322"/>
          <a:ext cx="6788517" cy="1950192"/>
        </a:xfrm>
        <a:prstGeom prst="rect">
          <a:avLst/>
        </a:prstGeom>
        <a:solidFill>
          <a:srgbClr val="E6D5F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120000"/>
            </a:lnSpc>
            <a:spcBef>
              <a:spcPct val="0"/>
            </a:spcBef>
            <a:spcAft>
              <a:spcPts val="0"/>
            </a:spcAft>
          </a:pPr>
          <a:r>
            <a:rPr lang="en-BZ" sz="3000" b="1" kern="1200" dirty="0" err="1">
              <a:solidFill>
                <a:srgbClr val="002060"/>
              </a:solidFill>
              <a:latin typeface="+mn-lt"/>
              <a:ea typeface="Tahoma" panose="020B0604030504040204" pitchFamily="34" charset="0"/>
              <a:cs typeface="Tahoma" panose="020B0604030504040204" pitchFamily="34" charset="0"/>
            </a:rPr>
            <a:t>Kết</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quả</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nghiên</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cứu</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của</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err="1">
              <a:solidFill>
                <a:srgbClr val="002060"/>
              </a:solidFill>
              <a:latin typeface="+mn-lt"/>
              <a:ea typeface="Tahoma" panose="020B0604030504040204" pitchFamily="34" charset="0"/>
              <a:cs typeface="Tahoma" panose="020B0604030504040204" pitchFamily="34" charset="0"/>
            </a:rPr>
            <a:t>mỗi</a:t>
          </a:r>
          <a:r>
            <a:rPr lang="en-BZ" sz="3000" b="1" kern="1200">
              <a:solidFill>
                <a:srgbClr val="002060"/>
              </a:solidFill>
              <a:latin typeface="+mn-lt"/>
              <a:ea typeface="Tahoma" panose="020B0604030504040204" pitchFamily="34" charset="0"/>
              <a:cs typeface="Tahoma" panose="020B0604030504040204" pitchFamily="34" charset="0"/>
            </a:rPr>
            <a:t> </a:t>
          </a:r>
          <a:r>
            <a:rPr lang="en-BZ" sz="3000" b="1" kern="1200" smtClean="0">
              <a:solidFill>
                <a:srgbClr val="002060"/>
              </a:solidFill>
              <a:latin typeface="+mn-lt"/>
              <a:ea typeface="Tahoma" panose="020B0604030504040204" pitchFamily="34" charset="0"/>
              <a:cs typeface="Tahoma" panose="020B0604030504040204" pitchFamily="34" charset="0"/>
            </a:rPr>
            <a:t>nhóm sẽ </a:t>
          </a:r>
          <a:r>
            <a:rPr lang="en-BZ" sz="3000" b="1" kern="1200" dirty="0" err="1">
              <a:solidFill>
                <a:srgbClr val="002060"/>
              </a:solidFill>
              <a:latin typeface="+mn-lt"/>
              <a:ea typeface="Tahoma" panose="020B0604030504040204" pitchFamily="34" charset="0"/>
              <a:cs typeface="Tahoma" panose="020B0604030504040204" pitchFamily="34" charset="0"/>
            </a:rPr>
            <a:t>được</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kiểm</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chứng</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a:solidFill>
                <a:srgbClr val="002060"/>
              </a:solidFill>
              <a:latin typeface="+mn-lt"/>
              <a:ea typeface="Tahoma" panose="020B0604030504040204" pitchFamily="34" charset="0"/>
              <a:cs typeface="Tahoma" panose="020B0604030504040204" pitchFamily="34" charset="0"/>
            </a:rPr>
            <a:t>qua </a:t>
          </a:r>
          <a:r>
            <a:rPr lang="en-BZ" sz="3000" b="1" kern="1200" smtClean="0">
              <a:solidFill>
                <a:srgbClr val="002060"/>
              </a:solidFill>
              <a:latin typeface="+mn-lt"/>
              <a:ea typeface="Tahoma" panose="020B0604030504040204" pitchFamily="34" charset="0"/>
              <a:cs typeface="Tahoma" panose="020B0604030504040204" pitchFamily="34" charset="0"/>
            </a:rPr>
            <a:t>thành viên bất kì </a:t>
          </a:r>
          <a:r>
            <a:rPr lang="en-BZ" sz="3000" b="1" kern="1200" dirty="0" err="1">
              <a:solidFill>
                <a:srgbClr val="002060"/>
              </a:solidFill>
              <a:latin typeface="+mn-lt"/>
              <a:ea typeface="Tahoma" panose="020B0604030504040204" pitchFamily="34" charset="0"/>
              <a:cs typeface="Tahoma" panose="020B0604030504040204" pitchFamily="34" charset="0"/>
            </a:rPr>
            <a:t>đã</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trao</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đổi</a:t>
          </a:r>
          <a:r>
            <a:rPr lang="en-BZ" sz="3000" b="1" kern="1200" dirty="0">
              <a:solidFill>
                <a:srgbClr val="002060"/>
              </a:solidFill>
              <a:latin typeface="+mn-lt"/>
              <a:ea typeface="Tahoma" panose="020B0604030504040204" pitchFamily="34" charset="0"/>
              <a:cs typeface="Tahoma" panose="020B0604030504040204" pitchFamily="34" charset="0"/>
            </a:rPr>
            <a:t>.</a:t>
          </a:r>
        </a:p>
      </dsp:txBody>
      <dsp:txXfrm>
        <a:off x="0" y="1008322"/>
        <a:ext cx="6788517" cy="1950192"/>
      </dsp:txXfrm>
    </dsp:sp>
    <dsp:sp modelId="{35024053-335C-44A2-8135-AC3F1E53C9F9}">
      <dsp:nvSpPr>
        <dsp:cNvPr id="0" name=""/>
        <dsp:cNvSpPr/>
      </dsp:nvSpPr>
      <dsp:spPr>
        <a:xfrm rot="10800000">
          <a:off x="0" y="0"/>
          <a:ext cx="6788517" cy="1036381"/>
        </a:xfrm>
        <a:prstGeom prst="upArrowCallou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BZ" sz="3000" b="1" kern="1200" dirty="0" err="1">
              <a:solidFill>
                <a:srgbClr val="002060"/>
              </a:solidFill>
              <a:latin typeface="+mn-lt"/>
              <a:ea typeface="Tahoma" panose="020B0604030504040204" pitchFamily="34" charset="0"/>
              <a:cs typeface="Tahoma" panose="020B0604030504040204" pitchFamily="34" charset="0"/>
            </a:rPr>
            <a:t>Giáo</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viên</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kiểm</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tra</a:t>
          </a:r>
          <a:r>
            <a:rPr lang="en-BZ" sz="3000" b="1" kern="1200" dirty="0">
              <a:solidFill>
                <a:srgbClr val="002060"/>
              </a:solidFill>
              <a:latin typeface="+mn-lt"/>
              <a:ea typeface="Tahoma" panose="020B0604030504040204" pitchFamily="34" charset="0"/>
              <a:cs typeface="Tahoma" panose="020B0604030504040204" pitchFamily="34" charset="0"/>
            </a:rPr>
            <a:t> </a:t>
          </a:r>
          <a:r>
            <a:rPr lang="en-BZ" sz="3000" b="1" kern="1200" dirty="0" err="1">
              <a:solidFill>
                <a:srgbClr val="002060"/>
              </a:solidFill>
              <a:latin typeface="+mn-lt"/>
              <a:ea typeface="Tahoma" panose="020B0604030504040204" pitchFamily="34" charset="0"/>
              <a:cs typeface="Tahoma" panose="020B0604030504040204" pitchFamily="34" charset="0"/>
            </a:rPr>
            <a:t>chéo</a:t>
          </a:r>
          <a:endParaRPr lang="en-BZ" sz="3000" b="1" kern="1200" dirty="0">
            <a:solidFill>
              <a:srgbClr val="002060"/>
            </a:solidFill>
            <a:latin typeface="+mn-lt"/>
            <a:ea typeface="Tahoma" panose="020B0604030504040204" pitchFamily="34" charset="0"/>
            <a:cs typeface="Tahoma" panose="020B0604030504040204" pitchFamily="34" charset="0"/>
          </a:endParaRPr>
        </a:p>
      </dsp:txBody>
      <dsp:txXfrm rot="10800000">
        <a:off x="0" y="0"/>
        <a:ext cx="6788517" cy="67340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76329-2551-40EF-9D6E-25353AA3E32B}" type="datetimeFigureOut">
              <a:rPr lang="en-US" smtClean="0"/>
              <a:pPr/>
              <a:t>10/7/2025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A3CE2E-B1FE-471D-94CC-49824C0E307C}" type="slidenum">
              <a:rPr lang="en-US" smtClean="0"/>
              <a:pPr/>
              <a:t>‹#›</a:t>
            </a:fld>
            <a:endParaRPr lang="en-US"/>
          </a:p>
        </p:txBody>
      </p:sp>
    </p:spTree>
    <p:extLst>
      <p:ext uri="{BB962C8B-B14F-4D97-AF65-F5344CB8AC3E}">
        <p14:creationId xmlns:p14="http://schemas.microsoft.com/office/powerpoint/2010/main" val="2940484505"/>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pPr/>
              <a:t>10</a:t>
            </a:fld>
            <a:endParaRPr lang="en-US"/>
          </a:p>
        </p:txBody>
      </p:sp>
    </p:spTree>
    <p:extLst>
      <p:ext uri="{BB962C8B-B14F-4D97-AF65-F5344CB8AC3E}">
        <p14:creationId xmlns:p14="http://schemas.microsoft.com/office/powerpoint/2010/main" val="3869433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32</a:t>
            </a:fld>
            <a:endParaRPr lang="en-US"/>
          </a:p>
        </p:txBody>
      </p:sp>
    </p:spTree>
    <p:extLst>
      <p:ext uri="{BB962C8B-B14F-4D97-AF65-F5344CB8AC3E}">
        <p14:creationId xmlns:p14="http://schemas.microsoft.com/office/powerpoint/2010/main" val="2238024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45</a:t>
            </a:fld>
            <a:endParaRPr lang="en-US"/>
          </a:p>
        </p:txBody>
      </p:sp>
    </p:spTree>
    <p:extLst>
      <p:ext uri="{BB962C8B-B14F-4D97-AF65-F5344CB8AC3E}">
        <p14:creationId xmlns:p14="http://schemas.microsoft.com/office/powerpoint/2010/main" val="1410361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57</a:t>
            </a:fld>
            <a:endParaRPr lang="en-US"/>
          </a:p>
        </p:txBody>
      </p:sp>
    </p:spTree>
    <p:extLst>
      <p:ext uri="{BB962C8B-B14F-4D97-AF65-F5344CB8AC3E}">
        <p14:creationId xmlns:p14="http://schemas.microsoft.com/office/powerpoint/2010/main" val="3807844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https://nongnghiep.vn/nang-cao-vai-tro-logistics-voi-nong-san-viet-d253212.html</a:t>
            </a:r>
          </a:p>
        </p:txBody>
      </p:sp>
      <p:sp>
        <p:nvSpPr>
          <p:cNvPr id="4" name="Slide Number Placeholder 3"/>
          <p:cNvSpPr>
            <a:spLocks noGrp="1"/>
          </p:cNvSpPr>
          <p:nvPr>
            <p:ph type="sldNum" sz="quarter" idx="5"/>
          </p:nvPr>
        </p:nvSpPr>
        <p:spPr/>
        <p:txBody>
          <a:bodyPr/>
          <a:lstStyle/>
          <a:p>
            <a:fld id="{8CD03F92-1099-41D2-9E8E-88ADAE2EAE65}" type="slidenum">
              <a:rPr lang="en-US" smtClean="0"/>
              <a:pPr/>
              <a:t>63</a:t>
            </a:fld>
            <a:endParaRPr lang="en-US"/>
          </a:p>
        </p:txBody>
      </p:sp>
    </p:spTree>
    <p:extLst>
      <p:ext uri="{BB962C8B-B14F-4D97-AF65-F5344CB8AC3E}">
        <p14:creationId xmlns:p14="http://schemas.microsoft.com/office/powerpoint/2010/main" val="386600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mtClean="0">
                <a:solidFill>
                  <a:schemeClr val="tx1"/>
                </a:solidFill>
                <a:latin typeface="#9Slide05 SVNKitten" pitchFamily="2" charset="0"/>
                <a:cs typeface="Arial" panose="020B0604020202020204" pitchFamily="34" charset="0"/>
              </a:rPr>
              <a:t>Nông dân đã áp dụng công nghiệp 4.0 vào sản xuất nông nghiệp như thế nào?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mtClean="0">
                <a:solidFill>
                  <a:schemeClr val="tx1"/>
                </a:solidFill>
                <a:latin typeface="#9Slide05 SVNKitten" pitchFamily="2" charset="0"/>
                <a:cs typeface="Arial" panose="020B0604020202020204" pitchFamily="34" charset="0"/>
              </a:rPr>
              <a:t>https://www.youtube.com/watch?v=KXuiciRYsQo</a:t>
            </a:r>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pPr/>
              <a:t>65</a:t>
            </a:fld>
            <a:endParaRPr lang="en-US"/>
          </a:p>
        </p:txBody>
      </p:sp>
    </p:spTree>
    <p:extLst>
      <p:ext uri="{BB962C8B-B14F-4D97-AF65-F5344CB8AC3E}">
        <p14:creationId xmlns:p14="http://schemas.microsoft.com/office/powerpoint/2010/main" val="3980209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49FDE-D1E2-474B-8E23-8AA57D00C073}" type="slidenum">
              <a:rPr lang="en-US" smtClean="0"/>
              <a:pPr/>
              <a:t>66</a:t>
            </a:fld>
            <a:endParaRPr lang="en-US"/>
          </a:p>
        </p:txBody>
      </p:sp>
    </p:spTree>
    <p:extLst>
      <p:ext uri="{BB962C8B-B14F-4D97-AF65-F5344CB8AC3E}">
        <p14:creationId xmlns:p14="http://schemas.microsoft.com/office/powerpoint/2010/main" val="8462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49FDE-D1E2-474B-8E23-8AA57D00C073}" type="slidenum">
              <a:rPr lang="en-US" smtClean="0"/>
              <a:pPr/>
              <a:t>67</a:t>
            </a:fld>
            <a:endParaRPr lang="en-US"/>
          </a:p>
        </p:txBody>
      </p:sp>
    </p:spTree>
    <p:extLst>
      <p:ext uri="{BB962C8B-B14F-4D97-AF65-F5344CB8AC3E}">
        <p14:creationId xmlns:p14="http://schemas.microsoft.com/office/powerpoint/2010/main" val="2761526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pPr/>
              <a:t>68</a:t>
            </a:fld>
            <a:endParaRPr lang="en-US"/>
          </a:p>
        </p:txBody>
      </p:sp>
    </p:spTree>
    <p:extLst>
      <p:ext uri="{BB962C8B-B14F-4D97-AF65-F5344CB8AC3E}">
        <p14:creationId xmlns:p14="http://schemas.microsoft.com/office/powerpoint/2010/main" val="4242501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19"/>
            <a:ext cx="10361851" cy="1470366"/>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47770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3565172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06422"/>
            <a:ext cx="2742843" cy="43888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1" y="206422"/>
            <a:ext cx="8025355" cy="43888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867083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0" y="5779394"/>
            <a:ext cx="13321865" cy="1385065"/>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520" y="553932"/>
            <a:ext cx="9421174" cy="763777"/>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6937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85829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2"/>
            <a:ext cx="10361851" cy="1362390"/>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7386"/>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3411935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1" y="1200428"/>
            <a:ext cx="5384099" cy="339486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3" y="1200428"/>
            <a:ext cx="5384099" cy="339486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CAB675-0451-46BA-B838-2996E7357EA3}"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186880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2"/>
            <a:ext cx="10971372" cy="114326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521" y="2175378"/>
            <a:ext cx="5386216" cy="3952203"/>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2"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2562" y="2175378"/>
            <a:ext cx="5388332" cy="3952203"/>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CAB675-0451-46BA-B838-2996E7357EA3}" type="datetimeFigureOut">
              <a:rPr lang="en-US" smtClean="0"/>
              <a:pPr/>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377316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CAB675-0451-46BA-B838-2996E7357EA3}" type="datetimeFigureOut">
              <a:rPr lang="en-US" smtClean="0"/>
              <a:pPr/>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3887071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pPr/>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370991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112"/>
            <a:ext cx="4010562" cy="1162320"/>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113" y="273114"/>
            <a:ext cx="6814779" cy="5854469"/>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3" y="1435434"/>
            <a:ext cx="4010562" cy="4692149"/>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128428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70"/>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916"/>
            <a:ext cx="7314248" cy="4115753"/>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a:p>
        </p:txBody>
      </p:sp>
      <p:sp>
        <p:nvSpPr>
          <p:cNvPr id="4" name="Text Placeholder 3"/>
          <p:cNvSpPr>
            <a:spLocks noGrp="1"/>
          </p:cNvSpPr>
          <p:nvPr>
            <p:ph type="body" sz="half" idx="2"/>
          </p:nvPr>
        </p:nvSpPr>
        <p:spPr>
          <a:xfrm>
            <a:off x="2389406" y="5368581"/>
            <a:ext cx="7314248" cy="805049"/>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1733715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2"/>
            <a:ext cx="10971372" cy="1143265"/>
          </a:xfrm>
          <a:prstGeom prst="rect">
            <a:avLst/>
          </a:prstGeom>
        </p:spPr>
        <p:txBody>
          <a:bodyPr vert="horz" lIns="121917" tIns="60958" rIns="121917" bIns="6095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572"/>
            <a:ext cx="10971372" cy="4527011"/>
          </a:xfrm>
          <a:prstGeom prst="rect">
            <a:avLst/>
          </a:prstGeom>
        </p:spPr>
        <p:txBody>
          <a:bodyPr vert="horz" lIns="121917" tIns="60958" rIns="121917" bIns="6095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521" y="6357822"/>
            <a:ext cx="2844430" cy="365210"/>
          </a:xfrm>
          <a:prstGeom prst="rect">
            <a:avLst/>
          </a:prstGeom>
        </p:spPr>
        <p:txBody>
          <a:bodyPr vert="horz" lIns="121917" tIns="60958" rIns="121917" bIns="60958" rtlCol="0" anchor="ctr"/>
          <a:lstStyle>
            <a:lvl1pPr algn="l">
              <a:defRPr sz="1600">
                <a:solidFill>
                  <a:schemeClr val="tx1">
                    <a:tint val="75000"/>
                  </a:schemeClr>
                </a:solidFill>
              </a:defRPr>
            </a:lvl1pPr>
          </a:lstStyle>
          <a:p>
            <a:fld id="{67CAB675-0451-46BA-B838-2996E7357EA3}" type="datetimeFigureOut">
              <a:rPr lang="en-US" smtClean="0"/>
              <a:pPr/>
              <a:t>10/7/2025</a:t>
            </a:fld>
            <a:endParaRPr lang="en-US"/>
          </a:p>
        </p:txBody>
      </p:sp>
      <p:sp>
        <p:nvSpPr>
          <p:cNvPr id="5" name="Footer Placeholder 4"/>
          <p:cNvSpPr>
            <a:spLocks noGrp="1"/>
          </p:cNvSpPr>
          <p:nvPr>
            <p:ph type="ftr" sz="quarter" idx="3"/>
          </p:nvPr>
        </p:nvSpPr>
        <p:spPr>
          <a:xfrm>
            <a:off x="4165058" y="6357822"/>
            <a:ext cx="3860297" cy="365210"/>
          </a:xfrm>
          <a:prstGeom prst="rect">
            <a:avLst/>
          </a:prstGeom>
        </p:spPr>
        <p:txBody>
          <a:bodyPr vert="horz" lIns="121917" tIns="60958" rIns="121917" bIns="60958"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7822"/>
            <a:ext cx="2844430" cy="365210"/>
          </a:xfrm>
          <a:prstGeom prst="rect">
            <a:avLst/>
          </a:prstGeom>
        </p:spPr>
        <p:txBody>
          <a:bodyPr vert="horz" lIns="121917" tIns="60958" rIns="121917" bIns="60958" rtlCol="0" anchor="ctr"/>
          <a:lstStyle>
            <a:lvl1pPr algn="r">
              <a:defRPr sz="1600">
                <a:solidFill>
                  <a:schemeClr val="tx1">
                    <a:tint val="75000"/>
                  </a:schemeClr>
                </a:solidFill>
              </a:defRPr>
            </a:lvl1pPr>
          </a:lstStyle>
          <a:p>
            <a:fld id="{2A664AD2-069D-416A-AF7A-E600FA375D8A}" type="slidenum">
              <a:rPr lang="en-US" smtClean="0"/>
              <a:pPr/>
              <a:t>‹#›</a:t>
            </a:fld>
            <a:endParaRPr lang="en-US"/>
          </a:p>
        </p:txBody>
      </p:sp>
    </p:spTree>
    <p:extLst>
      <p:ext uri="{BB962C8B-B14F-4D97-AF65-F5344CB8AC3E}">
        <p14:creationId xmlns:p14="http://schemas.microsoft.com/office/powerpoint/2010/main" val="2642304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image" Target="../media/image1.jpe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13.png"/><Relationship Id="rId26" Type="http://schemas.microsoft.com/office/2007/relationships/hdphoto" Target="../media/hdphoto14.wdp"/><Relationship Id="rId39" Type="http://schemas.microsoft.com/office/2007/relationships/hdphoto" Target="../media/hdphoto20.wdp"/><Relationship Id="rId21" Type="http://schemas.microsoft.com/office/2007/relationships/hdphoto" Target="../media/hdphoto12.wdp"/><Relationship Id="rId34" Type="http://schemas.microsoft.com/office/2007/relationships/hdphoto" Target="../media/hdphoto18.wdp"/><Relationship Id="rId42" Type="http://schemas.microsoft.com/office/2007/relationships/hdphoto" Target="../media/hdphoto21.wdp"/><Relationship Id="rId47" Type="http://schemas.openxmlformats.org/officeDocument/2006/relationships/image" Target="../media/image27.png"/><Relationship Id="rId50" Type="http://schemas.openxmlformats.org/officeDocument/2006/relationships/image" Target="../media/image28.png"/><Relationship Id="rId55" Type="http://schemas.openxmlformats.org/officeDocument/2006/relationships/slide" Target="slide7.xml"/><Relationship Id="rId7" Type="http://schemas.microsoft.com/office/2007/relationships/hdphoto" Target="../media/hdphoto5.wdp"/><Relationship Id="rId2" Type="http://schemas.openxmlformats.org/officeDocument/2006/relationships/image" Target="../media/image5.png"/><Relationship Id="rId16" Type="http://schemas.openxmlformats.org/officeDocument/2006/relationships/image" Target="../media/image12.png"/><Relationship Id="rId29" Type="http://schemas.openxmlformats.org/officeDocument/2006/relationships/image" Target="../media/image19.png"/><Relationship Id="rId11" Type="http://schemas.microsoft.com/office/2007/relationships/hdphoto" Target="../media/hdphoto7.wdp"/><Relationship Id="rId24" Type="http://schemas.openxmlformats.org/officeDocument/2006/relationships/image" Target="../media/image16.png"/><Relationship Id="rId32" Type="http://schemas.microsoft.com/office/2007/relationships/hdphoto" Target="../media/hdphoto17.wdp"/><Relationship Id="rId37" Type="http://schemas.microsoft.com/office/2007/relationships/hdphoto" Target="../media/hdphoto19.wdp"/><Relationship Id="rId40" Type="http://schemas.openxmlformats.org/officeDocument/2006/relationships/slide" Target="slide8.xml"/><Relationship Id="rId45" Type="http://schemas.microsoft.com/office/2007/relationships/hdphoto" Target="../media/hdphoto22.wdp"/><Relationship Id="rId53" Type="http://schemas.openxmlformats.org/officeDocument/2006/relationships/image" Target="../media/image29.png"/><Relationship Id="rId5" Type="http://schemas.microsoft.com/office/2007/relationships/hdphoto" Target="../media/hdphoto4.wdp"/><Relationship Id="rId19" Type="http://schemas.microsoft.com/office/2007/relationships/hdphoto" Target="../media/hdphoto11.wdp"/><Relationship Id="rId4" Type="http://schemas.openxmlformats.org/officeDocument/2006/relationships/image" Target="../media/image6.png"/><Relationship Id="rId9" Type="http://schemas.microsoft.com/office/2007/relationships/hdphoto" Target="../media/hdphoto6.wdp"/><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18.png"/><Relationship Id="rId30" Type="http://schemas.microsoft.com/office/2007/relationships/hdphoto" Target="../media/hdphoto16.wdp"/><Relationship Id="rId35" Type="http://schemas.openxmlformats.org/officeDocument/2006/relationships/image" Target="../media/image22.png"/><Relationship Id="rId43" Type="http://schemas.openxmlformats.org/officeDocument/2006/relationships/slide" Target="slide3.xml"/><Relationship Id="rId48" Type="http://schemas.microsoft.com/office/2007/relationships/hdphoto" Target="../media/hdphoto23.wdp"/><Relationship Id="rId56" Type="http://schemas.openxmlformats.org/officeDocument/2006/relationships/image" Target="../media/image30.png"/><Relationship Id="rId8" Type="http://schemas.openxmlformats.org/officeDocument/2006/relationships/image" Target="../media/image8.png"/><Relationship Id="rId51" Type="http://schemas.microsoft.com/office/2007/relationships/hdphoto" Target="../media/hdphoto24.wdp"/><Relationship Id="rId3" Type="http://schemas.microsoft.com/office/2007/relationships/hdphoto" Target="../media/hdphoto3.wdp"/><Relationship Id="rId12" Type="http://schemas.openxmlformats.org/officeDocument/2006/relationships/image" Target="../media/image10.png"/><Relationship Id="rId17" Type="http://schemas.microsoft.com/office/2007/relationships/hdphoto" Target="../media/hdphoto10.wdp"/><Relationship Id="rId25" Type="http://schemas.openxmlformats.org/officeDocument/2006/relationships/image" Target="../media/image17.png"/><Relationship Id="rId33" Type="http://schemas.openxmlformats.org/officeDocument/2006/relationships/image" Target="../media/image21.png"/><Relationship Id="rId38" Type="http://schemas.openxmlformats.org/officeDocument/2006/relationships/image" Target="../media/image24.png"/><Relationship Id="rId46" Type="http://schemas.openxmlformats.org/officeDocument/2006/relationships/slide" Target="slide4.xml"/><Relationship Id="rId20" Type="http://schemas.openxmlformats.org/officeDocument/2006/relationships/image" Target="../media/image14.png"/><Relationship Id="rId41" Type="http://schemas.openxmlformats.org/officeDocument/2006/relationships/image" Target="../media/image25.png"/><Relationship Id="rId54" Type="http://schemas.microsoft.com/office/2007/relationships/hdphoto" Target="../media/hdphoto25.wdp"/><Relationship Id="rId1" Type="http://schemas.openxmlformats.org/officeDocument/2006/relationships/slideLayout" Target="../slideLayouts/slideLayout1.xml"/><Relationship Id="rId6" Type="http://schemas.openxmlformats.org/officeDocument/2006/relationships/image" Target="../media/image7.png"/><Relationship Id="rId15" Type="http://schemas.microsoft.com/office/2007/relationships/hdphoto" Target="../media/hdphoto9.wdp"/><Relationship Id="rId23" Type="http://schemas.microsoft.com/office/2007/relationships/hdphoto" Target="../media/hdphoto13.wdp"/><Relationship Id="rId28" Type="http://schemas.microsoft.com/office/2007/relationships/hdphoto" Target="../media/hdphoto15.wdp"/><Relationship Id="rId36" Type="http://schemas.openxmlformats.org/officeDocument/2006/relationships/image" Target="../media/image23.png"/><Relationship Id="rId49" Type="http://schemas.openxmlformats.org/officeDocument/2006/relationships/slide" Target="slide5.xml"/><Relationship Id="rId57" Type="http://schemas.microsoft.com/office/2007/relationships/hdphoto" Target="../media/hdphoto26.wdp"/><Relationship Id="rId10" Type="http://schemas.openxmlformats.org/officeDocument/2006/relationships/image" Target="../media/image9.png"/><Relationship Id="rId31" Type="http://schemas.openxmlformats.org/officeDocument/2006/relationships/image" Target="../media/image20.png"/><Relationship Id="rId44" Type="http://schemas.openxmlformats.org/officeDocument/2006/relationships/image" Target="../media/image26.png"/><Relationship Id="rId52" Type="http://schemas.openxmlformats.org/officeDocument/2006/relationships/slide" Target="slide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26" Type="http://schemas.openxmlformats.org/officeDocument/2006/relationships/image" Target="../media/image104.png"/><Relationship Id="rId3" Type="http://schemas.openxmlformats.org/officeDocument/2006/relationships/image" Target="../media/image82.png"/><Relationship Id="rId21" Type="http://schemas.openxmlformats.org/officeDocument/2006/relationships/image" Target="../media/image99.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png"/><Relationship Id="rId2" Type="http://schemas.openxmlformats.org/officeDocument/2006/relationships/image" Target="../media/image81.png"/><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89.png"/><Relationship Id="rId24" Type="http://schemas.openxmlformats.org/officeDocument/2006/relationships/image" Target="../media/image102.png"/><Relationship Id="rId5" Type="http://schemas.openxmlformats.org/officeDocument/2006/relationships/image" Target="../media/image84.png"/><Relationship Id="rId15" Type="http://schemas.openxmlformats.org/officeDocument/2006/relationships/image" Target="../media/image93.png"/><Relationship Id="rId23" Type="http://schemas.openxmlformats.org/officeDocument/2006/relationships/image" Target="../media/image101.png"/><Relationship Id="rId10" Type="http://schemas.openxmlformats.org/officeDocument/2006/relationships/image" Target="../media/image88.png"/><Relationship Id="rId19" Type="http://schemas.openxmlformats.org/officeDocument/2006/relationships/image" Target="../media/image97.png"/><Relationship Id="rId4" Type="http://schemas.openxmlformats.org/officeDocument/2006/relationships/image" Target="../media/image83.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06.png"/><Relationship Id="rId4" Type="http://schemas.openxmlformats.org/officeDocument/2006/relationships/diagramData" Target="../diagrams/data1.xml"/><Relationship Id="rId9" Type="http://schemas.openxmlformats.org/officeDocument/2006/relationships/image" Target="../media/image6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72.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4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127.jpeg"/><Relationship Id="rId1" Type="http://schemas.openxmlformats.org/officeDocument/2006/relationships/slideLayout" Target="../slideLayouts/slideLayout6.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5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4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39.jpeg"/><Relationship Id="rId5" Type="http://schemas.openxmlformats.org/officeDocument/2006/relationships/image" Target="../media/image138.png"/><Relationship Id="rId4" Type="http://schemas.openxmlformats.org/officeDocument/2006/relationships/image" Target="../media/image137.png"/></Relationships>
</file>

<file path=ppt/slides/_rels/slide54.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image" Target="../media/image82.png"/><Relationship Id="rId7" Type="http://schemas.openxmlformats.org/officeDocument/2006/relationships/image" Target="../media/image85.png"/><Relationship Id="rId12" Type="http://schemas.openxmlformats.org/officeDocument/2006/relationships/image" Target="../media/image145.png"/><Relationship Id="rId2" Type="http://schemas.openxmlformats.org/officeDocument/2006/relationships/image" Target="../media/image81.png"/><Relationship Id="rId16"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144.png"/><Relationship Id="rId5" Type="http://schemas.openxmlformats.org/officeDocument/2006/relationships/image" Target="../media/image84.png"/><Relationship Id="rId15" Type="http://schemas.openxmlformats.org/officeDocument/2006/relationships/image" Target="../media/image148.png"/><Relationship Id="rId10" Type="http://schemas.openxmlformats.org/officeDocument/2006/relationships/image" Target="../media/image143.png"/><Relationship Id="rId4" Type="http://schemas.openxmlformats.org/officeDocument/2006/relationships/image" Target="../media/image83.png"/><Relationship Id="rId9" Type="http://schemas.openxmlformats.org/officeDocument/2006/relationships/image" Target="../media/image142.png"/><Relationship Id="rId14" Type="http://schemas.openxmlformats.org/officeDocument/2006/relationships/image" Target="../media/image147.png"/></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40.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5.jpeg"/><Relationship Id="rId7" Type="http://schemas.openxmlformats.org/officeDocument/2006/relationships/image" Target="../media/image158.jpeg"/><Relationship Id="rId2" Type="http://schemas.openxmlformats.org/officeDocument/2006/relationships/image" Target="../media/image154.jpeg"/><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67.png"/><Relationship Id="rId4" Type="http://schemas.openxmlformats.org/officeDocument/2006/relationships/image" Target="../media/image156.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6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67.png"/><Relationship Id="rId4" Type="http://schemas.openxmlformats.org/officeDocument/2006/relationships/image" Target="../media/image166.png"/></Relationships>
</file>

<file path=ppt/slides/_rels/slide6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70.png"/><Relationship Id="rId5" Type="http://schemas.openxmlformats.org/officeDocument/2006/relationships/image" Target="../media/image167.png"/><Relationship Id="rId4" Type="http://schemas.openxmlformats.org/officeDocument/2006/relationships/image" Target="../media/image169.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6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59"/>
            <a:ext cx="12190413" cy="713905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079339" y="4750900"/>
            <a:ext cx="2742843" cy="2600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
            <a:ext cx="3232610" cy="1261880"/>
          </a:xfrm>
          <a:prstGeom prst="rect">
            <a:avLst/>
          </a:prstGeom>
          <a:solidFill>
            <a:schemeClr val="bg1"/>
          </a:solidFill>
        </p:spPr>
        <p:txBody>
          <a:bodyPr wrap="none" lIns="121917" tIns="60958" rIns="121917" bIns="60958" rtlCol="0">
            <a:spAutoFit/>
          </a:bodyPr>
          <a:lstStyle/>
          <a:p>
            <a:pPr algn="ctr"/>
            <a:r>
              <a:rPr lang="en-US" sz="3700" b="1" dirty="0" smtClean="0">
                <a:solidFill>
                  <a:srgbClr val="FF0000"/>
                </a:solidFill>
                <a:latin typeface="Segoe Script" pitchFamily="34" charset="0"/>
              </a:rPr>
              <a:t>XÂY DỰNG</a:t>
            </a:r>
          </a:p>
          <a:p>
            <a:pPr algn="ctr"/>
            <a:r>
              <a:rPr lang="en-US" sz="3700" b="1" dirty="0" smtClean="0">
                <a:solidFill>
                  <a:srgbClr val="FF0000"/>
                </a:solidFill>
                <a:latin typeface="Segoe Script" pitchFamily="34" charset="0"/>
              </a:rPr>
              <a:t>NÔNG TRẠI</a:t>
            </a:r>
            <a:endParaRPr lang="en-US" sz="3700" b="1" dirty="0">
              <a:solidFill>
                <a:srgbClr val="FF0000"/>
              </a:solidFill>
              <a:latin typeface="Segoe Script" pitchFamily="34" charset="0"/>
            </a:endParaRP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2331" y="21666"/>
            <a:ext cx="2279353" cy="969163"/>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901521" y="6008266"/>
            <a:ext cx="812694" cy="812988"/>
          </a:xfrm>
          <a:prstGeom prst="rect">
            <a:avLst/>
          </a:prstGeom>
        </p:spPr>
      </p:pic>
    </p:spTree>
    <p:extLst>
      <p:ext uri="{BB962C8B-B14F-4D97-AF65-F5344CB8AC3E}">
        <p14:creationId xmlns:p14="http://schemas.microsoft.com/office/powerpoint/2010/main" val="13702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54">
            <a:extLst>
              <a:ext uri="{FF2B5EF4-FFF2-40B4-BE49-F238E27FC236}">
                <a16:creationId xmlns="" xmlns:a16="http://schemas.microsoft.com/office/drawing/2014/main" id="{BCF2F746-1F79-406C-8FD9-120390F88AC4}"/>
              </a:ext>
            </a:extLst>
          </p:cNvPr>
          <p:cNvGrpSpPr/>
          <p:nvPr/>
        </p:nvGrpSpPr>
        <p:grpSpPr>
          <a:xfrm>
            <a:off x="665456" y="4252695"/>
            <a:ext cx="6310442" cy="1245448"/>
            <a:chOff x="523876" y="5330415"/>
            <a:chExt cx="6311264" cy="1245159"/>
          </a:xfrm>
        </p:grpSpPr>
        <p:sp>
          <p:nvSpPr>
            <p:cNvPr id="30" name="Mũi tên: Hình ngũ giác 34">
              <a:extLst>
                <a:ext uri="{FF2B5EF4-FFF2-40B4-BE49-F238E27FC236}">
                  <a16:creationId xmlns="" xmlns:a16="http://schemas.microsoft.com/office/drawing/2014/main" id="{6D3A2A8A-C3FD-4146-A928-B132C83093EC}"/>
                </a:ext>
              </a:extLst>
            </p:cNvPr>
            <p:cNvSpPr/>
            <p:nvPr/>
          </p:nvSpPr>
          <p:spPr>
            <a:xfrm flipH="1">
              <a:off x="523876" y="5330415"/>
              <a:ext cx="6311264" cy="1245159"/>
            </a:xfrm>
            <a:prstGeom prst="homePlate">
              <a:avLst/>
            </a:prstGeom>
            <a:solidFill>
              <a:srgbClr val="FFD4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Z" sz="3300"/>
            </a:p>
          </p:txBody>
        </p:sp>
        <p:sp>
          <p:nvSpPr>
            <p:cNvPr id="31" name="Hộp Văn bản 50">
              <a:extLst>
                <a:ext uri="{FF2B5EF4-FFF2-40B4-BE49-F238E27FC236}">
                  <a16:creationId xmlns="" xmlns:a16="http://schemas.microsoft.com/office/drawing/2014/main" id="{A15E15E5-730C-4DFF-895E-EC16C7A5EBE0}"/>
                </a:ext>
              </a:extLst>
            </p:cNvPr>
            <p:cNvSpPr txBox="1"/>
            <p:nvPr/>
          </p:nvSpPr>
          <p:spPr>
            <a:xfrm>
              <a:off x="1062709" y="5597840"/>
              <a:ext cx="3939821" cy="600025"/>
            </a:xfrm>
            <a:prstGeom prst="rect">
              <a:avLst/>
            </a:prstGeom>
            <a:noFill/>
          </p:spPr>
          <p:txBody>
            <a:bodyPr wrap="square" rtlCol="0">
              <a:spAutoFit/>
            </a:bodyPr>
            <a:lstStyle/>
            <a:p>
              <a:pPr algn="ctr"/>
              <a:r>
                <a:rPr lang="en-US" sz="3300" b="1" smtClean="0">
                  <a:solidFill>
                    <a:srgbClr val="002060"/>
                  </a:solidFill>
                </a:rPr>
                <a:t>Nhân tố tự nhiên</a:t>
              </a:r>
              <a:endParaRPr lang="en-BZ" sz="3300" b="1" dirty="0">
                <a:solidFill>
                  <a:srgbClr val="002060"/>
                </a:solidFill>
              </a:endParaRPr>
            </a:p>
          </p:txBody>
        </p:sp>
      </p:grpSp>
      <p:sp>
        <p:nvSpPr>
          <p:cNvPr id="3" name="Hình chữ nhật 35">
            <a:extLst>
              <a:ext uri="{FF2B5EF4-FFF2-40B4-BE49-F238E27FC236}">
                <a16:creationId xmlns="" xmlns:a16="http://schemas.microsoft.com/office/drawing/2014/main" id="{6C7AD778-F41E-4249-B230-B83D02ACEC88}"/>
              </a:ext>
            </a:extLst>
          </p:cNvPr>
          <p:cNvSpPr/>
          <p:nvPr/>
        </p:nvSpPr>
        <p:spPr>
          <a:xfrm>
            <a:off x="4967338" y="2695261"/>
            <a:ext cx="784758" cy="1047683"/>
          </a:xfrm>
          <a:prstGeom prst="rect">
            <a:avLst/>
          </a:prstGeom>
          <a:solidFill>
            <a:srgbClr val="C2D1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sp>
        <p:nvSpPr>
          <p:cNvPr id="4" name="Hình chữ nhật 32">
            <a:extLst>
              <a:ext uri="{FF2B5EF4-FFF2-40B4-BE49-F238E27FC236}">
                <a16:creationId xmlns="" xmlns:a16="http://schemas.microsoft.com/office/drawing/2014/main" id="{5A5B153F-0A40-46D6-B2AB-73CD765D883F}"/>
              </a:ext>
            </a:extLst>
          </p:cNvPr>
          <p:cNvSpPr/>
          <p:nvPr/>
        </p:nvSpPr>
        <p:spPr>
          <a:xfrm>
            <a:off x="6747329" y="4254312"/>
            <a:ext cx="784758" cy="1031980"/>
          </a:xfrm>
          <a:prstGeom prst="rect">
            <a:avLst/>
          </a:prstGeom>
          <a:solidFill>
            <a:srgbClr val="FFD4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sp>
        <p:nvSpPr>
          <p:cNvPr id="6" name="Hình tự do: Hình 12">
            <a:extLst>
              <a:ext uri="{FF2B5EF4-FFF2-40B4-BE49-F238E27FC236}">
                <a16:creationId xmlns="" xmlns:a16="http://schemas.microsoft.com/office/drawing/2014/main" id="{240B559C-B90F-4D63-9023-96AE5C5F842E}"/>
              </a:ext>
            </a:extLst>
          </p:cNvPr>
          <p:cNvSpPr/>
          <p:nvPr/>
        </p:nvSpPr>
        <p:spPr>
          <a:xfrm>
            <a:off x="5368288" y="3882324"/>
            <a:ext cx="868567" cy="17377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sp>
        <p:nvSpPr>
          <p:cNvPr id="7" name="Hình tự do: Hình 15">
            <a:extLst>
              <a:ext uri="{FF2B5EF4-FFF2-40B4-BE49-F238E27FC236}">
                <a16:creationId xmlns="" xmlns:a16="http://schemas.microsoft.com/office/drawing/2014/main" id="{5DACD5EA-BBC0-4480-9B82-4A5A0CBCF1E3}"/>
              </a:ext>
            </a:extLst>
          </p:cNvPr>
          <p:cNvSpPr/>
          <p:nvPr/>
        </p:nvSpPr>
        <p:spPr>
          <a:xfrm flipH="1">
            <a:off x="6236855" y="2350350"/>
            <a:ext cx="868567" cy="17377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grpSp>
        <p:nvGrpSpPr>
          <p:cNvPr id="13" name="Group 38">
            <a:extLst>
              <a:ext uri="{FF2B5EF4-FFF2-40B4-BE49-F238E27FC236}">
                <a16:creationId xmlns="" xmlns:a16="http://schemas.microsoft.com/office/drawing/2014/main" id="{E9B13245-B767-4990-B2C5-1480A2B517E6}"/>
              </a:ext>
            </a:extLst>
          </p:cNvPr>
          <p:cNvGrpSpPr/>
          <p:nvPr/>
        </p:nvGrpSpPr>
        <p:grpSpPr>
          <a:xfrm>
            <a:off x="3487822" y="2365594"/>
            <a:ext cx="3393760" cy="1592949"/>
            <a:chOff x="3488276" y="3109394"/>
            <a:chExt cx="3394201" cy="1592580"/>
          </a:xfrm>
        </p:grpSpPr>
        <p:sp>
          <p:nvSpPr>
            <p:cNvPr id="9" name="Hình Bầu dục 18">
              <a:extLst>
                <a:ext uri="{FF2B5EF4-FFF2-40B4-BE49-F238E27FC236}">
                  <a16:creationId xmlns="" xmlns:a16="http://schemas.microsoft.com/office/drawing/2014/main" id="{9DDCF407-9945-47EB-825A-8F3181506C73}"/>
                </a:ext>
              </a:extLst>
            </p:cNvPr>
            <p:cNvSpPr/>
            <p:nvPr/>
          </p:nvSpPr>
          <p:spPr>
            <a:xfrm flipH="1">
              <a:off x="5510877" y="3288312"/>
              <a:ext cx="1371600" cy="1371600"/>
            </a:xfrm>
            <a:prstGeom prst="ellipse">
              <a:avLst/>
            </a:prstGeom>
            <a:solidFill>
              <a:schemeClr val="accent1"/>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nvGrpSpPr>
            <p:cNvPr id="16" name="Nhóm 26">
              <a:extLst>
                <a:ext uri="{FF2B5EF4-FFF2-40B4-BE49-F238E27FC236}">
                  <a16:creationId xmlns="" xmlns:a16="http://schemas.microsoft.com/office/drawing/2014/main" id="{0801E785-4614-4E7D-9C82-8315DF74EA38}"/>
                </a:ext>
              </a:extLst>
            </p:cNvPr>
            <p:cNvGrpSpPr/>
            <p:nvPr/>
          </p:nvGrpSpPr>
          <p:grpSpPr>
            <a:xfrm>
              <a:off x="4608891" y="3109394"/>
              <a:ext cx="472440" cy="1592580"/>
              <a:chOff x="7093267" y="5044440"/>
              <a:chExt cx="472440" cy="1592580"/>
            </a:xfrm>
            <a:solidFill>
              <a:schemeClr val="bg2">
                <a:lumMod val="50000"/>
              </a:schemeClr>
            </a:solidFill>
          </p:grpSpPr>
          <p:sp>
            <p:nvSpPr>
              <p:cNvPr id="17" name="Hình chữ nhật 27">
                <a:extLst>
                  <a:ext uri="{FF2B5EF4-FFF2-40B4-BE49-F238E27FC236}">
                    <a16:creationId xmlns="" xmlns:a16="http://schemas.microsoft.com/office/drawing/2014/main" id="{D7C82631-D60D-409F-A158-96E1DDCDEAF1}"/>
                  </a:ext>
                </a:extLst>
              </p:cNvPr>
              <p:cNvSpPr/>
              <p:nvPr/>
            </p:nvSpPr>
            <p:spPr>
              <a:xfrm>
                <a:off x="7345680" y="5326380"/>
                <a:ext cx="213360" cy="1234440"/>
              </a:xfrm>
              <a:prstGeom prst="rect">
                <a:avLst/>
              </a:prstGeom>
              <a:grpFill/>
              <a:ln>
                <a:noFill/>
              </a:ln>
              <a:effectLst>
                <a:outerShdw blurRad="762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18" name="Hình chữ nhật 28">
                <a:extLst>
                  <a:ext uri="{FF2B5EF4-FFF2-40B4-BE49-F238E27FC236}">
                    <a16:creationId xmlns="" xmlns:a16="http://schemas.microsoft.com/office/drawing/2014/main" id="{0D03D987-C9E3-4D21-B5D5-64D346550A2B}"/>
                  </a:ext>
                </a:extLst>
              </p:cNvPr>
              <p:cNvSpPr/>
              <p:nvPr/>
            </p:nvSpPr>
            <p:spPr>
              <a:xfrm>
                <a:off x="7093267" y="504444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sp>
          <p:nvSpPr>
            <p:cNvPr id="21" name="Hộp Văn bản 42">
              <a:extLst>
                <a:ext uri="{FF2B5EF4-FFF2-40B4-BE49-F238E27FC236}">
                  <a16:creationId xmlns="" xmlns:a16="http://schemas.microsoft.com/office/drawing/2014/main" id="{3DD94068-EACA-4D16-BAF1-19DBAA509BD3}"/>
                </a:ext>
              </a:extLst>
            </p:cNvPr>
            <p:cNvSpPr txBox="1"/>
            <p:nvPr/>
          </p:nvSpPr>
          <p:spPr>
            <a:xfrm>
              <a:off x="3488276" y="3277825"/>
              <a:ext cx="1638300" cy="1231107"/>
            </a:xfrm>
            <a:prstGeom prst="rect">
              <a:avLst/>
            </a:prstGeom>
            <a:noFill/>
          </p:spPr>
          <p:txBody>
            <a:bodyPr wrap="square" rtlCol="0">
              <a:spAutoFit/>
            </a:bodyPr>
            <a:lstStyle/>
            <a:p>
              <a:r>
                <a:rPr lang="en-BZ" sz="7200" b="1" dirty="0">
                  <a:solidFill>
                    <a:srgbClr val="00B0F0"/>
                  </a:solidFill>
                  <a:latin typeface="+mj-lt"/>
                </a:rPr>
                <a:t>02</a:t>
              </a:r>
            </a:p>
          </p:txBody>
        </p:sp>
      </p:grpSp>
      <p:grpSp>
        <p:nvGrpSpPr>
          <p:cNvPr id="26" name="Nhóm 53">
            <a:extLst>
              <a:ext uri="{FF2B5EF4-FFF2-40B4-BE49-F238E27FC236}">
                <a16:creationId xmlns="" xmlns:a16="http://schemas.microsoft.com/office/drawing/2014/main" id="{A46BF3F9-893E-4C99-89BA-A16B5BD0D5E3}"/>
              </a:ext>
            </a:extLst>
          </p:cNvPr>
          <p:cNvGrpSpPr/>
          <p:nvPr/>
        </p:nvGrpSpPr>
        <p:grpSpPr>
          <a:xfrm>
            <a:off x="5551144" y="2693173"/>
            <a:ext cx="6310442" cy="1051958"/>
            <a:chOff x="5410200" y="3771744"/>
            <a:chExt cx="6311264" cy="1051715"/>
          </a:xfrm>
        </p:grpSpPr>
        <p:sp>
          <p:nvSpPr>
            <p:cNvPr id="27" name="Mũi tên: Hình ngũ giác 36">
              <a:extLst>
                <a:ext uri="{FF2B5EF4-FFF2-40B4-BE49-F238E27FC236}">
                  <a16:creationId xmlns="" xmlns:a16="http://schemas.microsoft.com/office/drawing/2014/main" id="{079651B4-1503-40ED-B3E4-5A244580CE9D}"/>
                </a:ext>
              </a:extLst>
            </p:cNvPr>
            <p:cNvSpPr/>
            <p:nvPr/>
          </p:nvSpPr>
          <p:spPr>
            <a:xfrm>
              <a:off x="5410200" y="3771744"/>
              <a:ext cx="6311264" cy="1051715"/>
            </a:xfrm>
            <a:prstGeom prst="homePlate">
              <a:avLst/>
            </a:prstGeom>
            <a:solidFill>
              <a:srgbClr val="C2D1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Z" sz="3300"/>
            </a:p>
          </p:txBody>
        </p:sp>
        <p:sp>
          <p:nvSpPr>
            <p:cNvPr id="28" name="Hộp Văn bản 49">
              <a:extLst>
                <a:ext uri="{FF2B5EF4-FFF2-40B4-BE49-F238E27FC236}">
                  <a16:creationId xmlns="" xmlns:a16="http://schemas.microsoft.com/office/drawing/2014/main" id="{4383A7B4-A6EB-4B25-B918-8A9D53126B2B}"/>
                </a:ext>
              </a:extLst>
            </p:cNvPr>
            <p:cNvSpPr txBox="1"/>
            <p:nvPr/>
          </p:nvSpPr>
          <p:spPr>
            <a:xfrm>
              <a:off x="5751133" y="3974699"/>
              <a:ext cx="5398657" cy="600025"/>
            </a:xfrm>
            <a:prstGeom prst="rect">
              <a:avLst/>
            </a:prstGeom>
            <a:noFill/>
          </p:spPr>
          <p:txBody>
            <a:bodyPr wrap="square" rtlCol="0">
              <a:spAutoFit/>
            </a:bodyPr>
            <a:lstStyle/>
            <a:p>
              <a:r>
                <a:rPr lang="en-BZ" sz="3300" b="1" smtClean="0">
                  <a:solidFill>
                    <a:srgbClr val="002060"/>
                  </a:solidFill>
                </a:rPr>
                <a:t>Nhân tố kinh tế - xã hội</a:t>
              </a:r>
              <a:endParaRPr lang="en-BZ" sz="3300" b="1" dirty="0">
                <a:solidFill>
                  <a:srgbClr val="002060"/>
                </a:solidFill>
              </a:endParaRPr>
            </a:p>
          </p:txBody>
        </p:sp>
      </p:grpSp>
      <p:grpSp>
        <p:nvGrpSpPr>
          <p:cNvPr id="29" name="Group 40">
            <a:extLst>
              <a:ext uri="{FF2B5EF4-FFF2-40B4-BE49-F238E27FC236}">
                <a16:creationId xmlns="" xmlns:a16="http://schemas.microsoft.com/office/drawing/2014/main" id="{7F813D79-76D4-45F7-8D93-D8176D776630}"/>
              </a:ext>
            </a:extLst>
          </p:cNvPr>
          <p:cNvGrpSpPr/>
          <p:nvPr/>
        </p:nvGrpSpPr>
        <p:grpSpPr>
          <a:xfrm>
            <a:off x="5577812" y="3882324"/>
            <a:ext cx="4199737" cy="1737762"/>
            <a:chOff x="5578537" y="4625774"/>
            <a:chExt cx="4200284" cy="1737360"/>
          </a:xfrm>
        </p:grpSpPr>
        <p:grpSp>
          <p:nvGrpSpPr>
            <p:cNvPr id="35" name="Group 37">
              <a:extLst>
                <a:ext uri="{FF2B5EF4-FFF2-40B4-BE49-F238E27FC236}">
                  <a16:creationId xmlns="" xmlns:a16="http://schemas.microsoft.com/office/drawing/2014/main" id="{D96A5076-CE56-4492-A3E2-54EE556EA8A1}"/>
                </a:ext>
              </a:extLst>
            </p:cNvPr>
            <p:cNvGrpSpPr/>
            <p:nvPr/>
          </p:nvGrpSpPr>
          <p:grpSpPr>
            <a:xfrm>
              <a:off x="5578537" y="4648634"/>
              <a:ext cx="4200284" cy="1592580"/>
              <a:chOff x="5578537" y="4648634"/>
              <a:chExt cx="4200284" cy="1592580"/>
            </a:xfrm>
          </p:grpSpPr>
          <p:grpSp>
            <p:nvGrpSpPr>
              <p:cNvPr id="38" name="Nhóm 22">
                <a:extLst>
                  <a:ext uri="{FF2B5EF4-FFF2-40B4-BE49-F238E27FC236}">
                    <a16:creationId xmlns="" xmlns:a16="http://schemas.microsoft.com/office/drawing/2014/main" id="{F03842B2-C9EE-4015-85BC-A9609068D38B}"/>
                  </a:ext>
                </a:extLst>
              </p:cNvPr>
              <p:cNvGrpSpPr/>
              <p:nvPr/>
            </p:nvGrpSpPr>
            <p:grpSpPr>
              <a:xfrm>
                <a:off x="7586407" y="4648634"/>
                <a:ext cx="472440" cy="1592580"/>
                <a:chOff x="7345680" y="5105400"/>
                <a:chExt cx="472440" cy="1592580"/>
              </a:xfrm>
              <a:solidFill>
                <a:schemeClr val="bg2">
                  <a:lumMod val="50000"/>
                </a:schemeClr>
              </a:solidFill>
            </p:grpSpPr>
            <p:sp>
              <p:nvSpPr>
                <p:cNvPr id="11" name="Hình chữ nhật 20">
                  <a:extLst>
                    <a:ext uri="{FF2B5EF4-FFF2-40B4-BE49-F238E27FC236}">
                      <a16:creationId xmlns="" xmlns:a16="http://schemas.microsoft.com/office/drawing/2014/main" id="{F0E1E3FA-BA73-42E3-9A99-9FDCFD940CEB}"/>
                    </a:ext>
                  </a:extLst>
                </p:cNvPr>
                <p:cNvSpPr/>
                <p:nvPr/>
              </p:nvSpPr>
              <p:spPr>
                <a:xfrm>
                  <a:off x="7345680" y="5326380"/>
                  <a:ext cx="213360" cy="1234440"/>
                </a:xfrm>
                <a:prstGeom prst="rect">
                  <a:avLst/>
                </a:prstGeom>
                <a:grpFill/>
                <a:ln>
                  <a:noFill/>
                </a:ln>
                <a:effectLst>
                  <a:outerShdw blurRad="762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12" name="Hình chữ nhật 21">
                  <a:extLst>
                    <a:ext uri="{FF2B5EF4-FFF2-40B4-BE49-F238E27FC236}">
                      <a16:creationId xmlns="" xmlns:a16="http://schemas.microsoft.com/office/drawing/2014/main" id="{B8D6B777-CCC9-4E07-8B4E-19CEDC9DD5E2}"/>
                    </a:ext>
                  </a:extLst>
                </p:cNvPr>
                <p:cNvSpPr/>
                <p:nvPr/>
              </p:nvSpPr>
              <p:spPr>
                <a:xfrm>
                  <a:off x="7345680" y="51054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sp>
            <p:nvSpPr>
              <p:cNvPr id="19" name="Hình Bầu dục 16">
                <a:extLst>
                  <a:ext uri="{FF2B5EF4-FFF2-40B4-BE49-F238E27FC236}">
                    <a16:creationId xmlns="" xmlns:a16="http://schemas.microsoft.com/office/drawing/2014/main" id="{964944C7-A97C-4F93-8008-7F2527DB10BE}"/>
                  </a:ext>
                </a:extLst>
              </p:cNvPr>
              <p:cNvSpPr/>
              <p:nvPr/>
            </p:nvSpPr>
            <p:spPr>
              <a:xfrm>
                <a:off x="5578537" y="4795012"/>
                <a:ext cx="1371600" cy="1371600"/>
              </a:xfrm>
              <a:prstGeom prst="ellipse">
                <a:avLst/>
              </a:prstGeom>
              <a:solidFill>
                <a:srgbClr val="FFC000"/>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0" name="Hộp Văn bản 41">
                <a:extLst>
                  <a:ext uri="{FF2B5EF4-FFF2-40B4-BE49-F238E27FC236}">
                    <a16:creationId xmlns="" xmlns:a16="http://schemas.microsoft.com/office/drawing/2014/main" id="{8B729CB3-59CE-4166-9E48-71EBCEF2C416}"/>
                  </a:ext>
                </a:extLst>
              </p:cNvPr>
              <p:cNvSpPr txBox="1"/>
              <p:nvPr/>
            </p:nvSpPr>
            <p:spPr>
              <a:xfrm>
                <a:off x="8140521" y="4952869"/>
                <a:ext cx="1638300" cy="1231107"/>
              </a:xfrm>
              <a:prstGeom prst="rect">
                <a:avLst/>
              </a:prstGeom>
              <a:noFill/>
            </p:spPr>
            <p:txBody>
              <a:bodyPr wrap="square" rtlCol="0">
                <a:spAutoFit/>
              </a:bodyPr>
              <a:lstStyle/>
              <a:p>
                <a:r>
                  <a:rPr lang="en-BZ" sz="7200" b="1" dirty="0">
                    <a:solidFill>
                      <a:srgbClr val="BF9000"/>
                    </a:solidFill>
                  </a:rPr>
                  <a:t>01</a:t>
                </a:r>
              </a:p>
            </p:txBody>
          </p:sp>
        </p:grpSp>
        <p:sp>
          <p:nvSpPr>
            <p:cNvPr id="32" name="Hình tự do: Hình 8">
              <a:extLst>
                <a:ext uri="{FF2B5EF4-FFF2-40B4-BE49-F238E27FC236}">
                  <a16:creationId xmlns="" xmlns:a16="http://schemas.microsoft.com/office/drawing/2014/main" id="{4F5DC85E-AF1A-473B-B782-6620649ABBED}"/>
                </a:ext>
              </a:extLst>
            </p:cNvPr>
            <p:cNvSpPr/>
            <p:nvPr/>
          </p:nvSpPr>
          <p:spPr>
            <a:xfrm flipH="1">
              <a:off x="6237667" y="4625774"/>
              <a:ext cx="868680" cy="173736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sp>
        <p:nvSpPr>
          <p:cNvPr id="33" name="Hình tự do: Hình 9">
            <a:extLst>
              <a:ext uri="{FF2B5EF4-FFF2-40B4-BE49-F238E27FC236}">
                <a16:creationId xmlns="" xmlns:a16="http://schemas.microsoft.com/office/drawing/2014/main" id="{E5945DC6-B933-4EBC-882E-6803D817DB3F}"/>
              </a:ext>
            </a:extLst>
          </p:cNvPr>
          <p:cNvSpPr/>
          <p:nvPr/>
        </p:nvSpPr>
        <p:spPr>
          <a:xfrm>
            <a:off x="5368288" y="2350350"/>
            <a:ext cx="868567" cy="17377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grpSp>
        <p:nvGrpSpPr>
          <p:cNvPr id="41" name="Group 34">
            <a:extLst>
              <a:ext uri="{FF2B5EF4-FFF2-40B4-BE49-F238E27FC236}">
                <a16:creationId xmlns="" xmlns:a16="http://schemas.microsoft.com/office/drawing/2014/main" id="{7CBA5D9E-95C8-4E69-89A9-083AD0682781}"/>
              </a:ext>
            </a:extLst>
          </p:cNvPr>
          <p:cNvGrpSpPr/>
          <p:nvPr/>
        </p:nvGrpSpPr>
        <p:grpSpPr>
          <a:xfrm>
            <a:off x="812694" y="430294"/>
            <a:ext cx="10666611" cy="1475148"/>
            <a:chOff x="1399309" y="32676"/>
            <a:chExt cx="9393381" cy="2389203"/>
          </a:xfrm>
        </p:grpSpPr>
        <p:sp>
          <p:nvSpPr>
            <p:cNvPr id="36" name="Rectangle: Rounded Corners 35">
              <a:extLst>
                <a:ext uri="{FF2B5EF4-FFF2-40B4-BE49-F238E27FC236}">
                  <a16:creationId xmlns="" xmlns:a16="http://schemas.microsoft.com/office/drawing/2014/main" id="{5CA9D1E9-9ACA-4BCA-A426-4DE5EB2891CE}"/>
                </a:ext>
              </a:extLst>
            </p:cNvPr>
            <p:cNvSpPr/>
            <p:nvPr/>
          </p:nvSpPr>
          <p:spPr>
            <a:xfrm>
              <a:off x="1399309" y="41560"/>
              <a:ext cx="9393381" cy="2380319"/>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solidFill>
                  <a:schemeClr val="bg1"/>
                </a:solidFill>
                <a:latin typeface="+mj-lt"/>
              </a:endParaRPr>
            </a:p>
          </p:txBody>
        </p:sp>
        <p:sp>
          <p:nvSpPr>
            <p:cNvPr id="37" name="TextBox 36">
              <a:extLst>
                <a:ext uri="{FF2B5EF4-FFF2-40B4-BE49-F238E27FC236}">
                  <a16:creationId xmlns="" xmlns:a16="http://schemas.microsoft.com/office/drawing/2014/main" id="{286934EF-1134-469F-822A-8BA005F2ABCF}"/>
                </a:ext>
              </a:extLst>
            </p:cNvPr>
            <p:cNvSpPr txBox="1"/>
            <p:nvPr/>
          </p:nvSpPr>
          <p:spPr>
            <a:xfrm>
              <a:off x="1986395" y="32676"/>
              <a:ext cx="8051468" cy="1794550"/>
            </a:xfrm>
            <a:prstGeom prst="rect">
              <a:avLst/>
            </a:prstGeom>
            <a:noFill/>
          </p:spPr>
          <p:txBody>
            <a:bodyPr wrap="square" rtlCol="0">
              <a:spAutoFit/>
            </a:bodyPr>
            <a:lstStyle/>
            <a:p>
              <a:pPr algn="ctr"/>
              <a:r>
                <a:rPr lang="en-US" sz="3300" b="1" smtClean="0">
                  <a:solidFill>
                    <a:srgbClr val="FFFF00"/>
                  </a:solidFill>
                  <a:latin typeface="+mj-lt"/>
                  <a:cs typeface="Arial" pitchFamily="34" charset="0"/>
                </a:rPr>
                <a:t>Các nhân tố ảnh hưởng đến sự phát triển và phân bố nông nghiệp</a:t>
              </a:r>
              <a:endParaRPr lang="en-US" sz="3300" dirty="0">
                <a:solidFill>
                  <a:srgbClr val="FFFF00"/>
                </a:solidFill>
                <a:effectLst>
                  <a:outerShdw blurRad="38100" dist="38100" dir="2700000" algn="tl">
                    <a:srgbClr val="000000">
                      <a:alpha val="43137"/>
                    </a:srgbClr>
                  </a:outerShdw>
                </a:effectLst>
                <a:latin typeface="+mj-lt"/>
              </a:endParaRPr>
            </a:p>
          </p:txBody>
        </p:sp>
      </p:grpSp>
      <p:sp>
        <p:nvSpPr>
          <p:cNvPr id="42" name="Frame 41">
            <a:extLst>
              <a:ext uri="{FF2B5EF4-FFF2-40B4-BE49-F238E27FC236}">
                <a16:creationId xmlns="" xmlns:a16="http://schemas.microsoft.com/office/drawing/2014/main" id="{F47376FA-BC45-4C52-9CD8-0BA28D5A624D}"/>
              </a:ext>
            </a:extLst>
          </p:cNvPr>
          <p:cNvSpPr/>
          <p:nvPr/>
        </p:nvSpPr>
        <p:spPr>
          <a:xfrm>
            <a:off x="0" y="0"/>
            <a:ext cx="12190413" cy="6859588"/>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3300">
              <a:solidFill>
                <a:schemeClr val="tx1"/>
              </a:solidFill>
            </a:endParaRPr>
          </a:p>
        </p:txBody>
      </p:sp>
    </p:spTree>
    <p:extLst>
      <p:ext uri="{BB962C8B-B14F-4D97-AF65-F5344CB8AC3E}">
        <p14:creationId xmlns:p14="http://schemas.microsoft.com/office/powerpoint/2010/main" val="426843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25405"/>
            <a:ext cx="11709082" cy="553994"/>
          </a:xfrm>
          <a:prstGeom prst="rect">
            <a:avLst/>
          </a:prstGeom>
        </p:spPr>
        <p:txBody>
          <a:bodyPr wrap="square" lIns="91436" tIns="45718" rIns="91436" bIns="45718">
            <a:spAutoFit/>
          </a:bodyPr>
          <a:lstStyle/>
          <a:p>
            <a:r>
              <a:rPr lang="en-US" sz="3000" b="1" i="1" smtClean="0">
                <a:solidFill>
                  <a:srgbClr val="002060"/>
                </a:solidFill>
                <a:cs typeface="Arial" pitchFamily="34" charset="0"/>
              </a:rPr>
              <a:t>a. Nhân tố tự nhiên</a:t>
            </a:r>
            <a:endParaRPr lang="en-US" sz="3000" i="1"/>
          </a:p>
        </p:txBody>
      </p:sp>
      <p:sp>
        <p:nvSpPr>
          <p:cNvPr id="10" name="Text Box 2"/>
          <p:cNvSpPr txBox="1">
            <a:spLocks noChangeArrowheads="1"/>
          </p:cNvSpPr>
          <p:nvPr/>
        </p:nvSpPr>
        <p:spPr bwMode="auto">
          <a:xfrm>
            <a:off x="304006" y="1154701"/>
            <a:ext cx="11277600" cy="1646599"/>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3200" b="1" i="1" u="sng" dirty="0" smtClean="0">
                <a:solidFill>
                  <a:srgbClr val="0000FF"/>
                </a:solidFill>
                <a:cs typeface="Times New Roman" pitchFamily="18" charset="0"/>
              </a:rPr>
              <a:t>Yêu cầu</a:t>
            </a:r>
            <a:r>
              <a:rPr lang="en-US" sz="3200" b="1" i="1" u="sng" smtClean="0">
                <a:solidFill>
                  <a:srgbClr val="0000FF"/>
                </a:solidFill>
                <a:cs typeface="Times New Roman" pitchFamily="18" charset="0"/>
              </a:rPr>
              <a:t>:</a:t>
            </a:r>
            <a:r>
              <a:rPr lang="en-US" sz="3200" b="1" i="1" smtClean="0">
                <a:solidFill>
                  <a:srgbClr val="0000FF"/>
                </a:solidFill>
                <a:cs typeface="Times New Roman" pitchFamily="18" charset="0"/>
              </a:rPr>
              <a:t> </a:t>
            </a:r>
            <a:r>
              <a:rPr lang="en-US" sz="3200" b="1" i="1" smtClean="0">
                <a:solidFill>
                  <a:srgbClr val="0000FF"/>
                </a:solidFill>
                <a:ea typeface="Calibri" charset="0"/>
                <a:cs typeface="Times New Roman" pitchFamily="18" charset="0"/>
              </a:rPr>
              <a:t>*Dựa </a:t>
            </a:r>
            <a:r>
              <a:rPr lang="en-US" sz="3200" b="1" i="1" dirty="0" smtClean="0">
                <a:solidFill>
                  <a:srgbClr val="0000FF"/>
                </a:solidFill>
                <a:ea typeface="Calibri" charset="0"/>
                <a:cs typeface="Times New Roman" pitchFamily="18" charset="0"/>
              </a:rPr>
              <a:t>vào </a:t>
            </a:r>
            <a:r>
              <a:rPr lang="fr-FR" sz="3200" b="1" i="1" dirty="0" smtClean="0">
                <a:solidFill>
                  <a:srgbClr val="0000FF"/>
                </a:solidFill>
                <a:ea typeface="Calibri" charset="0"/>
                <a:cs typeface="Times New Roman" pitchFamily="18" charset="0"/>
              </a:rPr>
              <a:t>thông tin </a:t>
            </a:r>
            <a:r>
              <a:rPr lang="fr-FR" sz="3200" b="1" i="1" smtClean="0">
                <a:solidFill>
                  <a:srgbClr val="0000FF"/>
                </a:solidFill>
                <a:ea typeface="Calibri" charset="0"/>
                <a:cs typeface="Times New Roman" pitchFamily="18" charset="0"/>
              </a:rPr>
              <a:t>mục 1.a:</a:t>
            </a:r>
            <a:r>
              <a:rPr lang="en-US" sz="3200" b="1" i="1" smtClean="0">
                <a:solidFill>
                  <a:srgbClr val="0000FF"/>
                </a:solidFill>
                <a:ea typeface="Calibri" charset="0"/>
                <a:cs typeface="Times New Roman" pitchFamily="18" charset="0"/>
              </a:rPr>
              <a:t> </a:t>
            </a:r>
            <a:r>
              <a:rPr lang="en-US" sz="3200" b="1" i="1" smtClean="0">
                <a:solidFill>
                  <a:srgbClr val="0000FF"/>
                </a:solidFill>
              </a:rPr>
              <a:t>đánh giá những thuận lợi và khó khăn của các tài nguyên thiên nhiên đối với sản xuất nông nghiệp.</a:t>
            </a:r>
            <a:endParaRPr lang="en-US" sz="3200" b="1" i="1" dirty="0" smtClean="0">
              <a:solidFill>
                <a:srgbClr val="0000FF"/>
              </a:solidFill>
              <a:ea typeface="Calibri" charset="0"/>
              <a:cs typeface="Times New Roman" pitchFamily="18" charset="0"/>
            </a:endParaRPr>
          </a:p>
        </p:txBody>
      </p:sp>
      <p:sp>
        <p:nvSpPr>
          <p:cNvPr id="16" name="Text Box 3"/>
          <p:cNvSpPr txBox="1">
            <a:spLocks noChangeArrowheads="1"/>
          </p:cNvSpPr>
          <p:nvPr/>
        </p:nvSpPr>
        <p:spPr bwMode="auto">
          <a:xfrm>
            <a:off x="188707" y="3429795"/>
            <a:ext cx="4382699"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0070C0"/>
                </a:solidFill>
              </a:rPr>
              <a:t>Nhóm 1: </a:t>
            </a:r>
          </a:p>
          <a:p>
            <a:pPr algn="ctr"/>
            <a:r>
              <a:rPr lang="en-US" sz="3300" b="1" smtClean="0">
                <a:solidFill>
                  <a:srgbClr val="0070C0"/>
                </a:solidFill>
              </a:rPr>
              <a:t>Địa hình và đất.</a:t>
            </a:r>
          </a:p>
        </p:txBody>
      </p:sp>
      <p:sp>
        <p:nvSpPr>
          <p:cNvPr id="17" name="WordArt 5"/>
          <p:cNvSpPr>
            <a:spLocks noChangeArrowheads="1" noChangeShapeType="1" noTextEdit="1"/>
          </p:cNvSpPr>
          <p:nvPr/>
        </p:nvSpPr>
        <p:spPr bwMode="auto">
          <a:xfrm>
            <a:off x="6178323" y="230685"/>
            <a:ext cx="5097810" cy="861769"/>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3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33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3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8" name="Text Box 3"/>
          <p:cNvSpPr txBox="1">
            <a:spLocks noChangeArrowheads="1"/>
          </p:cNvSpPr>
          <p:nvPr/>
        </p:nvSpPr>
        <p:spPr bwMode="auto">
          <a:xfrm>
            <a:off x="5791181" y="3328171"/>
            <a:ext cx="4367497"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7030A0"/>
                </a:solidFill>
              </a:rPr>
              <a:t>Nhóm 2: </a:t>
            </a:r>
          </a:p>
          <a:p>
            <a:pPr algn="ctr"/>
            <a:r>
              <a:rPr lang="en-US" sz="3300" b="1" smtClean="0">
                <a:solidFill>
                  <a:srgbClr val="7030A0"/>
                </a:solidFill>
              </a:rPr>
              <a:t>Tài nguyên khí hậu.</a:t>
            </a:r>
            <a:endParaRPr lang="en-US" sz="3300" b="1"/>
          </a:p>
        </p:txBody>
      </p:sp>
      <p:sp>
        <p:nvSpPr>
          <p:cNvPr id="20" name="Text Box 3"/>
          <p:cNvSpPr txBox="1">
            <a:spLocks noChangeArrowheads="1"/>
          </p:cNvSpPr>
          <p:nvPr/>
        </p:nvSpPr>
        <p:spPr bwMode="auto">
          <a:xfrm>
            <a:off x="215097" y="5222484"/>
            <a:ext cx="4356308"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002060"/>
                </a:solidFill>
              </a:rPr>
              <a:t>Nhóm 3:</a:t>
            </a:r>
          </a:p>
          <a:p>
            <a:pPr algn="ctr"/>
            <a:r>
              <a:rPr lang="en-US" sz="3300" b="1" smtClean="0">
                <a:solidFill>
                  <a:srgbClr val="002060"/>
                </a:solidFill>
              </a:rPr>
              <a:t>Tài nguyên nước</a:t>
            </a:r>
          </a:p>
        </p:txBody>
      </p:sp>
      <p:sp>
        <p:nvSpPr>
          <p:cNvPr id="21" name="Text Box 3"/>
          <p:cNvSpPr txBox="1">
            <a:spLocks noChangeArrowheads="1"/>
          </p:cNvSpPr>
          <p:nvPr/>
        </p:nvSpPr>
        <p:spPr bwMode="auto">
          <a:xfrm>
            <a:off x="5790446" y="5157395"/>
            <a:ext cx="4368231"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FF0000"/>
                </a:solidFill>
              </a:rPr>
              <a:t>Nhóm 4: </a:t>
            </a:r>
          </a:p>
          <a:p>
            <a:pPr algn="ctr"/>
            <a:r>
              <a:rPr lang="en-US" sz="3300" b="1" smtClean="0">
                <a:solidFill>
                  <a:srgbClr val="FF0000"/>
                </a:solidFill>
              </a:rPr>
              <a:t>Tài nguyên sinh vật</a:t>
            </a: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ppt_x</p:attrName>
                                        </p:attrNameLst>
                                      </p:cBhvr>
                                      <p:tavLst>
                                        <p:tav tm="0">
                                          <p:val>
                                            <p:strVal val="#ppt_x-.2"/>
                                          </p:val>
                                        </p:tav>
                                        <p:tav tm="100000">
                                          <p:val>
                                            <p:strVal val="#ppt_x"/>
                                          </p:val>
                                        </p:tav>
                                      </p:tavLst>
                                    </p:anim>
                                    <p:anim calcmode="lin" valueType="num">
                                      <p:cBhvr>
                                        <p:cTn id="20"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ppt_x</p:attrName>
                                        </p:attrNameLst>
                                      </p:cBhvr>
                                      <p:tavLst>
                                        <p:tav tm="0">
                                          <p:val>
                                            <p:strVal val="#ppt_x-.2"/>
                                          </p:val>
                                        </p:tav>
                                        <p:tav tm="100000">
                                          <p:val>
                                            <p:strVal val="#ppt_x"/>
                                          </p:val>
                                        </p:tav>
                                      </p:tavLst>
                                    </p:anim>
                                    <p:anim calcmode="lin" valueType="num">
                                      <p:cBhvr>
                                        <p:cTn id="2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ppt_x</p:attrName>
                                        </p:attrNameLst>
                                      </p:cBhvr>
                                      <p:tavLst>
                                        <p:tav tm="0">
                                          <p:val>
                                            <p:strVal val="#ppt_x-.2"/>
                                          </p:val>
                                        </p:tav>
                                        <p:tav tm="100000">
                                          <p:val>
                                            <p:strVal val="#ppt_x"/>
                                          </p:val>
                                        </p:tav>
                                      </p:tavLst>
                                    </p:anim>
                                    <p:anim calcmode="lin" valueType="num">
                                      <p:cBhvr>
                                        <p:cTn id="3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8"/>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1000" fill="hold"/>
                                        <p:tgtEl>
                                          <p:spTgt spid="20"/>
                                        </p:tgtEl>
                                        <p:attrNameLst>
                                          <p:attrName>ppt_x</p:attrName>
                                        </p:attrNameLst>
                                      </p:cBhvr>
                                      <p:tavLst>
                                        <p:tav tm="0">
                                          <p:val>
                                            <p:strVal val="#ppt_x-.2"/>
                                          </p:val>
                                        </p:tav>
                                        <p:tav tm="100000">
                                          <p:val>
                                            <p:strVal val="#ppt_x"/>
                                          </p:val>
                                        </p:tav>
                                      </p:tavLst>
                                    </p:anim>
                                    <p:anim calcmode="lin" valueType="num">
                                      <p:cBhvr>
                                        <p:cTn id="3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0"/>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ppt_x</p:attrName>
                                        </p:attrNameLst>
                                      </p:cBhvr>
                                      <p:tavLst>
                                        <p:tav tm="0">
                                          <p:val>
                                            <p:strVal val="#ppt_x-.2"/>
                                          </p:val>
                                        </p:tav>
                                        <p:tav tm="100000">
                                          <p:val>
                                            <p:strVal val="#ppt_x"/>
                                          </p:val>
                                        </p:tav>
                                      </p:tavLst>
                                    </p:anim>
                                    <p:anim calcmode="lin" valueType="num">
                                      <p:cBhvr>
                                        <p:cTn id="4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16" grpId="0" animBg="1"/>
      <p:bldP spid="17" grpId="0" animBg="1"/>
      <p:bldP spid="18"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a. Nhân tố tự nhiên</a:t>
            </a:r>
          </a:p>
          <a:p>
            <a:r>
              <a:rPr lang="en-US" sz="3000" b="1" i="1" smtClean="0"/>
              <a:t>*Thuận lợi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337066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b="1" smtClean="0"/>
              <a:t>-</a:t>
            </a:r>
            <a:r>
              <a:rPr lang="vi-VN" sz="3300" b="1" smtClean="0"/>
              <a:t> </a:t>
            </a:r>
            <a:r>
              <a:rPr lang="vi-VN" sz="3300" b="1" smtClean="0">
                <a:latin typeface="Calibri" pitchFamily="34" charset="0"/>
                <a:cs typeface="Calibri" pitchFamily="34" charset="0"/>
              </a:rPr>
              <a:t>Địa hình và đất:</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Địa hình</a:t>
            </a:r>
            <a:r>
              <a:rPr lang="vi-VN" sz="3300" b="1" smtClean="0">
                <a:latin typeface="Calibri" pitchFamily="34" charset="0"/>
                <a:cs typeface="Calibri" pitchFamily="34" charset="0"/>
              </a:rPr>
              <a:t> đồi núi</a:t>
            </a:r>
            <a:r>
              <a:rPr lang="en-US" sz="3300" b="1" smtClean="0">
                <a:latin typeface="Calibri" pitchFamily="34" charset="0"/>
                <a:cs typeface="Calibri" pitchFamily="34" charset="0"/>
              </a:rPr>
              <a:t> và</a:t>
            </a:r>
            <a:r>
              <a:rPr lang="vi-VN" sz="3300" b="1" smtClean="0">
                <a:latin typeface="Calibri" pitchFamily="34" charset="0"/>
                <a:cs typeface="Calibri" pitchFamily="34" charset="0"/>
              </a:rPr>
              <a:t> các cao nguyên</a:t>
            </a:r>
            <a:r>
              <a:rPr lang="en-US" sz="3300" b="1" smtClean="0">
                <a:latin typeface="Calibri" pitchFamily="34" charset="0"/>
                <a:cs typeface="Calibri" pitchFamily="34" charset="0"/>
              </a:rPr>
              <a:t>; </a:t>
            </a:r>
            <a:r>
              <a:rPr lang="vi-VN" sz="3300" b="1" smtClean="0">
                <a:latin typeface="Calibri" pitchFamily="34" charset="0"/>
                <a:cs typeface="Calibri" pitchFamily="34" charset="0"/>
              </a:rPr>
              <a:t>đất feralit </a:t>
            </a:r>
            <a:r>
              <a:rPr lang="en-US" sz="3300" b="1" smtClean="0">
                <a:latin typeface="Calibri" pitchFamily="34" charset="0"/>
                <a:cs typeface="Calibri" pitchFamily="34" charset="0"/>
              </a:rPr>
              <a:t>=&gt; </a:t>
            </a:r>
            <a:r>
              <a:rPr lang="vi-VN" sz="3300" b="1" smtClean="0">
                <a:latin typeface="Calibri" pitchFamily="34" charset="0"/>
                <a:cs typeface="Calibri" pitchFamily="34" charset="0"/>
              </a:rPr>
              <a:t>vùng chuyên canh cây công nghiệp, cây ăn quả; đồng c</a:t>
            </a:r>
            <a:r>
              <a:rPr lang="en-US" sz="3300" b="1" smtClean="0">
                <a:latin typeface="Calibri" pitchFamily="34" charset="0"/>
                <a:cs typeface="Calibri" pitchFamily="34" charset="0"/>
              </a:rPr>
              <a:t>ỏ chăn nuôi.</a:t>
            </a:r>
          </a:p>
          <a:p>
            <a:pPr algn="just">
              <a:lnSpc>
                <a:spcPct val="13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Đồng bằng</a:t>
            </a:r>
            <a:r>
              <a:rPr lang="en-US" sz="3300" b="1" smtClean="0">
                <a:latin typeface="Calibri" pitchFamily="34" charset="0"/>
                <a:cs typeface="Calibri" pitchFamily="34" charset="0"/>
              </a:rPr>
              <a:t> có</a:t>
            </a:r>
            <a:r>
              <a:rPr lang="vi-VN" sz="3300" b="1" smtClean="0">
                <a:latin typeface="Calibri" pitchFamily="34" charset="0"/>
                <a:cs typeface="Calibri" pitchFamily="34" charset="0"/>
              </a:rPr>
              <a:t> đất phù sa</a:t>
            </a:r>
            <a:r>
              <a:rPr lang="en-US" sz="3300" b="1" smtClean="0">
                <a:latin typeface="Calibri" pitchFamily="34" charset="0"/>
                <a:cs typeface="Calibri" pitchFamily="34" charset="0"/>
              </a:rPr>
              <a:t> =&gt;</a:t>
            </a:r>
            <a:r>
              <a:rPr lang="vi-VN" sz="3300" b="1" smtClean="0">
                <a:latin typeface="Calibri" pitchFamily="34" charset="0"/>
                <a:cs typeface="Calibri" pitchFamily="34" charset="0"/>
              </a:rPr>
              <a:t> vùng chuyên canh cây lương thực, thực phẩm (rau, đậu,...</a:t>
            </a:r>
            <a:r>
              <a:rPr lang="en-US" sz="3300" b="1" smtClean="0">
                <a:latin typeface="Calibri" pitchFamily="34" charset="0"/>
                <a:cs typeface="Calibri" pitchFamily="34" charset="0"/>
              </a:rPr>
              <a:t>).</a:t>
            </a:r>
            <a:endParaRPr lang="en-US" sz="3300" b="1">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5667696" y="2905799"/>
            <a:ext cx="246276" cy="861974"/>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lIns="121917" tIns="60958" rIns="121917" bIns="60958">
            <a:spAutoFit/>
          </a:bodyPr>
          <a:lstStyle/>
          <a:p>
            <a:pPr algn="l"/>
            <a:endParaRPr lang="en-US" sz="4800">
              <a:latin typeface=".VnTime" pitchFamily="34" charset="0"/>
            </a:endParaRPr>
          </a:p>
        </p:txBody>
      </p:sp>
      <p:pic>
        <p:nvPicPr>
          <p:cNvPr id="287749" name="Picture 5" descr="images (3)"/>
          <p:cNvPicPr>
            <a:picLocks noChangeAspect="1" noChangeArrowheads="1"/>
          </p:cNvPicPr>
          <p:nvPr/>
        </p:nvPicPr>
        <p:blipFill>
          <a:blip r:embed="rId2"/>
          <a:srcRect/>
          <a:stretch>
            <a:fillRect/>
          </a:stretch>
        </p:blipFill>
        <p:spPr bwMode="auto">
          <a:xfrm>
            <a:off x="6095206" y="0"/>
            <a:ext cx="5993620" cy="3124923"/>
          </a:xfrm>
          <a:prstGeom prst="rect">
            <a:avLst/>
          </a:prstGeom>
          <a:ln>
            <a:noFill/>
          </a:ln>
          <a:effectLst>
            <a:outerShdw blurRad="292100" dist="139700" dir="2700000" algn="tl" rotWithShape="0">
              <a:srgbClr val="333333">
                <a:alpha val="65000"/>
              </a:srgbClr>
            </a:outerShdw>
          </a:effectLst>
        </p:spPr>
      </p:pic>
      <p:pic>
        <p:nvPicPr>
          <p:cNvPr id="16" name="Picture 7" descr="tải xuống"/>
          <p:cNvPicPr>
            <a:picLocks noChangeAspect="1" noChangeArrowheads="1"/>
          </p:cNvPicPr>
          <p:nvPr/>
        </p:nvPicPr>
        <p:blipFill>
          <a:blip r:embed="rId3"/>
          <a:srcRect/>
          <a:stretch>
            <a:fillRect/>
          </a:stretch>
        </p:blipFill>
        <p:spPr bwMode="auto">
          <a:xfrm>
            <a:off x="101587" y="76218"/>
            <a:ext cx="5892033" cy="3048706"/>
          </a:xfrm>
          <a:prstGeom prst="rect">
            <a:avLst/>
          </a:prstGeom>
          <a:ln>
            <a:noFill/>
          </a:ln>
          <a:effectLst>
            <a:outerShdw blurRad="292100" dist="139700" dir="2700000" algn="tl" rotWithShape="0">
              <a:srgbClr val="333333">
                <a:alpha val="65000"/>
              </a:srgbClr>
            </a:outerShdw>
          </a:effectLst>
        </p:spPr>
      </p:pic>
      <p:pic>
        <p:nvPicPr>
          <p:cNvPr id="17" name="Picture 6" descr="tải xuống (2)"/>
          <p:cNvPicPr>
            <a:picLocks noChangeAspect="1" noChangeArrowheads="1"/>
          </p:cNvPicPr>
          <p:nvPr/>
        </p:nvPicPr>
        <p:blipFill>
          <a:blip r:embed="rId4"/>
          <a:srcRect/>
          <a:stretch>
            <a:fillRect/>
          </a:stretch>
        </p:blipFill>
        <p:spPr bwMode="auto">
          <a:xfrm>
            <a:off x="6095206" y="3226547"/>
            <a:ext cx="5993620" cy="3455200"/>
          </a:xfrm>
          <a:prstGeom prst="rect">
            <a:avLst/>
          </a:prstGeom>
          <a:ln>
            <a:noFill/>
          </a:ln>
          <a:effectLst>
            <a:outerShdw blurRad="292100" dist="139700" dir="2700000" algn="tl" rotWithShape="0">
              <a:srgbClr val="333333">
                <a:alpha val="65000"/>
              </a:srgbClr>
            </a:outerShdw>
          </a:effectLst>
        </p:spPr>
      </p:pic>
      <p:pic>
        <p:nvPicPr>
          <p:cNvPr id="18" name="Picture 4" descr="tải xuống (4)"/>
          <p:cNvPicPr>
            <a:picLocks noChangeAspect="1" noChangeArrowheads="1"/>
          </p:cNvPicPr>
          <p:nvPr/>
        </p:nvPicPr>
        <p:blipFill>
          <a:blip r:embed="rId5"/>
          <a:srcRect/>
          <a:stretch>
            <a:fillRect/>
          </a:stretch>
        </p:blipFill>
        <p:spPr bwMode="auto">
          <a:xfrm>
            <a:off x="101587" y="3226547"/>
            <a:ext cx="5892033" cy="342979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nodePh="1">
                                  <p:stCondLst>
                                    <p:cond delay="0"/>
                                  </p:stCondLst>
                                  <p:endCondLst>
                                    <p:cond evt="begin" delay="0">
                                      <p:tn val="5"/>
                                    </p:cond>
                                  </p:endCondLst>
                                  <p:childTnLst>
                                    <p:set>
                                      <p:cBhvr>
                                        <p:cTn id="6" dur="1" fill="hold">
                                          <p:stCondLst>
                                            <p:cond delay="0"/>
                                          </p:stCondLst>
                                        </p:cTn>
                                        <p:tgtEl>
                                          <p:spTgt spid="287746"/>
                                        </p:tgtEl>
                                        <p:attrNameLst>
                                          <p:attrName>style.visibility</p:attrName>
                                        </p:attrNameLst>
                                      </p:cBhvr>
                                      <p:to>
                                        <p:strVal val="visible"/>
                                      </p:to>
                                    </p:set>
                                    <p:animEffect transition="in" filter="diamond(in)">
                                      <p:cBhvr>
                                        <p:cTn id="7" dur="1000"/>
                                        <p:tgtEl>
                                          <p:spTgt spid="287746"/>
                                        </p:tgtEl>
                                      </p:cBhvr>
                                    </p:animEffect>
                                  </p:childTnLst>
                                </p:cTn>
                              </p:par>
                              <p:par>
                                <p:cTn id="8" presetID="8" presetClass="entr" presetSubtype="16" fill="hold" nodeType="withEffect">
                                  <p:stCondLst>
                                    <p:cond delay="0"/>
                                  </p:stCondLst>
                                  <p:childTnLst>
                                    <p:set>
                                      <p:cBhvr>
                                        <p:cTn id="9" dur="1" fill="hold">
                                          <p:stCondLst>
                                            <p:cond delay="0"/>
                                          </p:stCondLst>
                                        </p:cTn>
                                        <p:tgtEl>
                                          <p:spTgt spid="287749"/>
                                        </p:tgtEl>
                                        <p:attrNameLst>
                                          <p:attrName>style.visibility</p:attrName>
                                        </p:attrNameLst>
                                      </p:cBhvr>
                                      <p:to>
                                        <p:strVal val="visible"/>
                                      </p:to>
                                    </p:set>
                                    <p:animEffect transition="in" filter="diamond(in)">
                                      <p:cBhvr>
                                        <p:cTn id="10" dur="1000"/>
                                        <p:tgtEl>
                                          <p:spTgt spid="287749"/>
                                        </p:tgtEl>
                                      </p:cBhvr>
                                    </p:animEffect>
                                  </p:childTnLst>
                                </p:cTn>
                              </p:par>
                              <p:par>
                                <p:cTn id="11" presetID="8"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amond(in)">
                                      <p:cBhvr>
                                        <p:cTn id="13" dur="1000"/>
                                        <p:tgtEl>
                                          <p:spTgt spid="16"/>
                                        </p:tgtEl>
                                      </p:cBhvr>
                                    </p:animEffect>
                                  </p:childTnLst>
                                </p:cTn>
                              </p:par>
                              <p:par>
                                <p:cTn id="14" presetID="8"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amond(in)">
                                      <p:cBhvr>
                                        <p:cTn id="16" dur="1000"/>
                                        <p:tgtEl>
                                          <p:spTgt spid="17"/>
                                        </p:tgtEl>
                                      </p:cBhvr>
                                    </p:animEffect>
                                  </p:childTnLst>
                                </p:cTn>
                              </p:par>
                              <p:par>
                                <p:cTn id="17" presetID="8"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amond(in)">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a. Nhân tố tự nhiên</a:t>
            </a:r>
          </a:p>
          <a:p>
            <a:r>
              <a:rPr lang="en-US" sz="3000" b="1" i="1" smtClean="0"/>
              <a:t>*Thuận lợi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203174" y="2515394"/>
            <a:ext cx="11784066" cy="327230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smtClean="0"/>
              <a:t>- </a:t>
            </a:r>
            <a:r>
              <a:rPr lang="vi-VN" sz="3200" b="1" smtClean="0">
                <a:latin typeface="Calibri" pitchFamily="34" charset="0"/>
                <a:cs typeface="Calibri" pitchFamily="34" charset="0"/>
              </a:rPr>
              <a:t>Khí hậu: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N</a:t>
            </a:r>
            <a:r>
              <a:rPr lang="vi-VN" sz="3200" b="1" smtClean="0">
                <a:latin typeface="Calibri" pitchFamily="34" charset="0"/>
                <a:cs typeface="Calibri" pitchFamily="34" charset="0"/>
              </a:rPr>
              <a:t>guồn nhiệt ẩm dồi dào</a:t>
            </a:r>
            <a:r>
              <a:rPr lang="en-US" sz="3200" b="1" smtClean="0">
                <a:latin typeface="Calibri" pitchFamily="34" charset="0"/>
                <a:cs typeface="Calibri" pitchFamily="34" charset="0"/>
              </a:rPr>
              <a:t> =&gt; ph</a:t>
            </a:r>
            <a:r>
              <a:rPr lang="vi-VN" sz="3200" b="1" smtClean="0">
                <a:latin typeface="Calibri" pitchFamily="34" charset="0"/>
                <a:cs typeface="Calibri" pitchFamily="34" charset="0"/>
              </a:rPr>
              <a:t>át triển nền nông nghiệp nhiệt đới; </a:t>
            </a:r>
            <a:r>
              <a:rPr lang="en-US" sz="3200" b="1" smtClean="0">
                <a:latin typeface="Calibri" pitchFamily="34" charset="0"/>
                <a:cs typeface="Calibri" pitchFamily="34" charset="0"/>
              </a:rPr>
              <a:t>cho </a:t>
            </a:r>
            <a:r>
              <a:rPr lang="vi-VN" sz="3200" b="1" smtClean="0">
                <a:latin typeface="Calibri" pitchFamily="34" charset="0"/>
                <a:cs typeface="Calibri" pitchFamily="34" charset="0"/>
              </a:rPr>
              <a:t>năng suất cao.</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 Khí hậu phân hoá </a:t>
            </a:r>
            <a:r>
              <a:rPr lang="en-US" sz="3200" b="1" smtClean="0">
                <a:latin typeface="Calibri" pitchFamily="34" charset="0"/>
                <a:cs typeface="Calibri" pitchFamily="34" charset="0"/>
              </a:rPr>
              <a:t>đa dạng =&gt;</a:t>
            </a:r>
            <a:r>
              <a:rPr lang="vi-VN" sz="3200" b="1" smtClean="0">
                <a:latin typeface="Calibri" pitchFamily="34" charset="0"/>
                <a:cs typeface="Calibri" pitchFamily="34" charset="0"/>
              </a:rPr>
              <a:t> cơ cấu mùa vụ, sản phẩm đa dạng</a:t>
            </a:r>
            <a:r>
              <a:rPr lang="en-US" sz="3200" b="1" smtClean="0">
                <a:latin typeface="Calibri" pitchFamily="34" charset="0"/>
                <a:cs typeface="Calibri" pitchFamily="34" charset="0"/>
              </a:rPr>
              <a:t>; quy hoạch vùng chuyên canh.</a:t>
            </a:r>
            <a:endParaRPr lang="en-US" sz="3200" b="1">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5" name="Picture 9" descr="0000120_su-hao-b40"/>
          <p:cNvPicPr>
            <a:picLocks noChangeAspect="1" noChangeArrowheads="1"/>
          </p:cNvPicPr>
          <p:nvPr/>
        </p:nvPicPr>
        <p:blipFill>
          <a:blip r:embed="rId2"/>
          <a:srcRect/>
          <a:stretch>
            <a:fillRect/>
          </a:stretch>
        </p:blipFill>
        <p:spPr bwMode="auto">
          <a:xfrm>
            <a:off x="152379" y="457306"/>
            <a:ext cx="5841241" cy="31757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5946" name="Picture 10" descr="tải xuống"/>
          <p:cNvPicPr>
            <a:picLocks noChangeAspect="1" noChangeArrowheads="1"/>
          </p:cNvPicPr>
          <p:nvPr/>
        </p:nvPicPr>
        <p:blipFill>
          <a:blip r:embed="rId3"/>
          <a:srcRect/>
          <a:stretch>
            <a:fillRect/>
          </a:stretch>
        </p:blipFill>
        <p:spPr bwMode="auto">
          <a:xfrm>
            <a:off x="6095206" y="482712"/>
            <a:ext cx="6027482" cy="31503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5947" name="Picture 11" descr="tải xuống (1)"/>
          <p:cNvPicPr>
            <a:picLocks noChangeAspect="1" noChangeArrowheads="1"/>
          </p:cNvPicPr>
          <p:nvPr/>
        </p:nvPicPr>
        <p:blipFill>
          <a:blip r:embed="rId4"/>
          <a:srcRect/>
          <a:stretch>
            <a:fillRect/>
          </a:stretch>
        </p:blipFill>
        <p:spPr bwMode="auto">
          <a:xfrm>
            <a:off x="101587" y="3734665"/>
            <a:ext cx="5892033" cy="3023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5948" name="Picture 12" descr="tải xuống (2)"/>
          <p:cNvPicPr>
            <a:picLocks noChangeAspect="1" noChangeArrowheads="1"/>
          </p:cNvPicPr>
          <p:nvPr/>
        </p:nvPicPr>
        <p:blipFill>
          <a:blip r:embed="rId5"/>
          <a:srcRect/>
          <a:stretch>
            <a:fillRect/>
          </a:stretch>
        </p:blipFill>
        <p:spPr bwMode="auto">
          <a:xfrm>
            <a:off x="6095206" y="3734665"/>
            <a:ext cx="6010551" cy="2947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 Box 4"/>
          <p:cNvSpPr txBox="1">
            <a:spLocks noChangeArrowheads="1"/>
          </p:cNvSpPr>
          <p:nvPr/>
        </p:nvSpPr>
        <p:spPr bwMode="auto">
          <a:xfrm>
            <a:off x="1015868" y="-114326"/>
            <a:ext cx="10463438"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rgbClr val="0000FF"/>
                </a:solidFill>
              </a:rPr>
              <a:t>Một số loại rau, củ ôn đới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95945"/>
                                        </p:tgtEl>
                                        <p:attrNameLst>
                                          <p:attrName>style.visibility</p:attrName>
                                        </p:attrNameLst>
                                      </p:cBhvr>
                                      <p:to>
                                        <p:strVal val="visible"/>
                                      </p:to>
                                    </p:set>
                                    <p:animEffect transition="in" filter="diamond(in)">
                                      <p:cBhvr>
                                        <p:cTn id="7" dur="2000"/>
                                        <p:tgtEl>
                                          <p:spTgt spid="295945"/>
                                        </p:tgtEl>
                                      </p:cBhvr>
                                    </p:animEffect>
                                  </p:childTnLst>
                                </p:cTn>
                              </p:par>
                              <p:par>
                                <p:cTn id="8" presetID="8" presetClass="entr" presetSubtype="16" fill="hold" nodeType="withEffect">
                                  <p:stCondLst>
                                    <p:cond delay="0"/>
                                  </p:stCondLst>
                                  <p:childTnLst>
                                    <p:set>
                                      <p:cBhvr>
                                        <p:cTn id="9" dur="1" fill="hold">
                                          <p:stCondLst>
                                            <p:cond delay="0"/>
                                          </p:stCondLst>
                                        </p:cTn>
                                        <p:tgtEl>
                                          <p:spTgt spid="295946"/>
                                        </p:tgtEl>
                                        <p:attrNameLst>
                                          <p:attrName>style.visibility</p:attrName>
                                        </p:attrNameLst>
                                      </p:cBhvr>
                                      <p:to>
                                        <p:strVal val="visible"/>
                                      </p:to>
                                    </p:set>
                                    <p:animEffect transition="in" filter="diamond(in)">
                                      <p:cBhvr>
                                        <p:cTn id="10" dur="2000"/>
                                        <p:tgtEl>
                                          <p:spTgt spid="295946"/>
                                        </p:tgtEl>
                                      </p:cBhvr>
                                    </p:animEffect>
                                  </p:childTnLst>
                                </p:cTn>
                              </p:par>
                              <p:par>
                                <p:cTn id="11" presetID="8" presetClass="entr" presetSubtype="16" fill="hold" nodeType="withEffect">
                                  <p:stCondLst>
                                    <p:cond delay="0"/>
                                  </p:stCondLst>
                                  <p:childTnLst>
                                    <p:set>
                                      <p:cBhvr>
                                        <p:cTn id="12" dur="1" fill="hold">
                                          <p:stCondLst>
                                            <p:cond delay="0"/>
                                          </p:stCondLst>
                                        </p:cTn>
                                        <p:tgtEl>
                                          <p:spTgt spid="295947"/>
                                        </p:tgtEl>
                                        <p:attrNameLst>
                                          <p:attrName>style.visibility</p:attrName>
                                        </p:attrNameLst>
                                      </p:cBhvr>
                                      <p:to>
                                        <p:strVal val="visible"/>
                                      </p:to>
                                    </p:set>
                                    <p:animEffect transition="in" filter="diamond(in)">
                                      <p:cBhvr>
                                        <p:cTn id="13" dur="2000"/>
                                        <p:tgtEl>
                                          <p:spTgt spid="295947"/>
                                        </p:tgtEl>
                                      </p:cBhvr>
                                    </p:animEffect>
                                  </p:childTnLst>
                                </p:cTn>
                              </p:par>
                              <p:par>
                                <p:cTn id="14" presetID="8" presetClass="entr" presetSubtype="16" fill="hold" nodeType="withEffect">
                                  <p:stCondLst>
                                    <p:cond delay="0"/>
                                  </p:stCondLst>
                                  <p:childTnLst>
                                    <p:set>
                                      <p:cBhvr>
                                        <p:cTn id="15" dur="1" fill="hold">
                                          <p:stCondLst>
                                            <p:cond delay="0"/>
                                          </p:stCondLst>
                                        </p:cTn>
                                        <p:tgtEl>
                                          <p:spTgt spid="295948"/>
                                        </p:tgtEl>
                                        <p:attrNameLst>
                                          <p:attrName>style.visibility</p:attrName>
                                        </p:attrNameLst>
                                      </p:cBhvr>
                                      <p:to>
                                        <p:strVal val="visible"/>
                                      </p:to>
                                    </p:set>
                                    <p:animEffect transition="in" filter="diamond(in)">
                                      <p:cBhvr>
                                        <p:cTn id="16" dur="2000"/>
                                        <p:tgtEl>
                                          <p:spTgt spid="295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fld id="{3968C697-E64E-472C-BEB4-8E53C3FB62D9}" type="slidenum">
              <a:rPr lang="en-US"/>
              <a:pPr/>
              <a:t>16</a:t>
            </a:fld>
            <a:endParaRPr lang="en-US"/>
          </a:p>
        </p:txBody>
      </p:sp>
      <p:pic>
        <p:nvPicPr>
          <p:cNvPr id="294915" name="Picture 3" descr="images (5)"/>
          <p:cNvPicPr>
            <a:picLocks noChangeAspect="1" noChangeArrowheads="1"/>
          </p:cNvPicPr>
          <p:nvPr/>
        </p:nvPicPr>
        <p:blipFill>
          <a:blip r:embed="rId2"/>
          <a:srcRect/>
          <a:stretch>
            <a:fillRect/>
          </a:stretch>
        </p:blipFill>
        <p:spPr bwMode="auto">
          <a:xfrm>
            <a:off x="101587" y="80981"/>
            <a:ext cx="5892033" cy="3348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94923" name="Picture 11" descr="rau-qua-mua-dong-tot-cho-nhan-sac-voc-dangdeponline4"/>
          <p:cNvPicPr>
            <a:picLocks noChangeAspect="1" noChangeArrowheads="1"/>
          </p:cNvPicPr>
          <p:nvPr/>
        </p:nvPicPr>
        <p:blipFill>
          <a:blip r:embed="rId3"/>
          <a:srcRect/>
          <a:stretch>
            <a:fillRect/>
          </a:stretch>
        </p:blipFill>
        <p:spPr bwMode="auto">
          <a:xfrm>
            <a:off x="6095206" y="3429794"/>
            <a:ext cx="5993620" cy="33535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3" descr="tải xuống (3)"/>
          <p:cNvPicPr>
            <a:picLocks noChangeAspect="1" noChangeArrowheads="1"/>
          </p:cNvPicPr>
          <p:nvPr/>
        </p:nvPicPr>
        <p:blipFill>
          <a:blip r:embed="rId4"/>
          <a:srcRect/>
          <a:stretch>
            <a:fillRect/>
          </a:stretch>
        </p:blipFill>
        <p:spPr bwMode="auto">
          <a:xfrm>
            <a:off x="101587" y="3429794"/>
            <a:ext cx="5892033" cy="33535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6" descr="tải xuống (5)"/>
          <p:cNvPicPr>
            <a:picLocks noChangeAspect="1" noChangeArrowheads="1"/>
          </p:cNvPicPr>
          <p:nvPr/>
        </p:nvPicPr>
        <p:blipFill>
          <a:blip r:embed="rId5"/>
          <a:srcRect/>
          <a:stretch>
            <a:fillRect/>
          </a:stretch>
        </p:blipFill>
        <p:spPr bwMode="auto">
          <a:xfrm>
            <a:off x="6095206" y="76218"/>
            <a:ext cx="5993620" cy="32519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94915"/>
                                        </p:tgtEl>
                                        <p:attrNameLst>
                                          <p:attrName>style.visibility</p:attrName>
                                        </p:attrNameLst>
                                      </p:cBhvr>
                                      <p:to>
                                        <p:strVal val="visible"/>
                                      </p:to>
                                    </p:set>
                                    <p:animEffect transition="in" filter="diamond(in)">
                                      <p:cBhvr>
                                        <p:cTn id="7" dur="2000"/>
                                        <p:tgtEl>
                                          <p:spTgt spid="294915"/>
                                        </p:tgtEl>
                                      </p:cBhvr>
                                    </p:animEffect>
                                  </p:childTnLst>
                                </p:cTn>
                              </p:par>
                              <p:par>
                                <p:cTn id="8" presetID="8" presetClass="entr" presetSubtype="16" fill="hold" nodeType="withEffect">
                                  <p:stCondLst>
                                    <p:cond delay="0"/>
                                  </p:stCondLst>
                                  <p:childTnLst>
                                    <p:set>
                                      <p:cBhvr>
                                        <p:cTn id="9" dur="1" fill="hold">
                                          <p:stCondLst>
                                            <p:cond delay="0"/>
                                          </p:stCondLst>
                                        </p:cTn>
                                        <p:tgtEl>
                                          <p:spTgt spid="294923"/>
                                        </p:tgtEl>
                                        <p:attrNameLst>
                                          <p:attrName>style.visibility</p:attrName>
                                        </p:attrNameLst>
                                      </p:cBhvr>
                                      <p:to>
                                        <p:strVal val="visible"/>
                                      </p:to>
                                    </p:set>
                                    <p:animEffect transition="in" filter="diamond(in)">
                                      <p:cBhvr>
                                        <p:cTn id="10" dur="2000"/>
                                        <p:tgtEl>
                                          <p:spTgt spid="29492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par>
                                <p:cTn id="16" presetID="4"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a. Nhân tố tự nhiên</a:t>
            </a:r>
          </a:p>
          <a:p>
            <a:r>
              <a:rPr lang="en-US" sz="3000" b="1" i="1" smtClean="0"/>
              <a:t>*Thuận lợi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1"/>
          <p:cNvSpPr>
            <a:spLocks noChangeArrowheads="1"/>
          </p:cNvSpPr>
          <p:nvPr/>
        </p:nvSpPr>
        <p:spPr bwMode="auto">
          <a:xfrm>
            <a:off x="203174" y="2439194"/>
            <a:ext cx="11784066" cy="271048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b="1" smtClean="0"/>
              <a:t>-</a:t>
            </a:r>
            <a:r>
              <a:rPr lang="vi-VN" sz="3300" b="1" smtClean="0"/>
              <a:t> </a:t>
            </a:r>
            <a:r>
              <a:rPr lang="vi-VN" sz="3300" b="1" smtClean="0">
                <a:latin typeface="Calibri" pitchFamily="34" charset="0"/>
                <a:cs typeface="Calibri" pitchFamily="34" charset="0"/>
              </a:rPr>
              <a:t>Nguồn nước: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S</a:t>
            </a:r>
            <a:r>
              <a:rPr lang="vi-VN" sz="3300" b="1" smtClean="0">
                <a:latin typeface="Calibri" pitchFamily="34" charset="0"/>
                <a:cs typeface="Calibri" pitchFamily="34" charset="0"/>
              </a:rPr>
              <a:t>ông ngòi dày đặc; nhiều h</a:t>
            </a:r>
            <a:r>
              <a:rPr lang="en-US" sz="3300" b="1" smtClean="0">
                <a:latin typeface="Calibri" pitchFamily="34" charset="0"/>
                <a:cs typeface="Calibri" pitchFamily="34" charset="0"/>
              </a:rPr>
              <a:t>ồ</a:t>
            </a:r>
            <a:r>
              <a:rPr lang="vi-VN" sz="3300" b="1" smtClean="0">
                <a:latin typeface="Calibri" pitchFamily="34" charset="0"/>
                <a:cs typeface="Calibri" pitchFamily="34" charset="0"/>
              </a:rPr>
              <a:t>, đ</a:t>
            </a:r>
            <a:r>
              <a:rPr lang="en-US" sz="3300" b="1" smtClean="0">
                <a:latin typeface="Calibri" pitchFamily="34" charset="0"/>
                <a:cs typeface="Calibri" pitchFamily="34" charset="0"/>
              </a:rPr>
              <a:t>ầ</a:t>
            </a:r>
            <a:r>
              <a:rPr lang="vi-VN" sz="3300" b="1" smtClean="0">
                <a:latin typeface="Calibri" pitchFamily="34" charset="0"/>
                <a:cs typeface="Calibri" pitchFamily="34" charset="0"/>
              </a:rPr>
              <a:t>m phân bố khắp cả nước.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Nguồn nước ngầm khá phong phú.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=&gt; </a:t>
            </a:r>
            <a:r>
              <a:rPr lang="vi-VN" sz="3300" b="1" smtClean="0">
                <a:latin typeface="Calibri" pitchFamily="34" charset="0"/>
                <a:cs typeface="Calibri" pitchFamily="34" charset="0"/>
              </a:rPr>
              <a:t>cung cấp nước cho sản xuất nông nghiệp.</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10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1000" fill="hold"/>
                                        <p:tgtEl>
                                          <p:spTgt spid="7">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558E9ED2-972C-46F6-880D-505D222D279C}" type="slidenum">
              <a:rPr lang="en-US"/>
              <a:pPr/>
              <a:t>18</a:t>
            </a:fld>
            <a:endParaRPr lang="en-US"/>
          </a:p>
        </p:txBody>
      </p:sp>
      <p:pic>
        <p:nvPicPr>
          <p:cNvPr id="226307" name="Picture 3" descr="cong-trinh-thuy-loi_jpg"/>
          <p:cNvPicPr>
            <a:picLocks noChangeAspect="1" noChangeArrowheads="1"/>
          </p:cNvPicPr>
          <p:nvPr/>
        </p:nvPicPr>
        <p:blipFill>
          <a:blip r:embed="rId2"/>
          <a:srcRect/>
          <a:stretch>
            <a:fillRect/>
          </a:stretch>
        </p:blipFill>
        <p:spPr bwMode="auto">
          <a:xfrm>
            <a:off x="0" y="76218"/>
            <a:ext cx="6095207" cy="33535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6308" name="Picture 4" descr="kenh%20muog"/>
          <p:cNvPicPr>
            <a:picLocks noChangeAspect="1" noChangeArrowheads="1"/>
          </p:cNvPicPr>
          <p:nvPr/>
        </p:nvPicPr>
        <p:blipFill>
          <a:blip r:embed="rId3"/>
          <a:srcRect/>
          <a:stretch>
            <a:fillRect/>
          </a:stretch>
        </p:blipFill>
        <p:spPr bwMode="auto">
          <a:xfrm>
            <a:off x="6095206" y="76218"/>
            <a:ext cx="6095207" cy="32519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6309" name="Picture 5" descr="thuyloi"/>
          <p:cNvPicPr>
            <a:picLocks noChangeAspect="1" noChangeArrowheads="1"/>
          </p:cNvPicPr>
          <p:nvPr/>
        </p:nvPicPr>
        <p:blipFill>
          <a:blip r:embed="rId4"/>
          <a:srcRect/>
          <a:stretch>
            <a:fillRect/>
          </a:stretch>
        </p:blipFill>
        <p:spPr bwMode="auto">
          <a:xfrm>
            <a:off x="0" y="3531418"/>
            <a:ext cx="6095207" cy="33281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6310" name="Picture 6" descr="Untitled-512"/>
          <p:cNvPicPr>
            <a:picLocks noChangeAspect="1" noChangeArrowheads="1"/>
          </p:cNvPicPr>
          <p:nvPr/>
        </p:nvPicPr>
        <p:blipFill>
          <a:blip r:embed="rId5"/>
          <a:srcRect/>
          <a:stretch>
            <a:fillRect/>
          </a:stretch>
        </p:blipFill>
        <p:spPr bwMode="auto">
          <a:xfrm>
            <a:off x="6095206" y="3531418"/>
            <a:ext cx="6095207" cy="33281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26307"/>
                                        </p:tgtEl>
                                        <p:attrNameLst>
                                          <p:attrName>style.visibility</p:attrName>
                                        </p:attrNameLst>
                                      </p:cBhvr>
                                      <p:to>
                                        <p:strVal val="visible"/>
                                      </p:to>
                                    </p:set>
                                    <p:animEffect transition="in" filter="diamond(in)">
                                      <p:cBhvr>
                                        <p:cTn id="7" dur="2000"/>
                                        <p:tgtEl>
                                          <p:spTgt spid="226307"/>
                                        </p:tgtEl>
                                      </p:cBhvr>
                                    </p:animEffect>
                                  </p:childTnLst>
                                </p:cTn>
                              </p:par>
                              <p:par>
                                <p:cTn id="8" presetID="8" presetClass="entr" presetSubtype="16" fill="hold" nodeType="withEffect">
                                  <p:stCondLst>
                                    <p:cond delay="0"/>
                                  </p:stCondLst>
                                  <p:childTnLst>
                                    <p:set>
                                      <p:cBhvr>
                                        <p:cTn id="9" dur="1" fill="hold">
                                          <p:stCondLst>
                                            <p:cond delay="0"/>
                                          </p:stCondLst>
                                        </p:cTn>
                                        <p:tgtEl>
                                          <p:spTgt spid="226308"/>
                                        </p:tgtEl>
                                        <p:attrNameLst>
                                          <p:attrName>style.visibility</p:attrName>
                                        </p:attrNameLst>
                                      </p:cBhvr>
                                      <p:to>
                                        <p:strVal val="visible"/>
                                      </p:to>
                                    </p:set>
                                    <p:animEffect transition="in" filter="diamond(in)">
                                      <p:cBhvr>
                                        <p:cTn id="10" dur="2000"/>
                                        <p:tgtEl>
                                          <p:spTgt spid="226308"/>
                                        </p:tgtEl>
                                      </p:cBhvr>
                                    </p:animEffect>
                                  </p:childTnLst>
                                </p:cTn>
                              </p:par>
                              <p:par>
                                <p:cTn id="11" presetID="8" presetClass="entr" presetSubtype="16" fill="hold" nodeType="withEffect">
                                  <p:stCondLst>
                                    <p:cond delay="0"/>
                                  </p:stCondLst>
                                  <p:childTnLst>
                                    <p:set>
                                      <p:cBhvr>
                                        <p:cTn id="12" dur="1" fill="hold">
                                          <p:stCondLst>
                                            <p:cond delay="0"/>
                                          </p:stCondLst>
                                        </p:cTn>
                                        <p:tgtEl>
                                          <p:spTgt spid="226309"/>
                                        </p:tgtEl>
                                        <p:attrNameLst>
                                          <p:attrName>style.visibility</p:attrName>
                                        </p:attrNameLst>
                                      </p:cBhvr>
                                      <p:to>
                                        <p:strVal val="visible"/>
                                      </p:to>
                                    </p:set>
                                    <p:animEffect transition="in" filter="diamond(in)">
                                      <p:cBhvr>
                                        <p:cTn id="13" dur="2000"/>
                                        <p:tgtEl>
                                          <p:spTgt spid="226309"/>
                                        </p:tgtEl>
                                      </p:cBhvr>
                                    </p:animEffect>
                                  </p:childTnLst>
                                </p:cTn>
                              </p:par>
                              <p:par>
                                <p:cTn id="14" presetID="8" presetClass="entr" presetSubtype="16" fill="hold" nodeType="withEffect">
                                  <p:stCondLst>
                                    <p:cond delay="0"/>
                                  </p:stCondLst>
                                  <p:childTnLst>
                                    <p:set>
                                      <p:cBhvr>
                                        <p:cTn id="15" dur="1" fill="hold">
                                          <p:stCondLst>
                                            <p:cond delay="0"/>
                                          </p:stCondLst>
                                        </p:cTn>
                                        <p:tgtEl>
                                          <p:spTgt spid="226310"/>
                                        </p:tgtEl>
                                        <p:attrNameLst>
                                          <p:attrName>style.visibility</p:attrName>
                                        </p:attrNameLst>
                                      </p:cBhvr>
                                      <p:to>
                                        <p:strVal val="visible"/>
                                      </p:to>
                                    </p:set>
                                    <p:animEffect transition="in" filter="diamond(in)">
                                      <p:cBhvr>
                                        <p:cTn id="16" dur="2000"/>
                                        <p:tgtEl>
                                          <p:spTgt spid="226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ChangeArrowheads="1"/>
          </p:cNvSpPr>
          <p:nvPr>
            <p:ph type="body" idx="1"/>
          </p:nvPr>
        </p:nvSpPr>
        <p:spPr>
          <a:xfrm>
            <a:off x="609521" y="2273826"/>
            <a:ext cx="7923768" cy="838394"/>
          </a:xfrm>
        </p:spPr>
        <p:txBody>
          <a:bodyPr>
            <a:normAutofit/>
          </a:bodyPr>
          <a:lstStyle/>
          <a:p>
            <a:pPr algn="just">
              <a:lnSpc>
                <a:spcPct val="130000"/>
              </a:lnSpc>
              <a:spcBef>
                <a:spcPts val="0"/>
              </a:spcBef>
              <a:buFontTx/>
              <a:buChar char="-"/>
            </a:pPr>
            <a:r>
              <a:rPr lang="en-US" sz="3300" b="1">
                <a:solidFill>
                  <a:schemeClr val="accent6">
                    <a:lumMod val="50000"/>
                  </a:schemeClr>
                </a:solidFill>
                <a:cs typeface="Times New Roman" pitchFamily="18" charset="0"/>
              </a:rPr>
              <a:t>Chống lụt vào mùa bão.</a:t>
            </a:r>
          </a:p>
        </p:txBody>
      </p:sp>
      <p:pic>
        <p:nvPicPr>
          <p:cNvPr id="215044" name="Picture 4" descr="dau HOI"/>
          <p:cNvPicPr>
            <a:picLocks noGrp="1" noChangeAspect="1" noChangeArrowheads="1" noCrop="1"/>
          </p:cNvPicPr>
          <p:nvPr>
            <p:ph type="title"/>
          </p:nvPr>
        </p:nvPicPr>
        <p:blipFill>
          <a:blip r:embed="rId2" cstate="print">
            <a:lum bright="-32000" contrast="-56000"/>
          </a:blip>
          <a:srcRect/>
          <a:stretch>
            <a:fillRect/>
          </a:stretch>
        </p:blipFill>
        <p:spPr>
          <a:xfrm>
            <a:off x="406347" y="228653"/>
            <a:ext cx="1187296" cy="1143265"/>
          </a:xfrm>
          <a:noFill/>
          <a:ln/>
        </p:spPr>
      </p:pic>
      <p:sp>
        <p:nvSpPr>
          <p:cNvPr id="215045" name="Text Box 5"/>
          <p:cNvSpPr txBox="1">
            <a:spLocks noChangeArrowheads="1"/>
          </p:cNvSpPr>
          <p:nvPr/>
        </p:nvSpPr>
        <p:spPr bwMode="auto">
          <a:xfrm>
            <a:off x="1625388" y="304871"/>
            <a:ext cx="10565025" cy="1390120"/>
          </a:xfrm>
          <a:prstGeom prst="rect">
            <a:avLst/>
          </a:prstGeom>
          <a:noFill/>
          <a:ln w="9525" algn="ctr">
            <a:noFill/>
            <a:miter lim="800000"/>
            <a:headEnd/>
            <a:tailEnd/>
          </a:ln>
          <a:effectLst/>
        </p:spPr>
        <p:txBody>
          <a:bodyPr lIns="121917" tIns="60958" rIns="121917" bIns="60958">
            <a:spAutoFit/>
          </a:bodyPr>
          <a:lstStyle/>
          <a:p>
            <a:pPr algn="just">
              <a:lnSpc>
                <a:spcPct val="130000"/>
              </a:lnSpc>
            </a:pPr>
            <a:r>
              <a:rPr lang="en-US" sz="3300" b="1" i="1">
                <a:solidFill>
                  <a:srgbClr val="0000FF"/>
                </a:solidFill>
              </a:rPr>
              <a:t>Tại sao thủy lợi là biện pháp hàng đầu trong thâm canh nông nghiệp Việt Nam?</a:t>
            </a:r>
          </a:p>
        </p:txBody>
      </p:sp>
      <p:sp>
        <p:nvSpPr>
          <p:cNvPr id="215046" name="Rectangle 6"/>
          <p:cNvSpPr>
            <a:spLocks noChangeArrowheads="1"/>
          </p:cNvSpPr>
          <p:nvPr/>
        </p:nvSpPr>
        <p:spPr bwMode="auto">
          <a:xfrm>
            <a:off x="609521" y="3112221"/>
            <a:ext cx="8821118" cy="838394"/>
          </a:xfrm>
          <a:prstGeom prst="rect">
            <a:avLst/>
          </a:prstGeom>
          <a:noFill/>
          <a:ln w="9525">
            <a:noFill/>
            <a:miter lim="800000"/>
            <a:headEnd/>
            <a:tailEnd/>
          </a:ln>
          <a:effectLst/>
        </p:spPr>
        <p:txBody>
          <a:bodyPr lIns="121917" tIns="60958" rIns="121917" bIns="60958"/>
          <a:lstStyle/>
          <a:p>
            <a:pPr marL="457189" indent="-457189" algn="just">
              <a:lnSpc>
                <a:spcPct val="130000"/>
              </a:lnSpc>
              <a:buFontTx/>
              <a:buChar char="-"/>
            </a:pPr>
            <a:r>
              <a:rPr lang="en-US" sz="3300" b="1">
                <a:solidFill>
                  <a:schemeClr val="accent6">
                    <a:lumMod val="50000"/>
                  </a:schemeClr>
                </a:solidFill>
                <a:cs typeface="Times New Roman" pitchFamily="18" charset="0"/>
              </a:rPr>
              <a:t>Cung cấp nước vào mùa khô</a:t>
            </a:r>
          </a:p>
        </p:txBody>
      </p:sp>
      <p:sp>
        <p:nvSpPr>
          <p:cNvPr id="215047" name="Rectangle 7"/>
          <p:cNvSpPr>
            <a:spLocks noChangeArrowheads="1"/>
          </p:cNvSpPr>
          <p:nvPr/>
        </p:nvSpPr>
        <p:spPr bwMode="auto">
          <a:xfrm>
            <a:off x="626452" y="4014129"/>
            <a:ext cx="9549157" cy="1448135"/>
          </a:xfrm>
          <a:prstGeom prst="rect">
            <a:avLst/>
          </a:prstGeom>
          <a:noFill/>
          <a:ln w="9525">
            <a:noFill/>
            <a:miter lim="800000"/>
            <a:headEnd/>
            <a:tailEnd/>
          </a:ln>
          <a:effectLst/>
        </p:spPr>
        <p:txBody>
          <a:bodyPr lIns="121917" tIns="60958" rIns="121917" bIns="60958"/>
          <a:lstStyle/>
          <a:p>
            <a:pPr marL="457189" indent="-457189" algn="just">
              <a:lnSpc>
                <a:spcPct val="130000"/>
              </a:lnSpc>
              <a:buFontTx/>
              <a:buChar char="-"/>
            </a:pPr>
            <a:r>
              <a:rPr lang="en-US" sz="3300" b="1">
                <a:solidFill>
                  <a:schemeClr val="accent6">
                    <a:lumMod val="50000"/>
                  </a:schemeClr>
                </a:solidFill>
                <a:cs typeface="Times New Roman" pitchFamily="18" charset="0"/>
              </a:rPr>
              <a:t>Cải tạo đất, mở rộng diện tích đất canh tác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animEffect transition="in" filter="box(in)">
                                      <p:cBhvr>
                                        <p:cTn id="7" dur="500"/>
                                        <p:tgtEl>
                                          <p:spTgt spid="215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046"/>
                                        </p:tgtEl>
                                        <p:attrNameLst>
                                          <p:attrName>style.visibility</p:attrName>
                                        </p:attrNameLst>
                                      </p:cBhvr>
                                      <p:to>
                                        <p:strVal val="visible"/>
                                      </p:to>
                                    </p:set>
                                    <p:animEffect transition="in" filter="box(in)">
                                      <p:cBhvr>
                                        <p:cTn id="12" dur="500"/>
                                        <p:tgtEl>
                                          <p:spTgt spid="21504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047"/>
                                        </p:tgtEl>
                                        <p:attrNameLst>
                                          <p:attrName>style.visibility</p:attrName>
                                        </p:attrNameLst>
                                      </p:cBhvr>
                                      <p:to>
                                        <p:strVal val="visible"/>
                                      </p:to>
                                    </p:set>
                                    <p:animEffect transition="in" filter="box(in)">
                                      <p:cBhvr>
                                        <p:cTn id="17" dur="500"/>
                                        <p:tgtEl>
                                          <p:spTgt spid="215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uild="p"/>
      <p:bldP spid="215046" grpId="0"/>
      <p:bldP spid="2150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299" y="0"/>
            <a:ext cx="12538712" cy="70555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2942" y="1215467"/>
            <a:ext cx="1074959" cy="11317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496" y="3543239"/>
            <a:ext cx="2332250" cy="6995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59" y="3676451"/>
            <a:ext cx="3410413" cy="10229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7901" y="720192"/>
            <a:ext cx="1193947" cy="13603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80636" y="-431900"/>
            <a:ext cx="2106603" cy="247974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867" y="1943100"/>
            <a:ext cx="1335140" cy="11818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0816" y="-25405"/>
            <a:ext cx="795724" cy="80730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1223" y="2714899"/>
            <a:ext cx="2332250" cy="69954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03174" y="2921676"/>
            <a:ext cx="1514992" cy="107491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1057" y="2863001"/>
            <a:ext cx="1422215" cy="97653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4977" y="-25405"/>
            <a:ext cx="795724" cy="80730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33289" y="279465"/>
            <a:ext cx="4095406" cy="325635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07415" y="2664464"/>
            <a:ext cx="2244916" cy="76533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587" y="-25405"/>
            <a:ext cx="788961" cy="76653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746483" y="2693549"/>
            <a:ext cx="1020234" cy="89302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3471" y="-25405"/>
            <a:ext cx="812694" cy="80730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319444" y="3140130"/>
            <a:ext cx="2618503" cy="174762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3772" y="-25406"/>
            <a:ext cx="803990" cy="77654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5">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2400079" y="4292727"/>
            <a:ext cx="1975272" cy="152510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4910461" y="-25595"/>
            <a:ext cx="1083159" cy="91480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59884" y="3937912"/>
            <a:ext cx="3073000" cy="31186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40" action="ppaction://hlinksldjump"/>
          </p:cNvPr>
          <p:cNvPicPr>
            <a:picLocks noChangeAspect="1" noChangeArrowheads="1"/>
          </p:cNvPicPr>
          <p:nvPr/>
        </p:nvPicPr>
        <p:blipFill>
          <a:blip r:embed="rId41">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044917" y="685959"/>
            <a:ext cx="1051295" cy="112613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43" action="ppaction://hlinksldjump"/>
          </p:cNvPr>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3" y="685959"/>
            <a:ext cx="1101511" cy="11261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6" action="ppaction://hlinksldjump"/>
          </p:cNvPr>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5868" y="720193"/>
            <a:ext cx="1041787" cy="111594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9" action="ppaction://hlinksldjump"/>
          </p:cNvPr>
          <p:cNvPicPr>
            <a:picLocks noChangeAspect="1" noChangeArrowheads="1"/>
          </p:cNvPicPr>
          <p:nvPr/>
        </p:nvPicPr>
        <p:blipFill>
          <a:blip r:embed="rId50">
            <a:extLst>
              <a:ext uri="{BEBA8EAE-BF5A-486C-A8C5-ECC9F3942E4B}">
                <a14:imgProps xmlns:a14="http://schemas.microsoft.com/office/drawing/2010/main">
                  <a14:imgLayer r:embed="rId5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737" y="650490"/>
            <a:ext cx="1054867" cy="11299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52" action="ppaction://hlinksldjump"/>
          </p:cNvPr>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487" y="703923"/>
            <a:ext cx="1004984" cy="107652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5" action="ppaction://hlinksldjump"/>
          </p:cNvPr>
          <p:cNvPicPr>
            <a:picLocks noChangeAspect="1" noChangeArrowheads="1"/>
          </p:cNvPicPr>
          <p:nvPr/>
        </p:nvPicPr>
        <p:blipFill>
          <a:blip r:embed="rId56">
            <a:extLst>
              <a:ext uri="{BEBA8EAE-BF5A-486C-A8C5-ECC9F3942E4B}">
                <a14:imgProps xmlns:a14="http://schemas.microsoft.com/office/drawing/2010/main">
                  <a14:imgLayer r:embed="rId57">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074355" y="703925"/>
            <a:ext cx="1004984" cy="1076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a. Nhân tố tự nhiên</a:t>
            </a:r>
          </a:p>
          <a:p>
            <a:r>
              <a:rPr lang="en-US" sz="3000" b="1" i="1" smtClean="0"/>
              <a:t>*Thuận lợi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203174" y="2915285"/>
            <a:ext cx="11784066" cy="2418479"/>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dirty="0" smtClean="0"/>
              <a:t>- </a:t>
            </a:r>
            <a:r>
              <a:rPr lang="vi-VN" sz="3300" b="1" dirty="0" smtClean="0">
                <a:latin typeface="Calibri" pitchFamily="34" charset="0"/>
                <a:cs typeface="Calibri" pitchFamily="34" charset="0"/>
              </a:rPr>
              <a:t>Sinh vật: </a:t>
            </a:r>
            <a:endParaRPr lang="en-US" sz="3300" b="1" dirty="0" smtClean="0">
              <a:latin typeface="Calibri" pitchFamily="34" charset="0"/>
              <a:cs typeface="Calibri" pitchFamily="34" charset="0"/>
            </a:endParaRPr>
          </a:p>
          <a:p>
            <a:pPr algn="just">
              <a:lnSpc>
                <a:spcPct val="130000"/>
              </a:lnSpc>
            </a:pPr>
            <a:r>
              <a:rPr lang="en-US" sz="2800" b="1" dirty="0" smtClean="0">
                <a:latin typeface="Calibri" pitchFamily="34" charset="0"/>
                <a:cs typeface="Calibri" pitchFamily="34" charset="0"/>
              </a:rPr>
              <a:t>+ H</a:t>
            </a:r>
            <a:r>
              <a:rPr lang="vi-VN" sz="2800" b="1" dirty="0" smtClean="0">
                <a:latin typeface="Calibri" pitchFamily="34" charset="0"/>
                <a:cs typeface="Calibri" pitchFamily="34" charset="0"/>
              </a:rPr>
              <a:t>ệ động, thực vật phong phú</a:t>
            </a:r>
            <a:r>
              <a:rPr lang="en-US" sz="2800" b="1" dirty="0" smtClean="0">
                <a:latin typeface="Calibri" pitchFamily="34" charset="0"/>
                <a:cs typeface="Calibri" pitchFamily="34" charset="0"/>
              </a:rPr>
              <a:t> =&gt;</a:t>
            </a:r>
            <a:r>
              <a:rPr lang="vi-VN" sz="2800" b="1" dirty="0" smtClean="0">
                <a:latin typeface="Calibri" pitchFamily="34" charset="0"/>
                <a:cs typeface="Calibri" pitchFamily="34" charset="0"/>
              </a:rPr>
              <a:t> thuần dưỡng, lai tạo nên nhiều giống cây trồng, vật nuôi. </a:t>
            </a:r>
            <a:endParaRPr lang="en-US" sz="2800" b="1" dirty="0" smtClean="0">
              <a:latin typeface="Calibri" pitchFamily="34" charset="0"/>
              <a:cs typeface="Calibri" pitchFamily="34" charset="0"/>
            </a:endParaRPr>
          </a:p>
          <a:p>
            <a:pPr algn="just">
              <a:lnSpc>
                <a:spcPct val="130000"/>
              </a:lnSpc>
            </a:pPr>
            <a:r>
              <a:rPr lang="en-US" sz="2800" b="1" dirty="0" smtClean="0">
                <a:latin typeface="Calibri" pitchFamily="34" charset="0"/>
                <a:cs typeface="Calibri" pitchFamily="34" charset="0"/>
              </a:rPr>
              <a:t>+ </a:t>
            </a:r>
            <a:r>
              <a:rPr lang="vi-VN" sz="2800" b="1" dirty="0" smtClean="0">
                <a:latin typeface="Calibri" pitchFamily="34" charset="0"/>
                <a:cs typeface="Calibri" pitchFamily="34" charset="0"/>
              </a:rPr>
              <a:t>Nhiều loài có chất lượng tốt, thích nghi với điều kiện sinh thái địa phương.</a:t>
            </a:r>
            <a:endParaRPr lang="en-US" sz="2800" b="1" dirty="0">
              <a:latin typeface="Calibri" pitchFamily="34" charset="0"/>
              <a:cs typeface="Calibri" pitchFamily="34" charset="0"/>
            </a:endParaRPr>
          </a:p>
        </p:txBody>
      </p:sp>
      <p:sp>
        <p:nvSpPr>
          <p:cNvPr id="7" name="TextBox 6"/>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1726975" y="0"/>
            <a:ext cx="8025355" cy="762176"/>
          </a:xfrm>
        </p:spPr>
        <p:txBody>
          <a:bodyPr>
            <a:normAutofit/>
          </a:bodyPr>
          <a:lstStyle/>
          <a:p>
            <a:r>
              <a:rPr lang="en-US" sz="3000" b="1">
                <a:solidFill>
                  <a:srgbClr val="FF0000"/>
                </a:solidFill>
                <a:latin typeface="+mn-lt"/>
                <a:cs typeface="Times New Roman" pitchFamily="18" charset="0"/>
              </a:rPr>
              <a:t>Nhân giống vật nuôi</a:t>
            </a:r>
          </a:p>
        </p:txBody>
      </p:sp>
      <p:pic>
        <p:nvPicPr>
          <p:cNvPr id="296964" name="Picture 4" descr="DSC_0091-1"/>
          <p:cNvPicPr>
            <a:picLocks noChangeAspect="1" noChangeArrowheads="1"/>
          </p:cNvPicPr>
          <p:nvPr/>
        </p:nvPicPr>
        <p:blipFill>
          <a:blip r:embed="rId2"/>
          <a:srcRect/>
          <a:stretch>
            <a:fillRect/>
          </a:stretch>
        </p:blipFill>
        <p:spPr bwMode="auto">
          <a:xfrm>
            <a:off x="609521" y="609741"/>
            <a:ext cx="4774578" cy="2743835"/>
          </a:xfrm>
          <a:prstGeom prst="rect">
            <a:avLst/>
          </a:prstGeom>
          <a:noFill/>
        </p:spPr>
      </p:pic>
      <p:pic>
        <p:nvPicPr>
          <p:cNvPr id="296965" name="Picture 5" descr="ga-ri-500x400"/>
          <p:cNvPicPr>
            <a:picLocks noChangeAspect="1" noChangeArrowheads="1"/>
          </p:cNvPicPr>
          <p:nvPr/>
        </p:nvPicPr>
        <p:blipFill>
          <a:blip r:embed="rId3"/>
          <a:srcRect/>
          <a:stretch>
            <a:fillRect/>
          </a:stretch>
        </p:blipFill>
        <p:spPr bwMode="auto">
          <a:xfrm>
            <a:off x="7111074" y="609742"/>
            <a:ext cx="4469818" cy="2683496"/>
          </a:xfrm>
          <a:prstGeom prst="rect">
            <a:avLst/>
          </a:prstGeom>
          <a:noFill/>
        </p:spPr>
      </p:pic>
      <p:sp>
        <p:nvSpPr>
          <p:cNvPr id="296966" name="Text Box 6"/>
          <p:cNvSpPr txBox="1">
            <a:spLocks noChangeArrowheads="1"/>
          </p:cNvSpPr>
          <p:nvPr/>
        </p:nvSpPr>
        <p:spPr bwMode="auto">
          <a:xfrm>
            <a:off x="5384099" y="1371917"/>
            <a:ext cx="2031736" cy="584771"/>
          </a:xfrm>
          <a:prstGeom prst="rect">
            <a:avLst/>
          </a:prstGeom>
          <a:noFill/>
          <a:ln w="9525" algn="ctr">
            <a:noFill/>
            <a:miter lim="800000"/>
            <a:headEnd/>
            <a:tailEnd/>
          </a:ln>
          <a:effectLst/>
        </p:spPr>
        <p:txBody>
          <a:bodyPr lIns="121917" tIns="60958" rIns="121917" bIns="60958">
            <a:spAutoFit/>
          </a:bodyPr>
          <a:lstStyle/>
          <a:p>
            <a:pPr>
              <a:spcBef>
                <a:spcPct val="50000"/>
              </a:spcBef>
            </a:pPr>
            <a:endParaRPr lang="en-US" sz="3000"/>
          </a:p>
        </p:txBody>
      </p:sp>
      <p:sp>
        <p:nvSpPr>
          <p:cNvPr id="296967" name="Text Box 7"/>
          <p:cNvSpPr txBox="1">
            <a:spLocks noChangeArrowheads="1"/>
          </p:cNvSpPr>
          <p:nvPr/>
        </p:nvSpPr>
        <p:spPr bwMode="auto">
          <a:xfrm>
            <a:off x="5434893" y="1524354"/>
            <a:ext cx="1625388"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rgbClr val="0000FF"/>
                </a:solidFill>
              </a:rPr>
              <a:t>X</a:t>
            </a:r>
          </a:p>
        </p:txBody>
      </p:sp>
      <p:pic>
        <p:nvPicPr>
          <p:cNvPr id="296968" name="Picture 8" descr="garhodeisland"/>
          <p:cNvPicPr>
            <a:picLocks noChangeAspect="1" noChangeArrowheads="1"/>
          </p:cNvPicPr>
          <p:nvPr/>
        </p:nvPicPr>
        <p:blipFill>
          <a:blip r:embed="rId4"/>
          <a:srcRect/>
          <a:stretch>
            <a:fillRect/>
          </a:stretch>
        </p:blipFill>
        <p:spPr bwMode="auto">
          <a:xfrm>
            <a:off x="4063471" y="3633041"/>
            <a:ext cx="4368231" cy="2446905"/>
          </a:xfrm>
          <a:prstGeom prst="rect">
            <a:avLst/>
          </a:prstGeom>
          <a:noFill/>
        </p:spPr>
      </p:pic>
      <p:sp>
        <p:nvSpPr>
          <p:cNvPr id="296969" name="AutoShape 9"/>
          <p:cNvSpPr>
            <a:spLocks noChangeArrowheads="1"/>
          </p:cNvSpPr>
          <p:nvPr/>
        </p:nvSpPr>
        <p:spPr bwMode="auto">
          <a:xfrm>
            <a:off x="5892033" y="2921676"/>
            <a:ext cx="609521" cy="533524"/>
          </a:xfrm>
          <a:prstGeom prst="downArrow">
            <a:avLst>
              <a:gd name="adj1" fmla="val 50000"/>
              <a:gd name="adj2" fmla="val 29167"/>
            </a:avLst>
          </a:prstGeom>
          <a:solidFill>
            <a:schemeClr val="accent1"/>
          </a:solidFill>
          <a:ln w="9525" algn="ctr">
            <a:solidFill>
              <a:schemeClr val="tx1"/>
            </a:solidFill>
            <a:miter lim="800000"/>
            <a:headEnd/>
            <a:tailEnd/>
          </a:ln>
          <a:effectLst/>
        </p:spPr>
        <p:txBody>
          <a:bodyPr wrap="none" lIns="121917" tIns="60958" rIns="121917" bIns="60958" anchor="ctr"/>
          <a:lstStyle/>
          <a:p>
            <a:endParaRPr lang="en-US" sz="3000"/>
          </a:p>
        </p:txBody>
      </p:sp>
      <p:sp>
        <p:nvSpPr>
          <p:cNvPr id="296970" name="Text Box 10"/>
          <p:cNvSpPr txBox="1">
            <a:spLocks noChangeArrowheads="1"/>
          </p:cNvSpPr>
          <p:nvPr/>
        </p:nvSpPr>
        <p:spPr bwMode="auto">
          <a:xfrm>
            <a:off x="1523802" y="3353576"/>
            <a:ext cx="2234909"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chemeClr val="accent6">
                    <a:lumMod val="50000"/>
                  </a:schemeClr>
                </a:solidFill>
              </a:rPr>
              <a:t>Gà Rốt</a:t>
            </a:r>
          </a:p>
        </p:txBody>
      </p:sp>
      <p:sp>
        <p:nvSpPr>
          <p:cNvPr id="296971" name="Text Box 11"/>
          <p:cNvSpPr txBox="1">
            <a:spLocks noChangeArrowheads="1"/>
          </p:cNvSpPr>
          <p:nvPr/>
        </p:nvSpPr>
        <p:spPr bwMode="auto">
          <a:xfrm>
            <a:off x="8126942" y="3277359"/>
            <a:ext cx="2742843"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chemeClr val="accent6">
                    <a:lumMod val="50000"/>
                  </a:schemeClr>
                </a:solidFill>
              </a:rPr>
              <a:t>Gà Ri</a:t>
            </a:r>
          </a:p>
        </p:txBody>
      </p:sp>
      <p:sp>
        <p:nvSpPr>
          <p:cNvPr id="296973" name="Text Box 13"/>
          <p:cNvSpPr txBox="1">
            <a:spLocks noChangeArrowheads="1"/>
          </p:cNvSpPr>
          <p:nvPr/>
        </p:nvSpPr>
        <p:spPr bwMode="auto">
          <a:xfrm>
            <a:off x="4165058" y="6097412"/>
            <a:ext cx="4672992"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chemeClr val="accent6">
                    <a:lumMod val="50000"/>
                  </a:schemeClr>
                </a:solidFill>
              </a:rPr>
              <a:t>Gà Rốt - Ri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6964"/>
                                        </p:tgtEl>
                                        <p:attrNameLst>
                                          <p:attrName>style.visibility</p:attrName>
                                        </p:attrNameLst>
                                      </p:cBhvr>
                                      <p:to>
                                        <p:strVal val="visible"/>
                                      </p:to>
                                    </p:set>
                                    <p:animEffect transition="in" filter="blinds(horizontal)">
                                      <p:cBhvr>
                                        <p:cTn id="7" dur="500"/>
                                        <p:tgtEl>
                                          <p:spTgt spid="296964"/>
                                        </p:tgtEl>
                                      </p:cBhvr>
                                    </p:animEffect>
                                  </p:childTnLst>
                                </p:cTn>
                              </p:par>
                              <p:par>
                                <p:cTn id="8" presetID="4" presetClass="entr" presetSubtype="16" fill="hold" nodeType="withEffect">
                                  <p:stCondLst>
                                    <p:cond delay="0"/>
                                  </p:stCondLst>
                                  <p:childTnLst>
                                    <p:set>
                                      <p:cBhvr>
                                        <p:cTn id="9" dur="1" fill="hold">
                                          <p:stCondLst>
                                            <p:cond delay="0"/>
                                          </p:stCondLst>
                                        </p:cTn>
                                        <p:tgtEl>
                                          <p:spTgt spid="296970">
                                            <p:txEl>
                                              <p:pRg st="0" end="0"/>
                                            </p:txEl>
                                          </p:spTgt>
                                        </p:tgtEl>
                                        <p:attrNameLst>
                                          <p:attrName>style.visibility</p:attrName>
                                        </p:attrNameLst>
                                      </p:cBhvr>
                                      <p:to>
                                        <p:strVal val="visible"/>
                                      </p:to>
                                    </p:set>
                                    <p:animEffect transition="in" filter="box(in)">
                                      <p:cBhvr>
                                        <p:cTn id="10" dur="500"/>
                                        <p:tgtEl>
                                          <p:spTgt spid="29697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96967"/>
                                        </p:tgtEl>
                                        <p:attrNameLst>
                                          <p:attrName>style.visibility</p:attrName>
                                        </p:attrNameLst>
                                      </p:cBhvr>
                                      <p:to>
                                        <p:strVal val="visible"/>
                                      </p:to>
                                    </p:set>
                                    <p:animEffect transition="in" filter="blinds(horizontal)">
                                      <p:cBhvr>
                                        <p:cTn id="15" dur="500"/>
                                        <p:tgtEl>
                                          <p:spTgt spid="29696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96965"/>
                                        </p:tgtEl>
                                        <p:attrNameLst>
                                          <p:attrName>style.visibility</p:attrName>
                                        </p:attrNameLst>
                                      </p:cBhvr>
                                      <p:to>
                                        <p:strVal val="visible"/>
                                      </p:to>
                                    </p:set>
                                    <p:animEffect transition="in" filter="box(in)">
                                      <p:cBhvr>
                                        <p:cTn id="20" dur="500"/>
                                        <p:tgtEl>
                                          <p:spTgt spid="29696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96971"/>
                                        </p:tgtEl>
                                        <p:attrNameLst>
                                          <p:attrName>style.visibility</p:attrName>
                                        </p:attrNameLst>
                                      </p:cBhvr>
                                      <p:to>
                                        <p:strVal val="visible"/>
                                      </p:to>
                                    </p:set>
                                    <p:animEffect transition="in" filter="blinds(horizontal)">
                                      <p:cBhvr>
                                        <p:cTn id="23" dur="500"/>
                                        <p:tgtEl>
                                          <p:spTgt spid="296971"/>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96969"/>
                                        </p:tgtEl>
                                        <p:attrNameLst>
                                          <p:attrName>style.visibility</p:attrName>
                                        </p:attrNameLst>
                                      </p:cBhvr>
                                      <p:to>
                                        <p:strVal val="visible"/>
                                      </p:to>
                                    </p:set>
                                    <p:animEffect transition="in" filter="box(in)">
                                      <p:cBhvr>
                                        <p:cTn id="28" dur="500"/>
                                        <p:tgtEl>
                                          <p:spTgt spid="296969"/>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296968"/>
                                        </p:tgtEl>
                                        <p:attrNameLst>
                                          <p:attrName>style.visibility</p:attrName>
                                        </p:attrNameLst>
                                      </p:cBhvr>
                                      <p:to>
                                        <p:strVal val="visible"/>
                                      </p:to>
                                    </p:set>
                                    <p:animEffect transition="in" filter="diamond(in)">
                                      <p:cBhvr>
                                        <p:cTn id="33" dur="2000"/>
                                        <p:tgtEl>
                                          <p:spTgt spid="296968"/>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296973"/>
                                        </p:tgtEl>
                                        <p:attrNameLst>
                                          <p:attrName>style.visibility</p:attrName>
                                        </p:attrNameLst>
                                      </p:cBhvr>
                                      <p:to>
                                        <p:strVal val="visible"/>
                                      </p:to>
                                    </p:set>
                                    <p:animEffect transition="in" filter="box(in)">
                                      <p:cBhvr>
                                        <p:cTn id="36" dur="500"/>
                                        <p:tgtEl>
                                          <p:spTgt spid="296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7" grpId="0"/>
      <p:bldP spid="296969" grpId="0" animBg="1"/>
      <p:bldP spid="296971" grpId="0"/>
      <p:bldP spid="29697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a. Nhân tố tự nhiên</a:t>
            </a:r>
          </a:p>
          <a:p>
            <a:r>
              <a:rPr lang="en-US" sz="3000" b="1" i="1" smtClean="0"/>
              <a:t>*Khó khăn</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Rounded Corners 7">
            <a:extLst>
              <a:ext uri="{FF2B5EF4-FFF2-40B4-BE49-F238E27FC236}">
                <a16:creationId xmlns="" xmlns:a16="http://schemas.microsoft.com/office/drawing/2014/main" id="{83943E22-6FC5-4857-96F1-DB4BDF369685}"/>
              </a:ext>
            </a:extLst>
          </p:cNvPr>
          <p:cNvSpPr/>
          <p:nvPr/>
        </p:nvSpPr>
        <p:spPr>
          <a:xfrm>
            <a:off x="239660" y="3946031"/>
            <a:ext cx="11373074" cy="1821104"/>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lnSpc>
                <a:spcPct val="150000"/>
              </a:lnSpc>
            </a:pPr>
            <a:r>
              <a:rPr lang="en-US" sz="3300" b="1" i="1" smtClean="0">
                <a:solidFill>
                  <a:srgbClr val="0000FF"/>
                </a:solidFill>
              </a:rPr>
              <a:t>Cho biết những khó khăn về mặt tự nhiên trong phát triển nông nghiệp ở nước ta.</a:t>
            </a:r>
            <a:endParaRPr lang="en-US" sz="3300" b="1" i="1">
              <a:solidFill>
                <a:srgbClr val="0000FF"/>
              </a:solidFill>
            </a:endParaRPr>
          </a:p>
        </p:txBody>
      </p:sp>
      <p:pic>
        <p:nvPicPr>
          <p:cNvPr id="6" name="Picture 5">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blip>
          <a:srcRect l="5192" t="22288" r="52690" b="31973"/>
          <a:stretch/>
        </p:blipFill>
        <p:spPr>
          <a:xfrm>
            <a:off x="197374" y="3402217"/>
            <a:ext cx="1000415" cy="1086860"/>
          </a:xfrm>
          <a:prstGeom prst="rect">
            <a:avLst/>
          </a:prstGeom>
        </p:spPr>
      </p:pic>
      <p:sp>
        <p:nvSpPr>
          <p:cNvPr id="7" name="Rectangle 1"/>
          <p:cNvSpPr>
            <a:spLocks noChangeArrowheads="1"/>
          </p:cNvSpPr>
          <p:nvPr/>
        </p:nvSpPr>
        <p:spPr bwMode="auto">
          <a:xfrm>
            <a:off x="203174" y="2520131"/>
            <a:ext cx="11784066" cy="385310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50000"/>
              </a:lnSpc>
            </a:pPr>
            <a:r>
              <a:rPr lang="en-US" sz="3300" b="1" smtClean="0"/>
              <a:t>- Đ</a:t>
            </a:r>
            <a:r>
              <a:rPr lang="vi-VN" sz="3300" b="1" smtClean="0">
                <a:latin typeface="Calibri" pitchFamily="34" charset="0"/>
                <a:cs typeface="Calibri" pitchFamily="34" charset="0"/>
              </a:rPr>
              <a:t>ất ở nhiều nơi đang bị thoái hoá</a:t>
            </a:r>
            <a:r>
              <a:rPr lang="en-US" sz="3300" b="1" smtClean="0">
                <a:latin typeface="Calibri" pitchFamily="34" charset="0"/>
                <a:cs typeface="Calibri" pitchFamily="34" charset="0"/>
              </a:rPr>
              <a:t>.</a:t>
            </a:r>
          </a:p>
          <a:p>
            <a:pPr algn="just">
              <a:lnSpc>
                <a:spcPct val="150000"/>
              </a:lnSpc>
            </a:pPr>
            <a:r>
              <a:rPr lang="en-US" sz="3300" b="1" smtClean="0">
                <a:latin typeface="Calibri" pitchFamily="34" charset="0"/>
                <a:cs typeface="Calibri" pitchFamily="34" charset="0"/>
              </a:rPr>
              <a:t>- K</a:t>
            </a:r>
            <a:r>
              <a:rPr lang="vi-VN" sz="3300" b="1" smtClean="0">
                <a:latin typeface="Calibri" pitchFamily="34" charset="0"/>
                <a:cs typeface="Calibri" pitchFamily="34" charset="0"/>
              </a:rPr>
              <a:t>hí hậu nóng ẩm</a:t>
            </a:r>
            <a:r>
              <a:rPr lang="en-US" sz="3300" b="1" smtClean="0">
                <a:latin typeface="Calibri" pitchFamily="34" charset="0"/>
                <a:cs typeface="Calibri" pitchFamily="34" charset="0"/>
              </a:rPr>
              <a:t>,</a:t>
            </a:r>
            <a:r>
              <a:rPr lang="vi-VN" sz="3300" b="1" smtClean="0">
                <a:latin typeface="Calibri" pitchFamily="34" charset="0"/>
                <a:cs typeface="Calibri" pitchFamily="34" charset="0"/>
              </a:rPr>
              <a:t> nhiều loại sâu bệnh</a:t>
            </a:r>
            <a:r>
              <a:rPr lang="en-US" sz="3300" b="1" smtClean="0">
                <a:latin typeface="Calibri" pitchFamily="34" charset="0"/>
                <a:cs typeface="Calibri" pitchFamily="34" charset="0"/>
              </a:rPr>
              <a:t>.</a:t>
            </a:r>
          </a:p>
          <a:p>
            <a:pPr algn="just">
              <a:lnSpc>
                <a:spcPct val="150000"/>
              </a:lnSpc>
            </a:pPr>
            <a:r>
              <a:rPr lang="en-US" sz="3300" b="1" smtClean="0">
                <a:latin typeface="Calibri" pitchFamily="34" charset="0"/>
                <a:cs typeface="Calibri" pitchFamily="34" charset="0"/>
              </a:rPr>
              <a:t>- T</a:t>
            </a:r>
            <a:r>
              <a:rPr lang="vi-VN" sz="3300" b="1" smtClean="0">
                <a:latin typeface="Calibri" pitchFamily="34" charset="0"/>
                <a:cs typeface="Calibri" pitchFamily="34" charset="0"/>
              </a:rPr>
              <a:t>hiên t</a:t>
            </a:r>
            <a:r>
              <a:rPr lang="en-US" sz="3300" b="1" smtClean="0">
                <a:latin typeface="Calibri" pitchFamily="34" charset="0"/>
                <a:cs typeface="Calibri" pitchFamily="34" charset="0"/>
              </a:rPr>
              <a:t>a</a:t>
            </a:r>
            <a:r>
              <a:rPr lang="vi-VN" sz="3300" b="1" smtClean="0">
                <a:latin typeface="Calibri" pitchFamily="34" charset="0"/>
                <a:cs typeface="Calibri" pitchFamily="34" charset="0"/>
              </a:rPr>
              <a:t>i </a:t>
            </a:r>
            <a:r>
              <a:rPr lang="en-US" sz="3300" b="1" smtClean="0">
                <a:latin typeface="Calibri" pitchFamily="34" charset="0"/>
                <a:cs typeface="Calibri" pitchFamily="34" charset="0"/>
              </a:rPr>
              <a:t>=&gt;</a:t>
            </a:r>
            <a:r>
              <a:rPr lang="vi-VN" sz="3300" b="1" smtClean="0">
                <a:latin typeface="Calibri" pitchFamily="34" charset="0"/>
                <a:cs typeface="Calibri" pitchFamily="34" charset="0"/>
              </a:rPr>
              <a:t> chất lượng và sản lượng nông sản</a:t>
            </a:r>
            <a:r>
              <a:rPr lang="en-US" sz="3300" b="1" smtClean="0">
                <a:latin typeface="Calibri" pitchFamily="34" charset="0"/>
                <a:cs typeface="Calibri" pitchFamily="34" charset="0"/>
              </a:rPr>
              <a:t>.</a:t>
            </a:r>
          </a:p>
          <a:p>
            <a:pPr algn="just">
              <a:lnSpc>
                <a:spcPct val="150000"/>
              </a:lnSpc>
            </a:pPr>
            <a:r>
              <a:rPr lang="en-US" sz="3300" b="1" smtClean="0">
                <a:latin typeface="Calibri" pitchFamily="34" charset="0"/>
                <a:cs typeface="Calibri" pitchFamily="34" charset="0"/>
              </a:rPr>
              <a:t>- C</a:t>
            </a:r>
            <a:r>
              <a:rPr lang="vi-VN" sz="3300" b="1" smtClean="0">
                <a:latin typeface="Calibri" pitchFamily="34" charset="0"/>
                <a:cs typeface="Calibri" pitchFamily="34" charset="0"/>
              </a:rPr>
              <a:t>ác tác động của biến đổi khí hậu</a:t>
            </a:r>
            <a:endParaRPr lang="en-US" sz="3300" b="1" smtClean="0">
              <a:latin typeface="Calibri" pitchFamily="34" charset="0"/>
              <a:cs typeface="Calibri" pitchFamily="34" charset="0"/>
            </a:endParaRPr>
          </a:p>
          <a:p>
            <a:pPr algn="just">
              <a:lnSpc>
                <a:spcPct val="150000"/>
              </a:lnSpc>
            </a:pPr>
            <a:r>
              <a:rPr lang="en-US" sz="3300" b="1" i="1" smtClean="0">
                <a:solidFill>
                  <a:srgbClr val="FF0000"/>
                </a:solidFill>
                <a:latin typeface="Calibri" pitchFamily="34" charset="0"/>
                <a:cs typeface="Calibri" pitchFamily="34" charset="0"/>
              </a:rPr>
              <a:t>=&gt; Ả</a:t>
            </a:r>
            <a:r>
              <a:rPr lang="vi-VN" sz="3300" b="1" i="1" smtClean="0">
                <a:solidFill>
                  <a:srgbClr val="FF0000"/>
                </a:solidFill>
                <a:latin typeface="Calibri" pitchFamily="34" charset="0"/>
                <a:cs typeface="Calibri" pitchFamily="34" charset="0"/>
              </a:rPr>
              <a:t>nh hưởng tới sản xuất nông nghiệp.</a:t>
            </a:r>
            <a:endParaRPr lang="en-US" sz="3300" b="1" i="1">
              <a:solidFill>
                <a:srgbClr val="FF0000"/>
              </a:solidFill>
              <a:latin typeface="Calibri" pitchFamily="34" charset="0"/>
              <a:cs typeface="Calibri" pitchFamily="34" charset="0"/>
            </a:endParaRPr>
          </a:p>
        </p:txBody>
      </p:sp>
      <p:sp>
        <p:nvSpPr>
          <p:cNvPr id="8" name="TextBox 7"/>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6"/>
                                        </p:tgtEl>
                                        <p:attrNameLst>
                                          <p:attrName>ppt_x</p:attrName>
                                        </p:attrNameLst>
                                      </p:cBhvr>
                                      <p:tavLst>
                                        <p:tav tm="0">
                                          <p:val>
                                            <p:strVal val="ppt_x"/>
                                          </p:val>
                                        </p:tav>
                                        <p:tav tm="100000">
                                          <p:val>
                                            <p:strVal val="ppt_x-.2"/>
                                          </p:val>
                                        </p:tav>
                                      </p:tavLst>
                                    </p:anim>
                                    <p:anim calcmode="lin" valueType="num">
                                      <p:cBhvr>
                                        <p:cTn id="19" dur="1000"/>
                                        <p:tgtEl>
                                          <p:spTgt spid="6"/>
                                        </p:tgtEl>
                                        <p:attrNameLst>
                                          <p:attrName>ppt_y</p:attrName>
                                        </p:attrNameLst>
                                      </p:cBhvr>
                                      <p:tavLst>
                                        <p:tav tm="0">
                                          <p:val>
                                            <p:strVal val="ppt_y"/>
                                          </p:val>
                                        </p:tav>
                                        <p:tav tm="100000">
                                          <p:val>
                                            <p:strVal val="ppt_y"/>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5"/>
                                        </p:tgtEl>
                                        <p:attrNameLst>
                                          <p:attrName>ppt_x</p:attrName>
                                        </p:attrNameLst>
                                      </p:cBhvr>
                                      <p:tavLst>
                                        <p:tav tm="0">
                                          <p:val>
                                            <p:strVal val="ppt_x"/>
                                          </p:val>
                                        </p:tav>
                                        <p:tav tm="100000">
                                          <p:val>
                                            <p:strVal val="ppt_x-.2"/>
                                          </p:val>
                                        </p:tav>
                                      </p:tavLst>
                                    </p:anim>
                                    <p:anim calcmode="lin" valueType="num">
                                      <p:cBhvr>
                                        <p:cTn id="24" dur="1000"/>
                                        <p:tgtEl>
                                          <p:spTgt spid="5"/>
                                        </p:tgtEl>
                                        <p:attrNameLst>
                                          <p:attrName>ppt_y</p:attrName>
                                        </p:attrNameLst>
                                      </p:cBhvr>
                                      <p:tavLst>
                                        <p:tav tm="0">
                                          <p:val>
                                            <p:strVal val="ppt_y"/>
                                          </p:val>
                                        </p:tav>
                                        <p:tav tm="100000">
                                          <p:val>
                                            <p:strVal val="ppt_y"/>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p:cTn id="31"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 calcmode="lin" valueType="num">
                                      <p:cBhvr>
                                        <p:cTn id="38"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 calcmode="lin" valueType="num">
                                      <p:cBhvr>
                                        <p:cTn id="45" dur="10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46" dur="1000" fill="hold"/>
                                        <p:tgtEl>
                                          <p:spTgt spid="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 calcmode="lin" valueType="num">
                                      <p:cBhvr>
                                        <p:cTn id="52" dur="1000" fill="hold"/>
                                        <p:tgtEl>
                                          <p:spTgt spid="7">
                                            <p:txEl>
                                              <p:pRg st="3" end="3"/>
                                            </p:txEl>
                                          </p:spTgt>
                                        </p:tgtEl>
                                        <p:attrNameLst>
                                          <p:attrName>ppt_x</p:attrName>
                                        </p:attrNameLst>
                                      </p:cBhvr>
                                      <p:tavLst>
                                        <p:tav tm="0">
                                          <p:val>
                                            <p:strVal val="#ppt_x-.2"/>
                                          </p:val>
                                        </p:tav>
                                        <p:tav tm="100000">
                                          <p:val>
                                            <p:strVal val="#ppt_x"/>
                                          </p:val>
                                        </p:tav>
                                      </p:tavLst>
                                    </p:anim>
                                    <p:anim calcmode="lin" valueType="num">
                                      <p:cBhvr>
                                        <p:cTn id="53" dur="1000" fill="hold"/>
                                        <p:tgtEl>
                                          <p:spTgt spid="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7">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ntr" presetSubtype="0" fill="hold" nodeType="clickEffect">
                                  <p:stCondLst>
                                    <p:cond delay="0"/>
                                  </p:stCondLst>
                                  <p:childTnLst>
                                    <p:set>
                                      <p:cBhvr>
                                        <p:cTn id="58" dur="1" fill="hold">
                                          <p:stCondLst>
                                            <p:cond delay="0"/>
                                          </p:stCondLst>
                                        </p:cTn>
                                        <p:tgtEl>
                                          <p:spTgt spid="7">
                                            <p:txEl>
                                              <p:pRg st="4" end="4"/>
                                            </p:txEl>
                                          </p:spTgt>
                                        </p:tgtEl>
                                        <p:attrNameLst>
                                          <p:attrName>style.visibility</p:attrName>
                                        </p:attrNameLst>
                                      </p:cBhvr>
                                      <p:to>
                                        <p:strVal val="visible"/>
                                      </p:to>
                                    </p:set>
                                    <p:anim calcmode="lin" valueType="num">
                                      <p:cBhvr>
                                        <p:cTn id="59" dur="1000" fill="hold"/>
                                        <p:tgtEl>
                                          <p:spTgt spid="7">
                                            <p:txEl>
                                              <p:pRg st="4" end="4"/>
                                            </p:txEl>
                                          </p:spTgt>
                                        </p:tgtEl>
                                        <p:attrNameLst>
                                          <p:attrName>ppt_x</p:attrName>
                                        </p:attrNameLst>
                                      </p:cBhvr>
                                      <p:tavLst>
                                        <p:tav tm="0">
                                          <p:val>
                                            <p:strVal val="#ppt_x-.2"/>
                                          </p:val>
                                        </p:tav>
                                        <p:tav tm="100000">
                                          <p:val>
                                            <p:strVal val="#ppt_x"/>
                                          </p:val>
                                        </p:tav>
                                      </p:tavLst>
                                    </p:anim>
                                    <p:anim calcmode="lin" valueType="num">
                                      <p:cBhvr>
                                        <p:cTn id="60" dur="1000" fill="hold"/>
                                        <p:tgtEl>
                                          <p:spTgt spid="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61"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fld id="{81800FAE-9CE3-4460-A532-EB8B7E281FD3}" type="slidenum">
              <a:rPr lang="en-US" sz="3000"/>
              <a:pPr/>
              <a:t>23</a:t>
            </a:fld>
            <a:endParaRPr lang="en-US" sz="3000"/>
          </a:p>
        </p:txBody>
      </p:sp>
      <p:sp>
        <p:nvSpPr>
          <p:cNvPr id="227330" name="Rectangle 2"/>
          <p:cNvSpPr>
            <a:spLocks noGrp="1" noChangeArrowheads="1"/>
          </p:cNvSpPr>
          <p:nvPr>
            <p:ph type="title"/>
          </p:nvPr>
        </p:nvSpPr>
        <p:spPr>
          <a:xfrm>
            <a:off x="609521" y="0"/>
            <a:ext cx="10971372" cy="609741"/>
          </a:xfrm>
        </p:spPr>
        <p:txBody>
          <a:bodyPr>
            <a:noAutofit/>
          </a:bodyPr>
          <a:lstStyle/>
          <a:p>
            <a:r>
              <a:rPr lang="en-US" sz="3000" b="1" smtClean="0">
                <a:solidFill>
                  <a:srgbClr val="FF0000"/>
                </a:solidFill>
                <a:latin typeface="+mn-lt"/>
                <a:cs typeface="Times New Roman" pitchFamily="18" charset="0"/>
              </a:rPr>
              <a:t>Ô </a:t>
            </a:r>
            <a:r>
              <a:rPr lang="en-US" sz="3000" b="1">
                <a:solidFill>
                  <a:srgbClr val="FF0000"/>
                </a:solidFill>
                <a:latin typeface="+mn-lt"/>
                <a:cs typeface="Times New Roman" pitchFamily="18" charset="0"/>
              </a:rPr>
              <a:t>NHIỄM MÔI TRƯỜNG NƯỚC</a:t>
            </a:r>
            <a:r>
              <a:rPr lang="en-US" sz="3000">
                <a:solidFill>
                  <a:srgbClr val="FF0000"/>
                </a:solidFill>
                <a:latin typeface="+mn-lt"/>
              </a:rPr>
              <a:t> </a:t>
            </a:r>
          </a:p>
        </p:txBody>
      </p:sp>
      <p:pic>
        <p:nvPicPr>
          <p:cNvPr id="227335" name="Picture 7" descr="tải xuống (1)"/>
          <p:cNvPicPr>
            <a:picLocks noChangeAspect="1" noChangeArrowheads="1"/>
          </p:cNvPicPr>
          <p:nvPr/>
        </p:nvPicPr>
        <p:blipFill>
          <a:blip r:embed="rId2"/>
          <a:srcRect/>
          <a:stretch>
            <a:fillRect/>
          </a:stretch>
        </p:blipFill>
        <p:spPr bwMode="auto">
          <a:xfrm>
            <a:off x="6399967" y="685959"/>
            <a:ext cx="5688859" cy="2820053"/>
          </a:xfrm>
          <a:prstGeom prst="rect">
            <a:avLst/>
          </a:prstGeom>
          <a:ln>
            <a:noFill/>
          </a:ln>
          <a:effectLst>
            <a:outerShdw blurRad="292100" dist="139700" dir="2700000" algn="tl" rotWithShape="0">
              <a:srgbClr val="333333">
                <a:alpha val="65000"/>
              </a:srgbClr>
            </a:outerShdw>
          </a:effectLst>
        </p:spPr>
      </p:pic>
      <p:pic>
        <p:nvPicPr>
          <p:cNvPr id="227346" name="Picture 18" descr="images"/>
          <p:cNvPicPr>
            <a:picLocks noChangeAspect="1" noChangeArrowheads="1"/>
          </p:cNvPicPr>
          <p:nvPr/>
        </p:nvPicPr>
        <p:blipFill>
          <a:blip r:embed="rId3"/>
          <a:srcRect/>
          <a:stretch>
            <a:fillRect/>
          </a:stretch>
        </p:blipFill>
        <p:spPr bwMode="auto">
          <a:xfrm>
            <a:off x="6399967" y="3633041"/>
            <a:ext cx="5688859" cy="3048706"/>
          </a:xfrm>
          <a:prstGeom prst="rect">
            <a:avLst/>
          </a:prstGeom>
          <a:ln>
            <a:noFill/>
          </a:ln>
          <a:effectLst>
            <a:outerShdw blurRad="292100" dist="139700" dir="2700000" algn="tl" rotWithShape="0">
              <a:srgbClr val="333333">
                <a:alpha val="65000"/>
              </a:srgbClr>
            </a:outerShdw>
          </a:effectLst>
        </p:spPr>
      </p:pic>
      <p:pic>
        <p:nvPicPr>
          <p:cNvPr id="227348" name="Picture 20" descr="tải xuống"/>
          <p:cNvPicPr>
            <a:picLocks noChangeAspect="1" noChangeArrowheads="1"/>
          </p:cNvPicPr>
          <p:nvPr/>
        </p:nvPicPr>
        <p:blipFill>
          <a:blip r:embed="rId4"/>
          <a:srcRect/>
          <a:stretch>
            <a:fillRect/>
          </a:stretch>
        </p:blipFill>
        <p:spPr bwMode="auto">
          <a:xfrm>
            <a:off x="101587" y="685959"/>
            <a:ext cx="6196793" cy="2854986"/>
          </a:xfrm>
          <a:prstGeom prst="rect">
            <a:avLst/>
          </a:prstGeom>
          <a:ln>
            <a:noFill/>
          </a:ln>
          <a:effectLst>
            <a:outerShdw blurRad="292100" dist="139700" dir="2700000" algn="tl" rotWithShape="0">
              <a:srgbClr val="333333">
                <a:alpha val="65000"/>
              </a:srgbClr>
            </a:outerShdw>
          </a:effectLst>
        </p:spPr>
      </p:pic>
      <p:pic>
        <p:nvPicPr>
          <p:cNvPr id="227350" name="Picture 22" descr="images (2)"/>
          <p:cNvPicPr>
            <a:picLocks noChangeAspect="1" noChangeArrowheads="1"/>
          </p:cNvPicPr>
          <p:nvPr/>
        </p:nvPicPr>
        <p:blipFill>
          <a:blip r:embed="rId5"/>
          <a:srcRect/>
          <a:stretch>
            <a:fillRect/>
          </a:stretch>
        </p:blipFill>
        <p:spPr bwMode="auto">
          <a:xfrm>
            <a:off x="101587" y="3633042"/>
            <a:ext cx="6196793" cy="31392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7348"/>
                                        </p:tgtEl>
                                        <p:attrNameLst>
                                          <p:attrName>style.visibility</p:attrName>
                                        </p:attrNameLst>
                                      </p:cBhvr>
                                      <p:to>
                                        <p:strVal val="visible"/>
                                      </p:to>
                                    </p:set>
                                    <p:animEffect transition="in" filter="box(in)">
                                      <p:cBhvr>
                                        <p:cTn id="7" dur="1000"/>
                                        <p:tgtEl>
                                          <p:spTgt spid="227348"/>
                                        </p:tgtEl>
                                      </p:cBhvr>
                                    </p:animEffect>
                                  </p:childTnLst>
                                </p:cTn>
                              </p:par>
                              <p:par>
                                <p:cTn id="8" presetID="4" presetClass="entr" presetSubtype="16" fill="hold" nodeType="withEffect">
                                  <p:stCondLst>
                                    <p:cond delay="0"/>
                                  </p:stCondLst>
                                  <p:childTnLst>
                                    <p:set>
                                      <p:cBhvr>
                                        <p:cTn id="9" dur="1" fill="hold">
                                          <p:stCondLst>
                                            <p:cond delay="0"/>
                                          </p:stCondLst>
                                        </p:cTn>
                                        <p:tgtEl>
                                          <p:spTgt spid="227335"/>
                                        </p:tgtEl>
                                        <p:attrNameLst>
                                          <p:attrName>style.visibility</p:attrName>
                                        </p:attrNameLst>
                                      </p:cBhvr>
                                      <p:to>
                                        <p:strVal val="visible"/>
                                      </p:to>
                                    </p:set>
                                    <p:animEffect transition="in" filter="box(in)">
                                      <p:cBhvr>
                                        <p:cTn id="10" dur="1000"/>
                                        <p:tgtEl>
                                          <p:spTgt spid="227335"/>
                                        </p:tgtEl>
                                      </p:cBhvr>
                                    </p:animEffect>
                                  </p:childTnLst>
                                </p:cTn>
                              </p:par>
                              <p:par>
                                <p:cTn id="11" presetID="4" presetClass="entr" presetSubtype="16" fill="hold" nodeType="withEffect">
                                  <p:stCondLst>
                                    <p:cond delay="0"/>
                                  </p:stCondLst>
                                  <p:childTnLst>
                                    <p:set>
                                      <p:cBhvr>
                                        <p:cTn id="12" dur="1" fill="hold">
                                          <p:stCondLst>
                                            <p:cond delay="0"/>
                                          </p:stCondLst>
                                        </p:cTn>
                                        <p:tgtEl>
                                          <p:spTgt spid="227350"/>
                                        </p:tgtEl>
                                        <p:attrNameLst>
                                          <p:attrName>style.visibility</p:attrName>
                                        </p:attrNameLst>
                                      </p:cBhvr>
                                      <p:to>
                                        <p:strVal val="visible"/>
                                      </p:to>
                                    </p:set>
                                    <p:animEffect transition="in" filter="box(in)">
                                      <p:cBhvr>
                                        <p:cTn id="13" dur="1000"/>
                                        <p:tgtEl>
                                          <p:spTgt spid="227350"/>
                                        </p:tgtEl>
                                      </p:cBhvr>
                                    </p:animEffect>
                                  </p:childTnLst>
                                </p:cTn>
                              </p:par>
                              <p:par>
                                <p:cTn id="14" presetID="4" presetClass="entr" presetSubtype="16" fill="hold" nodeType="withEffect">
                                  <p:stCondLst>
                                    <p:cond delay="0"/>
                                  </p:stCondLst>
                                  <p:childTnLst>
                                    <p:set>
                                      <p:cBhvr>
                                        <p:cTn id="15" dur="1" fill="hold">
                                          <p:stCondLst>
                                            <p:cond delay="0"/>
                                          </p:stCondLst>
                                        </p:cTn>
                                        <p:tgtEl>
                                          <p:spTgt spid="227346"/>
                                        </p:tgtEl>
                                        <p:attrNameLst>
                                          <p:attrName>style.visibility</p:attrName>
                                        </p:attrNameLst>
                                      </p:cBhvr>
                                      <p:to>
                                        <p:strVal val="visible"/>
                                      </p:to>
                                    </p:set>
                                    <p:animEffect transition="in" filter="box(in)">
                                      <p:cBhvr>
                                        <p:cTn id="16" dur="1000"/>
                                        <p:tgtEl>
                                          <p:spTgt spid="22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2"/>
          <p:cNvSpPr txBox="1">
            <a:spLocks noChangeArrowheads="1"/>
          </p:cNvSpPr>
          <p:nvPr/>
        </p:nvSpPr>
        <p:spPr bwMode="auto">
          <a:xfrm>
            <a:off x="609521" y="-25406"/>
            <a:ext cx="11377719" cy="584771"/>
          </a:xfrm>
          <a:prstGeom prst="rect">
            <a:avLst/>
          </a:prstGeom>
          <a:noFill/>
          <a:ln w="9525">
            <a:noFill/>
            <a:miter lim="800000"/>
            <a:headEnd/>
            <a:tailEnd/>
          </a:ln>
          <a:effectLst>
            <a:prstShdw prst="shdw18" dist="17961" dir="13500000">
              <a:schemeClr val="accent1">
                <a:gamma/>
                <a:shade val="60000"/>
                <a:invGamma/>
              </a:schemeClr>
            </a:prstShdw>
          </a:effectLst>
        </p:spPr>
        <p:txBody>
          <a:bodyPr lIns="121917" tIns="60958" rIns="121917" bIns="60958">
            <a:spAutoFit/>
          </a:bodyPr>
          <a:lstStyle/>
          <a:p>
            <a:pPr algn="ctr">
              <a:spcBef>
                <a:spcPct val="50000"/>
              </a:spcBef>
            </a:pPr>
            <a:r>
              <a:rPr lang="en-US" sz="3000" b="1">
                <a:solidFill>
                  <a:srgbClr val="FF0000"/>
                </a:solidFill>
                <a:cs typeface="Times New Roman" pitchFamily="18" charset="0"/>
              </a:rPr>
              <a:t>Những thiên tai ở Việt Nam</a:t>
            </a:r>
          </a:p>
        </p:txBody>
      </p:sp>
      <p:pic>
        <p:nvPicPr>
          <p:cNvPr id="236547" name="Picture 3" descr="071113-Lu-lut_03"/>
          <p:cNvPicPr>
            <a:picLocks noChangeAspect="1" noChangeArrowheads="1"/>
          </p:cNvPicPr>
          <p:nvPr/>
        </p:nvPicPr>
        <p:blipFill>
          <a:blip r:embed="rId2"/>
          <a:srcRect/>
          <a:stretch>
            <a:fillRect/>
          </a:stretch>
        </p:blipFill>
        <p:spPr bwMode="auto">
          <a:xfrm>
            <a:off x="6095206" y="584335"/>
            <a:ext cx="5892033" cy="2947082"/>
          </a:xfrm>
          <a:prstGeom prst="rect">
            <a:avLst/>
          </a:prstGeom>
          <a:ln>
            <a:noFill/>
          </a:ln>
          <a:effectLst>
            <a:outerShdw blurRad="292100" dist="139700" dir="2700000" algn="tl" rotWithShape="0">
              <a:srgbClr val="333333">
                <a:alpha val="65000"/>
              </a:srgbClr>
            </a:outerShdw>
          </a:effectLst>
        </p:spPr>
      </p:pic>
      <p:pic>
        <p:nvPicPr>
          <p:cNvPr id="236548" name="Picture 4" descr="1207584071"/>
          <p:cNvPicPr>
            <a:picLocks noChangeAspect="1" noChangeArrowheads="1"/>
          </p:cNvPicPr>
          <p:nvPr/>
        </p:nvPicPr>
        <p:blipFill>
          <a:blip r:embed="rId3"/>
          <a:srcRect/>
          <a:stretch>
            <a:fillRect/>
          </a:stretch>
        </p:blipFill>
        <p:spPr bwMode="auto">
          <a:xfrm>
            <a:off x="101587" y="3734664"/>
            <a:ext cx="5892033" cy="3048706"/>
          </a:xfrm>
          <a:prstGeom prst="rect">
            <a:avLst/>
          </a:prstGeom>
          <a:ln>
            <a:noFill/>
          </a:ln>
          <a:effectLst>
            <a:outerShdw blurRad="292100" dist="139700" dir="2700000" algn="tl" rotWithShape="0">
              <a:srgbClr val="333333">
                <a:alpha val="65000"/>
              </a:srgbClr>
            </a:outerShdw>
          </a:effectLst>
        </p:spPr>
      </p:pic>
      <p:pic>
        <p:nvPicPr>
          <p:cNvPr id="236549" name="Picture 5" descr="Palm"/>
          <p:cNvPicPr>
            <a:picLocks noChangeAspect="1" noChangeArrowheads="1"/>
          </p:cNvPicPr>
          <p:nvPr/>
        </p:nvPicPr>
        <p:blipFill>
          <a:blip r:embed="rId4"/>
          <a:srcRect/>
          <a:stretch>
            <a:fillRect/>
          </a:stretch>
        </p:blipFill>
        <p:spPr bwMode="auto">
          <a:xfrm>
            <a:off x="101587" y="584335"/>
            <a:ext cx="5892033" cy="2947082"/>
          </a:xfrm>
          <a:prstGeom prst="rect">
            <a:avLst/>
          </a:prstGeom>
          <a:ln>
            <a:noFill/>
          </a:ln>
          <a:effectLst>
            <a:outerShdw blurRad="292100" dist="139700" dir="2700000" algn="tl" rotWithShape="0">
              <a:srgbClr val="333333">
                <a:alpha val="65000"/>
              </a:srgbClr>
            </a:outerShdw>
          </a:effectLst>
        </p:spPr>
      </p:pic>
      <p:pic>
        <p:nvPicPr>
          <p:cNvPr id="236553" name="Picture 9" descr="b862suongmuoi_2"/>
          <p:cNvPicPr>
            <a:picLocks noChangeAspect="1" noChangeArrowheads="1"/>
          </p:cNvPicPr>
          <p:nvPr/>
        </p:nvPicPr>
        <p:blipFill>
          <a:blip r:embed="rId5"/>
          <a:srcRect/>
          <a:stretch>
            <a:fillRect/>
          </a:stretch>
        </p:blipFill>
        <p:spPr bwMode="auto">
          <a:xfrm>
            <a:off x="6095206" y="3633041"/>
            <a:ext cx="5892033" cy="315032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6546"/>
                                        </p:tgtEl>
                                        <p:attrNameLst>
                                          <p:attrName>style.visibility</p:attrName>
                                        </p:attrNameLst>
                                      </p:cBhvr>
                                      <p:to>
                                        <p:strVal val="visible"/>
                                      </p:to>
                                    </p:set>
                                    <p:anim calcmode="lin" valueType="num">
                                      <p:cBhvr>
                                        <p:cTn id="7" dur="1000" fill="hold"/>
                                        <p:tgtEl>
                                          <p:spTgt spid="236546"/>
                                        </p:tgtEl>
                                        <p:attrNameLst>
                                          <p:attrName>ppt_x</p:attrName>
                                        </p:attrNameLst>
                                      </p:cBhvr>
                                      <p:tavLst>
                                        <p:tav tm="0">
                                          <p:val>
                                            <p:strVal val="#ppt_x-.2"/>
                                          </p:val>
                                        </p:tav>
                                        <p:tav tm="100000">
                                          <p:val>
                                            <p:strVal val="#ppt_x"/>
                                          </p:val>
                                        </p:tav>
                                      </p:tavLst>
                                    </p:anim>
                                    <p:anim calcmode="lin" valueType="num">
                                      <p:cBhvr>
                                        <p:cTn id="8" dur="1000" fill="hold"/>
                                        <p:tgtEl>
                                          <p:spTgt spid="2365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654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36547"/>
                                        </p:tgtEl>
                                        <p:attrNameLst>
                                          <p:attrName>style.visibility</p:attrName>
                                        </p:attrNameLst>
                                      </p:cBhvr>
                                      <p:to>
                                        <p:strVal val="visible"/>
                                      </p:to>
                                    </p:set>
                                    <p:anim calcmode="lin" valueType="num">
                                      <p:cBhvr>
                                        <p:cTn id="14" dur="1000" fill="hold"/>
                                        <p:tgtEl>
                                          <p:spTgt spid="236547"/>
                                        </p:tgtEl>
                                        <p:attrNameLst>
                                          <p:attrName>ppt_x</p:attrName>
                                        </p:attrNameLst>
                                      </p:cBhvr>
                                      <p:tavLst>
                                        <p:tav tm="0">
                                          <p:val>
                                            <p:strVal val="#ppt_x-.2"/>
                                          </p:val>
                                        </p:tav>
                                        <p:tav tm="100000">
                                          <p:val>
                                            <p:strVal val="#ppt_x"/>
                                          </p:val>
                                        </p:tav>
                                      </p:tavLst>
                                    </p:anim>
                                    <p:anim calcmode="lin" valueType="num">
                                      <p:cBhvr>
                                        <p:cTn id="15" dur="1000" fill="hold"/>
                                        <p:tgtEl>
                                          <p:spTgt spid="23654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36547"/>
                                        </p:tgtEl>
                                      </p:cBhvr>
                                    </p:animEffect>
                                  </p:childTnLst>
                                </p:cTn>
                              </p:par>
                              <p:par>
                                <p:cTn id="17" presetID="29" presetClass="entr" presetSubtype="0" fill="hold" nodeType="withEffect">
                                  <p:stCondLst>
                                    <p:cond delay="0"/>
                                  </p:stCondLst>
                                  <p:childTnLst>
                                    <p:set>
                                      <p:cBhvr>
                                        <p:cTn id="18" dur="1" fill="hold">
                                          <p:stCondLst>
                                            <p:cond delay="0"/>
                                          </p:stCondLst>
                                        </p:cTn>
                                        <p:tgtEl>
                                          <p:spTgt spid="236548"/>
                                        </p:tgtEl>
                                        <p:attrNameLst>
                                          <p:attrName>style.visibility</p:attrName>
                                        </p:attrNameLst>
                                      </p:cBhvr>
                                      <p:to>
                                        <p:strVal val="visible"/>
                                      </p:to>
                                    </p:set>
                                    <p:anim calcmode="lin" valueType="num">
                                      <p:cBhvr>
                                        <p:cTn id="19" dur="1000" fill="hold"/>
                                        <p:tgtEl>
                                          <p:spTgt spid="236548"/>
                                        </p:tgtEl>
                                        <p:attrNameLst>
                                          <p:attrName>ppt_x</p:attrName>
                                        </p:attrNameLst>
                                      </p:cBhvr>
                                      <p:tavLst>
                                        <p:tav tm="0">
                                          <p:val>
                                            <p:strVal val="#ppt_x-.2"/>
                                          </p:val>
                                        </p:tav>
                                        <p:tav tm="100000">
                                          <p:val>
                                            <p:strVal val="#ppt_x"/>
                                          </p:val>
                                        </p:tav>
                                      </p:tavLst>
                                    </p:anim>
                                    <p:anim calcmode="lin" valueType="num">
                                      <p:cBhvr>
                                        <p:cTn id="20" dur="1000" fill="hold"/>
                                        <p:tgtEl>
                                          <p:spTgt spid="23654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36548"/>
                                        </p:tgtEl>
                                      </p:cBhvr>
                                    </p:animEffect>
                                  </p:childTnLst>
                                </p:cTn>
                              </p:par>
                              <p:par>
                                <p:cTn id="22" presetID="29" presetClass="entr" presetSubtype="0" fill="hold" nodeType="withEffect">
                                  <p:stCondLst>
                                    <p:cond delay="0"/>
                                  </p:stCondLst>
                                  <p:childTnLst>
                                    <p:set>
                                      <p:cBhvr>
                                        <p:cTn id="23" dur="1" fill="hold">
                                          <p:stCondLst>
                                            <p:cond delay="0"/>
                                          </p:stCondLst>
                                        </p:cTn>
                                        <p:tgtEl>
                                          <p:spTgt spid="236549"/>
                                        </p:tgtEl>
                                        <p:attrNameLst>
                                          <p:attrName>style.visibility</p:attrName>
                                        </p:attrNameLst>
                                      </p:cBhvr>
                                      <p:to>
                                        <p:strVal val="visible"/>
                                      </p:to>
                                    </p:set>
                                    <p:anim calcmode="lin" valueType="num">
                                      <p:cBhvr>
                                        <p:cTn id="24" dur="1000" fill="hold"/>
                                        <p:tgtEl>
                                          <p:spTgt spid="236549"/>
                                        </p:tgtEl>
                                        <p:attrNameLst>
                                          <p:attrName>ppt_x</p:attrName>
                                        </p:attrNameLst>
                                      </p:cBhvr>
                                      <p:tavLst>
                                        <p:tav tm="0">
                                          <p:val>
                                            <p:strVal val="#ppt_x-.2"/>
                                          </p:val>
                                        </p:tav>
                                        <p:tav tm="100000">
                                          <p:val>
                                            <p:strVal val="#ppt_x"/>
                                          </p:val>
                                        </p:tav>
                                      </p:tavLst>
                                    </p:anim>
                                    <p:anim calcmode="lin" valueType="num">
                                      <p:cBhvr>
                                        <p:cTn id="25" dur="1000" fill="hold"/>
                                        <p:tgtEl>
                                          <p:spTgt spid="23654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36549"/>
                                        </p:tgtEl>
                                      </p:cBhvr>
                                    </p:animEffect>
                                  </p:childTnLst>
                                </p:cTn>
                              </p:par>
                              <p:par>
                                <p:cTn id="27" presetID="29" presetClass="entr" presetSubtype="0" fill="hold" nodeType="withEffect">
                                  <p:stCondLst>
                                    <p:cond delay="0"/>
                                  </p:stCondLst>
                                  <p:childTnLst>
                                    <p:set>
                                      <p:cBhvr>
                                        <p:cTn id="28" dur="1" fill="hold">
                                          <p:stCondLst>
                                            <p:cond delay="0"/>
                                          </p:stCondLst>
                                        </p:cTn>
                                        <p:tgtEl>
                                          <p:spTgt spid="236553"/>
                                        </p:tgtEl>
                                        <p:attrNameLst>
                                          <p:attrName>style.visibility</p:attrName>
                                        </p:attrNameLst>
                                      </p:cBhvr>
                                      <p:to>
                                        <p:strVal val="visible"/>
                                      </p:to>
                                    </p:set>
                                    <p:anim calcmode="lin" valueType="num">
                                      <p:cBhvr>
                                        <p:cTn id="29" dur="1000" fill="hold"/>
                                        <p:tgtEl>
                                          <p:spTgt spid="236553"/>
                                        </p:tgtEl>
                                        <p:attrNameLst>
                                          <p:attrName>ppt_x</p:attrName>
                                        </p:attrNameLst>
                                      </p:cBhvr>
                                      <p:tavLst>
                                        <p:tav tm="0">
                                          <p:val>
                                            <p:strVal val="#ppt_x-.2"/>
                                          </p:val>
                                        </p:tav>
                                        <p:tav tm="100000">
                                          <p:val>
                                            <p:strVal val="#ppt_x"/>
                                          </p:val>
                                        </p:tav>
                                      </p:tavLst>
                                    </p:anim>
                                    <p:anim calcmode="lin" valueType="num">
                                      <p:cBhvr>
                                        <p:cTn id="30" dur="1000" fill="hold"/>
                                        <p:tgtEl>
                                          <p:spTgt spid="236553"/>
                                        </p:tgtEl>
                                        <p:attrNameLst>
                                          <p:attrName>ppt_y</p:attrName>
                                        </p:attrNameLst>
                                      </p:cBhvr>
                                      <p:tavLst>
                                        <p:tav tm="0">
                                          <p:val>
                                            <p:strVal val="#ppt_y"/>
                                          </p:val>
                                        </p:tav>
                                        <p:tav tm="100000">
                                          <p:val>
                                            <p:strVal val="#ppt_y"/>
                                          </p:val>
                                        </p:tav>
                                      </p:tavLst>
                                    </p:anim>
                                    <p:animEffect transition="in" filter="wipe(right)" prLst="gradientSize: 0.1">
                                      <p:cBhvr>
                                        <p:cTn id="31" dur="1000"/>
                                        <p:tgtEl>
                                          <p:spTgt spid="236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25405"/>
            <a:ext cx="11709082" cy="553994"/>
          </a:xfrm>
          <a:prstGeom prst="rect">
            <a:avLst/>
          </a:prstGeom>
        </p:spPr>
        <p:txBody>
          <a:bodyPr wrap="square" lIns="91436" tIns="45718" rIns="91436" bIns="45718">
            <a:spAutoFit/>
          </a:bodyPr>
          <a:lstStyle/>
          <a:p>
            <a:r>
              <a:rPr lang="en-US" sz="3000" b="1" i="1" smtClean="0">
                <a:solidFill>
                  <a:srgbClr val="002060"/>
                </a:solidFill>
                <a:cs typeface="Arial" pitchFamily="34" charset="0"/>
              </a:rPr>
              <a:t>b. Nhân tố kinh tế - xã hội</a:t>
            </a:r>
            <a:endParaRPr lang="en-US" sz="3000" i="1"/>
          </a:p>
        </p:txBody>
      </p:sp>
      <p:sp>
        <p:nvSpPr>
          <p:cNvPr id="10" name="Text Box 2"/>
          <p:cNvSpPr txBox="1">
            <a:spLocks noChangeArrowheads="1"/>
          </p:cNvSpPr>
          <p:nvPr/>
        </p:nvSpPr>
        <p:spPr bwMode="auto">
          <a:xfrm>
            <a:off x="203174" y="1154701"/>
            <a:ext cx="11791648" cy="1646599"/>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3300" b="1" i="1" u="sng" dirty="0" smtClean="0">
                <a:solidFill>
                  <a:srgbClr val="0000FF"/>
                </a:solidFill>
                <a:cs typeface="Times New Roman" pitchFamily="18" charset="0"/>
              </a:rPr>
              <a:t>Yêu cầu</a:t>
            </a:r>
            <a:r>
              <a:rPr lang="en-US" sz="3300" b="1" i="1" u="sng" smtClean="0">
                <a:solidFill>
                  <a:srgbClr val="0000FF"/>
                </a:solidFill>
                <a:cs typeface="Times New Roman" pitchFamily="18" charset="0"/>
              </a:rPr>
              <a:t>:</a:t>
            </a:r>
            <a:r>
              <a:rPr lang="en-US" sz="3300" b="1" i="1" smtClean="0">
                <a:solidFill>
                  <a:srgbClr val="0000FF"/>
                </a:solidFill>
                <a:cs typeface="Times New Roman" pitchFamily="18" charset="0"/>
              </a:rPr>
              <a:t> </a:t>
            </a:r>
            <a:r>
              <a:rPr lang="en-US" sz="3300" b="1" i="1" smtClean="0">
                <a:solidFill>
                  <a:srgbClr val="0000FF"/>
                </a:solidFill>
                <a:ea typeface="Calibri" charset="0"/>
                <a:cs typeface="Times New Roman" pitchFamily="18" charset="0"/>
              </a:rPr>
              <a:t>*Dựa </a:t>
            </a:r>
            <a:r>
              <a:rPr lang="en-US" sz="3300" b="1" i="1" dirty="0" smtClean="0">
                <a:solidFill>
                  <a:srgbClr val="0000FF"/>
                </a:solidFill>
                <a:ea typeface="Calibri" charset="0"/>
                <a:cs typeface="Times New Roman" pitchFamily="18" charset="0"/>
              </a:rPr>
              <a:t>vào </a:t>
            </a:r>
            <a:r>
              <a:rPr lang="fr-FR" sz="3300" b="1" i="1" dirty="0" smtClean="0">
                <a:solidFill>
                  <a:srgbClr val="0000FF"/>
                </a:solidFill>
                <a:ea typeface="Calibri" charset="0"/>
                <a:cs typeface="Times New Roman" pitchFamily="18" charset="0"/>
              </a:rPr>
              <a:t>thông tin </a:t>
            </a:r>
            <a:r>
              <a:rPr lang="fr-FR" sz="3300" b="1" i="1" smtClean="0">
                <a:solidFill>
                  <a:srgbClr val="0000FF"/>
                </a:solidFill>
                <a:ea typeface="Calibri" charset="0"/>
                <a:cs typeface="Times New Roman" pitchFamily="18" charset="0"/>
              </a:rPr>
              <a:t>mục 1.b:</a:t>
            </a:r>
            <a:r>
              <a:rPr lang="en-US" sz="3300" b="1" i="1" smtClean="0">
                <a:solidFill>
                  <a:srgbClr val="0000FF"/>
                </a:solidFill>
                <a:ea typeface="Calibri" charset="0"/>
                <a:cs typeface="Times New Roman" pitchFamily="18" charset="0"/>
              </a:rPr>
              <a:t> </a:t>
            </a:r>
            <a:r>
              <a:rPr lang="en-US" sz="3300" b="1" i="1" smtClean="0">
                <a:solidFill>
                  <a:srgbClr val="0000FF"/>
                </a:solidFill>
              </a:rPr>
              <a:t>đánh giá những thuận lợi và khó khăn của các nhân tố kinh tế - xã hội đối với sản xuất nông nghiệp.</a:t>
            </a:r>
            <a:endParaRPr lang="en-US" sz="3300" b="1" i="1" dirty="0" smtClean="0">
              <a:solidFill>
                <a:srgbClr val="0000FF"/>
              </a:solidFill>
              <a:ea typeface="Calibri" charset="0"/>
              <a:cs typeface="Times New Roman" pitchFamily="18" charset="0"/>
            </a:endParaRPr>
          </a:p>
        </p:txBody>
      </p:sp>
      <p:sp>
        <p:nvSpPr>
          <p:cNvPr id="16" name="Text Box 3"/>
          <p:cNvSpPr txBox="1">
            <a:spLocks noChangeArrowheads="1"/>
          </p:cNvSpPr>
          <p:nvPr/>
        </p:nvSpPr>
        <p:spPr bwMode="auto">
          <a:xfrm>
            <a:off x="188707" y="3429795"/>
            <a:ext cx="4382699"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0070C0"/>
                </a:solidFill>
              </a:rPr>
              <a:t>Nhóm 1: </a:t>
            </a:r>
          </a:p>
          <a:p>
            <a:pPr algn="ctr"/>
            <a:r>
              <a:rPr lang="en-US" sz="3300" b="1" smtClean="0">
                <a:solidFill>
                  <a:srgbClr val="0070C0"/>
                </a:solidFill>
              </a:rPr>
              <a:t>Dân cư, lao động.</a:t>
            </a:r>
          </a:p>
        </p:txBody>
      </p:sp>
      <p:sp>
        <p:nvSpPr>
          <p:cNvPr id="17" name="WordArt 5"/>
          <p:cNvSpPr>
            <a:spLocks noChangeArrowheads="1" noChangeShapeType="1" noTextEdit="1"/>
          </p:cNvSpPr>
          <p:nvPr/>
        </p:nvSpPr>
        <p:spPr bwMode="auto">
          <a:xfrm>
            <a:off x="6178323" y="230685"/>
            <a:ext cx="5097810" cy="861769"/>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3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33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3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8" name="Text Box 3"/>
          <p:cNvSpPr txBox="1">
            <a:spLocks noChangeArrowheads="1"/>
          </p:cNvSpPr>
          <p:nvPr/>
        </p:nvSpPr>
        <p:spPr bwMode="auto">
          <a:xfrm>
            <a:off x="5791181" y="3328171"/>
            <a:ext cx="5688125"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7030A0"/>
                </a:solidFill>
              </a:rPr>
              <a:t>Nhóm 2: </a:t>
            </a:r>
            <a:r>
              <a:rPr lang="en-US" sz="3300" b="1" smtClean="0">
                <a:solidFill>
                  <a:srgbClr val="7030A0"/>
                </a:solidFill>
              </a:rPr>
              <a:t>Chính sách</a:t>
            </a:r>
          </a:p>
          <a:p>
            <a:pPr algn="ctr"/>
            <a:r>
              <a:rPr lang="en-US" sz="3300" b="1" smtClean="0">
                <a:solidFill>
                  <a:srgbClr val="7030A0"/>
                </a:solidFill>
              </a:rPr>
              <a:t>phát triển nông nghiệp.</a:t>
            </a:r>
            <a:endParaRPr lang="en-US" sz="3300" b="1"/>
          </a:p>
        </p:txBody>
      </p:sp>
      <p:sp>
        <p:nvSpPr>
          <p:cNvPr id="20" name="Text Box 3"/>
          <p:cNvSpPr txBox="1">
            <a:spLocks noChangeArrowheads="1"/>
          </p:cNvSpPr>
          <p:nvPr/>
        </p:nvSpPr>
        <p:spPr bwMode="auto">
          <a:xfrm>
            <a:off x="215097" y="5222484"/>
            <a:ext cx="4356308"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002060"/>
                </a:solidFill>
              </a:rPr>
              <a:t>Nhóm 3:</a:t>
            </a:r>
          </a:p>
          <a:p>
            <a:pPr algn="ctr"/>
            <a:r>
              <a:rPr lang="en-US" sz="3300" b="1" smtClean="0">
                <a:solidFill>
                  <a:srgbClr val="002060"/>
                </a:solidFill>
              </a:rPr>
              <a:t>KHCN và CSVCKT</a:t>
            </a:r>
          </a:p>
        </p:txBody>
      </p:sp>
      <p:sp>
        <p:nvSpPr>
          <p:cNvPr id="21" name="Text Box 3"/>
          <p:cNvSpPr txBox="1">
            <a:spLocks noChangeArrowheads="1"/>
          </p:cNvSpPr>
          <p:nvPr/>
        </p:nvSpPr>
        <p:spPr bwMode="auto">
          <a:xfrm>
            <a:off x="5790446" y="5157395"/>
            <a:ext cx="5688859"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FF0000"/>
                </a:solidFill>
              </a:rPr>
              <a:t>Nhóm 4: </a:t>
            </a:r>
            <a:r>
              <a:rPr lang="en-US" sz="3300" b="1" smtClean="0">
                <a:solidFill>
                  <a:srgbClr val="FF0000"/>
                </a:solidFill>
              </a:rPr>
              <a:t>Thị trường </a:t>
            </a:r>
          </a:p>
          <a:p>
            <a:pPr algn="ctr"/>
            <a:r>
              <a:rPr lang="en-US" sz="3300" b="1" smtClean="0">
                <a:solidFill>
                  <a:srgbClr val="FF0000"/>
                </a:solidFill>
              </a:rPr>
              <a:t>tiêu thụ nông sản</a:t>
            </a: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ppt_x</p:attrName>
                                        </p:attrNameLst>
                                      </p:cBhvr>
                                      <p:tavLst>
                                        <p:tav tm="0">
                                          <p:val>
                                            <p:strVal val="#ppt_x-.2"/>
                                          </p:val>
                                        </p:tav>
                                        <p:tav tm="100000">
                                          <p:val>
                                            <p:strVal val="#ppt_x"/>
                                          </p:val>
                                        </p:tav>
                                      </p:tavLst>
                                    </p:anim>
                                    <p:anim calcmode="lin" valueType="num">
                                      <p:cBhvr>
                                        <p:cTn id="20"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ppt_x</p:attrName>
                                        </p:attrNameLst>
                                      </p:cBhvr>
                                      <p:tavLst>
                                        <p:tav tm="0">
                                          <p:val>
                                            <p:strVal val="#ppt_x-.2"/>
                                          </p:val>
                                        </p:tav>
                                        <p:tav tm="100000">
                                          <p:val>
                                            <p:strVal val="#ppt_x"/>
                                          </p:val>
                                        </p:tav>
                                      </p:tavLst>
                                    </p:anim>
                                    <p:anim calcmode="lin" valueType="num">
                                      <p:cBhvr>
                                        <p:cTn id="2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ppt_x</p:attrName>
                                        </p:attrNameLst>
                                      </p:cBhvr>
                                      <p:tavLst>
                                        <p:tav tm="0">
                                          <p:val>
                                            <p:strVal val="#ppt_x-.2"/>
                                          </p:val>
                                        </p:tav>
                                        <p:tav tm="100000">
                                          <p:val>
                                            <p:strVal val="#ppt_x"/>
                                          </p:val>
                                        </p:tav>
                                      </p:tavLst>
                                    </p:anim>
                                    <p:anim calcmode="lin" valueType="num">
                                      <p:cBhvr>
                                        <p:cTn id="3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8"/>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1000" fill="hold"/>
                                        <p:tgtEl>
                                          <p:spTgt spid="20"/>
                                        </p:tgtEl>
                                        <p:attrNameLst>
                                          <p:attrName>ppt_x</p:attrName>
                                        </p:attrNameLst>
                                      </p:cBhvr>
                                      <p:tavLst>
                                        <p:tav tm="0">
                                          <p:val>
                                            <p:strVal val="#ppt_x-.2"/>
                                          </p:val>
                                        </p:tav>
                                        <p:tav tm="100000">
                                          <p:val>
                                            <p:strVal val="#ppt_x"/>
                                          </p:val>
                                        </p:tav>
                                      </p:tavLst>
                                    </p:anim>
                                    <p:anim calcmode="lin" valueType="num">
                                      <p:cBhvr>
                                        <p:cTn id="3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0"/>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ppt_x</p:attrName>
                                        </p:attrNameLst>
                                      </p:cBhvr>
                                      <p:tavLst>
                                        <p:tav tm="0">
                                          <p:val>
                                            <p:strVal val="#ppt_x-.2"/>
                                          </p:val>
                                        </p:tav>
                                        <p:tav tm="100000">
                                          <p:val>
                                            <p:strVal val="#ppt_x"/>
                                          </p:val>
                                        </p:tav>
                                      </p:tavLst>
                                    </p:anim>
                                    <p:anim calcmode="lin" valueType="num">
                                      <p:cBhvr>
                                        <p:cTn id="4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16" grpId="0" animBg="1"/>
      <p:bldP spid="17" grpId="0" animBg="1"/>
      <p:bldP spid="18"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b. Nhân tố kinh tế - xã hội</a:t>
            </a:r>
          </a:p>
          <a:p>
            <a:r>
              <a:rPr lang="en-US" sz="3000" b="1" i="1" smtClean="0"/>
              <a:t>*Thuận lợi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271048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b="1" smtClean="0"/>
              <a:t>- </a:t>
            </a:r>
            <a:r>
              <a:rPr lang="vi-VN" sz="3300" b="1" smtClean="0">
                <a:latin typeface="Calibri" pitchFamily="34" charset="0"/>
                <a:cs typeface="Calibri" pitchFamily="34" charset="0"/>
              </a:rPr>
              <a:t>Dân cư và lao động: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S</a:t>
            </a:r>
            <a:r>
              <a:rPr lang="vi-VN" sz="3300" b="1" smtClean="0">
                <a:latin typeface="Calibri" pitchFamily="34" charset="0"/>
                <a:cs typeface="Calibri" pitchFamily="34" charset="0"/>
              </a:rPr>
              <a:t>ố dân đông</a:t>
            </a:r>
            <a:r>
              <a:rPr lang="en-US" sz="3300" b="1" smtClean="0">
                <a:latin typeface="Calibri" pitchFamily="34" charset="0"/>
                <a:cs typeface="Calibri" pitchFamily="34" charset="0"/>
              </a:rPr>
              <a:t> =&gt;</a:t>
            </a:r>
            <a:r>
              <a:rPr lang="vi-VN" sz="3300" b="1" smtClean="0">
                <a:latin typeface="Calibri" pitchFamily="34" charset="0"/>
                <a:cs typeface="Calibri" pitchFamily="34" charset="0"/>
              </a:rPr>
              <a:t> thị trường tiêu thụ sản phẩm nông nghiệp lớn.</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a:t>
            </a:r>
            <a:r>
              <a:rPr lang="vi-VN" sz="3300" b="1" smtClean="0">
                <a:latin typeface="Calibri" pitchFamily="34" charset="0"/>
                <a:cs typeface="Calibri" pitchFamily="34" charset="0"/>
              </a:rPr>
              <a:t> Lực lượng lao động trong nông nghiệp dồi dào</a:t>
            </a:r>
            <a:r>
              <a:rPr lang="en-US" sz="3300" b="1" smtClean="0">
                <a:latin typeface="Calibri" pitchFamily="34" charset="0"/>
                <a:cs typeface="Calibri" pitchFamily="34" charset="0"/>
              </a:rPr>
              <a:t>, </a:t>
            </a:r>
            <a:r>
              <a:rPr lang="vi-VN" sz="3300" b="1" smtClean="0">
                <a:latin typeface="Calibri" pitchFamily="34" charset="0"/>
                <a:cs typeface="Calibri" pitchFamily="34" charset="0"/>
              </a:rPr>
              <a:t>kinh nghiệm sản xuất phong phú, trình độ người lao động ngày càng cao</a:t>
            </a:r>
            <a:r>
              <a:rPr lang="en-US" sz="3300" b="1" smtClean="0">
                <a:latin typeface="Calibri" pitchFamily="34" charset="0"/>
                <a:cs typeface="Calibri" pitchFamily="34" charset="0"/>
              </a:rPr>
              <a:t>.</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b. Nhân tố kinh tế - xã hội</a:t>
            </a:r>
          </a:p>
          <a:p>
            <a:r>
              <a:rPr lang="en-US" sz="3000" b="1" i="1" smtClean="0"/>
              <a:t>*Thuận lợi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403084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vi-VN" sz="3300" b="1" smtClean="0">
                <a:latin typeface="Calibri" pitchFamily="34" charset="0"/>
                <a:cs typeface="Calibri" pitchFamily="34" charset="0"/>
              </a:rPr>
              <a:t>- Chính sách phát triển nông nghiệp:</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a:t>
            </a:r>
            <a:r>
              <a:rPr lang="vi-VN" sz="3300" b="1" smtClean="0">
                <a:latin typeface="Calibri" pitchFamily="34" charset="0"/>
                <a:cs typeface="Calibri" pitchFamily="34" charset="0"/>
              </a:rPr>
              <a:t> Chính sách phát triển nông nghiệp gắn với phát triển nông thôn bền vững, nông nghiệp hữu cơ</a:t>
            </a:r>
            <a:r>
              <a:rPr lang="en-US" sz="3300" b="1" smtClean="0">
                <a:latin typeface="Calibri" pitchFamily="34" charset="0"/>
                <a:cs typeface="Calibri" pitchFamily="34" charset="0"/>
              </a:rPr>
              <a:t>.</a:t>
            </a:r>
          </a:p>
          <a:p>
            <a:pPr algn="just">
              <a:lnSpc>
                <a:spcPct val="13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Nhà nước thực hiện tái cơ cấu nông nghiệp</a:t>
            </a:r>
            <a:r>
              <a:rPr lang="en-US" sz="3300" b="1" smtClean="0">
                <a:latin typeface="Calibri" pitchFamily="34" charset="0"/>
                <a:cs typeface="Calibri" pitchFamily="34" charset="0"/>
              </a:rPr>
              <a:t>.</a:t>
            </a:r>
          </a:p>
          <a:p>
            <a:pPr algn="just">
              <a:lnSpc>
                <a:spcPct val="130000"/>
              </a:lnSpc>
            </a:pPr>
            <a:r>
              <a:rPr lang="en-US" sz="3300" b="1" smtClean="0">
                <a:latin typeface="Calibri" pitchFamily="34" charset="0"/>
                <a:cs typeface="Calibri" pitchFamily="34" charset="0"/>
              </a:rPr>
              <a:t>+ C</a:t>
            </a:r>
            <a:r>
              <a:rPr lang="vi-VN" sz="3300" b="1" smtClean="0">
                <a:latin typeface="Calibri" pitchFamily="34" charset="0"/>
                <a:cs typeface="Calibri" pitchFamily="34" charset="0"/>
              </a:rPr>
              <a:t>huyển sang tư duy kinh tế nông nghiệp tạo sản phẩm có giá trị cao, đa dạng theo chuỗi,...</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b. Nhân tố kinh tế - xã hội</a:t>
            </a:r>
          </a:p>
          <a:p>
            <a:r>
              <a:rPr lang="en-US" sz="3000" b="1" i="1" smtClean="0"/>
              <a:t>*Thuận lợi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377949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20000"/>
              </a:lnSpc>
            </a:pPr>
            <a:r>
              <a:rPr lang="vi-VN" sz="3300" smtClean="0"/>
              <a:t>- </a:t>
            </a:r>
            <a:r>
              <a:rPr lang="vi-VN" sz="3300" b="1" smtClean="0">
                <a:latin typeface="Calibri" pitchFamily="34" charset="0"/>
                <a:cs typeface="Calibri" pitchFamily="34" charset="0"/>
              </a:rPr>
              <a:t>Khoa học công nghệ và cơ sở vật chất kĩ thuật: </a:t>
            </a:r>
            <a:endParaRPr lang="en-US" sz="3300" b="1" smtClean="0">
              <a:latin typeface="Calibri" pitchFamily="34" charset="0"/>
              <a:cs typeface="Calibri" pitchFamily="34" charset="0"/>
            </a:endParaRPr>
          </a:p>
          <a:p>
            <a:pPr algn="just">
              <a:lnSpc>
                <a:spcPct val="12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K</a:t>
            </a:r>
            <a:r>
              <a:rPr lang="en-US" sz="3300" b="1" smtClean="0">
                <a:latin typeface="Calibri" pitchFamily="34" charset="0"/>
                <a:cs typeface="Calibri" pitchFamily="34" charset="0"/>
              </a:rPr>
              <a:t>HCN:</a:t>
            </a:r>
            <a:r>
              <a:rPr lang="vi-VN" sz="3300" b="1" smtClean="0">
                <a:latin typeface="Calibri" pitchFamily="34" charset="0"/>
                <a:cs typeface="Calibri" pitchFamily="34" charset="0"/>
              </a:rPr>
              <a:t> tạo </a:t>
            </a:r>
            <a:r>
              <a:rPr lang="en-US" sz="3300" b="1" smtClean="0">
                <a:latin typeface="Calibri" pitchFamily="34" charset="0"/>
                <a:cs typeface="Calibri" pitchFamily="34" charset="0"/>
              </a:rPr>
              <a:t>ra</a:t>
            </a:r>
            <a:r>
              <a:rPr lang="vi-VN" sz="3300" b="1" smtClean="0">
                <a:latin typeface="Calibri" pitchFamily="34" charset="0"/>
                <a:cs typeface="Calibri" pitchFamily="34" charset="0"/>
              </a:rPr>
              <a:t> giống cây</a:t>
            </a:r>
            <a:r>
              <a:rPr lang="en-US" sz="3300" b="1" smtClean="0">
                <a:latin typeface="Calibri" pitchFamily="34" charset="0"/>
                <a:cs typeface="Calibri" pitchFamily="34" charset="0"/>
              </a:rPr>
              <a:t> t</a:t>
            </a:r>
            <a:r>
              <a:rPr lang="vi-VN" sz="3300" b="1" smtClean="0">
                <a:latin typeface="Calibri" pitchFamily="34" charset="0"/>
                <a:cs typeface="Calibri" pitchFamily="34" charset="0"/>
              </a:rPr>
              <a:t>rồng, vật nuôi mới phù hợp, nâng cao năng suất và chất lượng nông sản,..</a:t>
            </a:r>
            <a:endParaRPr lang="en-US" sz="3300" b="1" smtClean="0">
              <a:latin typeface="Calibri" pitchFamily="34" charset="0"/>
              <a:cs typeface="Calibri" pitchFamily="34" charset="0"/>
            </a:endParaRPr>
          </a:p>
          <a:p>
            <a:pPr algn="just">
              <a:lnSpc>
                <a:spcPct val="120000"/>
              </a:lnSpc>
            </a:pPr>
            <a:r>
              <a:rPr lang="en-US" sz="3300" b="1" smtClean="0">
                <a:latin typeface="Calibri" pitchFamily="34" charset="0"/>
                <a:cs typeface="Calibri" pitchFamily="34" charset="0"/>
              </a:rPr>
              <a:t>+ CSVCKT: ngày càng</a:t>
            </a:r>
            <a:r>
              <a:rPr lang="vi-VN" sz="3300" b="1" smtClean="0">
                <a:latin typeface="Calibri" pitchFamily="34" charset="0"/>
                <a:cs typeface="Calibri" pitchFamily="34" charset="0"/>
              </a:rPr>
              <a:t> hoàn thiện, xây dựng hệ thống thuỷ lợi lớn</a:t>
            </a:r>
            <a:r>
              <a:rPr lang="en-US" sz="3300" b="1" smtClean="0">
                <a:latin typeface="Calibri" pitchFamily="34" charset="0"/>
                <a:cs typeface="Calibri" pitchFamily="34" charset="0"/>
              </a:rPr>
              <a:t>.</a:t>
            </a:r>
          </a:p>
          <a:p>
            <a:pPr algn="just">
              <a:lnSpc>
                <a:spcPct val="120000"/>
              </a:lnSpc>
            </a:pPr>
            <a:r>
              <a:rPr lang="en-US" sz="3300" b="1" smtClean="0">
                <a:latin typeface="Calibri" pitchFamily="34" charset="0"/>
                <a:cs typeface="Calibri" pitchFamily="34" charset="0"/>
              </a:rPr>
              <a:t>+ CNCB </a:t>
            </a:r>
            <a:r>
              <a:rPr lang="vi-VN" sz="3300" b="1" smtClean="0">
                <a:latin typeface="Calibri" pitchFamily="34" charset="0"/>
                <a:cs typeface="Calibri" pitchFamily="34" charset="0"/>
              </a:rPr>
              <a:t>được đầu tư gắn với các vùng chuyên canh, thúc đẩy sản xuất nông nghiệp quy mô lớn.</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b. Nhân tố kinh tế - xã hội</a:t>
            </a:r>
          </a:p>
          <a:p>
            <a:r>
              <a:rPr lang="en-US" sz="3000" b="1" i="1" smtClean="0"/>
              <a:t>*Thuận lợi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2050301"/>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b="1" smtClean="0"/>
              <a:t>-</a:t>
            </a:r>
            <a:r>
              <a:rPr lang="vi-VN" sz="3300" b="1" smtClean="0"/>
              <a:t> </a:t>
            </a:r>
            <a:r>
              <a:rPr lang="vi-VN" sz="3300" b="1" smtClean="0">
                <a:latin typeface="Calibri" pitchFamily="34" charset="0"/>
                <a:cs typeface="Calibri" pitchFamily="34" charset="0"/>
              </a:rPr>
              <a:t>Thị trường tiêu thụ nông sản: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Thị trường trong và ngoài nước mở rộng đã thúc đẩy sản xuất, đa dạng hoá sản phẩm nông nghiệp.</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31735" y="1092453"/>
            <a:ext cx="8330116"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latin typeface="+mj-lt"/>
                <a:cs typeface="Times New Roman" pitchFamily="18" charset="0"/>
              </a:rPr>
              <a:t>Câu </a:t>
            </a:r>
            <a:r>
              <a:rPr lang="en-US" sz="3300" b="1" smtClean="0">
                <a:solidFill>
                  <a:srgbClr val="0000FF"/>
                </a:solidFill>
                <a:latin typeface="+mj-lt"/>
                <a:cs typeface="Times New Roman" pitchFamily="18" charset="0"/>
              </a:rPr>
              <a:t>1. Vật nuôi nào ở nước ta được gọi là “đầu cơ nghiệp”?</a:t>
            </a:r>
            <a:endParaRPr lang="en-US" sz="3300" b="1" dirty="0">
              <a:solidFill>
                <a:srgbClr val="0000FF"/>
              </a:solidFill>
              <a:latin typeface="+mj-lt"/>
              <a:cs typeface="Times New Roman" pitchFamily="18" charset="0"/>
            </a:endParaRPr>
          </a:p>
        </p:txBody>
      </p:sp>
      <p:sp>
        <p:nvSpPr>
          <p:cNvPr id="5" name="TextBox 4"/>
          <p:cNvSpPr txBox="1"/>
          <p:nvPr/>
        </p:nvSpPr>
        <p:spPr>
          <a:xfrm>
            <a:off x="2539669" y="3328171"/>
            <a:ext cx="5892033" cy="630938"/>
          </a:xfrm>
          <a:prstGeom prst="rect">
            <a:avLst/>
          </a:prstGeom>
          <a:solidFill>
            <a:schemeClr val="bg1"/>
          </a:solidFill>
        </p:spPr>
        <p:txBody>
          <a:bodyPr wrap="square" lIns="121917" tIns="60958" rIns="121917" bIns="60958" rtlCol="0">
            <a:spAutoFit/>
          </a:bodyPr>
          <a:lstStyle/>
          <a:p>
            <a:pPr algn="ctr"/>
            <a:r>
              <a:rPr lang="en-US" sz="3300" b="1" smtClean="0">
                <a:solidFill>
                  <a:srgbClr val="FF0000"/>
                </a:solidFill>
                <a:latin typeface="+mj-lt"/>
                <a:cs typeface="Times New Roman" pitchFamily="18" charset="0"/>
              </a:rPr>
              <a:t>Con trâu</a:t>
            </a:r>
            <a:endParaRPr lang="en-US" sz="3300" b="1" dirty="0">
              <a:solidFill>
                <a:srgbClr val="FF0000"/>
              </a:solidFill>
              <a:latin typeface="+mj-lt"/>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b. Nhân tố kinh tế - xã hội</a:t>
            </a:r>
          </a:p>
          <a:p>
            <a:r>
              <a:rPr lang="en-US" sz="3000" b="1" i="1" smtClean="0"/>
              <a:t>*Khó khăn</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Rounded Corners 7">
            <a:extLst>
              <a:ext uri="{FF2B5EF4-FFF2-40B4-BE49-F238E27FC236}">
                <a16:creationId xmlns="" xmlns:a16="http://schemas.microsoft.com/office/drawing/2014/main" id="{83943E22-6FC5-4857-96F1-DB4BDF369685}"/>
              </a:ext>
            </a:extLst>
          </p:cNvPr>
          <p:cNvSpPr/>
          <p:nvPr/>
        </p:nvSpPr>
        <p:spPr>
          <a:xfrm>
            <a:off x="304006" y="3658394"/>
            <a:ext cx="11373074" cy="1821104"/>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lnSpc>
                <a:spcPct val="150000"/>
              </a:lnSpc>
            </a:pPr>
            <a:r>
              <a:rPr lang="en-US" sz="3200" b="1" i="1" smtClean="0">
                <a:solidFill>
                  <a:srgbClr val="0000FF"/>
                </a:solidFill>
              </a:rPr>
              <a:t>Cho biết những khó khăn về mặt kinh tế - xã hội trong phát triển nông nghiệp ở nước ta.</a:t>
            </a:r>
            <a:endParaRPr lang="en-US" sz="3200" b="1" i="1">
              <a:solidFill>
                <a:srgbClr val="0000FF"/>
              </a:solidFill>
            </a:endParaRPr>
          </a:p>
        </p:txBody>
      </p:sp>
      <p:pic>
        <p:nvPicPr>
          <p:cNvPr id="6" name="Picture 5">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blip>
          <a:srcRect l="5192" t="22288" r="52690" b="31973"/>
          <a:stretch/>
        </p:blipFill>
        <p:spPr>
          <a:xfrm>
            <a:off x="227806" y="2743994"/>
            <a:ext cx="1000415" cy="1086860"/>
          </a:xfrm>
          <a:prstGeom prst="rect">
            <a:avLst/>
          </a:prstGeom>
        </p:spPr>
      </p:pic>
      <p:sp>
        <p:nvSpPr>
          <p:cNvPr id="7" name="Rectangle 1"/>
          <p:cNvSpPr>
            <a:spLocks noChangeArrowheads="1"/>
          </p:cNvSpPr>
          <p:nvPr/>
        </p:nvSpPr>
        <p:spPr bwMode="auto">
          <a:xfrm>
            <a:off x="203174" y="2439194"/>
            <a:ext cx="11784066" cy="1567861"/>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nSpc>
                <a:spcPct val="150000"/>
              </a:lnSpc>
            </a:pPr>
            <a:r>
              <a:rPr lang="en-US" sz="3300" b="1" smtClean="0"/>
              <a:t>- C</a:t>
            </a:r>
            <a:r>
              <a:rPr lang="vi-VN" sz="3300" b="1" smtClean="0">
                <a:latin typeface="Calibri" pitchFamily="34" charset="0"/>
                <a:cs typeface="Calibri" pitchFamily="34" charset="0"/>
              </a:rPr>
              <a:t>ơ sở vật chất nông nghiệp còn có hạn chế ở một số nơi; </a:t>
            </a:r>
            <a:endParaRPr lang="en-US" sz="3300" b="1" smtClean="0">
              <a:latin typeface="Calibri" pitchFamily="34" charset="0"/>
              <a:cs typeface="Calibri" pitchFamily="34" charset="0"/>
            </a:endParaRPr>
          </a:p>
          <a:p>
            <a:pPr>
              <a:lnSpc>
                <a:spcPct val="150000"/>
              </a:lnSpc>
              <a:buFontTx/>
              <a:buChar char="-"/>
            </a:pPr>
            <a:r>
              <a:rPr lang="en-US" sz="3300" b="1" smtClean="0">
                <a:latin typeface="Calibri" pitchFamily="34" charset="0"/>
                <a:cs typeface="Calibri" pitchFamily="34" charset="0"/>
              </a:rPr>
              <a:t>S</a:t>
            </a:r>
            <a:r>
              <a:rPr lang="vi-VN" sz="3300" b="1" smtClean="0">
                <a:latin typeface="Calibri" pitchFamily="34" charset="0"/>
                <a:cs typeface="Calibri" pitchFamily="34" charset="0"/>
              </a:rPr>
              <a:t>ự biến động và yếu tố cạnh tranh của thị trường</a:t>
            </a:r>
            <a:endParaRPr lang="en-US" sz="3300" b="1" smtClean="0">
              <a:latin typeface="Calibri" pitchFamily="34" charset="0"/>
              <a:cs typeface="Calibri" pitchFamily="34" charset="0"/>
            </a:endParaRPr>
          </a:p>
        </p:txBody>
      </p:sp>
      <p:sp>
        <p:nvSpPr>
          <p:cNvPr id="8" name="TextBox 7"/>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6"/>
                                        </p:tgtEl>
                                        <p:attrNameLst>
                                          <p:attrName>ppt_x</p:attrName>
                                        </p:attrNameLst>
                                      </p:cBhvr>
                                      <p:tavLst>
                                        <p:tav tm="0">
                                          <p:val>
                                            <p:strVal val="ppt_x"/>
                                          </p:val>
                                        </p:tav>
                                        <p:tav tm="100000">
                                          <p:val>
                                            <p:strVal val="ppt_x-.2"/>
                                          </p:val>
                                        </p:tav>
                                      </p:tavLst>
                                    </p:anim>
                                    <p:anim calcmode="lin" valueType="num">
                                      <p:cBhvr>
                                        <p:cTn id="19" dur="1000"/>
                                        <p:tgtEl>
                                          <p:spTgt spid="6"/>
                                        </p:tgtEl>
                                        <p:attrNameLst>
                                          <p:attrName>ppt_y</p:attrName>
                                        </p:attrNameLst>
                                      </p:cBhvr>
                                      <p:tavLst>
                                        <p:tav tm="0">
                                          <p:val>
                                            <p:strVal val="ppt_y"/>
                                          </p:val>
                                        </p:tav>
                                        <p:tav tm="100000">
                                          <p:val>
                                            <p:strVal val="ppt_y"/>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5"/>
                                        </p:tgtEl>
                                        <p:attrNameLst>
                                          <p:attrName>ppt_x</p:attrName>
                                        </p:attrNameLst>
                                      </p:cBhvr>
                                      <p:tavLst>
                                        <p:tav tm="0">
                                          <p:val>
                                            <p:strVal val="ppt_x"/>
                                          </p:val>
                                        </p:tav>
                                        <p:tav tm="100000">
                                          <p:val>
                                            <p:strVal val="ppt_x-.2"/>
                                          </p:val>
                                        </p:tav>
                                      </p:tavLst>
                                    </p:anim>
                                    <p:anim calcmode="lin" valueType="num">
                                      <p:cBhvr>
                                        <p:cTn id="24" dur="1000"/>
                                        <p:tgtEl>
                                          <p:spTgt spid="5"/>
                                        </p:tgtEl>
                                        <p:attrNameLst>
                                          <p:attrName>ppt_y</p:attrName>
                                        </p:attrNameLst>
                                      </p:cBhvr>
                                      <p:tavLst>
                                        <p:tav tm="0">
                                          <p:val>
                                            <p:strVal val="ppt_y"/>
                                          </p:val>
                                        </p:tav>
                                        <p:tav tm="100000">
                                          <p:val>
                                            <p:strVal val="ppt_y"/>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p:cTn id="31"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 calcmode="lin" valueType="num">
                                      <p:cBhvr>
                                        <p:cTn id="38"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 xmlns:a16="http://schemas.microsoft.com/office/drawing/2014/main" id="{83943E22-6FC5-4857-96F1-DB4BDF369685}"/>
              </a:ext>
            </a:extLst>
          </p:cNvPr>
          <p:cNvSpPr/>
          <p:nvPr/>
        </p:nvSpPr>
        <p:spPr>
          <a:xfrm>
            <a:off x="569949" y="1144257"/>
            <a:ext cx="11208841" cy="2742737"/>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nSpc>
                <a:spcPct val="150000"/>
              </a:lnSpc>
            </a:pPr>
            <a:r>
              <a:rPr lang="en-US" sz="3300" b="1" i="1" smtClean="0">
                <a:solidFill>
                  <a:srgbClr val="0000FF"/>
                </a:solidFill>
              </a:rPr>
              <a:t>	</a:t>
            </a:r>
            <a:endParaRPr lang="en-US" sz="3300" b="1" i="1">
              <a:solidFill>
                <a:srgbClr val="0000FF"/>
              </a:solidFill>
            </a:endParaRP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321496" y="177841"/>
            <a:ext cx="1675514" cy="1523014"/>
          </a:xfrm>
          <a:prstGeom prst="rect">
            <a:avLst/>
          </a:prstGeom>
          <a:noFill/>
          <a:ln w="9525">
            <a:noFill/>
            <a:miter lim="800000"/>
            <a:headEnd/>
            <a:tailEnd/>
          </a:ln>
        </p:spPr>
      </p:pic>
      <p:pic>
        <p:nvPicPr>
          <p:cNvPr id="5"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a:off x="10623075" y="4887849"/>
            <a:ext cx="1250705" cy="1971739"/>
          </a:xfrm>
          <a:prstGeom prst="rect">
            <a:avLst/>
          </a:prstGeom>
        </p:spPr>
      </p:pic>
      <p:sp>
        <p:nvSpPr>
          <p:cNvPr id="7" name="Rectangle 6"/>
          <p:cNvSpPr/>
          <p:nvPr/>
        </p:nvSpPr>
        <p:spPr>
          <a:xfrm>
            <a:off x="812694" y="1092453"/>
            <a:ext cx="11072958" cy="2683808"/>
          </a:xfrm>
          <a:prstGeom prst="rect">
            <a:avLst/>
          </a:prstGeom>
        </p:spPr>
        <p:txBody>
          <a:bodyPr wrap="square" lIns="121917" tIns="60958" rIns="121917" bIns="60958">
            <a:spAutoFit/>
          </a:bodyPr>
          <a:lstStyle/>
          <a:p>
            <a:pPr algn="just">
              <a:lnSpc>
                <a:spcPct val="130000"/>
              </a:lnSpc>
            </a:pPr>
            <a:r>
              <a:rPr lang="en-US" sz="3200" b="1" i="1" smtClean="0">
                <a:solidFill>
                  <a:srgbClr val="0000FF"/>
                </a:solidFill>
              </a:rPr>
              <a:t>	- Dựa vào Atlat Địa lí Việt Nam, chỉ ra sự khác biệt của hoạt động nông nghiệp giữa đồng bằng với miền núi và giữa các vùng với nhau. Vì sao có sự khác biệt như vậy?</a:t>
            </a:r>
          </a:p>
          <a:p>
            <a:pPr algn="just">
              <a:lnSpc>
                <a:spcPct val="130000"/>
              </a:lnSpc>
            </a:pPr>
            <a:r>
              <a:rPr lang="en-US" sz="3200" b="1" i="1" smtClean="0">
                <a:solidFill>
                  <a:srgbClr val="0000FF"/>
                </a:solidFill>
              </a:rPr>
              <a:t>	- Kể tên một số nông sản nổi bật ở địa phương em.</a:t>
            </a:r>
            <a:endParaRPr lang="en-US" sz="3200" b="1"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ppt_x</p:attrName>
                                        </p:attrNameLst>
                                      </p:cBhvr>
                                      <p:tavLst>
                                        <p:tav tm="0">
                                          <p:val>
                                            <p:strVal val="#ppt_x-.2"/>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AFA45E1-5A53-4B22-82B3-BB986167A48B}"/>
              </a:ext>
            </a:extLst>
          </p:cNvPr>
          <p:cNvSpPr txBox="1"/>
          <p:nvPr/>
        </p:nvSpPr>
        <p:spPr>
          <a:xfrm>
            <a:off x="464175" y="2191265"/>
            <a:ext cx="1695650"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Lúa</a:t>
            </a:r>
            <a:r>
              <a:rPr lang="en-US" sz="2800" b="1" dirty="0"/>
              <a:t> </a:t>
            </a:r>
            <a:r>
              <a:rPr lang="en-US" sz="2800" b="1" dirty="0" err="1"/>
              <a:t>gạo</a:t>
            </a:r>
            <a:endParaRPr lang="en-US" sz="2800" b="1" dirty="0"/>
          </a:p>
        </p:txBody>
      </p:sp>
      <p:sp>
        <p:nvSpPr>
          <p:cNvPr id="5" name="TextBox 4">
            <a:extLst>
              <a:ext uri="{FF2B5EF4-FFF2-40B4-BE49-F238E27FC236}">
                <a16:creationId xmlns="" xmlns:a16="http://schemas.microsoft.com/office/drawing/2014/main" id="{C4E94C61-1A29-44F0-BE08-4AE3CF9F8897}"/>
              </a:ext>
            </a:extLst>
          </p:cNvPr>
          <p:cNvSpPr txBox="1"/>
          <p:nvPr/>
        </p:nvSpPr>
        <p:spPr>
          <a:xfrm>
            <a:off x="4369416" y="3326944"/>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a:t>Cao </a:t>
            </a:r>
            <a:r>
              <a:rPr lang="en-US" sz="2800" b="1" dirty="0" err="1"/>
              <a:t>su</a:t>
            </a:r>
            <a:endParaRPr lang="en-US" sz="2800" b="1" dirty="0"/>
          </a:p>
        </p:txBody>
      </p:sp>
      <p:sp>
        <p:nvSpPr>
          <p:cNvPr id="6" name="TextBox 5">
            <a:extLst>
              <a:ext uri="{FF2B5EF4-FFF2-40B4-BE49-F238E27FC236}">
                <a16:creationId xmlns="" xmlns:a16="http://schemas.microsoft.com/office/drawing/2014/main" id="{12956108-8725-4B54-B424-F5574F4BC903}"/>
              </a:ext>
            </a:extLst>
          </p:cNvPr>
          <p:cNvSpPr txBox="1"/>
          <p:nvPr/>
        </p:nvSpPr>
        <p:spPr>
          <a:xfrm>
            <a:off x="7090710" y="3335389"/>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Chuối</a:t>
            </a:r>
            <a:endParaRPr lang="en-US" sz="2800" b="1" dirty="0"/>
          </a:p>
        </p:txBody>
      </p:sp>
      <p:sp>
        <p:nvSpPr>
          <p:cNvPr id="7" name="TextBox 6">
            <a:extLst>
              <a:ext uri="{FF2B5EF4-FFF2-40B4-BE49-F238E27FC236}">
                <a16:creationId xmlns="" xmlns:a16="http://schemas.microsoft.com/office/drawing/2014/main" id="{F63A40D1-737E-4B33-96DF-9C4D72C36B44}"/>
              </a:ext>
            </a:extLst>
          </p:cNvPr>
          <p:cNvSpPr txBox="1"/>
          <p:nvPr/>
        </p:nvSpPr>
        <p:spPr>
          <a:xfrm>
            <a:off x="7817766" y="2217777"/>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Su</a:t>
            </a:r>
            <a:r>
              <a:rPr lang="en-US" sz="2800" b="1" dirty="0"/>
              <a:t> </a:t>
            </a:r>
            <a:r>
              <a:rPr lang="en-US" sz="2800" b="1" dirty="0" err="1"/>
              <a:t>hào</a:t>
            </a:r>
            <a:endParaRPr lang="en-US" sz="2800" b="1" dirty="0"/>
          </a:p>
        </p:txBody>
      </p:sp>
      <p:sp>
        <p:nvSpPr>
          <p:cNvPr id="8" name="TextBox 7">
            <a:extLst>
              <a:ext uri="{FF2B5EF4-FFF2-40B4-BE49-F238E27FC236}">
                <a16:creationId xmlns="" xmlns:a16="http://schemas.microsoft.com/office/drawing/2014/main" id="{8A783981-1B81-4367-A085-B6C709978866}"/>
              </a:ext>
            </a:extLst>
          </p:cNvPr>
          <p:cNvSpPr txBox="1"/>
          <p:nvPr/>
        </p:nvSpPr>
        <p:spPr>
          <a:xfrm>
            <a:off x="1710222" y="3309823"/>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Trâu</a:t>
            </a:r>
            <a:r>
              <a:rPr lang="en-US" sz="2800" b="1" dirty="0"/>
              <a:t> </a:t>
            </a:r>
            <a:r>
              <a:rPr lang="en-US" sz="2800" b="1" dirty="0" err="1"/>
              <a:t>bò</a:t>
            </a:r>
            <a:endParaRPr lang="en-US" sz="2800" b="1" dirty="0"/>
          </a:p>
        </p:txBody>
      </p:sp>
      <p:sp>
        <p:nvSpPr>
          <p:cNvPr id="9" name="TextBox 8">
            <a:extLst>
              <a:ext uri="{FF2B5EF4-FFF2-40B4-BE49-F238E27FC236}">
                <a16:creationId xmlns="" xmlns:a16="http://schemas.microsoft.com/office/drawing/2014/main" id="{64DFA8FF-9E6E-42F9-AB8C-07D0DEA2E6C9}"/>
              </a:ext>
            </a:extLst>
          </p:cNvPr>
          <p:cNvSpPr txBox="1"/>
          <p:nvPr/>
        </p:nvSpPr>
        <p:spPr>
          <a:xfrm>
            <a:off x="3180107" y="2191265"/>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Lợn</a:t>
            </a:r>
            <a:r>
              <a:rPr lang="en-US" sz="2800" b="1" dirty="0"/>
              <a:t> </a:t>
            </a:r>
          </a:p>
        </p:txBody>
      </p:sp>
      <p:sp>
        <p:nvSpPr>
          <p:cNvPr id="10" name="TextBox 9">
            <a:extLst>
              <a:ext uri="{FF2B5EF4-FFF2-40B4-BE49-F238E27FC236}">
                <a16:creationId xmlns="" xmlns:a16="http://schemas.microsoft.com/office/drawing/2014/main" id="{D4E86E2E-023F-4243-AB45-293D0472349A}"/>
              </a:ext>
            </a:extLst>
          </p:cNvPr>
          <p:cNvSpPr txBox="1"/>
          <p:nvPr/>
        </p:nvSpPr>
        <p:spPr>
          <a:xfrm>
            <a:off x="5783819" y="2191265"/>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Gà</a:t>
            </a:r>
            <a:r>
              <a:rPr lang="en-US" sz="2800" b="1" dirty="0"/>
              <a:t> </a:t>
            </a:r>
          </a:p>
        </p:txBody>
      </p:sp>
      <p:sp>
        <p:nvSpPr>
          <p:cNvPr id="11" name="TextBox 10">
            <a:extLst>
              <a:ext uri="{FF2B5EF4-FFF2-40B4-BE49-F238E27FC236}">
                <a16:creationId xmlns="" xmlns:a16="http://schemas.microsoft.com/office/drawing/2014/main" id="{C4F76F89-7AD5-41D0-9505-A297B28C00E7}"/>
              </a:ext>
            </a:extLst>
          </p:cNvPr>
          <p:cNvSpPr txBox="1"/>
          <p:nvPr/>
        </p:nvSpPr>
        <p:spPr>
          <a:xfrm>
            <a:off x="10295595" y="2217777"/>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Vịt</a:t>
            </a:r>
            <a:endParaRPr lang="en-US" sz="2800" b="1" dirty="0"/>
          </a:p>
        </p:txBody>
      </p:sp>
      <p:sp>
        <p:nvSpPr>
          <p:cNvPr id="12" name="TextBox 11">
            <a:extLst>
              <a:ext uri="{FF2B5EF4-FFF2-40B4-BE49-F238E27FC236}">
                <a16:creationId xmlns="" xmlns:a16="http://schemas.microsoft.com/office/drawing/2014/main" id="{4CE54ECF-04A1-4E01-9EC7-BA7A63BD36C3}"/>
              </a:ext>
            </a:extLst>
          </p:cNvPr>
          <p:cNvSpPr txBox="1"/>
          <p:nvPr/>
        </p:nvSpPr>
        <p:spPr>
          <a:xfrm>
            <a:off x="523395" y="4976715"/>
            <a:ext cx="3007851" cy="954105"/>
          </a:xfrm>
          <a:prstGeom prst="rect">
            <a:avLst/>
          </a:prstGeom>
          <a:solidFill>
            <a:srgbClr val="E6D5F3"/>
          </a:solidFill>
          <a:ln w="19050">
            <a:solidFill>
              <a:srgbClr val="002060"/>
            </a:solidFill>
            <a:prstDash val="dash"/>
          </a:ln>
        </p:spPr>
        <p:txBody>
          <a:bodyPr wrap="square" lIns="91438" tIns="45719" rIns="91438" bIns="45719" rtlCol="0">
            <a:spAutoFit/>
          </a:bodyPr>
          <a:lstStyle/>
          <a:p>
            <a:pPr algn="ctr"/>
            <a:r>
              <a:rPr lang="en-US" sz="2800" b="1" dirty="0" err="1"/>
              <a:t>Cây</a:t>
            </a:r>
            <a:r>
              <a:rPr lang="en-US" sz="2800" b="1" dirty="0"/>
              <a:t> </a:t>
            </a:r>
            <a:r>
              <a:rPr lang="en-US" sz="2800" b="1" dirty="0" err="1"/>
              <a:t>trồng</a:t>
            </a:r>
            <a:r>
              <a:rPr lang="en-US" sz="2800" b="1" dirty="0"/>
              <a:t> </a:t>
            </a:r>
          </a:p>
          <a:p>
            <a:pPr algn="ctr"/>
            <a:r>
              <a:rPr lang="en-US" sz="2800" b="1" dirty="0" err="1"/>
              <a:t>của</a:t>
            </a:r>
            <a:r>
              <a:rPr lang="en-US" sz="2800" b="1" dirty="0"/>
              <a:t> </a:t>
            </a:r>
            <a:r>
              <a:rPr lang="en-US" sz="2800" b="1" dirty="0" err="1"/>
              <a:t>vùng</a:t>
            </a:r>
            <a:r>
              <a:rPr lang="en-US" sz="2800" b="1" dirty="0"/>
              <a:t> </a:t>
            </a:r>
            <a:r>
              <a:rPr lang="en-US" sz="2800" b="1" dirty="0" err="1"/>
              <a:t>nhiệt</a:t>
            </a:r>
            <a:r>
              <a:rPr lang="en-US" sz="2800" b="1" dirty="0"/>
              <a:t> </a:t>
            </a:r>
            <a:r>
              <a:rPr lang="en-US" sz="2800" b="1" dirty="0" err="1"/>
              <a:t>đới</a:t>
            </a:r>
            <a:endParaRPr lang="en-US" sz="2800" b="1" dirty="0"/>
          </a:p>
        </p:txBody>
      </p:sp>
      <p:sp>
        <p:nvSpPr>
          <p:cNvPr id="13" name="TextBox 12">
            <a:extLst>
              <a:ext uri="{FF2B5EF4-FFF2-40B4-BE49-F238E27FC236}">
                <a16:creationId xmlns="" xmlns:a16="http://schemas.microsoft.com/office/drawing/2014/main" id="{13D5DBFD-30DF-4226-969A-996B392CE3B8}"/>
              </a:ext>
            </a:extLst>
          </p:cNvPr>
          <p:cNvSpPr txBox="1"/>
          <p:nvPr/>
        </p:nvSpPr>
        <p:spPr>
          <a:xfrm>
            <a:off x="4478654" y="5124960"/>
            <a:ext cx="3007851" cy="954105"/>
          </a:xfrm>
          <a:prstGeom prst="rect">
            <a:avLst/>
          </a:prstGeom>
          <a:solidFill>
            <a:srgbClr val="E6D5F3"/>
          </a:solidFill>
          <a:ln w="19050">
            <a:solidFill>
              <a:srgbClr val="002060"/>
            </a:solidFill>
            <a:prstDash val="dash"/>
          </a:ln>
        </p:spPr>
        <p:txBody>
          <a:bodyPr wrap="square" lIns="91438" tIns="45719" rIns="91438" bIns="45719" rtlCol="0">
            <a:spAutoFit/>
          </a:bodyPr>
          <a:lstStyle/>
          <a:p>
            <a:pPr algn="ctr"/>
            <a:r>
              <a:rPr lang="en-US" sz="2800" b="1" dirty="0" err="1"/>
              <a:t>Cây</a:t>
            </a:r>
            <a:r>
              <a:rPr lang="en-US" sz="2800" b="1" dirty="0"/>
              <a:t> </a:t>
            </a:r>
            <a:r>
              <a:rPr lang="en-US" sz="2800" b="1" dirty="0" err="1"/>
              <a:t>trồng</a:t>
            </a:r>
            <a:r>
              <a:rPr lang="en-US" sz="2800" b="1" dirty="0"/>
              <a:t> </a:t>
            </a:r>
          </a:p>
          <a:p>
            <a:pPr algn="ctr"/>
            <a:r>
              <a:rPr lang="en-US" sz="2800" b="1" dirty="0" err="1"/>
              <a:t>của</a:t>
            </a:r>
            <a:r>
              <a:rPr lang="en-US" sz="2800" b="1" dirty="0"/>
              <a:t> </a:t>
            </a:r>
            <a:r>
              <a:rPr lang="en-US" sz="2800" b="1" dirty="0" err="1"/>
              <a:t>vùng</a:t>
            </a:r>
            <a:r>
              <a:rPr lang="en-US" sz="2800" b="1" dirty="0"/>
              <a:t> </a:t>
            </a:r>
            <a:r>
              <a:rPr lang="en-US" sz="2800" b="1" dirty="0" err="1"/>
              <a:t>ôn</a:t>
            </a:r>
            <a:r>
              <a:rPr lang="en-US" sz="2800" b="1" dirty="0"/>
              <a:t> </a:t>
            </a:r>
            <a:r>
              <a:rPr lang="en-US" sz="2800" b="1" dirty="0" err="1"/>
              <a:t>đới</a:t>
            </a:r>
            <a:endParaRPr lang="en-US" sz="2800" b="1" dirty="0"/>
          </a:p>
        </p:txBody>
      </p:sp>
      <p:sp>
        <p:nvSpPr>
          <p:cNvPr id="14" name="TextBox 13">
            <a:extLst>
              <a:ext uri="{FF2B5EF4-FFF2-40B4-BE49-F238E27FC236}">
                <a16:creationId xmlns="" xmlns:a16="http://schemas.microsoft.com/office/drawing/2014/main" id="{E316592F-FC63-46E4-8A9C-2155B698A371}"/>
              </a:ext>
            </a:extLst>
          </p:cNvPr>
          <p:cNvSpPr txBox="1"/>
          <p:nvPr/>
        </p:nvSpPr>
        <p:spPr>
          <a:xfrm>
            <a:off x="8389256" y="5124960"/>
            <a:ext cx="2789220" cy="892550"/>
          </a:xfrm>
          <a:prstGeom prst="rect">
            <a:avLst/>
          </a:prstGeom>
          <a:solidFill>
            <a:srgbClr val="E6D5F3"/>
          </a:solidFill>
          <a:ln w="19050">
            <a:solidFill>
              <a:srgbClr val="002060"/>
            </a:solidFill>
            <a:prstDash val="dash"/>
          </a:ln>
        </p:spPr>
        <p:txBody>
          <a:bodyPr wrap="square" lIns="91438" tIns="45719" rIns="91438" bIns="45719" rtlCol="0">
            <a:spAutoFit/>
          </a:bodyPr>
          <a:lstStyle/>
          <a:p>
            <a:pPr algn="ctr"/>
            <a:endParaRPr lang="en-US" sz="1200" b="1" dirty="0"/>
          </a:p>
          <a:p>
            <a:pPr algn="ctr"/>
            <a:r>
              <a:rPr lang="en-US" sz="2800" b="1" dirty="0" err="1"/>
              <a:t>Vật</a:t>
            </a:r>
            <a:r>
              <a:rPr lang="en-US" sz="2800" b="1" dirty="0"/>
              <a:t> </a:t>
            </a:r>
            <a:r>
              <a:rPr lang="en-US" sz="2800" b="1" dirty="0" err="1"/>
              <a:t>nuôi</a:t>
            </a:r>
            <a:endParaRPr lang="en-US" sz="2800" b="1" dirty="0"/>
          </a:p>
          <a:p>
            <a:pPr algn="ctr"/>
            <a:endParaRPr lang="en-US" sz="1200" b="1" dirty="0"/>
          </a:p>
        </p:txBody>
      </p:sp>
      <p:sp>
        <p:nvSpPr>
          <p:cNvPr id="15" name="TextBox 14">
            <a:extLst>
              <a:ext uri="{FF2B5EF4-FFF2-40B4-BE49-F238E27FC236}">
                <a16:creationId xmlns="" xmlns:a16="http://schemas.microsoft.com/office/drawing/2014/main" id="{2BB7A92D-8CE5-4904-9AFE-82B46B9ED2A7}"/>
              </a:ext>
            </a:extLst>
          </p:cNvPr>
          <p:cNvSpPr txBox="1"/>
          <p:nvPr/>
        </p:nvSpPr>
        <p:spPr>
          <a:xfrm>
            <a:off x="9646321" y="3340201"/>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Bắp</a:t>
            </a:r>
            <a:r>
              <a:rPr lang="en-US" sz="2800" b="1" dirty="0"/>
              <a:t> </a:t>
            </a:r>
            <a:r>
              <a:rPr lang="en-US" sz="2800" b="1" dirty="0" err="1"/>
              <a:t>cải</a:t>
            </a:r>
            <a:endParaRPr lang="en-US" sz="2800" b="1" dirty="0"/>
          </a:p>
        </p:txBody>
      </p:sp>
      <p:sp>
        <p:nvSpPr>
          <p:cNvPr id="16" name="TextBox 15">
            <a:extLst>
              <a:ext uri="{FF2B5EF4-FFF2-40B4-BE49-F238E27FC236}">
                <a16:creationId xmlns="" xmlns:a16="http://schemas.microsoft.com/office/drawing/2014/main" id="{BE64B0EE-3988-4DA1-9895-7FFDDB76E721}"/>
              </a:ext>
            </a:extLst>
          </p:cNvPr>
          <p:cNvSpPr txBox="1"/>
          <p:nvPr/>
        </p:nvSpPr>
        <p:spPr>
          <a:xfrm>
            <a:off x="1794248" y="1047714"/>
            <a:ext cx="8263419" cy="523341"/>
          </a:xfrm>
          <a:prstGeom prst="rect">
            <a:avLst/>
          </a:prstGeom>
          <a:solidFill>
            <a:schemeClr val="accent2">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solidFill>
                  <a:srgbClr val="002060"/>
                </a:solidFill>
              </a:rPr>
              <a:t>Nối</a:t>
            </a:r>
            <a:r>
              <a:rPr lang="en-US" sz="2800" b="1" dirty="0">
                <a:solidFill>
                  <a:srgbClr val="002060"/>
                </a:solidFill>
              </a:rPr>
              <a:t> </a:t>
            </a:r>
            <a:r>
              <a:rPr lang="en-US" sz="2800" b="1" dirty="0" err="1">
                <a:solidFill>
                  <a:srgbClr val="002060"/>
                </a:solidFill>
              </a:rPr>
              <a:t>các</a:t>
            </a:r>
            <a:r>
              <a:rPr lang="en-US" sz="2800" b="1" dirty="0">
                <a:solidFill>
                  <a:srgbClr val="002060"/>
                </a:solidFill>
              </a:rPr>
              <a:t> </a:t>
            </a:r>
            <a:r>
              <a:rPr lang="en-US" sz="2800" b="1" dirty="0" err="1">
                <a:solidFill>
                  <a:srgbClr val="002060"/>
                </a:solidFill>
              </a:rPr>
              <a:t>sản</a:t>
            </a:r>
            <a:r>
              <a:rPr lang="en-US" sz="2800" b="1" dirty="0">
                <a:solidFill>
                  <a:srgbClr val="002060"/>
                </a:solidFill>
              </a:rPr>
              <a:t> </a:t>
            </a:r>
            <a:r>
              <a:rPr lang="en-US" sz="2800" b="1" dirty="0" err="1">
                <a:solidFill>
                  <a:srgbClr val="002060"/>
                </a:solidFill>
              </a:rPr>
              <a:t>phẩm</a:t>
            </a:r>
            <a:r>
              <a:rPr lang="en-US" sz="2800" b="1" dirty="0">
                <a:solidFill>
                  <a:srgbClr val="002060"/>
                </a:solidFill>
              </a:rPr>
              <a:t> </a:t>
            </a:r>
            <a:r>
              <a:rPr lang="en-US" sz="2800" b="1" dirty="0" err="1">
                <a:solidFill>
                  <a:srgbClr val="002060"/>
                </a:solidFill>
              </a:rPr>
              <a:t>phân</a:t>
            </a:r>
            <a:r>
              <a:rPr lang="en-US" sz="2800" b="1" dirty="0">
                <a:solidFill>
                  <a:srgbClr val="002060"/>
                </a:solidFill>
              </a:rPr>
              <a:t> </a:t>
            </a:r>
            <a:r>
              <a:rPr lang="en-US" sz="2800" b="1" dirty="0" err="1">
                <a:solidFill>
                  <a:srgbClr val="002060"/>
                </a:solidFill>
              </a:rPr>
              <a:t>loại</a:t>
            </a:r>
            <a:r>
              <a:rPr lang="en-US" sz="2800" b="1" dirty="0">
                <a:solidFill>
                  <a:srgbClr val="002060"/>
                </a:solidFill>
              </a:rPr>
              <a:t> </a:t>
            </a:r>
            <a:r>
              <a:rPr lang="en-US" sz="2800" b="1" dirty="0" err="1">
                <a:solidFill>
                  <a:srgbClr val="002060"/>
                </a:solidFill>
              </a:rPr>
              <a:t>với</a:t>
            </a:r>
            <a:r>
              <a:rPr lang="en-US" sz="2800" b="1" dirty="0">
                <a:solidFill>
                  <a:srgbClr val="002060"/>
                </a:solidFill>
              </a:rPr>
              <a:t> </a:t>
            </a:r>
            <a:r>
              <a:rPr lang="en-US" sz="2800" b="1" dirty="0" err="1">
                <a:solidFill>
                  <a:srgbClr val="002060"/>
                </a:solidFill>
              </a:rPr>
              <a:t>các</a:t>
            </a:r>
            <a:r>
              <a:rPr lang="en-US" sz="2800" b="1" dirty="0">
                <a:solidFill>
                  <a:srgbClr val="002060"/>
                </a:solidFill>
              </a:rPr>
              <a:t> </a:t>
            </a:r>
            <a:r>
              <a:rPr lang="en-US" sz="2800" b="1" dirty="0" err="1">
                <a:solidFill>
                  <a:srgbClr val="002060"/>
                </a:solidFill>
              </a:rPr>
              <a:t>tiêu</a:t>
            </a:r>
            <a:r>
              <a:rPr lang="en-US" sz="2800" b="1" dirty="0">
                <a:solidFill>
                  <a:srgbClr val="002060"/>
                </a:solidFill>
              </a:rPr>
              <a:t> </a:t>
            </a:r>
            <a:r>
              <a:rPr lang="en-US" sz="2800" b="1" dirty="0" err="1">
                <a:solidFill>
                  <a:srgbClr val="002060"/>
                </a:solidFill>
              </a:rPr>
              <a:t>chí</a:t>
            </a:r>
            <a:r>
              <a:rPr lang="en-US" sz="2800" b="1" dirty="0">
                <a:solidFill>
                  <a:srgbClr val="002060"/>
                </a:solidFill>
              </a:rPr>
              <a:t> </a:t>
            </a:r>
            <a:r>
              <a:rPr lang="en-US" sz="2800" b="1" dirty="0" err="1">
                <a:solidFill>
                  <a:srgbClr val="002060"/>
                </a:solidFill>
              </a:rPr>
              <a:t>phù</a:t>
            </a:r>
            <a:r>
              <a:rPr lang="en-US" sz="2800" b="1" dirty="0">
                <a:solidFill>
                  <a:srgbClr val="002060"/>
                </a:solidFill>
              </a:rPr>
              <a:t> </a:t>
            </a:r>
            <a:r>
              <a:rPr lang="en-US" sz="2800" b="1" dirty="0" err="1">
                <a:solidFill>
                  <a:srgbClr val="002060"/>
                </a:solidFill>
              </a:rPr>
              <a:t>hợp</a:t>
            </a:r>
            <a:endParaRPr lang="en-US" sz="2800" b="1" dirty="0">
              <a:solidFill>
                <a:srgbClr val="002060"/>
              </a:solidFill>
            </a:endParaRPr>
          </a:p>
        </p:txBody>
      </p:sp>
      <p:grpSp>
        <p:nvGrpSpPr>
          <p:cNvPr id="2" name="Group 118">
            <a:extLst>
              <a:ext uri="{FF2B5EF4-FFF2-40B4-BE49-F238E27FC236}">
                <a16:creationId xmlns="" xmlns:a16="http://schemas.microsoft.com/office/drawing/2014/main" id="{847DA603-84DC-429F-9754-5CCE86278DEE}"/>
              </a:ext>
            </a:extLst>
          </p:cNvPr>
          <p:cNvGrpSpPr>
            <a:grpSpLocks/>
          </p:cNvGrpSpPr>
          <p:nvPr/>
        </p:nvGrpSpPr>
        <p:grpSpPr bwMode="auto">
          <a:xfrm>
            <a:off x="1794247" y="29352"/>
            <a:ext cx="8601920" cy="803255"/>
            <a:chOff x="1556" y="986"/>
            <a:chExt cx="5123" cy="478"/>
          </a:xfrm>
        </p:grpSpPr>
        <p:pic>
          <p:nvPicPr>
            <p:cNvPr id="18" name="圆角矩形 7">
              <a:extLst>
                <a:ext uri="{FF2B5EF4-FFF2-40B4-BE49-F238E27FC236}">
                  <a16:creationId xmlns="" xmlns:a16="http://schemas.microsoft.com/office/drawing/2014/main" id="{0DBBFFA9-340D-4491-9ED6-2101AFE7C885}"/>
                </a:ext>
              </a:extLst>
            </p:cNvPr>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56" y="986"/>
              <a:ext cx="5123" cy="45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9">
              <a:extLst>
                <a:ext uri="{FF2B5EF4-FFF2-40B4-BE49-F238E27FC236}">
                  <a16:creationId xmlns="" xmlns:a16="http://schemas.microsoft.com/office/drawing/2014/main" id="{B14C6377-62AD-4C9E-B483-944977E3D93E}"/>
                </a:ext>
              </a:extLst>
            </p:cNvPr>
            <p:cNvSpPr txBox="1">
              <a:spLocks noChangeArrowheads="1"/>
            </p:cNvSpPr>
            <p:nvPr/>
          </p:nvSpPr>
          <p:spPr bwMode="auto">
            <a:xfrm>
              <a:off x="2192" y="988"/>
              <a:ext cx="3670"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4400" b="1" dirty="0">
                  <a:solidFill>
                    <a:srgbClr val="FFFF00"/>
                  </a:solidFill>
                  <a:effectLst>
                    <a:outerShdw blurRad="38100" dist="38100" dir="2700000" algn="tl">
                      <a:srgbClr val="000000">
                        <a:alpha val="43137"/>
                      </a:srgbClr>
                    </a:outerShdw>
                  </a:effectLst>
                  <a:latin typeface="+mn-lt"/>
                  <a:ea typeface="微软雅黑" pitchFamily="34" charset="-122"/>
                </a:rPr>
                <a:t>THỬ LÀM NHÀ NÔNG </a:t>
              </a:r>
            </a:p>
          </p:txBody>
        </p:sp>
      </p:grpSp>
      <p:pic>
        <p:nvPicPr>
          <p:cNvPr id="45" name="Picture 44">
            <a:extLst>
              <a:ext uri="{FF2B5EF4-FFF2-40B4-BE49-F238E27FC236}">
                <a16:creationId xmlns="" xmlns:a16="http://schemas.microsoft.com/office/drawing/2014/main" id="{478661CB-E205-4079-B05D-DA57474901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5306" y="-16403"/>
            <a:ext cx="1046338" cy="857623"/>
          </a:xfrm>
          <a:prstGeom prst="rect">
            <a:avLst/>
          </a:prstGeom>
        </p:spPr>
      </p:pic>
      <p:pic>
        <p:nvPicPr>
          <p:cNvPr id="47" name="Picture 46">
            <a:extLst>
              <a:ext uri="{FF2B5EF4-FFF2-40B4-BE49-F238E27FC236}">
                <a16:creationId xmlns="" xmlns:a16="http://schemas.microsoft.com/office/drawing/2014/main" id="{255C3A87-1F96-4EA1-9041-A61C7480DD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13" y="34887"/>
            <a:ext cx="1548045" cy="1548605"/>
          </a:xfrm>
          <a:prstGeom prst="rect">
            <a:avLst/>
          </a:prstGeom>
        </p:spPr>
      </p:pic>
      <p:sp>
        <p:nvSpPr>
          <p:cNvPr id="51" name="TextBox 50">
            <a:extLst>
              <a:ext uri="{FF2B5EF4-FFF2-40B4-BE49-F238E27FC236}">
                <a16:creationId xmlns="" xmlns:a16="http://schemas.microsoft.com/office/drawing/2014/main" id="{D069190B-8AE6-4FEB-9072-934CA8C4712A}"/>
              </a:ext>
            </a:extLst>
          </p:cNvPr>
          <p:cNvSpPr txBox="1"/>
          <p:nvPr/>
        </p:nvSpPr>
        <p:spPr>
          <a:xfrm>
            <a:off x="2027322" y="6225937"/>
            <a:ext cx="8263419" cy="523341"/>
          </a:xfrm>
          <a:prstGeom prst="rect">
            <a:avLst/>
          </a:prstGeom>
          <a:solidFill>
            <a:schemeClr val="accent1">
              <a:lumMod val="50000"/>
            </a:schemeClr>
          </a:solidFill>
          <a:ln w="19050">
            <a:solidFill>
              <a:srgbClr val="8D42C6"/>
            </a:solidFill>
            <a:prstDash val="dash"/>
          </a:ln>
        </p:spPr>
        <p:txBody>
          <a:bodyPr wrap="square" lIns="91438" tIns="45719" rIns="91438" bIns="45719" rtlCol="0">
            <a:spAutoFit/>
          </a:bodyPr>
          <a:lstStyle/>
          <a:p>
            <a:pPr algn="ctr"/>
            <a:r>
              <a:rPr lang="en-US" sz="2800" b="1" dirty="0">
                <a:solidFill>
                  <a:schemeClr val="bg1"/>
                </a:solidFill>
                <a:ea typeface="Tahoma" panose="020B0604030504040204" pitchFamily="34" charset="0"/>
                <a:cs typeface="Tahoma" panose="020B0604030504040204" pitchFamily="34" charset="0"/>
              </a:rPr>
              <a:t>HS </a:t>
            </a:r>
            <a:r>
              <a:rPr lang="en-US" sz="2800" b="1" dirty="0" err="1">
                <a:solidFill>
                  <a:schemeClr val="bg1"/>
                </a:solidFill>
                <a:ea typeface="Tahoma" panose="020B0604030504040204" pitchFamily="34" charset="0"/>
                <a:cs typeface="Tahoma" panose="020B0604030504040204" pitchFamily="34" charset="0"/>
              </a:rPr>
              <a:t>làm</a:t>
            </a:r>
            <a:r>
              <a:rPr lang="en-US" sz="2800" b="1" dirty="0">
                <a:solidFill>
                  <a:schemeClr val="bg1"/>
                </a:solidFill>
                <a:ea typeface="Tahoma" panose="020B0604030504040204" pitchFamily="34" charset="0"/>
                <a:cs typeface="Tahoma" panose="020B0604030504040204" pitchFamily="34" charset="0"/>
              </a:rPr>
              <a:t> </a:t>
            </a:r>
            <a:r>
              <a:rPr lang="en-US" sz="2800" b="1" dirty="0" err="1">
                <a:solidFill>
                  <a:schemeClr val="bg1"/>
                </a:solidFill>
                <a:ea typeface="Tahoma" panose="020B0604030504040204" pitchFamily="34" charset="0"/>
                <a:cs typeface="Tahoma" panose="020B0604030504040204" pitchFamily="34" charset="0"/>
              </a:rPr>
              <a:t>việc</a:t>
            </a:r>
            <a:r>
              <a:rPr lang="en-US" sz="2800" b="1" dirty="0">
                <a:solidFill>
                  <a:schemeClr val="bg1"/>
                </a:solidFill>
                <a:ea typeface="Tahoma" panose="020B0604030504040204" pitchFamily="34" charset="0"/>
                <a:cs typeface="Tahoma" panose="020B0604030504040204" pitchFamily="34" charset="0"/>
              </a:rPr>
              <a:t> </a:t>
            </a:r>
            <a:r>
              <a:rPr lang="en-US" sz="2800" b="1" dirty="0" err="1">
                <a:solidFill>
                  <a:schemeClr val="bg1"/>
                </a:solidFill>
                <a:ea typeface="Tahoma" panose="020B0604030504040204" pitchFamily="34" charset="0"/>
                <a:cs typeface="Tahoma" panose="020B0604030504040204" pitchFamily="34" charset="0"/>
              </a:rPr>
              <a:t>trên</a:t>
            </a:r>
            <a:r>
              <a:rPr lang="en-US" sz="2800" b="1" dirty="0">
                <a:solidFill>
                  <a:schemeClr val="bg1"/>
                </a:solidFill>
                <a:ea typeface="Tahoma" panose="020B0604030504040204" pitchFamily="34" charset="0"/>
                <a:cs typeface="Tahoma" panose="020B0604030504040204" pitchFamily="34" charset="0"/>
              </a:rPr>
              <a:t> PHT </a:t>
            </a:r>
            <a:r>
              <a:rPr lang="en-US" sz="2800" b="1" dirty="0" err="1">
                <a:solidFill>
                  <a:schemeClr val="bg1"/>
                </a:solidFill>
                <a:ea typeface="Tahoma" panose="020B0604030504040204" pitchFamily="34" charset="0"/>
                <a:cs typeface="Tahoma" panose="020B0604030504040204" pitchFamily="34" charset="0"/>
              </a:rPr>
              <a:t>cá</a:t>
            </a:r>
            <a:r>
              <a:rPr lang="en-US" sz="2800" b="1" dirty="0">
                <a:solidFill>
                  <a:schemeClr val="bg1"/>
                </a:solidFill>
                <a:ea typeface="Tahoma" panose="020B0604030504040204" pitchFamily="34" charset="0"/>
                <a:cs typeface="Tahoma" panose="020B0604030504040204" pitchFamily="34" charset="0"/>
              </a:rPr>
              <a:t> </a:t>
            </a:r>
            <a:r>
              <a:rPr lang="en-US" sz="2800" b="1" dirty="0" err="1">
                <a:solidFill>
                  <a:schemeClr val="bg1"/>
                </a:solidFill>
                <a:ea typeface="Tahoma" panose="020B0604030504040204" pitchFamily="34" charset="0"/>
                <a:cs typeface="Tahoma" panose="020B0604030504040204" pitchFamily="34" charset="0"/>
              </a:rPr>
              <a:t>nhân</a:t>
            </a:r>
            <a:endParaRPr lang="en-US" sz="2800" b="1"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185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par>
                          <p:cTn id="29" fill="hold">
                            <p:stCondLst>
                              <p:cond delay="2500"/>
                            </p:stCondLst>
                            <p:childTnLst>
                              <p:par>
                                <p:cTn id="30" presetID="14" presetClass="entr" presetSubtype="1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par>
                          <p:cTn id="33" fill="hold">
                            <p:stCondLst>
                              <p:cond delay="3000"/>
                            </p:stCondLst>
                            <p:childTnLst>
                              <p:par>
                                <p:cTn id="34" presetID="14" presetClass="entr" presetSubtype="1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childTnLst>
                          </p:cTn>
                        </p:par>
                        <p:par>
                          <p:cTn id="37" fill="hold">
                            <p:stCondLst>
                              <p:cond delay="3500"/>
                            </p:stCondLst>
                            <p:childTnLst>
                              <p:par>
                                <p:cTn id="38" presetID="14" presetClass="entr" presetSubtype="1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childTnLst>
                          </p:cTn>
                        </p:par>
                        <p:par>
                          <p:cTn id="41" fill="hold">
                            <p:stCondLst>
                              <p:cond delay="4000"/>
                            </p:stCondLst>
                            <p:childTnLst>
                              <p:par>
                                <p:cTn id="42" presetID="14" presetClass="entr" presetSubtype="1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childTnLst>
                          </p:cTn>
                        </p:par>
                        <p:par>
                          <p:cTn id="45" fill="hold">
                            <p:stCondLst>
                              <p:cond delay="4500"/>
                            </p:stCondLst>
                            <p:childTnLst>
                              <p:par>
                                <p:cTn id="46" presetID="14" presetClass="entr" presetSubtype="1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par>
                          <p:cTn id="49" fill="hold">
                            <p:stCondLst>
                              <p:cond delay="5000"/>
                            </p:stCondLst>
                            <p:childTnLst>
                              <p:par>
                                <p:cTn id="50" presetID="16" presetClass="entr" presetSubtype="21"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par>
                          <p:cTn id="53" fill="hold">
                            <p:stCondLst>
                              <p:cond delay="5500"/>
                            </p:stCondLst>
                            <p:childTnLst>
                              <p:par>
                                <p:cTn id="54" presetID="16" presetClass="entr" presetSubtype="21"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par>
                          <p:cTn id="57" fill="hold">
                            <p:stCondLst>
                              <p:cond delay="6000"/>
                            </p:stCondLst>
                            <p:childTnLst>
                              <p:par>
                                <p:cTn id="58" presetID="16" presetClass="entr" presetSubtype="21"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randombar(horizontal)">
                                      <p:cBhvr>
                                        <p:cTn id="65" dur="500"/>
                                        <p:tgtEl>
                                          <p:spTgt spid="51"/>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1" nodeType="clickEffect">
                                  <p:stCondLst>
                                    <p:cond delay="0"/>
                                  </p:stCondLst>
                                  <p:childTnLst>
                                    <p:animMotion origin="layout" path="M 1.66667E-6 1.11111E-6 L -0.02917 0.31505 " pathEditMode="relative" rAng="0" ptsTypes="AA">
                                      <p:cBhvr>
                                        <p:cTn id="69" dur="2000" fill="hold"/>
                                        <p:tgtEl>
                                          <p:spTgt spid="4"/>
                                        </p:tgtEl>
                                        <p:attrNameLst>
                                          <p:attrName>ppt_x</p:attrName>
                                          <p:attrName>ppt_y</p:attrName>
                                        </p:attrNameLst>
                                      </p:cBhvr>
                                      <p:rCtr x="-1458" y="15741"/>
                                    </p:animMotion>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1.25E-6 1.85185E-6 L -0.17005 0.15926 " pathEditMode="relative" rAng="0" ptsTypes="AA">
                                      <p:cBhvr>
                                        <p:cTn id="73" dur="2000" fill="hold"/>
                                        <p:tgtEl>
                                          <p:spTgt spid="5"/>
                                        </p:tgtEl>
                                        <p:attrNameLst>
                                          <p:attrName>ppt_x</p:attrName>
                                          <p:attrName>ppt_y</p:attrName>
                                        </p:attrNameLst>
                                      </p:cBhvr>
                                      <p:rCtr x="-8503" y="7963"/>
                                    </p:animMotion>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4.16667E-6 4.44444E-6 L -0.44245 0.07638 " pathEditMode="relative" rAng="0" ptsTypes="AA">
                                      <p:cBhvr>
                                        <p:cTn id="77" dur="2000" fill="hold"/>
                                        <p:tgtEl>
                                          <p:spTgt spid="6"/>
                                        </p:tgtEl>
                                        <p:attrNameLst>
                                          <p:attrName>ppt_x</p:attrName>
                                          <p:attrName>ppt_y</p:attrName>
                                        </p:attrNameLst>
                                      </p:cBhvr>
                                      <p:rCtr x="-22122" y="3819"/>
                                    </p:animMotion>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25E-6 -2.59259E-6 L -0.27292 0.33496 " pathEditMode="relative" rAng="0" ptsTypes="AA">
                                      <p:cBhvr>
                                        <p:cTn id="81" dur="2000" fill="hold"/>
                                        <p:tgtEl>
                                          <p:spTgt spid="7"/>
                                        </p:tgtEl>
                                        <p:attrNameLst>
                                          <p:attrName>ppt_x</p:attrName>
                                          <p:attrName>ppt_y</p:attrName>
                                        </p:attrNameLst>
                                      </p:cBhvr>
                                      <p:rCtr x="-13646" y="16736"/>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1.25E-6 0 L -0.28281 0.1625 " pathEditMode="relative" rAng="0" ptsTypes="AA">
                                      <p:cBhvr>
                                        <p:cTn id="85" dur="2000" fill="hold"/>
                                        <p:tgtEl>
                                          <p:spTgt spid="15"/>
                                        </p:tgtEl>
                                        <p:attrNameLst>
                                          <p:attrName>ppt_x</p:attrName>
                                          <p:attrName>ppt_y</p:attrName>
                                        </p:attrNameLst>
                                      </p:cBhvr>
                                      <p:rCtr x="-14141" y="8125"/>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4.16667E-7 -1.85185E-6 L 0.53737 0.16181 " pathEditMode="relative" rAng="0" ptsTypes="AA">
                                      <p:cBhvr>
                                        <p:cTn id="89" dur="2000" fill="hold"/>
                                        <p:tgtEl>
                                          <p:spTgt spid="8"/>
                                        </p:tgtEl>
                                        <p:attrNameLst>
                                          <p:attrName>ppt_x</p:attrName>
                                          <p:attrName>ppt_y</p:attrName>
                                        </p:attrNameLst>
                                      </p:cBhvr>
                                      <p:rCtr x="26862" y="8079"/>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2.5E-6 1.11111E-6 L 0.54571 0.32083 " pathEditMode="relative" rAng="0" ptsTypes="AA">
                                      <p:cBhvr>
                                        <p:cTn id="93" dur="2000" fill="hold"/>
                                        <p:tgtEl>
                                          <p:spTgt spid="9"/>
                                        </p:tgtEl>
                                        <p:attrNameLst>
                                          <p:attrName>ppt_x</p:attrName>
                                          <p:attrName>ppt_y</p:attrName>
                                        </p:attrNameLst>
                                      </p:cBhvr>
                                      <p:rCtr x="27279" y="16042"/>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4.375E-6 1.11111E-6 L 0.3168 0.16736 " pathEditMode="relative" rAng="0" ptsTypes="AA">
                                      <p:cBhvr>
                                        <p:cTn id="97" dur="2000" fill="hold"/>
                                        <p:tgtEl>
                                          <p:spTgt spid="10"/>
                                        </p:tgtEl>
                                        <p:attrNameLst>
                                          <p:attrName>ppt_x</p:attrName>
                                          <p:attrName>ppt_y</p:attrName>
                                        </p:attrNameLst>
                                      </p:cBhvr>
                                      <p:rCtr x="16940" y="11389"/>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3.54167E-6 -2.59259E-6 L -0.17279 0.21528 " pathEditMode="relative" rAng="0" ptsTypes="AA">
                                      <p:cBhvr>
                                        <p:cTn id="101" dur="2000" fill="hold"/>
                                        <p:tgtEl>
                                          <p:spTgt spid="11"/>
                                        </p:tgtEl>
                                        <p:attrNameLst>
                                          <p:attrName>ppt_x</p:attrName>
                                          <p:attrName>ppt_y</p:attrName>
                                        </p:attrNameLst>
                                      </p:cBhvr>
                                      <p:rCtr x="-864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3" grpId="0" animBg="1"/>
      <p:bldP spid="14" grpId="0" animBg="1"/>
      <p:bldP spid="15" grpId="0" animBg="1"/>
      <p:bldP spid="15" grpId="1" animBg="1"/>
      <p:bldP spid="16" grpId="0" animBg="1"/>
      <p:bldP spid="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*Khái quát</a:t>
            </a:r>
            <a:endParaRPr lang="en-US" sz="29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026" name="Picture 2" descr="C:\Users\Administrator\Desktop\Ảnh GS 9\blobid1-1714218430.png"/>
          <p:cNvPicPr>
            <a:picLocks noChangeAspect="1" noChangeArrowheads="1"/>
          </p:cNvPicPr>
          <p:nvPr/>
        </p:nvPicPr>
        <p:blipFill>
          <a:blip r:embed="rId3"/>
          <a:srcRect/>
          <a:stretch>
            <a:fillRect/>
          </a:stretch>
        </p:blipFill>
        <p:spPr bwMode="auto">
          <a:xfrm>
            <a:off x="4571206" y="3242365"/>
            <a:ext cx="6743022" cy="3286945"/>
          </a:xfrm>
          <a:prstGeom prst="rect">
            <a:avLst/>
          </a:prstGeom>
          <a:ln>
            <a:noFill/>
          </a:ln>
          <a:effectLst>
            <a:outerShdw blurRad="292100" dist="139700" dir="2700000" algn="tl" rotWithShape="0">
              <a:srgbClr val="333333">
                <a:alpha val="65000"/>
              </a:srgbClr>
            </a:outerShdw>
          </a:effectLst>
        </p:spPr>
      </p:pic>
      <p:sp>
        <p:nvSpPr>
          <p:cNvPr id="6" name="Rectangle: Rounded Corners 7">
            <a:extLst>
              <a:ext uri="{FF2B5EF4-FFF2-40B4-BE49-F238E27FC236}">
                <a16:creationId xmlns="" xmlns:a16="http://schemas.microsoft.com/office/drawing/2014/main" id="{83943E22-6FC5-4857-96F1-DB4BDF369685}"/>
              </a:ext>
            </a:extLst>
          </p:cNvPr>
          <p:cNvSpPr/>
          <p:nvPr/>
        </p:nvSpPr>
        <p:spPr>
          <a:xfrm>
            <a:off x="3199606" y="1905794"/>
            <a:ext cx="8762207" cy="1219200"/>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altLang="en-US" sz="2600" b="1" i="1" smtClean="0">
                <a:solidFill>
                  <a:srgbClr val="0000FF"/>
                </a:solidFill>
                <a:ea typeface="Tahoma" panose="020B0604030504040204" pitchFamily="34" charset="0"/>
                <a:cs typeface="Tahoma" panose="020B0604030504040204" pitchFamily="34" charset="0"/>
              </a:rPr>
              <a:t>    </a:t>
            </a:r>
            <a:r>
              <a:rPr lang="it-IT" altLang="en-US" sz="2600" b="1" i="1" smtClean="0">
                <a:solidFill>
                  <a:srgbClr val="0000FF"/>
                </a:solidFill>
                <a:ea typeface="Tahoma" panose="020B0604030504040204" pitchFamily="34" charset="0"/>
                <a:cs typeface="Tahoma" panose="020B0604030504040204" pitchFamily="34" charset="0"/>
              </a:rPr>
              <a:t>Nhận xét sự thay đổi tỉ trọng GTSX ngành nông nghiệp năm 2021 so với năm 2010. </a:t>
            </a:r>
            <a:r>
              <a:rPr lang="en-US" altLang="en-US" sz="2600" b="1" i="1" smtClean="0">
                <a:solidFill>
                  <a:srgbClr val="0000FF"/>
                </a:solidFill>
                <a:ea typeface="Tahoma" panose="020B0604030504040204" pitchFamily="34" charset="0"/>
                <a:cs typeface="Tahoma" panose="020B0604030504040204" pitchFamily="34" charset="0"/>
              </a:rPr>
              <a:t>Sự thay đổi này nói lên điều gì?</a:t>
            </a:r>
            <a:endParaRPr lang="vi-VN" sz="2600" b="1" i="1" dirty="0">
              <a:solidFill>
                <a:srgbClr val="0000FF"/>
              </a:solidFill>
            </a:endParaRPr>
          </a:p>
        </p:txBody>
      </p:sp>
      <p:pic>
        <p:nvPicPr>
          <p:cNvPr id="7" name="Picture 6">
            <a:extLst>
              <a:ext uri="{FF2B5EF4-FFF2-40B4-BE49-F238E27FC236}">
                <a16:creationId xmlns="" xmlns:a16="http://schemas.microsoft.com/office/drawing/2014/main" id="{604A8784-7D1E-4B40-830D-706D02A34333}"/>
              </a:ext>
            </a:extLst>
          </p:cNvPr>
          <p:cNvPicPr>
            <a:picLocks noChangeAspect="1"/>
          </p:cNvPicPr>
          <p:nvPr/>
        </p:nvPicPr>
        <p:blipFill rotWithShape="1">
          <a:blip r:embed="rId4" cstate="print">
            <a:extLst/>
          </a:blip>
          <a:srcRect l="5192" t="22288" r="52690" b="31973"/>
          <a:stretch/>
        </p:blipFill>
        <p:spPr>
          <a:xfrm>
            <a:off x="2884861" y="1143794"/>
            <a:ext cx="1000545" cy="1086608"/>
          </a:xfrm>
          <a:prstGeom prst="rect">
            <a:avLst/>
          </a:prstGeom>
        </p:spPr>
      </p:pic>
      <p:sp>
        <p:nvSpPr>
          <p:cNvPr id="8" name="Rectangle 7"/>
          <p:cNvSpPr/>
          <p:nvPr/>
        </p:nvSpPr>
        <p:spPr>
          <a:xfrm>
            <a:off x="75406" y="5552232"/>
            <a:ext cx="4571205" cy="1154162"/>
          </a:xfrm>
          <a:prstGeom prst="rect">
            <a:avLst/>
          </a:prstGeom>
        </p:spPr>
        <p:txBody>
          <a:bodyPr wrap="square">
            <a:spAutoFit/>
          </a:bodyPr>
          <a:lstStyle/>
          <a:p>
            <a:pPr algn="ctr"/>
            <a:r>
              <a:rPr lang="vi-VN" sz="2300" b="1" smtClean="0">
                <a:solidFill>
                  <a:srgbClr val="0000FF"/>
                </a:solidFill>
                <a:latin typeface="Calibri" pitchFamily="34" charset="0"/>
                <a:cs typeface="Calibri" pitchFamily="34" charset="0"/>
              </a:rPr>
              <a:t>CƠ CẤU NGÀNH NÔNG NGHIỆP, LÂM NGHIỆP</a:t>
            </a:r>
            <a:r>
              <a:rPr lang="en-US" sz="2300" b="1" smtClean="0">
                <a:solidFill>
                  <a:srgbClr val="0000FF"/>
                </a:solidFill>
                <a:latin typeface="Calibri" pitchFamily="34" charset="0"/>
                <a:cs typeface="Calibri" pitchFamily="34" charset="0"/>
              </a:rPr>
              <a:t>,</a:t>
            </a:r>
            <a:r>
              <a:rPr lang="vi-VN" sz="2300" b="1" smtClean="0">
                <a:solidFill>
                  <a:srgbClr val="0000FF"/>
                </a:solidFill>
                <a:latin typeface="Calibri" pitchFamily="34" charset="0"/>
                <a:cs typeface="Calibri" pitchFamily="34" charset="0"/>
              </a:rPr>
              <a:t> THUỶ SẢN NƯỚC TA NĂM 2010 VÀ NĂM 2021</a:t>
            </a:r>
            <a:r>
              <a:rPr lang="en-US" sz="2300" b="1" smtClean="0">
                <a:solidFill>
                  <a:srgbClr val="0000FF"/>
                </a:solidFill>
                <a:latin typeface="Calibri" pitchFamily="34" charset="0"/>
                <a:cs typeface="Calibri" pitchFamily="34" charset="0"/>
              </a:rPr>
              <a:t> (%)</a:t>
            </a:r>
            <a:endParaRPr lang="en-US" sz="2300" b="1">
              <a:solidFill>
                <a:srgbClr val="0000FF"/>
              </a:solidFill>
              <a:latin typeface="Calibri" pitchFamily="34" charset="0"/>
              <a:cs typeface="Calibri" pitchFamily="34" charset="0"/>
            </a:endParaRPr>
          </a:p>
        </p:txBody>
      </p:sp>
      <p:sp>
        <p:nvSpPr>
          <p:cNvPr id="14" name="Rectangle 1"/>
          <p:cNvSpPr>
            <a:spLocks noChangeArrowheads="1"/>
          </p:cNvSpPr>
          <p:nvPr/>
        </p:nvSpPr>
        <p:spPr bwMode="auto">
          <a:xfrm>
            <a:off x="304006" y="1524794"/>
            <a:ext cx="11784066" cy="1274960"/>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000" b="1" smtClean="0">
                <a:latin typeface="Calibri" pitchFamily="34" charset="0"/>
                <a:cs typeface="Calibri" pitchFamily="34" charset="0"/>
              </a:rPr>
              <a:t>- </a:t>
            </a:r>
            <a:r>
              <a:rPr lang="vi-VN" sz="3000" b="1" smtClean="0">
                <a:latin typeface="Calibri" pitchFamily="34" charset="0"/>
                <a:cs typeface="Calibri" pitchFamily="34" charset="0"/>
              </a:rPr>
              <a:t>Nông nghiệp phát triển mạnh theo hướng sản xuất hàng hoá, liên kết theo chuỗi giá trị, đẩy mạnh ứng dụng khoa học công nghệ.</a:t>
            </a:r>
            <a:endParaRPr lang="en-US" sz="3000" b="1" smtClean="0">
              <a:latin typeface="Calibri" pitchFamily="34" charset="0"/>
              <a:cs typeface="Calibri" pitchFamily="34" charset="0"/>
            </a:endParaRPr>
          </a:p>
        </p:txBody>
      </p:sp>
      <p:sp>
        <p:nvSpPr>
          <p:cNvPr id="16" name="Rectangle 1"/>
          <p:cNvSpPr>
            <a:spLocks noChangeArrowheads="1"/>
          </p:cNvSpPr>
          <p:nvPr/>
        </p:nvSpPr>
        <p:spPr bwMode="auto">
          <a:xfrm>
            <a:off x="151606" y="1524794"/>
            <a:ext cx="11784066" cy="1274960"/>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000" b="1" smtClean="0">
                <a:latin typeface="Calibri" pitchFamily="34" charset="0"/>
                <a:cs typeface="Calibri" pitchFamily="34" charset="0"/>
              </a:rPr>
              <a:t>- </a:t>
            </a:r>
            <a:r>
              <a:rPr lang="vi-VN" sz="3000" b="1" smtClean="0">
                <a:latin typeface="Calibri" pitchFamily="34" charset="0"/>
                <a:cs typeface="Calibri" pitchFamily="34" charset="0"/>
              </a:rPr>
              <a:t>Cơ cấu nông nghiệp</a:t>
            </a:r>
            <a:r>
              <a:rPr lang="en-US" sz="3000" b="1" smtClean="0">
                <a:latin typeface="Calibri" pitchFamily="34" charset="0"/>
                <a:cs typeface="Calibri" pitchFamily="34" charset="0"/>
              </a:rPr>
              <a:t>: </a:t>
            </a:r>
            <a:r>
              <a:rPr lang="vi-VN" sz="3000" b="1" smtClean="0">
                <a:latin typeface="Calibri" pitchFamily="34" charset="0"/>
                <a:cs typeface="Calibri" pitchFamily="34" charset="0"/>
              </a:rPr>
              <a:t>giảm tỉ trọng trồng trọt, tăng tỉ trọng chăn nuôi và dịch vụ nông nghiệp.</a:t>
            </a:r>
            <a:endParaRPr lang="en-US" sz="3000" b="1" smtClean="0">
              <a:latin typeface="Calibri" pitchFamily="34" charset="0"/>
              <a:cs typeface="Calibri" pitchFamily="34" charset="0"/>
            </a:endParaRPr>
          </a:p>
        </p:txBody>
      </p:sp>
      <p:sp>
        <p:nvSpPr>
          <p:cNvPr id="17" name="Rectangle 1"/>
          <p:cNvSpPr>
            <a:spLocks noChangeArrowheads="1"/>
          </p:cNvSpPr>
          <p:nvPr/>
        </p:nvSpPr>
        <p:spPr bwMode="auto">
          <a:xfrm>
            <a:off x="178540" y="1448594"/>
            <a:ext cx="11784066" cy="372409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000" b="1" smtClean="0">
                <a:latin typeface="Calibri" pitchFamily="34" charset="0"/>
                <a:cs typeface="Calibri" pitchFamily="34" charset="0"/>
              </a:rPr>
              <a:t>- </a:t>
            </a:r>
            <a:r>
              <a:rPr lang="vi-VN" sz="3000" b="1" smtClean="0">
                <a:latin typeface="Calibri" pitchFamily="34" charset="0"/>
                <a:cs typeface="Calibri" pitchFamily="34" charset="0"/>
              </a:rPr>
              <a:t>Sản phẩm phát triển theo ba trục sản phẩm chủ lực:</a:t>
            </a:r>
            <a:endParaRPr lang="en-US" sz="3000" b="1" smtClean="0">
              <a:latin typeface="Calibri" pitchFamily="34" charset="0"/>
              <a:cs typeface="Calibri" pitchFamily="34" charset="0"/>
            </a:endParaRPr>
          </a:p>
          <a:p>
            <a:pPr algn="just">
              <a:lnSpc>
                <a:spcPct val="130000"/>
              </a:lnSpc>
            </a:pPr>
            <a:r>
              <a:rPr lang="en-US" sz="3000" b="1" smtClean="0">
                <a:latin typeface="Calibri" pitchFamily="34" charset="0"/>
                <a:cs typeface="Calibri" pitchFamily="34" charset="0"/>
              </a:rPr>
              <a:t>+ S</a:t>
            </a:r>
            <a:r>
              <a:rPr lang="vi-VN" sz="3000" b="1" smtClean="0">
                <a:latin typeface="Calibri" pitchFamily="34" charset="0"/>
                <a:cs typeface="Calibri" pitchFamily="34" charset="0"/>
              </a:rPr>
              <a:t>ản phẩm cấp quốc gia</a:t>
            </a:r>
            <a:r>
              <a:rPr lang="en-US" sz="3000" b="1" smtClean="0">
                <a:latin typeface="Calibri" pitchFamily="34" charset="0"/>
                <a:cs typeface="Calibri" pitchFamily="34" charset="0"/>
              </a:rPr>
              <a:t>;</a:t>
            </a:r>
          </a:p>
          <a:p>
            <a:pPr algn="just">
              <a:lnSpc>
                <a:spcPct val="130000"/>
              </a:lnSpc>
            </a:pPr>
            <a:r>
              <a:rPr lang="en-US" sz="3000" b="1" smtClean="0">
                <a:latin typeface="Calibri" pitchFamily="34" charset="0"/>
                <a:cs typeface="Calibri" pitchFamily="34" charset="0"/>
              </a:rPr>
              <a:t>+ S</a:t>
            </a:r>
            <a:r>
              <a:rPr lang="vi-VN" sz="3000" b="1" smtClean="0">
                <a:latin typeface="Calibri" pitchFamily="34" charset="0"/>
                <a:cs typeface="Calibri" pitchFamily="34" charset="0"/>
              </a:rPr>
              <a:t>ản phẩm cấp tỉnh</a:t>
            </a:r>
            <a:r>
              <a:rPr lang="en-US" sz="3000" b="1" smtClean="0">
                <a:latin typeface="Calibri" pitchFamily="34" charset="0"/>
                <a:cs typeface="Calibri" pitchFamily="34" charset="0"/>
              </a:rPr>
              <a:t>;</a:t>
            </a:r>
          </a:p>
          <a:p>
            <a:pPr algn="just">
              <a:lnSpc>
                <a:spcPct val="130000"/>
              </a:lnSpc>
            </a:pPr>
            <a:r>
              <a:rPr lang="en-US" sz="3000" b="1" smtClean="0">
                <a:latin typeface="Calibri" pitchFamily="34" charset="0"/>
                <a:cs typeface="Calibri" pitchFamily="34" charset="0"/>
              </a:rPr>
              <a:t>+ S</a:t>
            </a:r>
            <a:r>
              <a:rPr lang="vi-VN" sz="3000" b="1" smtClean="0">
                <a:latin typeface="Calibri" pitchFamily="34" charset="0"/>
                <a:cs typeface="Calibri" pitchFamily="34" charset="0"/>
              </a:rPr>
              <a:t>ản phẩm đặc sản của địa phương. </a:t>
            </a:r>
            <a:endParaRPr lang="en-US" sz="3000" b="1" smtClean="0">
              <a:latin typeface="Calibri" pitchFamily="34" charset="0"/>
              <a:cs typeface="Calibri" pitchFamily="34" charset="0"/>
            </a:endParaRPr>
          </a:p>
          <a:p>
            <a:pPr algn="just">
              <a:lnSpc>
                <a:spcPct val="130000"/>
              </a:lnSpc>
            </a:pPr>
            <a:r>
              <a:rPr lang="en-US" sz="3000" b="1" smtClean="0">
                <a:latin typeface="Calibri" pitchFamily="34" charset="0"/>
                <a:cs typeface="Calibri" pitchFamily="34" charset="0"/>
              </a:rPr>
              <a:t>- </a:t>
            </a:r>
            <a:r>
              <a:rPr lang="vi-VN" sz="3000" b="1" smtClean="0">
                <a:latin typeface="Calibri" pitchFamily="34" charset="0"/>
                <a:cs typeface="Calibri" pitchFamily="34" charset="0"/>
              </a:rPr>
              <a:t>Nông nghiệp công nghệ cao, nông nghiệp xanh, nông nghiệp hữu cơ, nông nghiệp sinh thái được chú trọng phát triển trên khắp cả nước.</a:t>
            </a:r>
            <a:endParaRPr lang="en-US" sz="3000" b="1">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par>
                                <p:cTn id="15" presetID="29"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ppt_x</p:attrName>
                                        </p:attrNameLst>
                                      </p:cBhvr>
                                      <p:tavLst>
                                        <p:tav tm="0">
                                          <p:val>
                                            <p:strVal val="#ppt_x-.2"/>
                                          </p:val>
                                        </p:tav>
                                        <p:tav tm="100000">
                                          <p:val>
                                            <p:strVal val="#ppt_x"/>
                                          </p:val>
                                        </p:tav>
                                      </p:tavLst>
                                    </p:anim>
                                    <p:anim calcmode="lin" valueType="num">
                                      <p:cBhvr>
                                        <p:cTn id="1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2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ppt_x</p:attrName>
                                        </p:attrNameLst>
                                      </p:cBhvr>
                                      <p:tavLst>
                                        <p:tav tm="0">
                                          <p:val>
                                            <p:strVal val="#ppt_x-.2"/>
                                          </p:val>
                                        </p:tav>
                                        <p:tav tm="100000">
                                          <p:val>
                                            <p:strVal val="#ppt_x"/>
                                          </p:val>
                                        </p:tav>
                                      </p:tavLst>
                                    </p:anim>
                                    <p:anim calcmode="lin" valueType="num">
                                      <p:cBhvr>
                                        <p:cTn id="2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xit" presetSubtype="0" fill="hold" nodeType="clickEffect">
                                  <p:stCondLst>
                                    <p:cond delay="0"/>
                                  </p:stCondLst>
                                  <p:childTnLst>
                                    <p:anim calcmode="lin" valueType="num">
                                      <p:cBhvr>
                                        <p:cTn id="28" dur="1000"/>
                                        <p:tgtEl>
                                          <p:spTgt spid="7"/>
                                        </p:tgtEl>
                                        <p:attrNameLst>
                                          <p:attrName>ppt_x</p:attrName>
                                        </p:attrNameLst>
                                      </p:cBhvr>
                                      <p:tavLst>
                                        <p:tav tm="0">
                                          <p:val>
                                            <p:strVal val="ppt_x"/>
                                          </p:val>
                                        </p:tav>
                                        <p:tav tm="100000">
                                          <p:val>
                                            <p:strVal val="ppt_x-.2"/>
                                          </p:val>
                                        </p:tav>
                                      </p:tavLst>
                                    </p:anim>
                                    <p:anim calcmode="lin" valueType="num">
                                      <p:cBhvr>
                                        <p:cTn id="29" dur="1000"/>
                                        <p:tgtEl>
                                          <p:spTgt spid="7"/>
                                        </p:tgtEl>
                                        <p:attrNameLst>
                                          <p:attrName>ppt_y</p:attrName>
                                        </p:attrNameLst>
                                      </p:cBhvr>
                                      <p:tavLst>
                                        <p:tav tm="0">
                                          <p:val>
                                            <p:strVal val="ppt_y"/>
                                          </p:val>
                                        </p:tav>
                                        <p:tav tm="100000">
                                          <p:val>
                                            <p:strVal val="ppt_y"/>
                                          </p:val>
                                        </p:tav>
                                      </p:tavLst>
                                    </p:anim>
                                    <p:animEffect transition="out" filter="fade">
                                      <p:cBhvr>
                                        <p:cTn id="30" dur="1000"/>
                                        <p:tgtEl>
                                          <p:spTgt spid="7"/>
                                        </p:tgtEl>
                                      </p:cBhvr>
                                    </p:animEffect>
                                    <p:set>
                                      <p:cBhvr>
                                        <p:cTn id="31" dur="1" fill="hold">
                                          <p:stCondLst>
                                            <p:cond delay="999"/>
                                          </p:stCondLst>
                                        </p:cTn>
                                        <p:tgtEl>
                                          <p:spTgt spid="7"/>
                                        </p:tgtEl>
                                        <p:attrNameLst>
                                          <p:attrName>style.visibility</p:attrName>
                                        </p:attrNameLst>
                                      </p:cBhvr>
                                      <p:to>
                                        <p:strVal val="hidden"/>
                                      </p:to>
                                    </p:set>
                                  </p:childTnLst>
                                </p:cTn>
                              </p:par>
                              <p:par>
                                <p:cTn id="32" presetID="29" presetClass="exit" presetSubtype="0" fill="hold" grpId="1" nodeType="withEffect">
                                  <p:stCondLst>
                                    <p:cond delay="0"/>
                                  </p:stCondLst>
                                  <p:childTnLst>
                                    <p:anim calcmode="lin" valueType="num">
                                      <p:cBhvr>
                                        <p:cTn id="33" dur="1000"/>
                                        <p:tgtEl>
                                          <p:spTgt spid="6"/>
                                        </p:tgtEl>
                                        <p:attrNameLst>
                                          <p:attrName>ppt_x</p:attrName>
                                        </p:attrNameLst>
                                      </p:cBhvr>
                                      <p:tavLst>
                                        <p:tav tm="0">
                                          <p:val>
                                            <p:strVal val="ppt_x"/>
                                          </p:val>
                                        </p:tav>
                                        <p:tav tm="100000">
                                          <p:val>
                                            <p:strVal val="ppt_x-.2"/>
                                          </p:val>
                                        </p:tav>
                                      </p:tavLst>
                                    </p:anim>
                                    <p:anim calcmode="lin" valueType="num">
                                      <p:cBhvr>
                                        <p:cTn id="34" dur="1000"/>
                                        <p:tgtEl>
                                          <p:spTgt spid="6"/>
                                        </p:tgtEl>
                                        <p:attrNameLst>
                                          <p:attrName>ppt_y</p:attrName>
                                        </p:attrNameLst>
                                      </p:cBhvr>
                                      <p:tavLst>
                                        <p:tav tm="0">
                                          <p:val>
                                            <p:strVal val="ppt_y"/>
                                          </p:val>
                                        </p:tav>
                                        <p:tav tm="100000">
                                          <p:val>
                                            <p:strVal val="ppt_y"/>
                                          </p:val>
                                        </p:tav>
                                      </p:tavLst>
                                    </p:anim>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par>
                                <p:cTn id="37" presetID="29" presetClass="exit" presetSubtype="0" fill="hold" grpId="1" nodeType="withEffect">
                                  <p:stCondLst>
                                    <p:cond delay="0"/>
                                  </p:stCondLst>
                                  <p:childTnLst>
                                    <p:anim calcmode="lin" valueType="num">
                                      <p:cBhvr>
                                        <p:cTn id="38" dur="1000"/>
                                        <p:tgtEl>
                                          <p:spTgt spid="8"/>
                                        </p:tgtEl>
                                        <p:attrNameLst>
                                          <p:attrName>ppt_x</p:attrName>
                                        </p:attrNameLst>
                                      </p:cBhvr>
                                      <p:tavLst>
                                        <p:tav tm="0">
                                          <p:val>
                                            <p:strVal val="ppt_x"/>
                                          </p:val>
                                        </p:tav>
                                        <p:tav tm="100000">
                                          <p:val>
                                            <p:strVal val="ppt_x-.2"/>
                                          </p:val>
                                        </p:tav>
                                      </p:tavLst>
                                    </p:anim>
                                    <p:anim calcmode="lin" valueType="num">
                                      <p:cBhvr>
                                        <p:cTn id="39" dur="1000"/>
                                        <p:tgtEl>
                                          <p:spTgt spid="8"/>
                                        </p:tgtEl>
                                        <p:attrNameLst>
                                          <p:attrName>ppt_y</p:attrName>
                                        </p:attrNameLst>
                                      </p:cBhvr>
                                      <p:tavLst>
                                        <p:tav tm="0">
                                          <p:val>
                                            <p:strVal val="ppt_y"/>
                                          </p:val>
                                        </p:tav>
                                        <p:tav tm="100000">
                                          <p:val>
                                            <p:strVal val="ppt_y"/>
                                          </p:val>
                                        </p:tav>
                                      </p:tavLst>
                                    </p:anim>
                                    <p:animEffect transition="out" filter="fade">
                                      <p:cBhvr>
                                        <p:cTn id="40" dur="1000"/>
                                        <p:tgtEl>
                                          <p:spTgt spid="8"/>
                                        </p:tgtEl>
                                      </p:cBhvr>
                                    </p:animEffect>
                                    <p:set>
                                      <p:cBhvr>
                                        <p:cTn id="41" dur="1" fill="hold">
                                          <p:stCondLst>
                                            <p:cond delay="999"/>
                                          </p:stCondLst>
                                        </p:cTn>
                                        <p:tgtEl>
                                          <p:spTgt spid="8"/>
                                        </p:tgtEl>
                                        <p:attrNameLst>
                                          <p:attrName>style.visibility</p:attrName>
                                        </p:attrNameLst>
                                      </p:cBhvr>
                                      <p:to>
                                        <p:strVal val="hidden"/>
                                      </p:to>
                                    </p:set>
                                  </p:childTnLst>
                                </p:cTn>
                              </p:par>
                              <p:par>
                                <p:cTn id="42" presetID="29" presetClass="exit" presetSubtype="0" fill="hold" nodeType="withEffect">
                                  <p:stCondLst>
                                    <p:cond delay="0"/>
                                  </p:stCondLst>
                                  <p:childTnLst>
                                    <p:anim calcmode="lin" valueType="num">
                                      <p:cBhvr>
                                        <p:cTn id="43" dur="1000"/>
                                        <p:tgtEl>
                                          <p:spTgt spid="1026"/>
                                        </p:tgtEl>
                                        <p:attrNameLst>
                                          <p:attrName>ppt_x</p:attrName>
                                        </p:attrNameLst>
                                      </p:cBhvr>
                                      <p:tavLst>
                                        <p:tav tm="0">
                                          <p:val>
                                            <p:strVal val="ppt_x"/>
                                          </p:val>
                                        </p:tav>
                                        <p:tav tm="100000">
                                          <p:val>
                                            <p:strVal val="ppt_x-.2"/>
                                          </p:val>
                                        </p:tav>
                                      </p:tavLst>
                                    </p:anim>
                                    <p:anim calcmode="lin" valueType="num">
                                      <p:cBhvr>
                                        <p:cTn id="44" dur="1000"/>
                                        <p:tgtEl>
                                          <p:spTgt spid="1026"/>
                                        </p:tgtEl>
                                        <p:attrNameLst>
                                          <p:attrName>ppt_y</p:attrName>
                                        </p:attrNameLst>
                                      </p:cBhvr>
                                      <p:tavLst>
                                        <p:tav tm="0">
                                          <p:val>
                                            <p:strVal val="ppt_y"/>
                                          </p:val>
                                        </p:tav>
                                        <p:tav tm="100000">
                                          <p:val>
                                            <p:strVal val="ppt_y"/>
                                          </p:val>
                                        </p:tav>
                                      </p:tavLst>
                                    </p:anim>
                                    <p:animEffect transition="out" filter="fade">
                                      <p:cBhvr>
                                        <p:cTn id="45" dur="1000"/>
                                        <p:tgtEl>
                                          <p:spTgt spid="1026"/>
                                        </p:tgtEl>
                                      </p:cBhvr>
                                    </p:animEffect>
                                    <p:set>
                                      <p:cBhvr>
                                        <p:cTn id="46" dur="1" fill="hold">
                                          <p:stCondLst>
                                            <p:cond delay="999"/>
                                          </p:stCondLst>
                                        </p:cTn>
                                        <p:tgtEl>
                                          <p:spTgt spid="10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nodeType="click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anim calcmode="lin" valueType="num">
                                      <p:cBhvr>
                                        <p:cTn id="51"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52"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9" presetClass="exit" presetSubtype="0" fill="hold" grpId="0" nodeType="clickEffect">
                                  <p:stCondLst>
                                    <p:cond delay="0"/>
                                  </p:stCondLst>
                                  <p:childTnLst>
                                    <p:anim calcmode="lin" valueType="num">
                                      <p:cBhvr>
                                        <p:cTn id="57" dur="1000"/>
                                        <p:tgtEl>
                                          <p:spTgt spid="14">
                                            <p:txEl>
                                              <p:pRg st="0" end="0"/>
                                            </p:txEl>
                                          </p:spTgt>
                                        </p:tgtEl>
                                        <p:attrNameLst>
                                          <p:attrName>ppt_x</p:attrName>
                                        </p:attrNameLst>
                                      </p:cBhvr>
                                      <p:tavLst>
                                        <p:tav tm="0">
                                          <p:val>
                                            <p:strVal val="ppt_x"/>
                                          </p:val>
                                        </p:tav>
                                        <p:tav tm="100000">
                                          <p:val>
                                            <p:strVal val="ppt_x-.2"/>
                                          </p:val>
                                        </p:tav>
                                      </p:tavLst>
                                    </p:anim>
                                    <p:anim calcmode="lin" valueType="num">
                                      <p:cBhvr>
                                        <p:cTn id="58" dur="1000"/>
                                        <p:tgtEl>
                                          <p:spTgt spid="14">
                                            <p:txEl>
                                              <p:pRg st="0" end="0"/>
                                            </p:txEl>
                                          </p:spTgt>
                                        </p:tgtEl>
                                        <p:attrNameLst>
                                          <p:attrName>ppt_y</p:attrName>
                                        </p:attrNameLst>
                                      </p:cBhvr>
                                      <p:tavLst>
                                        <p:tav tm="0">
                                          <p:val>
                                            <p:strVal val="ppt_y"/>
                                          </p:val>
                                        </p:tav>
                                        <p:tav tm="100000">
                                          <p:val>
                                            <p:strVal val="ppt_y"/>
                                          </p:val>
                                        </p:tav>
                                      </p:tavLst>
                                    </p:anim>
                                    <p:animEffect transition="out" filter="fade">
                                      <p:cBhvr>
                                        <p:cTn id="59" dur="1000"/>
                                        <p:tgtEl>
                                          <p:spTgt spid="14">
                                            <p:txEl>
                                              <p:pRg st="0" end="0"/>
                                            </p:txEl>
                                          </p:spTgt>
                                        </p:tgtEl>
                                      </p:cBhvr>
                                    </p:animEffect>
                                    <p:set>
                                      <p:cBhvr>
                                        <p:cTn id="60" dur="1" fill="hold">
                                          <p:stCondLst>
                                            <p:cond delay="999"/>
                                          </p:stCondLst>
                                        </p:cTn>
                                        <p:tgtEl>
                                          <p:spTgt spid="14">
                                            <p:txEl>
                                              <p:pRg st="0" end="0"/>
                                            </p:txEl>
                                          </p:spTgt>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9" presetClass="entr" presetSubtype="0" fill="hold" nodeType="clickEffect">
                                  <p:stCondLst>
                                    <p:cond delay="0"/>
                                  </p:stCondLst>
                                  <p:childTnLst>
                                    <p:set>
                                      <p:cBhvr>
                                        <p:cTn id="64" dur="1" fill="hold">
                                          <p:stCondLst>
                                            <p:cond delay="0"/>
                                          </p:stCondLst>
                                        </p:cTn>
                                        <p:tgtEl>
                                          <p:spTgt spid="16">
                                            <p:txEl>
                                              <p:pRg st="0" end="0"/>
                                            </p:txEl>
                                          </p:spTgt>
                                        </p:tgtEl>
                                        <p:attrNameLst>
                                          <p:attrName>style.visibility</p:attrName>
                                        </p:attrNameLst>
                                      </p:cBhvr>
                                      <p:to>
                                        <p:strVal val="visible"/>
                                      </p:to>
                                    </p:set>
                                    <p:anim calcmode="lin" valueType="num">
                                      <p:cBhvr>
                                        <p:cTn id="65" dur="1000" fill="hold"/>
                                        <p:tgtEl>
                                          <p:spTgt spid="16">
                                            <p:txEl>
                                              <p:pRg st="0" end="0"/>
                                            </p:txEl>
                                          </p:spTgt>
                                        </p:tgtEl>
                                        <p:attrNameLst>
                                          <p:attrName>ppt_x</p:attrName>
                                        </p:attrNameLst>
                                      </p:cBhvr>
                                      <p:tavLst>
                                        <p:tav tm="0">
                                          <p:val>
                                            <p:strVal val="#ppt_x-.2"/>
                                          </p:val>
                                        </p:tav>
                                        <p:tav tm="100000">
                                          <p:val>
                                            <p:strVal val="#ppt_x"/>
                                          </p:val>
                                        </p:tav>
                                      </p:tavLst>
                                    </p:anim>
                                    <p:anim calcmode="lin" valueType="num">
                                      <p:cBhvr>
                                        <p:cTn id="66" dur="1000" fill="hold"/>
                                        <p:tgtEl>
                                          <p:spTgt spid="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67" dur="1000"/>
                                        <p:tgtEl>
                                          <p:spTgt spid="1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9" presetClass="exit" presetSubtype="0" fill="hold" grpId="0" nodeType="clickEffect">
                                  <p:stCondLst>
                                    <p:cond delay="0"/>
                                  </p:stCondLst>
                                  <p:childTnLst>
                                    <p:anim calcmode="lin" valueType="num">
                                      <p:cBhvr>
                                        <p:cTn id="71" dur="1000"/>
                                        <p:tgtEl>
                                          <p:spTgt spid="16">
                                            <p:txEl>
                                              <p:pRg st="0" end="0"/>
                                            </p:txEl>
                                          </p:spTgt>
                                        </p:tgtEl>
                                        <p:attrNameLst>
                                          <p:attrName>ppt_x</p:attrName>
                                        </p:attrNameLst>
                                      </p:cBhvr>
                                      <p:tavLst>
                                        <p:tav tm="0">
                                          <p:val>
                                            <p:strVal val="ppt_x"/>
                                          </p:val>
                                        </p:tav>
                                        <p:tav tm="100000">
                                          <p:val>
                                            <p:strVal val="ppt_x-.2"/>
                                          </p:val>
                                        </p:tav>
                                      </p:tavLst>
                                    </p:anim>
                                    <p:anim calcmode="lin" valueType="num">
                                      <p:cBhvr>
                                        <p:cTn id="72" dur="1000"/>
                                        <p:tgtEl>
                                          <p:spTgt spid="16">
                                            <p:txEl>
                                              <p:pRg st="0" end="0"/>
                                            </p:txEl>
                                          </p:spTgt>
                                        </p:tgtEl>
                                        <p:attrNameLst>
                                          <p:attrName>ppt_y</p:attrName>
                                        </p:attrNameLst>
                                      </p:cBhvr>
                                      <p:tavLst>
                                        <p:tav tm="0">
                                          <p:val>
                                            <p:strVal val="ppt_y"/>
                                          </p:val>
                                        </p:tav>
                                        <p:tav tm="100000">
                                          <p:val>
                                            <p:strVal val="ppt_y"/>
                                          </p:val>
                                        </p:tav>
                                      </p:tavLst>
                                    </p:anim>
                                    <p:animEffect transition="out" filter="fade">
                                      <p:cBhvr>
                                        <p:cTn id="73" dur="1000"/>
                                        <p:tgtEl>
                                          <p:spTgt spid="16">
                                            <p:txEl>
                                              <p:pRg st="0" end="0"/>
                                            </p:txEl>
                                          </p:spTgt>
                                        </p:tgtEl>
                                      </p:cBhvr>
                                    </p:animEffect>
                                    <p:set>
                                      <p:cBhvr>
                                        <p:cTn id="74" dur="1" fill="hold">
                                          <p:stCondLst>
                                            <p:cond delay="999"/>
                                          </p:stCondLst>
                                        </p:cTn>
                                        <p:tgtEl>
                                          <p:spTgt spid="16">
                                            <p:txEl>
                                              <p:pRg st="0" end="0"/>
                                            </p:txEl>
                                          </p:spTgt>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9" presetClass="entr" presetSubtype="0" fill="hold" nodeType="click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anim calcmode="lin" valueType="num">
                                      <p:cBhvr>
                                        <p:cTn id="79"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80"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81" dur="1000"/>
                                        <p:tgtEl>
                                          <p:spTgt spid="17">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9" presetClass="entr" presetSubtype="0" fill="hold" nodeType="clickEffect">
                                  <p:stCondLst>
                                    <p:cond delay="0"/>
                                  </p:stCondLst>
                                  <p:childTnLst>
                                    <p:set>
                                      <p:cBhvr>
                                        <p:cTn id="85" dur="1" fill="hold">
                                          <p:stCondLst>
                                            <p:cond delay="0"/>
                                          </p:stCondLst>
                                        </p:cTn>
                                        <p:tgtEl>
                                          <p:spTgt spid="17">
                                            <p:txEl>
                                              <p:pRg st="1" end="1"/>
                                            </p:txEl>
                                          </p:spTgt>
                                        </p:tgtEl>
                                        <p:attrNameLst>
                                          <p:attrName>style.visibility</p:attrName>
                                        </p:attrNameLst>
                                      </p:cBhvr>
                                      <p:to>
                                        <p:strVal val="visible"/>
                                      </p:to>
                                    </p:set>
                                    <p:anim calcmode="lin" valueType="num">
                                      <p:cBhvr>
                                        <p:cTn id="86" dur="1000" fill="hold"/>
                                        <p:tgtEl>
                                          <p:spTgt spid="17">
                                            <p:txEl>
                                              <p:pRg st="1" end="1"/>
                                            </p:txEl>
                                          </p:spTgt>
                                        </p:tgtEl>
                                        <p:attrNameLst>
                                          <p:attrName>ppt_x</p:attrName>
                                        </p:attrNameLst>
                                      </p:cBhvr>
                                      <p:tavLst>
                                        <p:tav tm="0">
                                          <p:val>
                                            <p:strVal val="#ppt_x-.2"/>
                                          </p:val>
                                        </p:tav>
                                        <p:tav tm="100000">
                                          <p:val>
                                            <p:strVal val="#ppt_x"/>
                                          </p:val>
                                        </p:tav>
                                      </p:tavLst>
                                    </p:anim>
                                    <p:anim calcmode="lin" valueType="num">
                                      <p:cBhvr>
                                        <p:cTn id="87" dur="1000" fill="hold"/>
                                        <p:tgtEl>
                                          <p:spTgt spid="1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88" dur="1000"/>
                                        <p:tgtEl>
                                          <p:spTgt spid="17">
                                            <p:txEl>
                                              <p:pRg st="1" end="1"/>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9" presetClass="entr" presetSubtype="0" fill="hold" nodeType="clickEffect">
                                  <p:stCondLst>
                                    <p:cond delay="0"/>
                                  </p:stCondLst>
                                  <p:childTnLst>
                                    <p:set>
                                      <p:cBhvr>
                                        <p:cTn id="92" dur="1" fill="hold">
                                          <p:stCondLst>
                                            <p:cond delay="0"/>
                                          </p:stCondLst>
                                        </p:cTn>
                                        <p:tgtEl>
                                          <p:spTgt spid="17">
                                            <p:txEl>
                                              <p:pRg st="2" end="2"/>
                                            </p:txEl>
                                          </p:spTgt>
                                        </p:tgtEl>
                                        <p:attrNameLst>
                                          <p:attrName>style.visibility</p:attrName>
                                        </p:attrNameLst>
                                      </p:cBhvr>
                                      <p:to>
                                        <p:strVal val="visible"/>
                                      </p:to>
                                    </p:set>
                                    <p:anim calcmode="lin" valueType="num">
                                      <p:cBhvr>
                                        <p:cTn id="93" dur="1000" fill="hold"/>
                                        <p:tgtEl>
                                          <p:spTgt spid="17">
                                            <p:txEl>
                                              <p:pRg st="2" end="2"/>
                                            </p:txEl>
                                          </p:spTgt>
                                        </p:tgtEl>
                                        <p:attrNameLst>
                                          <p:attrName>ppt_x</p:attrName>
                                        </p:attrNameLst>
                                      </p:cBhvr>
                                      <p:tavLst>
                                        <p:tav tm="0">
                                          <p:val>
                                            <p:strVal val="#ppt_x-.2"/>
                                          </p:val>
                                        </p:tav>
                                        <p:tav tm="100000">
                                          <p:val>
                                            <p:strVal val="#ppt_x"/>
                                          </p:val>
                                        </p:tav>
                                      </p:tavLst>
                                    </p:anim>
                                    <p:anim calcmode="lin" valueType="num">
                                      <p:cBhvr>
                                        <p:cTn id="94" dur="1000" fill="hold"/>
                                        <p:tgtEl>
                                          <p:spTgt spid="1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95" dur="1000"/>
                                        <p:tgtEl>
                                          <p:spTgt spid="17">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9" presetClass="entr" presetSubtype="0" fill="hold" nodeType="clickEffect">
                                  <p:stCondLst>
                                    <p:cond delay="0"/>
                                  </p:stCondLst>
                                  <p:childTnLst>
                                    <p:set>
                                      <p:cBhvr>
                                        <p:cTn id="99" dur="1" fill="hold">
                                          <p:stCondLst>
                                            <p:cond delay="0"/>
                                          </p:stCondLst>
                                        </p:cTn>
                                        <p:tgtEl>
                                          <p:spTgt spid="17">
                                            <p:txEl>
                                              <p:pRg st="3" end="3"/>
                                            </p:txEl>
                                          </p:spTgt>
                                        </p:tgtEl>
                                        <p:attrNameLst>
                                          <p:attrName>style.visibility</p:attrName>
                                        </p:attrNameLst>
                                      </p:cBhvr>
                                      <p:to>
                                        <p:strVal val="visible"/>
                                      </p:to>
                                    </p:set>
                                    <p:anim calcmode="lin" valueType="num">
                                      <p:cBhvr>
                                        <p:cTn id="100" dur="1000" fill="hold"/>
                                        <p:tgtEl>
                                          <p:spTgt spid="17">
                                            <p:txEl>
                                              <p:pRg st="3" end="3"/>
                                            </p:txEl>
                                          </p:spTgt>
                                        </p:tgtEl>
                                        <p:attrNameLst>
                                          <p:attrName>ppt_x</p:attrName>
                                        </p:attrNameLst>
                                      </p:cBhvr>
                                      <p:tavLst>
                                        <p:tav tm="0">
                                          <p:val>
                                            <p:strVal val="#ppt_x-.2"/>
                                          </p:val>
                                        </p:tav>
                                        <p:tav tm="100000">
                                          <p:val>
                                            <p:strVal val="#ppt_x"/>
                                          </p:val>
                                        </p:tav>
                                      </p:tavLst>
                                    </p:anim>
                                    <p:anim calcmode="lin" valueType="num">
                                      <p:cBhvr>
                                        <p:cTn id="101" dur="1000" fill="hold"/>
                                        <p:tgtEl>
                                          <p:spTgt spid="1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02" dur="1000"/>
                                        <p:tgtEl>
                                          <p:spTgt spid="17">
                                            <p:txEl>
                                              <p:pRg st="3" end="3"/>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9" presetClass="entr" presetSubtype="0" fill="hold" nodeType="clickEffect">
                                  <p:stCondLst>
                                    <p:cond delay="0"/>
                                  </p:stCondLst>
                                  <p:childTnLst>
                                    <p:set>
                                      <p:cBhvr>
                                        <p:cTn id="106" dur="1" fill="hold">
                                          <p:stCondLst>
                                            <p:cond delay="0"/>
                                          </p:stCondLst>
                                        </p:cTn>
                                        <p:tgtEl>
                                          <p:spTgt spid="17">
                                            <p:txEl>
                                              <p:pRg st="4" end="4"/>
                                            </p:txEl>
                                          </p:spTgt>
                                        </p:tgtEl>
                                        <p:attrNameLst>
                                          <p:attrName>style.visibility</p:attrName>
                                        </p:attrNameLst>
                                      </p:cBhvr>
                                      <p:to>
                                        <p:strVal val="visible"/>
                                      </p:to>
                                    </p:set>
                                    <p:anim calcmode="lin" valueType="num">
                                      <p:cBhvr>
                                        <p:cTn id="107" dur="1000" fill="hold"/>
                                        <p:tgtEl>
                                          <p:spTgt spid="17">
                                            <p:txEl>
                                              <p:pRg st="4" end="4"/>
                                            </p:txEl>
                                          </p:spTgt>
                                        </p:tgtEl>
                                        <p:attrNameLst>
                                          <p:attrName>ppt_x</p:attrName>
                                        </p:attrNameLst>
                                      </p:cBhvr>
                                      <p:tavLst>
                                        <p:tav tm="0">
                                          <p:val>
                                            <p:strVal val="#ppt_x-.2"/>
                                          </p:val>
                                        </p:tav>
                                        <p:tav tm="100000">
                                          <p:val>
                                            <p:strVal val="#ppt_x"/>
                                          </p:val>
                                        </p:tav>
                                      </p:tavLst>
                                    </p:anim>
                                    <p:anim calcmode="lin" valueType="num">
                                      <p:cBhvr>
                                        <p:cTn id="108" dur="1000" fill="hold"/>
                                        <p:tgtEl>
                                          <p:spTgt spid="1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109" dur="1000"/>
                                        <p:tgtEl>
                                          <p:spTgt spid="17">
                                            <p:txEl>
                                              <p:pRg st="4" end="4"/>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9" presetClass="exit" presetSubtype="0" fill="hold" grpId="0" nodeType="clickEffect">
                                  <p:stCondLst>
                                    <p:cond delay="0"/>
                                  </p:stCondLst>
                                  <p:childTnLst>
                                    <p:anim calcmode="lin" valueType="num">
                                      <p:cBhvr>
                                        <p:cTn id="113" dur="1000"/>
                                        <p:tgtEl>
                                          <p:spTgt spid="17">
                                            <p:txEl>
                                              <p:pRg st="0" end="0"/>
                                            </p:txEl>
                                          </p:spTgt>
                                        </p:tgtEl>
                                        <p:attrNameLst>
                                          <p:attrName>ppt_x</p:attrName>
                                        </p:attrNameLst>
                                      </p:cBhvr>
                                      <p:tavLst>
                                        <p:tav tm="0">
                                          <p:val>
                                            <p:strVal val="ppt_x"/>
                                          </p:val>
                                        </p:tav>
                                        <p:tav tm="100000">
                                          <p:val>
                                            <p:strVal val="ppt_x-.2"/>
                                          </p:val>
                                        </p:tav>
                                      </p:tavLst>
                                    </p:anim>
                                    <p:anim calcmode="lin" valueType="num">
                                      <p:cBhvr>
                                        <p:cTn id="114" dur="1000"/>
                                        <p:tgtEl>
                                          <p:spTgt spid="17">
                                            <p:txEl>
                                              <p:pRg st="0" end="0"/>
                                            </p:txEl>
                                          </p:spTgt>
                                        </p:tgtEl>
                                        <p:attrNameLst>
                                          <p:attrName>ppt_y</p:attrName>
                                        </p:attrNameLst>
                                      </p:cBhvr>
                                      <p:tavLst>
                                        <p:tav tm="0">
                                          <p:val>
                                            <p:strVal val="ppt_y"/>
                                          </p:val>
                                        </p:tav>
                                        <p:tav tm="100000">
                                          <p:val>
                                            <p:strVal val="ppt_y"/>
                                          </p:val>
                                        </p:tav>
                                      </p:tavLst>
                                    </p:anim>
                                    <p:animEffect transition="out" filter="fade">
                                      <p:cBhvr>
                                        <p:cTn id="115" dur="1000"/>
                                        <p:tgtEl>
                                          <p:spTgt spid="17">
                                            <p:txEl>
                                              <p:pRg st="0" end="0"/>
                                            </p:txEl>
                                          </p:spTgt>
                                        </p:tgtEl>
                                      </p:cBhvr>
                                    </p:animEffect>
                                    <p:set>
                                      <p:cBhvr>
                                        <p:cTn id="116" dur="1" fill="hold">
                                          <p:stCondLst>
                                            <p:cond delay="999"/>
                                          </p:stCondLst>
                                        </p:cTn>
                                        <p:tgtEl>
                                          <p:spTgt spid="17">
                                            <p:txEl>
                                              <p:pRg st="0" end="0"/>
                                            </p:txEl>
                                          </p:spTgt>
                                        </p:tgtEl>
                                        <p:attrNameLst>
                                          <p:attrName>style.visibility</p:attrName>
                                        </p:attrNameLst>
                                      </p:cBhvr>
                                      <p:to>
                                        <p:strVal val="hidden"/>
                                      </p:to>
                                    </p:set>
                                  </p:childTnLst>
                                </p:cTn>
                              </p:par>
                              <p:par>
                                <p:cTn id="117" presetID="29" presetClass="exit" presetSubtype="0" fill="hold" grpId="0" nodeType="withEffect">
                                  <p:stCondLst>
                                    <p:cond delay="0"/>
                                  </p:stCondLst>
                                  <p:childTnLst>
                                    <p:anim calcmode="lin" valueType="num">
                                      <p:cBhvr>
                                        <p:cTn id="118" dur="1000"/>
                                        <p:tgtEl>
                                          <p:spTgt spid="17">
                                            <p:txEl>
                                              <p:pRg st="1" end="1"/>
                                            </p:txEl>
                                          </p:spTgt>
                                        </p:tgtEl>
                                        <p:attrNameLst>
                                          <p:attrName>ppt_x</p:attrName>
                                        </p:attrNameLst>
                                      </p:cBhvr>
                                      <p:tavLst>
                                        <p:tav tm="0">
                                          <p:val>
                                            <p:strVal val="ppt_x"/>
                                          </p:val>
                                        </p:tav>
                                        <p:tav tm="100000">
                                          <p:val>
                                            <p:strVal val="ppt_x-.2"/>
                                          </p:val>
                                        </p:tav>
                                      </p:tavLst>
                                    </p:anim>
                                    <p:anim calcmode="lin" valueType="num">
                                      <p:cBhvr>
                                        <p:cTn id="119" dur="1000"/>
                                        <p:tgtEl>
                                          <p:spTgt spid="17">
                                            <p:txEl>
                                              <p:pRg st="1" end="1"/>
                                            </p:txEl>
                                          </p:spTgt>
                                        </p:tgtEl>
                                        <p:attrNameLst>
                                          <p:attrName>ppt_y</p:attrName>
                                        </p:attrNameLst>
                                      </p:cBhvr>
                                      <p:tavLst>
                                        <p:tav tm="0">
                                          <p:val>
                                            <p:strVal val="ppt_y"/>
                                          </p:val>
                                        </p:tav>
                                        <p:tav tm="100000">
                                          <p:val>
                                            <p:strVal val="ppt_y"/>
                                          </p:val>
                                        </p:tav>
                                      </p:tavLst>
                                    </p:anim>
                                    <p:animEffect transition="out" filter="fade">
                                      <p:cBhvr>
                                        <p:cTn id="120" dur="1000"/>
                                        <p:tgtEl>
                                          <p:spTgt spid="17">
                                            <p:txEl>
                                              <p:pRg st="1" end="1"/>
                                            </p:txEl>
                                          </p:spTgt>
                                        </p:tgtEl>
                                      </p:cBhvr>
                                    </p:animEffect>
                                    <p:set>
                                      <p:cBhvr>
                                        <p:cTn id="121" dur="1" fill="hold">
                                          <p:stCondLst>
                                            <p:cond delay="999"/>
                                          </p:stCondLst>
                                        </p:cTn>
                                        <p:tgtEl>
                                          <p:spTgt spid="17">
                                            <p:txEl>
                                              <p:pRg st="1" end="1"/>
                                            </p:txEl>
                                          </p:spTgt>
                                        </p:tgtEl>
                                        <p:attrNameLst>
                                          <p:attrName>style.visibility</p:attrName>
                                        </p:attrNameLst>
                                      </p:cBhvr>
                                      <p:to>
                                        <p:strVal val="hidden"/>
                                      </p:to>
                                    </p:set>
                                  </p:childTnLst>
                                </p:cTn>
                              </p:par>
                              <p:par>
                                <p:cTn id="122" presetID="29" presetClass="exit" presetSubtype="0" fill="hold" grpId="0" nodeType="withEffect">
                                  <p:stCondLst>
                                    <p:cond delay="0"/>
                                  </p:stCondLst>
                                  <p:childTnLst>
                                    <p:anim calcmode="lin" valueType="num">
                                      <p:cBhvr>
                                        <p:cTn id="123" dur="1000"/>
                                        <p:tgtEl>
                                          <p:spTgt spid="17">
                                            <p:txEl>
                                              <p:pRg st="2" end="2"/>
                                            </p:txEl>
                                          </p:spTgt>
                                        </p:tgtEl>
                                        <p:attrNameLst>
                                          <p:attrName>ppt_x</p:attrName>
                                        </p:attrNameLst>
                                      </p:cBhvr>
                                      <p:tavLst>
                                        <p:tav tm="0">
                                          <p:val>
                                            <p:strVal val="ppt_x"/>
                                          </p:val>
                                        </p:tav>
                                        <p:tav tm="100000">
                                          <p:val>
                                            <p:strVal val="ppt_x-.2"/>
                                          </p:val>
                                        </p:tav>
                                      </p:tavLst>
                                    </p:anim>
                                    <p:anim calcmode="lin" valueType="num">
                                      <p:cBhvr>
                                        <p:cTn id="124" dur="1000"/>
                                        <p:tgtEl>
                                          <p:spTgt spid="17">
                                            <p:txEl>
                                              <p:pRg st="2" end="2"/>
                                            </p:txEl>
                                          </p:spTgt>
                                        </p:tgtEl>
                                        <p:attrNameLst>
                                          <p:attrName>ppt_y</p:attrName>
                                        </p:attrNameLst>
                                      </p:cBhvr>
                                      <p:tavLst>
                                        <p:tav tm="0">
                                          <p:val>
                                            <p:strVal val="ppt_y"/>
                                          </p:val>
                                        </p:tav>
                                        <p:tav tm="100000">
                                          <p:val>
                                            <p:strVal val="ppt_y"/>
                                          </p:val>
                                        </p:tav>
                                      </p:tavLst>
                                    </p:anim>
                                    <p:animEffect transition="out" filter="fade">
                                      <p:cBhvr>
                                        <p:cTn id="125" dur="1000"/>
                                        <p:tgtEl>
                                          <p:spTgt spid="17">
                                            <p:txEl>
                                              <p:pRg st="2" end="2"/>
                                            </p:txEl>
                                          </p:spTgt>
                                        </p:tgtEl>
                                      </p:cBhvr>
                                    </p:animEffect>
                                    <p:set>
                                      <p:cBhvr>
                                        <p:cTn id="126" dur="1" fill="hold">
                                          <p:stCondLst>
                                            <p:cond delay="999"/>
                                          </p:stCondLst>
                                        </p:cTn>
                                        <p:tgtEl>
                                          <p:spTgt spid="17">
                                            <p:txEl>
                                              <p:pRg st="2" end="2"/>
                                            </p:txEl>
                                          </p:spTgt>
                                        </p:tgtEl>
                                        <p:attrNameLst>
                                          <p:attrName>style.visibility</p:attrName>
                                        </p:attrNameLst>
                                      </p:cBhvr>
                                      <p:to>
                                        <p:strVal val="hidden"/>
                                      </p:to>
                                    </p:set>
                                  </p:childTnLst>
                                </p:cTn>
                              </p:par>
                              <p:par>
                                <p:cTn id="127" presetID="29" presetClass="exit" presetSubtype="0" fill="hold" grpId="0" nodeType="withEffect">
                                  <p:stCondLst>
                                    <p:cond delay="0"/>
                                  </p:stCondLst>
                                  <p:childTnLst>
                                    <p:anim calcmode="lin" valueType="num">
                                      <p:cBhvr>
                                        <p:cTn id="128" dur="1000"/>
                                        <p:tgtEl>
                                          <p:spTgt spid="17">
                                            <p:txEl>
                                              <p:pRg st="3" end="3"/>
                                            </p:txEl>
                                          </p:spTgt>
                                        </p:tgtEl>
                                        <p:attrNameLst>
                                          <p:attrName>ppt_x</p:attrName>
                                        </p:attrNameLst>
                                      </p:cBhvr>
                                      <p:tavLst>
                                        <p:tav tm="0">
                                          <p:val>
                                            <p:strVal val="ppt_x"/>
                                          </p:val>
                                        </p:tav>
                                        <p:tav tm="100000">
                                          <p:val>
                                            <p:strVal val="ppt_x-.2"/>
                                          </p:val>
                                        </p:tav>
                                      </p:tavLst>
                                    </p:anim>
                                    <p:anim calcmode="lin" valueType="num">
                                      <p:cBhvr>
                                        <p:cTn id="129" dur="1000"/>
                                        <p:tgtEl>
                                          <p:spTgt spid="17">
                                            <p:txEl>
                                              <p:pRg st="3" end="3"/>
                                            </p:txEl>
                                          </p:spTgt>
                                        </p:tgtEl>
                                        <p:attrNameLst>
                                          <p:attrName>ppt_y</p:attrName>
                                        </p:attrNameLst>
                                      </p:cBhvr>
                                      <p:tavLst>
                                        <p:tav tm="0">
                                          <p:val>
                                            <p:strVal val="ppt_y"/>
                                          </p:val>
                                        </p:tav>
                                        <p:tav tm="100000">
                                          <p:val>
                                            <p:strVal val="ppt_y"/>
                                          </p:val>
                                        </p:tav>
                                      </p:tavLst>
                                    </p:anim>
                                    <p:animEffect transition="out" filter="fade">
                                      <p:cBhvr>
                                        <p:cTn id="130" dur="1000"/>
                                        <p:tgtEl>
                                          <p:spTgt spid="17">
                                            <p:txEl>
                                              <p:pRg st="3" end="3"/>
                                            </p:txEl>
                                          </p:spTgt>
                                        </p:tgtEl>
                                      </p:cBhvr>
                                    </p:animEffect>
                                    <p:set>
                                      <p:cBhvr>
                                        <p:cTn id="131" dur="1" fill="hold">
                                          <p:stCondLst>
                                            <p:cond delay="999"/>
                                          </p:stCondLst>
                                        </p:cTn>
                                        <p:tgtEl>
                                          <p:spTgt spid="17">
                                            <p:txEl>
                                              <p:pRg st="3" end="3"/>
                                            </p:txEl>
                                          </p:spTgt>
                                        </p:tgtEl>
                                        <p:attrNameLst>
                                          <p:attrName>style.visibility</p:attrName>
                                        </p:attrNameLst>
                                      </p:cBhvr>
                                      <p:to>
                                        <p:strVal val="hidden"/>
                                      </p:to>
                                    </p:set>
                                  </p:childTnLst>
                                </p:cTn>
                              </p:par>
                              <p:par>
                                <p:cTn id="132" presetID="29" presetClass="exit" presetSubtype="0" fill="hold" grpId="0" nodeType="withEffect">
                                  <p:stCondLst>
                                    <p:cond delay="0"/>
                                  </p:stCondLst>
                                  <p:childTnLst>
                                    <p:anim calcmode="lin" valueType="num">
                                      <p:cBhvr>
                                        <p:cTn id="133" dur="1000"/>
                                        <p:tgtEl>
                                          <p:spTgt spid="17">
                                            <p:txEl>
                                              <p:pRg st="4" end="4"/>
                                            </p:txEl>
                                          </p:spTgt>
                                        </p:tgtEl>
                                        <p:attrNameLst>
                                          <p:attrName>ppt_x</p:attrName>
                                        </p:attrNameLst>
                                      </p:cBhvr>
                                      <p:tavLst>
                                        <p:tav tm="0">
                                          <p:val>
                                            <p:strVal val="ppt_x"/>
                                          </p:val>
                                        </p:tav>
                                        <p:tav tm="100000">
                                          <p:val>
                                            <p:strVal val="ppt_x-.2"/>
                                          </p:val>
                                        </p:tav>
                                      </p:tavLst>
                                    </p:anim>
                                    <p:anim calcmode="lin" valueType="num">
                                      <p:cBhvr>
                                        <p:cTn id="134" dur="1000"/>
                                        <p:tgtEl>
                                          <p:spTgt spid="17">
                                            <p:txEl>
                                              <p:pRg st="4" end="4"/>
                                            </p:txEl>
                                          </p:spTgt>
                                        </p:tgtEl>
                                        <p:attrNameLst>
                                          <p:attrName>ppt_y</p:attrName>
                                        </p:attrNameLst>
                                      </p:cBhvr>
                                      <p:tavLst>
                                        <p:tav tm="0">
                                          <p:val>
                                            <p:strVal val="ppt_y"/>
                                          </p:val>
                                        </p:tav>
                                        <p:tav tm="100000">
                                          <p:val>
                                            <p:strVal val="ppt_y"/>
                                          </p:val>
                                        </p:tav>
                                      </p:tavLst>
                                    </p:anim>
                                    <p:animEffect transition="out" filter="fade">
                                      <p:cBhvr>
                                        <p:cTn id="135" dur="1000"/>
                                        <p:tgtEl>
                                          <p:spTgt spid="17">
                                            <p:txEl>
                                              <p:pRg st="4" end="4"/>
                                            </p:txEl>
                                          </p:spTgt>
                                        </p:tgtEl>
                                      </p:cBhvr>
                                    </p:animEffect>
                                    <p:set>
                                      <p:cBhvr>
                                        <p:cTn id="136" dur="1" fill="hold">
                                          <p:stCondLst>
                                            <p:cond delay="999"/>
                                          </p:stCondLst>
                                        </p:cTn>
                                        <p:tgtEl>
                                          <p:spTgt spid="17">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8" grpId="1"/>
      <p:bldP spid="14" grpId="0" build="allAtOnce"/>
      <p:bldP spid="16" grpId="0" build="allAtOnce"/>
      <p:bldP spid="17"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17488" y="1753394"/>
            <a:ext cx="5958726" cy="1844737"/>
          </a:xfrm>
          <a:custGeom>
            <a:avLst/>
            <a:gdLst/>
            <a:ahLst/>
            <a:cxnLst/>
            <a:rect l="l" t="t" r="r" b="b"/>
            <a:pathLst>
              <a:path w="8939252" h="2167769">
                <a:moveTo>
                  <a:pt x="0" y="0"/>
                </a:moveTo>
                <a:lnTo>
                  <a:pt x="8939252" y="0"/>
                </a:lnTo>
                <a:lnTo>
                  <a:pt x="8939252" y="2167768"/>
                </a:lnTo>
                <a:lnTo>
                  <a:pt x="0" y="2167768"/>
                </a:lnTo>
                <a:lnTo>
                  <a:pt x="0" y="0"/>
                </a:lnTo>
                <a:close/>
              </a:path>
            </a:pathLst>
          </a:custGeom>
          <a:blipFill>
            <a:blip r:embed="rId2">
              <a:extLst>
                <a:ext uri="{96DAC541-7B7A-43D3-8B79-37D633B846F1}">
                  <asvg:svgBlip xmlns:asvg="http://schemas.microsoft.com/office/drawing/2016/SVG/main" xmlns="" r:embed=""/>
                </a:ext>
              </a:extLst>
            </a:blip>
            <a:stretch>
              <a:fillRect/>
            </a:stretch>
          </a:blipFill>
        </p:spPr>
      </p:sp>
      <p:sp>
        <p:nvSpPr>
          <p:cNvPr id="3" name="Freeform 3"/>
          <p:cNvSpPr/>
          <p:nvPr/>
        </p:nvSpPr>
        <p:spPr>
          <a:xfrm flipV="1">
            <a:off x="-489132" y="-854420"/>
            <a:ext cx="2349687" cy="2721316"/>
          </a:xfrm>
          <a:custGeom>
            <a:avLst/>
            <a:gdLst/>
            <a:ahLst/>
            <a:cxnLst/>
            <a:rect l="l" t="t" r="r" b="b"/>
            <a:pathLst>
              <a:path w="3524989" h="4081029">
                <a:moveTo>
                  <a:pt x="0" y="4081029"/>
                </a:moveTo>
                <a:lnTo>
                  <a:pt x="3524988" y="4081029"/>
                </a:lnTo>
                <a:lnTo>
                  <a:pt x="3524988" y="0"/>
                </a:lnTo>
                <a:lnTo>
                  <a:pt x="0" y="0"/>
                </a:lnTo>
                <a:lnTo>
                  <a:pt x="0" y="4081029"/>
                </a:lnTo>
                <a:close/>
              </a:path>
            </a:pathLst>
          </a:custGeom>
          <a:blipFill>
            <a:blip r:embed="rId3" cstate="print">
              <a:extLst>
                <a:ext uri="{96DAC541-7B7A-43D3-8B79-37D633B846F1}">
                  <asvg:svgBlip xmlns:asvg="http://schemas.microsoft.com/office/drawing/2016/SVG/main" xmlns="" r:embed=""/>
                </a:ext>
              </a:extLst>
            </a:blip>
            <a:stretch>
              <a:fillRect/>
            </a:stretch>
          </a:blipFill>
        </p:spPr>
      </p:sp>
      <p:sp>
        <p:nvSpPr>
          <p:cNvPr id="4" name="Freeform 4"/>
          <p:cNvSpPr/>
          <p:nvPr/>
        </p:nvSpPr>
        <p:spPr>
          <a:xfrm rot="5400000" flipV="1">
            <a:off x="10329434" y="-853928"/>
            <a:ext cx="2350537" cy="2720332"/>
          </a:xfrm>
          <a:custGeom>
            <a:avLst/>
            <a:gdLst/>
            <a:ahLst/>
            <a:cxnLst/>
            <a:rect l="l" t="t" r="r" b="b"/>
            <a:pathLst>
              <a:path w="3524989" h="4081029">
                <a:moveTo>
                  <a:pt x="0" y="4081029"/>
                </a:moveTo>
                <a:lnTo>
                  <a:pt x="3524988" y="4081029"/>
                </a:lnTo>
                <a:lnTo>
                  <a:pt x="3524988" y="0"/>
                </a:lnTo>
                <a:lnTo>
                  <a:pt x="0" y="0"/>
                </a:lnTo>
                <a:lnTo>
                  <a:pt x="0" y="4081029"/>
                </a:lnTo>
                <a:close/>
              </a:path>
            </a:pathLst>
          </a:custGeom>
          <a:blipFill>
            <a:blip r:embed="rId4" cstate="print">
              <a:extLst>
                <a:ext uri="{96DAC541-7B7A-43D3-8B79-37D633B846F1}">
                  <asvg:svgBlip xmlns:asvg="http://schemas.microsoft.com/office/drawing/2016/SVG/main" xmlns="" r:embed=""/>
                </a:ext>
              </a:extLst>
            </a:blip>
            <a:stretch>
              <a:fillRect/>
            </a:stretch>
          </a:blipFill>
        </p:spPr>
      </p:sp>
      <p:sp>
        <p:nvSpPr>
          <p:cNvPr id="5" name="Freeform 5"/>
          <p:cNvSpPr/>
          <p:nvPr/>
        </p:nvSpPr>
        <p:spPr>
          <a:xfrm>
            <a:off x="685711" y="4272394"/>
            <a:ext cx="4876165" cy="1713373"/>
          </a:xfrm>
          <a:custGeom>
            <a:avLst/>
            <a:gdLst/>
            <a:ahLst/>
            <a:cxnLst/>
            <a:rect l="l" t="t" r="r" b="b"/>
            <a:pathLst>
              <a:path w="7315200" h="2569464">
                <a:moveTo>
                  <a:pt x="0" y="0"/>
                </a:moveTo>
                <a:lnTo>
                  <a:pt x="7315200" y="0"/>
                </a:lnTo>
                <a:lnTo>
                  <a:pt x="7315200" y="2569464"/>
                </a:lnTo>
                <a:lnTo>
                  <a:pt x="0" y="2569464"/>
                </a:lnTo>
                <a:lnTo>
                  <a:pt x="0" y="0"/>
                </a:lnTo>
                <a:close/>
              </a:path>
            </a:pathLst>
          </a:custGeom>
          <a:blipFill>
            <a:blip r:embed="rId5">
              <a:extLst>
                <a:ext uri="{96DAC541-7B7A-43D3-8B79-37D633B846F1}">
                  <asvg:svgBlip xmlns:asvg="http://schemas.microsoft.com/office/drawing/2016/SVG/main" xmlns="" r:embed=""/>
                </a:ext>
              </a:extLst>
            </a:blip>
            <a:stretch>
              <a:fillRect/>
            </a:stretch>
          </a:blipFill>
        </p:spPr>
      </p:sp>
      <p:sp>
        <p:nvSpPr>
          <p:cNvPr id="6" name="Freeform 6"/>
          <p:cNvSpPr/>
          <p:nvPr/>
        </p:nvSpPr>
        <p:spPr>
          <a:xfrm>
            <a:off x="860714" y="3306859"/>
            <a:ext cx="1344831" cy="1118296"/>
          </a:xfrm>
          <a:custGeom>
            <a:avLst/>
            <a:gdLst/>
            <a:ahLst/>
            <a:cxnLst/>
            <a:rect l="l" t="t" r="r" b="b"/>
            <a:pathLst>
              <a:path w="2017509" h="1677055">
                <a:moveTo>
                  <a:pt x="0" y="0"/>
                </a:moveTo>
                <a:lnTo>
                  <a:pt x="2017509" y="0"/>
                </a:lnTo>
                <a:lnTo>
                  <a:pt x="2017509" y="1677055"/>
                </a:lnTo>
                <a:lnTo>
                  <a:pt x="0" y="1677055"/>
                </a:lnTo>
                <a:lnTo>
                  <a:pt x="0" y="0"/>
                </a:lnTo>
                <a:close/>
              </a:path>
            </a:pathLst>
          </a:custGeom>
          <a:blipFill>
            <a:blip r:embed="rId6">
              <a:extLst>
                <a:ext uri="{96DAC541-7B7A-43D3-8B79-37D633B846F1}">
                  <asvg:svgBlip xmlns:asvg="http://schemas.microsoft.com/office/drawing/2016/SVG/main" xmlns="" r:embed=""/>
                </a:ext>
              </a:extLst>
            </a:blip>
            <a:stretch>
              <a:fillRect/>
            </a:stretch>
          </a:blipFill>
        </p:spPr>
      </p:sp>
      <p:sp>
        <p:nvSpPr>
          <p:cNvPr id="7" name="Freeform 7"/>
          <p:cNvSpPr/>
          <p:nvPr/>
        </p:nvSpPr>
        <p:spPr>
          <a:xfrm>
            <a:off x="4034868" y="3038983"/>
            <a:ext cx="1344831" cy="1118296"/>
          </a:xfrm>
          <a:custGeom>
            <a:avLst/>
            <a:gdLst/>
            <a:ahLst/>
            <a:cxnLst/>
            <a:rect l="l" t="t" r="r" b="b"/>
            <a:pathLst>
              <a:path w="2017509" h="1677055">
                <a:moveTo>
                  <a:pt x="0" y="0"/>
                </a:moveTo>
                <a:lnTo>
                  <a:pt x="2017510" y="0"/>
                </a:lnTo>
                <a:lnTo>
                  <a:pt x="2017510" y="1677054"/>
                </a:lnTo>
                <a:lnTo>
                  <a:pt x="0" y="1677054"/>
                </a:lnTo>
                <a:lnTo>
                  <a:pt x="0" y="0"/>
                </a:lnTo>
                <a:close/>
              </a:path>
            </a:pathLst>
          </a:custGeom>
          <a:blipFill>
            <a:blip r:embed="rId6">
              <a:extLst>
                <a:ext uri="{96DAC541-7B7A-43D3-8B79-37D633B846F1}">
                  <asvg:svgBlip xmlns:asvg="http://schemas.microsoft.com/office/drawing/2016/SVG/main" xmlns="" r:embed=""/>
                </a:ext>
              </a:extLst>
            </a:blip>
            <a:stretch>
              <a:fillRect/>
            </a:stretch>
          </a:blipFill>
        </p:spPr>
      </p:sp>
      <p:sp>
        <p:nvSpPr>
          <p:cNvPr id="8" name="Freeform 8"/>
          <p:cNvSpPr/>
          <p:nvPr/>
        </p:nvSpPr>
        <p:spPr>
          <a:xfrm>
            <a:off x="759355" y="4047157"/>
            <a:ext cx="1547550" cy="619244"/>
          </a:xfrm>
          <a:custGeom>
            <a:avLst/>
            <a:gdLst/>
            <a:ahLst/>
            <a:cxnLst/>
            <a:rect l="l" t="t" r="r" b="b"/>
            <a:pathLst>
              <a:path w="2321627" h="928651">
                <a:moveTo>
                  <a:pt x="0" y="0"/>
                </a:moveTo>
                <a:lnTo>
                  <a:pt x="2321627" y="0"/>
                </a:lnTo>
                <a:lnTo>
                  <a:pt x="2321627" y="928651"/>
                </a:lnTo>
                <a:lnTo>
                  <a:pt x="0" y="928651"/>
                </a:lnTo>
                <a:lnTo>
                  <a:pt x="0" y="0"/>
                </a:lnTo>
                <a:close/>
              </a:path>
            </a:pathLst>
          </a:custGeom>
          <a:blipFill>
            <a:blip r:embed="rId7" cstate="print">
              <a:extLst>
                <a:ext uri="{96DAC541-7B7A-43D3-8B79-37D633B846F1}">
                  <asvg:svgBlip xmlns:asvg="http://schemas.microsoft.com/office/drawing/2016/SVG/main" xmlns="" r:embed=""/>
                </a:ext>
              </a:extLst>
            </a:blip>
            <a:stretch>
              <a:fillRect/>
            </a:stretch>
          </a:blipFill>
        </p:spPr>
      </p:sp>
      <p:sp>
        <p:nvSpPr>
          <p:cNvPr id="9" name="Freeform 9"/>
          <p:cNvSpPr/>
          <p:nvPr/>
        </p:nvSpPr>
        <p:spPr>
          <a:xfrm>
            <a:off x="1725604" y="4047157"/>
            <a:ext cx="675601" cy="619244"/>
          </a:xfrm>
          <a:custGeom>
            <a:avLst/>
            <a:gdLst/>
            <a:ahLst/>
            <a:cxnLst/>
            <a:rect l="l" t="t" r="r" b="b"/>
            <a:pathLst>
              <a:path w="1013534" h="928651">
                <a:moveTo>
                  <a:pt x="0" y="0"/>
                </a:moveTo>
                <a:lnTo>
                  <a:pt x="1013534" y="0"/>
                </a:lnTo>
                <a:lnTo>
                  <a:pt x="1013534" y="928651"/>
                </a:lnTo>
                <a:lnTo>
                  <a:pt x="0" y="928651"/>
                </a:lnTo>
                <a:lnTo>
                  <a:pt x="0" y="0"/>
                </a:lnTo>
                <a:close/>
              </a:path>
            </a:pathLst>
          </a:custGeom>
          <a:blipFill>
            <a:blip r:embed="rId8" cstate="print"/>
            <a:stretch>
              <a:fillRect/>
            </a:stretch>
          </a:blipFill>
        </p:spPr>
      </p:sp>
      <p:sp>
        <p:nvSpPr>
          <p:cNvPr id="10" name="Freeform 10"/>
          <p:cNvSpPr/>
          <p:nvPr/>
        </p:nvSpPr>
        <p:spPr>
          <a:xfrm>
            <a:off x="718218" y="3675466"/>
            <a:ext cx="347984" cy="963625"/>
          </a:xfrm>
          <a:custGeom>
            <a:avLst/>
            <a:gdLst/>
            <a:ahLst/>
            <a:cxnLst/>
            <a:rect l="l" t="t" r="r" b="b"/>
            <a:pathLst>
              <a:path w="522044" h="1445103">
                <a:moveTo>
                  <a:pt x="0" y="0"/>
                </a:moveTo>
                <a:lnTo>
                  <a:pt x="522044" y="0"/>
                </a:lnTo>
                <a:lnTo>
                  <a:pt x="522044" y="1445103"/>
                </a:lnTo>
                <a:lnTo>
                  <a:pt x="0" y="1445103"/>
                </a:lnTo>
                <a:lnTo>
                  <a:pt x="0" y="0"/>
                </a:lnTo>
                <a:close/>
              </a:path>
            </a:pathLst>
          </a:custGeom>
          <a:blipFill>
            <a:blip r:embed="rId9" cstate="print">
              <a:extLst>
                <a:ext uri="{96DAC541-7B7A-43D3-8B79-37D633B846F1}">
                  <asvg:svgBlip xmlns:asvg="http://schemas.microsoft.com/office/drawing/2016/SVG/main" xmlns="" r:embed=""/>
                </a:ext>
              </a:extLst>
            </a:blip>
            <a:stretch>
              <a:fillRect/>
            </a:stretch>
          </a:blipFill>
        </p:spPr>
      </p:sp>
      <p:sp>
        <p:nvSpPr>
          <p:cNvPr id="11" name="Freeform 11"/>
          <p:cNvSpPr/>
          <p:nvPr/>
        </p:nvSpPr>
        <p:spPr>
          <a:xfrm>
            <a:off x="3770040" y="3801771"/>
            <a:ext cx="529657" cy="490772"/>
          </a:xfrm>
          <a:custGeom>
            <a:avLst/>
            <a:gdLst/>
            <a:ahLst/>
            <a:cxnLst/>
            <a:rect l="l" t="t" r="r" b="b"/>
            <a:pathLst>
              <a:path w="794589" h="735988">
                <a:moveTo>
                  <a:pt x="0" y="0"/>
                </a:moveTo>
                <a:lnTo>
                  <a:pt x="794589" y="0"/>
                </a:lnTo>
                <a:lnTo>
                  <a:pt x="794589" y="735988"/>
                </a:lnTo>
                <a:lnTo>
                  <a:pt x="0" y="735988"/>
                </a:lnTo>
                <a:lnTo>
                  <a:pt x="0" y="0"/>
                </a:lnTo>
                <a:close/>
              </a:path>
            </a:pathLst>
          </a:custGeom>
          <a:blipFill>
            <a:blip r:embed="rId10" cstate="print">
              <a:extLst>
                <a:ext uri="{96DAC541-7B7A-43D3-8B79-37D633B846F1}">
                  <asvg:svgBlip xmlns:asvg="http://schemas.microsoft.com/office/drawing/2016/SVG/main" xmlns="" r:embed=""/>
                </a:ext>
              </a:extLst>
            </a:blip>
            <a:stretch>
              <a:fillRect/>
            </a:stretch>
          </a:blipFill>
        </p:spPr>
      </p:sp>
      <p:sp>
        <p:nvSpPr>
          <p:cNvPr id="12" name="Freeform 12"/>
          <p:cNvSpPr/>
          <p:nvPr/>
        </p:nvSpPr>
        <p:spPr>
          <a:xfrm>
            <a:off x="4333303" y="3509452"/>
            <a:ext cx="902564" cy="762942"/>
          </a:xfrm>
          <a:custGeom>
            <a:avLst/>
            <a:gdLst/>
            <a:ahLst/>
            <a:cxnLst/>
            <a:rect l="l" t="t" r="r" b="b"/>
            <a:pathLst>
              <a:path w="1354022" h="1144148">
                <a:moveTo>
                  <a:pt x="0" y="0"/>
                </a:moveTo>
                <a:lnTo>
                  <a:pt x="1354022" y="0"/>
                </a:lnTo>
                <a:lnTo>
                  <a:pt x="1354022" y="1144148"/>
                </a:lnTo>
                <a:lnTo>
                  <a:pt x="0" y="1144148"/>
                </a:lnTo>
                <a:lnTo>
                  <a:pt x="0" y="0"/>
                </a:lnTo>
                <a:close/>
              </a:path>
            </a:pathLst>
          </a:custGeom>
          <a:blipFill>
            <a:blip r:embed="rId11" cstate="print"/>
            <a:stretch>
              <a:fillRect/>
            </a:stretch>
          </a:blipFill>
        </p:spPr>
      </p:sp>
      <p:sp>
        <p:nvSpPr>
          <p:cNvPr id="13" name="TextBox 13"/>
          <p:cNvSpPr txBox="1"/>
          <p:nvPr/>
        </p:nvSpPr>
        <p:spPr>
          <a:xfrm>
            <a:off x="2401206" y="194201"/>
            <a:ext cx="7510904" cy="1223668"/>
          </a:xfrm>
          <a:prstGeom prst="rect">
            <a:avLst/>
          </a:prstGeom>
        </p:spPr>
        <p:txBody>
          <a:bodyPr lIns="0" tIns="0" rIns="0" bIns="0" rtlCol="0" anchor="t">
            <a:spAutoFit/>
          </a:bodyPr>
          <a:lstStyle/>
          <a:p>
            <a:pPr algn="ctr">
              <a:lnSpc>
                <a:spcPts val="4965"/>
              </a:lnSpc>
              <a:spcBef>
                <a:spcPct val="0"/>
              </a:spcBef>
            </a:pPr>
            <a:r>
              <a:rPr lang="en-US" sz="3000" b="1" dirty="0">
                <a:solidFill>
                  <a:srgbClr val="5D8008"/>
                </a:solidFill>
              </a:rPr>
              <a:t>CƠ CẤU GIÁ TRỊ SẢN XUẤT </a:t>
            </a:r>
          </a:p>
          <a:p>
            <a:pPr algn="ctr">
              <a:lnSpc>
                <a:spcPts val="4965"/>
              </a:lnSpc>
              <a:spcBef>
                <a:spcPct val="0"/>
              </a:spcBef>
            </a:pPr>
            <a:r>
              <a:rPr lang="en-US" sz="3000" b="1" dirty="0">
                <a:solidFill>
                  <a:srgbClr val="5D8008"/>
                </a:solidFill>
              </a:rPr>
              <a:t>NGÀNH NÔNG NGHIỆP</a:t>
            </a:r>
          </a:p>
        </p:txBody>
      </p:sp>
      <p:sp>
        <p:nvSpPr>
          <p:cNvPr id="14" name="TextBox 14"/>
          <p:cNvSpPr txBox="1"/>
          <p:nvPr/>
        </p:nvSpPr>
        <p:spPr>
          <a:xfrm>
            <a:off x="5930927" y="2452244"/>
            <a:ext cx="5798594" cy="1053750"/>
          </a:xfrm>
          <a:prstGeom prst="rect">
            <a:avLst/>
          </a:prstGeom>
        </p:spPr>
        <p:txBody>
          <a:bodyPr wrap="square" lIns="0" tIns="0" rIns="0" bIns="0" rtlCol="0" anchor="t">
            <a:spAutoFit/>
          </a:bodyPr>
          <a:lstStyle/>
          <a:p>
            <a:pPr algn="ctr">
              <a:lnSpc>
                <a:spcPts val="2726"/>
              </a:lnSpc>
              <a:spcBef>
                <a:spcPct val="0"/>
              </a:spcBef>
            </a:pPr>
            <a:r>
              <a:rPr lang="en-US" sz="3000" b="1" dirty="0">
                <a:solidFill>
                  <a:srgbClr val="34520D"/>
                </a:solidFill>
              </a:rPr>
              <a:t>So </a:t>
            </a:r>
            <a:r>
              <a:rPr lang="en-US" sz="3000" b="1" dirty="0" err="1">
                <a:solidFill>
                  <a:srgbClr val="34520D"/>
                </a:solidFill>
              </a:rPr>
              <a:t>sánh</a:t>
            </a:r>
            <a:r>
              <a:rPr lang="en-US" sz="3000" b="1" dirty="0">
                <a:solidFill>
                  <a:srgbClr val="34520D"/>
                </a:solidFill>
              </a:rPr>
              <a:t> </a:t>
            </a:r>
            <a:r>
              <a:rPr lang="en-US" sz="3000" b="1" dirty="0" err="1">
                <a:solidFill>
                  <a:srgbClr val="34520D"/>
                </a:solidFill>
              </a:rPr>
              <a:t>tỷ</a:t>
            </a:r>
            <a:r>
              <a:rPr lang="en-US" sz="3000" b="1" dirty="0">
                <a:solidFill>
                  <a:srgbClr val="34520D"/>
                </a:solidFill>
              </a:rPr>
              <a:t> </a:t>
            </a:r>
            <a:r>
              <a:rPr lang="en-US" sz="3000" b="1" dirty="0" err="1">
                <a:solidFill>
                  <a:srgbClr val="34520D"/>
                </a:solidFill>
              </a:rPr>
              <a:t>trọng</a:t>
            </a:r>
            <a:r>
              <a:rPr lang="en-US" sz="3000" b="1" dirty="0">
                <a:solidFill>
                  <a:srgbClr val="34520D"/>
                </a:solidFill>
              </a:rPr>
              <a:t> </a:t>
            </a:r>
            <a:r>
              <a:rPr lang="en-US" sz="3000" b="1" dirty="0" err="1">
                <a:solidFill>
                  <a:srgbClr val="34520D"/>
                </a:solidFill>
              </a:rPr>
              <a:t>ngành</a:t>
            </a:r>
            <a:r>
              <a:rPr lang="en-US" sz="3000" b="1" dirty="0">
                <a:solidFill>
                  <a:srgbClr val="34520D"/>
                </a:solidFill>
              </a:rPr>
              <a:t> </a:t>
            </a:r>
            <a:r>
              <a:rPr lang="en-US" sz="3000" b="1" dirty="0" err="1">
                <a:solidFill>
                  <a:srgbClr val="34520D"/>
                </a:solidFill>
              </a:rPr>
              <a:t>trồng</a:t>
            </a:r>
            <a:r>
              <a:rPr lang="en-US" sz="3000" b="1" dirty="0">
                <a:solidFill>
                  <a:srgbClr val="34520D"/>
                </a:solidFill>
              </a:rPr>
              <a:t> </a:t>
            </a:r>
            <a:r>
              <a:rPr lang="en-US" sz="3000" b="1" dirty="0" err="1">
                <a:solidFill>
                  <a:srgbClr val="34520D"/>
                </a:solidFill>
              </a:rPr>
              <a:t>trọt</a:t>
            </a:r>
            <a:r>
              <a:rPr lang="en-US" sz="3000" b="1" dirty="0">
                <a:solidFill>
                  <a:srgbClr val="34520D"/>
                </a:solidFill>
              </a:rPr>
              <a:t> </a:t>
            </a:r>
            <a:r>
              <a:rPr lang="en-US" sz="3000" b="1" dirty="0" err="1">
                <a:solidFill>
                  <a:srgbClr val="34520D"/>
                </a:solidFill>
              </a:rPr>
              <a:t>và</a:t>
            </a:r>
            <a:r>
              <a:rPr lang="en-US" sz="3000" b="1" dirty="0">
                <a:solidFill>
                  <a:srgbClr val="34520D"/>
                </a:solidFill>
              </a:rPr>
              <a:t> </a:t>
            </a:r>
            <a:r>
              <a:rPr lang="en-US" sz="3000" b="1" dirty="0" err="1">
                <a:solidFill>
                  <a:srgbClr val="34520D"/>
                </a:solidFill>
              </a:rPr>
              <a:t>chăn</a:t>
            </a:r>
            <a:r>
              <a:rPr lang="en-US" sz="3000" b="1" dirty="0">
                <a:solidFill>
                  <a:srgbClr val="34520D"/>
                </a:solidFill>
              </a:rPr>
              <a:t> </a:t>
            </a:r>
            <a:r>
              <a:rPr lang="en-US" sz="3000" b="1" dirty="0" err="1">
                <a:solidFill>
                  <a:srgbClr val="34520D"/>
                </a:solidFill>
              </a:rPr>
              <a:t>nuôi</a:t>
            </a:r>
            <a:r>
              <a:rPr lang="en-US" sz="3000" b="1" dirty="0">
                <a:solidFill>
                  <a:srgbClr val="34520D"/>
                </a:solidFill>
              </a:rPr>
              <a:t> </a:t>
            </a:r>
            <a:r>
              <a:rPr lang="en-US" sz="3000" b="1" dirty="0" err="1">
                <a:solidFill>
                  <a:srgbClr val="34520D"/>
                </a:solidFill>
              </a:rPr>
              <a:t>trong</a:t>
            </a:r>
            <a:r>
              <a:rPr lang="en-US" sz="3000" b="1" dirty="0">
                <a:solidFill>
                  <a:srgbClr val="34520D"/>
                </a:solidFill>
              </a:rPr>
              <a:t> </a:t>
            </a:r>
            <a:r>
              <a:rPr lang="en-US" sz="3000" b="1" dirty="0" err="1">
                <a:solidFill>
                  <a:srgbClr val="34520D"/>
                </a:solidFill>
              </a:rPr>
              <a:t>cơ</a:t>
            </a:r>
            <a:r>
              <a:rPr lang="en-US" sz="3000" b="1" dirty="0">
                <a:solidFill>
                  <a:srgbClr val="34520D"/>
                </a:solidFill>
              </a:rPr>
              <a:t> </a:t>
            </a:r>
            <a:r>
              <a:rPr lang="en-US" sz="3000" b="1" dirty="0" err="1">
                <a:solidFill>
                  <a:srgbClr val="34520D"/>
                </a:solidFill>
              </a:rPr>
              <a:t>cấu</a:t>
            </a:r>
            <a:r>
              <a:rPr lang="en-US" sz="3000" b="1" dirty="0">
                <a:solidFill>
                  <a:srgbClr val="34520D"/>
                </a:solidFill>
              </a:rPr>
              <a:t> </a:t>
            </a:r>
            <a:r>
              <a:rPr lang="en-US" sz="3000" b="1" dirty="0" err="1">
                <a:solidFill>
                  <a:srgbClr val="34520D"/>
                </a:solidFill>
              </a:rPr>
              <a:t>giá</a:t>
            </a:r>
            <a:r>
              <a:rPr lang="en-US" sz="3000" b="1" dirty="0">
                <a:solidFill>
                  <a:srgbClr val="34520D"/>
                </a:solidFill>
              </a:rPr>
              <a:t> </a:t>
            </a:r>
            <a:r>
              <a:rPr lang="en-US" sz="3000" b="1" dirty="0" err="1">
                <a:solidFill>
                  <a:srgbClr val="34520D"/>
                </a:solidFill>
              </a:rPr>
              <a:t>trị</a:t>
            </a:r>
            <a:r>
              <a:rPr lang="en-US" sz="3000" b="1" dirty="0">
                <a:solidFill>
                  <a:srgbClr val="34520D"/>
                </a:solidFill>
              </a:rPr>
              <a:t> </a:t>
            </a:r>
            <a:r>
              <a:rPr lang="en-US" sz="3000" b="1" dirty="0" err="1">
                <a:solidFill>
                  <a:srgbClr val="34520D"/>
                </a:solidFill>
              </a:rPr>
              <a:t>sản</a:t>
            </a:r>
            <a:r>
              <a:rPr lang="en-US" sz="3000" b="1" dirty="0">
                <a:solidFill>
                  <a:srgbClr val="34520D"/>
                </a:solidFill>
              </a:rPr>
              <a:t> </a:t>
            </a:r>
            <a:r>
              <a:rPr lang="en-US" sz="3000" b="1" dirty="0" err="1">
                <a:solidFill>
                  <a:srgbClr val="34520D"/>
                </a:solidFill>
              </a:rPr>
              <a:t>xuất</a:t>
            </a:r>
            <a:r>
              <a:rPr lang="en-US" sz="3000" b="1" dirty="0">
                <a:solidFill>
                  <a:srgbClr val="34520D"/>
                </a:solidFill>
              </a:rPr>
              <a:t> </a:t>
            </a:r>
            <a:r>
              <a:rPr lang="en-US" sz="3000" b="1" dirty="0" err="1">
                <a:solidFill>
                  <a:srgbClr val="34520D"/>
                </a:solidFill>
              </a:rPr>
              <a:t>toàn</a:t>
            </a:r>
            <a:r>
              <a:rPr lang="en-US" sz="3000" b="1" dirty="0">
                <a:solidFill>
                  <a:srgbClr val="34520D"/>
                </a:solidFill>
              </a:rPr>
              <a:t> </a:t>
            </a:r>
            <a:r>
              <a:rPr lang="en-US" sz="3000" b="1" dirty="0" err="1">
                <a:solidFill>
                  <a:srgbClr val="34520D"/>
                </a:solidFill>
              </a:rPr>
              <a:t>ngành</a:t>
            </a:r>
            <a:r>
              <a:rPr lang="en-US" sz="3000" b="1" dirty="0">
                <a:solidFill>
                  <a:srgbClr val="34520D"/>
                </a:solidFill>
              </a:rPr>
              <a:t> NN</a:t>
            </a:r>
          </a:p>
        </p:txBody>
      </p:sp>
      <p:sp>
        <p:nvSpPr>
          <p:cNvPr id="15" name="TextBox 15"/>
          <p:cNvSpPr txBox="1"/>
          <p:nvPr/>
        </p:nvSpPr>
        <p:spPr>
          <a:xfrm>
            <a:off x="5864181" y="4142195"/>
            <a:ext cx="5865340" cy="2051844"/>
          </a:xfrm>
          <a:prstGeom prst="rect">
            <a:avLst/>
          </a:prstGeom>
        </p:spPr>
        <p:txBody>
          <a:bodyPr lIns="0" tIns="0" rIns="0" bIns="0" rtlCol="0" anchor="t">
            <a:spAutoFit/>
          </a:bodyPr>
          <a:lstStyle/>
          <a:p>
            <a:pPr algn="ctr">
              <a:lnSpc>
                <a:spcPts val="3192"/>
              </a:lnSpc>
              <a:spcBef>
                <a:spcPct val="0"/>
              </a:spcBef>
            </a:pPr>
            <a:r>
              <a:rPr lang="en-US" sz="3000" b="1" dirty="0" err="1">
                <a:solidFill>
                  <a:srgbClr val="000000"/>
                </a:solidFill>
              </a:rPr>
              <a:t>Ngành</a:t>
            </a:r>
            <a:r>
              <a:rPr lang="en-US" sz="3000" b="1" dirty="0">
                <a:solidFill>
                  <a:srgbClr val="000000"/>
                </a:solidFill>
              </a:rPr>
              <a:t> </a:t>
            </a:r>
            <a:r>
              <a:rPr lang="en-US" sz="3000" b="1" dirty="0" err="1">
                <a:solidFill>
                  <a:srgbClr val="000000"/>
                </a:solidFill>
              </a:rPr>
              <a:t>trồng</a:t>
            </a:r>
            <a:r>
              <a:rPr lang="en-US" sz="3000" b="1" dirty="0">
                <a:solidFill>
                  <a:srgbClr val="000000"/>
                </a:solidFill>
              </a:rPr>
              <a:t> </a:t>
            </a:r>
            <a:r>
              <a:rPr lang="en-US" sz="3000" b="1" dirty="0" err="1">
                <a:solidFill>
                  <a:srgbClr val="000000"/>
                </a:solidFill>
              </a:rPr>
              <a:t>trọt</a:t>
            </a:r>
            <a:r>
              <a:rPr lang="en-US" sz="3000" b="1" dirty="0">
                <a:solidFill>
                  <a:srgbClr val="000000"/>
                </a:solidFill>
              </a:rPr>
              <a:t> </a:t>
            </a:r>
            <a:r>
              <a:rPr lang="en-US" sz="3000" b="1" dirty="0" err="1">
                <a:solidFill>
                  <a:srgbClr val="000000"/>
                </a:solidFill>
              </a:rPr>
              <a:t>vẫn</a:t>
            </a:r>
            <a:r>
              <a:rPr lang="en-US" sz="3000" b="1" dirty="0">
                <a:solidFill>
                  <a:srgbClr val="000000"/>
                </a:solidFill>
              </a:rPr>
              <a:t> </a:t>
            </a:r>
            <a:r>
              <a:rPr lang="en-US" sz="3000" b="1" dirty="0" err="1">
                <a:solidFill>
                  <a:srgbClr val="000000"/>
                </a:solidFill>
              </a:rPr>
              <a:t>chiếm</a:t>
            </a:r>
            <a:r>
              <a:rPr lang="en-US" sz="3000" b="1" dirty="0">
                <a:solidFill>
                  <a:srgbClr val="000000"/>
                </a:solidFill>
              </a:rPr>
              <a:t> </a:t>
            </a:r>
            <a:r>
              <a:rPr lang="en-US" sz="3000" b="1" dirty="0" err="1">
                <a:solidFill>
                  <a:srgbClr val="FF0000"/>
                </a:solidFill>
              </a:rPr>
              <a:t>tỉ</a:t>
            </a:r>
            <a:r>
              <a:rPr lang="en-US" sz="3000" b="1" dirty="0">
                <a:solidFill>
                  <a:srgbClr val="FF0000"/>
                </a:solidFill>
              </a:rPr>
              <a:t> </a:t>
            </a:r>
            <a:r>
              <a:rPr lang="en-US" sz="3000" b="1" dirty="0" err="1">
                <a:solidFill>
                  <a:srgbClr val="FF0000"/>
                </a:solidFill>
              </a:rPr>
              <a:t>trọng</a:t>
            </a:r>
            <a:r>
              <a:rPr lang="en-US" sz="3000" b="1" dirty="0">
                <a:solidFill>
                  <a:srgbClr val="FF0000"/>
                </a:solidFill>
              </a:rPr>
              <a:t> </a:t>
            </a:r>
            <a:r>
              <a:rPr lang="en-US" sz="3000" b="1" dirty="0" err="1">
                <a:solidFill>
                  <a:srgbClr val="FF0000"/>
                </a:solidFill>
              </a:rPr>
              <a:t>cao</a:t>
            </a:r>
            <a:r>
              <a:rPr lang="en-US" sz="3000" b="1" dirty="0">
                <a:solidFill>
                  <a:srgbClr val="FF0000"/>
                </a:solidFill>
              </a:rPr>
              <a:t> </a:t>
            </a:r>
            <a:r>
              <a:rPr lang="en-US" sz="3000" b="1" dirty="0">
                <a:solidFill>
                  <a:srgbClr val="000000"/>
                </a:solidFill>
              </a:rPr>
              <a:t>&gt;&gt;&gt; </a:t>
            </a:r>
            <a:r>
              <a:rPr lang="en-US" sz="3000" b="1" dirty="0" err="1">
                <a:solidFill>
                  <a:srgbClr val="FF0000"/>
                </a:solidFill>
              </a:rPr>
              <a:t>phản</a:t>
            </a:r>
            <a:r>
              <a:rPr lang="en-US" sz="3000" b="1" dirty="0">
                <a:solidFill>
                  <a:srgbClr val="FF0000"/>
                </a:solidFill>
              </a:rPr>
              <a:t> </a:t>
            </a:r>
            <a:r>
              <a:rPr lang="en-US" sz="3000" b="1" dirty="0" err="1">
                <a:solidFill>
                  <a:srgbClr val="FF0000"/>
                </a:solidFill>
              </a:rPr>
              <a:t>ánh</a:t>
            </a:r>
            <a:r>
              <a:rPr lang="en-US" sz="3000" b="1" dirty="0">
                <a:solidFill>
                  <a:srgbClr val="FF0000"/>
                </a:solidFill>
              </a:rPr>
              <a:t> </a:t>
            </a:r>
            <a:r>
              <a:rPr lang="en-US" sz="3000" b="1" dirty="0" err="1">
                <a:solidFill>
                  <a:srgbClr val="000000"/>
                </a:solidFill>
              </a:rPr>
              <a:t>ngành</a:t>
            </a:r>
            <a:r>
              <a:rPr lang="en-US" sz="3000" b="1" dirty="0">
                <a:solidFill>
                  <a:srgbClr val="000000"/>
                </a:solidFill>
              </a:rPr>
              <a:t> </a:t>
            </a:r>
            <a:r>
              <a:rPr lang="en-US" sz="3000" b="1" dirty="0" err="1">
                <a:solidFill>
                  <a:srgbClr val="000000"/>
                </a:solidFill>
              </a:rPr>
              <a:t>nông</a:t>
            </a:r>
            <a:r>
              <a:rPr lang="en-US" sz="3000" b="1" dirty="0">
                <a:solidFill>
                  <a:srgbClr val="000000"/>
                </a:solidFill>
              </a:rPr>
              <a:t> </a:t>
            </a:r>
            <a:r>
              <a:rPr lang="en-US" sz="3000" b="1" dirty="0" err="1">
                <a:solidFill>
                  <a:srgbClr val="000000"/>
                </a:solidFill>
              </a:rPr>
              <a:t>nghiệp</a:t>
            </a:r>
            <a:r>
              <a:rPr lang="en-US" sz="3000" b="1" dirty="0">
                <a:solidFill>
                  <a:srgbClr val="000000"/>
                </a:solidFill>
              </a:rPr>
              <a:t> </a:t>
            </a:r>
            <a:r>
              <a:rPr lang="en-US" sz="3000" b="1" dirty="0" err="1">
                <a:solidFill>
                  <a:srgbClr val="000000"/>
                </a:solidFill>
              </a:rPr>
              <a:t>vẫn</a:t>
            </a:r>
            <a:r>
              <a:rPr lang="en-US" sz="3000" b="1" dirty="0">
                <a:solidFill>
                  <a:srgbClr val="000000"/>
                </a:solidFill>
              </a:rPr>
              <a:t> </a:t>
            </a:r>
            <a:r>
              <a:rPr lang="en-US" sz="3000" b="1" dirty="0" err="1">
                <a:solidFill>
                  <a:srgbClr val="FF0000"/>
                </a:solidFill>
              </a:rPr>
              <a:t>chưa</a:t>
            </a:r>
            <a:r>
              <a:rPr lang="en-US" sz="3000" b="1" dirty="0">
                <a:solidFill>
                  <a:srgbClr val="FF0000"/>
                </a:solidFill>
              </a:rPr>
              <a:t> </a:t>
            </a:r>
            <a:r>
              <a:rPr lang="en-US" sz="3000" b="1" dirty="0" err="1">
                <a:solidFill>
                  <a:srgbClr val="FF0000"/>
                </a:solidFill>
              </a:rPr>
              <a:t>cân</a:t>
            </a:r>
            <a:r>
              <a:rPr lang="en-US" sz="3000" b="1" dirty="0">
                <a:solidFill>
                  <a:srgbClr val="FF0000"/>
                </a:solidFill>
              </a:rPr>
              <a:t> </a:t>
            </a:r>
            <a:r>
              <a:rPr lang="en-US" sz="3000" b="1" dirty="0" err="1">
                <a:solidFill>
                  <a:srgbClr val="FF0000"/>
                </a:solidFill>
              </a:rPr>
              <a:t>đối</a:t>
            </a:r>
            <a:r>
              <a:rPr lang="en-US" sz="3000" b="1" dirty="0">
                <a:solidFill>
                  <a:srgbClr val="000000"/>
                </a:solidFill>
              </a:rPr>
              <a:t>, </a:t>
            </a:r>
            <a:r>
              <a:rPr lang="en-US" sz="3000" b="1" dirty="0" err="1">
                <a:solidFill>
                  <a:srgbClr val="000000"/>
                </a:solidFill>
              </a:rPr>
              <a:t>tuy</a:t>
            </a:r>
            <a:r>
              <a:rPr lang="en-US" sz="3000" b="1" dirty="0">
                <a:solidFill>
                  <a:srgbClr val="000000"/>
                </a:solidFill>
              </a:rPr>
              <a:t> </a:t>
            </a:r>
            <a:r>
              <a:rPr lang="en-US" sz="3000" b="1" dirty="0" err="1">
                <a:solidFill>
                  <a:srgbClr val="000000"/>
                </a:solidFill>
              </a:rPr>
              <a:t>nhiên</a:t>
            </a:r>
            <a:r>
              <a:rPr lang="en-US" sz="3000" b="1" dirty="0">
                <a:solidFill>
                  <a:srgbClr val="000000"/>
                </a:solidFill>
              </a:rPr>
              <a:t> so </a:t>
            </a:r>
            <a:r>
              <a:rPr lang="en-US" sz="3000" b="1" dirty="0" err="1">
                <a:solidFill>
                  <a:srgbClr val="000000"/>
                </a:solidFill>
              </a:rPr>
              <a:t>với</a:t>
            </a:r>
            <a:r>
              <a:rPr lang="en-US" sz="3000" b="1" dirty="0">
                <a:solidFill>
                  <a:srgbClr val="000000"/>
                </a:solidFill>
              </a:rPr>
              <a:t> </a:t>
            </a:r>
            <a:r>
              <a:rPr lang="en-US" sz="3000" b="1" dirty="0" err="1">
                <a:solidFill>
                  <a:srgbClr val="000000"/>
                </a:solidFill>
              </a:rPr>
              <a:t>trước</a:t>
            </a:r>
            <a:r>
              <a:rPr lang="en-US" sz="3000" b="1" dirty="0">
                <a:solidFill>
                  <a:srgbClr val="000000"/>
                </a:solidFill>
              </a:rPr>
              <a:t> </a:t>
            </a:r>
            <a:r>
              <a:rPr lang="en-US" sz="3000" b="1" dirty="0" err="1">
                <a:solidFill>
                  <a:srgbClr val="000000"/>
                </a:solidFill>
              </a:rPr>
              <a:t>đây</a:t>
            </a:r>
            <a:r>
              <a:rPr lang="en-US" sz="3000" b="1" dirty="0">
                <a:solidFill>
                  <a:srgbClr val="000000"/>
                </a:solidFill>
              </a:rPr>
              <a:t> </a:t>
            </a:r>
            <a:r>
              <a:rPr lang="en-US" sz="3000" b="1" dirty="0" err="1">
                <a:solidFill>
                  <a:srgbClr val="000000"/>
                </a:solidFill>
              </a:rPr>
              <a:t>đã</a:t>
            </a:r>
            <a:r>
              <a:rPr lang="en-US" sz="3000" b="1" dirty="0">
                <a:solidFill>
                  <a:srgbClr val="000000"/>
                </a:solidFill>
              </a:rPr>
              <a:t> </a:t>
            </a:r>
            <a:r>
              <a:rPr lang="en-US" sz="3000" b="1" dirty="0" err="1">
                <a:solidFill>
                  <a:srgbClr val="000000"/>
                </a:solidFill>
              </a:rPr>
              <a:t>có</a:t>
            </a:r>
            <a:r>
              <a:rPr lang="en-US" sz="3000" b="1" dirty="0">
                <a:solidFill>
                  <a:srgbClr val="000000"/>
                </a:solidFill>
              </a:rPr>
              <a:t> </a:t>
            </a:r>
            <a:r>
              <a:rPr lang="en-US" sz="3000" b="1" dirty="0" err="1">
                <a:solidFill>
                  <a:srgbClr val="000000"/>
                </a:solidFill>
              </a:rPr>
              <a:t>sự</a:t>
            </a:r>
            <a:r>
              <a:rPr lang="en-US" sz="3000" b="1" dirty="0">
                <a:solidFill>
                  <a:srgbClr val="000000"/>
                </a:solidFill>
              </a:rPr>
              <a:t> </a:t>
            </a:r>
            <a:r>
              <a:rPr lang="en-US" sz="3000" b="1" dirty="0" err="1">
                <a:solidFill>
                  <a:srgbClr val="FF0000"/>
                </a:solidFill>
              </a:rPr>
              <a:t>chuyển</a:t>
            </a:r>
            <a:r>
              <a:rPr lang="en-US" sz="3000" b="1" dirty="0">
                <a:solidFill>
                  <a:srgbClr val="FF0000"/>
                </a:solidFill>
              </a:rPr>
              <a:t> </a:t>
            </a:r>
            <a:r>
              <a:rPr lang="en-US" sz="3000" b="1" dirty="0" err="1">
                <a:solidFill>
                  <a:srgbClr val="FF0000"/>
                </a:solidFill>
              </a:rPr>
              <a:t>dịch</a:t>
            </a:r>
            <a:r>
              <a:rPr lang="en-US" sz="3000" b="1" dirty="0">
                <a:solidFill>
                  <a:srgbClr val="FF0000"/>
                </a:solidFill>
              </a:rPr>
              <a:t> </a:t>
            </a:r>
            <a:r>
              <a:rPr lang="en-US" sz="3000" b="1" dirty="0" err="1">
                <a:solidFill>
                  <a:srgbClr val="FF0000"/>
                </a:solidFill>
              </a:rPr>
              <a:t>theo</a:t>
            </a:r>
            <a:r>
              <a:rPr lang="en-US" sz="3000" b="1" dirty="0">
                <a:solidFill>
                  <a:srgbClr val="FF0000"/>
                </a:solidFill>
              </a:rPr>
              <a:t> </a:t>
            </a:r>
            <a:r>
              <a:rPr lang="en-US" sz="3000" b="1" dirty="0" err="1">
                <a:solidFill>
                  <a:srgbClr val="FF0000"/>
                </a:solidFill>
              </a:rPr>
              <a:t>hướng</a:t>
            </a:r>
            <a:r>
              <a:rPr lang="en-US" sz="3000" b="1" dirty="0">
                <a:solidFill>
                  <a:srgbClr val="FF0000"/>
                </a:solidFill>
              </a:rPr>
              <a:t> </a:t>
            </a:r>
            <a:r>
              <a:rPr lang="en-US" sz="3000" b="1" dirty="0" err="1">
                <a:solidFill>
                  <a:srgbClr val="FF0000"/>
                </a:solidFill>
              </a:rPr>
              <a:t>tiến</a:t>
            </a:r>
            <a:r>
              <a:rPr lang="en-US" sz="3000" b="1" dirty="0">
                <a:solidFill>
                  <a:srgbClr val="FF0000"/>
                </a:solidFill>
              </a:rPr>
              <a:t> </a:t>
            </a:r>
            <a:r>
              <a:rPr lang="en-US" sz="3000" b="1" dirty="0" err="1">
                <a:solidFill>
                  <a:srgbClr val="FF0000"/>
                </a:solidFill>
              </a:rPr>
              <a:t>bộ</a:t>
            </a:r>
            <a:r>
              <a:rPr lang="en-US" sz="3000" b="1" dirty="0">
                <a:solidFill>
                  <a:srgbClr val="FF0000"/>
                </a:solidFill>
              </a:rPr>
              <a:t> </a:t>
            </a:r>
            <a:r>
              <a:rPr lang="en-US" sz="3000" b="1" dirty="0" err="1">
                <a:solidFill>
                  <a:srgbClr val="000000"/>
                </a:solidFill>
              </a:rPr>
              <a:t>của</a:t>
            </a:r>
            <a:r>
              <a:rPr lang="en-US" sz="3000" b="1" dirty="0">
                <a:solidFill>
                  <a:srgbClr val="000000"/>
                </a:solidFill>
              </a:rPr>
              <a:t> </a:t>
            </a:r>
            <a:r>
              <a:rPr lang="en-US" sz="3000" b="1" dirty="0" err="1">
                <a:solidFill>
                  <a:srgbClr val="000000"/>
                </a:solidFill>
              </a:rPr>
              <a:t>ngành</a:t>
            </a:r>
            <a:r>
              <a:rPr lang="en-US" sz="3000" b="1" dirty="0">
                <a:solidFill>
                  <a:srgbClr val="000000"/>
                </a:solidFill>
              </a:rPr>
              <a:t> </a:t>
            </a:r>
          </a:p>
        </p:txBody>
      </p:sp>
      <p:sp>
        <p:nvSpPr>
          <p:cNvPr id="16" name="TextBox 16"/>
          <p:cNvSpPr txBox="1"/>
          <p:nvPr/>
        </p:nvSpPr>
        <p:spPr>
          <a:xfrm>
            <a:off x="781566" y="2443817"/>
            <a:ext cx="1619639" cy="1154162"/>
          </a:xfrm>
          <a:prstGeom prst="rect">
            <a:avLst/>
          </a:prstGeom>
        </p:spPr>
        <p:txBody>
          <a:bodyPr wrap="square" lIns="0" tIns="0" rIns="0" bIns="0" rtlCol="0" anchor="t">
            <a:spAutoFit/>
          </a:bodyPr>
          <a:lstStyle/>
          <a:p>
            <a:pPr algn="ctr">
              <a:lnSpc>
                <a:spcPts val="3006"/>
              </a:lnSpc>
              <a:spcBef>
                <a:spcPct val="0"/>
              </a:spcBef>
            </a:pPr>
            <a:r>
              <a:rPr lang="en-US" sz="3000" b="1" dirty="0" err="1">
                <a:solidFill>
                  <a:srgbClr val="000000"/>
                </a:solidFill>
              </a:rPr>
              <a:t>Trồng</a:t>
            </a:r>
            <a:r>
              <a:rPr lang="en-US" sz="3000" b="1" dirty="0">
                <a:solidFill>
                  <a:srgbClr val="000000"/>
                </a:solidFill>
              </a:rPr>
              <a:t> </a:t>
            </a:r>
            <a:r>
              <a:rPr lang="en-US" sz="3000" b="1" dirty="0" err="1">
                <a:solidFill>
                  <a:srgbClr val="000000"/>
                </a:solidFill>
              </a:rPr>
              <a:t>trọt</a:t>
            </a:r>
            <a:endParaRPr lang="en-US" sz="3000" b="1" dirty="0">
              <a:solidFill>
                <a:srgbClr val="000000"/>
              </a:solidFill>
            </a:endParaRPr>
          </a:p>
          <a:p>
            <a:pPr algn="ctr">
              <a:lnSpc>
                <a:spcPts val="3006"/>
              </a:lnSpc>
              <a:spcBef>
                <a:spcPct val="0"/>
              </a:spcBef>
            </a:pPr>
            <a:r>
              <a:rPr lang="en-US" sz="3000" b="1" smtClean="0">
                <a:solidFill>
                  <a:srgbClr val="000000"/>
                </a:solidFill>
              </a:rPr>
              <a:t>64,0</a:t>
            </a:r>
            <a:r>
              <a:rPr lang="en-US" sz="3000" b="1" dirty="0">
                <a:solidFill>
                  <a:srgbClr val="000000"/>
                </a:solidFill>
              </a:rPr>
              <a:t>%</a:t>
            </a:r>
          </a:p>
          <a:p>
            <a:pPr algn="ctr">
              <a:lnSpc>
                <a:spcPts val="3006"/>
              </a:lnSpc>
              <a:spcBef>
                <a:spcPct val="0"/>
              </a:spcBef>
            </a:pPr>
            <a:endParaRPr lang="en-US" sz="3000" b="1" dirty="0">
              <a:solidFill>
                <a:srgbClr val="000000"/>
              </a:solidFill>
            </a:endParaRPr>
          </a:p>
        </p:txBody>
      </p:sp>
      <p:sp>
        <p:nvSpPr>
          <p:cNvPr id="17" name="TextBox 17"/>
          <p:cNvSpPr txBox="1"/>
          <p:nvPr/>
        </p:nvSpPr>
        <p:spPr>
          <a:xfrm>
            <a:off x="3770040" y="2166224"/>
            <a:ext cx="1496221" cy="1159548"/>
          </a:xfrm>
          <a:prstGeom prst="rect">
            <a:avLst/>
          </a:prstGeom>
        </p:spPr>
        <p:txBody>
          <a:bodyPr wrap="square" lIns="0" tIns="0" rIns="0" bIns="0" rtlCol="0" anchor="t">
            <a:spAutoFit/>
          </a:bodyPr>
          <a:lstStyle/>
          <a:p>
            <a:pPr algn="ctr">
              <a:lnSpc>
                <a:spcPts val="3006"/>
              </a:lnSpc>
            </a:pPr>
            <a:r>
              <a:rPr lang="en-US" sz="3000" b="1" dirty="0" err="1">
                <a:solidFill>
                  <a:srgbClr val="000000"/>
                </a:solidFill>
              </a:rPr>
              <a:t>Chăn</a:t>
            </a:r>
            <a:r>
              <a:rPr lang="en-US" sz="3000" b="1" dirty="0">
                <a:solidFill>
                  <a:srgbClr val="000000"/>
                </a:solidFill>
              </a:rPr>
              <a:t> </a:t>
            </a:r>
            <a:r>
              <a:rPr lang="en-US" sz="3000" b="1" dirty="0" err="1">
                <a:solidFill>
                  <a:srgbClr val="000000"/>
                </a:solidFill>
              </a:rPr>
              <a:t>nuôi</a:t>
            </a:r>
            <a:endParaRPr lang="en-US" sz="3000" b="1" dirty="0">
              <a:solidFill>
                <a:srgbClr val="000000"/>
              </a:solidFill>
            </a:endParaRPr>
          </a:p>
          <a:p>
            <a:pPr algn="ctr">
              <a:lnSpc>
                <a:spcPts val="3006"/>
              </a:lnSpc>
              <a:spcBef>
                <a:spcPct val="0"/>
              </a:spcBef>
            </a:pPr>
            <a:r>
              <a:rPr lang="en-US" sz="3000" b="1" dirty="0">
                <a:solidFill>
                  <a:srgbClr val="000000"/>
                </a:solidFill>
              </a:rPr>
              <a:t>36,0% </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par>
                                <p:cTn id="30" presetID="6"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a. Ngành trồng trọt</a:t>
            </a:r>
            <a:endParaRPr lang="en-US" sz="29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9687" y="1500361"/>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r:embed="rId2" cstate="print">
              <a:extLst>
                <a:ext uri="{96DAC541-7B7A-43D3-8B79-37D633B846F1}">
                  <asvg:svgBlip xmlns:asvg="http://schemas.microsoft.com/office/drawing/2016/SVG/main" xmlns="" r:embed=""/>
                </a:ext>
              </a:extLst>
            </a:blip>
            <a:stretch>
              <a:fillRect r="-26924"/>
            </a:stretch>
          </a:blipFill>
        </p:spPr>
      </p:sp>
      <p:sp>
        <p:nvSpPr>
          <p:cNvPr id="3" name="Freeform 3"/>
          <p:cNvSpPr/>
          <p:nvPr/>
        </p:nvSpPr>
        <p:spPr>
          <a:xfrm>
            <a:off x="3496863" y="1500361"/>
            <a:ext cx="2132428" cy="546256"/>
          </a:xfrm>
          <a:custGeom>
            <a:avLst/>
            <a:gdLst/>
            <a:ahLst/>
            <a:cxnLst/>
            <a:rect l="l" t="t" r="r" b="b"/>
            <a:pathLst>
              <a:path w="3199059" h="819195">
                <a:moveTo>
                  <a:pt x="0" y="0"/>
                </a:moveTo>
                <a:lnTo>
                  <a:pt x="3199059" y="0"/>
                </a:lnTo>
                <a:lnTo>
                  <a:pt x="3199059" y="819195"/>
                </a:lnTo>
                <a:lnTo>
                  <a:pt x="0" y="819195"/>
                </a:lnTo>
                <a:lnTo>
                  <a:pt x="0" y="0"/>
                </a:lnTo>
                <a:close/>
              </a:path>
            </a:pathLst>
          </a:custGeom>
          <a:blipFill>
            <a:blip r:embed="rId3" cstate="print">
              <a:extLst>
                <a:ext uri="{96DAC541-7B7A-43D3-8B79-37D633B846F1}">
                  <asvg:svgBlip xmlns:asvg="http://schemas.microsoft.com/office/drawing/2016/SVG/main" xmlns="" r:embed=""/>
                </a:ext>
              </a:extLst>
            </a:blip>
            <a:stretch>
              <a:fillRect l="-25680"/>
            </a:stretch>
          </a:blipFill>
        </p:spPr>
      </p:sp>
      <p:sp>
        <p:nvSpPr>
          <p:cNvPr id="4" name="Freeform 4"/>
          <p:cNvSpPr/>
          <p:nvPr/>
        </p:nvSpPr>
        <p:spPr>
          <a:xfrm>
            <a:off x="1709687" y="2423781"/>
            <a:ext cx="2111527" cy="546256"/>
          </a:xfrm>
          <a:custGeom>
            <a:avLst/>
            <a:gdLst/>
            <a:ahLst/>
            <a:cxnLst/>
            <a:rect l="l" t="t" r="r" b="b"/>
            <a:pathLst>
              <a:path w="3167703" h="819195">
                <a:moveTo>
                  <a:pt x="0" y="0"/>
                </a:moveTo>
                <a:lnTo>
                  <a:pt x="3167702" y="0"/>
                </a:lnTo>
                <a:lnTo>
                  <a:pt x="3167702" y="819196"/>
                </a:lnTo>
                <a:lnTo>
                  <a:pt x="0" y="819196"/>
                </a:lnTo>
                <a:lnTo>
                  <a:pt x="0" y="0"/>
                </a:lnTo>
                <a:close/>
              </a:path>
            </a:pathLst>
          </a:custGeom>
          <a:blipFill>
            <a:blip r:embed="rId4" cstate="print">
              <a:extLst>
                <a:ext uri="{96DAC541-7B7A-43D3-8B79-37D633B846F1}">
                  <asvg:svgBlip xmlns:asvg="http://schemas.microsoft.com/office/drawing/2016/SVG/main" xmlns="" r:embed=""/>
                </a:ext>
              </a:extLst>
            </a:blip>
            <a:stretch>
              <a:fillRect r="-26924"/>
            </a:stretch>
          </a:blipFill>
        </p:spPr>
      </p:sp>
      <p:sp>
        <p:nvSpPr>
          <p:cNvPr id="5" name="Freeform 5"/>
          <p:cNvSpPr/>
          <p:nvPr/>
        </p:nvSpPr>
        <p:spPr>
          <a:xfrm>
            <a:off x="3494032" y="2432560"/>
            <a:ext cx="2132428" cy="546256"/>
          </a:xfrm>
          <a:custGeom>
            <a:avLst/>
            <a:gdLst/>
            <a:ahLst/>
            <a:cxnLst/>
            <a:rect l="l" t="t" r="r" b="b"/>
            <a:pathLst>
              <a:path w="3199059" h="819195">
                <a:moveTo>
                  <a:pt x="0" y="0"/>
                </a:moveTo>
                <a:lnTo>
                  <a:pt x="3199058" y="0"/>
                </a:lnTo>
                <a:lnTo>
                  <a:pt x="3199058" y="819196"/>
                </a:lnTo>
                <a:lnTo>
                  <a:pt x="0" y="819196"/>
                </a:lnTo>
                <a:lnTo>
                  <a:pt x="0" y="0"/>
                </a:lnTo>
                <a:close/>
              </a:path>
            </a:pathLst>
          </a:custGeom>
          <a:blipFill>
            <a:blip r:embed="rId5" cstate="print">
              <a:extLst>
                <a:ext uri="{96DAC541-7B7A-43D3-8B79-37D633B846F1}">
                  <asvg:svgBlip xmlns:asvg="http://schemas.microsoft.com/office/drawing/2016/SVG/main" xmlns="" r:embed=""/>
                </a:ext>
              </a:extLst>
            </a:blip>
            <a:stretch>
              <a:fillRect l="-25680"/>
            </a:stretch>
          </a:blipFill>
        </p:spPr>
      </p:sp>
      <p:sp>
        <p:nvSpPr>
          <p:cNvPr id="6" name="Freeform 6"/>
          <p:cNvSpPr/>
          <p:nvPr/>
        </p:nvSpPr>
        <p:spPr>
          <a:xfrm>
            <a:off x="2448718" y="3347202"/>
            <a:ext cx="2111527" cy="546256"/>
          </a:xfrm>
          <a:custGeom>
            <a:avLst/>
            <a:gdLst/>
            <a:ahLst/>
            <a:cxnLst/>
            <a:rect l="l" t="t" r="r" b="b"/>
            <a:pathLst>
              <a:path w="3167703" h="819195">
                <a:moveTo>
                  <a:pt x="0" y="0"/>
                </a:moveTo>
                <a:lnTo>
                  <a:pt x="3167703" y="0"/>
                </a:lnTo>
                <a:lnTo>
                  <a:pt x="3167703" y="819195"/>
                </a:lnTo>
                <a:lnTo>
                  <a:pt x="0" y="819195"/>
                </a:lnTo>
                <a:lnTo>
                  <a:pt x="0" y="0"/>
                </a:lnTo>
                <a:close/>
              </a:path>
            </a:pathLst>
          </a:custGeom>
          <a:blipFill>
            <a:blip r:embed="rId2" cstate="print">
              <a:extLst>
                <a:ext uri="{96DAC541-7B7A-43D3-8B79-37D633B846F1}">
                  <asvg:svgBlip xmlns:asvg="http://schemas.microsoft.com/office/drawing/2016/SVG/main" xmlns="" r:embed=""/>
                </a:ext>
              </a:extLst>
            </a:blip>
            <a:stretch>
              <a:fillRect r="-26924"/>
            </a:stretch>
          </a:blipFill>
        </p:spPr>
      </p:sp>
      <p:sp>
        <p:nvSpPr>
          <p:cNvPr id="7" name="Freeform 7"/>
          <p:cNvSpPr/>
          <p:nvPr/>
        </p:nvSpPr>
        <p:spPr>
          <a:xfrm>
            <a:off x="4235894" y="3347202"/>
            <a:ext cx="2132428" cy="546256"/>
          </a:xfrm>
          <a:custGeom>
            <a:avLst/>
            <a:gdLst/>
            <a:ahLst/>
            <a:cxnLst/>
            <a:rect l="l" t="t" r="r" b="b"/>
            <a:pathLst>
              <a:path w="3199059" h="819195">
                <a:moveTo>
                  <a:pt x="0" y="0"/>
                </a:moveTo>
                <a:lnTo>
                  <a:pt x="3199058" y="0"/>
                </a:lnTo>
                <a:lnTo>
                  <a:pt x="3199058" y="819195"/>
                </a:lnTo>
                <a:lnTo>
                  <a:pt x="0" y="819195"/>
                </a:lnTo>
                <a:lnTo>
                  <a:pt x="0" y="0"/>
                </a:lnTo>
                <a:close/>
              </a:path>
            </a:pathLst>
          </a:custGeom>
          <a:blipFill>
            <a:blip r:embed="rId3" cstate="print">
              <a:extLst>
                <a:ext uri="{96DAC541-7B7A-43D3-8B79-37D633B846F1}">
                  <asvg:svgBlip xmlns:asvg="http://schemas.microsoft.com/office/drawing/2016/SVG/main" xmlns="" r:embed=""/>
                </a:ext>
              </a:extLst>
            </a:blip>
            <a:stretch>
              <a:fillRect l="-25680"/>
            </a:stretch>
          </a:blipFill>
        </p:spPr>
      </p:sp>
      <p:sp>
        <p:nvSpPr>
          <p:cNvPr id="8" name="Freeform 8"/>
          <p:cNvSpPr/>
          <p:nvPr/>
        </p:nvSpPr>
        <p:spPr>
          <a:xfrm>
            <a:off x="2448718" y="4088560"/>
            <a:ext cx="2111527" cy="546256"/>
          </a:xfrm>
          <a:custGeom>
            <a:avLst/>
            <a:gdLst/>
            <a:ahLst/>
            <a:cxnLst/>
            <a:rect l="l" t="t" r="r" b="b"/>
            <a:pathLst>
              <a:path w="3167703" h="819195">
                <a:moveTo>
                  <a:pt x="0" y="0"/>
                </a:moveTo>
                <a:lnTo>
                  <a:pt x="3167703" y="0"/>
                </a:lnTo>
                <a:lnTo>
                  <a:pt x="3167703" y="819195"/>
                </a:lnTo>
                <a:lnTo>
                  <a:pt x="0" y="819195"/>
                </a:lnTo>
                <a:lnTo>
                  <a:pt x="0" y="0"/>
                </a:lnTo>
                <a:close/>
              </a:path>
            </a:pathLst>
          </a:custGeom>
          <a:blipFill>
            <a:blip r:embed="rId4" cstate="print">
              <a:extLst>
                <a:ext uri="{96DAC541-7B7A-43D3-8B79-37D633B846F1}">
                  <asvg:svgBlip xmlns:asvg="http://schemas.microsoft.com/office/drawing/2016/SVG/main" xmlns="" r:embed=""/>
                </a:ext>
              </a:extLst>
            </a:blip>
            <a:stretch>
              <a:fillRect r="-26924"/>
            </a:stretch>
          </a:blipFill>
        </p:spPr>
      </p:sp>
      <p:sp>
        <p:nvSpPr>
          <p:cNvPr id="9" name="Freeform 9"/>
          <p:cNvSpPr/>
          <p:nvPr/>
        </p:nvSpPr>
        <p:spPr>
          <a:xfrm>
            <a:off x="4235894" y="4088560"/>
            <a:ext cx="2132428" cy="546256"/>
          </a:xfrm>
          <a:custGeom>
            <a:avLst/>
            <a:gdLst/>
            <a:ahLst/>
            <a:cxnLst/>
            <a:rect l="l" t="t" r="r" b="b"/>
            <a:pathLst>
              <a:path w="3199059" h="819195">
                <a:moveTo>
                  <a:pt x="0" y="0"/>
                </a:moveTo>
                <a:lnTo>
                  <a:pt x="3199058" y="0"/>
                </a:lnTo>
                <a:lnTo>
                  <a:pt x="3199058" y="819195"/>
                </a:lnTo>
                <a:lnTo>
                  <a:pt x="0" y="819195"/>
                </a:lnTo>
                <a:lnTo>
                  <a:pt x="0" y="0"/>
                </a:lnTo>
                <a:close/>
              </a:path>
            </a:pathLst>
          </a:custGeom>
          <a:blipFill>
            <a:blip r:embed="rId5" cstate="print">
              <a:extLst>
                <a:ext uri="{96DAC541-7B7A-43D3-8B79-37D633B846F1}">
                  <asvg:svgBlip xmlns:asvg="http://schemas.microsoft.com/office/drawing/2016/SVG/main" xmlns="" r:embed=""/>
                </a:ext>
              </a:extLst>
            </a:blip>
            <a:stretch>
              <a:fillRect l="-25680"/>
            </a:stretch>
          </a:blipFill>
        </p:spPr>
      </p:sp>
      <p:sp>
        <p:nvSpPr>
          <p:cNvPr id="10" name="Freeform 10"/>
          <p:cNvSpPr/>
          <p:nvPr/>
        </p:nvSpPr>
        <p:spPr>
          <a:xfrm>
            <a:off x="1709687" y="5026813"/>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r:embed="rId2" cstate="print">
              <a:extLst>
                <a:ext uri="{96DAC541-7B7A-43D3-8B79-37D633B846F1}">
                  <asvg:svgBlip xmlns:asvg="http://schemas.microsoft.com/office/drawing/2016/SVG/main" xmlns="" r:embed=""/>
                </a:ext>
              </a:extLst>
            </a:blip>
            <a:stretch>
              <a:fillRect r="-26924"/>
            </a:stretch>
          </a:blipFill>
        </p:spPr>
      </p:sp>
      <p:sp>
        <p:nvSpPr>
          <p:cNvPr id="11" name="Freeform 11"/>
          <p:cNvSpPr/>
          <p:nvPr/>
        </p:nvSpPr>
        <p:spPr>
          <a:xfrm>
            <a:off x="3496863" y="5026813"/>
            <a:ext cx="2132428" cy="546256"/>
          </a:xfrm>
          <a:custGeom>
            <a:avLst/>
            <a:gdLst/>
            <a:ahLst/>
            <a:cxnLst/>
            <a:rect l="l" t="t" r="r" b="b"/>
            <a:pathLst>
              <a:path w="3199059" h="819195">
                <a:moveTo>
                  <a:pt x="0" y="0"/>
                </a:moveTo>
                <a:lnTo>
                  <a:pt x="3199059" y="0"/>
                </a:lnTo>
                <a:lnTo>
                  <a:pt x="3199059" y="819195"/>
                </a:lnTo>
                <a:lnTo>
                  <a:pt x="0" y="819195"/>
                </a:lnTo>
                <a:lnTo>
                  <a:pt x="0" y="0"/>
                </a:lnTo>
                <a:close/>
              </a:path>
            </a:pathLst>
          </a:custGeom>
          <a:blipFill>
            <a:blip r:embed="rId3" cstate="print">
              <a:extLst>
                <a:ext uri="{96DAC541-7B7A-43D3-8B79-37D633B846F1}">
                  <asvg:svgBlip xmlns:asvg="http://schemas.microsoft.com/office/drawing/2016/SVG/main" xmlns="" r:embed=""/>
                </a:ext>
              </a:extLst>
            </a:blip>
            <a:stretch>
              <a:fillRect l="-25680"/>
            </a:stretch>
          </a:blipFill>
        </p:spPr>
      </p:sp>
      <p:sp>
        <p:nvSpPr>
          <p:cNvPr id="12" name="TextBox 12"/>
          <p:cNvSpPr txBox="1"/>
          <p:nvPr/>
        </p:nvSpPr>
        <p:spPr>
          <a:xfrm>
            <a:off x="1553297" y="1634814"/>
            <a:ext cx="4256433" cy="307777"/>
          </a:xfrm>
          <a:prstGeom prst="rect">
            <a:avLst/>
          </a:prstGeom>
        </p:spPr>
        <p:txBody>
          <a:bodyPr lIns="0" tIns="0" rIns="0" bIns="0" rtlCol="0" anchor="t">
            <a:spAutoFit/>
          </a:bodyPr>
          <a:lstStyle/>
          <a:p>
            <a:pPr algn="ctr">
              <a:lnSpc>
                <a:spcPts val="2426"/>
              </a:lnSpc>
              <a:spcBef>
                <a:spcPct val="0"/>
              </a:spcBef>
            </a:pPr>
            <a:r>
              <a:rPr lang="en-US" sz="2800" b="1">
                <a:solidFill>
                  <a:srgbClr val="163D06"/>
                </a:solidFill>
              </a:rPr>
              <a:t>CÂY LƯƠNG THỰC</a:t>
            </a:r>
          </a:p>
        </p:txBody>
      </p:sp>
      <p:sp>
        <p:nvSpPr>
          <p:cNvPr id="13" name="Freeform 13"/>
          <p:cNvSpPr/>
          <p:nvPr/>
        </p:nvSpPr>
        <p:spPr>
          <a:xfrm flipV="1">
            <a:off x="-793111" y="-674699"/>
            <a:ext cx="2349687" cy="2721316"/>
          </a:xfrm>
          <a:custGeom>
            <a:avLst/>
            <a:gdLst/>
            <a:ahLst/>
            <a:cxnLst/>
            <a:rect l="l" t="t" r="r" b="b"/>
            <a:pathLst>
              <a:path w="3524989" h="4081029">
                <a:moveTo>
                  <a:pt x="0" y="4081028"/>
                </a:moveTo>
                <a:lnTo>
                  <a:pt x="3524988" y="4081028"/>
                </a:lnTo>
                <a:lnTo>
                  <a:pt x="3524988" y="0"/>
                </a:lnTo>
                <a:lnTo>
                  <a:pt x="0" y="0"/>
                </a:lnTo>
                <a:lnTo>
                  <a:pt x="0" y="4081028"/>
                </a:lnTo>
                <a:close/>
              </a:path>
            </a:pathLst>
          </a:custGeom>
          <a:blipFill>
            <a:blip r:embed="rId6" cstate="print">
              <a:extLst>
                <a:ext uri="{96DAC541-7B7A-43D3-8B79-37D633B846F1}">
                  <asvg:svgBlip xmlns:asvg="http://schemas.microsoft.com/office/drawing/2016/SVG/main" xmlns="" r:embed=""/>
                </a:ext>
              </a:extLst>
            </a:blip>
            <a:stretch>
              <a:fillRect/>
            </a:stretch>
          </a:blipFill>
        </p:spPr>
      </p:sp>
      <p:sp>
        <p:nvSpPr>
          <p:cNvPr id="14" name="Freeform 14"/>
          <p:cNvSpPr/>
          <p:nvPr/>
        </p:nvSpPr>
        <p:spPr>
          <a:xfrm flipH="1">
            <a:off x="-401121" y="5573069"/>
            <a:ext cx="2693449" cy="1532453"/>
          </a:xfrm>
          <a:custGeom>
            <a:avLst/>
            <a:gdLst/>
            <a:ahLst/>
            <a:cxnLst/>
            <a:rect l="l" t="t" r="r" b="b"/>
            <a:pathLst>
              <a:path w="4040700" h="2298148">
                <a:moveTo>
                  <a:pt x="4040701" y="0"/>
                </a:moveTo>
                <a:lnTo>
                  <a:pt x="0" y="0"/>
                </a:lnTo>
                <a:lnTo>
                  <a:pt x="0" y="2298148"/>
                </a:lnTo>
                <a:lnTo>
                  <a:pt x="4040701" y="2298148"/>
                </a:lnTo>
                <a:lnTo>
                  <a:pt x="4040701" y="0"/>
                </a:lnTo>
                <a:close/>
              </a:path>
            </a:pathLst>
          </a:custGeom>
          <a:blipFill>
            <a:blip r:embed="rId7">
              <a:extLst>
                <a:ext uri="{96DAC541-7B7A-43D3-8B79-37D633B846F1}">
                  <asvg:svgBlip xmlns:asvg="http://schemas.microsoft.com/office/drawing/2016/SVG/main" xmlns="" r:embed=""/>
                </a:ext>
              </a:extLst>
            </a:blip>
            <a:stretch>
              <a:fillRect/>
            </a:stretch>
          </a:blipFill>
        </p:spPr>
      </p:sp>
      <p:sp>
        <p:nvSpPr>
          <p:cNvPr id="15" name="Freeform 15"/>
          <p:cNvSpPr/>
          <p:nvPr/>
        </p:nvSpPr>
        <p:spPr>
          <a:xfrm flipV="1">
            <a:off x="9926972" y="-207843"/>
            <a:ext cx="2693449" cy="1532453"/>
          </a:xfrm>
          <a:custGeom>
            <a:avLst/>
            <a:gdLst/>
            <a:ahLst/>
            <a:cxnLst/>
            <a:rect l="l" t="t" r="r" b="b"/>
            <a:pathLst>
              <a:path w="4040700" h="2298148">
                <a:moveTo>
                  <a:pt x="0" y="2298148"/>
                </a:moveTo>
                <a:lnTo>
                  <a:pt x="4040700" y="2298148"/>
                </a:lnTo>
                <a:lnTo>
                  <a:pt x="4040700" y="0"/>
                </a:lnTo>
                <a:lnTo>
                  <a:pt x="0" y="0"/>
                </a:lnTo>
                <a:lnTo>
                  <a:pt x="0" y="2298148"/>
                </a:lnTo>
                <a:close/>
              </a:path>
            </a:pathLst>
          </a:custGeom>
          <a:blipFill>
            <a:blip r:embed="rId7">
              <a:extLst>
                <a:ext uri="{96DAC541-7B7A-43D3-8B79-37D633B846F1}">
                  <asvg:svgBlip xmlns:asvg="http://schemas.microsoft.com/office/drawing/2016/SVG/main" xmlns="" r:embed=""/>
                </a:ext>
              </a:extLst>
            </a:blip>
            <a:stretch>
              <a:fillRect/>
            </a:stretch>
          </a:blipFill>
        </p:spPr>
      </p:sp>
      <p:sp>
        <p:nvSpPr>
          <p:cNvPr id="16" name="Freeform 16"/>
          <p:cNvSpPr/>
          <p:nvPr/>
        </p:nvSpPr>
        <p:spPr>
          <a:xfrm>
            <a:off x="5781671" y="1159033"/>
            <a:ext cx="807004" cy="716476"/>
          </a:xfrm>
          <a:custGeom>
            <a:avLst/>
            <a:gdLst/>
            <a:ahLst/>
            <a:cxnLst/>
            <a:rect l="l" t="t" r="r" b="b"/>
            <a:pathLst>
              <a:path w="1210664" h="1074465">
                <a:moveTo>
                  <a:pt x="0" y="0"/>
                </a:moveTo>
                <a:lnTo>
                  <a:pt x="1210664" y="0"/>
                </a:lnTo>
                <a:lnTo>
                  <a:pt x="1210664" y="1074465"/>
                </a:lnTo>
                <a:lnTo>
                  <a:pt x="0" y="1074465"/>
                </a:lnTo>
                <a:lnTo>
                  <a:pt x="0" y="0"/>
                </a:lnTo>
                <a:close/>
              </a:path>
            </a:pathLst>
          </a:custGeom>
          <a:blipFill>
            <a:blip r:embed="rId8" cstate="print"/>
            <a:stretch>
              <a:fillRect/>
            </a:stretch>
          </a:blipFill>
        </p:spPr>
      </p:sp>
      <p:sp>
        <p:nvSpPr>
          <p:cNvPr id="17" name="Freeform 17"/>
          <p:cNvSpPr/>
          <p:nvPr/>
        </p:nvSpPr>
        <p:spPr>
          <a:xfrm>
            <a:off x="7065212" y="1152095"/>
            <a:ext cx="712920" cy="689108"/>
          </a:xfrm>
          <a:custGeom>
            <a:avLst/>
            <a:gdLst/>
            <a:ahLst/>
            <a:cxnLst/>
            <a:rect l="l" t="t" r="r" b="b"/>
            <a:pathLst>
              <a:path w="1069519" h="1033422">
                <a:moveTo>
                  <a:pt x="0" y="0"/>
                </a:moveTo>
                <a:lnTo>
                  <a:pt x="1069518" y="0"/>
                </a:lnTo>
                <a:lnTo>
                  <a:pt x="1069518" y="1033423"/>
                </a:lnTo>
                <a:lnTo>
                  <a:pt x="0" y="1033423"/>
                </a:lnTo>
                <a:lnTo>
                  <a:pt x="0" y="0"/>
                </a:lnTo>
                <a:close/>
              </a:path>
            </a:pathLst>
          </a:custGeom>
          <a:blipFill>
            <a:blip r:embed="rId9" cstate="print"/>
            <a:stretch>
              <a:fillRect/>
            </a:stretch>
          </a:blipFill>
        </p:spPr>
      </p:sp>
      <p:sp>
        <p:nvSpPr>
          <p:cNvPr id="18" name="Freeform 18"/>
          <p:cNvSpPr/>
          <p:nvPr/>
        </p:nvSpPr>
        <p:spPr>
          <a:xfrm>
            <a:off x="8132012" y="1245735"/>
            <a:ext cx="860381" cy="614319"/>
          </a:xfrm>
          <a:custGeom>
            <a:avLst/>
            <a:gdLst/>
            <a:ahLst/>
            <a:cxnLst/>
            <a:rect l="l" t="t" r="r" b="b"/>
            <a:pathLst>
              <a:path w="1290740" h="921265">
                <a:moveTo>
                  <a:pt x="0" y="0"/>
                </a:moveTo>
                <a:lnTo>
                  <a:pt x="1290740" y="0"/>
                </a:lnTo>
                <a:lnTo>
                  <a:pt x="1290740" y="921265"/>
                </a:lnTo>
                <a:lnTo>
                  <a:pt x="0" y="921265"/>
                </a:lnTo>
                <a:lnTo>
                  <a:pt x="0" y="0"/>
                </a:lnTo>
                <a:close/>
              </a:path>
            </a:pathLst>
          </a:custGeom>
          <a:blipFill>
            <a:blip r:embed="rId10" cstate="print"/>
            <a:stretch>
              <a:fillRect/>
            </a:stretch>
          </a:blipFill>
        </p:spPr>
      </p:sp>
      <p:sp>
        <p:nvSpPr>
          <p:cNvPr id="19" name="Freeform 19"/>
          <p:cNvSpPr/>
          <p:nvPr/>
        </p:nvSpPr>
        <p:spPr>
          <a:xfrm>
            <a:off x="9394969" y="1217282"/>
            <a:ext cx="886181" cy="658227"/>
          </a:xfrm>
          <a:custGeom>
            <a:avLst/>
            <a:gdLst/>
            <a:ahLst/>
            <a:cxnLst/>
            <a:rect l="l" t="t" r="r" b="b"/>
            <a:pathLst>
              <a:path w="1329444" h="987112">
                <a:moveTo>
                  <a:pt x="0" y="0"/>
                </a:moveTo>
                <a:lnTo>
                  <a:pt x="1329444" y="0"/>
                </a:lnTo>
                <a:lnTo>
                  <a:pt x="1329444" y="987112"/>
                </a:lnTo>
                <a:lnTo>
                  <a:pt x="0" y="987112"/>
                </a:lnTo>
                <a:lnTo>
                  <a:pt x="0" y="0"/>
                </a:lnTo>
                <a:close/>
              </a:path>
            </a:pathLst>
          </a:custGeom>
          <a:blipFill>
            <a:blip r:embed="rId11" cstate="print"/>
            <a:stretch>
              <a:fillRect/>
            </a:stretch>
          </a:blipFill>
        </p:spPr>
      </p:sp>
      <p:sp>
        <p:nvSpPr>
          <p:cNvPr id="20" name="Freeform 20"/>
          <p:cNvSpPr/>
          <p:nvPr/>
        </p:nvSpPr>
        <p:spPr>
          <a:xfrm>
            <a:off x="6189695" y="2817760"/>
            <a:ext cx="816570" cy="802570"/>
          </a:xfrm>
          <a:custGeom>
            <a:avLst/>
            <a:gdLst/>
            <a:ahLst/>
            <a:cxnLst/>
            <a:rect l="l" t="t" r="r" b="b"/>
            <a:pathLst>
              <a:path w="1225014" h="1203576">
                <a:moveTo>
                  <a:pt x="0" y="0"/>
                </a:moveTo>
                <a:lnTo>
                  <a:pt x="1225014" y="0"/>
                </a:lnTo>
                <a:lnTo>
                  <a:pt x="1225014" y="1203576"/>
                </a:lnTo>
                <a:lnTo>
                  <a:pt x="0" y="1203576"/>
                </a:lnTo>
                <a:lnTo>
                  <a:pt x="0" y="0"/>
                </a:lnTo>
                <a:close/>
              </a:path>
            </a:pathLst>
          </a:custGeom>
          <a:blipFill>
            <a:blip r:embed="rId12" cstate="print"/>
            <a:stretch>
              <a:fillRect/>
            </a:stretch>
          </a:blipFill>
        </p:spPr>
      </p:sp>
      <p:sp>
        <p:nvSpPr>
          <p:cNvPr id="21" name="Freeform 21"/>
          <p:cNvSpPr/>
          <p:nvPr/>
        </p:nvSpPr>
        <p:spPr>
          <a:xfrm>
            <a:off x="7597432" y="2725261"/>
            <a:ext cx="938132" cy="746085"/>
          </a:xfrm>
          <a:custGeom>
            <a:avLst/>
            <a:gdLst/>
            <a:ahLst/>
            <a:cxnLst/>
            <a:rect l="l" t="t" r="r" b="b"/>
            <a:pathLst>
              <a:path w="1407381" h="1118868">
                <a:moveTo>
                  <a:pt x="0" y="0"/>
                </a:moveTo>
                <a:lnTo>
                  <a:pt x="1407381" y="0"/>
                </a:lnTo>
                <a:lnTo>
                  <a:pt x="1407381" y="1118868"/>
                </a:lnTo>
                <a:lnTo>
                  <a:pt x="0" y="1118868"/>
                </a:lnTo>
                <a:lnTo>
                  <a:pt x="0" y="0"/>
                </a:lnTo>
                <a:close/>
              </a:path>
            </a:pathLst>
          </a:custGeom>
          <a:blipFill>
            <a:blip r:embed="rId13" cstate="print"/>
            <a:stretch>
              <a:fillRect/>
            </a:stretch>
          </a:blipFill>
        </p:spPr>
      </p:sp>
      <p:sp>
        <p:nvSpPr>
          <p:cNvPr id="22" name="Freeform 22"/>
          <p:cNvSpPr/>
          <p:nvPr/>
        </p:nvSpPr>
        <p:spPr>
          <a:xfrm>
            <a:off x="8887478" y="2726761"/>
            <a:ext cx="1189819" cy="793004"/>
          </a:xfrm>
          <a:custGeom>
            <a:avLst/>
            <a:gdLst/>
            <a:ahLst/>
            <a:cxnLst/>
            <a:rect l="l" t="t" r="r" b="b"/>
            <a:pathLst>
              <a:path w="1784961" h="1189230">
                <a:moveTo>
                  <a:pt x="0" y="0"/>
                </a:moveTo>
                <a:lnTo>
                  <a:pt x="1784961" y="0"/>
                </a:lnTo>
                <a:lnTo>
                  <a:pt x="1784961" y="1189230"/>
                </a:lnTo>
                <a:lnTo>
                  <a:pt x="0" y="1189230"/>
                </a:lnTo>
                <a:lnTo>
                  <a:pt x="0" y="0"/>
                </a:lnTo>
                <a:close/>
              </a:path>
            </a:pathLst>
          </a:custGeom>
          <a:blipFill>
            <a:blip r:embed="rId14" cstate="print"/>
            <a:stretch>
              <a:fillRect/>
            </a:stretch>
          </a:blipFill>
        </p:spPr>
      </p:sp>
      <p:sp>
        <p:nvSpPr>
          <p:cNvPr id="23" name="Freeform 23"/>
          <p:cNvSpPr/>
          <p:nvPr/>
        </p:nvSpPr>
        <p:spPr>
          <a:xfrm>
            <a:off x="10315932" y="2817760"/>
            <a:ext cx="478192" cy="669042"/>
          </a:xfrm>
          <a:custGeom>
            <a:avLst/>
            <a:gdLst/>
            <a:ahLst/>
            <a:cxnLst/>
            <a:rect l="l" t="t" r="r" b="b"/>
            <a:pathLst>
              <a:path w="717381" h="1003331">
                <a:moveTo>
                  <a:pt x="0" y="0"/>
                </a:moveTo>
                <a:lnTo>
                  <a:pt x="717382" y="0"/>
                </a:lnTo>
                <a:lnTo>
                  <a:pt x="717382" y="1003331"/>
                </a:lnTo>
                <a:lnTo>
                  <a:pt x="0" y="1003331"/>
                </a:lnTo>
                <a:lnTo>
                  <a:pt x="0" y="0"/>
                </a:lnTo>
                <a:close/>
              </a:path>
            </a:pathLst>
          </a:custGeom>
          <a:blipFill>
            <a:blip r:embed="rId15" cstate="print">
              <a:extLst>
                <a:ext uri="{96DAC541-7B7A-43D3-8B79-37D633B846F1}">
                  <asvg:svgBlip xmlns:asvg="http://schemas.microsoft.com/office/drawing/2016/SVG/main" xmlns="" r:embed=""/>
                </a:ext>
              </a:extLst>
            </a:blip>
            <a:stretch>
              <a:fillRect/>
            </a:stretch>
          </a:blipFill>
        </p:spPr>
      </p:sp>
      <p:sp>
        <p:nvSpPr>
          <p:cNvPr id="24" name="Freeform 24"/>
          <p:cNvSpPr/>
          <p:nvPr/>
        </p:nvSpPr>
        <p:spPr>
          <a:xfrm>
            <a:off x="10208836" y="2314853"/>
            <a:ext cx="792566" cy="764112"/>
          </a:xfrm>
          <a:custGeom>
            <a:avLst/>
            <a:gdLst/>
            <a:ahLst/>
            <a:cxnLst/>
            <a:rect l="l" t="t" r="r" b="b"/>
            <a:pathLst>
              <a:path w="1189004" h="1145902">
                <a:moveTo>
                  <a:pt x="0" y="0"/>
                </a:moveTo>
                <a:lnTo>
                  <a:pt x="1189003" y="0"/>
                </a:lnTo>
                <a:lnTo>
                  <a:pt x="1189003" y="1145902"/>
                </a:lnTo>
                <a:lnTo>
                  <a:pt x="0" y="1145902"/>
                </a:lnTo>
                <a:lnTo>
                  <a:pt x="0" y="0"/>
                </a:lnTo>
                <a:close/>
              </a:path>
            </a:pathLst>
          </a:custGeom>
          <a:blipFill>
            <a:blip r:embed="rId16" cstate="print"/>
            <a:stretch>
              <a:fillRect/>
            </a:stretch>
          </a:blipFill>
        </p:spPr>
      </p:sp>
      <p:sp>
        <p:nvSpPr>
          <p:cNvPr id="25" name="Freeform 25"/>
          <p:cNvSpPr/>
          <p:nvPr/>
        </p:nvSpPr>
        <p:spPr>
          <a:xfrm>
            <a:off x="11112930" y="2705688"/>
            <a:ext cx="860510" cy="743534"/>
          </a:xfrm>
          <a:custGeom>
            <a:avLst/>
            <a:gdLst/>
            <a:ahLst/>
            <a:cxnLst/>
            <a:rect l="l" t="t" r="r" b="b"/>
            <a:pathLst>
              <a:path w="1290933" h="1115043">
                <a:moveTo>
                  <a:pt x="0" y="0"/>
                </a:moveTo>
                <a:lnTo>
                  <a:pt x="1290933" y="0"/>
                </a:lnTo>
                <a:lnTo>
                  <a:pt x="1290933" y="1115043"/>
                </a:lnTo>
                <a:lnTo>
                  <a:pt x="0" y="1115043"/>
                </a:lnTo>
                <a:lnTo>
                  <a:pt x="0" y="0"/>
                </a:lnTo>
                <a:close/>
              </a:path>
            </a:pathLst>
          </a:custGeom>
          <a:blipFill>
            <a:blip r:embed="rId17" cstate="print"/>
            <a:stretch>
              <a:fillRect/>
            </a:stretch>
          </a:blipFill>
        </p:spPr>
      </p:sp>
      <p:sp>
        <p:nvSpPr>
          <p:cNvPr id="26" name="Freeform 26"/>
          <p:cNvSpPr/>
          <p:nvPr/>
        </p:nvSpPr>
        <p:spPr>
          <a:xfrm>
            <a:off x="6452004" y="3981344"/>
            <a:ext cx="825862" cy="1078188"/>
          </a:xfrm>
          <a:custGeom>
            <a:avLst/>
            <a:gdLst/>
            <a:ahLst/>
            <a:cxnLst/>
            <a:rect l="l" t="t" r="r" b="b"/>
            <a:pathLst>
              <a:path w="1238955" h="1616907">
                <a:moveTo>
                  <a:pt x="0" y="0"/>
                </a:moveTo>
                <a:lnTo>
                  <a:pt x="1238955" y="0"/>
                </a:lnTo>
                <a:lnTo>
                  <a:pt x="1238955" y="1616907"/>
                </a:lnTo>
                <a:lnTo>
                  <a:pt x="0" y="1616907"/>
                </a:lnTo>
                <a:lnTo>
                  <a:pt x="0" y="0"/>
                </a:lnTo>
                <a:close/>
              </a:path>
            </a:pathLst>
          </a:custGeom>
          <a:blipFill>
            <a:blip r:embed="rId18" cstate="print">
              <a:extLst>
                <a:ext uri="{96DAC541-7B7A-43D3-8B79-37D633B846F1}">
                  <asvg:svgBlip xmlns:asvg="http://schemas.microsoft.com/office/drawing/2016/SVG/main" xmlns="" r:embed=""/>
                </a:ext>
              </a:extLst>
            </a:blip>
            <a:stretch>
              <a:fillRect/>
            </a:stretch>
          </a:blipFill>
        </p:spPr>
      </p:sp>
      <p:sp>
        <p:nvSpPr>
          <p:cNvPr id="27" name="Freeform 27"/>
          <p:cNvSpPr/>
          <p:nvPr/>
        </p:nvSpPr>
        <p:spPr>
          <a:xfrm>
            <a:off x="7778131" y="3951492"/>
            <a:ext cx="1079072" cy="820391"/>
          </a:xfrm>
          <a:custGeom>
            <a:avLst/>
            <a:gdLst/>
            <a:ahLst/>
            <a:cxnLst/>
            <a:rect l="l" t="t" r="r" b="b"/>
            <a:pathLst>
              <a:path w="1618819" h="1230302">
                <a:moveTo>
                  <a:pt x="0" y="0"/>
                </a:moveTo>
                <a:lnTo>
                  <a:pt x="1618819" y="0"/>
                </a:lnTo>
                <a:lnTo>
                  <a:pt x="1618819" y="1230302"/>
                </a:lnTo>
                <a:lnTo>
                  <a:pt x="0" y="1230302"/>
                </a:lnTo>
                <a:lnTo>
                  <a:pt x="0" y="0"/>
                </a:lnTo>
                <a:close/>
              </a:path>
            </a:pathLst>
          </a:custGeom>
          <a:blipFill>
            <a:blip r:embed="rId19" cstate="print">
              <a:extLst>
                <a:ext uri="{96DAC541-7B7A-43D3-8B79-37D633B846F1}">
                  <asvg:svgBlip xmlns:asvg="http://schemas.microsoft.com/office/drawing/2016/SVG/main" xmlns="" r:embed=""/>
                </a:ext>
              </a:extLst>
            </a:blip>
            <a:stretch>
              <a:fillRect/>
            </a:stretch>
          </a:blipFill>
        </p:spPr>
      </p:sp>
      <p:sp>
        <p:nvSpPr>
          <p:cNvPr id="28" name="Freeform 28"/>
          <p:cNvSpPr/>
          <p:nvPr/>
        </p:nvSpPr>
        <p:spPr>
          <a:xfrm>
            <a:off x="8352905" y="4261123"/>
            <a:ext cx="1008596" cy="670959"/>
          </a:xfrm>
          <a:custGeom>
            <a:avLst/>
            <a:gdLst/>
            <a:ahLst/>
            <a:cxnLst/>
            <a:rect l="l" t="t" r="r" b="b"/>
            <a:pathLst>
              <a:path w="1513091" h="1006206">
                <a:moveTo>
                  <a:pt x="0" y="0"/>
                </a:moveTo>
                <a:lnTo>
                  <a:pt x="1513091" y="0"/>
                </a:lnTo>
                <a:lnTo>
                  <a:pt x="1513091" y="1006205"/>
                </a:lnTo>
                <a:lnTo>
                  <a:pt x="0" y="1006205"/>
                </a:lnTo>
                <a:lnTo>
                  <a:pt x="0" y="0"/>
                </a:lnTo>
                <a:close/>
              </a:path>
            </a:pathLst>
          </a:custGeom>
          <a:blipFill>
            <a:blip r:embed="rId20" cstate="print"/>
            <a:stretch>
              <a:fillRect/>
            </a:stretch>
          </a:blipFill>
        </p:spPr>
      </p:sp>
      <p:sp>
        <p:nvSpPr>
          <p:cNvPr id="29" name="Freeform 29"/>
          <p:cNvSpPr/>
          <p:nvPr/>
        </p:nvSpPr>
        <p:spPr>
          <a:xfrm>
            <a:off x="9426787" y="3877813"/>
            <a:ext cx="902523" cy="913123"/>
          </a:xfrm>
          <a:custGeom>
            <a:avLst/>
            <a:gdLst/>
            <a:ahLst/>
            <a:cxnLst/>
            <a:rect l="l" t="t" r="r" b="b"/>
            <a:pathLst>
              <a:path w="1353961" h="1369367">
                <a:moveTo>
                  <a:pt x="0" y="0"/>
                </a:moveTo>
                <a:lnTo>
                  <a:pt x="1353962" y="0"/>
                </a:lnTo>
                <a:lnTo>
                  <a:pt x="1353962" y="1369367"/>
                </a:lnTo>
                <a:lnTo>
                  <a:pt x="0" y="1369367"/>
                </a:lnTo>
                <a:lnTo>
                  <a:pt x="0" y="0"/>
                </a:lnTo>
                <a:close/>
              </a:path>
            </a:pathLst>
          </a:custGeom>
          <a:blipFill>
            <a:blip r:embed="rId21" cstate="print">
              <a:extLst>
                <a:ext uri="{96DAC541-7B7A-43D3-8B79-37D633B846F1}">
                  <asvg:svgBlip xmlns:asvg="http://schemas.microsoft.com/office/drawing/2016/SVG/main" xmlns="" r:embed=""/>
                </a:ext>
              </a:extLst>
            </a:blip>
            <a:stretch>
              <a:fillRect/>
            </a:stretch>
          </a:blipFill>
        </p:spPr>
      </p:sp>
      <p:sp>
        <p:nvSpPr>
          <p:cNvPr id="30" name="Freeform 30"/>
          <p:cNvSpPr/>
          <p:nvPr/>
        </p:nvSpPr>
        <p:spPr>
          <a:xfrm>
            <a:off x="10009116" y="4386250"/>
            <a:ext cx="545912" cy="369989"/>
          </a:xfrm>
          <a:custGeom>
            <a:avLst/>
            <a:gdLst/>
            <a:ahLst/>
            <a:cxnLst/>
            <a:rect l="l" t="t" r="r" b="b"/>
            <a:pathLst>
              <a:path w="818974" h="554855">
                <a:moveTo>
                  <a:pt x="0" y="0"/>
                </a:moveTo>
                <a:lnTo>
                  <a:pt x="818974" y="0"/>
                </a:lnTo>
                <a:lnTo>
                  <a:pt x="818974" y="554854"/>
                </a:lnTo>
                <a:lnTo>
                  <a:pt x="0" y="554854"/>
                </a:lnTo>
                <a:lnTo>
                  <a:pt x="0" y="0"/>
                </a:lnTo>
                <a:close/>
              </a:path>
            </a:pathLst>
          </a:custGeom>
          <a:blipFill>
            <a:blip r:embed="rId22" cstate="print">
              <a:extLst>
                <a:ext uri="{96DAC541-7B7A-43D3-8B79-37D633B846F1}">
                  <asvg:svgBlip xmlns:asvg="http://schemas.microsoft.com/office/drawing/2016/SVG/main" xmlns="" r:embed=""/>
                </a:ext>
              </a:extLst>
            </a:blip>
            <a:stretch>
              <a:fillRect/>
            </a:stretch>
          </a:blipFill>
        </p:spPr>
      </p:sp>
      <p:sp>
        <p:nvSpPr>
          <p:cNvPr id="32" name="Freeform 32"/>
          <p:cNvSpPr/>
          <p:nvPr/>
        </p:nvSpPr>
        <p:spPr>
          <a:xfrm>
            <a:off x="6183759" y="5262779"/>
            <a:ext cx="622042" cy="849951"/>
          </a:xfrm>
          <a:custGeom>
            <a:avLst/>
            <a:gdLst/>
            <a:ahLst/>
            <a:cxnLst/>
            <a:rect l="l" t="t" r="r" b="b"/>
            <a:pathLst>
              <a:path w="933185" h="1274632">
                <a:moveTo>
                  <a:pt x="0" y="0"/>
                </a:moveTo>
                <a:lnTo>
                  <a:pt x="933185" y="0"/>
                </a:lnTo>
                <a:lnTo>
                  <a:pt x="933185" y="1274632"/>
                </a:lnTo>
                <a:lnTo>
                  <a:pt x="0" y="1274632"/>
                </a:lnTo>
                <a:lnTo>
                  <a:pt x="0" y="0"/>
                </a:lnTo>
                <a:close/>
              </a:path>
            </a:pathLst>
          </a:custGeom>
          <a:blipFill>
            <a:blip r:embed="rId23" cstate="print"/>
            <a:stretch>
              <a:fillRect l="-23654" r="-81357"/>
            </a:stretch>
          </a:blipFill>
        </p:spPr>
      </p:sp>
      <p:sp>
        <p:nvSpPr>
          <p:cNvPr id="33" name="Freeform 33"/>
          <p:cNvSpPr/>
          <p:nvPr/>
        </p:nvSpPr>
        <p:spPr>
          <a:xfrm>
            <a:off x="7837590" y="5329793"/>
            <a:ext cx="959335" cy="654983"/>
          </a:xfrm>
          <a:custGeom>
            <a:avLst/>
            <a:gdLst/>
            <a:ahLst/>
            <a:cxnLst/>
            <a:rect l="l" t="t" r="r" b="b"/>
            <a:pathLst>
              <a:path w="1439190" h="982247">
                <a:moveTo>
                  <a:pt x="0" y="0"/>
                </a:moveTo>
                <a:lnTo>
                  <a:pt x="1439190" y="0"/>
                </a:lnTo>
                <a:lnTo>
                  <a:pt x="1439190" y="982247"/>
                </a:lnTo>
                <a:lnTo>
                  <a:pt x="0" y="982247"/>
                </a:lnTo>
                <a:lnTo>
                  <a:pt x="0" y="0"/>
                </a:lnTo>
                <a:close/>
              </a:path>
            </a:pathLst>
          </a:custGeom>
          <a:blipFill>
            <a:blip r:embed="rId24" cstate="print"/>
            <a:stretch>
              <a:fillRect/>
            </a:stretch>
          </a:blipFill>
        </p:spPr>
      </p:sp>
      <p:sp>
        <p:nvSpPr>
          <p:cNvPr id="34" name="Freeform 34"/>
          <p:cNvSpPr/>
          <p:nvPr/>
        </p:nvSpPr>
        <p:spPr>
          <a:xfrm>
            <a:off x="8969161" y="5236947"/>
            <a:ext cx="1124297" cy="749333"/>
          </a:xfrm>
          <a:custGeom>
            <a:avLst/>
            <a:gdLst/>
            <a:ahLst/>
            <a:cxnLst/>
            <a:rect l="l" t="t" r="r" b="b"/>
            <a:pathLst>
              <a:path w="1686665" h="1123740">
                <a:moveTo>
                  <a:pt x="0" y="0"/>
                </a:moveTo>
                <a:lnTo>
                  <a:pt x="1686665" y="0"/>
                </a:lnTo>
                <a:lnTo>
                  <a:pt x="1686665" y="1123741"/>
                </a:lnTo>
                <a:lnTo>
                  <a:pt x="0" y="1123741"/>
                </a:lnTo>
                <a:lnTo>
                  <a:pt x="0" y="0"/>
                </a:lnTo>
                <a:close/>
              </a:path>
            </a:pathLst>
          </a:custGeom>
          <a:blipFill>
            <a:blip r:embed="rId25" cstate="print"/>
            <a:stretch>
              <a:fillRect/>
            </a:stretch>
          </a:blipFill>
        </p:spPr>
      </p:sp>
      <p:sp>
        <p:nvSpPr>
          <p:cNvPr id="35" name="Freeform 35"/>
          <p:cNvSpPr/>
          <p:nvPr/>
        </p:nvSpPr>
        <p:spPr>
          <a:xfrm>
            <a:off x="10555028" y="5262778"/>
            <a:ext cx="968379" cy="627252"/>
          </a:xfrm>
          <a:custGeom>
            <a:avLst/>
            <a:gdLst/>
            <a:ahLst/>
            <a:cxnLst/>
            <a:rect l="l" t="t" r="r" b="b"/>
            <a:pathLst>
              <a:path w="1452757" h="940660">
                <a:moveTo>
                  <a:pt x="0" y="0"/>
                </a:moveTo>
                <a:lnTo>
                  <a:pt x="1452757" y="0"/>
                </a:lnTo>
                <a:lnTo>
                  <a:pt x="1452757" y="940660"/>
                </a:lnTo>
                <a:lnTo>
                  <a:pt x="0" y="940660"/>
                </a:lnTo>
                <a:lnTo>
                  <a:pt x="0" y="0"/>
                </a:lnTo>
                <a:close/>
              </a:path>
            </a:pathLst>
          </a:custGeom>
          <a:blipFill>
            <a:blip r:embed="rId26" cstate="print"/>
            <a:stretch>
              <a:fillRect/>
            </a:stretch>
          </a:blipFill>
        </p:spPr>
      </p:sp>
      <p:sp>
        <p:nvSpPr>
          <p:cNvPr id="36" name="TextBox 36"/>
          <p:cNvSpPr txBox="1"/>
          <p:nvPr/>
        </p:nvSpPr>
        <p:spPr>
          <a:xfrm>
            <a:off x="1553297" y="2558235"/>
            <a:ext cx="4256433" cy="307777"/>
          </a:xfrm>
          <a:prstGeom prst="rect">
            <a:avLst/>
          </a:prstGeom>
        </p:spPr>
        <p:txBody>
          <a:bodyPr lIns="0" tIns="0" rIns="0" bIns="0" rtlCol="0" anchor="t">
            <a:spAutoFit/>
          </a:bodyPr>
          <a:lstStyle/>
          <a:p>
            <a:pPr algn="ctr">
              <a:lnSpc>
                <a:spcPts val="2426"/>
              </a:lnSpc>
              <a:spcBef>
                <a:spcPct val="0"/>
              </a:spcBef>
            </a:pPr>
            <a:r>
              <a:rPr lang="en-US" sz="2800" b="1">
                <a:solidFill>
                  <a:srgbClr val="163D06"/>
                </a:solidFill>
              </a:rPr>
              <a:t>CÂY CÔNG NGHIỆP</a:t>
            </a:r>
          </a:p>
        </p:txBody>
      </p:sp>
      <p:sp>
        <p:nvSpPr>
          <p:cNvPr id="37" name="TextBox 37"/>
          <p:cNvSpPr txBox="1"/>
          <p:nvPr/>
        </p:nvSpPr>
        <p:spPr>
          <a:xfrm>
            <a:off x="2292329" y="3481656"/>
            <a:ext cx="4256433" cy="307777"/>
          </a:xfrm>
          <a:prstGeom prst="rect">
            <a:avLst/>
          </a:prstGeom>
        </p:spPr>
        <p:txBody>
          <a:bodyPr lIns="0" tIns="0" rIns="0" bIns="0" rtlCol="0" anchor="t">
            <a:spAutoFit/>
          </a:bodyPr>
          <a:lstStyle/>
          <a:p>
            <a:pPr algn="ctr">
              <a:lnSpc>
                <a:spcPts val="2426"/>
              </a:lnSpc>
              <a:spcBef>
                <a:spcPct val="0"/>
              </a:spcBef>
            </a:pPr>
            <a:r>
              <a:rPr lang="en-US" sz="2800" b="1" smtClean="0">
                <a:solidFill>
                  <a:srgbClr val="163D06"/>
                </a:solidFill>
              </a:rPr>
              <a:t>CCN </a:t>
            </a:r>
            <a:r>
              <a:rPr lang="en-US" sz="2800" b="1">
                <a:solidFill>
                  <a:srgbClr val="163D06"/>
                </a:solidFill>
              </a:rPr>
              <a:t>LÂU NĂM</a:t>
            </a:r>
          </a:p>
        </p:txBody>
      </p:sp>
      <p:sp>
        <p:nvSpPr>
          <p:cNvPr id="38" name="TextBox 38"/>
          <p:cNvSpPr txBox="1"/>
          <p:nvPr/>
        </p:nvSpPr>
        <p:spPr>
          <a:xfrm>
            <a:off x="2292329" y="4223013"/>
            <a:ext cx="4256433" cy="307777"/>
          </a:xfrm>
          <a:prstGeom prst="rect">
            <a:avLst/>
          </a:prstGeom>
        </p:spPr>
        <p:txBody>
          <a:bodyPr lIns="0" tIns="0" rIns="0" bIns="0" rtlCol="0" anchor="t">
            <a:spAutoFit/>
          </a:bodyPr>
          <a:lstStyle/>
          <a:p>
            <a:pPr algn="ctr">
              <a:lnSpc>
                <a:spcPts val="2426"/>
              </a:lnSpc>
              <a:spcBef>
                <a:spcPct val="0"/>
              </a:spcBef>
            </a:pPr>
            <a:r>
              <a:rPr lang="en-US" sz="2800" b="1" smtClean="0">
                <a:solidFill>
                  <a:srgbClr val="163D06"/>
                </a:solidFill>
              </a:rPr>
              <a:t>CCN </a:t>
            </a:r>
            <a:r>
              <a:rPr lang="en-US" sz="2800" b="1">
                <a:solidFill>
                  <a:srgbClr val="163D06"/>
                </a:solidFill>
              </a:rPr>
              <a:t>HÀNG NĂM </a:t>
            </a:r>
          </a:p>
        </p:txBody>
      </p:sp>
      <p:sp>
        <p:nvSpPr>
          <p:cNvPr id="39" name="TextBox 39"/>
          <p:cNvSpPr txBox="1"/>
          <p:nvPr/>
        </p:nvSpPr>
        <p:spPr>
          <a:xfrm>
            <a:off x="1553297" y="5161267"/>
            <a:ext cx="4256433" cy="307777"/>
          </a:xfrm>
          <a:prstGeom prst="rect">
            <a:avLst/>
          </a:prstGeom>
        </p:spPr>
        <p:txBody>
          <a:bodyPr lIns="0" tIns="0" rIns="0" bIns="0" rtlCol="0" anchor="t">
            <a:spAutoFit/>
          </a:bodyPr>
          <a:lstStyle/>
          <a:p>
            <a:pPr algn="ctr">
              <a:lnSpc>
                <a:spcPts val="2426"/>
              </a:lnSpc>
              <a:spcBef>
                <a:spcPct val="0"/>
              </a:spcBef>
            </a:pPr>
            <a:r>
              <a:rPr lang="en-US" sz="2800" b="1">
                <a:solidFill>
                  <a:srgbClr val="163D06"/>
                </a:solidFill>
              </a:rPr>
              <a:t>CÂY ĂN QUẢ</a:t>
            </a:r>
          </a:p>
        </p:txBody>
      </p:sp>
      <p:sp>
        <p:nvSpPr>
          <p:cNvPr id="41" name="TextBox 41"/>
          <p:cNvSpPr txBox="1"/>
          <p:nvPr/>
        </p:nvSpPr>
        <p:spPr>
          <a:xfrm>
            <a:off x="5714207" y="1831049"/>
            <a:ext cx="1308878"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Lúa gạo </a:t>
            </a:r>
          </a:p>
        </p:txBody>
      </p:sp>
      <p:sp>
        <p:nvSpPr>
          <p:cNvPr id="42" name="TextBox 42"/>
          <p:cNvSpPr txBox="1"/>
          <p:nvPr/>
        </p:nvSpPr>
        <p:spPr>
          <a:xfrm>
            <a:off x="7238206" y="1831049"/>
            <a:ext cx="807847"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Ngô</a:t>
            </a:r>
          </a:p>
        </p:txBody>
      </p:sp>
      <p:sp>
        <p:nvSpPr>
          <p:cNvPr id="43" name="TextBox 43"/>
          <p:cNvSpPr txBox="1"/>
          <p:nvPr/>
        </p:nvSpPr>
        <p:spPr>
          <a:xfrm>
            <a:off x="8305007" y="1831049"/>
            <a:ext cx="1089964"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Khoai </a:t>
            </a:r>
          </a:p>
        </p:txBody>
      </p:sp>
      <p:sp>
        <p:nvSpPr>
          <p:cNvPr id="44" name="TextBox 44"/>
          <p:cNvSpPr txBox="1"/>
          <p:nvPr/>
        </p:nvSpPr>
        <p:spPr>
          <a:xfrm>
            <a:off x="9600406" y="1815593"/>
            <a:ext cx="789130"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Sắn</a:t>
            </a:r>
            <a:endParaRPr lang="en-US" sz="2800" b="1" dirty="0">
              <a:solidFill>
                <a:srgbClr val="000000"/>
              </a:solidFill>
            </a:endParaRPr>
          </a:p>
        </p:txBody>
      </p:sp>
      <p:sp>
        <p:nvSpPr>
          <p:cNvPr id="45" name="TextBox 45"/>
          <p:cNvSpPr txBox="1"/>
          <p:nvPr/>
        </p:nvSpPr>
        <p:spPr>
          <a:xfrm>
            <a:off x="6476206" y="3442342"/>
            <a:ext cx="1096373"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Cà phê</a:t>
            </a:r>
          </a:p>
        </p:txBody>
      </p:sp>
      <p:sp>
        <p:nvSpPr>
          <p:cNvPr id="46" name="TextBox 46"/>
          <p:cNvSpPr txBox="1"/>
          <p:nvPr/>
        </p:nvSpPr>
        <p:spPr>
          <a:xfrm>
            <a:off x="7721480" y="3462375"/>
            <a:ext cx="1186205"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Hồ</a:t>
            </a:r>
            <a:r>
              <a:rPr lang="en-US" sz="2800" b="1" dirty="0">
                <a:solidFill>
                  <a:srgbClr val="000000"/>
                </a:solidFill>
              </a:rPr>
              <a:t> </a:t>
            </a:r>
            <a:r>
              <a:rPr lang="en-US" sz="2800" b="1" dirty="0" err="1">
                <a:solidFill>
                  <a:srgbClr val="000000"/>
                </a:solidFill>
              </a:rPr>
              <a:t>tiêu</a:t>
            </a:r>
            <a:endParaRPr lang="en-US" sz="2800" b="1" dirty="0">
              <a:solidFill>
                <a:srgbClr val="000000"/>
              </a:solidFill>
            </a:endParaRPr>
          </a:p>
        </p:txBody>
      </p:sp>
      <p:sp>
        <p:nvSpPr>
          <p:cNvPr id="47" name="TextBox 47"/>
          <p:cNvSpPr txBox="1"/>
          <p:nvPr/>
        </p:nvSpPr>
        <p:spPr>
          <a:xfrm>
            <a:off x="9198210" y="3442342"/>
            <a:ext cx="859395"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Điều</a:t>
            </a:r>
            <a:endParaRPr lang="en-US" sz="2800" b="1" dirty="0">
              <a:solidFill>
                <a:srgbClr val="000000"/>
              </a:solidFill>
            </a:endParaRPr>
          </a:p>
        </p:txBody>
      </p:sp>
      <p:sp>
        <p:nvSpPr>
          <p:cNvPr id="48" name="TextBox 48"/>
          <p:cNvSpPr txBox="1"/>
          <p:nvPr/>
        </p:nvSpPr>
        <p:spPr>
          <a:xfrm>
            <a:off x="9981406" y="3426991"/>
            <a:ext cx="1104723" cy="410369"/>
          </a:xfrm>
          <a:prstGeom prst="rect">
            <a:avLst/>
          </a:prstGeom>
        </p:spPr>
        <p:txBody>
          <a:bodyPr wrap="square" lIns="0" tIns="0" rIns="0" bIns="0" rtlCol="0" anchor="t">
            <a:spAutoFit/>
          </a:bodyPr>
          <a:lstStyle/>
          <a:p>
            <a:pPr algn="ctr">
              <a:lnSpc>
                <a:spcPts val="3192"/>
              </a:lnSpc>
              <a:spcBef>
                <a:spcPct val="0"/>
              </a:spcBef>
            </a:pPr>
            <a:r>
              <a:rPr lang="en-US" sz="2800" b="1" dirty="0">
                <a:solidFill>
                  <a:srgbClr val="000000"/>
                </a:solidFill>
              </a:rPr>
              <a:t>Cao </a:t>
            </a:r>
            <a:r>
              <a:rPr lang="en-US" sz="2800" b="1" dirty="0" err="1">
                <a:solidFill>
                  <a:srgbClr val="000000"/>
                </a:solidFill>
              </a:rPr>
              <a:t>su</a:t>
            </a:r>
            <a:endParaRPr lang="en-US" sz="2800" b="1" dirty="0">
              <a:solidFill>
                <a:srgbClr val="000000"/>
              </a:solidFill>
            </a:endParaRPr>
          </a:p>
        </p:txBody>
      </p:sp>
      <p:sp>
        <p:nvSpPr>
          <p:cNvPr id="49" name="TextBox 49"/>
          <p:cNvSpPr txBox="1"/>
          <p:nvPr/>
        </p:nvSpPr>
        <p:spPr>
          <a:xfrm>
            <a:off x="7087264" y="4684795"/>
            <a:ext cx="641864"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Mía</a:t>
            </a:r>
            <a:endParaRPr lang="en-US" sz="2800" b="1" dirty="0">
              <a:solidFill>
                <a:srgbClr val="000000"/>
              </a:solidFill>
            </a:endParaRPr>
          </a:p>
        </p:txBody>
      </p:sp>
      <p:sp>
        <p:nvSpPr>
          <p:cNvPr id="50" name="TextBox 50"/>
          <p:cNvSpPr txBox="1"/>
          <p:nvPr/>
        </p:nvSpPr>
        <p:spPr>
          <a:xfrm>
            <a:off x="7924718" y="4708583"/>
            <a:ext cx="1675687"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Đậu tương</a:t>
            </a:r>
          </a:p>
        </p:txBody>
      </p:sp>
      <p:sp>
        <p:nvSpPr>
          <p:cNvPr id="51" name="TextBox 51"/>
          <p:cNvSpPr txBox="1"/>
          <p:nvPr/>
        </p:nvSpPr>
        <p:spPr>
          <a:xfrm>
            <a:off x="9676606" y="4708583"/>
            <a:ext cx="914400"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Lạc</a:t>
            </a:r>
            <a:endParaRPr lang="en-US" sz="2800" b="1" dirty="0">
              <a:solidFill>
                <a:srgbClr val="000000"/>
              </a:solidFill>
            </a:endParaRPr>
          </a:p>
        </p:txBody>
      </p:sp>
      <p:sp>
        <p:nvSpPr>
          <p:cNvPr id="53" name="TextBox 53"/>
          <p:cNvSpPr txBox="1"/>
          <p:nvPr/>
        </p:nvSpPr>
        <p:spPr>
          <a:xfrm>
            <a:off x="11124406" y="3398058"/>
            <a:ext cx="768157"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C</a:t>
            </a:r>
            <a:r>
              <a:rPr lang="en-US" sz="2800" b="1" dirty="0" err="1" smtClean="0">
                <a:solidFill>
                  <a:srgbClr val="000000"/>
                </a:solidFill>
              </a:rPr>
              <a:t>hè</a:t>
            </a:r>
            <a:endParaRPr lang="en-US" sz="2800" b="1" dirty="0">
              <a:solidFill>
                <a:srgbClr val="000000"/>
              </a:solidFill>
            </a:endParaRPr>
          </a:p>
        </p:txBody>
      </p:sp>
      <p:sp>
        <p:nvSpPr>
          <p:cNvPr id="54" name="TextBox 54"/>
          <p:cNvSpPr txBox="1"/>
          <p:nvPr/>
        </p:nvSpPr>
        <p:spPr>
          <a:xfrm>
            <a:off x="6019006" y="5941820"/>
            <a:ext cx="1818585"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Thanh long</a:t>
            </a:r>
          </a:p>
        </p:txBody>
      </p:sp>
      <p:sp>
        <p:nvSpPr>
          <p:cNvPr id="55" name="TextBox 55"/>
          <p:cNvSpPr txBox="1"/>
          <p:nvPr/>
        </p:nvSpPr>
        <p:spPr>
          <a:xfrm>
            <a:off x="7837590" y="5941820"/>
            <a:ext cx="1138880"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Xoài</a:t>
            </a:r>
            <a:endParaRPr lang="en-US" sz="2800" b="1" dirty="0">
              <a:solidFill>
                <a:srgbClr val="000000"/>
              </a:solidFill>
            </a:endParaRPr>
          </a:p>
        </p:txBody>
      </p:sp>
      <p:sp>
        <p:nvSpPr>
          <p:cNvPr id="56" name="TextBox 56"/>
          <p:cNvSpPr txBox="1"/>
          <p:nvPr/>
        </p:nvSpPr>
        <p:spPr>
          <a:xfrm>
            <a:off x="9067006" y="5897162"/>
            <a:ext cx="1804599"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Chôm Chôm</a:t>
            </a:r>
          </a:p>
        </p:txBody>
      </p:sp>
      <p:sp>
        <p:nvSpPr>
          <p:cNvPr id="57" name="TextBox 57"/>
          <p:cNvSpPr txBox="1"/>
          <p:nvPr/>
        </p:nvSpPr>
        <p:spPr>
          <a:xfrm>
            <a:off x="11131168" y="5914982"/>
            <a:ext cx="831438"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Bưởi</a:t>
            </a:r>
          </a:p>
        </p:txBody>
      </p:sp>
      <p:sp>
        <p:nvSpPr>
          <p:cNvPr id="59" name="矩形 44">
            <a:extLst>
              <a:ext uri="{FF2B5EF4-FFF2-40B4-BE49-F238E27FC236}">
                <a16:creationId xmlns="" xmlns:a16="http://schemas.microsoft.com/office/drawing/2014/main" id="{A520E09F-15A3-4062-8DA6-0DAFD3462F9D}"/>
              </a:ext>
            </a:extLst>
          </p:cNvPr>
          <p:cNvSpPr/>
          <p:nvPr/>
        </p:nvSpPr>
        <p:spPr>
          <a:xfrm>
            <a:off x="-457994" y="76994"/>
            <a:ext cx="12017902" cy="708050"/>
          </a:xfrm>
          <a:prstGeom prst="rect">
            <a:avLst/>
          </a:prstGeom>
          <a:effectLst>
            <a:glow rad="139700">
              <a:schemeClr val="accent5">
                <a:satMod val="175000"/>
                <a:alpha val="40000"/>
              </a:schemeClr>
            </a:glow>
          </a:effectLst>
        </p:spPr>
        <p:txBody>
          <a:bodyPr wrap="square">
            <a:spAutoFit/>
          </a:bodyPr>
          <a:lstStyle/>
          <a:p>
            <a:pPr algn="ctr"/>
            <a:r>
              <a:rPr lang="en-US" altLang="zh-CN" sz="4000" b="1" smtClean="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MỘT SỐ CÂY TRỒNG CHÍNH Ở NƯỚC TA</a:t>
            </a:r>
            <a:endParaRPr lang="zh-CN" altLang="en-US" sz="4000" b="1" dirty="0">
              <a:solidFill>
                <a:srgbClr val="0070C0"/>
              </a:solidFill>
              <a:effectLst>
                <a:outerShdw blurRad="38100" dist="38100" dir="2700000" algn="tl">
                  <a:srgbClr val="000000">
                    <a:alpha val="43137"/>
                  </a:srgbClr>
                </a:outerShdw>
              </a:effectLst>
              <a:latin typeface="Tahoma" panose="020B0604030504040204" pitchFamily="34" charset="0"/>
              <a:ea typeface="微软雅黑" panose="020B0503020204020204" pitchFamily="34" charset="-122"/>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down)">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par>
                                <p:cTn id="58" presetID="22" presetClass="entr" presetSubtype="4"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down)">
                                      <p:cBhvr>
                                        <p:cTn id="60" dur="500"/>
                                        <p:tgtEl>
                                          <p:spTgt spid="18"/>
                                        </p:tgtEl>
                                      </p:cBhvr>
                                    </p:animEffect>
                                  </p:childTnLst>
                                </p:cTn>
                              </p:par>
                              <p:par>
                                <p:cTn id="61" presetID="22" presetClass="entr" presetSubtype="4"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down)">
                                      <p:cBhvr>
                                        <p:cTn id="63" dur="500"/>
                                        <p:tgtEl>
                                          <p:spTgt spid="19"/>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ipe(down)">
                                      <p:cBhvr>
                                        <p:cTn id="66" dur="500"/>
                                        <p:tgtEl>
                                          <p:spTgt spid="41"/>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wipe(down)">
                                      <p:cBhvr>
                                        <p:cTn id="69" dur="500"/>
                                        <p:tgtEl>
                                          <p:spTgt spid="42"/>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wipe(down)">
                                      <p:cBhvr>
                                        <p:cTn id="72" dur="500"/>
                                        <p:tgtEl>
                                          <p:spTgt spid="4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down)">
                                      <p:cBhvr>
                                        <p:cTn id="75" dur="500"/>
                                        <p:tgtEl>
                                          <p:spTgt spid="4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down)">
                                      <p:cBhvr>
                                        <p:cTn id="80" dur="500"/>
                                        <p:tgtEl>
                                          <p:spTgt spid="20"/>
                                        </p:tgtEl>
                                      </p:cBhvr>
                                    </p:animEffect>
                                  </p:childTnLst>
                                </p:cTn>
                              </p:par>
                              <p:par>
                                <p:cTn id="81" presetID="22" presetClass="entr" presetSubtype="4"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down)">
                                      <p:cBhvr>
                                        <p:cTn id="83" dur="500"/>
                                        <p:tgtEl>
                                          <p:spTgt spid="21"/>
                                        </p:tgtEl>
                                      </p:cBhvr>
                                    </p:animEffect>
                                  </p:childTnLst>
                                </p:cTn>
                              </p:par>
                              <p:par>
                                <p:cTn id="84" presetID="22" presetClass="entr" presetSubtype="4"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down)">
                                      <p:cBhvr>
                                        <p:cTn id="86" dur="500"/>
                                        <p:tgtEl>
                                          <p:spTgt spid="22"/>
                                        </p:tgtEl>
                                      </p:cBhvr>
                                    </p:animEffect>
                                  </p:childTnLst>
                                </p:cTn>
                              </p:par>
                              <p:par>
                                <p:cTn id="87" presetID="22" presetClass="entr" presetSubtype="4" fill="hold"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down)">
                                      <p:cBhvr>
                                        <p:cTn id="89" dur="500"/>
                                        <p:tgtEl>
                                          <p:spTgt spid="23"/>
                                        </p:tgtEl>
                                      </p:cBhvr>
                                    </p:animEffect>
                                  </p:childTnLst>
                                </p:cTn>
                              </p:par>
                              <p:par>
                                <p:cTn id="90" presetID="22" presetClass="entr" presetSubtype="4" fill="hold"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ipe(down)">
                                      <p:cBhvr>
                                        <p:cTn id="92" dur="500"/>
                                        <p:tgtEl>
                                          <p:spTgt spid="25"/>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5"/>
                                        </p:tgtEl>
                                        <p:attrNameLst>
                                          <p:attrName>style.visibility</p:attrName>
                                        </p:attrNameLst>
                                      </p:cBhvr>
                                      <p:to>
                                        <p:strVal val="visible"/>
                                      </p:to>
                                    </p:set>
                                    <p:animEffect transition="in" filter="wipe(down)">
                                      <p:cBhvr>
                                        <p:cTn id="95" dur="500"/>
                                        <p:tgtEl>
                                          <p:spTgt spid="45"/>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down)">
                                      <p:cBhvr>
                                        <p:cTn id="98" dur="500"/>
                                        <p:tgtEl>
                                          <p:spTgt spid="46"/>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wipe(down)">
                                      <p:cBhvr>
                                        <p:cTn id="101" dur="500"/>
                                        <p:tgtEl>
                                          <p:spTgt spid="47"/>
                                        </p:tgtEl>
                                      </p:cBhvr>
                                    </p:animEffect>
                                  </p:childTnLst>
                                </p:cTn>
                              </p:par>
                              <p:par>
                                <p:cTn id="102" presetID="22" presetClass="entr" presetSubtype="4" fill="hold"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wipe(down)">
                                      <p:cBhvr>
                                        <p:cTn id="104" dur="500"/>
                                        <p:tgtEl>
                                          <p:spTgt spid="24"/>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wipe(down)">
                                      <p:cBhvr>
                                        <p:cTn id="107" dur="500"/>
                                        <p:tgtEl>
                                          <p:spTgt spid="48"/>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wipe(down)">
                                      <p:cBhvr>
                                        <p:cTn id="110" dur="500"/>
                                        <p:tgtEl>
                                          <p:spTgt spid="5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wipe(down)">
                                      <p:cBhvr>
                                        <p:cTn id="115" dur="500"/>
                                        <p:tgtEl>
                                          <p:spTgt spid="26"/>
                                        </p:tgtEl>
                                      </p:cBhvr>
                                    </p:animEffect>
                                  </p:childTnLst>
                                </p:cTn>
                              </p:par>
                              <p:par>
                                <p:cTn id="116" presetID="22" presetClass="entr" presetSubtype="4" fill="hold" nodeType="with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wipe(down)">
                                      <p:cBhvr>
                                        <p:cTn id="118" dur="500"/>
                                        <p:tgtEl>
                                          <p:spTgt spid="27"/>
                                        </p:tgtEl>
                                      </p:cBhvr>
                                    </p:animEffect>
                                  </p:childTnLst>
                                </p:cTn>
                              </p:par>
                              <p:par>
                                <p:cTn id="119" presetID="22" presetClass="entr" presetSubtype="4" fill="hold" nodeType="with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wipe(down)">
                                      <p:cBhvr>
                                        <p:cTn id="121" dur="500"/>
                                        <p:tgtEl>
                                          <p:spTgt spid="28"/>
                                        </p:tgtEl>
                                      </p:cBhvr>
                                    </p:animEffect>
                                  </p:childTnLst>
                                </p:cTn>
                              </p:par>
                              <p:par>
                                <p:cTn id="122" presetID="22" presetClass="entr" presetSubtype="4" fill="hold" nodeType="with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wipe(down)">
                                      <p:cBhvr>
                                        <p:cTn id="124" dur="500"/>
                                        <p:tgtEl>
                                          <p:spTgt spid="29"/>
                                        </p:tgtEl>
                                      </p:cBhvr>
                                    </p:animEffect>
                                  </p:childTnLst>
                                </p:cTn>
                              </p:par>
                              <p:par>
                                <p:cTn id="125" presetID="22" presetClass="entr" presetSubtype="4" fill="hold" nodeType="with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wipe(down)">
                                      <p:cBhvr>
                                        <p:cTn id="127" dur="500"/>
                                        <p:tgtEl>
                                          <p:spTgt spid="30"/>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49"/>
                                        </p:tgtEl>
                                        <p:attrNameLst>
                                          <p:attrName>style.visibility</p:attrName>
                                        </p:attrNameLst>
                                      </p:cBhvr>
                                      <p:to>
                                        <p:strVal val="visible"/>
                                      </p:to>
                                    </p:set>
                                    <p:animEffect transition="in" filter="wipe(down)">
                                      <p:cBhvr>
                                        <p:cTn id="130" dur="500"/>
                                        <p:tgtEl>
                                          <p:spTgt spid="49"/>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50"/>
                                        </p:tgtEl>
                                        <p:attrNameLst>
                                          <p:attrName>style.visibility</p:attrName>
                                        </p:attrNameLst>
                                      </p:cBhvr>
                                      <p:to>
                                        <p:strVal val="visible"/>
                                      </p:to>
                                    </p:set>
                                    <p:animEffect transition="in" filter="wipe(down)">
                                      <p:cBhvr>
                                        <p:cTn id="133" dur="500"/>
                                        <p:tgtEl>
                                          <p:spTgt spid="50"/>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51"/>
                                        </p:tgtEl>
                                        <p:attrNameLst>
                                          <p:attrName>style.visibility</p:attrName>
                                        </p:attrNameLst>
                                      </p:cBhvr>
                                      <p:to>
                                        <p:strVal val="visible"/>
                                      </p:to>
                                    </p:set>
                                    <p:animEffect transition="in" filter="wipe(down)">
                                      <p:cBhvr>
                                        <p:cTn id="136" dur="500"/>
                                        <p:tgtEl>
                                          <p:spTgt spid="51"/>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nodeType="clickEffect">
                                  <p:stCondLst>
                                    <p:cond delay="0"/>
                                  </p:stCondLst>
                                  <p:childTnLst>
                                    <p:set>
                                      <p:cBhvr>
                                        <p:cTn id="140" dur="1" fill="hold">
                                          <p:stCondLst>
                                            <p:cond delay="0"/>
                                          </p:stCondLst>
                                        </p:cTn>
                                        <p:tgtEl>
                                          <p:spTgt spid="32"/>
                                        </p:tgtEl>
                                        <p:attrNameLst>
                                          <p:attrName>style.visibility</p:attrName>
                                        </p:attrNameLst>
                                      </p:cBhvr>
                                      <p:to>
                                        <p:strVal val="visible"/>
                                      </p:to>
                                    </p:set>
                                    <p:animEffect transition="in" filter="wipe(down)">
                                      <p:cBhvr>
                                        <p:cTn id="141" dur="500"/>
                                        <p:tgtEl>
                                          <p:spTgt spid="32"/>
                                        </p:tgtEl>
                                      </p:cBhvr>
                                    </p:animEffect>
                                  </p:childTnLst>
                                </p:cTn>
                              </p:par>
                              <p:par>
                                <p:cTn id="142" presetID="22" presetClass="entr" presetSubtype="4" fill="hold" nodeType="with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wipe(down)">
                                      <p:cBhvr>
                                        <p:cTn id="144" dur="500"/>
                                        <p:tgtEl>
                                          <p:spTgt spid="33"/>
                                        </p:tgtEl>
                                      </p:cBhvr>
                                    </p:animEffect>
                                  </p:childTnLst>
                                </p:cTn>
                              </p:par>
                              <p:par>
                                <p:cTn id="145" presetID="22" presetClass="entr" presetSubtype="4" fill="hold" nodeType="with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wipe(down)">
                                      <p:cBhvr>
                                        <p:cTn id="147" dur="500"/>
                                        <p:tgtEl>
                                          <p:spTgt spid="34"/>
                                        </p:tgtEl>
                                      </p:cBhvr>
                                    </p:animEffect>
                                  </p:childTnLst>
                                </p:cTn>
                              </p:par>
                              <p:par>
                                <p:cTn id="148" presetID="22" presetClass="entr" presetSubtype="4" fill="hold" nodeType="withEffect">
                                  <p:stCondLst>
                                    <p:cond delay="0"/>
                                  </p:stCondLst>
                                  <p:childTnLst>
                                    <p:set>
                                      <p:cBhvr>
                                        <p:cTn id="149" dur="1" fill="hold">
                                          <p:stCondLst>
                                            <p:cond delay="0"/>
                                          </p:stCondLst>
                                        </p:cTn>
                                        <p:tgtEl>
                                          <p:spTgt spid="35"/>
                                        </p:tgtEl>
                                        <p:attrNameLst>
                                          <p:attrName>style.visibility</p:attrName>
                                        </p:attrNameLst>
                                      </p:cBhvr>
                                      <p:to>
                                        <p:strVal val="visible"/>
                                      </p:to>
                                    </p:set>
                                    <p:animEffect transition="in" filter="wipe(down)">
                                      <p:cBhvr>
                                        <p:cTn id="150" dur="500"/>
                                        <p:tgtEl>
                                          <p:spTgt spid="35"/>
                                        </p:tgtEl>
                                      </p:cBhvr>
                                    </p:animEffect>
                                  </p:childTnLst>
                                </p:cTn>
                              </p:par>
                              <p:par>
                                <p:cTn id="151" presetID="22" presetClass="entr" presetSubtype="4" fill="hold" grpId="0" nodeType="withEffect">
                                  <p:stCondLst>
                                    <p:cond delay="0"/>
                                  </p:stCondLst>
                                  <p:childTnLst>
                                    <p:set>
                                      <p:cBhvr>
                                        <p:cTn id="152" dur="1" fill="hold">
                                          <p:stCondLst>
                                            <p:cond delay="0"/>
                                          </p:stCondLst>
                                        </p:cTn>
                                        <p:tgtEl>
                                          <p:spTgt spid="54"/>
                                        </p:tgtEl>
                                        <p:attrNameLst>
                                          <p:attrName>style.visibility</p:attrName>
                                        </p:attrNameLst>
                                      </p:cBhvr>
                                      <p:to>
                                        <p:strVal val="visible"/>
                                      </p:to>
                                    </p:set>
                                    <p:animEffect transition="in" filter="wipe(down)">
                                      <p:cBhvr>
                                        <p:cTn id="153" dur="500"/>
                                        <p:tgtEl>
                                          <p:spTgt spid="54"/>
                                        </p:tgtEl>
                                      </p:cBhvr>
                                    </p:animEffect>
                                  </p:childTnLst>
                                </p:cTn>
                              </p:par>
                              <p:par>
                                <p:cTn id="154" presetID="22" presetClass="entr" presetSubtype="4" fill="hold" grpId="0" nodeType="withEffect">
                                  <p:stCondLst>
                                    <p:cond delay="0"/>
                                  </p:stCondLst>
                                  <p:childTnLst>
                                    <p:set>
                                      <p:cBhvr>
                                        <p:cTn id="155" dur="1" fill="hold">
                                          <p:stCondLst>
                                            <p:cond delay="0"/>
                                          </p:stCondLst>
                                        </p:cTn>
                                        <p:tgtEl>
                                          <p:spTgt spid="55"/>
                                        </p:tgtEl>
                                        <p:attrNameLst>
                                          <p:attrName>style.visibility</p:attrName>
                                        </p:attrNameLst>
                                      </p:cBhvr>
                                      <p:to>
                                        <p:strVal val="visible"/>
                                      </p:to>
                                    </p:set>
                                    <p:animEffect transition="in" filter="wipe(down)">
                                      <p:cBhvr>
                                        <p:cTn id="156" dur="500"/>
                                        <p:tgtEl>
                                          <p:spTgt spid="55"/>
                                        </p:tgtEl>
                                      </p:cBhvr>
                                    </p:animEffect>
                                  </p:childTnLst>
                                </p:cTn>
                              </p:par>
                              <p:par>
                                <p:cTn id="157" presetID="22" presetClass="entr" presetSubtype="4" fill="hold" grpId="0" nodeType="withEffect">
                                  <p:stCondLst>
                                    <p:cond delay="0"/>
                                  </p:stCondLst>
                                  <p:childTnLst>
                                    <p:set>
                                      <p:cBhvr>
                                        <p:cTn id="158" dur="1" fill="hold">
                                          <p:stCondLst>
                                            <p:cond delay="0"/>
                                          </p:stCondLst>
                                        </p:cTn>
                                        <p:tgtEl>
                                          <p:spTgt spid="56"/>
                                        </p:tgtEl>
                                        <p:attrNameLst>
                                          <p:attrName>style.visibility</p:attrName>
                                        </p:attrNameLst>
                                      </p:cBhvr>
                                      <p:to>
                                        <p:strVal val="visible"/>
                                      </p:to>
                                    </p:set>
                                    <p:animEffect transition="in" filter="wipe(down)">
                                      <p:cBhvr>
                                        <p:cTn id="159" dur="500"/>
                                        <p:tgtEl>
                                          <p:spTgt spid="56"/>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57"/>
                                        </p:tgtEl>
                                        <p:attrNameLst>
                                          <p:attrName>style.visibility</p:attrName>
                                        </p:attrNameLst>
                                      </p:cBhvr>
                                      <p:to>
                                        <p:strVal val="visible"/>
                                      </p:to>
                                    </p:set>
                                    <p:animEffect transition="in" filter="wipe(down)">
                                      <p:cBhvr>
                                        <p:cTn id="162" dur="500"/>
                                        <p:tgtEl>
                                          <p:spTgt spid="57"/>
                                        </p:tgtEl>
                                      </p:cBhvr>
                                    </p:animEffect>
                                  </p:childTnLst>
                                </p:cTn>
                              </p:par>
                            </p:childTnLst>
                          </p:cTn>
                        </p:par>
                        <p:par>
                          <p:cTn id="163" fill="hold">
                            <p:stCondLst>
                              <p:cond delay="500"/>
                            </p:stCondLst>
                            <p:childTnLst>
                              <p:par>
                                <p:cTn id="164" presetID="16" presetClass="entr" presetSubtype="37" fill="hold" grpId="0" nodeType="after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barn(outVertical)">
                                      <p:cBhvr>
                                        <p:cTn id="16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6" grpId="0"/>
      <p:bldP spid="37" grpId="0"/>
      <p:bldP spid="38" grpId="0"/>
      <p:bldP spid="39" grpId="0"/>
      <p:bldP spid="41" grpId="0"/>
      <p:bldP spid="42" grpId="0"/>
      <p:bldP spid="43" grpId="0"/>
      <p:bldP spid="44" grpId="0"/>
      <p:bldP spid="45" grpId="0"/>
      <p:bldP spid="46" grpId="0"/>
      <p:bldP spid="47" grpId="0"/>
      <p:bldP spid="48" grpId="0"/>
      <p:bldP spid="49" grpId="0"/>
      <p:bldP spid="50" grpId="0"/>
      <p:bldP spid="51" grpId="0"/>
      <p:bldP spid="53" grpId="0"/>
      <p:bldP spid="54" grpId="0"/>
      <p:bldP spid="55" grpId="0"/>
      <p:bldP spid="56" grpId="0"/>
      <p:bldP spid="57" grpId="0"/>
      <p:bldP spid="5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a. Ngành trồng trọt</a:t>
            </a:r>
            <a:endParaRPr lang="en-US" sz="29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 Box 2"/>
          <p:cNvSpPr txBox="1">
            <a:spLocks noChangeArrowheads="1"/>
          </p:cNvSpPr>
          <p:nvPr/>
        </p:nvSpPr>
        <p:spPr bwMode="auto">
          <a:xfrm>
            <a:off x="203201" y="1677194"/>
            <a:ext cx="11793183" cy="984879"/>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2800" b="1" i="1" smtClean="0">
                <a:solidFill>
                  <a:srgbClr val="0000FF"/>
                </a:solidFill>
                <a:ea typeface="Calibri" charset="0"/>
                <a:cs typeface="Times New Roman" pitchFamily="18" charset="0"/>
              </a:rPr>
              <a:t>Dựa </a:t>
            </a:r>
            <a:r>
              <a:rPr lang="en-US" sz="2800" b="1" i="1" dirty="0" smtClean="0">
                <a:solidFill>
                  <a:srgbClr val="0000FF"/>
                </a:solidFill>
                <a:ea typeface="Calibri" charset="0"/>
                <a:cs typeface="Times New Roman" pitchFamily="18" charset="0"/>
              </a:rPr>
              <a:t>vào </a:t>
            </a:r>
            <a:r>
              <a:rPr lang="fr-FR" sz="2800" b="1" i="1" dirty="0" smtClean="0">
                <a:solidFill>
                  <a:srgbClr val="0000FF"/>
                </a:solidFill>
                <a:ea typeface="Calibri" charset="0"/>
                <a:cs typeface="Times New Roman" pitchFamily="18" charset="0"/>
              </a:rPr>
              <a:t>thông </a:t>
            </a:r>
            <a:r>
              <a:rPr lang="fr-FR" sz="2800" b="1" i="1" smtClean="0">
                <a:solidFill>
                  <a:srgbClr val="0000FF"/>
                </a:solidFill>
                <a:ea typeface="Calibri" charset="0"/>
                <a:cs typeface="Times New Roman" pitchFamily="18" charset="0"/>
              </a:rPr>
              <a:t>tin mục 2.a, Bảng 4.1, B.4.2; H.4.1, H.4.2: các nhóm hoàn thành bảng sau đây.</a:t>
            </a:r>
            <a:endParaRPr lang="en-US" sz="2800" b="1" i="1" dirty="0" smtClean="0">
              <a:solidFill>
                <a:srgbClr val="0000FF"/>
              </a:solidFill>
              <a:ea typeface="Calibri" charset="0"/>
              <a:cs typeface="Times New Roman" pitchFamily="18" charset="0"/>
            </a:endParaRPr>
          </a:p>
        </p:txBody>
      </p:sp>
      <p:sp>
        <p:nvSpPr>
          <p:cNvPr id="8" name="WordArt 5"/>
          <p:cNvSpPr>
            <a:spLocks noChangeArrowheads="1" noChangeShapeType="1" noTextEdit="1"/>
          </p:cNvSpPr>
          <p:nvPr/>
        </p:nvSpPr>
        <p:spPr bwMode="auto">
          <a:xfrm>
            <a:off x="7085806" y="991394"/>
            <a:ext cx="4191795" cy="635496"/>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4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43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0" name="Rectangle 9">
            <a:extLst>
              <a:ext uri="{FF2B5EF4-FFF2-40B4-BE49-F238E27FC236}">
                <a16:creationId xmlns="" xmlns:a16="http://schemas.microsoft.com/office/drawing/2014/main" id="{ED754712-4009-4E0A-B3D1-F80885CA1085}"/>
              </a:ext>
            </a:extLst>
          </p:cNvPr>
          <p:cNvSpPr/>
          <p:nvPr/>
        </p:nvSpPr>
        <p:spPr>
          <a:xfrm>
            <a:off x="227807" y="3386872"/>
            <a:ext cx="4724400" cy="2862322"/>
          </a:xfrm>
          <a:prstGeom prst="rect">
            <a:avLst/>
          </a:prstGeom>
          <a:ln>
            <a:solidFill>
              <a:srgbClr val="00B050"/>
            </a:solidFill>
          </a:ln>
        </p:spPr>
        <p:txBody>
          <a:bodyPr wrap="square">
            <a:spAutoFit/>
          </a:bodyPr>
          <a:lstStyle/>
          <a:p>
            <a:pPr marL="457200" indent="-457200" algn="just">
              <a:buFont typeface="Wingdings" panose="05000000000000000000" pitchFamily="2" charset="2"/>
              <a:buChar char="ü"/>
            </a:pPr>
            <a:r>
              <a:rPr lang="en-US" sz="3000" b="1" smtClean="0">
                <a:solidFill>
                  <a:srgbClr val="0000FF"/>
                </a:solidFill>
              </a:rPr>
              <a:t>Nhóm </a:t>
            </a:r>
            <a:r>
              <a:rPr lang="en-US" sz="3000" b="1" dirty="0">
                <a:solidFill>
                  <a:srgbClr val="0000FF"/>
                </a:solidFill>
              </a:rPr>
              <a:t>1: </a:t>
            </a:r>
            <a:r>
              <a:rPr lang="en-US" sz="3000" b="1" dirty="0" err="1">
                <a:solidFill>
                  <a:srgbClr val="0000FF"/>
                </a:solidFill>
              </a:rPr>
              <a:t>Cây</a:t>
            </a:r>
            <a:r>
              <a:rPr lang="en-US" sz="3000" b="1" dirty="0">
                <a:solidFill>
                  <a:srgbClr val="0000FF"/>
                </a:solidFill>
              </a:rPr>
              <a:t> </a:t>
            </a:r>
            <a:r>
              <a:rPr lang="en-US" sz="3000" b="1" dirty="0" err="1">
                <a:solidFill>
                  <a:srgbClr val="0000FF"/>
                </a:solidFill>
              </a:rPr>
              <a:t>lương</a:t>
            </a:r>
            <a:r>
              <a:rPr lang="en-US" sz="3000" b="1" dirty="0">
                <a:solidFill>
                  <a:srgbClr val="0000FF"/>
                </a:solidFill>
              </a:rPr>
              <a:t> </a:t>
            </a:r>
            <a:r>
              <a:rPr lang="en-US" sz="3000" b="1" dirty="0" err="1">
                <a:solidFill>
                  <a:srgbClr val="0000FF"/>
                </a:solidFill>
              </a:rPr>
              <a:t>thực</a:t>
            </a:r>
            <a:endParaRPr lang="en-US" sz="3000" b="1" dirty="0">
              <a:solidFill>
                <a:srgbClr val="0000FF"/>
              </a:solidFill>
            </a:endParaRPr>
          </a:p>
          <a:p>
            <a:pPr marL="457200" indent="-457200" algn="just">
              <a:buFont typeface="Wingdings" panose="05000000000000000000" pitchFamily="2" charset="2"/>
              <a:buChar char="ü"/>
            </a:pPr>
            <a:r>
              <a:rPr lang="en-US" sz="3000" b="1" dirty="0" err="1">
                <a:solidFill>
                  <a:srgbClr val="0000FF"/>
                </a:solidFill>
              </a:rPr>
              <a:t>Nhóm</a:t>
            </a:r>
            <a:r>
              <a:rPr lang="en-US" sz="3000" b="1" dirty="0">
                <a:solidFill>
                  <a:srgbClr val="0000FF"/>
                </a:solidFill>
              </a:rPr>
              <a:t> 2: </a:t>
            </a:r>
            <a:r>
              <a:rPr lang="en-US" sz="3000" b="1" err="1">
                <a:solidFill>
                  <a:srgbClr val="0000FF"/>
                </a:solidFill>
              </a:rPr>
              <a:t>Cây</a:t>
            </a:r>
            <a:r>
              <a:rPr lang="en-US" sz="3000" b="1">
                <a:solidFill>
                  <a:srgbClr val="0000FF"/>
                </a:solidFill>
              </a:rPr>
              <a:t> </a:t>
            </a:r>
            <a:r>
              <a:rPr lang="en-US" sz="3000" b="1" smtClean="0">
                <a:solidFill>
                  <a:srgbClr val="0000FF"/>
                </a:solidFill>
              </a:rPr>
              <a:t>rau đậu</a:t>
            </a:r>
            <a:endParaRPr lang="en-US" sz="3000" b="1" dirty="0">
              <a:solidFill>
                <a:srgbClr val="0000FF"/>
              </a:solidFill>
            </a:endParaRPr>
          </a:p>
          <a:p>
            <a:pPr marL="457200" indent="-457200" algn="just">
              <a:buFont typeface="Wingdings" panose="05000000000000000000" pitchFamily="2" charset="2"/>
              <a:buChar char="ü"/>
            </a:pPr>
            <a:r>
              <a:rPr lang="en-US" sz="3000" b="1" dirty="0" err="1">
                <a:solidFill>
                  <a:srgbClr val="0000FF"/>
                </a:solidFill>
              </a:rPr>
              <a:t>Nhóm</a:t>
            </a:r>
            <a:r>
              <a:rPr lang="en-US" sz="3000" b="1" dirty="0">
                <a:solidFill>
                  <a:srgbClr val="0000FF"/>
                </a:solidFill>
              </a:rPr>
              <a:t> 3: </a:t>
            </a:r>
            <a:r>
              <a:rPr lang="en-US" sz="3000" b="1" dirty="0" err="1">
                <a:solidFill>
                  <a:srgbClr val="0000FF"/>
                </a:solidFill>
              </a:rPr>
              <a:t>Cây</a:t>
            </a:r>
            <a:r>
              <a:rPr lang="en-US" sz="3000" b="1" dirty="0">
                <a:solidFill>
                  <a:srgbClr val="0000FF"/>
                </a:solidFill>
              </a:rPr>
              <a:t> </a:t>
            </a:r>
            <a:r>
              <a:rPr lang="en-US" sz="3000" b="1" err="1">
                <a:solidFill>
                  <a:srgbClr val="0000FF"/>
                </a:solidFill>
              </a:rPr>
              <a:t>công</a:t>
            </a:r>
            <a:r>
              <a:rPr lang="en-US" sz="3000" b="1">
                <a:solidFill>
                  <a:srgbClr val="0000FF"/>
                </a:solidFill>
              </a:rPr>
              <a:t> </a:t>
            </a:r>
            <a:r>
              <a:rPr lang="en-US" sz="3000" b="1" smtClean="0">
                <a:solidFill>
                  <a:srgbClr val="0000FF"/>
                </a:solidFill>
              </a:rPr>
              <a:t>nghiệp</a:t>
            </a:r>
            <a:endParaRPr lang="en-US" sz="3000" b="1" dirty="0">
              <a:solidFill>
                <a:srgbClr val="0000FF"/>
              </a:solidFill>
            </a:endParaRPr>
          </a:p>
          <a:p>
            <a:pPr marL="457200" indent="-457200" algn="just">
              <a:buFont typeface="Wingdings" panose="05000000000000000000" pitchFamily="2" charset="2"/>
              <a:buChar char="ü"/>
            </a:pPr>
            <a:r>
              <a:rPr lang="en-US" sz="3000" b="1" dirty="0" err="1">
                <a:solidFill>
                  <a:srgbClr val="0000FF"/>
                </a:solidFill>
              </a:rPr>
              <a:t>Nhóm</a:t>
            </a:r>
            <a:r>
              <a:rPr lang="en-US" sz="3000" b="1" dirty="0">
                <a:solidFill>
                  <a:srgbClr val="0000FF"/>
                </a:solidFill>
              </a:rPr>
              <a:t> 4: </a:t>
            </a:r>
            <a:r>
              <a:rPr lang="en-US" sz="3000" b="1" dirty="0" err="1">
                <a:solidFill>
                  <a:srgbClr val="0000FF"/>
                </a:solidFill>
              </a:rPr>
              <a:t>Cây</a:t>
            </a:r>
            <a:r>
              <a:rPr lang="en-US" sz="3000" b="1" dirty="0">
                <a:solidFill>
                  <a:srgbClr val="0000FF"/>
                </a:solidFill>
              </a:rPr>
              <a:t> </a:t>
            </a:r>
            <a:r>
              <a:rPr lang="en-US" sz="3000" b="1" err="1">
                <a:solidFill>
                  <a:srgbClr val="0000FF"/>
                </a:solidFill>
              </a:rPr>
              <a:t>ăn</a:t>
            </a:r>
            <a:r>
              <a:rPr lang="en-US" sz="3000" b="1">
                <a:solidFill>
                  <a:srgbClr val="0000FF"/>
                </a:solidFill>
              </a:rPr>
              <a:t> </a:t>
            </a:r>
            <a:r>
              <a:rPr lang="en-US" sz="3000" b="1" smtClean="0">
                <a:solidFill>
                  <a:srgbClr val="0000FF"/>
                </a:solidFill>
              </a:rPr>
              <a:t>quả</a:t>
            </a:r>
          </a:p>
          <a:p>
            <a:pPr marL="457200" indent="-457200" algn="just"/>
            <a:endParaRPr lang="en-US" sz="3000" b="1" dirty="0">
              <a:solidFill>
                <a:srgbClr val="0000FF"/>
              </a:solidFill>
            </a:endParaRPr>
          </a:p>
          <a:p>
            <a:pPr marL="457200" indent="-457200" algn="just">
              <a:buFont typeface="Wingdings" panose="05000000000000000000" pitchFamily="2" charset="2"/>
              <a:buChar char="v"/>
            </a:pPr>
            <a:r>
              <a:rPr lang="en-US" sz="3000" b="1" dirty="0" err="1">
                <a:solidFill>
                  <a:srgbClr val="0000FF"/>
                </a:solidFill>
              </a:rPr>
              <a:t>Thời</a:t>
            </a:r>
            <a:r>
              <a:rPr lang="en-US" sz="3000" b="1" dirty="0">
                <a:solidFill>
                  <a:srgbClr val="0000FF"/>
                </a:solidFill>
              </a:rPr>
              <a:t> </a:t>
            </a:r>
            <a:r>
              <a:rPr lang="en-US" sz="3000" b="1" dirty="0" err="1">
                <a:solidFill>
                  <a:srgbClr val="0000FF"/>
                </a:solidFill>
              </a:rPr>
              <a:t>gian</a:t>
            </a:r>
            <a:r>
              <a:rPr lang="en-US" sz="3000" b="1">
                <a:solidFill>
                  <a:srgbClr val="0000FF"/>
                </a:solidFill>
              </a:rPr>
              <a:t>: </a:t>
            </a:r>
            <a:r>
              <a:rPr lang="en-US" sz="3000" b="1" smtClean="0">
                <a:solidFill>
                  <a:srgbClr val="0000FF"/>
                </a:solidFill>
              </a:rPr>
              <a:t>5 </a:t>
            </a:r>
            <a:r>
              <a:rPr lang="en-US" sz="3000" b="1" dirty="0" err="1">
                <a:solidFill>
                  <a:srgbClr val="0000FF"/>
                </a:solidFill>
              </a:rPr>
              <a:t>phút</a:t>
            </a:r>
            <a:endParaRPr lang="en-US" sz="3000" b="1" dirty="0">
              <a:solidFill>
                <a:srgbClr val="0000FF"/>
              </a:solidFill>
            </a:endParaRPr>
          </a:p>
        </p:txBody>
      </p:sp>
      <p:graphicFrame>
        <p:nvGraphicFramePr>
          <p:cNvPr id="11" name="Table 10">
            <a:extLst>
              <a:ext uri="{FF2B5EF4-FFF2-40B4-BE49-F238E27FC236}">
                <a16:creationId xmlns="" xmlns:a16="http://schemas.microsoft.com/office/drawing/2014/main" id="{6390B570-51F7-4C86-8ED3-FA1FA021E525}"/>
              </a:ext>
            </a:extLst>
          </p:cNvPr>
          <p:cNvGraphicFramePr>
            <a:graphicFrameLocks noGrp="1"/>
          </p:cNvGraphicFramePr>
          <p:nvPr>
            <p:extLst>
              <p:ext uri="{D42A27DB-BD31-4B8C-83A1-F6EECF244321}">
                <p14:modId xmlns:p14="http://schemas.microsoft.com/office/powerpoint/2010/main" val="1970131466"/>
              </p:ext>
            </p:extLst>
          </p:nvPr>
        </p:nvGraphicFramePr>
        <p:xfrm>
          <a:off x="5179838" y="2362994"/>
          <a:ext cx="6630368" cy="4241232"/>
        </p:xfrm>
        <a:graphic>
          <a:graphicData uri="http://schemas.openxmlformats.org/drawingml/2006/table">
            <a:tbl>
              <a:tblPr bandRow="1">
                <a:tableStyleId>{5C22544A-7EE6-4342-B048-85BDC9FD1C3A}</a:tableStyleId>
              </a:tblPr>
              <a:tblGrid>
                <a:gridCol w="1905968">
                  <a:extLst>
                    <a:ext uri="{9D8B030D-6E8A-4147-A177-3AD203B41FA5}">
                      <a16:colId xmlns="" xmlns:a16="http://schemas.microsoft.com/office/drawing/2014/main" val="1859050929"/>
                    </a:ext>
                  </a:extLst>
                </a:gridCol>
                <a:gridCol w="1676400">
                  <a:extLst>
                    <a:ext uri="{9D8B030D-6E8A-4147-A177-3AD203B41FA5}">
                      <a16:colId xmlns="" xmlns:a16="http://schemas.microsoft.com/office/drawing/2014/main" val="1318142012"/>
                    </a:ext>
                  </a:extLst>
                </a:gridCol>
                <a:gridCol w="1295400">
                  <a:extLst>
                    <a:ext uri="{9D8B030D-6E8A-4147-A177-3AD203B41FA5}">
                      <a16:colId xmlns="" xmlns:a16="http://schemas.microsoft.com/office/drawing/2014/main" val="3483025579"/>
                    </a:ext>
                  </a:extLst>
                </a:gridCol>
                <a:gridCol w="1752600">
                  <a:extLst>
                    <a:ext uri="{9D8B030D-6E8A-4147-A177-3AD203B41FA5}">
                      <a16:colId xmlns="" xmlns:a16="http://schemas.microsoft.com/office/drawing/2014/main" val="967294256"/>
                    </a:ext>
                  </a:extLst>
                </a:gridCol>
              </a:tblGrid>
              <a:tr h="949392">
                <a:tc>
                  <a:txBody>
                    <a:bodyPr/>
                    <a:lstStyle/>
                    <a:p>
                      <a:pPr marL="0" marR="0" indent="0" algn="ctr">
                        <a:lnSpc>
                          <a:spcPct val="100000"/>
                        </a:lnSpc>
                        <a:spcBef>
                          <a:spcPts val="0"/>
                        </a:spcBef>
                        <a:spcAft>
                          <a:spcPts val="0"/>
                        </a:spcAft>
                      </a:pPr>
                      <a:r>
                        <a:rPr lang="en-US" sz="3000" b="1" dirty="0" err="1">
                          <a:solidFill>
                            <a:schemeClr val="bg1"/>
                          </a:solidFill>
                          <a:effectLst/>
                          <a:latin typeface="+mn-lt"/>
                          <a:ea typeface="Tahoma" panose="020B0604030504040204" pitchFamily="34" charset="0"/>
                          <a:cs typeface="Tahoma" panose="020B0604030504040204" pitchFamily="34" charset="0"/>
                        </a:rPr>
                        <a:t>Đặc</a:t>
                      </a:r>
                      <a:r>
                        <a:rPr lang="en-US" sz="3000" b="1" dirty="0">
                          <a:solidFill>
                            <a:schemeClr val="bg1"/>
                          </a:solidFill>
                          <a:effectLst/>
                          <a:latin typeface="+mn-lt"/>
                          <a:ea typeface="Tahoma" panose="020B0604030504040204" pitchFamily="34" charset="0"/>
                          <a:cs typeface="Tahoma" panose="020B0604030504040204" pitchFamily="34" charset="0"/>
                        </a:rPr>
                        <a:t> </a:t>
                      </a:r>
                      <a:r>
                        <a:rPr lang="en-US" sz="3000" b="1" dirty="0" err="1">
                          <a:solidFill>
                            <a:schemeClr val="bg1"/>
                          </a:solidFill>
                          <a:effectLst/>
                          <a:latin typeface="+mn-lt"/>
                          <a:ea typeface="Tahoma" panose="020B0604030504040204" pitchFamily="34" charset="0"/>
                          <a:cs typeface="Tahoma" panose="020B0604030504040204" pitchFamily="34" charset="0"/>
                        </a:rPr>
                        <a:t>điểm</a:t>
                      </a:r>
                      <a:endParaRPr lang="en-US" sz="3000" b="1" dirty="0">
                        <a:solidFill>
                          <a:schemeClr val="bg1"/>
                        </a:solidFill>
                        <a:effectLst/>
                        <a:latin typeface="+mn-lt"/>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00000"/>
                        </a:lnSpc>
                        <a:spcBef>
                          <a:spcPts val="0"/>
                        </a:spcBef>
                        <a:spcAft>
                          <a:spcPts val="0"/>
                        </a:spcAft>
                      </a:pPr>
                      <a:r>
                        <a:rPr lang="en-US" sz="3000" b="1" smtClean="0">
                          <a:solidFill>
                            <a:schemeClr val="bg1"/>
                          </a:solidFill>
                          <a:effectLst/>
                          <a:latin typeface="+mn-lt"/>
                          <a:ea typeface="Tahoma" panose="020B0604030504040204" pitchFamily="34" charset="0"/>
                          <a:cs typeface="Tahoma" panose="020B0604030504040204" pitchFamily="34" charset="0"/>
                        </a:rPr>
                        <a:t>Cây</a:t>
                      </a:r>
                      <a:r>
                        <a:rPr lang="en-US" sz="3000" b="1" baseline="0" smtClean="0">
                          <a:solidFill>
                            <a:schemeClr val="bg1"/>
                          </a:solidFill>
                          <a:effectLst/>
                          <a:latin typeface="+mn-lt"/>
                          <a:ea typeface="Tahoma" panose="020B0604030504040204" pitchFamily="34" charset="0"/>
                          <a:cs typeface="Tahoma" panose="020B0604030504040204" pitchFamily="34" charset="0"/>
                        </a:rPr>
                        <a:t> trồng chính</a:t>
                      </a:r>
                      <a:endParaRPr lang="en-US" sz="3000" b="1" dirty="0">
                        <a:solidFill>
                          <a:schemeClr val="bg1"/>
                        </a:solidFill>
                        <a:effectLst/>
                        <a:latin typeface="+mn-lt"/>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00000"/>
                        </a:lnSpc>
                        <a:spcBef>
                          <a:spcPts val="0"/>
                        </a:spcBef>
                        <a:spcAft>
                          <a:spcPts val="0"/>
                        </a:spcAft>
                      </a:pPr>
                      <a:r>
                        <a:rPr lang="en-US" sz="3000" b="1" smtClean="0">
                          <a:solidFill>
                            <a:schemeClr val="bg1"/>
                          </a:solidFill>
                          <a:effectLst/>
                          <a:latin typeface="+mn-lt"/>
                          <a:ea typeface="Tahoma" panose="020B0604030504040204" pitchFamily="34" charset="0"/>
                          <a:cs typeface="Tahoma" panose="020B0604030504040204" pitchFamily="34" charset="0"/>
                        </a:rPr>
                        <a:t>Phân</a:t>
                      </a:r>
                      <a:r>
                        <a:rPr lang="en-US" sz="3000" b="1" baseline="0" smtClean="0">
                          <a:solidFill>
                            <a:schemeClr val="bg1"/>
                          </a:solidFill>
                          <a:effectLst/>
                          <a:latin typeface="+mn-lt"/>
                          <a:ea typeface="Tahoma" panose="020B0604030504040204" pitchFamily="34" charset="0"/>
                          <a:cs typeface="Tahoma" panose="020B0604030504040204" pitchFamily="34" charset="0"/>
                        </a:rPr>
                        <a:t> bố</a:t>
                      </a:r>
                      <a:endParaRPr lang="en-US" sz="3000" b="1" dirty="0">
                        <a:solidFill>
                          <a:schemeClr val="bg1"/>
                        </a:solidFill>
                        <a:effectLst/>
                        <a:latin typeface="+mn-lt"/>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00000"/>
                        </a:lnSpc>
                        <a:spcBef>
                          <a:spcPts val="0"/>
                        </a:spcBef>
                        <a:spcAft>
                          <a:spcPts val="0"/>
                        </a:spcAft>
                      </a:pPr>
                      <a:r>
                        <a:rPr lang="en-US" sz="3000" b="1" smtClean="0">
                          <a:solidFill>
                            <a:schemeClr val="bg1"/>
                          </a:solidFill>
                          <a:effectLst/>
                          <a:latin typeface="+mn-lt"/>
                          <a:ea typeface="Tahoma" panose="020B0604030504040204" pitchFamily="34" charset="0"/>
                          <a:cs typeface="Tahoma" panose="020B0604030504040204" pitchFamily="34" charset="0"/>
                        </a:rPr>
                        <a:t>Tình</a:t>
                      </a:r>
                      <a:r>
                        <a:rPr lang="en-US" sz="3000" b="1" baseline="0" smtClean="0">
                          <a:solidFill>
                            <a:schemeClr val="bg1"/>
                          </a:solidFill>
                          <a:effectLst/>
                          <a:latin typeface="+mn-lt"/>
                          <a:ea typeface="Tahoma" panose="020B0604030504040204" pitchFamily="34" charset="0"/>
                          <a:cs typeface="Tahoma" panose="020B0604030504040204" pitchFamily="34" charset="0"/>
                        </a:rPr>
                        <a:t> hình sản xuất</a:t>
                      </a:r>
                      <a:endParaRPr lang="en-US" sz="3000" b="1" dirty="0">
                        <a:solidFill>
                          <a:schemeClr val="bg1"/>
                        </a:solidFill>
                        <a:effectLst/>
                        <a:latin typeface="+mn-lt"/>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 xmlns:a16="http://schemas.microsoft.com/office/drawing/2014/main" val="943887121"/>
                  </a:ext>
                </a:extLst>
              </a:tr>
              <a:tr h="576894">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3000" b="1" kern="1200" smtClean="0">
                          <a:solidFill>
                            <a:schemeClr val="dk1"/>
                          </a:solidFill>
                          <a:effectLst/>
                          <a:latin typeface="+mn-lt"/>
                          <a:ea typeface="Tahoma" panose="020B0604030504040204" pitchFamily="34" charset="0"/>
                          <a:cs typeface="Tahoma" panose="020B0604030504040204" pitchFamily="34" charset="0"/>
                        </a:rPr>
                        <a:t>Cây lương thực</a:t>
                      </a:r>
                    </a:p>
                  </a:txBody>
                  <a:tcPr marL="68580" marR="68580" marT="0" marB="0" anchor="ctr"/>
                </a:tc>
                <a:tc>
                  <a:txBody>
                    <a:bodyPr/>
                    <a:lstStyle/>
                    <a:p>
                      <a:pPr marL="0" marR="0" indent="0" algn="ctr">
                        <a:lnSpc>
                          <a:spcPct val="100000"/>
                        </a:lnSpc>
                        <a:spcBef>
                          <a:spcPts val="0"/>
                        </a:spcBef>
                        <a:spcAft>
                          <a:spcPts val="0"/>
                        </a:spcAft>
                      </a:pPr>
                      <a:r>
                        <a:rPr lang="en-US" sz="3000" dirty="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0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00000"/>
                        </a:lnSpc>
                        <a:spcBef>
                          <a:spcPts val="0"/>
                        </a:spcBef>
                        <a:spcAft>
                          <a:spcPts val="0"/>
                        </a:spcAft>
                      </a:pPr>
                      <a:r>
                        <a:rPr lang="en-US" sz="3000" dirty="0">
                          <a:effectLst/>
                          <a:latin typeface="+mn-lt"/>
                          <a:ea typeface="Tahoma" panose="020B0604030504040204" pitchFamily="34" charset="0"/>
                          <a:cs typeface="Tahoma" panose="020B0604030504040204" pitchFamily="34" charset="0"/>
                        </a:rPr>
                        <a:t> </a:t>
                      </a:r>
                    </a:p>
                  </a:txBody>
                  <a:tcPr marL="68580" marR="68580" marT="0" marB="0" anchor="ctr"/>
                </a:tc>
                <a:extLst>
                  <a:ext uri="{0D108BD9-81ED-4DB2-BD59-A6C34878D82A}">
                    <a16:rowId xmlns="" xmlns:a16="http://schemas.microsoft.com/office/drawing/2014/main" val="1895237569"/>
                  </a:ext>
                </a:extLst>
              </a:tr>
              <a:tr h="875985">
                <a:tc>
                  <a:txBody>
                    <a:bodyPr/>
                    <a:lstStyle/>
                    <a:p>
                      <a:pPr marL="0" marR="0" indent="0" algn="ctr">
                        <a:lnSpc>
                          <a:spcPct val="100000"/>
                        </a:lnSpc>
                        <a:spcBef>
                          <a:spcPts val="0"/>
                        </a:spcBef>
                        <a:spcAft>
                          <a:spcPts val="0"/>
                        </a:spcAft>
                      </a:pPr>
                      <a:r>
                        <a:rPr lang="en-US" sz="3000" b="1" smtClean="0">
                          <a:effectLst/>
                          <a:latin typeface="+mn-lt"/>
                          <a:ea typeface="Tahoma" panose="020B0604030504040204" pitchFamily="34" charset="0"/>
                          <a:cs typeface="Tahoma" panose="020B0604030504040204" pitchFamily="34" charset="0"/>
                        </a:rPr>
                        <a:t>Cây</a:t>
                      </a:r>
                      <a:r>
                        <a:rPr lang="en-US" sz="3000" b="1" baseline="0" smtClean="0">
                          <a:effectLst/>
                          <a:latin typeface="+mn-lt"/>
                          <a:ea typeface="Tahoma" panose="020B0604030504040204" pitchFamily="34" charset="0"/>
                          <a:cs typeface="Tahoma" panose="020B0604030504040204" pitchFamily="34" charset="0"/>
                        </a:rPr>
                        <a:t> rau đậu</a:t>
                      </a:r>
                      <a:endParaRPr lang="en-US" sz="3000" b="1" dirty="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0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0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00000"/>
                        </a:lnSpc>
                        <a:spcBef>
                          <a:spcPts val="0"/>
                        </a:spcBef>
                        <a:spcAft>
                          <a:spcPts val="0"/>
                        </a:spcAft>
                      </a:pPr>
                      <a:r>
                        <a:rPr lang="en-US" sz="3000" dirty="0">
                          <a:effectLst/>
                          <a:latin typeface="+mn-lt"/>
                          <a:ea typeface="Tahoma" panose="020B0604030504040204" pitchFamily="34" charset="0"/>
                          <a:cs typeface="Tahoma" panose="020B0604030504040204" pitchFamily="34" charset="0"/>
                        </a:rPr>
                        <a:t> </a:t>
                      </a:r>
                    </a:p>
                  </a:txBody>
                  <a:tcPr marL="68580" marR="68580" marT="0" marB="0" anchor="ctr"/>
                </a:tc>
                <a:extLst>
                  <a:ext uri="{0D108BD9-81ED-4DB2-BD59-A6C34878D82A}">
                    <a16:rowId xmlns="" xmlns:a16="http://schemas.microsoft.com/office/drawing/2014/main" val="2741585970"/>
                  </a:ext>
                </a:extLst>
              </a:tr>
              <a:tr h="543505">
                <a:tc>
                  <a:txBody>
                    <a:bodyPr/>
                    <a:lstStyle/>
                    <a:p>
                      <a:pPr marL="0" marR="0" lvl="0" indent="0" algn="ctr">
                        <a:lnSpc>
                          <a:spcPct val="100000"/>
                        </a:lnSpc>
                        <a:spcBef>
                          <a:spcPts val="0"/>
                        </a:spcBef>
                        <a:spcAft>
                          <a:spcPts val="0"/>
                        </a:spcAft>
                        <a:buSzPts val="1300"/>
                        <a:buFont typeface="Symbol" panose="05050102010706020507" pitchFamily="18" charset="2"/>
                        <a:buNone/>
                      </a:pPr>
                      <a:r>
                        <a:rPr lang="en-US" sz="3000" b="1" smtClean="0">
                          <a:effectLst/>
                          <a:latin typeface="+mn-lt"/>
                          <a:ea typeface="Tahoma" panose="020B0604030504040204" pitchFamily="34" charset="0"/>
                          <a:cs typeface="Tahoma" panose="020B0604030504040204" pitchFamily="34" charset="0"/>
                        </a:rPr>
                        <a:t>Cây</a:t>
                      </a:r>
                      <a:r>
                        <a:rPr lang="en-US" sz="3000" b="1" baseline="0" smtClean="0">
                          <a:effectLst/>
                          <a:latin typeface="+mn-lt"/>
                          <a:ea typeface="Tahoma" panose="020B0604030504040204" pitchFamily="34" charset="0"/>
                          <a:cs typeface="Tahoma" panose="020B0604030504040204" pitchFamily="34" charset="0"/>
                        </a:rPr>
                        <a:t> công nghiệp</a:t>
                      </a:r>
                      <a:endParaRPr lang="en-US" sz="3000" b="1" dirty="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00000"/>
                        </a:lnSpc>
                        <a:spcBef>
                          <a:spcPts val="0"/>
                        </a:spcBef>
                        <a:spcAft>
                          <a:spcPts val="0"/>
                        </a:spcAft>
                      </a:pPr>
                      <a:endParaRPr lang="en-US" sz="300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00000"/>
                        </a:lnSpc>
                        <a:spcBef>
                          <a:spcPts val="0"/>
                        </a:spcBef>
                        <a:spcAft>
                          <a:spcPts val="0"/>
                        </a:spcAft>
                      </a:pPr>
                      <a:endParaRPr lang="en-US" sz="300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00000"/>
                        </a:lnSpc>
                        <a:spcBef>
                          <a:spcPts val="0"/>
                        </a:spcBef>
                        <a:spcAft>
                          <a:spcPts val="0"/>
                        </a:spcAft>
                      </a:pPr>
                      <a:endParaRPr lang="en-US" sz="3000" dirty="0">
                        <a:effectLst/>
                        <a:latin typeface="+mn-lt"/>
                        <a:ea typeface="Tahoma" panose="020B0604030504040204" pitchFamily="34" charset="0"/>
                        <a:cs typeface="Tahoma" panose="020B0604030504040204" pitchFamily="34" charset="0"/>
                      </a:endParaRPr>
                    </a:p>
                  </a:txBody>
                  <a:tcPr marL="68580" marR="68580" marT="0" marB="0" anchor="ctr"/>
                </a:tc>
                <a:extLst>
                  <a:ext uri="{0D108BD9-81ED-4DB2-BD59-A6C34878D82A}">
                    <a16:rowId xmlns="" xmlns:a16="http://schemas.microsoft.com/office/drawing/2014/main" val="10003"/>
                  </a:ext>
                </a:extLst>
              </a:tr>
              <a:tr h="543505">
                <a:tc>
                  <a:txBody>
                    <a:bodyPr/>
                    <a:lstStyle/>
                    <a:p>
                      <a:pPr marL="0" marR="0" lvl="0" indent="0" algn="ctr">
                        <a:lnSpc>
                          <a:spcPct val="120000"/>
                        </a:lnSpc>
                        <a:spcBef>
                          <a:spcPts val="0"/>
                        </a:spcBef>
                        <a:spcAft>
                          <a:spcPts val="0"/>
                        </a:spcAft>
                        <a:buSzPts val="1300"/>
                        <a:buFont typeface="Symbol" panose="05050102010706020507" pitchFamily="18" charset="2"/>
                        <a:buNone/>
                      </a:pPr>
                      <a:r>
                        <a:rPr lang="en-US" sz="3000" b="1" smtClean="0">
                          <a:effectLst/>
                          <a:latin typeface="+mn-lt"/>
                          <a:ea typeface="Tahoma" panose="020B0604030504040204" pitchFamily="34" charset="0"/>
                          <a:cs typeface="Tahoma" panose="020B0604030504040204" pitchFamily="34" charset="0"/>
                        </a:rPr>
                        <a:t>Cây</a:t>
                      </a:r>
                      <a:r>
                        <a:rPr lang="en-US" sz="3000" b="1" baseline="0" smtClean="0">
                          <a:effectLst/>
                          <a:latin typeface="+mn-lt"/>
                          <a:ea typeface="Tahoma" panose="020B0604030504040204" pitchFamily="34" charset="0"/>
                          <a:cs typeface="Tahoma" panose="020B0604030504040204" pitchFamily="34" charset="0"/>
                        </a:rPr>
                        <a:t> ăn quả</a:t>
                      </a:r>
                      <a:endParaRPr lang="en-US" sz="3000" b="1" dirty="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3000" dirty="0">
                          <a:effectLst/>
                          <a:latin typeface="+mn-lt"/>
                          <a:ea typeface="Tahoma" panose="020B0604030504040204" pitchFamily="34" charset="0"/>
                          <a:cs typeface="Tahoma" panose="020B0604030504040204" pitchFamily="34" charset="0"/>
                        </a:rPr>
                        <a:t> </a:t>
                      </a:r>
                    </a:p>
                  </a:txBody>
                  <a:tcPr marL="68580" marR="68580" marT="0" marB="0" anchor="ctr"/>
                </a:tc>
                <a:extLst>
                  <a:ext uri="{0D108BD9-81ED-4DB2-BD59-A6C34878D82A}">
                    <a16:rowId xmlns="" xmlns:a16="http://schemas.microsoft.com/office/drawing/2014/main" val="128382674"/>
                  </a:ext>
                </a:extLst>
              </a:tr>
            </a:tbl>
          </a:graphicData>
        </a:graphic>
      </p:graphicFrame>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ppt_x</p:attrName>
                                        </p:attrNameLst>
                                      </p:cBhvr>
                                      <p:tavLst>
                                        <p:tav tm="0">
                                          <p:val>
                                            <p:strVal val="#ppt_x-.2"/>
                                          </p:val>
                                        </p:tav>
                                        <p:tav tm="100000">
                                          <p:val>
                                            <p:strVal val="#ppt_x"/>
                                          </p:val>
                                        </p:tav>
                                      </p:tavLst>
                                    </p:anim>
                                    <p:anim calcmode="lin" valueType="num">
                                      <p:cBhvr>
                                        <p:cTn id="1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bg/>
                                          </p:spTgt>
                                        </p:tgtEl>
                                        <p:attrNameLst>
                                          <p:attrName>style.visibility</p:attrName>
                                        </p:attrNameLst>
                                      </p:cBhvr>
                                      <p:to>
                                        <p:strVal val="visible"/>
                                      </p:to>
                                    </p:set>
                                    <p:animEffect transition="in" filter="wipe(up)">
                                      <p:cBhvr>
                                        <p:cTn id="17" dur="1000"/>
                                        <p:tgtEl>
                                          <p:spTgt spid="10">
                                            <p:bg/>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up)">
                                      <p:cBhvr>
                                        <p:cTn id="20" dur="1000"/>
                                        <p:tgtEl>
                                          <p:spTgt spid="10">
                                            <p:txEl>
                                              <p:pRg st="0" end="0"/>
                                            </p:tx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up)">
                                      <p:cBhvr>
                                        <p:cTn id="23" dur="1000"/>
                                        <p:tgtEl>
                                          <p:spTgt spid="10">
                                            <p:txEl>
                                              <p:pRg st="1" end="1"/>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wipe(up)">
                                      <p:cBhvr>
                                        <p:cTn id="26" dur="1000"/>
                                        <p:tgtEl>
                                          <p:spTgt spid="10">
                                            <p:txEl>
                                              <p:pRg st="2" end="2"/>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wipe(up)">
                                      <p:cBhvr>
                                        <p:cTn id="29" dur="1000"/>
                                        <p:tgtEl>
                                          <p:spTgt spid="10">
                                            <p:txEl>
                                              <p:pRg st="3" end="3"/>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up)">
                                      <p:cBhvr>
                                        <p:cTn id="32" dur="1000"/>
                                        <p:tgtEl>
                                          <p:spTgt spid="10">
                                            <p:txEl>
                                              <p:pRg st="5" end="5"/>
                                            </p:txEl>
                                          </p:spTgt>
                                        </p:tgtEl>
                                      </p:cBhvr>
                                    </p:animEffect>
                                  </p:childTnLst>
                                </p:cTn>
                              </p:par>
                              <p:par>
                                <p:cTn id="33" presetID="2" presetClass="entr" presetSubtype="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uiExpand="1" build="allAtOnce"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 xmlns:a16="http://schemas.microsoft.com/office/drawing/2014/main" id="{49484489-8858-499E-97E6-40B8178A03A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2778" r="94444">
                        <a14:foregroundMark x1="8611" y1="36875" x2="8611" y2="36875"/>
                        <a14:foregroundMark x1="65278" y1="10625" x2="65278" y2="10625"/>
                        <a14:foregroundMark x1="94444" y1="16667" x2="90556" y2="22917"/>
                        <a14:foregroundMark x1="80000" y1="22917" x2="77778" y2="28750"/>
                        <a14:foregroundMark x1="52222" y1="11458" x2="56944" y2="12083"/>
                        <a14:foregroundMark x1="4722" y1="34583" x2="3333" y2="32292"/>
                        <a14:foregroundMark x1="2778" y1="29167" x2="3611" y2="33542"/>
                        <a14:foregroundMark x1="52222" y1="15833" x2="52222" y2="26875"/>
                        <a14:foregroundMark x1="50556" y1="22917" x2="50278" y2="17083"/>
                        <a14:foregroundMark x1="55833" y1="10833" x2="75833" y2="13125"/>
                        <a14:foregroundMark x1="75278" y1="11250" x2="94444" y2="14375"/>
                      </a14:backgroundRemoval>
                    </a14:imgEffect>
                  </a14:imgLayer>
                </a14:imgProps>
              </a:ext>
              <a:ext uri="{28A0092B-C50C-407E-A947-70E740481C1C}">
                <a14:useLocalDpi xmlns:a14="http://schemas.microsoft.com/office/drawing/2010/main" val="0"/>
              </a:ext>
            </a:extLst>
          </a:blip>
          <a:stretch>
            <a:fillRect/>
          </a:stretch>
        </p:blipFill>
        <p:spPr>
          <a:xfrm>
            <a:off x="5030364" y="-111992"/>
            <a:ext cx="1286111" cy="1715435"/>
          </a:xfrm>
          <a:prstGeom prst="rect">
            <a:avLst/>
          </a:prstGeom>
        </p:spPr>
      </p:pic>
      <p:graphicFrame>
        <p:nvGraphicFramePr>
          <p:cNvPr id="5" name="Chỗ dành sẵn cho Nội dung 5">
            <a:extLst>
              <a:ext uri="{FF2B5EF4-FFF2-40B4-BE49-F238E27FC236}">
                <a16:creationId xmlns="" xmlns:a16="http://schemas.microsoft.com/office/drawing/2014/main" id="{AAF4E8D0-06AB-4F97-8B0E-13DB59C906D0}"/>
              </a:ext>
            </a:extLst>
          </p:cNvPr>
          <p:cNvGraphicFramePr>
            <a:graphicFrameLocks/>
          </p:cNvGraphicFramePr>
          <p:nvPr>
            <p:extLst>
              <p:ext uri="{D42A27DB-BD31-4B8C-83A1-F6EECF244321}">
                <p14:modId xmlns:p14="http://schemas.microsoft.com/office/powerpoint/2010/main" val="4236433652"/>
              </p:ext>
            </p:extLst>
          </p:nvPr>
        </p:nvGraphicFramePr>
        <p:xfrm>
          <a:off x="5174089" y="1534030"/>
          <a:ext cx="6788517" cy="29585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 name="Group 118">
            <a:extLst>
              <a:ext uri="{FF2B5EF4-FFF2-40B4-BE49-F238E27FC236}">
                <a16:creationId xmlns="" xmlns:a16="http://schemas.microsoft.com/office/drawing/2014/main" id="{7149F867-E8CC-43AB-A39A-39EF038361AD}"/>
              </a:ext>
            </a:extLst>
          </p:cNvPr>
          <p:cNvGrpSpPr>
            <a:grpSpLocks/>
          </p:cNvGrpSpPr>
          <p:nvPr/>
        </p:nvGrpSpPr>
        <p:grpSpPr bwMode="auto">
          <a:xfrm>
            <a:off x="6352569" y="257104"/>
            <a:ext cx="5588641" cy="907442"/>
            <a:chOff x="630" y="986"/>
            <a:chExt cx="6049" cy="540"/>
          </a:xfrm>
        </p:grpSpPr>
        <p:grpSp>
          <p:nvGrpSpPr>
            <p:cNvPr id="3" name="圆角矩形 7">
              <a:extLst>
                <a:ext uri="{FF2B5EF4-FFF2-40B4-BE49-F238E27FC236}">
                  <a16:creationId xmlns="" xmlns:a16="http://schemas.microsoft.com/office/drawing/2014/main" id="{19CAA57C-E978-4AAC-95BD-26B60428FBBD}"/>
                </a:ext>
              </a:extLst>
            </p:cNvPr>
            <p:cNvGrpSpPr>
              <a:grpSpLocks/>
            </p:cNvGrpSpPr>
            <p:nvPr/>
          </p:nvGrpSpPr>
          <p:grpSpPr bwMode="auto">
            <a:xfrm>
              <a:off x="630" y="986"/>
              <a:ext cx="6049" cy="540"/>
              <a:chOff x="457" y="737"/>
              <a:chExt cx="4800" cy="572"/>
            </a:xfrm>
          </p:grpSpPr>
          <p:pic>
            <p:nvPicPr>
              <p:cNvPr id="9" name="圆角矩形 7">
                <a:extLst>
                  <a:ext uri="{FF2B5EF4-FFF2-40B4-BE49-F238E27FC236}">
                    <a16:creationId xmlns="" xmlns:a16="http://schemas.microsoft.com/office/drawing/2014/main" id="{93CC4CF4-55F7-4E15-9F50-7761177D8192}"/>
                  </a:ext>
                </a:extLst>
              </p:cNvPr>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57" y="737"/>
                <a:ext cx="4800" cy="5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4">
                <a:extLst>
                  <a:ext uri="{FF2B5EF4-FFF2-40B4-BE49-F238E27FC236}">
                    <a16:creationId xmlns="" xmlns:a16="http://schemas.microsoft.com/office/drawing/2014/main" id="{502D3D49-9953-4FC9-A2B7-F484A7361BD7}"/>
                  </a:ext>
                </a:extLst>
              </p:cNvPr>
              <p:cNvSpPr txBox="1">
                <a:spLocks noChangeArrowheads="1"/>
              </p:cNvSpPr>
              <p:nvPr/>
            </p:nvSpPr>
            <p:spPr bwMode="auto">
              <a:xfrm>
                <a:off x="519" y="822"/>
                <a:ext cx="467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2399">
                  <a:solidFill>
                    <a:srgbClr val="FFFFFF"/>
                  </a:solidFill>
                  <a:latin typeface="Calibri" pitchFamily="34" charset="0"/>
                  <a:ea typeface="宋体" charset="-122"/>
                </a:endParaRPr>
              </a:p>
            </p:txBody>
          </p:sp>
        </p:grpSp>
        <p:sp>
          <p:nvSpPr>
            <p:cNvPr id="8" name="TextBox 19">
              <a:extLst>
                <a:ext uri="{FF2B5EF4-FFF2-40B4-BE49-F238E27FC236}">
                  <a16:creationId xmlns="" xmlns:a16="http://schemas.microsoft.com/office/drawing/2014/main" id="{6568FFB9-3AA2-4FF4-A10C-E3A9E12F4326}"/>
                </a:ext>
              </a:extLst>
            </p:cNvPr>
            <p:cNvSpPr txBox="1">
              <a:spLocks noChangeArrowheads="1"/>
            </p:cNvSpPr>
            <p:nvPr/>
          </p:nvSpPr>
          <p:spPr bwMode="auto">
            <a:xfrm>
              <a:off x="847" y="1027"/>
              <a:ext cx="5615"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rPr>
                <a:t>KIỂM TRA, ĐÁNH GIÁ</a:t>
              </a:r>
            </a:p>
          </p:txBody>
        </p:sp>
      </p:grpSp>
      <p:sp>
        <p:nvSpPr>
          <p:cNvPr id="12" name="TextBox 11">
            <a:extLst>
              <a:ext uri="{FF2B5EF4-FFF2-40B4-BE49-F238E27FC236}">
                <a16:creationId xmlns="" xmlns:a16="http://schemas.microsoft.com/office/drawing/2014/main" id="{5B3A84AD-8B64-453A-9E55-BB377EA35717}"/>
              </a:ext>
            </a:extLst>
          </p:cNvPr>
          <p:cNvSpPr txBox="1"/>
          <p:nvPr/>
        </p:nvSpPr>
        <p:spPr>
          <a:xfrm>
            <a:off x="5101478" y="4679689"/>
            <a:ext cx="6868854" cy="954107"/>
          </a:xfrm>
          <a:prstGeom prst="rect">
            <a:avLst/>
          </a:prstGeom>
          <a:solidFill>
            <a:schemeClr val="accent4">
              <a:lumMod val="20000"/>
              <a:lumOff val="80000"/>
            </a:schemeClr>
          </a:solidFill>
        </p:spPr>
        <p:txBody>
          <a:bodyPr wrap="square">
            <a:spAutoFit/>
          </a:bodyPr>
          <a:lstStyle/>
          <a:p>
            <a:pPr marL="125730" marR="0" indent="0" algn="just">
              <a:spcBef>
                <a:spcPts val="0"/>
              </a:spcBef>
              <a:spcAft>
                <a:spcPts val="0"/>
              </a:spcAft>
              <a:tabLst>
                <a:tab pos="180340" algn="l"/>
              </a:tabLst>
            </a:pPr>
            <a:r>
              <a:rPr lang="en-US" sz="2800" b="1" dirty="0" err="1">
                <a:effectLst/>
                <a:ea typeface="Tahoma" panose="020B0604030504040204" pitchFamily="34" charset="0"/>
                <a:cs typeface="Tahoma" panose="020B0604030504040204" pitchFamily="34" charset="0"/>
              </a:rPr>
              <a:t>Trình</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bày</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đặc</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điểm</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cơ</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bản</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tình</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hình</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phát</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triển</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và</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phân</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bố</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của</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ngành</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trồng</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trọt</a:t>
            </a:r>
            <a:r>
              <a:rPr lang="en-US" sz="2800" b="1" dirty="0">
                <a:effectLst/>
                <a:ea typeface="Tahoma" panose="020B0604030504040204" pitchFamily="34" charset="0"/>
                <a:cs typeface="Tahoma" panose="020B0604030504040204" pitchFamily="34" charset="0"/>
              </a:rPr>
              <a:t>? </a:t>
            </a:r>
          </a:p>
        </p:txBody>
      </p:sp>
      <p:sp>
        <p:nvSpPr>
          <p:cNvPr id="15" name="TextBox 14">
            <a:extLst>
              <a:ext uri="{FF2B5EF4-FFF2-40B4-BE49-F238E27FC236}">
                <a16:creationId xmlns="" xmlns:a16="http://schemas.microsoft.com/office/drawing/2014/main" id="{05211E28-F30C-4654-AB11-621C58C6FE0C}"/>
              </a:ext>
            </a:extLst>
          </p:cNvPr>
          <p:cNvSpPr txBox="1"/>
          <p:nvPr/>
        </p:nvSpPr>
        <p:spPr>
          <a:xfrm>
            <a:off x="5323146" y="5798137"/>
            <a:ext cx="6576071" cy="949171"/>
          </a:xfrm>
          <a:prstGeom prst="rect">
            <a:avLst/>
          </a:prstGeom>
          <a:solidFill>
            <a:schemeClr val="accent6">
              <a:lumMod val="40000"/>
              <a:lumOff val="60000"/>
            </a:schemeClr>
          </a:solidFill>
        </p:spPr>
        <p:txBody>
          <a:bodyPr wrap="square">
            <a:spAutoFit/>
          </a:bodyPr>
          <a:lstStyle/>
          <a:p>
            <a:pPr marL="125730" marR="0" indent="0" algn="just">
              <a:lnSpc>
                <a:spcPct val="120000"/>
              </a:lnSpc>
              <a:spcBef>
                <a:spcPts val="0"/>
              </a:spcBef>
              <a:spcAft>
                <a:spcPts val="0"/>
              </a:spcAft>
              <a:tabLst>
                <a:tab pos="180340" algn="l"/>
              </a:tabLst>
            </a:pPr>
            <a:r>
              <a:rPr lang="en-US" b="1" smtClean="0">
                <a:latin typeface="+mj-lt"/>
                <a:ea typeface="Tahoma" panose="020B0604030504040204" pitchFamily="34" charset="0"/>
                <a:cs typeface="Tahoma" panose="020B0604030504040204" pitchFamily="34" charset="0"/>
              </a:rPr>
              <a:t>GV</a:t>
            </a:r>
            <a:r>
              <a:rPr lang="en-US" sz="2400" b="1" smtClean="0">
                <a:effectLst/>
                <a:latin typeface="+mj-lt"/>
                <a:ea typeface="Tahoma" panose="020B0604030504040204" pitchFamily="34" charset="0"/>
                <a:cs typeface="Tahoma" panose="020B0604030504040204" pitchFamily="34" charset="0"/>
              </a:rPr>
              <a:t> </a:t>
            </a:r>
            <a:r>
              <a:rPr lang="en-US" sz="2400" b="1" dirty="0" err="1">
                <a:effectLst/>
                <a:latin typeface="+mj-lt"/>
                <a:ea typeface="Tahoma" panose="020B0604030504040204" pitchFamily="34" charset="0"/>
                <a:cs typeface="Tahoma" panose="020B0604030504040204" pitchFamily="34" charset="0"/>
              </a:rPr>
              <a:t>gọi</a:t>
            </a:r>
            <a:r>
              <a:rPr lang="en-US" sz="2400" b="1" dirty="0">
                <a:effectLst/>
                <a:latin typeface="+mj-lt"/>
                <a:ea typeface="Tahoma" panose="020B0604030504040204" pitchFamily="34" charset="0"/>
                <a:cs typeface="Tahoma" panose="020B0604030504040204" pitchFamily="34" charset="0"/>
              </a:rPr>
              <a:t> </a:t>
            </a:r>
            <a:r>
              <a:rPr lang="en-US" sz="2400" b="1" err="1">
                <a:effectLst/>
                <a:latin typeface="+mj-lt"/>
                <a:ea typeface="Tahoma" panose="020B0604030504040204" pitchFamily="34" charset="0"/>
                <a:cs typeface="Tahoma" panose="020B0604030504040204" pitchFamily="34" charset="0"/>
              </a:rPr>
              <a:t>ngẫu</a:t>
            </a:r>
            <a:r>
              <a:rPr lang="en-US" sz="2400" b="1">
                <a:effectLst/>
                <a:latin typeface="+mj-lt"/>
                <a:ea typeface="Tahoma" panose="020B0604030504040204" pitchFamily="34" charset="0"/>
                <a:cs typeface="Tahoma" panose="020B0604030504040204" pitchFamily="34" charset="0"/>
              </a:rPr>
              <a:t> </a:t>
            </a:r>
            <a:r>
              <a:rPr lang="en-US" sz="2400" b="1" smtClean="0">
                <a:effectLst/>
                <a:latin typeface="+mj-lt"/>
                <a:ea typeface="Tahoma" panose="020B0604030504040204" pitchFamily="34" charset="0"/>
                <a:cs typeface="Tahoma" panose="020B0604030504040204" pitchFamily="34" charset="0"/>
              </a:rPr>
              <a:t>nhiên HS </a:t>
            </a:r>
            <a:r>
              <a:rPr lang="en-US" sz="2400" b="1" dirty="0" err="1">
                <a:effectLst/>
                <a:latin typeface="+mj-lt"/>
                <a:ea typeface="Tahoma" panose="020B0604030504040204" pitchFamily="34" charset="0"/>
                <a:cs typeface="Tahoma" panose="020B0604030504040204" pitchFamily="34" charset="0"/>
              </a:rPr>
              <a:t>trình</a:t>
            </a:r>
            <a:r>
              <a:rPr lang="en-US" sz="2400" b="1" dirty="0">
                <a:effectLst/>
                <a:latin typeface="+mj-lt"/>
                <a:ea typeface="Tahoma" panose="020B0604030504040204" pitchFamily="34" charset="0"/>
                <a:cs typeface="Tahoma" panose="020B0604030504040204" pitchFamily="34" charset="0"/>
              </a:rPr>
              <a:t> </a:t>
            </a:r>
            <a:r>
              <a:rPr lang="en-US" sz="2400" b="1" dirty="0" err="1">
                <a:effectLst/>
                <a:latin typeface="+mj-lt"/>
                <a:ea typeface="Tahoma" panose="020B0604030504040204" pitchFamily="34" charset="0"/>
                <a:cs typeface="Tahoma" panose="020B0604030504040204" pitchFamily="34" charset="0"/>
              </a:rPr>
              <a:t>bày</a:t>
            </a:r>
            <a:r>
              <a:rPr lang="en-US" sz="2400" b="1" dirty="0">
                <a:effectLst/>
                <a:latin typeface="+mj-lt"/>
                <a:ea typeface="Tahoma" panose="020B0604030504040204" pitchFamily="34" charset="0"/>
                <a:cs typeface="Tahoma" panose="020B0604030504040204" pitchFamily="34" charset="0"/>
              </a:rPr>
              <a:t> </a:t>
            </a:r>
            <a:r>
              <a:rPr lang="en-US" sz="2400" b="1" dirty="0" err="1">
                <a:effectLst/>
                <a:latin typeface="+mj-lt"/>
                <a:ea typeface="Tahoma" panose="020B0604030504040204" pitchFamily="34" charset="0"/>
                <a:cs typeface="Tahoma" panose="020B0604030504040204" pitchFamily="34" charset="0"/>
              </a:rPr>
              <a:t>trong</a:t>
            </a:r>
            <a:r>
              <a:rPr lang="en-US" sz="2400" b="1" dirty="0">
                <a:effectLst/>
                <a:latin typeface="+mj-lt"/>
                <a:ea typeface="Tahoma" panose="020B0604030504040204" pitchFamily="34" charset="0"/>
                <a:cs typeface="Tahoma" panose="020B0604030504040204" pitchFamily="34" charset="0"/>
              </a:rPr>
              <a:t> 2 </a:t>
            </a:r>
            <a:r>
              <a:rPr lang="en-US" sz="2400" b="1" dirty="0" err="1">
                <a:effectLst/>
                <a:latin typeface="+mj-lt"/>
                <a:ea typeface="Tahoma" panose="020B0604030504040204" pitchFamily="34" charset="0"/>
                <a:cs typeface="Tahoma" panose="020B0604030504040204" pitchFamily="34" charset="0"/>
              </a:rPr>
              <a:t>phút</a:t>
            </a:r>
            <a:r>
              <a:rPr lang="en-US" sz="2400" b="1" dirty="0">
                <a:latin typeface="+mj-lt"/>
                <a:ea typeface="Tahoma" panose="020B0604030504040204" pitchFamily="34" charset="0"/>
                <a:cs typeface="Tahoma" panose="020B0604030504040204" pitchFamily="34" charset="0"/>
              </a:rPr>
              <a:t>, </a:t>
            </a:r>
            <a:r>
              <a:rPr lang="en-US" sz="2400" b="1" dirty="0" err="1">
                <a:latin typeface="+mj-lt"/>
                <a:ea typeface="Tahoma" panose="020B0604030504040204" pitchFamily="34" charset="0"/>
                <a:cs typeface="Tahoma" panose="020B0604030504040204" pitchFamily="34" charset="0"/>
              </a:rPr>
              <a:t>kết</a:t>
            </a:r>
            <a:r>
              <a:rPr lang="en-US" sz="2400" b="1" dirty="0">
                <a:latin typeface="+mj-lt"/>
                <a:ea typeface="Tahoma" panose="020B0604030504040204" pitchFamily="34" charset="0"/>
                <a:cs typeface="Tahoma" panose="020B0604030504040204" pitchFamily="34" charset="0"/>
              </a:rPr>
              <a:t> </a:t>
            </a:r>
            <a:r>
              <a:rPr lang="en-US" sz="2400" b="1" dirty="0" err="1">
                <a:latin typeface="+mj-lt"/>
                <a:ea typeface="Tahoma" panose="020B0604030504040204" pitchFamily="34" charset="0"/>
                <a:cs typeface="Tahoma" panose="020B0604030504040204" pitchFamily="34" charset="0"/>
              </a:rPr>
              <a:t>hợp</a:t>
            </a:r>
            <a:r>
              <a:rPr lang="en-US" sz="2400" b="1" dirty="0">
                <a:latin typeface="+mj-lt"/>
                <a:ea typeface="Tahoma" panose="020B0604030504040204" pitchFamily="34" charset="0"/>
                <a:cs typeface="Tahoma" panose="020B0604030504040204" pitchFamily="34" charset="0"/>
              </a:rPr>
              <a:t> </a:t>
            </a:r>
            <a:r>
              <a:rPr lang="en-US" sz="2400" b="1" dirty="0" err="1">
                <a:latin typeface="+mj-lt"/>
                <a:ea typeface="Tahoma" panose="020B0604030504040204" pitchFamily="34" charset="0"/>
                <a:cs typeface="Tahoma" panose="020B0604030504040204" pitchFamily="34" charset="0"/>
              </a:rPr>
              <a:t>bản</a:t>
            </a:r>
            <a:r>
              <a:rPr lang="en-US" sz="2400" b="1" dirty="0">
                <a:latin typeface="+mj-lt"/>
                <a:ea typeface="Tahoma" panose="020B0604030504040204" pitchFamily="34" charset="0"/>
                <a:cs typeface="Tahoma" panose="020B0604030504040204" pitchFamily="34" charset="0"/>
              </a:rPr>
              <a:t> </a:t>
            </a:r>
            <a:r>
              <a:rPr lang="en-US" sz="2400" b="1" dirty="0" err="1">
                <a:latin typeface="+mj-lt"/>
                <a:ea typeface="Tahoma" panose="020B0604030504040204" pitchFamily="34" charset="0"/>
                <a:cs typeface="Tahoma" panose="020B0604030504040204" pitchFamily="34" charset="0"/>
              </a:rPr>
              <a:t>đồ</a:t>
            </a:r>
            <a:endParaRPr lang="en-US" sz="2000" b="1" dirty="0">
              <a:effectLst/>
              <a:latin typeface="+mj-lt"/>
              <a:ea typeface="Tahoma" panose="020B0604030504040204" pitchFamily="34" charset="0"/>
              <a:cs typeface="Tahoma" panose="020B0604030504040204" pitchFamily="34" charset="0"/>
            </a:endParaRPr>
          </a:p>
        </p:txBody>
      </p:sp>
      <p:pic>
        <p:nvPicPr>
          <p:cNvPr id="14" name="Picture 13" descr="A map of the country&#10;&#10;Description automatically generated"/>
          <p:cNvPicPr/>
          <p:nvPr/>
        </p:nvPicPr>
        <p:blipFill>
          <a:blip r:embed="rId10">
            <a:extLst>
              <a:ext uri="{28A0092B-C50C-407E-A947-70E740481C1C}">
                <a14:useLocalDpi xmlns:a14="http://schemas.microsoft.com/office/drawing/2010/main" val="0"/>
              </a:ext>
            </a:extLst>
          </a:blip>
          <a:stretch>
            <a:fillRect/>
          </a:stretch>
        </p:blipFill>
        <p:spPr>
          <a:xfrm>
            <a:off x="151606" y="229394"/>
            <a:ext cx="4689834" cy="6534150"/>
          </a:xfrm>
          <a:prstGeom prst="rect">
            <a:avLst/>
          </a:prstGeom>
          <a:ln>
            <a:noFill/>
          </a:ln>
          <a:effectLst>
            <a:outerShdw blurRad="292100" dist="139700" dir="2700000" algn="tl" rotWithShape="0">
              <a:srgbClr val="333333">
                <a:alpha val="65000"/>
              </a:srgbClr>
            </a:outerShdw>
          </a:effectLst>
        </p:spPr>
      </p:pic>
      <p:sp>
        <p:nvSpPr>
          <p:cNvPr id="16" name="Text Box 4"/>
          <p:cNvSpPr txBox="1">
            <a:spLocks noChangeArrowheads="1"/>
          </p:cNvSpPr>
          <p:nvPr/>
        </p:nvSpPr>
        <p:spPr bwMode="auto">
          <a:xfrm>
            <a:off x="0" y="5982379"/>
            <a:ext cx="4799806" cy="800215"/>
          </a:xfrm>
          <a:prstGeom prst="rect">
            <a:avLst/>
          </a:prstGeom>
          <a:solidFill>
            <a:schemeClr val="bg1"/>
          </a:solidFill>
          <a:ln w="9525" algn="ctr">
            <a:solidFill>
              <a:srgbClr val="0000FF"/>
            </a:solidFill>
            <a:miter lim="800000"/>
            <a:headEnd/>
            <a:tailEnd/>
          </a:ln>
          <a:effectLst/>
        </p:spPr>
        <p:txBody>
          <a:bodyPr wrap="square" lIns="121917" tIns="60958" rIns="121917" bIns="60958">
            <a:spAutoFit/>
          </a:bodyPr>
          <a:lstStyle/>
          <a:p>
            <a:pPr algn="ctr"/>
            <a:r>
              <a:rPr lang="en-US" sz="2200" b="1" smtClean="0">
                <a:solidFill>
                  <a:srgbClr val="0000FF"/>
                </a:solidFill>
              </a:rPr>
              <a:t>H.4.1. Bản đồ phân bố nông nghiệp Việt Nam, 2021</a:t>
            </a:r>
            <a:endParaRPr lang="en-US" sz="2200" b="1">
              <a:solidFill>
                <a:srgbClr val="0000FF"/>
              </a:solidFill>
            </a:endParaRPr>
          </a:p>
        </p:txBody>
      </p:sp>
    </p:spTree>
    <p:extLst>
      <p:ext uri="{BB962C8B-B14F-4D97-AF65-F5344CB8AC3E}">
        <p14:creationId xmlns:p14="http://schemas.microsoft.com/office/powerpoint/2010/main" val="190451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graphicEl>
                                              <a:dgm id="{35024053-335C-44A2-8135-AC3F1E53C9F9}"/>
                                            </p:graphicEl>
                                          </p:spTgt>
                                        </p:tgtEl>
                                        <p:attrNameLst>
                                          <p:attrName>style.visibility</p:attrName>
                                        </p:attrNameLst>
                                      </p:cBhvr>
                                      <p:to>
                                        <p:strVal val="visible"/>
                                      </p:to>
                                    </p:set>
                                    <p:animEffect transition="in" filter="fade">
                                      <p:cBhvr>
                                        <p:cTn id="17" dur="1000"/>
                                        <p:tgtEl>
                                          <p:spTgt spid="5">
                                            <p:graphicEl>
                                              <a:dgm id="{35024053-335C-44A2-8135-AC3F1E53C9F9}"/>
                                            </p:graphicEl>
                                          </p:spTgt>
                                        </p:tgtEl>
                                      </p:cBhvr>
                                    </p:animEffect>
                                    <p:anim calcmode="lin" valueType="num">
                                      <p:cBhvr>
                                        <p:cTn id="18" dur="1000" fill="hold"/>
                                        <p:tgtEl>
                                          <p:spTgt spid="5">
                                            <p:graphicEl>
                                              <a:dgm id="{35024053-335C-44A2-8135-AC3F1E53C9F9}"/>
                                            </p:graphicEl>
                                          </p:spTgt>
                                        </p:tgtEl>
                                        <p:attrNameLst>
                                          <p:attrName>ppt_x</p:attrName>
                                        </p:attrNameLst>
                                      </p:cBhvr>
                                      <p:tavLst>
                                        <p:tav tm="0">
                                          <p:val>
                                            <p:strVal val="#ppt_x"/>
                                          </p:val>
                                        </p:tav>
                                        <p:tav tm="100000">
                                          <p:val>
                                            <p:strVal val="#ppt_x"/>
                                          </p:val>
                                        </p:tav>
                                      </p:tavLst>
                                    </p:anim>
                                    <p:anim calcmode="lin" valueType="num">
                                      <p:cBhvr>
                                        <p:cTn id="19" dur="1000" fill="hold"/>
                                        <p:tgtEl>
                                          <p:spTgt spid="5">
                                            <p:graphicEl>
                                              <a:dgm id="{35024053-335C-44A2-8135-AC3F1E53C9F9}"/>
                                            </p:graphic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graphicEl>
                                              <a:dgm id="{ABC5D15E-B0FE-408F-AAC9-2AFEC36CBBFE}"/>
                                            </p:graphicEl>
                                          </p:spTgt>
                                        </p:tgtEl>
                                        <p:attrNameLst>
                                          <p:attrName>style.visibility</p:attrName>
                                        </p:attrNameLst>
                                      </p:cBhvr>
                                      <p:to>
                                        <p:strVal val="visible"/>
                                      </p:to>
                                    </p:set>
                                    <p:animEffect transition="in" filter="fade">
                                      <p:cBhvr>
                                        <p:cTn id="24" dur="1000"/>
                                        <p:tgtEl>
                                          <p:spTgt spid="5">
                                            <p:graphicEl>
                                              <a:dgm id="{ABC5D15E-B0FE-408F-AAC9-2AFEC36CBBFE}"/>
                                            </p:graphicEl>
                                          </p:spTgt>
                                        </p:tgtEl>
                                      </p:cBhvr>
                                    </p:animEffect>
                                    <p:anim calcmode="lin" valueType="num">
                                      <p:cBhvr>
                                        <p:cTn id="25" dur="1000" fill="hold"/>
                                        <p:tgtEl>
                                          <p:spTgt spid="5">
                                            <p:graphicEl>
                                              <a:dgm id="{ABC5D15E-B0FE-408F-AAC9-2AFEC36CBBFE}"/>
                                            </p:graphicEl>
                                          </p:spTgt>
                                        </p:tgtEl>
                                        <p:attrNameLst>
                                          <p:attrName>ppt_x</p:attrName>
                                        </p:attrNameLst>
                                      </p:cBhvr>
                                      <p:tavLst>
                                        <p:tav tm="0">
                                          <p:val>
                                            <p:strVal val="#ppt_x"/>
                                          </p:val>
                                        </p:tav>
                                        <p:tav tm="100000">
                                          <p:val>
                                            <p:strVal val="#ppt_x"/>
                                          </p:val>
                                        </p:tav>
                                      </p:tavLst>
                                    </p:anim>
                                    <p:anim calcmode="lin" valueType="num">
                                      <p:cBhvr>
                                        <p:cTn id="26" dur="1000" fill="hold"/>
                                        <p:tgtEl>
                                          <p:spTgt spid="5">
                                            <p:graphicEl>
                                              <a:dgm id="{ABC5D15E-B0FE-408F-AAC9-2AFEC36CBBFE}"/>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12"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 xmlns:a16="http://schemas.microsoft.com/office/drawing/2014/main" id="{6390B570-51F7-4C86-8ED3-FA1FA021E525}"/>
              </a:ext>
            </a:extLst>
          </p:cNvPr>
          <p:cNvGraphicFramePr>
            <a:graphicFrameLocks noGrp="1"/>
          </p:cNvGraphicFramePr>
          <p:nvPr>
            <p:extLst>
              <p:ext uri="{D42A27DB-BD31-4B8C-83A1-F6EECF244321}">
                <p14:modId xmlns:p14="http://schemas.microsoft.com/office/powerpoint/2010/main" val="1970131466"/>
              </p:ext>
            </p:extLst>
          </p:nvPr>
        </p:nvGraphicFramePr>
        <p:xfrm>
          <a:off x="227806" y="610394"/>
          <a:ext cx="11582399" cy="4978782"/>
        </p:xfrm>
        <a:graphic>
          <a:graphicData uri="http://schemas.openxmlformats.org/drawingml/2006/table">
            <a:tbl>
              <a:tblPr bandRow="1">
                <a:tableStyleId>{5C22544A-7EE6-4342-B048-85BDC9FD1C3A}</a:tableStyleId>
              </a:tblPr>
              <a:tblGrid>
                <a:gridCol w="1066800">
                  <a:extLst>
                    <a:ext uri="{9D8B030D-6E8A-4147-A177-3AD203B41FA5}">
                      <a16:colId xmlns="" xmlns:a16="http://schemas.microsoft.com/office/drawing/2014/main" val="1859050929"/>
                    </a:ext>
                  </a:extLst>
                </a:gridCol>
                <a:gridCol w="3048000">
                  <a:extLst>
                    <a:ext uri="{9D8B030D-6E8A-4147-A177-3AD203B41FA5}">
                      <a16:colId xmlns="" xmlns:a16="http://schemas.microsoft.com/office/drawing/2014/main" val="1318142012"/>
                    </a:ext>
                  </a:extLst>
                </a:gridCol>
                <a:gridCol w="2895600">
                  <a:extLst>
                    <a:ext uri="{9D8B030D-6E8A-4147-A177-3AD203B41FA5}">
                      <a16:colId xmlns="" xmlns:a16="http://schemas.microsoft.com/office/drawing/2014/main" val="3483025579"/>
                    </a:ext>
                  </a:extLst>
                </a:gridCol>
                <a:gridCol w="4571999">
                  <a:extLst>
                    <a:ext uri="{9D8B030D-6E8A-4147-A177-3AD203B41FA5}">
                      <a16:colId xmlns="" xmlns:a16="http://schemas.microsoft.com/office/drawing/2014/main" val="967294256"/>
                    </a:ext>
                  </a:extLst>
                </a:gridCol>
              </a:tblGrid>
              <a:tr h="1686942">
                <a:tc>
                  <a:txBody>
                    <a:bodyPr/>
                    <a:lstStyle/>
                    <a:p>
                      <a:pPr marL="0" marR="0" indent="0" algn="ctr">
                        <a:lnSpc>
                          <a:spcPct val="120000"/>
                        </a:lnSpc>
                        <a:spcBef>
                          <a:spcPts val="0"/>
                        </a:spcBef>
                        <a:spcAft>
                          <a:spcPts val="0"/>
                        </a:spcAft>
                      </a:pP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Đặc</a:t>
                      </a: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điểm</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err="1">
                          <a:solidFill>
                            <a:schemeClr val="bg1"/>
                          </a:solidFill>
                          <a:effectLst/>
                          <a:latin typeface="Tahoma" panose="020B0604030504040204" pitchFamily="34" charset="0"/>
                          <a:ea typeface="Tahoma" panose="020B0604030504040204" pitchFamily="34" charset="0"/>
                          <a:cs typeface="Tahoma" panose="020B0604030504040204" pitchFamily="34" charset="0"/>
                        </a:rPr>
                        <a:t>Cây</a:t>
                      </a: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trồng</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chính</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Phân</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bố</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Tình</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hình sản xuất</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 xmlns:a16="http://schemas.microsoft.com/office/drawing/2014/main" val="943887121"/>
                  </a:ext>
                </a:extLst>
              </a:tr>
              <a:tr h="1124628">
                <a:tc>
                  <a:txBody>
                    <a:bodyPr/>
                    <a:lstStyle/>
                    <a:p>
                      <a:pPr marL="0" marR="0" indent="0" algn="ctr">
                        <a:lnSpc>
                          <a:spcPct val="120000"/>
                        </a:lnSpc>
                        <a:spcBef>
                          <a:spcPts val="0"/>
                        </a:spcBef>
                        <a:spcAft>
                          <a:spcPts val="0"/>
                        </a:spcAft>
                      </a:pPr>
                      <a:endParaRPr lang="en-US" sz="2000" b="1"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r>
                        <a:rPr lang="en-US" sz="2000" b="1" smtClean="0">
                          <a:effectLst/>
                          <a:latin typeface="Tahoma" panose="020B0604030504040204" pitchFamily="34" charset="0"/>
                          <a:ea typeface="Tahoma" panose="020B0604030504040204" pitchFamily="34" charset="0"/>
                          <a:cs typeface="Tahoma" panose="020B0604030504040204" pitchFamily="34" charset="0"/>
                        </a:rPr>
                        <a:t>Cây lương</a:t>
                      </a:r>
                      <a:r>
                        <a:rPr lang="en-US" sz="2000" b="1" baseline="0" smtClean="0">
                          <a:effectLst/>
                          <a:latin typeface="Tahoma" panose="020B0604030504040204" pitchFamily="34" charset="0"/>
                          <a:ea typeface="Tahoma" panose="020B0604030504040204" pitchFamily="34" charset="0"/>
                          <a:cs typeface="Tahoma" panose="020B0604030504040204" pitchFamily="34" charset="0"/>
                        </a:rPr>
                        <a:t> thực</a:t>
                      </a: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 xmlns:a16="http://schemas.microsoft.com/office/drawing/2014/main" val="1895237569"/>
                  </a:ext>
                </a:extLst>
              </a:tr>
            </a:tbl>
          </a:graphicData>
        </a:graphic>
      </p:graphicFrame>
      <p:sp>
        <p:nvSpPr>
          <p:cNvPr id="12" name="Rectangle 11"/>
          <p:cNvSpPr/>
          <p:nvPr/>
        </p:nvSpPr>
        <p:spPr>
          <a:xfrm>
            <a:off x="176571" y="153194"/>
            <a:ext cx="11709082" cy="538605"/>
          </a:xfrm>
          <a:prstGeom prst="rect">
            <a:avLst/>
          </a:prstGeom>
        </p:spPr>
        <p:txBody>
          <a:bodyPr wrap="square" lIns="91436" tIns="45718" rIns="91436" bIns="45718">
            <a:spAutoFit/>
          </a:bodyPr>
          <a:lstStyle/>
          <a:p>
            <a:pPr algn="ctr"/>
            <a:r>
              <a:rPr lang="en-US" sz="2900" b="1" smtClean="0">
                <a:solidFill>
                  <a:srgbClr val="002060"/>
                </a:solidFill>
                <a:cs typeface="Arial" pitchFamily="34" charset="0"/>
              </a:rPr>
              <a:t>Sự phát triển và phân bố ngành trồng trọt nước ta</a:t>
            </a:r>
            <a:endParaRPr lang="en-US" sz="2900" b="1"/>
          </a:p>
        </p:txBody>
      </p:sp>
      <p:sp>
        <p:nvSpPr>
          <p:cNvPr id="14" name="TextBox 13"/>
          <p:cNvSpPr txBox="1"/>
          <p:nvPr/>
        </p:nvSpPr>
        <p:spPr>
          <a:xfrm>
            <a:off x="1294606" y="2362994"/>
            <a:ext cx="3048000" cy="2444515"/>
          </a:xfrm>
          <a:prstGeom prst="rect">
            <a:avLst/>
          </a:prstGeom>
          <a:noFill/>
        </p:spPr>
        <p:txBody>
          <a:bodyPr wrap="square" rtlCol="0">
            <a:spAutoFit/>
          </a:bodyPr>
          <a:lstStyle/>
          <a:p>
            <a:pPr algn="just">
              <a:lnSpc>
                <a:spcPct val="130000"/>
              </a:lnSpc>
            </a:pPr>
            <a:r>
              <a:rPr lang="en-US" sz="3000" b="1" smtClean="0"/>
              <a:t>- Lúa, ngô, khoai, sắn; </a:t>
            </a:r>
          </a:p>
          <a:p>
            <a:pPr algn="just">
              <a:lnSpc>
                <a:spcPct val="130000"/>
              </a:lnSpc>
            </a:pPr>
            <a:r>
              <a:rPr lang="en-US" sz="3000" b="1" smtClean="0"/>
              <a:t>- Lúa là cây lương thực chính.</a:t>
            </a:r>
          </a:p>
        </p:txBody>
      </p:sp>
      <p:sp>
        <p:nvSpPr>
          <p:cNvPr id="16" name="TextBox 15"/>
          <p:cNvSpPr txBox="1"/>
          <p:nvPr/>
        </p:nvSpPr>
        <p:spPr>
          <a:xfrm>
            <a:off x="4495006" y="2362994"/>
            <a:ext cx="2819400" cy="2444515"/>
          </a:xfrm>
          <a:prstGeom prst="rect">
            <a:avLst/>
          </a:prstGeom>
          <a:noFill/>
        </p:spPr>
        <p:txBody>
          <a:bodyPr wrap="square" rtlCol="0">
            <a:spAutoFit/>
          </a:bodyPr>
          <a:lstStyle/>
          <a:p>
            <a:pPr algn="just">
              <a:lnSpc>
                <a:spcPct val="130000"/>
              </a:lnSpc>
            </a:pPr>
            <a:r>
              <a:rPr lang="en-US" sz="3000" b="1" smtClean="0"/>
              <a:t>- Khắp cả nước.</a:t>
            </a:r>
          </a:p>
          <a:p>
            <a:pPr algn="just">
              <a:lnSpc>
                <a:spcPct val="130000"/>
              </a:lnSpc>
            </a:pPr>
            <a:r>
              <a:rPr lang="en-US" sz="3000" b="1" smtClean="0"/>
              <a:t>- Hai vùng trọng điểm lúa: ĐBSH, ĐBSCL.</a:t>
            </a:r>
          </a:p>
        </p:txBody>
      </p:sp>
      <p:sp>
        <p:nvSpPr>
          <p:cNvPr id="17" name="TextBox 16"/>
          <p:cNvSpPr txBox="1"/>
          <p:nvPr/>
        </p:nvSpPr>
        <p:spPr>
          <a:xfrm>
            <a:off x="7238206" y="2384604"/>
            <a:ext cx="4419600" cy="2444515"/>
          </a:xfrm>
          <a:prstGeom prst="rect">
            <a:avLst/>
          </a:prstGeom>
          <a:noFill/>
        </p:spPr>
        <p:txBody>
          <a:bodyPr wrap="square" rtlCol="0">
            <a:spAutoFit/>
          </a:bodyPr>
          <a:lstStyle/>
          <a:p>
            <a:pPr algn="just">
              <a:lnSpc>
                <a:spcPct val="130000"/>
              </a:lnSpc>
            </a:pPr>
            <a:r>
              <a:rPr lang="en-US" sz="3000" b="1" smtClean="0"/>
              <a:t>- Cơ cấu mùa vụ thay đổi.</a:t>
            </a:r>
          </a:p>
          <a:p>
            <a:pPr algn="just">
              <a:lnSpc>
                <a:spcPct val="130000"/>
              </a:lnSpc>
            </a:pPr>
            <a:r>
              <a:rPr lang="en-US" sz="3000" b="1" smtClean="0"/>
              <a:t>- Nhiều giống mới, năng suất cao, chất lượng tốt.</a:t>
            </a:r>
          </a:p>
          <a:p>
            <a:pPr algn="just">
              <a:lnSpc>
                <a:spcPct val="130000"/>
              </a:lnSpc>
            </a:pPr>
            <a:r>
              <a:rPr lang="en-US" sz="3000" b="1" smtClean="0"/>
              <a:t>- Mức độ cơ giới hóa cao.</a:t>
            </a:r>
            <a:endParaRPr lang="en-US" sz="3000" b="1"/>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3802" y="1062072"/>
            <a:ext cx="9142810"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cs typeface="Times New Roman" pitchFamily="18" charset="0"/>
              </a:rPr>
              <a:t>Câu 2</a:t>
            </a:r>
            <a:r>
              <a:rPr lang="en-US" sz="3300" b="1" smtClean="0">
                <a:solidFill>
                  <a:srgbClr val="0000FF"/>
                </a:solidFill>
                <a:cs typeface="Times New Roman" pitchFamily="18" charset="0"/>
              </a:rPr>
              <a:t>. Điền tiếp vào câu sau: “nhất nước, nhì phân, tam cần, tứ….”</a:t>
            </a:r>
            <a:endParaRPr lang="en-US" sz="3300" b="1" dirty="0">
              <a:solidFill>
                <a:srgbClr val="0000FF"/>
              </a:solidFill>
              <a:cs typeface="Times New Roman" pitchFamily="18" charset="0"/>
            </a:endParaRPr>
          </a:p>
        </p:txBody>
      </p:sp>
      <p:sp>
        <p:nvSpPr>
          <p:cNvPr id="5" name="TextBox 4"/>
          <p:cNvSpPr txBox="1"/>
          <p:nvPr/>
        </p:nvSpPr>
        <p:spPr>
          <a:xfrm>
            <a:off x="4266645" y="3429794"/>
            <a:ext cx="1275343" cy="630938"/>
          </a:xfrm>
          <a:prstGeom prst="rect">
            <a:avLst/>
          </a:prstGeom>
          <a:noFill/>
        </p:spPr>
        <p:txBody>
          <a:bodyPr wrap="none" lIns="121917" tIns="60958" rIns="121917" bIns="60958" rtlCol="0">
            <a:spAutoFit/>
          </a:bodyPr>
          <a:lstStyle/>
          <a:p>
            <a:r>
              <a:rPr lang="en-US" sz="3300" b="1" smtClean="0">
                <a:solidFill>
                  <a:srgbClr val="FF0000"/>
                </a:solidFill>
                <a:cs typeface="Times New Roman" pitchFamily="18" charset="0"/>
              </a:rPr>
              <a:t>Giống</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2" y="0"/>
            <a:ext cx="12196944" cy="659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05989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ppt_x</p:attrName>
                                        </p:attrNameLst>
                                      </p:cBhvr>
                                      <p:tavLst>
                                        <p:tav tm="0">
                                          <p:val>
                                            <p:strVal val="#ppt_x-.2"/>
                                          </p:val>
                                        </p:tav>
                                        <p:tav tm="100000">
                                          <p:val>
                                            <p:strVal val="#ppt_x"/>
                                          </p:val>
                                        </p:tav>
                                      </p:tavLst>
                                    </p:anim>
                                    <p:anim calcmode="lin" valueType="num">
                                      <p:cBhvr>
                                        <p:cTn id="8" dur="1000" fill="hold"/>
                                        <p:tgtEl>
                                          <p:spTgt spid="61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514273" y="3124925"/>
            <a:ext cx="6857107" cy="36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13315" name="Text Box 3"/>
          <p:cNvSpPr txBox="1">
            <a:spLocks noChangeArrowheads="1"/>
          </p:cNvSpPr>
          <p:nvPr/>
        </p:nvSpPr>
        <p:spPr bwMode="auto">
          <a:xfrm>
            <a:off x="3199983" y="5487672"/>
            <a:ext cx="7238058" cy="36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sym typeface="Wingdings" panose="05000000000000000000" pitchFamily="2" charset="2"/>
              </a:rPr>
              <a:t>                 </a:t>
            </a:r>
            <a:endParaRPr lang="en-US" altLang="en-US" sz="2400">
              <a:solidFill>
                <a:srgbClr val="0000CC"/>
              </a:solidFill>
              <a:latin typeface="Arial" panose="020B0604020202020204" pitchFamily="34" charset="0"/>
            </a:endParaRPr>
          </a:p>
        </p:txBody>
      </p:sp>
      <p:sp>
        <p:nvSpPr>
          <p:cNvPr id="13316" name="Text Box 4"/>
          <p:cNvSpPr txBox="1">
            <a:spLocks noChangeArrowheads="1"/>
          </p:cNvSpPr>
          <p:nvPr/>
        </p:nvSpPr>
        <p:spPr bwMode="auto">
          <a:xfrm>
            <a:off x="3199983" y="6326066"/>
            <a:ext cx="5409496" cy="36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pic>
        <p:nvPicPr>
          <p:cNvPr id="90117" name="Picture 2" descr="http://vov.vn/Uploaded_VOV/xuanthan/20120716/canhdongmaulon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2" y="3582229"/>
            <a:ext cx="6171397" cy="32773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0118" name="Picture 8" descr="Triển vọng máy cấy lúa mới trên đồng ru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7587" y="3582229"/>
            <a:ext cx="5942826" cy="32773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0119" name="Picture 2" descr="http://baobackan.org.vn/dataimages/201103/original/images420680_gieo_xa_ha_hie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132" y="0"/>
            <a:ext cx="6182281" cy="35060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0120" name="Picture 2" descr="http://fo2.vicongdong.vn/imgContent/24/876696.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9" y="0"/>
            <a:ext cx="5962418" cy="35060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90122" name="Text Box 10"/>
          <p:cNvSpPr txBox="1">
            <a:spLocks noChangeArrowheads="1"/>
          </p:cNvSpPr>
          <p:nvPr/>
        </p:nvSpPr>
        <p:spPr bwMode="auto">
          <a:xfrm>
            <a:off x="4336304" y="3277359"/>
            <a:ext cx="4166510" cy="4573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a:solidFill>
                  <a:srgbClr val="FF0000"/>
                </a:solidFill>
                <a:latin typeface="+mn-lt"/>
                <a:cs typeface="Times New Roman" panose="02020603050405020304" pitchFamily="18" charset="0"/>
              </a:rPr>
              <a:t>CƠ GIỚI HÓA NÔNG NGHIỆP </a:t>
            </a:r>
          </a:p>
        </p:txBody>
      </p:sp>
    </p:spTree>
    <p:custDataLst>
      <p:tags r:id="rId1"/>
    </p:custDataLst>
    <p:extLst>
      <p:ext uri="{BB962C8B-B14F-4D97-AF65-F5344CB8AC3E}">
        <p14:creationId xmlns:p14="http://schemas.microsoft.com/office/powerpoint/2010/main" val="3075198261"/>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0120"/>
                                        </p:tgtEl>
                                        <p:attrNameLst>
                                          <p:attrName>style.visibility</p:attrName>
                                        </p:attrNameLst>
                                      </p:cBhvr>
                                      <p:to>
                                        <p:strVal val="visible"/>
                                      </p:to>
                                    </p:set>
                                    <p:anim calcmode="lin" valueType="num">
                                      <p:cBhvr>
                                        <p:cTn id="7" dur="1000" fill="hold"/>
                                        <p:tgtEl>
                                          <p:spTgt spid="90120"/>
                                        </p:tgtEl>
                                        <p:attrNameLst>
                                          <p:attrName>ppt_w</p:attrName>
                                        </p:attrNameLst>
                                      </p:cBhvr>
                                      <p:tavLst>
                                        <p:tav tm="0">
                                          <p:val>
                                            <p:fltVal val="0"/>
                                          </p:val>
                                        </p:tav>
                                        <p:tav tm="100000">
                                          <p:val>
                                            <p:strVal val="#ppt_w"/>
                                          </p:val>
                                        </p:tav>
                                      </p:tavLst>
                                    </p:anim>
                                    <p:anim calcmode="lin" valueType="num">
                                      <p:cBhvr>
                                        <p:cTn id="8" dur="1000" fill="hold"/>
                                        <p:tgtEl>
                                          <p:spTgt spid="9012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0119"/>
                                        </p:tgtEl>
                                        <p:attrNameLst>
                                          <p:attrName>style.visibility</p:attrName>
                                        </p:attrNameLst>
                                      </p:cBhvr>
                                      <p:to>
                                        <p:strVal val="visible"/>
                                      </p:to>
                                    </p:set>
                                    <p:anim calcmode="lin" valueType="num">
                                      <p:cBhvr>
                                        <p:cTn id="11" dur="1000" fill="hold"/>
                                        <p:tgtEl>
                                          <p:spTgt spid="90119"/>
                                        </p:tgtEl>
                                        <p:attrNameLst>
                                          <p:attrName>ppt_w</p:attrName>
                                        </p:attrNameLst>
                                      </p:cBhvr>
                                      <p:tavLst>
                                        <p:tav tm="0">
                                          <p:val>
                                            <p:fltVal val="0"/>
                                          </p:val>
                                        </p:tav>
                                        <p:tav tm="100000">
                                          <p:val>
                                            <p:strVal val="#ppt_w"/>
                                          </p:val>
                                        </p:tav>
                                      </p:tavLst>
                                    </p:anim>
                                    <p:anim calcmode="lin" valueType="num">
                                      <p:cBhvr>
                                        <p:cTn id="12" dur="1000" fill="hold"/>
                                        <p:tgtEl>
                                          <p:spTgt spid="90119"/>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90118"/>
                                        </p:tgtEl>
                                        <p:attrNameLst>
                                          <p:attrName>style.visibility</p:attrName>
                                        </p:attrNameLst>
                                      </p:cBhvr>
                                      <p:to>
                                        <p:strVal val="visible"/>
                                      </p:to>
                                    </p:set>
                                    <p:anim calcmode="lin" valueType="num">
                                      <p:cBhvr>
                                        <p:cTn id="15" dur="1000" fill="hold"/>
                                        <p:tgtEl>
                                          <p:spTgt spid="90118"/>
                                        </p:tgtEl>
                                        <p:attrNameLst>
                                          <p:attrName>ppt_w</p:attrName>
                                        </p:attrNameLst>
                                      </p:cBhvr>
                                      <p:tavLst>
                                        <p:tav tm="0">
                                          <p:val>
                                            <p:fltVal val="0"/>
                                          </p:val>
                                        </p:tav>
                                        <p:tav tm="100000">
                                          <p:val>
                                            <p:strVal val="#ppt_w"/>
                                          </p:val>
                                        </p:tav>
                                      </p:tavLst>
                                    </p:anim>
                                    <p:anim calcmode="lin" valueType="num">
                                      <p:cBhvr>
                                        <p:cTn id="16" dur="1000" fill="hold"/>
                                        <p:tgtEl>
                                          <p:spTgt spid="90118"/>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90117"/>
                                        </p:tgtEl>
                                        <p:attrNameLst>
                                          <p:attrName>style.visibility</p:attrName>
                                        </p:attrNameLst>
                                      </p:cBhvr>
                                      <p:to>
                                        <p:strVal val="visible"/>
                                      </p:to>
                                    </p:set>
                                    <p:anim calcmode="lin" valueType="num">
                                      <p:cBhvr>
                                        <p:cTn id="19" dur="1000" fill="hold"/>
                                        <p:tgtEl>
                                          <p:spTgt spid="90117"/>
                                        </p:tgtEl>
                                        <p:attrNameLst>
                                          <p:attrName>ppt_w</p:attrName>
                                        </p:attrNameLst>
                                      </p:cBhvr>
                                      <p:tavLst>
                                        <p:tav tm="0">
                                          <p:val>
                                            <p:fltVal val="0"/>
                                          </p:val>
                                        </p:tav>
                                        <p:tav tm="100000">
                                          <p:val>
                                            <p:strVal val="#ppt_w"/>
                                          </p:val>
                                        </p:tav>
                                      </p:tavLst>
                                    </p:anim>
                                    <p:anim calcmode="lin" valueType="num">
                                      <p:cBhvr>
                                        <p:cTn id="20" dur="1000" fill="hold"/>
                                        <p:tgtEl>
                                          <p:spTgt spid="90117"/>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90122"/>
                                        </p:tgtEl>
                                        <p:attrNameLst>
                                          <p:attrName>style.visibility</p:attrName>
                                        </p:attrNameLst>
                                      </p:cBhvr>
                                      <p:to>
                                        <p:strVal val="visible"/>
                                      </p:to>
                                    </p:set>
                                    <p:anim calcmode="lin" valueType="num">
                                      <p:cBhvr>
                                        <p:cTn id="23" dur="1000" fill="hold"/>
                                        <p:tgtEl>
                                          <p:spTgt spid="90122"/>
                                        </p:tgtEl>
                                        <p:attrNameLst>
                                          <p:attrName>ppt_w</p:attrName>
                                        </p:attrNameLst>
                                      </p:cBhvr>
                                      <p:tavLst>
                                        <p:tav tm="0">
                                          <p:val>
                                            <p:fltVal val="0"/>
                                          </p:val>
                                        </p:tav>
                                        <p:tav tm="100000">
                                          <p:val>
                                            <p:strVal val="#ppt_w"/>
                                          </p:val>
                                        </p:tav>
                                      </p:tavLst>
                                    </p:anim>
                                    <p:anim calcmode="lin" valueType="num">
                                      <p:cBhvr>
                                        <p:cTn id="24" dur="1000" fill="hold"/>
                                        <p:tgtEl>
                                          <p:spTgt spid="901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9401" y="-380206"/>
            <a:ext cx="5227469" cy="3722466"/>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50670" r="-50670"/>
              </a:stretch>
            </a:blipFill>
          </p:spPr>
        </p:sp>
      </p:grpSp>
      <p:sp>
        <p:nvSpPr>
          <p:cNvPr id="4" name="Freeform 4"/>
          <p:cNvSpPr/>
          <p:nvPr/>
        </p:nvSpPr>
        <p:spPr>
          <a:xfrm>
            <a:off x="-83829" y="1428292"/>
            <a:ext cx="2816503" cy="868061"/>
          </a:xfrm>
          <a:custGeom>
            <a:avLst/>
            <a:gdLst/>
            <a:ahLst/>
            <a:cxnLst/>
            <a:rect l="l" t="t" r="r" b="b"/>
            <a:pathLst>
              <a:path w="4225304" h="1301790">
                <a:moveTo>
                  <a:pt x="0" y="0"/>
                </a:moveTo>
                <a:lnTo>
                  <a:pt x="4225304" y="0"/>
                </a:lnTo>
                <a:lnTo>
                  <a:pt x="4225304" y="1301791"/>
                </a:lnTo>
                <a:lnTo>
                  <a:pt x="0" y="1301791"/>
                </a:lnTo>
                <a:lnTo>
                  <a:pt x="0" y="0"/>
                </a:lnTo>
                <a:close/>
              </a:path>
            </a:pathLst>
          </a:custGeom>
          <a:blipFill>
            <a:blip r:embed="rId3" cstate="print">
              <a:extLst>
                <a:ext uri="{96DAC541-7B7A-43D3-8B79-37D633B846F1}">
                  <asvg:svgBlip xmlns:asvg="http://schemas.microsoft.com/office/drawing/2016/SVG/main" xmlns="" r:embed=""/>
                </a:ext>
              </a:extLst>
            </a:blip>
            <a:stretch>
              <a:fillRect l="-34098" t="-13236" r="-29571" b="-14259"/>
            </a:stretch>
          </a:blipFill>
        </p:spPr>
      </p:sp>
      <p:sp>
        <p:nvSpPr>
          <p:cNvPr id="5" name="Freeform 5"/>
          <p:cNvSpPr/>
          <p:nvPr/>
        </p:nvSpPr>
        <p:spPr>
          <a:xfrm>
            <a:off x="2732674" y="1415093"/>
            <a:ext cx="2753708" cy="865158"/>
          </a:xfrm>
          <a:custGeom>
            <a:avLst/>
            <a:gdLst/>
            <a:ahLst/>
            <a:cxnLst/>
            <a:rect l="l" t="t" r="r" b="b"/>
            <a:pathLst>
              <a:path w="4131100" h="1297437">
                <a:moveTo>
                  <a:pt x="0" y="0"/>
                </a:moveTo>
                <a:lnTo>
                  <a:pt x="4131100" y="0"/>
                </a:lnTo>
                <a:lnTo>
                  <a:pt x="4131100" y="1297437"/>
                </a:lnTo>
                <a:lnTo>
                  <a:pt x="0" y="1297437"/>
                </a:lnTo>
                <a:lnTo>
                  <a:pt x="0" y="0"/>
                </a:lnTo>
                <a:close/>
              </a:path>
            </a:pathLst>
          </a:custGeom>
          <a:blipFill>
            <a:blip r:embed="rId4" cstate="print">
              <a:extLst>
                <a:ext uri="{96DAC541-7B7A-43D3-8B79-37D633B846F1}">
                  <asvg:svgBlip xmlns:asvg="http://schemas.microsoft.com/office/drawing/2016/SVG/main" xmlns="" r:embed=""/>
                </a:ext>
              </a:extLst>
            </a:blip>
            <a:stretch>
              <a:fillRect l="-67402" t="-13616" b="-14307"/>
            </a:stretch>
          </a:blipFill>
        </p:spPr>
      </p:sp>
      <p:grpSp>
        <p:nvGrpSpPr>
          <p:cNvPr id="6" name="Group 6"/>
          <p:cNvGrpSpPr/>
          <p:nvPr/>
        </p:nvGrpSpPr>
        <p:grpSpPr>
          <a:xfrm>
            <a:off x="6659298" y="2210594"/>
            <a:ext cx="5227469" cy="4650562"/>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31521" r="-31521"/>
              </a:stretch>
            </a:blipFill>
          </p:spPr>
        </p:sp>
      </p:grpSp>
      <p:sp>
        <p:nvSpPr>
          <p:cNvPr id="8" name="Freeform 8"/>
          <p:cNvSpPr/>
          <p:nvPr/>
        </p:nvSpPr>
        <p:spPr>
          <a:xfrm>
            <a:off x="10149972" y="2331482"/>
            <a:ext cx="3484221" cy="1094671"/>
          </a:xfrm>
          <a:custGeom>
            <a:avLst/>
            <a:gdLst/>
            <a:ahLst/>
            <a:cxnLst/>
            <a:rect l="l" t="t" r="r" b="b"/>
            <a:pathLst>
              <a:path w="5227012" h="1641626">
                <a:moveTo>
                  <a:pt x="0" y="0"/>
                </a:moveTo>
                <a:lnTo>
                  <a:pt x="5227012" y="0"/>
                </a:lnTo>
                <a:lnTo>
                  <a:pt x="5227012" y="1641625"/>
                </a:lnTo>
                <a:lnTo>
                  <a:pt x="0" y="1641625"/>
                </a:lnTo>
                <a:lnTo>
                  <a:pt x="0" y="0"/>
                </a:lnTo>
                <a:close/>
              </a:path>
            </a:pathLst>
          </a:custGeom>
          <a:blipFill>
            <a:blip r:embed="rId6">
              <a:extLst>
                <a:ext uri="{96DAC541-7B7A-43D3-8B79-37D633B846F1}">
                  <asvg:svgBlip xmlns:asvg="http://schemas.microsoft.com/office/drawing/2016/SVG/main" xmlns="" r:embed=""/>
                </a:ext>
              </a:extLst>
            </a:blip>
            <a:stretch>
              <a:fillRect l="-67402" t="-13616" b="-14307"/>
            </a:stretch>
          </a:blipFill>
        </p:spPr>
      </p:sp>
      <p:sp>
        <p:nvSpPr>
          <p:cNvPr id="9" name="Freeform 9"/>
          <p:cNvSpPr/>
          <p:nvPr/>
        </p:nvSpPr>
        <p:spPr>
          <a:xfrm>
            <a:off x="5398261" y="2326086"/>
            <a:ext cx="4778838" cy="1099296"/>
          </a:xfrm>
          <a:custGeom>
            <a:avLst/>
            <a:gdLst/>
            <a:ahLst/>
            <a:cxnLst/>
            <a:rect l="l" t="t" r="r" b="b"/>
            <a:pathLst>
              <a:path w="7169190" h="1648562">
                <a:moveTo>
                  <a:pt x="0" y="0"/>
                </a:moveTo>
                <a:lnTo>
                  <a:pt x="7169190" y="0"/>
                </a:lnTo>
                <a:lnTo>
                  <a:pt x="7169190" y="1648563"/>
                </a:lnTo>
                <a:lnTo>
                  <a:pt x="0" y="1648563"/>
                </a:lnTo>
                <a:lnTo>
                  <a:pt x="0" y="0"/>
                </a:lnTo>
                <a:close/>
              </a:path>
            </a:pathLst>
          </a:custGeom>
          <a:blipFill>
            <a:blip r:embed="rId6">
              <a:extLst>
                <a:ext uri="{96DAC541-7B7A-43D3-8B79-37D633B846F1}">
                  <asvg:svgBlip xmlns:asvg="http://schemas.microsoft.com/office/drawing/2016/SVG/main" xmlns="" r:embed=""/>
                </a:ext>
              </a:extLst>
            </a:blip>
            <a:stretch>
              <a:fillRect t="-13138" r="-22052" b="-14247"/>
            </a:stretch>
          </a:blipFill>
        </p:spPr>
      </p:sp>
      <p:sp>
        <p:nvSpPr>
          <p:cNvPr id="11" name="Freeform 11"/>
          <p:cNvSpPr/>
          <p:nvPr/>
        </p:nvSpPr>
        <p:spPr>
          <a:xfrm rot="1505203" flipH="1">
            <a:off x="-312239" y="-2007228"/>
            <a:ext cx="2349687" cy="2721316"/>
          </a:xfrm>
          <a:custGeom>
            <a:avLst/>
            <a:gdLst/>
            <a:ahLst/>
            <a:cxnLst/>
            <a:rect l="l" t="t" r="r" b="b"/>
            <a:pathLst>
              <a:path w="3524989" h="4081029">
                <a:moveTo>
                  <a:pt x="3524988" y="0"/>
                </a:moveTo>
                <a:lnTo>
                  <a:pt x="0" y="0"/>
                </a:lnTo>
                <a:lnTo>
                  <a:pt x="0" y="4081029"/>
                </a:lnTo>
                <a:lnTo>
                  <a:pt x="3524988" y="4081029"/>
                </a:lnTo>
                <a:lnTo>
                  <a:pt x="3524988" y="0"/>
                </a:lnTo>
                <a:close/>
              </a:path>
            </a:pathLst>
          </a:custGeom>
          <a:blipFill>
            <a:blip r:embed="rId7" cstate="print">
              <a:extLst>
                <a:ext uri="{96DAC541-7B7A-43D3-8B79-37D633B846F1}">
                  <asvg:svgBlip xmlns:asvg="http://schemas.microsoft.com/office/drawing/2016/SVG/main" xmlns="" r:embed=""/>
                </a:ext>
              </a:extLst>
            </a:blip>
            <a:stretch>
              <a:fillRect/>
            </a:stretch>
          </a:blipFill>
        </p:spPr>
      </p:sp>
      <p:sp>
        <p:nvSpPr>
          <p:cNvPr id="12" name="TextBox 12"/>
          <p:cNvSpPr txBox="1"/>
          <p:nvPr/>
        </p:nvSpPr>
        <p:spPr>
          <a:xfrm>
            <a:off x="92178" y="1617302"/>
            <a:ext cx="5479373" cy="482953"/>
          </a:xfrm>
          <a:prstGeom prst="rect">
            <a:avLst/>
          </a:prstGeom>
        </p:spPr>
        <p:txBody>
          <a:bodyPr lIns="0" tIns="0" rIns="0" bIns="0" rtlCol="0" anchor="t">
            <a:spAutoFit/>
          </a:bodyPr>
          <a:lstStyle/>
          <a:p>
            <a:pPr algn="ctr">
              <a:lnSpc>
                <a:spcPts val="4032"/>
              </a:lnSpc>
              <a:spcBef>
                <a:spcPct val="0"/>
              </a:spcBef>
            </a:pPr>
            <a:r>
              <a:rPr lang="en-US" sz="2900" b="1">
                <a:solidFill>
                  <a:srgbClr val="FFFFFF"/>
                </a:solidFill>
                <a:latin typeface="+mj-lt"/>
              </a:rPr>
              <a:t>ĐỒNG BẰNG SÔNG HỒNG </a:t>
            </a:r>
          </a:p>
        </p:txBody>
      </p:sp>
      <p:sp>
        <p:nvSpPr>
          <p:cNvPr id="13" name="TextBox 13"/>
          <p:cNvSpPr txBox="1"/>
          <p:nvPr/>
        </p:nvSpPr>
        <p:spPr>
          <a:xfrm>
            <a:off x="5750941" y="2574378"/>
            <a:ext cx="6141142" cy="482953"/>
          </a:xfrm>
          <a:prstGeom prst="rect">
            <a:avLst/>
          </a:prstGeom>
        </p:spPr>
        <p:txBody>
          <a:bodyPr lIns="0" tIns="0" rIns="0" bIns="0" rtlCol="0" anchor="t">
            <a:spAutoFit/>
          </a:bodyPr>
          <a:lstStyle/>
          <a:p>
            <a:pPr algn="ctr">
              <a:lnSpc>
                <a:spcPts val="4032"/>
              </a:lnSpc>
              <a:spcBef>
                <a:spcPct val="0"/>
              </a:spcBef>
            </a:pPr>
            <a:r>
              <a:rPr lang="en-US" sz="2900" b="1">
                <a:solidFill>
                  <a:srgbClr val="FFFFFF"/>
                </a:solidFill>
                <a:latin typeface="+mj-lt"/>
              </a:rPr>
              <a:t>ĐỒNG BẰNG SÔNG SÔNG CỬU LONG  </a:t>
            </a:r>
          </a:p>
        </p:txBody>
      </p:sp>
      <p:sp>
        <p:nvSpPr>
          <p:cNvPr id="14" name="TextBox 14"/>
          <p:cNvSpPr txBox="1"/>
          <p:nvPr/>
        </p:nvSpPr>
        <p:spPr>
          <a:xfrm>
            <a:off x="6306869" y="283329"/>
            <a:ext cx="5516145" cy="1338828"/>
          </a:xfrm>
          <a:prstGeom prst="rect">
            <a:avLst/>
          </a:prstGeom>
        </p:spPr>
        <p:txBody>
          <a:bodyPr lIns="0" tIns="0" rIns="0" bIns="0" rtlCol="0" anchor="t">
            <a:spAutoFit/>
          </a:bodyPr>
          <a:lstStyle/>
          <a:p>
            <a:pPr algn="ctr"/>
            <a:r>
              <a:rPr lang="en-US" sz="2900" b="1" dirty="0" err="1">
                <a:solidFill>
                  <a:srgbClr val="1C1B1B"/>
                </a:solidFill>
                <a:latin typeface="+mj-lt"/>
              </a:rPr>
              <a:t>Tại</a:t>
            </a:r>
            <a:r>
              <a:rPr lang="en-US" sz="2900" b="1" dirty="0">
                <a:solidFill>
                  <a:srgbClr val="1C1B1B"/>
                </a:solidFill>
                <a:latin typeface="+mj-lt"/>
              </a:rPr>
              <a:t> </a:t>
            </a:r>
            <a:r>
              <a:rPr lang="en-US" sz="2900" b="1" dirty="0" err="1">
                <a:solidFill>
                  <a:srgbClr val="1C1B1B"/>
                </a:solidFill>
                <a:latin typeface="+mj-lt"/>
              </a:rPr>
              <a:t>sao</a:t>
            </a:r>
            <a:r>
              <a:rPr lang="en-US" sz="2900" b="1" dirty="0">
                <a:solidFill>
                  <a:srgbClr val="1C1B1B"/>
                </a:solidFill>
                <a:latin typeface="+mj-lt"/>
              </a:rPr>
              <a:t> </a:t>
            </a:r>
            <a:r>
              <a:rPr lang="en-US" sz="2900" b="1" dirty="0" err="1">
                <a:solidFill>
                  <a:srgbClr val="1C1B1B"/>
                </a:solidFill>
                <a:latin typeface="+mj-lt"/>
              </a:rPr>
              <a:t>Đồng</a:t>
            </a:r>
            <a:r>
              <a:rPr lang="en-US" sz="2900" b="1" dirty="0">
                <a:solidFill>
                  <a:srgbClr val="1C1B1B"/>
                </a:solidFill>
                <a:latin typeface="+mj-lt"/>
              </a:rPr>
              <a:t> </a:t>
            </a:r>
            <a:r>
              <a:rPr lang="en-US" sz="2900" b="1" dirty="0" err="1">
                <a:solidFill>
                  <a:srgbClr val="1C1B1B"/>
                </a:solidFill>
                <a:latin typeface="+mj-lt"/>
              </a:rPr>
              <a:t>bằng</a:t>
            </a:r>
            <a:r>
              <a:rPr lang="en-US" sz="2900" b="1" dirty="0" smtClean="0">
                <a:solidFill>
                  <a:srgbClr val="1C1B1B"/>
                </a:solidFill>
                <a:latin typeface="+mj-lt"/>
              </a:rPr>
              <a:t> </a:t>
            </a:r>
            <a:r>
              <a:rPr lang="en-US" sz="2900" b="1" dirty="0" err="1">
                <a:solidFill>
                  <a:srgbClr val="1C1B1B"/>
                </a:solidFill>
                <a:latin typeface="+mj-lt"/>
              </a:rPr>
              <a:t>sông</a:t>
            </a:r>
            <a:r>
              <a:rPr lang="en-US" sz="2900" b="1" dirty="0">
                <a:solidFill>
                  <a:srgbClr val="1C1B1B"/>
                </a:solidFill>
                <a:latin typeface="+mj-lt"/>
              </a:rPr>
              <a:t> </a:t>
            </a:r>
            <a:r>
              <a:rPr lang="en-US" sz="2900" b="1" dirty="0" err="1">
                <a:solidFill>
                  <a:srgbClr val="1C1B1B"/>
                </a:solidFill>
                <a:latin typeface="+mj-lt"/>
              </a:rPr>
              <a:t>Cửu</a:t>
            </a:r>
            <a:r>
              <a:rPr lang="en-US" sz="2900" b="1" dirty="0">
                <a:solidFill>
                  <a:srgbClr val="1C1B1B"/>
                </a:solidFill>
                <a:latin typeface="+mj-lt"/>
              </a:rPr>
              <a:t> Long </a:t>
            </a:r>
            <a:r>
              <a:rPr lang="en-US" sz="2900" b="1" dirty="0" err="1" smtClean="0">
                <a:solidFill>
                  <a:srgbClr val="1C1B1B"/>
                </a:solidFill>
                <a:latin typeface="+mj-lt"/>
              </a:rPr>
              <a:t>và</a:t>
            </a:r>
            <a:r>
              <a:rPr lang="en-US" sz="2900" b="1" dirty="0" smtClean="0">
                <a:solidFill>
                  <a:srgbClr val="1C1B1B"/>
                </a:solidFill>
                <a:latin typeface="+mj-lt"/>
              </a:rPr>
              <a:t> </a:t>
            </a:r>
            <a:r>
              <a:rPr lang="en-US" sz="2900" b="1" dirty="0" err="1" smtClean="0">
                <a:solidFill>
                  <a:srgbClr val="1C1B1B"/>
                </a:solidFill>
                <a:latin typeface="+mj-lt"/>
              </a:rPr>
              <a:t>sông</a:t>
            </a:r>
            <a:r>
              <a:rPr lang="en-US" sz="2900" b="1" dirty="0" smtClean="0">
                <a:solidFill>
                  <a:srgbClr val="1C1B1B"/>
                </a:solidFill>
                <a:latin typeface="+mj-lt"/>
              </a:rPr>
              <a:t> </a:t>
            </a:r>
            <a:r>
              <a:rPr lang="en-US" sz="2900" b="1" dirty="0" err="1">
                <a:solidFill>
                  <a:srgbClr val="1C1B1B"/>
                </a:solidFill>
                <a:latin typeface="+mj-lt"/>
              </a:rPr>
              <a:t>Hồng</a:t>
            </a:r>
            <a:r>
              <a:rPr lang="en-US" sz="2900" b="1" dirty="0">
                <a:solidFill>
                  <a:srgbClr val="1C1B1B"/>
                </a:solidFill>
                <a:latin typeface="+mj-lt"/>
              </a:rPr>
              <a:t> </a:t>
            </a:r>
            <a:r>
              <a:rPr lang="en-US" sz="2900" b="1" dirty="0" err="1" smtClean="0">
                <a:solidFill>
                  <a:srgbClr val="1C1B1B"/>
                </a:solidFill>
                <a:latin typeface="+mj-lt"/>
              </a:rPr>
              <a:t>và</a:t>
            </a:r>
            <a:r>
              <a:rPr lang="en-US" sz="2900" b="1" dirty="0" smtClean="0">
                <a:solidFill>
                  <a:srgbClr val="1C1B1B"/>
                </a:solidFill>
                <a:latin typeface="+mj-lt"/>
              </a:rPr>
              <a:t> </a:t>
            </a:r>
            <a:r>
              <a:rPr lang="en-US" sz="2900" b="1" dirty="0" err="1" smtClean="0">
                <a:solidFill>
                  <a:srgbClr val="1C1B1B"/>
                </a:solidFill>
                <a:latin typeface="+mj-lt"/>
              </a:rPr>
              <a:t>là</a:t>
            </a:r>
            <a:r>
              <a:rPr lang="en-US" sz="2900" b="1" dirty="0" smtClean="0">
                <a:solidFill>
                  <a:srgbClr val="1C1B1B"/>
                </a:solidFill>
                <a:latin typeface="+mj-lt"/>
              </a:rPr>
              <a:t> 2 </a:t>
            </a:r>
            <a:r>
              <a:rPr lang="en-US" sz="2900" b="1" dirty="0" err="1" smtClean="0">
                <a:solidFill>
                  <a:srgbClr val="1C1B1B"/>
                </a:solidFill>
                <a:latin typeface="+mj-lt"/>
              </a:rPr>
              <a:t>vựa</a:t>
            </a:r>
            <a:r>
              <a:rPr lang="en-US" sz="2900" b="1" dirty="0" smtClean="0">
                <a:solidFill>
                  <a:srgbClr val="1C1B1B"/>
                </a:solidFill>
                <a:latin typeface="+mj-lt"/>
              </a:rPr>
              <a:t> </a:t>
            </a:r>
            <a:r>
              <a:rPr lang="en-US" sz="2900" b="1" dirty="0" err="1">
                <a:solidFill>
                  <a:srgbClr val="1C1B1B"/>
                </a:solidFill>
                <a:latin typeface="+mj-lt"/>
              </a:rPr>
              <a:t>lúa</a:t>
            </a:r>
            <a:r>
              <a:rPr lang="en-US" sz="2900" b="1" dirty="0">
                <a:solidFill>
                  <a:srgbClr val="1C1B1B"/>
                </a:solidFill>
                <a:latin typeface="+mj-lt"/>
              </a:rPr>
              <a:t> </a:t>
            </a:r>
            <a:r>
              <a:rPr lang="en-US" sz="2900" b="1" dirty="0" err="1">
                <a:solidFill>
                  <a:srgbClr val="1C1B1B"/>
                </a:solidFill>
                <a:latin typeface="+mj-lt"/>
              </a:rPr>
              <a:t>lớn</a:t>
            </a:r>
            <a:r>
              <a:rPr lang="en-US" sz="2900" b="1" dirty="0">
                <a:solidFill>
                  <a:srgbClr val="1C1B1B"/>
                </a:solidFill>
                <a:latin typeface="+mj-lt"/>
              </a:rPr>
              <a:t> </a:t>
            </a:r>
            <a:r>
              <a:rPr lang="en-US" sz="2900" b="1" dirty="0" err="1">
                <a:solidFill>
                  <a:srgbClr val="1C1B1B"/>
                </a:solidFill>
                <a:latin typeface="+mj-lt"/>
              </a:rPr>
              <a:t>nhất</a:t>
            </a:r>
            <a:r>
              <a:rPr lang="en-US" sz="2900" b="1" dirty="0">
                <a:solidFill>
                  <a:srgbClr val="1C1B1B"/>
                </a:solidFill>
                <a:latin typeface="+mj-lt"/>
              </a:rPr>
              <a:t> </a:t>
            </a:r>
            <a:r>
              <a:rPr lang="en-US" sz="2900" b="1" dirty="0" err="1">
                <a:solidFill>
                  <a:srgbClr val="1C1B1B"/>
                </a:solidFill>
                <a:latin typeface="+mj-lt"/>
              </a:rPr>
              <a:t>nước</a:t>
            </a:r>
            <a:r>
              <a:rPr lang="en-US" sz="2900" b="1" dirty="0">
                <a:solidFill>
                  <a:srgbClr val="1C1B1B"/>
                </a:solidFill>
                <a:latin typeface="+mj-lt"/>
              </a:rPr>
              <a:t> ta?</a:t>
            </a:r>
          </a:p>
        </p:txBody>
      </p:sp>
      <p:sp>
        <p:nvSpPr>
          <p:cNvPr id="15" name="TextBox 15"/>
          <p:cNvSpPr txBox="1"/>
          <p:nvPr/>
        </p:nvSpPr>
        <p:spPr>
          <a:xfrm>
            <a:off x="190360" y="2972594"/>
            <a:ext cx="6602720" cy="3748719"/>
          </a:xfrm>
          <a:prstGeom prst="rect">
            <a:avLst/>
          </a:prstGeom>
        </p:spPr>
        <p:txBody>
          <a:bodyPr lIns="0" tIns="0" rIns="0" bIns="0" rtlCol="0" anchor="t">
            <a:spAutoFit/>
          </a:bodyPr>
          <a:lstStyle/>
          <a:p>
            <a:pPr>
              <a:lnSpc>
                <a:spcPct val="120000"/>
              </a:lnSpc>
            </a:pPr>
            <a:r>
              <a:rPr lang="en-US" sz="2900" b="1" smtClean="0">
                <a:solidFill>
                  <a:srgbClr val="000000"/>
                </a:solidFill>
                <a:latin typeface="+mj-lt"/>
              </a:rPr>
              <a:t>+ Đồng </a:t>
            </a:r>
            <a:r>
              <a:rPr lang="en-US" sz="2900" b="1" dirty="0" err="1">
                <a:solidFill>
                  <a:srgbClr val="000000"/>
                </a:solidFill>
                <a:latin typeface="+mj-lt"/>
              </a:rPr>
              <a:t>bằng</a:t>
            </a:r>
            <a:r>
              <a:rPr lang="en-US" sz="2900" b="1" dirty="0">
                <a:solidFill>
                  <a:srgbClr val="000000"/>
                </a:solidFill>
                <a:latin typeface="+mj-lt"/>
              </a:rPr>
              <a:t> </a:t>
            </a:r>
            <a:r>
              <a:rPr lang="en-US" sz="2900" b="1" dirty="0" err="1">
                <a:solidFill>
                  <a:srgbClr val="C00000"/>
                </a:solidFill>
                <a:latin typeface="+mj-lt"/>
              </a:rPr>
              <a:t>châu</a:t>
            </a:r>
            <a:r>
              <a:rPr lang="en-US" sz="2900" b="1" dirty="0">
                <a:solidFill>
                  <a:srgbClr val="C00000"/>
                </a:solidFill>
                <a:latin typeface="+mj-lt"/>
              </a:rPr>
              <a:t> </a:t>
            </a:r>
            <a:r>
              <a:rPr lang="en-US" sz="2900" b="1" dirty="0" err="1">
                <a:solidFill>
                  <a:srgbClr val="C00000"/>
                </a:solidFill>
                <a:latin typeface="+mj-lt"/>
              </a:rPr>
              <a:t>thổ</a:t>
            </a:r>
            <a:r>
              <a:rPr lang="en-US" sz="2900" b="1" dirty="0">
                <a:solidFill>
                  <a:srgbClr val="000000"/>
                </a:solidFill>
                <a:latin typeface="+mj-lt"/>
              </a:rPr>
              <a:t>, </a:t>
            </a:r>
            <a:r>
              <a:rPr lang="en-US" sz="2900" b="1" dirty="0" err="1">
                <a:solidFill>
                  <a:srgbClr val="000000"/>
                </a:solidFill>
                <a:latin typeface="+mj-lt"/>
              </a:rPr>
              <a:t>đất</a:t>
            </a:r>
            <a:r>
              <a:rPr lang="en-US" sz="2900" b="1" dirty="0">
                <a:solidFill>
                  <a:srgbClr val="000000"/>
                </a:solidFill>
                <a:latin typeface="+mj-lt"/>
              </a:rPr>
              <a:t> </a:t>
            </a:r>
            <a:r>
              <a:rPr lang="en-US" sz="2900" b="1" dirty="0" err="1">
                <a:solidFill>
                  <a:srgbClr val="C00000"/>
                </a:solidFill>
                <a:latin typeface="+mj-lt"/>
              </a:rPr>
              <a:t>phù</a:t>
            </a:r>
            <a:r>
              <a:rPr lang="en-US" sz="2900" b="1" dirty="0">
                <a:solidFill>
                  <a:srgbClr val="C00000"/>
                </a:solidFill>
                <a:latin typeface="+mj-lt"/>
              </a:rPr>
              <a:t> </a:t>
            </a:r>
            <a:r>
              <a:rPr lang="en-US" sz="2900" b="1" dirty="0" err="1">
                <a:solidFill>
                  <a:srgbClr val="C00000"/>
                </a:solidFill>
                <a:latin typeface="+mj-lt"/>
              </a:rPr>
              <a:t>sa</a:t>
            </a:r>
            <a:r>
              <a:rPr lang="en-US" sz="2900" b="1" dirty="0">
                <a:solidFill>
                  <a:srgbClr val="C00000"/>
                </a:solidFill>
                <a:latin typeface="+mj-lt"/>
              </a:rPr>
              <a:t> </a:t>
            </a:r>
            <a:r>
              <a:rPr lang="en-US" sz="2900" b="1" dirty="0" err="1">
                <a:solidFill>
                  <a:srgbClr val="000000"/>
                </a:solidFill>
                <a:latin typeface="+mj-lt"/>
              </a:rPr>
              <a:t>màu</a:t>
            </a:r>
            <a:r>
              <a:rPr lang="en-US" sz="2900" b="1" dirty="0">
                <a:solidFill>
                  <a:srgbClr val="000000"/>
                </a:solidFill>
                <a:latin typeface="+mj-lt"/>
              </a:rPr>
              <a:t> </a:t>
            </a:r>
            <a:r>
              <a:rPr lang="en-US" sz="2900" b="1" dirty="0" err="1">
                <a:solidFill>
                  <a:srgbClr val="000000"/>
                </a:solidFill>
                <a:latin typeface="+mj-lt"/>
              </a:rPr>
              <a:t>mỡ</a:t>
            </a:r>
            <a:r>
              <a:rPr lang="en-US" sz="2900" b="1" dirty="0">
                <a:solidFill>
                  <a:srgbClr val="000000"/>
                </a:solidFill>
                <a:latin typeface="+mj-lt"/>
              </a:rPr>
              <a:t>.</a:t>
            </a:r>
          </a:p>
          <a:p>
            <a:pPr>
              <a:lnSpc>
                <a:spcPct val="120000"/>
              </a:lnSpc>
            </a:pPr>
            <a:r>
              <a:rPr lang="en-US" sz="2900" b="1" dirty="0">
                <a:solidFill>
                  <a:srgbClr val="000000"/>
                </a:solidFill>
                <a:latin typeface="+mj-lt"/>
              </a:rPr>
              <a:t>+ </a:t>
            </a:r>
            <a:r>
              <a:rPr lang="en-US" sz="2900" b="1" dirty="0" err="1">
                <a:solidFill>
                  <a:srgbClr val="000000"/>
                </a:solidFill>
                <a:latin typeface="+mj-lt"/>
              </a:rPr>
              <a:t>Khí</a:t>
            </a:r>
            <a:r>
              <a:rPr lang="en-US" sz="2900" b="1" dirty="0">
                <a:solidFill>
                  <a:srgbClr val="000000"/>
                </a:solidFill>
                <a:latin typeface="+mj-lt"/>
              </a:rPr>
              <a:t> </a:t>
            </a:r>
            <a:r>
              <a:rPr lang="en-US" sz="2900" b="1" dirty="0" err="1">
                <a:solidFill>
                  <a:srgbClr val="000000"/>
                </a:solidFill>
                <a:latin typeface="+mj-lt"/>
              </a:rPr>
              <a:t>hậu</a:t>
            </a:r>
            <a:r>
              <a:rPr lang="en-US" sz="2900" b="1" dirty="0">
                <a:solidFill>
                  <a:srgbClr val="000000"/>
                </a:solidFill>
                <a:latin typeface="+mj-lt"/>
              </a:rPr>
              <a:t> </a:t>
            </a:r>
            <a:r>
              <a:rPr lang="en-US" sz="2900" b="1" dirty="0" err="1">
                <a:solidFill>
                  <a:srgbClr val="C00000"/>
                </a:solidFill>
                <a:latin typeface="+mj-lt"/>
              </a:rPr>
              <a:t>nóng</a:t>
            </a:r>
            <a:r>
              <a:rPr lang="en-US" sz="2900" b="1">
                <a:solidFill>
                  <a:srgbClr val="C00000"/>
                </a:solidFill>
                <a:latin typeface="+mj-lt"/>
              </a:rPr>
              <a:t>, </a:t>
            </a:r>
            <a:r>
              <a:rPr lang="en-US" sz="2900" b="1" smtClean="0">
                <a:solidFill>
                  <a:srgbClr val="C00000"/>
                </a:solidFill>
                <a:latin typeface="+mj-lt"/>
              </a:rPr>
              <a:t>ẩm</a:t>
            </a:r>
            <a:r>
              <a:rPr lang="en-US" sz="2900" b="1" smtClean="0">
                <a:solidFill>
                  <a:srgbClr val="000000"/>
                </a:solidFill>
                <a:latin typeface="+mj-lt"/>
              </a:rPr>
              <a:t> </a:t>
            </a:r>
            <a:endParaRPr lang="en-US" sz="2900" b="1" dirty="0">
              <a:solidFill>
                <a:srgbClr val="000000"/>
              </a:solidFill>
              <a:latin typeface="+mj-lt"/>
            </a:endParaRPr>
          </a:p>
          <a:p>
            <a:pPr>
              <a:lnSpc>
                <a:spcPct val="120000"/>
              </a:lnSpc>
            </a:pPr>
            <a:r>
              <a:rPr lang="en-US" sz="2900" b="1" dirty="0">
                <a:solidFill>
                  <a:srgbClr val="000000"/>
                </a:solidFill>
                <a:latin typeface="+mj-lt"/>
              </a:rPr>
              <a:t>+ </a:t>
            </a:r>
            <a:r>
              <a:rPr lang="en-US" sz="2900" b="1" dirty="0" err="1">
                <a:solidFill>
                  <a:srgbClr val="000000"/>
                </a:solidFill>
                <a:latin typeface="+mj-lt"/>
              </a:rPr>
              <a:t>Tài</a:t>
            </a:r>
            <a:r>
              <a:rPr lang="en-US" sz="2900" b="1" dirty="0">
                <a:solidFill>
                  <a:srgbClr val="000000"/>
                </a:solidFill>
                <a:latin typeface="+mj-lt"/>
              </a:rPr>
              <a:t> </a:t>
            </a:r>
            <a:r>
              <a:rPr lang="en-US" sz="2900" b="1" dirty="0" err="1">
                <a:solidFill>
                  <a:srgbClr val="000000"/>
                </a:solidFill>
                <a:latin typeface="+mj-lt"/>
              </a:rPr>
              <a:t>nguyên</a:t>
            </a:r>
            <a:r>
              <a:rPr lang="en-US" sz="2900" b="1" dirty="0">
                <a:solidFill>
                  <a:srgbClr val="000000"/>
                </a:solidFill>
                <a:latin typeface="+mj-lt"/>
              </a:rPr>
              <a:t> </a:t>
            </a:r>
            <a:r>
              <a:rPr lang="en-US" sz="2900" b="1" dirty="0" err="1">
                <a:solidFill>
                  <a:srgbClr val="C00000"/>
                </a:solidFill>
                <a:latin typeface="+mj-lt"/>
              </a:rPr>
              <a:t>nước</a:t>
            </a:r>
            <a:r>
              <a:rPr lang="en-US" sz="2900" b="1" dirty="0">
                <a:solidFill>
                  <a:srgbClr val="C00000"/>
                </a:solidFill>
                <a:latin typeface="+mj-lt"/>
              </a:rPr>
              <a:t> </a:t>
            </a:r>
            <a:r>
              <a:rPr lang="en-US" sz="2900" b="1" dirty="0" err="1">
                <a:solidFill>
                  <a:srgbClr val="000000"/>
                </a:solidFill>
                <a:latin typeface="+mj-lt"/>
              </a:rPr>
              <a:t>phong</a:t>
            </a:r>
            <a:r>
              <a:rPr lang="en-US" sz="2900" b="1" dirty="0">
                <a:solidFill>
                  <a:srgbClr val="000000"/>
                </a:solidFill>
                <a:latin typeface="+mj-lt"/>
              </a:rPr>
              <a:t> </a:t>
            </a:r>
            <a:r>
              <a:rPr lang="en-US" sz="2900" b="1" dirty="0" err="1">
                <a:solidFill>
                  <a:srgbClr val="000000"/>
                </a:solidFill>
                <a:latin typeface="+mj-lt"/>
              </a:rPr>
              <a:t>phú</a:t>
            </a:r>
            <a:endParaRPr lang="en-US" sz="2900" b="1" dirty="0">
              <a:solidFill>
                <a:srgbClr val="000000"/>
              </a:solidFill>
              <a:latin typeface="+mj-lt"/>
            </a:endParaRPr>
          </a:p>
          <a:p>
            <a:pPr>
              <a:lnSpc>
                <a:spcPct val="120000"/>
              </a:lnSpc>
            </a:pPr>
            <a:r>
              <a:rPr lang="en-US" sz="2900" b="1" dirty="0">
                <a:solidFill>
                  <a:srgbClr val="000000"/>
                </a:solidFill>
                <a:latin typeface="+mj-lt"/>
              </a:rPr>
              <a:t>+ </a:t>
            </a:r>
            <a:r>
              <a:rPr lang="en-US" sz="2900" b="1" dirty="0" err="1">
                <a:solidFill>
                  <a:srgbClr val="000000"/>
                </a:solidFill>
                <a:latin typeface="+mj-lt"/>
              </a:rPr>
              <a:t>Dân</a:t>
            </a:r>
            <a:r>
              <a:rPr lang="en-US" sz="2900" b="1" dirty="0">
                <a:solidFill>
                  <a:srgbClr val="000000"/>
                </a:solidFill>
                <a:latin typeface="+mj-lt"/>
              </a:rPr>
              <a:t> </a:t>
            </a:r>
            <a:r>
              <a:rPr lang="en-US" sz="2900" b="1" dirty="0" err="1">
                <a:solidFill>
                  <a:srgbClr val="000000"/>
                </a:solidFill>
                <a:latin typeface="+mj-lt"/>
              </a:rPr>
              <a:t>số</a:t>
            </a:r>
            <a:r>
              <a:rPr lang="en-US" sz="2900" b="1" dirty="0">
                <a:solidFill>
                  <a:srgbClr val="000000"/>
                </a:solidFill>
                <a:latin typeface="+mj-lt"/>
              </a:rPr>
              <a:t> </a:t>
            </a:r>
            <a:r>
              <a:rPr lang="en-US" sz="2900" b="1" dirty="0" err="1">
                <a:solidFill>
                  <a:srgbClr val="000000"/>
                </a:solidFill>
                <a:latin typeface="+mj-lt"/>
              </a:rPr>
              <a:t>đông</a:t>
            </a:r>
            <a:r>
              <a:rPr lang="en-US" sz="2900" b="1" dirty="0">
                <a:solidFill>
                  <a:srgbClr val="000000"/>
                </a:solidFill>
                <a:latin typeface="+mj-lt"/>
              </a:rPr>
              <a:t>, </a:t>
            </a:r>
            <a:r>
              <a:rPr lang="en-US" sz="2900" b="1" dirty="0" err="1">
                <a:solidFill>
                  <a:srgbClr val="000000"/>
                </a:solidFill>
                <a:latin typeface="+mj-lt"/>
              </a:rPr>
              <a:t>lao</a:t>
            </a:r>
            <a:r>
              <a:rPr lang="en-US" sz="2900" b="1" dirty="0">
                <a:solidFill>
                  <a:srgbClr val="000000"/>
                </a:solidFill>
                <a:latin typeface="+mj-lt"/>
              </a:rPr>
              <a:t> </a:t>
            </a:r>
            <a:r>
              <a:rPr lang="en-US" sz="2900" b="1" dirty="0" err="1">
                <a:solidFill>
                  <a:srgbClr val="000000"/>
                </a:solidFill>
                <a:latin typeface="+mj-lt"/>
              </a:rPr>
              <a:t>động</a:t>
            </a:r>
            <a:r>
              <a:rPr lang="en-US" sz="2900" b="1" dirty="0">
                <a:solidFill>
                  <a:srgbClr val="000000"/>
                </a:solidFill>
                <a:latin typeface="+mj-lt"/>
              </a:rPr>
              <a:t> </a:t>
            </a:r>
            <a:r>
              <a:rPr lang="en-US" sz="2900" b="1" dirty="0" err="1">
                <a:solidFill>
                  <a:srgbClr val="000000"/>
                </a:solidFill>
                <a:latin typeface="+mj-lt"/>
              </a:rPr>
              <a:t>dồi</a:t>
            </a:r>
            <a:r>
              <a:rPr lang="en-US" sz="2900" b="1" dirty="0">
                <a:solidFill>
                  <a:srgbClr val="000000"/>
                </a:solidFill>
                <a:latin typeface="+mj-lt"/>
              </a:rPr>
              <a:t> </a:t>
            </a:r>
            <a:r>
              <a:rPr lang="en-US" sz="2900" b="1" dirty="0" err="1">
                <a:solidFill>
                  <a:srgbClr val="000000"/>
                </a:solidFill>
                <a:latin typeface="+mj-lt"/>
              </a:rPr>
              <a:t>dào</a:t>
            </a:r>
            <a:r>
              <a:rPr lang="en-US" sz="2900" b="1" dirty="0">
                <a:solidFill>
                  <a:srgbClr val="000000"/>
                </a:solidFill>
                <a:latin typeface="+mj-lt"/>
              </a:rPr>
              <a:t> </a:t>
            </a:r>
            <a:r>
              <a:rPr lang="en-US" sz="2900" b="1" dirty="0" err="1">
                <a:solidFill>
                  <a:srgbClr val="000000"/>
                </a:solidFill>
                <a:latin typeface="+mj-lt"/>
              </a:rPr>
              <a:t>và</a:t>
            </a:r>
            <a:r>
              <a:rPr lang="en-US" sz="2900" b="1" dirty="0">
                <a:solidFill>
                  <a:srgbClr val="000000"/>
                </a:solidFill>
                <a:latin typeface="+mj-lt"/>
              </a:rPr>
              <a:t> </a:t>
            </a:r>
            <a:r>
              <a:rPr lang="en-US" sz="2900" b="1" dirty="0" err="1">
                <a:solidFill>
                  <a:srgbClr val="000000"/>
                </a:solidFill>
                <a:latin typeface="+mj-lt"/>
              </a:rPr>
              <a:t>giàu</a:t>
            </a:r>
            <a:r>
              <a:rPr lang="en-US" sz="2900" b="1" dirty="0">
                <a:solidFill>
                  <a:srgbClr val="000000"/>
                </a:solidFill>
                <a:latin typeface="+mj-lt"/>
              </a:rPr>
              <a:t> </a:t>
            </a:r>
            <a:r>
              <a:rPr lang="en-US" sz="2900" b="1" dirty="0" err="1">
                <a:solidFill>
                  <a:srgbClr val="000000"/>
                </a:solidFill>
                <a:latin typeface="+mj-lt"/>
              </a:rPr>
              <a:t>kinh</a:t>
            </a:r>
            <a:r>
              <a:rPr lang="en-US" sz="2900" b="1" dirty="0">
                <a:solidFill>
                  <a:srgbClr val="000000"/>
                </a:solidFill>
                <a:latin typeface="+mj-lt"/>
              </a:rPr>
              <a:t> </a:t>
            </a:r>
            <a:r>
              <a:rPr lang="en-US" sz="2900" b="1" dirty="0" err="1">
                <a:solidFill>
                  <a:srgbClr val="000000"/>
                </a:solidFill>
                <a:latin typeface="+mj-lt"/>
              </a:rPr>
              <a:t>nghiệm</a:t>
            </a:r>
            <a:r>
              <a:rPr lang="en-US" sz="2900" b="1" dirty="0">
                <a:solidFill>
                  <a:srgbClr val="000000"/>
                </a:solidFill>
                <a:latin typeface="+mj-lt"/>
              </a:rPr>
              <a:t> </a:t>
            </a:r>
            <a:r>
              <a:rPr lang="en-US" sz="2900" b="1" dirty="0" err="1">
                <a:solidFill>
                  <a:srgbClr val="000000"/>
                </a:solidFill>
                <a:latin typeface="+mj-lt"/>
              </a:rPr>
              <a:t>trong</a:t>
            </a:r>
            <a:r>
              <a:rPr lang="en-US" sz="2900" b="1" dirty="0">
                <a:solidFill>
                  <a:srgbClr val="000000"/>
                </a:solidFill>
                <a:latin typeface="+mj-lt"/>
              </a:rPr>
              <a:t> </a:t>
            </a:r>
            <a:r>
              <a:rPr lang="en-US" sz="2900" b="1" dirty="0" err="1">
                <a:solidFill>
                  <a:srgbClr val="000000"/>
                </a:solidFill>
                <a:latin typeface="+mj-lt"/>
              </a:rPr>
              <a:t>sản</a:t>
            </a:r>
            <a:r>
              <a:rPr lang="en-US" sz="2900" b="1" dirty="0">
                <a:solidFill>
                  <a:srgbClr val="000000"/>
                </a:solidFill>
                <a:latin typeface="+mj-lt"/>
              </a:rPr>
              <a:t> </a:t>
            </a:r>
            <a:r>
              <a:rPr lang="en-US" sz="2900" b="1" dirty="0" err="1">
                <a:solidFill>
                  <a:srgbClr val="000000"/>
                </a:solidFill>
                <a:latin typeface="+mj-lt"/>
              </a:rPr>
              <a:t>xuất</a:t>
            </a:r>
            <a:r>
              <a:rPr lang="en-US" sz="2900" b="1" dirty="0">
                <a:solidFill>
                  <a:srgbClr val="000000"/>
                </a:solidFill>
                <a:latin typeface="+mj-lt"/>
              </a:rPr>
              <a:t> </a:t>
            </a:r>
            <a:r>
              <a:rPr lang="en-US" sz="2900" b="1" dirty="0" err="1">
                <a:solidFill>
                  <a:srgbClr val="000000"/>
                </a:solidFill>
                <a:latin typeface="+mj-lt"/>
              </a:rPr>
              <a:t>lúa</a:t>
            </a:r>
            <a:r>
              <a:rPr lang="en-US" sz="2900" b="1" dirty="0">
                <a:solidFill>
                  <a:srgbClr val="000000"/>
                </a:solidFill>
                <a:latin typeface="+mj-lt"/>
              </a:rPr>
              <a:t> </a:t>
            </a:r>
            <a:r>
              <a:rPr lang="en-US" sz="2900" b="1" dirty="0" err="1">
                <a:solidFill>
                  <a:srgbClr val="000000"/>
                </a:solidFill>
                <a:latin typeface="+mj-lt"/>
              </a:rPr>
              <a:t>gạo</a:t>
            </a:r>
            <a:endParaRPr lang="en-US" sz="2900" b="1" dirty="0">
              <a:solidFill>
                <a:srgbClr val="000000"/>
              </a:solidFill>
              <a:latin typeface="+mj-lt"/>
            </a:endParaRPr>
          </a:p>
          <a:p>
            <a:pPr>
              <a:lnSpc>
                <a:spcPct val="120000"/>
              </a:lnSpc>
            </a:pPr>
            <a:r>
              <a:rPr lang="en-US" sz="2900" b="1" dirty="0">
                <a:solidFill>
                  <a:srgbClr val="000000"/>
                </a:solidFill>
                <a:latin typeface="+mj-lt"/>
              </a:rPr>
              <a:t>+ </a:t>
            </a:r>
            <a:r>
              <a:rPr lang="en-US" sz="2900" b="1" dirty="0" err="1">
                <a:solidFill>
                  <a:srgbClr val="000000"/>
                </a:solidFill>
                <a:latin typeface="+mj-lt"/>
              </a:rPr>
              <a:t>Thị</a:t>
            </a:r>
            <a:r>
              <a:rPr lang="en-US" sz="2900" b="1" dirty="0">
                <a:solidFill>
                  <a:srgbClr val="000000"/>
                </a:solidFill>
                <a:latin typeface="+mj-lt"/>
              </a:rPr>
              <a:t> </a:t>
            </a:r>
            <a:r>
              <a:rPr lang="en-US" sz="2900" b="1" dirty="0" err="1">
                <a:solidFill>
                  <a:srgbClr val="000000"/>
                </a:solidFill>
                <a:latin typeface="+mj-lt"/>
              </a:rPr>
              <a:t>trường</a:t>
            </a:r>
            <a:r>
              <a:rPr lang="en-US" sz="2900" b="1" dirty="0">
                <a:solidFill>
                  <a:srgbClr val="000000"/>
                </a:solidFill>
                <a:latin typeface="+mj-lt"/>
              </a:rPr>
              <a:t> </a:t>
            </a:r>
            <a:r>
              <a:rPr lang="en-US" sz="2900" b="1" dirty="0" err="1">
                <a:solidFill>
                  <a:srgbClr val="000000"/>
                </a:solidFill>
                <a:latin typeface="+mj-lt"/>
              </a:rPr>
              <a:t>rộng</a:t>
            </a:r>
            <a:r>
              <a:rPr lang="en-US" sz="2900" b="1" dirty="0">
                <a:solidFill>
                  <a:srgbClr val="000000"/>
                </a:solidFill>
                <a:latin typeface="+mj-lt"/>
              </a:rPr>
              <a:t> </a:t>
            </a:r>
            <a:r>
              <a:rPr lang="en-US" sz="2900" b="1" dirty="0" err="1">
                <a:solidFill>
                  <a:srgbClr val="000000"/>
                </a:solidFill>
                <a:latin typeface="+mj-lt"/>
              </a:rPr>
              <a:t>và</a:t>
            </a:r>
            <a:r>
              <a:rPr lang="en-US" sz="2900" b="1" dirty="0">
                <a:solidFill>
                  <a:srgbClr val="000000"/>
                </a:solidFill>
                <a:latin typeface="+mj-lt"/>
              </a:rPr>
              <a:t> </a:t>
            </a:r>
            <a:r>
              <a:rPr lang="en-US" sz="2900" b="1" dirty="0" err="1">
                <a:solidFill>
                  <a:srgbClr val="000000"/>
                </a:solidFill>
                <a:latin typeface="+mj-lt"/>
              </a:rPr>
              <a:t>hướng</a:t>
            </a:r>
            <a:r>
              <a:rPr lang="en-US" sz="2900" b="1" dirty="0">
                <a:solidFill>
                  <a:srgbClr val="000000"/>
                </a:solidFill>
                <a:latin typeface="+mj-lt"/>
              </a:rPr>
              <a:t> </a:t>
            </a:r>
            <a:r>
              <a:rPr lang="en-US" sz="2900" b="1" dirty="0" err="1">
                <a:solidFill>
                  <a:srgbClr val="000000"/>
                </a:solidFill>
                <a:latin typeface="+mj-lt"/>
              </a:rPr>
              <a:t>ra</a:t>
            </a:r>
            <a:r>
              <a:rPr lang="en-US" sz="2900" b="1" dirty="0">
                <a:solidFill>
                  <a:srgbClr val="000000"/>
                </a:solidFill>
                <a:latin typeface="+mj-lt"/>
              </a:rPr>
              <a:t> </a:t>
            </a:r>
            <a:r>
              <a:rPr lang="en-US" sz="2900" b="1" dirty="0" err="1">
                <a:solidFill>
                  <a:srgbClr val="000000"/>
                </a:solidFill>
                <a:latin typeface="+mj-lt"/>
              </a:rPr>
              <a:t>xuất</a:t>
            </a:r>
            <a:r>
              <a:rPr lang="en-US" sz="2900" b="1" dirty="0">
                <a:solidFill>
                  <a:srgbClr val="000000"/>
                </a:solidFill>
                <a:latin typeface="+mj-lt"/>
              </a:rPr>
              <a:t> </a:t>
            </a:r>
            <a:r>
              <a:rPr lang="en-US" sz="2900" b="1" dirty="0" err="1">
                <a:solidFill>
                  <a:srgbClr val="000000"/>
                </a:solidFill>
                <a:latin typeface="+mj-lt"/>
              </a:rPr>
              <a:t>khẩu</a:t>
            </a:r>
            <a:endParaRPr lang="en-US" sz="2900" b="1" dirty="0">
              <a:solidFill>
                <a:srgbClr val="000000"/>
              </a:solidFill>
              <a:latin typeface="+mj-lt"/>
            </a:endParaRPr>
          </a:p>
          <a:p>
            <a:pPr>
              <a:lnSpc>
                <a:spcPct val="120000"/>
              </a:lnSpc>
            </a:pPr>
            <a:r>
              <a:rPr lang="en-US" sz="2900" b="1">
                <a:solidFill>
                  <a:srgbClr val="000000"/>
                </a:solidFill>
                <a:latin typeface="+mj-lt"/>
              </a:rPr>
              <a:t>+ </a:t>
            </a:r>
            <a:r>
              <a:rPr lang="en-US" sz="2900" b="1" smtClean="0">
                <a:solidFill>
                  <a:srgbClr val="000000"/>
                </a:solidFill>
                <a:latin typeface="+mj-lt"/>
              </a:rPr>
              <a:t>CSVC-KT </a:t>
            </a:r>
            <a:r>
              <a:rPr lang="en-US" sz="2900" b="1" dirty="0" err="1">
                <a:solidFill>
                  <a:srgbClr val="000000"/>
                </a:solidFill>
                <a:latin typeface="+mj-lt"/>
              </a:rPr>
              <a:t>đang</a:t>
            </a:r>
            <a:r>
              <a:rPr lang="en-US" sz="2900" b="1" dirty="0">
                <a:solidFill>
                  <a:srgbClr val="000000"/>
                </a:solidFill>
                <a:latin typeface="+mj-lt"/>
              </a:rPr>
              <a:t> </a:t>
            </a:r>
            <a:r>
              <a:rPr lang="en-US" sz="2900" b="1" dirty="0" err="1">
                <a:solidFill>
                  <a:srgbClr val="000000"/>
                </a:solidFill>
                <a:latin typeface="+mj-lt"/>
              </a:rPr>
              <a:t>được</a:t>
            </a:r>
            <a:r>
              <a:rPr lang="en-US" sz="2900" b="1" dirty="0">
                <a:solidFill>
                  <a:srgbClr val="000000"/>
                </a:solidFill>
                <a:latin typeface="+mj-lt"/>
              </a:rPr>
              <a:t> </a:t>
            </a:r>
            <a:r>
              <a:rPr lang="en-US" sz="2900" b="1" dirty="0" err="1">
                <a:solidFill>
                  <a:srgbClr val="000000"/>
                </a:solidFill>
                <a:latin typeface="+mj-lt"/>
              </a:rPr>
              <a:t>cải</a:t>
            </a:r>
            <a:r>
              <a:rPr lang="en-US" sz="2900" b="1" dirty="0">
                <a:solidFill>
                  <a:srgbClr val="000000"/>
                </a:solidFill>
                <a:latin typeface="+mj-lt"/>
              </a:rPr>
              <a:t> </a:t>
            </a:r>
            <a:r>
              <a:rPr lang="en-US" sz="2900" b="1" dirty="0" err="1">
                <a:solidFill>
                  <a:srgbClr val="000000"/>
                </a:solidFill>
                <a:latin typeface="+mj-lt"/>
              </a:rPr>
              <a:t>tiến</a:t>
            </a:r>
            <a:r>
              <a:rPr lang="en-US" sz="2900" b="1">
                <a:solidFill>
                  <a:srgbClr val="000000"/>
                </a:solidFill>
                <a:latin typeface="+mj-lt"/>
              </a:rPr>
              <a:t>. </a:t>
            </a:r>
            <a:endParaRPr lang="en-US" sz="2900" b="1" dirty="0">
              <a:solidFill>
                <a:srgbClr val="000000"/>
              </a:solidFill>
              <a:latin typeface="+mj-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 xmlns:a16="http://schemas.microsoft.com/office/drawing/2014/main" id="{6390B570-51F7-4C86-8ED3-FA1FA021E525}"/>
              </a:ext>
            </a:extLst>
          </p:cNvPr>
          <p:cNvGraphicFramePr>
            <a:graphicFrameLocks noGrp="1"/>
          </p:cNvGraphicFramePr>
          <p:nvPr>
            <p:extLst>
              <p:ext uri="{D42A27DB-BD31-4B8C-83A1-F6EECF244321}">
                <p14:modId xmlns:p14="http://schemas.microsoft.com/office/powerpoint/2010/main" val="1970131466"/>
              </p:ext>
            </p:extLst>
          </p:nvPr>
        </p:nvGraphicFramePr>
        <p:xfrm>
          <a:off x="227806" y="610394"/>
          <a:ext cx="11582399" cy="4539870"/>
        </p:xfrm>
        <a:graphic>
          <a:graphicData uri="http://schemas.openxmlformats.org/drawingml/2006/table">
            <a:tbl>
              <a:tblPr bandRow="1">
                <a:tableStyleId>{5C22544A-7EE6-4342-B048-85BDC9FD1C3A}</a:tableStyleId>
              </a:tblPr>
              <a:tblGrid>
                <a:gridCol w="1066800">
                  <a:extLst>
                    <a:ext uri="{9D8B030D-6E8A-4147-A177-3AD203B41FA5}">
                      <a16:colId xmlns="" xmlns:a16="http://schemas.microsoft.com/office/drawing/2014/main" val="1859050929"/>
                    </a:ext>
                  </a:extLst>
                </a:gridCol>
                <a:gridCol w="2514600">
                  <a:extLst>
                    <a:ext uri="{9D8B030D-6E8A-4147-A177-3AD203B41FA5}">
                      <a16:colId xmlns="" xmlns:a16="http://schemas.microsoft.com/office/drawing/2014/main" val="1318142012"/>
                    </a:ext>
                  </a:extLst>
                </a:gridCol>
                <a:gridCol w="3429000">
                  <a:extLst>
                    <a:ext uri="{9D8B030D-6E8A-4147-A177-3AD203B41FA5}">
                      <a16:colId xmlns="" xmlns:a16="http://schemas.microsoft.com/office/drawing/2014/main" val="3483025579"/>
                    </a:ext>
                  </a:extLst>
                </a:gridCol>
                <a:gridCol w="4571999">
                  <a:extLst>
                    <a:ext uri="{9D8B030D-6E8A-4147-A177-3AD203B41FA5}">
                      <a16:colId xmlns="" xmlns:a16="http://schemas.microsoft.com/office/drawing/2014/main" val="967294256"/>
                    </a:ext>
                  </a:extLst>
                </a:gridCol>
              </a:tblGrid>
              <a:tr h="1686942">
                <a:tc>
                  <a:txBody>
                    <a:bodyPr/>
                    <a:lstStyle/>
                    <a:p>
                      <a:pPr marL="0" marR="0" indent="0" algn="ctr">
                        <a:lnSpc>
                          <a:spcPct val="120000"/>
                        </a:lnSpc>
                        <a:spcBef>
                          <a:spcPts val="0"/>
                        </a:spcBef>
                        <a:spcAft>
                          <a:spcPts val="0"/>
                        </a:spcAft>
                      </a:pP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Đặc</a:t>
                      </a: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điểm</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err="1">
                          <a:solidFill>
                            <a:schemeClr val="bg1"/>
                          </a:solidFill>
                          <a:effectLst/>
                          <a:latin typeface="Tahoma" panose="020B0604030504040204" pitchFamily="34" charset="0"/>
                          <a:ea typeface="Tahoma" panose="020B0604030504040204" pitchFamily="34" charset="0"/>
                          <a:cs typeface="Tahoma" panose="020B0604030504040204" pitchFamily="34" charset="0"/>
                        </a:rPr>
                        <a:t>Cây</a:t>
                      </a: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trồng</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chính</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Phân</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bố</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Tình</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hình sản xuất</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 xmlns:a16="http://schemas.microsoft.com/office/drawing/2014/main" val="943887121"/>
                  </a:ext>
                </a:extLst>
              </a:tr>
              <a:tr h="1124628">
                <a:tc>
                  <a:txBody>
                    <a:bodyPr/>
                    <a:lstStyle/>
                    <a:p>
                      <a:pPr marL="0" marR="0" indent="0" algn="ctr">
                        <a:lnSpc>
                          <a:spcPct val="120000"/>
                        </a:lnSpc>
                        <a:spcBef>
                          <a:spcPts val="0"/>
                        </a:spcBef>
                        <a:spcAft>
                          <a:spcPts val="0"/>
                        </a:spcAft>
                      </a:pPr>
                      <a:endParaRPr lang="en-US" sz="2000" b="1"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r>
                        <a:rPr lang="en-US" sz="3200" b="1" smtClean="0">
                          <a:effectLst/>
                          <a:latin typeface="+mn-lt"/>
                          <a:ea typeface="Tahoma" panose="020B0604030504040204" pitchFamily="34" charset="0"/>
                          <a:cs typeface="Tahoma" panose="020B0604030504040204" pitchFamily="34" charset="0"/>
                        </a:rPr>
                        <a:t>Cây</a:t>
                      </a:r>
                      <a:r>
                        <a:rPr lang="en-US" sz="3200" b="1" baseline="0" smtClean="0">
                          <a:effectLst/>
                          <a:latin typeface="+mn-lt"/>
                          <a:ea typeface="Tahoma" panose="020B0604030504040204" pitchFamily="34" charset="0"/>
                          <a:cs typeface="Tahoma" panose="020B0604030504040204" pitchFamily="34" charset="0"/>
                        </a:rPr>
                        <a:t> rau đậu</a:t>
                      </a: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 xmlns:a16="http://schemas.microsoft.com/office/drawing/2014/main" val="1895237569"/>
                  </a:ext>
                </a:extLst>
              </a:tr>
            </a:tbl>
          </a:graphicData>
        </a:graphic>
      </p:graphicFrame>
      <p:sp>
        <p:nvSpPr>
          <p:cNvPr id="12" name="Rectangle 11"/>
          <p:cNvSpPr/>
          <p:nvPr/>
        </p:nvSpPr>
        <p:spPr>
          <a:xfrm>
            <a:off x="176571" y="153194"/>
            <a:ext cx="11709082" cy="538605"/>
          </a:xfrm>
          <a:prstGeom prst="rect">
            <a:avLst/>
          </a:prstGeom>
        </p:spPr>
        <p:txBody>
          <a:bodyPr wrap="square" lIns="91436" tIns="45718" rIns="91436" bIns="45718">
            <a:spAutoFit/>
          </a:bodyPr>
          <a:lstStyle/>
          <a:p>
            <a:pPr algn="ctr"/>
            <a:r>
              <a:rPr lang="en-US" sz="2900" b="1" smtClean="0">
                <a:solidFill>
                  <a:srgbClr val="002060"/>
                </a:solidFill>
                <a:cs typeface="Arial" pitchFamily="34" charset="0"/>
              </a:rPr>
              <a:t>Sự phát triển và phân bố ngành trồng trọt nước ta</a:t>
            </a:r>
            <a:endParaRPr lang="en-US" sz="2900" b="1"/>
          </a:p>
        </p:txBody>
      </p:sp>
      <p:sp>
        <p:nvSpPr>
          <p:cNvPr id="14" name="TextBox 13"/>
          <p:cNvSpPr txBox="1"/>
          <p:nvPr/>
        </p:nvSpPr>
        <p:spPr>
          <a:xfrm>
            <a:off x="1294606" y="2362994"/>
            <a:ext cx="2514600" cy="2012859"/>
          </a:xfrm>
          <a:prstGeom prst="rect">
            <a:avLst/>
          </a:prstGeom>
          <a:noFill/>
        </p:spPr>
        <p:txBody>
          <a:bodyPr wrap="square" rtlCol="0">
            <a:spAutoFit/>
          </a:bodyPr>
          <a:lstStyle/>
          <a:p>
            <a:pPr algn="just">
              <a:lnSpc>
                <a:spcPct val="130000"/>
              </a:lnSpc>
            </a:pPr>
            <a:r>
              <a:rPr lang="en-US" sz="3200" b="1" smtClean="0"/>
              <a:t>Rau, hoa màu, đậu đỗ các loại.</a:t>
            </a:r>
          </a:p>
        </p:txBody>
      </p:sp>
      <p:sp>
        <p:nvSpPr>
          <p:cNvPr id="16" name="TextBox 15"/>
          <p:cNvSpPr txBox="1"/>
          <p:nvPr/>
        </p:nvSpPr>
        <p:spPr>
          <a:xfrm>
            <a:off x="3809206" y="2362994"/>
            <a:ext cx="3429000" cy="2601353"/>
          </a:xfrm>
          <a:prstGeom prst="rect">
            <a:avLst/>
          </a:prstGeom>
          <a:noFill/>
        </p:spPr>
        <p:txBody>
          <a:bodyPr wrap="square" rtlCol="0">
            <a:spAutoFit/>
          </a:bodyPr>
          <a:lstStyle/>
          <a:p>
            <a:pPr algn="just">
              <a:lnSpc>
                <a:spcPct val="130000"/>
              </a:lnSpc>
            </a:pPr>
            <a:r>
              <a:rPr lang="en-US" sz="3200" b="1" smtClean="0"/>
              <a:t>- Khắp cả nước.</a:t>
            </a:r>
          </a:p>
          <a:p>
            <a:pPr algn="just">
              <a:lnSpc>
                <a:spcPct val="130000"/>
              </a:lnSpc>
            </a:pPr>
            <a:r>
              <a:rPr lang="en-US" sz="3200" b="1" smtClean="0"/>
              <a:t>- Tập trung chủ yếu ở: ĐBSH, TBMNBB, ĐBSCL.</a:t>
            </a:r>
          </a:p>
        </p:txBody>
      </p:sp>
      <p:sp>
        <p:nvSpPr>
          <p:cNvPr id="17" name="TextBox 16"/>
          <p:cNvSpPr txBox="1"/>
          <p:nvPr/>
        </p:nvSpPr>
        <p:spPr>
          <a:xfrm>
            <a:off x="7390606" y="2384604"/>
            <a:ext cx="4419600" cy="1372683"/>
          </a:xfrm>
          <a:prstGeom prst="rect">
            <a:avLst/>
          </a:prstGeom>
          <a:noFill/>
        </p:spPr>
        <p:txBody>
          <a:bodyPr wrap="square" rtlCol="0">
            <a:spAutoFit/>
          </a:bodyPr>
          <a:lstStyle/>
          <a:p>
            <a:pPr algn="just">
              <a:lnSpc>
                <a:spcPct val="130000"/>
              </a:lnSpc>
            </a:pPr>
            <a:r>
              <a:rPr lang="en-US" sz="3200" b="1" smtClean="0"/>
              <a:t>Diện tích tăng để đáp ứng nhu cầu thị trường.</a:t>
            </a:r>
          </a:p>
        </p:txBody>
      </p:sp>
      <p:pic>
        <p:nvPicPr>
          <p:cNvPr id="2051" name="Picture 3" descr="C:\Users\Administrator\Desktop\Ảnh GS 9\raucu500_XYKM.jpg"/>
          <p:cNvPicPr>
            <a:picLocks noChangeAspect="1" noChangeArrowheads="1"/>
          </p:cNvPicPr>
          <p:nvPr/>
        </p:nvPicPr>
        <p:blipFill>
          <a:blip r:embed="rId3"/>
          <a:srcRect/>
          <a:stretch>
            <a:fillRect/>
          </a:stretch>
        </p:blipFill>
        <p:spPr bwMode="auto">
          <a:xfrm>
            <a:off x="6781006" y="4125119"/>
            <a:ext cx="5212430" cy="2734469"/>
          </a:xfrm>
          <a:prstGeom prst="ellipse">
            <a:avLst/>
          </a:prstGeom>
          <a:ln>
            <a:noFill/>
          </a:ln>
          <a:effectLst>
            <a:softEdge rad="112500"/>
          </a:effectLst>
        </p:spPr>
      </p:pic>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 xmlns:a16="http://schemas.microsoft.com/office/drawing/2014/main" id="{6390B570-51F7-4C86-8ED3-FA1FA021E525}"/>
              </a:ext>
            </a:extLst>
          </p:cNvPr>
          <p:cNvGraphicFramePr>
            <a:graphicFrameLocks noGrp="1"/>
          </p:cNvGraphicFramePr>
          <p:nvPr>
            <p:extLst>
              <p:ext uri="{D42A27DB-BD31-4B8C-83A1-F6EECF244321}">
                <p14:modId xmlns:p14="http://schemas.microsoft.com/office/powerpoint/2010/main" val="1970131466"/>
              </p:ext>
            </p:extLst>
          </p:nvPr>
        </p:nvGraphicFramePr>
        <p:xfrm>
          <a:off x="227806" y="610394"/>
          <a:ext cx="11582399" cy="5710302"/>
        </p:xfrm>
        <a:graphic>
          <a:graphicData uri="http://schemas.openxmlformats.org/drawingml/2006/table">
            <a:tbl>
              <a:tblPr bandRow="1">
                <a:tableStyleId>{5C22544A-7EE6-4342-B048-85BDC9FD1C3A}</a:tableStyleId>
              </a:tblPr>
              <a:tblGrid>
                <a:gridCol w="1295400">
                  <a:extLst>
                    <a:ext uri="{9D8B030D-6E8A-4147-A177-3AD203B41FA5}">
                      <a16:colId xmlns="" xmlns:a16="http://schemas.microsoft.com/office/drawing/2014/main" val="1859050929"/>
                    </a:ext>
                  </a:extLst>
                </a:gridCol>
                <a:gridCol w="2743200">
                  <a:extLst>
                    <a:ext uri="{9D8B030D-6E8A-4147-A177-3AD203B41FA5}">
                      <a16:colId xmlns="" xmlns:a16="http://schemas.microsoft.com/office/drawing/2014/main" val="1318142012"/>
                    </a:ext>
                  </a:extLst>
                </a:gridCol>
                <a:gridCol w="3276600">
                  <a:extLst>
                    <a:ext uri="{9D8B030D-6E8A-4147-A177-3AD203B41FA5}">
                      <a16:colId xmlns="" xmlns:a16="http://schemas.microsoft.com/office/drawing/2014/main" val="3483025579"/>
                    </a:ext>
                  </a:extLst>
                </a:gridCol>
                <a:gridCol w="4267199">
                  <a:extLst>
                    <a:ext uri="{9D8B030D-6E8A-4147-A177-3AD203B41FA5}">
                      <a16:colId xmlns="" xmlns:a16="http://schemas.microsoft.com/office/drawing/2014/main" val="967294256"/>
                    </a:ext>
                  </a:extLst>
                </a:gridCol>
              </a:tblGrid>
              <a:tr h="1686942">
                <a:tc>
                  <a:txBody>
                    <a:bodyPr/>
                    <a:lstStyle/>
                    <a:p>
                      <a:pPr marL="0" marR="0" indent="0" algn="ctr">
                        <a:lnSpc>
                          <a:spcPct val="120000"/>
                        </a:lnSpc>
                        <a:spcBef>
                          <a:spcPts val="0"/>
                        </a:spcBef>
                        <a:spcAft>
                          <a:spcPts val="0"/>
                        </a:spcAft>
                      </a:pP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Đặc</a:t>
                      </a: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điểm</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err="1">
                          <a:solidFill>
                            <a:schemeClr val="bg1"/>
                          </a:solidFill>
                          <a:effectLst/>
                          <a:latin typeface="Tahoma" panose="020B0604030504040204" pitchFamily="34" charset="0"/>
                          <a:ea typeface="Tahoma" panose="020B0604030504040204" pitchFamily="34" charset="0"/>
                          <a:cs typeface="Tahoma" panose="020B0604030504040204" pitchFamily="34" charset="0"/>
                        </a:rPr>
                        <a:t>Cây</a:t>
                      </a: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trồng</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chính</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Phân</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bố</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Tình</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hình sản xuất</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 xmlns:a16="http://schemas.microsoft.com/office/drawing/2014/main" val="943887121"/>
                  </a:ext>
                </a:extLst>
              </a:tr>
              <a:tr h="1124628">
                <a:tc>
                  <a:txBody>
                    <a:bodyPr/>
                    <a:lstStyle/>
                    <a:p>
                      <a:pPr marL="0" marR="0" indent="0" algn="ctr">
                        <a:lnSpc>
                          <a:spcPct val="120000"/>
                        </a:lnSpc>
                        <a:spcBef>
                          <a:spcPts val="0"/>
                        </a:spcBef>
                        <a:spcAft>
                          <a:spcPts val="0"/>
                        </a:spcAft>
                      </a:pPr>
                      <a:endParaRPr lang="en-US" sz="2000" b="1"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3200" b="1" smtClean="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r>
                        <a:rPr lang="en-US" sz="3200" b="1" smtClean="0">
                          <a:effectLst/>
                          <a:latin typeface="+mn-lt"/>
                          <a:ea typeface="Tahoma" panose="020B0604030504040204" pitchFamily="34" charset="0"/>
                          <a:cs typeface="Tahoma" panose="020B0604030504040204" pitchFamily="34" charset="0"/>
                        </a:rPr>
                        <a:t>Cây</a:t>
                      </a:r>
                      <a:r>
                        <a:rPr lang="en-US" sz="3200" b="1" baseline="0" smtClean="0">
                          <a:effectLst/>
                          <a:latin typeface="+mn-lt"/>
                          <a:ea typeface="Tahoma" panose="020B0604030504040204" pitchFamily="34" charset="0"/>
                          <a:cs typeface="Tahoma" panose="020B0604030504040204" pitchFamily="34" charset="0"/>
                        </a:rPr>
                        <a:t> công nghiệp</a:t>
                      </a:r>
                    </a:p>
                    <a:p>
                      <a:pPr marL="0" marR="0" indent="0" algn="ctr">
                        <a:lnSpc>
                          <a:spcPct val="120000"/>
                        </a:lnSpc>
                        <a:spcBef>
                          <a:spcPts val="0"/>
                        </a:spcBef>
                        <a:spcAft>
                          <a:spcPts val="0"/>
                        </a:spcAft>
                      </a:pPr>
                      <a:endParaRPr lang="en-US" sz="3200" b="1" baseline="0" smtClean="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 xmlns:a16="http://schemas.microsoft.com/office/drawing/2014/main" val="1895237569"/>
                  </a:ext>
                </a:extLst>
              </a:tr>
            </a:tbl>
          </a:graphicData>
        </a:graphic>
      </p:graphicFrame>
      <p:sp>
        <p:nvSpPr>
          <p:cNvPr id="12" name="Rectangle 11"/>
          <p:cNvSpPr/>
          <p:nvPr/>
        </p:nvSpPr>
        <p:spPr>
          <a:xfrm>
            <a:off x="176571" y="153194"/>
            <a:ext cx="11709082" cy="538605"/>
          </a:xfrm>
          <a:prstGeom prst="rect">
            <a:avLst/>
          </a:prstGeom>
        </p:spPr>
        <p:txBody>
          <a:bodyPr wrap="square" lIns="91436" tIns="45718" rIns="91436" bIns="45718">
            <a:spAutoFit/>
          </a:bodyPr>
          <a:lstStyle/>
          <a:p>
            <a:pPr algn="ctr"/>
            <a:r>
              <a:rPr lang="en-US" sz="2900" b="1" smtClean="0">
                <a:solidFill>
                  <a:srgbClr val="002060"/>
                </a:solidFill>
                <a:cs typeface="Arial" pitchFamily="34" charset="0"/>
              </a:rPr>
              <a:t>Sự phát triển và phân bố ngành trồng trọt nước ta</a:t>
            </a:r>
            <a:endParaRPr lang="en-US" sz="2900" b="1"/>
          </a:p>
        </p:txBody>
      </p:sp>
      <p:sp>
        <p:nvSpPr>
          <p:cNvPr id="14" name="TextBox 13"/>
          <p:cNvSpPr txBox="1"/>
          <p:nvPr/>
        </p:nvSpPr>
        <p:spPr>
          <a:xfrm>
            <a:off x="1599406" y="2362994"/>
            <a:ext cx="2667000" cy="3323987"/>
          </a:xfrm>
          <a:prstGeom prst="rect">
            <a:avLst/>
          </a:prstGeom>
          <a:noFill/>
        </p:spPr>
        <p:txBody>
          <a:bodyPr wrap="square" rtlCol="0">
            <a:spAutoFit/>
          </a:bodyPr>
          <a:lstStyle/>
          <a:p>
            <a:pPr algn="just"/>
            <a:r>
              <a:rPr lang="en-US" sz="3000" b="1" smtClean="0"/>
              <a:t>- CCNHN: mía, lạc, đậu tương, bông…</a:t>
            </a:r>
          </a:p>
          <a:p>
            <a:pPr algn="just"/>
            <a:r>
              <a:rPr lang="en-US" sz="3000" b="1" smtClean="0"/>
              <a:t>- CCNLN: cà phê, cao su, tiêu, điều, dừa,….</a:t>
            </a:r>
            <a:endParaRPr lang="en-US" sz="3000" b="1"/>
          </a:p>
        </p:txBody>
      </p:sp>
      <p:sp>
        <p:nvSpPr>
          <p:cNvPr id="16" name="TextBox 15"/>
          <p:cNvSpPr txBox="1"/>
          <p:nvPr/>
        </p:nvSpPr>
        <p:spPr>
          <a:xfrm>
            <a:off x="4342606" y="2362994"/>
            <a:ext cx="3276600" cy="3644844"/>
          </a:xfrm>
          <a:prstGeom prst="rect">
            <a:avLst/>
          </a:prstGeom>
          <a:noFill/>
        </p:spPr>
        <p:txBody>
          <a:bodyPr wrap="square" rtlCol="0">
            <a:spAutoFit/>
          </a:bodyPr>
          <a:lstStyle/>
          <a:p>
            <a:pPr algn="just">
              <a:lnSpc>
                <a:spcPct val="130000"/>
              </a:lnSpc>
            </a:pPr>
            <a:r>
              <a:rPr lang="en-US" sz="3000" b="1" smtClean="0"/>
              <a:t>- CCNHN: ĐNB, TDMNBB, BTB, DHNTB,…</a:t>
            </a:r>
          </a:p>
          <a:p>
            <a:pPr algn="just">
              <a:lnSpc>
                <a:spcPct val="130000"/>
              </a:lnSpc>
            </a:pPr>
            <a:r>
              <a:rPr lang="en-US" sz="3000" b="1" smtClean="0"/>
              <a:t>- CCNLN: ĐNB, Tây Nguyên, TDMNBB,...</a:t>
            </a:r>
            <a:endParaRPr lang="en-US" sz="3000" b="1"/>
          </a:p>
        </p:txBody>
      </p:sp>
      <p:sp>
        <p:nvSpPr>
          <p:cNvPr id="17" name="TextBox 16"/>
          <p:cNvSpPr txBox="1"/>
          <p:nvPr/>
        </p:nvSpPr>
        <p:spPr>
          <a:xfrm>
            <a:off x="7695406" y="2384604"/>
            <a:ext cx="3962400" cy="2400657"/>
          </a:xfrm>
          <a:prstGeom prst="rect">
            <a:avLst/>
          </a:prstGeom>
          <a:noFill/>
        </p:spPr>
        <p:txBody>
          <a:bodyPr wrap="square" rtlCol="0">
            <a:spAutoFit/>
          </a:bodyPr>
          <a:lstStyle/>
          <a:p>
            <a:pPr algn="just"/>
            <a:r>
              <a:rPr lang="en-US" sz="3000" b="1" smtClean="0"/>
              <a:t>- Diện tích CCNHN: giảm.</a:t>
            </a:r>
          </a:p>
          <a:p>
            <a:pPr algn="just"/>
            <a:r>
              <a:rPr lang="en-US" sz="3000" b="1" smtClean="0"/>
              <a:t>- Diện tích CCNLN: tăng.</a:t>
            </a:r>
          </a:p>
          <a:p>
            <a:pPr algn="just"/>
            <a:r>
              <a:rPr lang="en-US" sz="3000" b="1" smtClean="0"/>
              <a:t>- Là mặt hàng xuất khẩu chủ lực của nước ta.</a:t>
            </a:r>
            <a:endParaRPr lang="en-US" sz="3000" b="1"/>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ình 3">
            <a:extLst>
              <a:ext uri="{FF2B5EF4-FFF2-40B4-BE49-F238E27FC236}">
                <a16:creationId xmlns="" xmlns:a16="http://schemas.microsoft.com/office/drawing/2014/main" id="{90289E56-FADE-4731-B98A-18CCAC6F656D}"/>
              </a:ext>
            </a:extLst>
          </p:cNvPr>
          <p:cNvSpPr/>
          <p:nvPr/>
        </p:nvSpPr>
        <p:spPr>
          <a:xfrm>
            <a:off x="0" y="0"/>
            <a:ext cx="5883200" cy="3397886"/>
          </a:xfrm>
          <a:prstGeom prst="rect">
            <a:avLst/>
          </a:prstGeom>
          <a:blipFill dpi="0" rotWithShape="1">
            <a:blip r:embed="rId3"/>
            <a:srcRec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sp>
        <p:nvSpPr>
          <p:cNvPr id="28" name="Hình3">
            <a:extLst>
              <a:ext uri="{FF2B5EF4-FFF2-40B4-BE49-F238E27FC236}">
                <a16:creationId xmlns="" xmlns:a16="http://schemas.microsoft.com/office/drawing/2014/main" id="{F3E48BFB-D3D4-4652-A3F8-440CAE8353B9}"/>
              </a:ext>
            </a:extLst>
          </p:cNvPr>
          <p:cNvSpPr/>
          <p:nvPr/>
        </p:nvSpPr>
        <p:spPr>
          <a:xfrm>
            <a:off x="-1" y="3450907"/>
            <a:ext cx="5869949" cy="3408681"/>
          </a:xfrm>
          <a:prstGeom prst="rect">
            <a:avLst/>
          </a:prstGeom>
          <a:blipFill dpi="0" rotWithShape="1">
            <a:blip r:embed="rId4"/>
            <a:srcRec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sp>
        <p:nvSpPr>
          <p:cNvPr id="38" name="Hình 3">
            <a:extLst>
              <a:ext uri="{FF2B5EF4-FFF2-40B4-BE49-F238E27FC236}">
                <a16:creationId xmlns="" xmlns:a16="http://schemas.microsoft.com/office/drawing/2014/main" id="{3031544A-62EF-44D2-972D-989842699D3A}"/>
              </a:ext>
            </a:extLst>
          </p:cNvPr>
          <p:cNvSpPr/>
          <p:nvPr/>
        </p:nvSpPr>
        <p:spPr>
          <a:xfrm>
            <a:off x="5962702" y="0"/>
            <a:ext cx="6227712" cy="3397886"/>
          </a:xfrm>
          <a:prstGeom prst="rect">
            <a:avLst/>
          </a:prstGeom>
          <a:blipFill dpi="0" rotWithShape="1">
            <a:blip r:embed="rId5"/>
            <a:srcRec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pic>
        <p:nvPicPr>
          <p:cNvPr id="44" name="Picture 14" descr="Kết quả hình ảnh cho điề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9702" y="3448208"/>
            <a:ext cx="6280712" cy="341138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DB50428E-14F7-46FB-9AE7-68BF1204EFBE}"/>
              </a:ext>
            </a:extLst>
          </p:cNvPr>
          <p:cNvSpPr txBox="1"/>
          <p:nvPr/>
        </p:nvSpPr>
        <p:spPr>
          <a:xfrm>
            <a:off x="2211786" y="2861558"/>
            <a:ext cx="1551147" cy="523341"/>
          </a:xfrm>
          <a:prstGeom prst="rect">
            <a:avLst/>
          </a:prstGeom>
          <a:solidFill>
            <a:schemeClr val="accent4">
              <a:lumMod val="20000"/>
              <a:lumOff val="80000"/>
            </a:schemeClr>
          </a:solidFill>
          <a:ln>
            <a:solidFill>
              <a:srgbClr val="C00000"/>
            </a:solidFill>
          </a:ln>
        </p:spPr>
        <p:txBody>
          <a:bodyPr wrap="square" rtlCol="0">
            <a:spAutoFit/>
          </a:bodyPr>
          <a:lstStyle/>
          <a:p>
            <a:pPr algn="ctr"/>
            <a:r>
              <a:rPr lang="en-US" sz="2800" b="1" dirty="0" err="1"/>
              <a:t>Cà</a:t>
            </a:r>
            <a:r>
              <a:rPr lang="en-US" sz="2800" b="1" dirty="0"/>
              <a:t> </a:t>
            </a:r>
            <a:r>
              <a:rPr lang="en-US" sz="2800" b="1" dirty="0" err="1"/>
              <a:t>phê</a:t>
            </a:r>
            <a:endParaRPr lang="en-US" sz="2800" b="1" dirty="0"/>
          </a:p>
        </p:txBody>
      </p:sp>
      <p:sp>
        <p:nvSpPr>
          <p:cNvPr id="48" name="TextBox 47">
            <a:extLst>
              <a:ext uri="{FF2B5EF4-FFF2-40B4-BE49-F238E27FC236}">
                <a16:creationId xmlns="" xmlns:a16="http://schemas.microsoft.com/office/drawing/2014/main" id="{D83C330B-04E3-475C-9F27-80793041E006}"/>
              </a:ext>
            </a:extLst>
          </p:cNvPr>
          <p:cNvSpPr txBox="1"/>
          <p:nvPr/>
        </p:nvSpPr>
        <p:spPr>
          <a:xfrm>
            <a:off x="1894565" y="6290749"/>
            <a:ext cx="1551147" cy="523341"/>
          </a:xfrm>
          <a:prstGeom prst="rect">
            <a:avLst/>
          </a:prstGeom>
          <a:solidFill>
            <a:schemeClr val="accent4">
              <a:lumMod val="20000"/>
              <a:lumOff val="80000"/>
            </a:schemeClr>
          </a:solidFill>
          <a:ln>
            <a:solidFill>
              <a:srgbClr val="C00000"/>
            </a:solidFill>
          </a:ln>
        </p:spPr>
        <p:txBody>
          <a:bodyPr wrap="square" rtlCol="0">
            <a:spAutoFit/>
          </a:bodyPr>
          <a:lstStyle/>
          <a:p>
            <a:pPr algn="ctr"/>
            <a:r>
              <a:rPr lang="en-US" sz="2800" b="1" dirty="0"/>
              <a:t>Cao </a:t>
            </a:r>
            <a:r>
              <a:rPr lang="en-US" sz="2800" b="1" dirty="0" err="1"/>
              <a:t>su</a:t>
            </a:r>
            <a:endParaRPr lang="en-US" sz="2800" b="1" dirty="0"/>
          </a:p>
        </p:txBody>
      </p:sp>
      <p:sp>
        <p:nvSpPr>
          <p:cNvPr id="49" name="TextBox 48">
            <a:extLst>
              <a:ext uri="{FF2B5EF4-FFF2-40B4-BE49-F238E27FC236}">
                <a16:creationId xmlns="" xmlns:a16="http://schemas.microsoft.com/office/drawing/2014/main" id="{2F61DF04-EC99-49B8-8DC1-165DFE1E8781}"/>
              </a:ext>
            </a:extLst>
          </p:cNvPr>
          <p:cNvSpPr txBox="1"/>
          <p:nvPr/>
        </p:nvSpPr>
        <p:spPr>
          <a:xfrm>
            <a:off x="8574812" y="2866691"/>
            <a:ext cx="1551147" cy="523341"/>
          </a:xfrm>
          <a:prstGeom prst="rect">
            <a:avLst/>
          </a:prstGeom>
          <a:solidFill>
            <a:schemeClr val="accent4">
              <a:lumMod val="20000"/>
              <a:lumOff val="80000"/>
            </a:schemeClr>
          </a:solidFill>
          <a:ln>
            <a:solidFill>
              <a:srgbClr val="C00000"/>
            </a:solidFill>
          </a:ln>
        </p:spPr>
        <p:txBody>
          <a:bodyPr wrap="square" rtlCol="0">
            <a:spAutoFit/>
          </a:bodyPr>
          <a:lstStyle/>
          <a:p>
            <a:pPr algn="ctr"/>
            <a:r>
              <a:rPr lang="en-US" sz="2800" b="1" dirty="0" err="1"/>
              <a:t>Chè</a:t>
            </a:r>
            <a:endParaRPr lang="en-US" sz="2800" b="1" dirty="0"/>
          </a:p>
        </p:txBody>
      </p:sp>
      <p:sp>
        <p:nvSpPr>
          <p:cNvPr id="54" name="TextBox 53">
            <a:extLst>
              <a:ext uri="{FF2B5EF4-FFF2-40B4-BE49-F238E27FC236}">
                <a16:creationId xmlns="" xmlns:a16="http://schemas.microsoft.com/office/drawing/2014/main" id="{2F61DF04-EC99-49B8-8DC1-165DFE1E8781}"/>
              </a:ext>
            </a:extLst>
          </p:cNvPr>
          <p:cNvSpPr txBox="1"/>
          <p:nvPr/>
        </p:nvSpPr>
        <p:spPr>
          <a:xfrm>
            <a:off x="8732683" y="6305617"/>
            <a:ext cx="1551147" cy="523341"/>
          </a:xfrm>
          <a:prstGeom prst="rect">
            <a:avLst/>
          </a:prstGeom>
          <a:solidFill>
            <a:schemeClr val="accent4">
              <a:lumMod val="20000"/>
              <a:lumOff val="80000"/>
            </a:schemeClr>
          </a:solidFill>
          <a:ln>
            <a:solidFill>
              <a:srgbClr val="C00000"/>
            </a:solidFill>
          </a:ln>
        </p:spPr>
        <p:txBody>
          <a:bodyPr wrap="square" rtlCol="0">
            <a:spAutoFit/>
          </a:bodyPr>
          <a:lstStyle/>
          <a:p>
            <a:pPr algn="ctr"/>
            <a:r>
              <a:rPr lang="en-US" sz="2800" b="1" smtClean="0"/>
              <a:t>Điều</a:t>
            </a:r>
            <a:endParaRPr lang="en-US" sz="2800" b="1" dirty="0"/>
          </a:p>
        </p:txBody>
      </p:sp>
    </p:spTree>
    <p:extLst>
      <p:ext uri="{BB962C8B-B14F-4D97-AF65-F5344CB8AC3E}">
        <p14:creationId xmlns:p14="http://schemas.microsoft.com/office/powerpoint/2010/main" val="325417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1000"/>
                                        <p:tgtEl>
                                          <p:spTgt spid="1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amond(in)">
                                      <p:cBhvr>
                                        <p:cTn id="10" dur="1000"/>
                                        <p:tgtEl>
                                          <p:spTgt spid="28"/>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diamond(in)">
                                      <p:cBhvr>
                                        <p:cTn id="13" dur="1000"/>
                                        <p:tgtEl>
                                          <p:spTgt spid="38"/>
                                        </p:tgtEl>
                                      </p:cBhvr>
                                    </p:animEffect>
                                  </p:childTnLst>
                                </p:cTn>
                              </p:par>
                              <p:par>
                                <p:cTn id="14" presetID="8" presetClass="entr" presetSubtype="16"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diamond(in)">
                                      <p:cBhvr>
                                        <p:cTn id="16" dur="1000"/>
                                        <p:tgtEl>
                                          <p:spTgt spid="44"/>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diamond(in)">
                                      <p:cBhvr>
                                        <p:cTn id="19" dur="1000"/>
                                        <p:tgtEl>
                                          <p:spTgt spid="46"/>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diamond(in)">
                                      <p:cBhvr>
                                        <p:cTn id="22" dur="1000"/>
                                        <p:tgtEl>
                                          <p:spTgt spid="48"/>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diamond(in)">
                                      <p:cBhvr>
                                        <p:cTn id="25" dur="1000"/>
                                        <p:tgtEl>
                                          <p:spTgt spid="49"/>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diamond(in)">
                                      <p:cBhvr>
                                        <p:cTn id="28"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P spid="38" grpId="0" animBg="1"/>
      <p:bldP spid="46" grpId="0" animBg="1"/>
      <p:bldP spid="48" grpId="0" animBg="1"/>
      <p:bldP spid="49" grpId="0" animBg="1"/>
      <p:bldP spid="5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Kết quả hình ảnh cho cây đậu t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667946" cy="35769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3" descr="Kết quả hình ảnh cho cây l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1910"/>
            <a:ext cx="6242332" cy="34376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7" descr="Kết quả hình ảnh cho cây bô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2182" y="-10336"/>
            <a:ext cx="5538232" cy="33849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9" descr="Kết quả hình ảnh cho cây mí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3515" y="3086275"/>
            <a:ext cx="6125410" cy="37733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 Box 11"/>
          <p:cNvSpPr txBox="1">
            <a:spLocks noChangeArrowheads="1"/>
          </p:cNvSpPr>
          <p:nvPr/>
        </p:nvSpPr>
        <p:spPr bwMode="auto">
          <a:xfrm>
            <a:off x="194494" y="3218477"/>
            <a:ext cx="1676182" cy="477164"/>
          </a:xfrm>
          <a:prstGeom prst="rect">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500" b="1" dirty="0" err="1">
                <a:solidFill>
                  <a:srgbClr val="0000FF"/>
                </a:solidFill>
                <a:latin typeface="+mn-lt"/>
              </a:rPr>
              <a:t>Đậu</a:t>
            </a:r>
            <a:r>
              <a:rPr lang="en-US" altLang="en-US" sz="2500" b="1" dirty="0">
                <a:solidFill>
                  <a:srgbClr val="0000FF"/>
                </a:solidFill>
                <a:latin typeface="+mn-lt"/>
              </a:rPr>
              <a:t> </a:t>
            </a:r>
            <a:r>
              <a:rPr lang="en-US" altLang="en-US" sz="2500" b="1" dirty="0" err="1">
                <a:solidFill>
                  <a:srgbClr val="0000FF"/>
                </a:solidFill>
                <a:latin typeface="+mn-lt"/>
              </a:rPr>
              <a:t>tương</a:t>
            </a:r>
            <a:endParaRPr lang="en-US" altLang="en-US" sz="2500" b="1" dirty="0">
              <a:solidFill>
                <a:srgbClr val="0000FF"/>
              </a:solidFill>
              <a:latin typeface="+mn-lt"/>
            </a:endParaRPr>
          </a:p>
        </p:txBody>
      </p:sp>
      <p:sp>
        <p:nvSpPr>
          <p:cNvPr id="17" name="Text Box 12"/>
          <p:cNvSpPr txBox="1">
            <a:spLocks noChangeArrowheads="1"/>
          </p:cNvSpPr>
          <p:nvPr/>
        </p:nvSpPr>
        <p:spPr bwMode="auto">
          <a:xfrm>
            <a:off x="205002" y="6328142"/>
            <a:ext cx="685711" cy="477164"/>
          </a:xfrm>
          <a:prstGeom prst="rect">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500" b="1" dirty="0" err="1">
                <a:solidFill>
                  <a:srgbClr val="0000FF"/>
                </a:solidFill>
                <a:latin typeface="+mn-lt"/>
              </a:rPr>
              <a:t>Lạc</a:t>
            </a:r>
            <a:endParaRPr lang="en-US" altLang="en-US" sz="2500" b="1" dirty="0">
              <a:solidFill>
                <a:srgbClr val="0000FF"/>
              </a:solidFill>
              <a:latin typeface="+mn-lt"/>
            </a:endParaRPr>
          </a:p>
        </p:txBody>
      </p:sp>
      <p:sp>
        <p:nvSpPr>
          <p:cNvPr id="18" name="Text Box 14"/>
          <p:cNvSpPr txBox="1">
            <a:spLocks noChangeArrowheads="1"/>
          </p:cNvSpPr>
          <p:nvPr/>
        </p:nvSpPr>
        <p:spPr bwMode="auto">
          <a:xfrm>
            <a:off x="10988808" y="2961421"/>
            <a:ext cx="914281" cy="477164"/>
          </a:xfrm>
          <a:prstGeom prst="rect">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500" b="1">
                <a:solidFill>
                  <a:srgbClr val="0000FF"/>
                </a:solidFill>
                <a:latin typeface="+mn-lt"/>
              </a:rPr>
              <a:t>Bông</a:t>
            </a:r>
          </a:p>
        </p:txBody>
      </p:sp>
      <p:sp>
        <p:nvSpPr>
          <p:cNvPr id="19" name="Text Box 13"/>
          <p:cNvSpPr txBox="1">
            <a:spLocks noChangeArrowheads="1"/>
          </p:cNvSpPr>
          <p:nvPr/>
        </p:nvSpPr>
        <p:spPr bwMode="auto">
          <a:xfrm>
            <a:off x="6338587" y="6306874"/>
            <a:ext cx="761901" cy="477164"/>
          </a:xfrm>
          <a:prstGeom prst="rect">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500" b="1">
                <a:solidFill>
                  <a:srgbClr val="0000FF"/>
                </a:solidFill>
                <a:latin typeface="+mn-lt"/>
              </a:rPr>
              <a:t>Mía</a:t>
            </a:r>
          </a:p>
        </p:txBody>
      </p:sp>
    </p:spTree>
    <p:extLst>
      <p:ext uri="{BB962C8B-B14F-4D97-AF65-F5344CB8AC3E}">
        <p14:creationId xmlns:p14="http://schemas.microsoft.com/office/powerpoint/2010/main" val="100112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1000"/>
                                        <p:tgtEl>
                                          <p:spTgt spid="16"/>
                                        </p:tgtEl>
                                      </p:cBhvr>
                                    </p:animEffect>
                                  </p:childTnLst>
                                </p:cTn>
                              </p:par>
                              <p:par>
                                <p:cTn id="13" presetID="42"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 presetClass="entr" presetSubtype="16"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ox(in)">
                                      <p:cBhvr>
                                        <p:cTn id="20" dur="10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1000"/>
                                        <p:tgtEl>
                                          <p:spTgt spid="14"/>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ox(in)">
                                      <p:cBhvr>
                                        <p:cTn id="26" dur="10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1000"/>
                                        <p:tgtEl>
                                          <p:spTgt spid="15"/>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ox(in)">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photo description available."/>
          <p:cNvPicPr>
            <a:picLocks noChangeAspect="1" noChangeArrowheads="1"/>
          </p:cNvPicPr>
          <p:nvPr/>
        </p:nvPicPr>
        <p:blipFill rotWithShape="1">
          <a:blip r:embed="rId2">
            <a:extLst>
              <a:ext uri="{28A0092B-C50C-407E-A947-70E740481C1C}">
                <a14:useLocalDpi xmlns:a14="http://schemas.microsoft.com/office/drawing/2010/main" val="0"/>
              </a:ext>
            </a:extLst>
          </a:blip>
          <a:srcRect t="14844" b="14844"/>
          <a:stretch/>
        </p:blipFill>
        <p:spPr bwMode="auto">
          <a:xfrm>
            <a:off x="0" y="0"/>
            <a:ext cx="12190413" cy="6859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p:cNvSpPr txBox="1"/>
          <p:nvPr/>
        </p:nvSpPr>
        <p:spPr>
          <a:xfrm>
            <a:off x="913606" y="76994"/>
            <a:ext cx="10518192" cy="461665"/>
          </a:xfrm>
          <a:prstGeom prst="rect">
            <a:avLst/>
          </a:prstGeom>
          <a:noFill/>
          <a:ln>
            <a:noFill/>
          </a:ln>
        </p:spPr>
        <p:txBody>
          <a:bodyPr wrap="square" lIns="0" tIns="0" rIns="0" bIns="0" rtlCol="0" anchor="t">
            <a:spAutoFit/>
          </a:bodyPr>
          <a:lstStyle/>
          <a:p>
            <a:pPr algn="ctr"/>
            <a:r>
              <a:rPr lang="en-US" sz="3000" b="1" spc="-8" smtClean="0">
                <a:solidFill>
                  <a:srgbClr val="262A12"/>
                </a:solidFill>
                <a:latin typeface="+mj-lt"/>
              </a:rPr>
              <a:t>Đồi </a:t>
            </a:r>
            <a:r>
              <a:rPr lang="en-US" sz="3000" b="1" spc="-8" dirty="0" err="1">
                <a:solidFill>
                  <a:srgbClr val="262A12"/>
                </a:solidFill>
                <a:latin typeface="+mj-lt"/>
              </a:rPr>
              <a:t>chè</a:t>
            </a:r>
            <a:r>
              <a:rPr lang="en-US" sz="3000" b="1" spc="-8" dirty="0">
                <a:solidFill>
                  <a:srgbClr val="262A12"/>
                </a:solidFill>
                <a:latin typeface="+mj-lt"/>
              </a:rPr>
              <a:t> Long </a:t>
            </a:r>
            <a:r>
              <a:rPr lang="en-US" sz="3000" b="1" spc="-8" dirty="0" err="1">
                <a:solidFill>
                  <a:srgbClr val="262A12"/>
                </a:solidFill>
                <a:latin typeface="+mj-lt"/>
              </a:rPr>
              <a:t>Cốc</a:t>
            </a:r>
            <a:r>
              <a:rPr lang="en-US" sz="3000" b="1" spc="-8">
                <a:solidFill>
                  <a:srgbClr val="262A12"/>
                </a:solidFill>
                <a:latin typeface="+mj-lt"/>
              </a:rPr>
              <a:t>, </a:t>
            </a:r>
            <a:r>
              <a:rPr lang="en-US" sz="3000" b="1" spc="-8" smtClean="0">
                <a:solidFill>
                  <a:srgbClr val="262A12"/>
                </a:solidFill>
                <a:latin typeface="+mj-lt"/>
              </a:rPr>
              <a:t>huyện Tân Sơn, tỉnh </a:t>
            </a:r>
            <a:r>
              <a:rPr lang="en-US" sz="3000" b="1" spc="-8" dirty="0" err="1">
                <a:solidFill>
                  <a:srgbClr val="262A12"/>
                </a:solidFill>
                <a:latin typeface="+mj-lt"/>
              </a:rPr>
              <a:t>Phú</a:t>
            </a:r>
            <a:r>
              <a:rPr lang="en-US" sz="3000" b="1" spc="-8" dirty="0">
                <a:solidFill>
                  <a:srgbClr val="262A12"/>
                </a:solidFill>
                <a:latin typeface="+mj-lt"/>
              </a:rPr>
              <a:t> </a:t>
            </a:r>
            <a:r>
              <a:rPr lang="en-US" sz="3000" b="1" spc="-8" dirty="0" err="1">
                <a:solidFill>
                  <a:srgbClr val="262A12"/>
                </a:solidFill>
                <a:latin typeface="+mj-lt"/>
              </a:rPr>
              <a:t>Thọ</a:t>
            </a:r>
            <a:endParaRPr lang="en-US" sz="3000" b="1" spc="-8" dirty="0">
              <a:solidFill>
                <a:srgbClr val="262A12"/>
              </a:solidFill>
              <a:latin typeface="+mj-lt"/>
            </a:endParaRPr>
          </a:p>
        </p:txBody>
      </p:sp>
      <p:sp>
        <p:nvSpPr>
          <p:cNvPr id="10" name="TextBox 19"/>
          <p:cNvSpPr txBox="1"/>
          <p:nvPr/>
        </p:nvSpPr>
        <p:spPr>
          <a:xfrm>
            <a:off x="576751" y="5810852"/>
            <a:ext cx="11210563" cy="369332"/>
          </a:xfrm>
          <a:prstGeom prst="rect">
            <a:avLst/>
          </a:prstGeom>
        </p:spPr>
        <p:txBody>
          <a:bodyPr wrap="square" lIns="0" tIns="0" rIns="0" bIns="0" rtlCol="0" anchor="t">
            <a:spAutoFit/>
          </a:bodyPr>
          <a:lstStyle/>
          <a:p>
            <a:pPr algn="ctr"/>
            <a:endParaRPr lang="en-US" spc="-3" dirty="0">
              <a:solidFill>
                <a:srgbClr val="172900"/>
              </a:solidFill>
              <a:latin typeface="Lato Bold"/>
            </a:endParaRPr>
          </a:p>
        </p:txBody>
      </p:sp>
    </p:spTree>
    <p:extLst>
      <p:ext uri="{BB962C8B-B14F-4D97-AF65-F5344CB8AC3E}">
        <p14:creationId xmlns:p14="http://schemas.microsoft.com/office/powerpoint/2010/main" val="709634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 xmlns:a16="http://schemas.microsoft.com/office/drawing/2014/main" id="{6390B570-51F7-4C86-8ED3-FA1FA021E525}"/>
              </a:ext>
            </a:extLst>
          </p:cNvPr>
          <p:cNvGraphicFramePr>
            <a:graphicFrameLocks noGrp="1"/>
          </p:cNvGraphicFramePr>
          <p:nvPr>
            <p:extLst>
              <p:ext uri="{D42A27DB-BD31-4B8C-83A1-F6EECF244321}">
                <p14:modId xmlns:p14="http://schemas.microsoft.com/office/powerpoint/2010/main" val="1970131466"/>
              </p:ext>
            </p:extLst>
          </p:nvPr>
        </p:nvGraphicFramePr>
        <p:xfrm>
          <a:off x="227806" y="610395"/>
          <a:ext cx="11582399" cy="5913984"/>
        </p:xfrm>
        <a:graphic>
          <a:graphicData uri="http://schemas.openxmlformats.org/drawingml/2006/table">
            <a:tbl>
              <a:tblPr bandRow="1">
                <a:tableStyleId>{5C22544A-7EE6-4342-B048-85BDC9FD1C3A}</a:tableStyleId>
              </a:tblPr>
              <a:tblGrid>
                <a:gridCol w="1066800">
                  <a:extLst>
                    <a:ext uri="{9D8B030D-6E8A-4147-A177-3AD203B41FA5}">
                      <a16:colId xmlns="" xmlns:a16="http://schemas.microsoft.com/office/drawing/2014/main" val="1859050929"/>
                    </a:ext>
                  </a:extLst>
                </a:gridCol>
                <a:gridCol w="3276600">
                  <a:extLst>
                    <a:ext uri="{9D8B030D-6E8A-4147-A177-3AD203B41FA5}">
                      <a16:colId xmlns="" xmlns:a16="http://schemas.microsoft.com/office/drawing/2014/main" val="1318142012"/>
                    </a:ext>
                  </a:extLst>
                </a:gridCol>
                <a:gridCol w="2971800">
                  <a:extLst>
                    <a:ext uri="{9D8B030D-6E8A-4147-A177-3AD203B41FA5}">
                      <a16:colId xmlns="" xmlns:a16="http://schemas.microsoft.com/office/drawing/2014/main" val="3483025579"/>
                    </a:ext>
                  </a:extLst>
                </a:gridCol>
                <a:gridCol w="4267199">
                  <a:extLst>
                    <a:ext uri="{9D8B030D-6E8A-4147-A177-3AD203B41FA5}">
                      <a16:colId xmlns="" xmlns:a16="http://schemas.microsoft.com/office/drawing/2014/main" val="967294256"/>
                    </a:ext>
                  </a:extLst>
                </a:gridCol>
              </a:tblGrid>
              <a:tr h="829920">
                <a:tc>
                  <a:txBody>
                    <a:bodyPr/>
                    <a:lstStyle/>
                    <a:p>
                      <a:pPr marL="0" marR="0" indent="0" algn="ctr">
                        <a:lnSpc>
                          <a:spcPct val="120000"/>
                        </a:lnSpc>
                        <a:spcBef>
                          <a:spcPts val="0"/>
                        </a:spcBef>
                        <a:spcAft>
                          <a:spcPts val="0"/>
                        </a:spcAft>
                      </a:pP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Đặc</a:t>
                      </a: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điểm</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err="1">
                          <a:solidFill>
                            <a:schemeClr val="bg1"/>
                          </a:solidFill>
                          <a:effectLst/>
                          <a:latin typeface="Tahoma" panose="020B0604030504040204" pitchFamily="34" charset="0"/>
                          <a:ea typeface="Tahoma" panose="020B0604030504040204" pitchFamily="34" charset="0"/>
                          <a:cs typeface="Tahoma" panose="020B0604030504040204" pitchFamily="34" charset="0"/>
                        </a:rPr>
                        <a:t>Cây</a:t>
                      </a: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trồng</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chính</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Phân</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bố</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Tình</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hình sản xuất</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 xmlns:a16="http://schemas.microsoft.com/office/drawing/2014/main" val="943887121"/>
                  </a:ext>
                </a:extLst>
              </a:tr>
              <a:tr h="4046879">
                <a:tc>
                  <a:txBody>
                    <a:bodyPr/>
                    <a:lstStyle/>
                    <a:p>
                      <a:pPr marL="0" marR="0" indent="0" algn="ctr">
                        <a:lnSpc>
                          <a:spcPct val="120000"/>
                        </a:lnSpc>
                        <a:spcBef>
                          <a:spcPts val="0"/>
                        </a:spcBef>
                        <a:spcAft>
                          <a:spcPts val="0"/>
                        </a:spcAft>
                      </a:pPr>
                      <a:endParaRPr lang="en-US" sz="3200" b="1" smtClean="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smtClean="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r>
                        <a:rPr lang="en-US" sz="3200" b="1" smtClean="0">
                          <a:effectLst/>
                          <a:latin typeface="+mn-lt"/>
                          <a:ea typeface="Tahoma" panose="020B0604030504040204" pitchFamily="34" charset="0"/>
                          <a:cs typeface="Tahoma" panose="020B0604030504040204" pitchFamily="34" charset="0"/>
                        </a:rPr>
                        <a:t>Cây</a:t>
                      </a:r>
                      <a:r>
                        <a:rPr lang="en-US" sz="3200" b="1" baseline="0" smtClean="0">
                          <a:effectLst/>
                          <a:latin typeface="+mn-lt"/>
                          <a:ea typeface="Tahoma" panose="020B0604030504040204" pitchFamily="34" charset="0"/>
                          <a:cs typeface="Tahoma" panose="020B0604030504040204" pitchFamily="34" charset="0"/>
                        </a:rPr>
                        <a:t> ăn quả</a:t>
                      </a:r>
                    </a:p>
                    <a:p>
                      <a:pPr marL="0" marR="0" indent="0" algn="ctr">
                        <a:lnSpc>
                          <a:spcPct val="120000"/>
                        </a:lnSpc>
                        <a:spcBef>
                          <a:spcPts val="0"/>
                        </a:spcBef>
                        <a:spcAft>
                          <a:spcPts val="0"/>
                        </a:spcAft>
                      </a:pPr>
                      <a:endParaRPr lang="en-US" sz="3200" b="1" baseline="0" smtClean="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1800" b="1" baseline="0" smtClean="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 xmlns:a16="http://schemas.microsoft.com/office/drawing/2014/main" val="1895237569"/>
                  </a:ext>
                </a:extLst>
              </a:tr>
            </a:tbl>
          </a:graphicData>
        </a:graphic>
      </p:graphicFrame>
      <p:sp>
        <p:nvSpPr>
          <p:cNvPr id="12" name="Rectangle 11"/>
          <p:cNvSpPr/>
          <p:nvPr/>
        </p:nvSpPr>
        <p:spPr>
          <a:xfrm>
            <a:off x="176571" y="71789"/>
            <a:ext cx="11709082" cy="538605"/>
          </a:xfrm>
          <a:prstGeom prst="rect">
            <a:avLst/>
          </a:prstGeom>
        </p:spPr>
        <p:txBody>
          <a:bodyPr wrap="square" lIns="91436" tIns="45718" rIns="91436" bIns="45718">
            <a:spAutoFit/>
          </a:bodyPr>
          <a:lstStyle/>
          <a:p>
            <a:pPr algn="ctr"/>
            <a:r>
              <a:rPr lang="en-US" sz="2900" b="1" smtClean="0">
                <a:solidFill>
                  <a:srgbClr val="002060"/>
                </a:solidFill>
                <a:cs typeface="Arial" pitchFamily="34" charset="0"/>
              </a:rPr>
              <a:t>Sự phát triển và phân bố ngành trồng trọt nước ta</a:t>
            </a:r>
            <a:endParaRPr lang="en-US" sz="2900" b="1"/>
          </a:p>
        </p:txBody>
      </p:sp>
      <p:sp>
        <p:nvSpPr>
          <p:cNvPr id="14" name="TextBox 13"/>
          <p:cNvSpPr txBox="1"/>
          <p:nvPr/>
        </p:nvSpPr>
        <p:spPr>
          <a:xfrm>
            <a:off x="1294606" y="1448594"/>
            <a:ext cx="3200400" cy="4521879"/>
          </a:xfrm>
          <a:prstGeom prst="rect">
            <a:avLst/>
          </a:prstGeom>
          <a:noFill/>
        </p:spPr>
        <p:txBody>
          <a:bodyPr wrap="square" rtlCol="0">
            <a:spAutoFit/>
          </a:bodyPr>
          <a:lstStyle/>
          <a:p>
            <a:pPr algn="just">
              <a:lnSpc>
                <a:spcPct val="130000"/>
              </a:lnSpc>
            </a:pPr>
            <a:r>
              <a:rPr lang="en-US" sz="3200" b="1" smtClean="0"/>
              <a:t>- CAQ nhiệt đới: vải, nhãn, bưởi, chôm chôm, vú sữa, sầu riêng,…</a:t>
            </a:r>
          </a:p>
          <a:p>
            <a:pPr algn="just">
              <a:lnSpc>
                <a:spcPct val="130000"/>
              </a:lnSpc>
            </a:pPr>
            <a:r>
              <a:rPr lang="en-US" sz="3200" b="1" smtClean="0"/>
              <a:t>- CAQ cận nhiệt và ôn đới: đào, lê, táo, mận,…</a:t>
            </a:r>
            <a:endParaRPr lang="en-US" sz="3200" b="1"/>
          </a:p>
        </p:txBody>
      </p:sp>
      <p:sp>
        <p:nvSpPr>
          <p:cNvPr id="16" name="TextBox 15"/>
          <p:cNvSpPr txBox="1"/>
          <p:nvPr/>
        </p:nvSpPr>
        <p:spPr>
          <a:xfrm>
            <a:off x="4571206" y="1448594"/>
            <a:ext cx="2971800" cy="3241528"/>
          </a:xfrm>
          <a:prstGeom prst="rect">
            <a:avLst/>
          </a:prstGeom>
          <a:noFill/>
        </p:spPr>
        <p:txBody>
          <a:bodyPr wrap="square" rtlCol="0">
            <a:spAutoFit/>
          </a:bodyPr>
          <a:lstStyle/>
          <a:p>
            <a:pPr algn="just">
              <a:lnSpc>
                <a:spcPct val="130000"/>
              </a:lnSpc>
            </a:pPr>
            <a:r>
              <a:rPr lang="en-US" sz="3200" b="1" smtClean="0"/>
              <a:t>- Rộng khắp cả nước.</a:t>
            </a:r>
          </a:p>
          <a:p>
            <a:pPr algn="just">
              <a:lnSpc>
                <a:spcPct val="130000"/>
              </a:lnSpc>
            </a:pPr>
            <a:r>
              <a:rPr lang="en-US" sz="3200" b="1" smtClean="0"/>
              <a:t>- Ba vùng trọng điểm: ĐBSCL, TDMNBB, ĐNB.</a:t>
            </a:r>
            <a:endParaRPr lang="en-US" sz="3200" b="1"/>
          </a:p>
        </p:txBody>
      </p:sp>
      <p:sp>
        <p:nvSpPr>
          <p:cNvPr id="17" name="TextBox 16"/>
          <p:cNvSpPr txBox="1"/>
          <p:nvPr/>
        </p:nvSpPr>
        <p:spPr>
          <a:xfrm>
            <a:off x="7619206" y="1455321"/>
            <a:ext cx="4114800" cy="5213735"/>
          </a:xfrm>
          <a:prstGeom prst="rect">
            <a:avLst/>
          </a:prstGeom>
          <a:noFill/>
        </p:spPr>
        <p:txBody>
          <a:bodyPr wrap="square" rtlCol="0">
            <a:spAutoFit/>
          </a:bodyPr>
          <a:lstStyle/>
          <a:p>
            <a:pPr algn="just">
              <a:lnSpc>
                <a:spcPct val="130000"/>
              </a:lnSpc>
            </a:pPr>
            <a:r>
              <a:rPr lang="en-US" sz="3200" b="1" smtClean="0"/>
              <a:t>- Nhiều vùng đặc sản có chỉ dẫn địa lí.</a:t>
            </a:r>
          </a:p>
          <a:p>
            <a:pPr algn="just">
              <a:lnSpc>
                <a:spcPct val="130000"/>
              </a:lnSpc>
            </a:pPr>
            <a:r>
              <a:rPr lang="en-US" sz="3200" b="1" smtClean="0"/>
              <a:t>- Nhiều giống cho sản lượng cao, chất lượng tốt.</a:t>
            </a:r>
          </a:p>
          <a:p>
            <a:pPr algn="just">
              <a:lnSpc>
                <a:spcPct val="130000"/>
              </a:lnSpc>
            </a:pPr>
            <a:r>
              <a:rPr lang="en-US" sz="3200" b="1" smtClean="0"/>
              <a:t>- Nhân rộng mô hình VietGAP, Global Gap, Công nghệ cao.</a:t>
            </a:r>
            <a:endParaRPr lang="en-US" sz="3200" b="1"/>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Kết quả hình ảnh cho măng c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206" y="0"/>
            <a:ext cx="3490319" cy="26253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13" descr="Kết quả hình ảnh cho vãi th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5406" y="381794"/>
            <a:ext cx="3693869" cy="26253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7" descr="Kết quả hình ảnh cho sầu riê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10594"/>
            <a:ext cx="3452103" cy="26647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15" descr="Kết quả hình ảnh cho bưở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8406" y="1981994"/>
            <a:ext cx="3792175" cy="27809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5" descr="Kết quả hình ảnh cho quý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006" y="3963194"/>
            <a:ext cx="3551542" cy="27415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3" descr="Kết quả hình ảnh cho nhã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006" y="4267994"/>
            <a:ext cx="3935326" cy="28203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26975" y="1092453"/>
            <a:ext cx="8736463"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cs typeface="Times New Roman" pitchFamily="18" charset="0"/>
              </a:rPr>
              <a:t>Câu 3</a:t>
            </a:r>
            <a:r>
              <a:rPr lang="en-US" sz="3300" b="1" smtClean="0">
                <a:solidFill>
                  <a:srgbClr val="0000FF"/>
                </a:solidFill>
                <a:cs typeface="Times New Roman" pitchFamily="18" charset="0"/>
              </a:rPr>
              <a:t>. Phần lớn nguồn lao động nước ta tập trung trong khu vực kinh tế nào?</a:t>
            </a:r>
            <a:endParaRPr lang="en-US" sz="3300" b="1" dirty="0">
              <a:solidFill>
                <a:srgbClr val="0000FF"/>
              </a:solidFill>
              <a:cs typeface="Times New Roman" pitchFamily="18" charset="0"/>
            </a:endParaRPr>
          </a:p>
        </p:txBody>
      </p:sp>
      <p:sp>
        <p:nvSpPr>
          <p:cNvPr id="5" name="TextBox 4"/>
          <p:cNvSpPr txBox="1"/>
          <p:nvPr/>
        </p:nvSpPr>
        <p:spPr>
          <a:xfrm>
            <a:off x="4063472" y="3633041"/>
            <a:ext cx="3758202" cy="630938"/>
          </a:xfrm>
          <a:prstGeom prst="rect">
            <a:avLst/>
          </a:prstGeom>
          <a:noFill/>
        </p:spPr>
        <p:txBody>
          <a:bodyPr wrap="none" lIns="121917" tIns="60958" rIns="121917" bIns="60958" rtlCol="0">
            <a:spAutoFit/>
          </a:bodyPr>
          <a:lstStyle/>
          <a:p>
            <a:r>
              <a:rPr lang="en-US" sz="3300" b="1" smtClean="0">
                <a:solidFill>
                  <a:srgbClr val="FF0000"/>
                </a:solidFill>
                <a:cs typeface="Times New Roman" pitchFamily="18" charset="0"/>
              </a:rPr>
              <a:t>Nông, lâm, thuỷ sản</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016" y="100807"/>
            <a:ext cx="2202666" cy="1212140"/>
          </a:xfrm>
          <a:prstGeom prst="rect">
            <a:avLst/>
          </a:prstGeom>
        </p:spPr>
      </p:pic>
      <p:sp>
        <p:nvSpPr>
          <p:cNvPr id="3" name="TextBox 36"/>
          <p:cNvSpPr txBox="1"/>
          <p:nvPr/>
        </p:nvSpPr>
        <p:spPr>
          <a:xfrm>
            <a:off x="5365047" y="-18494"/>
            <a:ext cx="6012672" cy="1077218"/>
          </a:xfrm>
          <a:prstGeom prst="rect">
            <a:avLst/>
          </a:prstGeom>
        </p:spPr>
        <p:txBody>
          <a:bodyPr wrap="square" lIns="0" tIns="0" rIns="0" bIns="0" rtlCol="0" anchor="t">
            <a:spAutoFit/>
          </a:bodyPr>
          <a:lstStyle/>
          <a:p>
            <a:pPr algn="ctr" defTabSz="609539">
              <a:lnSpc>
                <a:spcPts val="8418"/>
              </a:lnSpc>
              <a:defRPr/>
            </a:pPr>
            <a:r>
              <a:rPr lang="en-US" sz="4000" b="1" smtClean="0">
                <a:solidFill>
                  <a:srgbClr val="000B5D"/>
                </a:solidFill>
                <a:latin typeface="Calibri" pitchFamily="34" charset="0"/>
                <a:cs typeface="Calibri" pitchFamily="34" charset="0"/>
              </a:rPr>
              <a:t>NHẬN XÉT BẢNG </a:t>
            </a:r>
            <a:r>
              <a:rPr lang="en-US" sz="4000" b="1" dirty="0" smtClean="0">
                <a:solidFill>
                  <a:srgbClr val="000B5D"/>
                </a:solidFill>
                <a:latin typeface="Calibri" pitchFamily="34" charset="0"/>
                <a:cs typeface="Calibri" pitchFamily="34" charset="0"/>
              </a:rPr>
              <a:t>SỐ LIỆU</a:t>
            </a:r>
            <a:endParaRPr lang="en-US" sz="4000" b="1" dirty="0">
              <a:solidFill>
                <a:srgbClr val="000B5D"/>
              </a:solidFill>
              <a:latin typeface="Calibri" pitchFamily="34" charset="0"/>
              <a:cs typeface="Calibri" pitchFamily="34" charset="0"/>
            </a:endParaRPr>
          </a:p>
        </p:txBody>
      </p:sp>
      <p:sp>
        <p:nvSpPr>
          <p:cNvPr id="4" name="TextBox 8"/>
          <p:cNvSpPr txBox="1"/>
          <p:nvPr/>
        </p:nvSpPr>
        <p:spPr>
          <a:xfrm>
            <a:off x="2895223" y="66893"/>
            <a:ext cx="3409464" cy="948978"/>
          </a:xfrm>
          <a:prstGeom prst="rect">
            <a:avLst/>
          </a:prstGeom>
        </p:spPr>
        <p:txBody>
          <a:bodyPr wrap="square" lIns="0" tIns="0" rIns="0" bIns="0" rtlCol="0" anchor="t">
            <a:spAutoFit/>
          </a:bodyPr>
          <a:lstStyle/>
          <a:p>
            <a:pPr algn="just" defTabSz="609539">
              <a:lnSpc>
                <a:spcPts val="7399"/>
              </a:lnSpc>
              <a:defRPr/>
            </a:pPr>
            <a:r>
              <a:rPr lang="en-US" sz="4000" b="1" smtClean="0">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5" name="Rectangle 4"/>
          <p:cNvSpPr/>
          <p:nvPr/>
        </p:nvSpPr>
        <p:spPr>
          <a:xfrm>
            <a:off x="3082432" y="877145"/>
            <a:ext cx="8902296" cy="923324"/>
          </a:xfrm>
          <a:prstGeom prst="rect">
            <a:avLst/>
          </a:prstGeom>
        </p:spPr>
        <p:txBody>
          <a:bodyPr wrap="square" lIns="60954" tIns="30477" rIns="60954" bIns="30477">
            <a:spAutoFit/>
          </a:bodyPr>
          <a:lstStyle/>
          <a:p>
            <a:pPr lvl="0" algn="ctr" defTabSz="914400" fontAlgn="base">
              <a:spcBef>
                <a:spcPct val="0"/>
              </a:spcBef>
              <a:spcAft>
                <a:spcPct val="0"/>
              </a:spcAft>
            </a:pPr>
            <a:r>
              <a:rPr lang="vi-VN" sz="2800" b="1" smtClean="0">
                <a:latin typeface="Calibri" pitchFamily="34" charset="0"/>
                <a:ea typeface="Calibri" pitchFamily="34" charset="0"/>
                <a:cs typeface="Calibri" pitchFamily="34" charset="0"/>
              </a:rPr>
              <a:t>Bảng 4.1. DIỆN TÍCH</a:t>
            </a:r>
            <a:r>
              <a:rPr lang="en-US" sz="2800" b="1" smtClean="0">
                <a:latin typeface="Calibri" pitchFamily="34" charset="0"/>
                <a:ea typeface="Calibri" pitchFamily="34" charset="0"/>
                <a:cs typeface="Calibri" pitchFamily="34" charset="0"/>
              </a:rPr>
              <a:t>, NĂNG SUẤT</a:t>
            </a:r>
            <a:r>
              <a:rPr lang="vi-VN" sz="2800" b="1" smtClean="0">
                <a:latin typeface="Calibri" pitchFamily="34" charset="0"/>
                <a:ea typeface="Calibri" pitchFamily="34" charset="0"/>
                <a:cs typeface="Calibri" pitchFamily="34" charset="0"/>
              </a:rPr>
              <a:t> VÀ SẢN LƯỢNG </a:t>
            </a:r>
            <a:r>
              <a:rPr lang="en-US" sz="2800" b="1" smtClean="0">
                <a:latin typeface="Calibri" pitchFamily="34" charset="0"/>
                <a:ea typeface="Calibri" pitchFamily="34" charset="0"/>
                <a:cs typeface="Calibri" pitchFamily="34" charset="0"/>
              </a:rPr>
              <a:t>LÚA </a:t>
            </a:r>
          </a:p>
          <a:p>
            <a:pPr lvl="0" algn="ctr" defTabSz="914400" fontAlgn="base">
              <a:spcBef>
                <a:spcPct val="0"/>
              </a:spcBef>
              <a:spcAft>
                <a:spcPct val="0"/>
              </a:spcAft>
            </a:pPr>
            <a:r>
              <a:rPr lang="vi-VN" sz="2800" b="1" smtClean="0">
                <a:latin typeface="Calibri" pitchFamily="34" charset="0"/>
                <a:ea typeface="Calibri" pitchFamily="34" charset="0"/>
                <a:cs typeface="Calibri" pitchFamily="34" charset="0"/>
              </a:rPr>
              <a:t>CỦA NƯỚC TA</a:t>
            </a:r>
            <a:r>
              <a:rPr lang="en-US" sz="2800" b="1" smtClean="0">
                <a:latin typeface="Calibri" pitchFamily="34" charset="0"/>
                <a:ea typeface="Calibri" pitchFamily="34" charset="0"/>
                <a:cs typeface="Calibri" pitchFamily="34" charset="0"/>
              </a:rPr>
              <a:t>,</a:t>
            </a:r>
            <a:r>
              <a:rPr lang="vi-VN" sz="2800" b="1" smtClean="0">
                <a:latin typeface="Calibri" pitchFamily="34" charset="0"/>
                <a:ea typeface="Calibri" pitchFamily="34" charset="0"/>
                <a:cs typeface="Calibri" pitchFamily="34" charset="0"/>
              </a:rPr>
              <a:t> GIAI ĐOẠN 2010 </a:t>
            </a:r>
            <a:r>
              <a:rPr lang="en-US" sz="2800" b="1" smtClean="0">
                <a:latin typeface="Calibri" pitchFamily="34" charset="0"/>
                <a:ea typeface="Calibri" pitchFamily="34" charset="0"/>
                <a:cs typeface="Calibri" pitchFamily="34" charset="0"/>
              </a:rPr>
              <a:t>- </a:t>
            </a:r>
            <a:r>
              <a:rPr lang="vi-VN" sz="2800" b="1" smtClean="0">
                <a:latin typeface="Calibri" pitchFamily="34" charset="0"/>
                <a:ea typeface="Calibri" pitchFamily="34" charset="0"/>
                <a:cs typeface="Calibri" pitchFamily="34" charset="0"/>
              </a:rPr>
              <a:t>2021</a:t>
            </a:r>
            <a:endParaRPr lang="vi-VN" sz="2800" b="1" smtClean="0">
              <a:latin typeface="Calibri" pitchFamily="34" charset="0"/>
              <a:cs typeface="Calibri" pitchFamily="34" charset="0"/>
            </a:endParaRPr>
          </a:p>
        </p:txBody>
      </p:sp>
      <p:sp>
        <p:nvSpPr>
          <p:cNvPr id="8" name="TextBox 25"/>
          <p:cNvSpPr txBox="1"/>
          <p:nvPr/>
        </p:nvSpPr>
        <p:spPr>
          <a:xfrm>
            <a:off x="152380" y="4900259"/>
            <a:ext cx="11785620" cy="1577355"/>
          </a:xfrm>
          <a:prstGeom prst="rect">
            <a:avLst/>
          </a:prstGeom>
          <a:solidFill>
            <a:srgbClr val="012F7F"/>
          </a:solidFill>
        </p:spPr>
        <p:txBody>
          <a:bodyPr wrap="square" lIns="0" tIns="0" rIns="0" bIns="0" rtlCol="0" anchor="t">
            <a:spAutoFit/>
          </a:bodyPr>
          <a:lstStyle/>
          <a:p>
            <a:pPr marL="194290" lvl="1" algn="just">
              <a:lnSpc>
                <a:spcPts val="4067"/>
              </a:lnSpc>
            </a:pPr>
            <a:r>
              <a:rPr lang="en-US" sz="2900" b="1" smtClean="0">
                <a:solidFill>
                  <a:schemeClr val="bg1">
                    <a:lumMod val="95000"/>
                  </a:schemeClr>
                </a:solidFill>
                <a:latin typeface="Calibri" pitchFamily="34" charset="0"/>
                <a:cs typeface="Calibri" pitchFamily="34" charset="0"/>
              </a:rPr>
              <a:t>- Giai đoạn 2010 - 2021:</a:t>
            </a:r>
          </a:p>
          <a:p>
            <a:pPr marL="194290" lvl="1" algn="just">
              <a:lnSpc>
                <a:spcPts val="4067"/>
              </a:lnSpc>
            </a:pPr>
            <a:r>
              <a:rPr lang="en-US" sz="3200" b="1" smtClean="0">
                <a:solidFill>
                  <a:schemeClr val="bg1"/>
                </a:solidFill>
                <a:latin typeface="Calibri" pitchFamily="34" charset="0"/>
                <a:cs typeface="Calibri" pitchFamily="34" charset="0"/>
              </a:rPr>
              <a:t>- Diện tích lúa </a:t>
            </a:r>
            <a:r>
              <a:rPr lang="en-US" sz="3200" b="1" smtClean="0">
                <a:solidFill>
                  <a:srgbClr val="FFFF00"/>
                </a:solidFill>
                <a:latin typeface="Calibri" pitchFamily="34" charset="0"/>
                <a:cs typeface="Calibri" pitchFamily="34" charset="0"/>
              </a:rPr>
              <a:t>biến động theo hướng giảm </a:t>
            </a:r>
            <a:r>
              <a:rPr lang="en-US" sz="3200" b="1" i="1" smtClean="0">
                <a:solidFill>
                  <a:schemeClr val="bg1"/>
                </a:solidFill>
                <a:latin typeface="Calibri" pitchFamily="34" charset="0"/>
                <a:cs typeface="Calibri" pitchFamily="34" charset="0"/>
              </a:rPr>
              <a:t>(dẫn chứng).</a:t>
            </a:r>
          </a:p>
          <a:p>
            <a:pPr marL="194290" lvl="1" algn="just">
              <a:lnSpc>
                <a:spcPts val="4067"/>
              </a:lnSpc>
            </a:pPr>
            <a:r>
              <a:rPr lang="en-US" sz="3200" b="1" smtClean="0">
                <a:solidFill>
                  <a:schemeClr val="bg1"/>
                </a:solidFill>
                <a:latin typeface="Calibri" pitchFamily="34" charset="0"/>
                <a:cs typeface="Calibri" pitchFamily="34" charset="0"/>
              </a:rPr>
              <a:t>- Sản lượng, năng suất lúa </a:t>
            </a:r>
            <a:r>
              <a:rPr lang="en-US" sz="3200" b="1" smtClean="0">
                <a:solidFill>
                  <a:srgbClr val="FFFF00"/>
                </a:solidFill>
                <a:latin typeface="Calibri" pitchFamily="34" charset="0"/>
                <a:cs typeface="Calibri" pitchFamily="34" charset="0"/>
              </a:rPr>
              <a:t>biến động theo hướng tăng </a:t>
            </a:r>
            <a:r>
              <a:rPr lang="en-US" sz="3200" b="1" i="1" smtClean="0">
                <a:solidFill>
                  <a:schemeClr val="bg1"/>
                </a:solidFill>
                <a:latin typeface="Calibri" pitchFamily="34" charset="0"/>
                <a:cs typeface="Calibri" pitchFamily="34" charset="0"/>
              </a:rPr>
              <a:t>(dẫn chứng).</a:t>
            </a:r>
            <a:endParaRPr lang="en-US" sz="3200" b="1">
              <a:solidFill>
                <a:schemeClr val="bg1"/>
              </a:solidFill>
              <a:latin typeface="Calibri" pitchFamily="34" charset="0"/>
              <a:cs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10987197"/>
              </p:ext>
            </p:extLst>
          </p:nvPr>
        </p:nvGraphicFramePr>
        <p:xfrm>
          <a:off x="152379" y="1847260"/>
          <a:ext cx="11785619" cy="2743836"/>
        </p:xfrm>
        <a:graphic>
          <a:graphicData uri="http://schemas.openxmlformats.org/drawingml/2006/table">
            <a:tbl>
              <a:tblPr firstRow="1" firstCol="1" bandRow="1">
                <a:tableStyleId>{5C22544A-7EE6-4342-B048-85BDC9FD1C3A}</a:tableStyleId>
              </a:tblPr>
              <a:tblGrid>
                <a:gridCol w="5566234">
                  <a:extLst>
                    <a:ext uri="{9D8B030D-6E8A-4147-A177-3AD203B41FA5}">
                      <a16:colId xmlns="" xmlns:a16="http://schemas.microsoft.com/office/drawing/2014/main" val="3300008736"/>
                    </a:ext>
                  </a:extLst>
                </a:gridCol>
                <a:gridCol w="2072743">
                  <a:extLst>
                    <a:ext uri="{9D8B030D-6E8A-4147-A177-3AD203B41FA5}">
                      <a16:colId xmlns="" xmlns:a16="http://schemas.microsoft.com/office/drawing/2014/main" val="551348237"/>
                    </a:ext>
                  </a:extLst>
                </a:gridCol>
                <a:gridCol w="2072743">
                  <a:extLst>
                    <a:ext uri="{9D8B030D-6E8A-4147-A177-3AD203B41FA5}">
                      <a16:colId xmlns="" xmlns:a16="http://schemas.microsoft.com/office/drawing/2014/main" val="1598495903"/>
                    </a:ext>
                  </a:extLst>
                </a:gridCol>
                <a:gridCol w="2073899">
                  <a:extLst>
                    <a:ext uri="{9D8B030D-6E8A-4147-A177-3AD203B41FA5}">
                      <a16:colId xmlns="" xmlns:a16="http://schemas.microsoft.com/office/drawing/2014/main" val="3064101593"/>
                    </a:ext>
                  </a:extLst>
                </a:gridCol>
              </a:tblGrid>
              <a:tr h="685959">
                <a:tc>
                  <a:txBody>
                    <a:bodyPr/>
                    <a:lstStyle/>
                    <a:p>
                      <a:pPr algn="just">
                        <a:lnSpc>
                          <a:spcPct val="150000"/>
                        </a:lnSpc>
                        <a:spcAft>
                          <a:spcPts val="0"/>
                        </a:spcAft>
                      </a:pPr>
                      <a:r>
                        <a:rPr lang="vi-VN" sz="3000" b="1">
                          <a:effectLst/>
                          <a:latin typeface="Calibri" pitchFamily="34" charset="0"/>
                          <a:cs typeface="Calibri" pitchFamily="34" charset="0"/>
                        </a:rPr>
                        <a:t>Năm</a:t>
                      </a:r>
                      <a:endParaRPr lang="en-US" sz="3000" b="1">
                        <a:effectLst/>
                        <a:latin typeface="Calibri" pitchFamily="34" charset="0"/>
                        <a:ea typeface="Arial" panose="020B0604020202020204" pitchFamily="34" charset="0"/>
                        <a:cs typeface="Calibri" pitchFamily="34" charset="0"/>
                      </a:endParaRPr>
                    </a:p>
                  </a:txBody>
                  <a:tcPr marL="45714" marR="45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2010</a:t>
                      </a:r>
                      <a:endParaRPr lang="en-US" sz="3000" b="1">
                        <a:effectLst/>
                        <a:latin typeface="Calibri" pitchFamily="34" charset="0"/>
                        <a:ea typeface="Arial" panose="020B0604020202020204" pitchFamily="34" charset="0"/>
                        <a:cs typeface="Calibri" pitchFamily="34" charset="0"/>
                      </a:endParaRPr>
                    </a:p>
                  </a:txBody>
                  <a:tcPr marL="45714" marR="45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2015</a:t>
                      </a:r>
                      <a:endParaRPr lang="en-US" sz="3000" b="1">
                        <a:effectLst/>
                        <a:latin typeface="Calibri" pitchFamily="34" charset="0"/>
                        <a:ea typeface="Arial" panose="020B0604020202020204" pitchFamily="34" charset="0"/>
                        <a:cs typeface="Calibri" pitchFamily="34" charset="0"/>
                      </a:endParaRPr>
                    </a:p>
                  </a:txBody>
                  <a:tcPr marL="45714" marR="45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2021</a:t>
                      </a:r>
                      <a:endParaRPr lang="en-US" sz="3000" b="1">
                        <a:effectLst/>
                        <a:latin typeface="Calibri" pitchFamily="34" charset="0"/>
                        <a:ea typeface="Arial" panose="020B0604020202020204" pitchFamily="34" charset="0"/>
                        <a:cs typeface="Calibri" pitchFamily="34" charset="0"/>
                      </a:endParaRPr>
                    </a:p>
                  </a:txBody>
                  <a:tcPr marL="45714" marR="45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07070895"/>
                  </a:ext>
                </a:extLst>
              </a:tr>
              <a:tr h="685959">
                <a:tc>
                  <a:txBody>
                    <a:bodyPr/>
                    <a:lstStyle/>
                    <a:p>
                      <a:pPr algn="just">
                        <a:lnSpc>
                          <a:spcPct val="150000"/>
                        </a:lnSpc>
                        <a:spcAft>
                          <a:spcPts val="0"/>
                        </a:spcAft>
                      </a:pPr>
                      <a:r>
                        <a:rPr lang="vi-VN" sz="3000" b="1">
                          <a:latin typeface="Calibri" pitchFamily="34" charset="0"/>
                          <a:ea typeface="Calibri"/>
                          <a:cs typeface="Calibri" pitchFamily="34" charset="0"/>
                        </a:rPr>
                        <a:t>Diện </a:t>
                      </a:r>
                      <a:r>
                        <a:rPr lang="vi-VN" sz="3000" b="1" smtClean="0">
                          <a:latin typeface="Calibri" pitchFamily="34" charset="0"/>
                          <a:ea typeface="Calibri"/>
                          <a:cs typeface="Calibri" pitchFamily="34" charset="0"/>
                        </a:rPr>
                        <a:t>tích </a:t>
                      </a:r>
                      <a:r>
                        <a:rPr lang="vi-VN" sz="3000" b="1" i="1">
                          <a:latin typeface="Calibri" pitchFamily="34" charset="0"/>
                          <a:ea typeface="Calibri"/>
                          <a:cs typeface="Calibri" pitchFamily="34" charset="0"/>
                        </a:rPr>
                        <a:t>(triệu ha)</a:t>
                      </a:r>
                      <a:endParaRPr lang="en-US" sz="3000" b="1" i="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7,5</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7,8</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7,2</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45332888"/>
                  </a:ext>
                </a:extLst>
              </a:tr>
              <a:tr h="685959">
                <a:tc>
                  <a:txBody>
                    <a:bodyPr/>
                    <a:lstStyle/>
                    <a:p>
                      <a:pPr algn="just">
                        <a:lnSpc>
                          <a:spcPct val="150000"/>
                        </a:lnSpc>
                        <a:spcAft>
                          <a:spcPts val="0"/>
                        </a:spcAft>
                      </a:pPr>
                      <a:r>
                        <a:rPr lang="vi-VN" sz="3000" b="1">
                          <a:latin typeface="Calibri" pitchFamily="34" charset="0"/>
                          <a:ea typeface="Calibri"/>
                          <a:cs typeface="Calibri" pitchFamily="34" charset="0"/>
                        </a:rPr>
                        <a:t>Sản </a:t>
                      </a:r>
                      <a:r>
                        <a:rPr lang="vi-VN" sz="3000" b="1" smtClean="0">
                          <a:latin typeface="Calibri" pitchFamily="34" charset="0"/>
                          <a:ea typeface="Calibri"/>
                          <a:cs typeface="Calibri" pitchFamily="34" charset="0"/>
                        </a:rPr>
                        <a:t>lượng</a:t>
                      </a:r>
                      <a:r>
                        <a:rPr lang="en-US" sz="3000" b="1" smtClean="0">
                          <a:latin typeface="Calibri" pitchFamily="34" charset="0"/>
                          <a:ea typeface="Calibri"/>
                          <a:cs typeface="Calibri" pitchFamily="34" charset="0"/>
                        </a:rPr>
                        <a:t> </a:t>
                      </a:r>
                      <a:r>
                        <a:rPr lang="vi-VN" sz="3000" b="1" i="1" smtClean="0">
                          <a:latin typeface="Calibri" pitchFamily="34" charset="0"/>
                          <a:ea typeface="Calibri"/>
                          <a:cs typeface="Calibri" pitchFamily="34" charset="0"/>
                        </a:rPr>
                        <a:t>(triệu </a:t>
                      </a:r>
                      <a:r>
                        <a:rPr lang="vi-VN" sz="3000" b="1" i="1">
                          <a:latin typeface="Calibri" pitchFamily="34" charset="0"/>
                          <a:ea typeface="Calibri"/>
                          <a:cs typeface="Calibri" pitchFamily="34" charset="0"/>
                        </a:rPr>
                        <a:t>tấn)</a:t>
                      </a:r>
                      <a:endParaRPr lang="en-US" sz="3000" b="1" i="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40,0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45,1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43,9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94878106"/>
                  </a:ext>
                </a:extLst>
              </a:tr>
              <a:tr h="685959">
                <a:tc>
                  <a:txBody>
                    <a:bodyPr/>
                    <a:lstStyle/>
                    <a:p>
                      <a:pPr algn="just">
                        <a:lnSpc>
                          <a:spcPct val="150000"/>
                        </a:lnSpc>
                        <a:spcAft>
                          <a:spcPts val="0"/>
                        </a:spcAft>
                      </a:pPr>
                      <a:r>
                        <a:rPr lang="en-US" sz="3000" b="1" smtClean="0">
                          <a:latin typeface="Calibri" pitchFamily="34" charset="0"/>
                          <a:ea typeface="Calibri"/>
                          <a:cs typeface="Calibri" pitchFamily="34" charset="0"/>
                        </a:rPr>
                        <a:t>Năng</a:t>
                      </a:r>
                      <a:r>
                        <a:rPr lang="en-US" sz="3000" b="1" baseline="0" smtClean="0">
                          <a:latin typeface="Calibri" pitchFamily="34" charset="0"/>
                          <a:ea typeface="Calibri"/>
                          <a:cs typeface="Calibri" pitchFamily="34" charset="0"/>
                        </a:rPr>
                        <a:t> suất </a:t>
                      </a:r>
                      <a:r>
                        <a:rPr lang="en-US" sz="3000" b="1" i="1" baseline="0" smtClean="0">
                          <a:latin typeface="Calibri" pitchFamily="34" charset="0"/>
                          <a:ea typeface="Calibri"/>
                          <a:cs typeface="Calibri" pitchFamily="34" charset="0"/>
                        </a:rPr>
                        <a:t>(tạ/ha)</a:t>
                      </a:r>
                      <a:endParaRPr lang="en-US" sz="3000" b="1" i="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53,3</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57,8</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61,0</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32420373"/>
                  </a:ext>
                </a:extLst>
              </a:tr>
            </a:tbl>
          </a:graphicData>
        </a:graphic>
      </p:graphicFrame>
    </p:spTree>
    <p:extLst>
      <p:ext uri="{BB962C8B-B14F-4D97-AF65-F5344CB8AC3E}">
        <p14:creationId xmlns:p14="http://schemas.microsoft.com/office/powerpoint/2010/main" val="208051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7">
            <a:extLst>
              <a:ext uri="{FF2B5EF4-FFF2-40B4-BE49-F238E27FC236}">
                <a16:creationId xmlns="" xmlns:a16="http://schemas.microsoft.com/office/drawing/2014/main" id="{83943E22-6FC5-4857-96F1-DB4BDF369685}"/>
              </a:ext>
            </a:extLst>
          </p:cNvPr>
          <p:cNvSpPr/>
          <p:nvPr/>
        </p:nvSpPr>
        <p:spPr>
          <a:xfrm>
            <a:off x="532606" y="610394"/>
            <a:ext cx="10896600" cy="1119687"/>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r>
              <a:rPr lang="it-IT" altLang="en-US" sz="3200" b="1" i="1" smtClean="0">
                <a:solidFill>
                  <a:srgbClr val="0000FF"/>
                </a:solidFill>
                <a:ea typeface="Tahoma" panose="020B0604030504040204" pitchFamily="34" charset="0"/>
                <a:cs typeface="Tahoma" panose="020B0604030504040204" pitchFamily="34" charset="0"/>
              </a:rPr>
              <a:t>      </a:t>
            </a:r>
            <a:r>
              <a:rPr lang="en-US" altLang="en-US" sz="3200" b="1" i="1" smtClean="0">
                <a:solidFill>
                  <a:srgbClr val="0000FF"/>
                </a:solidFill>
                <a:ea typeface="Tahoma" panose="020B0604030504040204" pitchFamily="34" charset="0"/>
                <a:cs typeface="Tahoma" panose="020B0604030504040204" pitchFamily="34" charset="0"/>
              </a:rPr>
              <a:t>Nhận xét và giải thích sự thay đổi của diện tích cây ăn quả của nước ta trong giai đoạn 2010 - 2021.</a:t>
            </a:r>
            <a:endParaRPr lang="vi-VN" altLang="en-US" sz="3200" b="1" i="1" dirty="0">
              <a:solidFill>
                <a:srgbClr val="0000FF"/>
              </a:solidFill>
              <a:ea typeface="Tahoma" panose="020B0604030504040204" pitchFamily="34" charset="0"/>
              <a:cs typeface="Tahoma" panose="020B0604030504040204" pitchFamily="34" charset="0"/>
            </a:endParaRP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blip>
          <a:srcRect l="5192" t="22288" r="52690" b="31973"/>
          <a:stretch/>
        </p:blipFill>
        <p:spPr>
          <a:xfrm>
            <a:off x="490311" y="-251119"/>
            <a:ext cx="1000545" cy="1086608"/>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6552406" y="1905794"/>
            <a:ext cx="5486400" cy="3691102"/>
          </a:xfrm>
          <a:prstGeom prst="rect">
            <a:avLst/>
          </a:prstGeom>
          <a:ln>
            <a:noFill/>
          </a:ln>
          <a:effectLst>
            <a:outerShdw blurRad="292100" dist="139700" dir="2700000" algn="tl" rotWithShape="0">
              <a:srgbClr val="333333">
                <a:alpha val="65000"/>
              </a:srgbClr>
            </a:outerShdw>
          </a:effectLst>
        </p:spPr>
      </p:pic>
      <p:sp>
        <p:nvSpPr>
          <p:cNvPr id="93185" name="Rectangle 1"/>
          <p:cNvSpPr>
            <a:spLocks noChangeArrowheads="1"/>
          </p:cNvSpPr>
          <p:nvPr/>
        </p:nvSpPr>
        <p:spPr bwMode="auto">
          <a:xfrm>
            <a:off x="6552407" y="5868195"/>
            <a:ext cx="541020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300" b="1" i="0" u="none" strike="noStrike" cap="none" normalizeH="0" baseline="0" smtClean="0">
                <a:ln>
                  <a:noFill/>
                </a:ln>
                <a:solidFill>
                  <a:srgbClr val="0000FF"/>
                </a:solidFill>
                <a:effectLst/>
                <a:latin typeface="Calibri" pitchFamily="34" charset="0"/>
                <a:ea typeface="Calibri" pitchFamily="34" charset="0"/>
                <a:cs typeface="Calibri" pitchFamily="34" charset="0"/>
              </a:rPr>
              <a:t>H</a:t>
            </a:r>
            <a:r>
              <a:rPr kumimoji="0" lang="en-US" sz="2300" b="1" i="0" u="none" strike="noStrike" cap="none" normalizeH="0" baseline="0" smtClean="0">
                <a:ln>
                  <a:noFill/>
                </a:ln>
                <a:solidFill>
                  <a:srgbClr val="0000FF"/>
                </a:solidFill>
                <a:effectLst/>
                <a:latin typeface="Calibri" pitchFamily="34" charset="0"/>
                <a:ea typeface="Calibri" pitchFamily="34" charset="0"/>
                <a:cs typeface="Calibri" pitchFamily="34" charset="0"/>
              </a:rPr>
              <a:t>.</a:t>
            </a:r>
            <a:r>
              <a:rPr kumimoji="0" lang="vi-VN" sz="2300" b="1" i="0" u="none" strike="noStrike" cap="none" normalizeH="0" baseline="0" smtClean="0">
                <a:ln>
                  <a:noFill/>
                </a:ln>
                <a:solidFill>
                  <a:srgbClr val="0000FF"/>
                </a:solidFill>
                <a:effectLst/>
                <a:latin typeface="Calibri" pitchFamily="34" charset="0"/>
                <a:ea typeface="Calibri" pitchFamily="34" charset="0"/>
                <a:cs typeface="Calibri" pitchFamily="34" charset="0"/>
              </a:rPr>
              <a:t>4.2. Tổng diện tích cây ăn quả của nước ta giai đoạn 2010 </a:t>
            </a:r>
            <a:r>
              <a:rPr kumimoji="0" lang="en-US" sz="2300" b="1" i="0" u="none" strike="noStrike" cap="none" normalizeH="0" baseline="0" smtClean="0">
                <a:ln>
                  <a:noFill/>
                </a:ln>
                <a:solidFill>
                  <a:srgbClr val="0000FF"/>
                </a:solidFill>
                <a:effectLst/>
                <a:latin typeface="Calibri" pitchFamily="34" charset="0"/>
                <a:ea typeface="Calibri" pitchFamily="34" charset="0"/>
                <a:cs typeface="Calibri" pitchFamily="34" charset="0"/>
              </a:rPr>
              <a:t>-</a:t>
            </a:r>
            <a:r>
              <a:rPr kumimoji="0" lang="vi-VN" sz="2300" b="1" i="0" u="none" strike="noStrike" cap="none" normalizeH="0" baseline="0" smtClean="0">
                <a:ln>
                  <a:noFill/>
                </a:ln>
                <a:solidFill>
                  <a:srgbClr val="0000FF"/>
                </a:solidFill>
                <a:effectLst/>
                <a:latin typeface="Calibri" pitchFamily="34" charset="0"/>
                <a:ea typeface="Calibri" pitchFamily="34" charset="0"/>
                <a:cs typeface="Calibri" pitchFamily="34" charset="0"/>
              </a:rPr>
              <a:t> 2021</a:t>
            </a:r>
            <a:endParaRPr kumimoji="0" lang="vi-VN" sz="2300" b="1" i="0" u="none" strike="noStrike" cap="none" normalizeH="0" baseline="0" smtClean="0">
              <a:ln>
                <a:noFill/>
              </a:ln>
              <a:solidFill>
                <a:srgbClr val="0000FF"/>
              </a:solidFill>
              <a:effectLst/>
              <a:latin typeface="Calibri" pitchFamily="34" charset="0"/>
              <a:cs typeface="Calibri" pitchFamily="34" charset="0"/>
            </a:endParaRPr>
          </a:p>
        </p:txBody>
      </p:sp>
      <p:sp>
        <p:nvSpPr>
          <p:cNvPr id="8" name="Rectangle 1"/>
          <p:cNvSpPr>
            <a:spLocks noChangeArrowheads="1"/>
          </p:cNvSpPr>
          <p:nvPr/>
        </p:nvSpPr>
        <p:spPr bwMode="auto">
          <a:xfrm>
            <a:off x="406347" y="1873461"/>
            <a:ext cx="5917459" cy="460433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smtClean="0"/>
              <a:t>-</a:t>
            </a:r>
            <a:r>
              <a:rPr lang="vi-VN" sz="3200" b="1" smtClean="0"/>
              <a:t> </a:t>
            </a:r>
            <a:r>
              <a:rPr lang="en-US" sz="3200" b="1" smtClean="0">
                <a:latin typeface="Calibri" pitchFamily="34" charset="0"/>
                <a:cs typeface="Calibri" pitchFamily="34" charset="0"/>
              </a:rPr>
              <a:t>Giai đoạn 2010 - 2021, diện tích cây ăn quả của nước ta tăng liên tục </a:t>
            </a:r>
            <a:r>
              <a:rPr lang="en-US" sz="3200" b="1" i="1" smtClean="0">
                <a:latin typeface="Calibri" pitchFamily="34" charset="0"/>
                <a:cs typeface="Calibri" pitchFamily="34" charset="0"/>
              </a:rPr>
              <a:t>(dẫn chứng).</a:t>
            </a:r>
          </a:p>
          <a:p>
            <a:pPr algn="just">
              <a:lnSpc>
                <a:spcPct val="130000"/>
              </a:lnSpc>
            </a:pPr>
            <a:r>
              <a:rPr lang="en-US" sz="3200" b="1" smtClean="0">
                <a:latin typeface="Calibri" pitchFamily="34" charset="0"/>
                <a:cs typeface="Calibri" pitchFamily="34" charset="0"/>
              </a:rPr>
              <a:t>- Giải thích:</a:t>
            </a:r>
          </a:p>
          <a:p>
            <a:pPr algn="just">
              <a:lnSpc>
                <a:spcPct val="130000"/>
              </a:lnSpc>
            </a:pPr>
            <a:r>
              <a:rPr lang="en-US" sz="3200" b="1" smtClean="0">
                <a:latin typeface="Calibri" pitchFamily="34" charset="0"/>
                <a:cs typeface="Calibri" pitchFamily="34" charset="0"/>
              </a:rPr>
              <a:t>+ Điều kiện tự nhiên và điều kiện kinh tế - xã hội thuận lợi.</a:t>
            </a:r>
          </a:p>
          <a:p>
            <a:pPr algn="just">
              <a:lnSpc>
                <a:spcPct val="130000"/>
              </a:lnSpc>
            </a:pPr>
            <a:r>
              <a:rPr lang="en-US" sz="3200" b="1" smtClean="0">
                <a:latin typeface="Calibri" pitchFamily="34" charset="0"/>
                <a:cs typeface="Calibri" pitchFamily="34" charset="0"/>
              </a:rPr>
              <a:t>+ Thị trường tiêu thụ mở rộng.</a:t>
            </a:r>
            <a:endParaRPr lang="en-US" sz="3200" b="1">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p:cTn id="19"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
                                            <p:txEl>
                                              <p:pRg st="0" end="0"/>
                                            </p:txEl>
                                          </p:spTgt>
                                        </p:tgtEl>
                                      </p:cBhvr>
                                    </p:animEffect>
                                  </p:childTnLst>
                                </p:cTn>
                              </p:par>
                              <p:par>
                                <p:cTn id="22" presetID="29"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ppt_x</p:attrName>
                                        </p:attrNameLst>
                                      </p:cBhvr>
                                      <p:tavLst>
                                        <p:tav tm="0">
                                          <p:val>
                                            <p:strVal val="#ppt_x-.2"/>
                                          </p:val>
                                        </p:tav>
                                        <p:tav tm="100000">
                                          <p:val>
                                            <p:strVal val="#ppt_x"/>
                                          </p:val>
                                        </p:tav>
                                      </p:tavLst>
                                    </p:anim>
                                    <p:anim calcmode="lin" valueType="num">
                                      <p:cBhvr>
                                        <p:cTn id="2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6" dur="1000"/>
                                        <p:tgtEl>
                                          <p:spTgt spid="6"/>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93185"/>
                                        </p:tgtEl>
                                        <p:attrNameLst>
                                          <p:attrName>style.visibility</p:attrName>
                                        </p:attrNameLst>
                                      </p:cBhvr>
                                      <p:to>
                                        <p:strVal val="visible"/>
                                      </p:to>
                                    </p:set>
                                    <p:anim calcmode="lin" valueType="num">
                                      <p:cBhvr>
                                        <p:cTn id="29" dur="1000" fill="hold"/>
                                        <p:tgtEl>
                                          <p:spTgt spid="93185"/>
                                        </p:tgtEl>
                                        <p:attrNameLst>
                                          <p:attrName>ppt_x</p:attrName>
                                        </p:attrNameLst>
                                      </p:cBhvr>
                                      <p:tavLst>
                                        <p:tav tm="0">
                                          <p:val>
                                            <p:strVal val="#ppt_x-.2"/>
                                          </p:val>
                                        </p:tav>
                                        <p:tav tm="100000">
                                          <p:val>
                                            <p:strVal val="#ppt_x"/>
                                          </p:val>
                                        </p:tav>
                                      </p:tavLst>
                                    </p:anim>
                                    <p:anim calcmode="lin" valueType="num">
                                      <p:cBhvr>
                                        <p:cTn id="30" dur="1000" fill="hold"/>
                                        <p:tgtEl>
                                          <p:spTgt spid="93185"/>
                                        </p:tgtEl>
                                        <p:attrNameLst>
                                          <p:attrName>ppt_y</p:attrName>
                                        </p:attrNameLst>
                                      </p:cBhvr>
                                      <p:tavLst>
                                        <p:tav tm="0">
                                          <p:val>
                                            <p:strVal val="#ppt_y"/>
                                          </p:val>
                                        </p:tav>
                                        <p:tav tm="100000">
                                          <p:val>
                                            <p:strVal val="#ppt_y"/>
                                          </p:val>
                                        </p:tav>
                                      </p:tavLst>
                                    </p:anim>
                                    <p:animEffect transition="in" filter="wipe(right)" prLst="gradientSize: 0.1">
                                      <p:cBhvr>
                                        <p:cTn id="31" dur="1000"/>
                                        <p:tgtEl>
                                          <p:spTgt spid="93185"/>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 calcmode="lin" valueType="num">
                                      <p:cBhvr>
                                        <p:cTn id="36"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37"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8">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 calcmode="lin" valueType="num">
                                      <p:cBhvr>
                                        <p:cTn id="43"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44"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5" dur="1000"/>
                                        <p:tgtEl>
                                          <p:spTgt spid="8">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nodeType="clickEffect">
                                  <p:stCondLst>
                                    <p:cond delay="0"/>
                                  </p:stCondLst>
                                  <p:childTnLst>
                                    <p:set>
                                      <p:cBhvr>
                                        <p:cTn id="49" dur="1" fill="hold">
                                          <p:stCondLst>
                                            <p:cond delay="0"/>
                                          </p:stCondLst>
                                        </p:cTn>
                                        <p:tgtEl>
                                          <p:spTgt spid="8">
                                            <p:txEl>
                                              <p:pRg st="3" end="3"/>
                                            </p:txEl>
                                          </p:spTgt>
                                        </p:tgtEl>
                                        <p:attrNameLst>
                                          <p:attrName>style.visibility</p:attrName>
                                        </p:attrNameLst>
                                      </p:cBhvr>
                                      <p:to>
                                        <p:strVal val="visible"/>
                                      </p:to>
                                    </p:set>
                                    <p:anim calcmode="lin" valueType="num">
                                      <p:cBhvr>
                                        <p:cTn id="50" dur="1000" fill="hold"/>
                                        <p:tgtEl>
                                          <p:spTgt spid="8">
                                            <p:txEl>
                                              <p:pRg st="3" end="3"/>
                                            </p:txEl>
                                          </p:spTgt>
                                        </p:tgtEl>
                                        <p:attrNameLst>
                                          <p:attrName>ppt_x</p:attrName>
                                        </p:attrNameLst>
                                      </p:cBhvr>
                                      <p:tavLst>
                                        <p:tav tm="0">
                                          <p:val>
                                            <p:strVal val="#ppt_x-.2"/>
                                          </p:val>
                                        </p:tav>
                                        <p:tav tm="100000">
                                          <p:val>
                                            <p:strVal val="#ppt_x"/>
                                          </p:val>
                                        </p:tav>
                                      </p:tavLst>
                                    </p:anim>
                                    <p:anim calcmode="lin" valueType="num">
                                      <p:cBhvr>
                                        <p:cTn id="51" dur="1000" fill="hold"/>
                                        <p:tgtEl>
                                          <p:spTgt spid="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2"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318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3C61984-6A0F-4E23-A9EA-C99A4DC5FD14}"/>
              </a:ext>
            </a:extLst>
          </p:cNvPr>
          <p:cNvSpPr txBox="1"/>
          <p:nvPr/>
        </p:nvSpPr>
        <p:spPr>
          <a:xfrm>
            <a:off x="416049" y="80658"/>
            <a:ext cx="11474740" cy="1163395"/>
          </a:xfrm>
          <a:prstGeom prst="rect">
            <a:avLst/>
          </a:prstGeom>
          <a:solidFill>
            <a:schemeClr val="accent4">
              <a:lumMod val="20000"/>
              <a:lumOff val="80000"/>
            </a:schemeClr>
          </a:solidFill>
          <a:ln>
            <a:solidFill>
              <a:srgbClr val="0000FF"/>
            </a:solidFill>
            <a:prstDash val="dash"/>
          </a:ln>
        </p:spPr>
        <p:txBody>
          <a:bodyPr wrap="square">
            <a:spAutoFit/>
          </a:bodyPr>
          <a:lstStyle/>
          <a:p>
            <a:pPr marL="0" marR="0" indent="0" algn="just">
              <a:lnSpc>
                <a:spcPct val="120000"/>
              </a:lnSpc>
              <a:spcBef>
                <a:spcPts val="0"/>
              </a:spcBef>
              <a:spcAft>
                <a:spcPts val="0"/>
              </a:spcAft>
            </a:pPr>
            <a:r>
              <a:rPr lang="en-US" sz="3000" b="1" i="1" dirty="0" err="1">
                <a:solidFill>
                  <a:srgbClr val="0000FF"/>
                </a:solidFill>
                <a:effectLst/>
                <a:ea typeface="Tahoma" panose="020B0604030504040204" pitchFamily="34" charset="0"/>
                <a:cs typeface="Tahoma" panose="020B0604030504040204" pitchFamily="34" charset="0"/>
              </a:rPr>
              <a:t>Trong</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quá</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trình</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phát</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triển</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ngành</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trồng</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trọt</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người</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dân</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cần</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chú</a:t>
            </a:r>
            <a:r>
              <a:rPr lang="en-US" sz="3000" b="1" i="1" dirty="0">
                <a:solidFill>
                  <a:srgbClr val="0000FF"/>
                </a:solidFill>
                <a:effectLst/>
                <a:ea typeface="Tahoma" panose="020B0604030504040204" pitchFamily="34" charset="0"/>
                <a:cs typeface="Tahoma" panose="020B0604030504040204" pitchFamily="34" charset="0"/>
              </a:rPr>
              <a:t> ý </a:t>
            </a:r>
            <a:r>
              <a:rPr lang="en-US" sz="3000" b="1" i="1" dirty="0" err="1">
                <a:solidFill>
                  <a:srgbClr val="0000FF"/>
                </a:solidFill>
                <a:effectLst/>
                <a:ea typeface="Tahoma" panose="020B0604030504040204" pitchFamily="34" charset="0"/>
                <a:cs typeface="Tahoma" panose="020B0604030504040204" pitchFamily="34" charset="0"/>
              </a:rPr>
              <a:t>những</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vấn</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đề</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gì</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để</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bảo</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vệ</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môi</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trường</a:t>
            </a:r>
            <a:r>
              <a:rPr lang="en-US" sz="3000" b="1" i="1" dirty="0">
                <a:solidFill>
                  <a:srgbClr val="0000FF"/>
                </a:solidFill>
                <a:effectLst/>
                <a:ea typeface="Tahoma" panose="020B0604030504040204" pitchFamily="34" charset="0"/>
                <a:cs typeface="Tahoma" panose="020B0604030504040204" pitchFamily="34" charset="0"/>
              </a:rPr>
              <a:t>?</a:t>
            </a:r>
          </a:p>
        </p:txBody>
      </p:sp>
      <p:pic>
        <p:nvPicPr>
          <p:cNvPr id="7170" name="Picture 2" descr="Hãi hùng phun thuốc trừ sâu như tắm cho cây trồng - YouTube">
            <a:extLst>
              <a:ext uri="{FF2B5EF4-FFF2-40B4-BE49-F238E27FC236}">
                <a16:creationId xmlns="" xmlns:a16="http://schemas.microsoft.com/office/drawing/2014/main" id="{DC0AE5AA-8306-4E95-A12F-BEBE1C504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92" y="1624745"/>
            <a:ext cx="5504992" cy="333261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ÁO SÀI GÒN GIẢI PHÓNG">
            <a:extLst>
              <a:ext uri="{FF2B5EF4-FFF2-40B4-BE49-F238E27FC236}">
                <a16:creationId xmlns="" xmlns:a16="http://schemas.microsoft.com/office/drawing/2014/main" id="{37C9D1E3-D55C-447E-ADF3-5A988B3E9B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206" y="1615811"/>
            <a:ext cx="5922509" cy="33326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3AECBF4F-9798-46BF-B229-C9887CA6F9F8}"/>
              </a:ext>
            </a:extLst>
          </p:cNvPr>
          <p:cNvSpPr txBox="1"/>
          <p:nvPr/>
        </p:nvSpPr>
        <p:spPr>
          <a:xfrm>
            <a:off x="6887583" y="5243775"/>
            <a:ext cx="5108414" cy="609782"/>
          </a:xfrm>
          <a:prstGeom prst="rect">
            <a:avLst/>
          </a:prstGeom>
          <a:solidFill>
            <a:schemeClr val="accent6">
              <a:lumMod val="40000"/>
              <a:lumOff val="60000"/>
            </a:schemeClr>
          </a:solidFill>
        </p:spPr>
        <p:txBody>
          <a:bodyPr wrap="square">
            <a:spAutoFit/>
          </a:bodyPr>
          <a:lstStyle/>
          <a:p>
            <a:pPr algn="ctr">
              <a:lnSpc>
                <a:spcPct val="150000"/>
              </a:lnSpc>
            </a:pPr>
            <a:r>
              <a:rPr lang="en-US" sz="2500" b="1" dirty="0" err="1">
                <a:solidFill>
                  <a:srgbClr val="0000FF"/>
                </a:solidFill>
                <a:effectLst/>
                <a:ea typeface="Cambria" panose="02040503050406030204" pitchFamily="18" charset="0"/>
                <a:cs typeface="Cambria" panose="02040503050406030204" pitchFamily="18" charset="0"/>
              </a:rPr>
              <a:t>Phá</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rừng</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lấy</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đất</a:t>
            </a:r>
            <a:r>
              <a:rPr lang="en-US" sz="2500" b="1" dirty="0">
                <a:solidFill>
                  <a:srgbClr val="0000FF"/>
                </a:solidFill>
                <a:effectLst/>
                <a:ea typeface="Cambria" panose="02040503050406030204" pitchFamily="18" charset="0"/>
                <a:cs typeface="Cambria" panose="02040503050406030204" pitchFamily="18" charset="0"/>
              </a:rPr>
              <a:t> ở </a:t>
            </a:r>
            <a:r>
              <a:rPr lang="en-US" sz="2500" b="1" dirty="0" err="1">
                <a:solidFill>
                  <a:srgbClr val="0000FF"/>
                </a:solidFill>
                <a:effectLst/>
                <a:ea typeface="Cambria" panose="02040503050406030204" pitchFamily="18" charset="0"/>
                <a:cs typeface="Cambria" panose="02040503050406030204" pitchFamily="18" charset="0"/>
              </a:rPr>
              <a:t>Lâm</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Đồng</a:t>
            </a:r>
            <a:endParaRPr lang="en-US" sz="2500" b="1" dirty="0">
              <a:solidFill>
                <a:srgbClr val="0000FF"/>
              </a:solidFill>
            </a:endParaRPr>
          </a:p>
        </p:txBody>
      </p:sp>
      <p:sp>
        <p:nvSpPr>
          <p:cNvPr id="8" name="TextBox 7">
            <a:extLst>
              <a:ext uri="{FF2B5EF4-FFF2-40B4-BE49-F238E27FC236}">
                <a16:creationId xmlns="" xmlns:a16="http://schemas.microsoft.com/office/drawing/2014/main" id="{F022CEA5-2B08-4785-AB89-8C2E9236BC0A}"/>
              </a:ext>
            </a:extLst>
          </p:cNvPr>
          <p:cNvSpPr txBox="1"/>
          <p:nvPr/>
        </p:nvSpPr>
        <p:spPr>
          <a:xfrm>
            <a:off x="713929" y="5248242"/>
            <a:ext cx="4520611" cy="609782"/>
          </a:xfrm>
          <a:prstGeom prst="rect">
            <a:avLst/>
          </a:prstGeom>
          <a:solidFill>
            <a:schemeClr val="accent6">
              <a:lumMod val="40000"/>
              <a:lumOff val="60000"/>
            </a:schemeClr>
          </a:solidFill>
        </p:spPr>
        <p:txBody>
          <a:bodyPr wrap="square">
            <a:spAutoFit/>
          </a:bodyPr>
          <a:lstStyle/>
          <a:p>
            <a:pPr algn="ctr">
              <a:lnSpc>
                <a:spcPct val="150000"/>
              </a:lnSpc>
            </a:pPr>
            <a:r>
              <a:rPr lang="en-US" sz="2500" b="1" dirty="0" err="1">
                <a:solidFill>
                  <a:srgbClr val="0000FF"/>
                </a:solidFill>
                <a:effectLst/>
                <a:ea typeface="Cambria" panose="02040503050406030204" pitchFamily="18" charset="0"/>
                <a:cs typeface="Cambria" panose="02040503050406030204" pitchFamily="18" charset="0"/>
              </a:rPr>
              <a:t>Sản</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xuất</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lúa</a:t>
            </a:r>
            <a:r>
              <a:rPr lang="en-US" sz="2500" b="1" dirty="0">
                <a:solidFill>
                  <a:srgbClr val="0000FF"/>
                </a:solidFill>
                <a:effectLst/>
                <a:ea typeface="Cambria" panose="02040503050406030204" pitchFamily="18" charset="0"/>
                <a:cs typeface="Cambria" panose="02040503050406030204" pitchFamily="18" charset="0"/>
              </a:rPr>
              <a:t> ở ĐBSCL</a:t>
            </a:r>
            <a:endParaRPr lang="en-US" sz="2500" b="1" dirty="0">
              <a:solidFill>
                <a:srgbClr val="0000FF"/>
              </a:solidFill>
            </a:endParaRPr>
          </a:p>
        </p:txBody>
      </p:sp>
      <p:sp>
        <p:nvSpPr>
          <p:cNvPr id="10" name="TextBox 9">
            <a:extLst>
              <a:ext uri="{FF2B5EF4-FFF2-40B4-BE49-F238E27FC236}">
                <a16:creationId xmlns="" xmlns:a16="http://schemas.microsoft.com/office/drawing/2014/main" id="{CABBB30D-0F73-4365-9114-17A7D2CB4F8B}"/>
              </a:ext>
            </a:extLst>
          </p:cNvPr>
          <p:cNvSpPr txBox="1"/>
          <p:nvPr/>
        </p:nvSpPr>
        <p:spPr>
          <a:xfrm>
            <a:off x="3536148" y="6048615"/>
            <a:ext cx="5234541" cy="738664"/>
          </a:xfrm>
          <a:prstGeom prst="rect">
            <a:avLst/>
          </a:prstGeom>
          <a:solidFill>
            <a:schemeClr val="accent4">
              <a:lumMod val="20000"/>
              <a:lumOff val="80000"/>
            </a:schemeClr>
          </a:solidFill>
        </p:spPr>
        <p:txBody>
          <a:bodyPr wrap="square">
            <a:spAutoFit/>
          </a:bodyPr>
          <a:lstStyle/>
          <a:p>
            <a:pPr marL="0" marR="0" indent="0" algn="ctr">
              <a:lnSpc>
                <a:spcPct val="150000"/>
              </a:lnSpc>
              <a:spcBef>
                <a:spcPts val="0"/>
              </a:spcBef>
              <a:spcAft>
                <a:spcPts val="0"/>
              </a:spcAft>
            </a:pPr>
            <a:r>
              <a:rPr lang="en-US" sz="2800" b="1" dirty="0">
                <a:solidFill>
                  <a:srgbClr val="FF0000"/>
                </a:solidFill>
                <a:effectLst/>
                <a:ea typeface="Tahoma" panose="020B0604030504040204" pitchFamily="34" charset="0"/>
                <a:cs typeface="Tahoma" panose="020B0604030504040204" pitchFamily="34" charset="0"/>
              </a:rPr>
              <a:t>PHÁT TRIỂN BỀN VỮNG</a:t>
            </a:r>
          </a:p>
        </p:txBody>
      </p:sp>
    </p:spTree>
    <p:extLst>
      <p:ext uri="{BB962C8B-B14F-4D97-AF65-F5344CB8AC3E}">
        <p14:creationId xmlns:p14="http://schemas.microsoft.com/office/powerpoint/2010/main" val="197482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1000"/>
                                        <p:tgtEl>
                                          <p:spTgt spid="7172"/>
                                        </p:tgtEl>
                                      </p:cBhvr>
                                    </p:animEffect>
                                    <p:anim calcmode="lin" valueType="num">
                                      <p:cBhvr>
                                        <p:cTn id="18" dur="1000" fill="hold"/>
                                        <p:tgtEl>
                                          <p:spTgt spid="7172"/>
                                        </p:tgtEl>
                                        <p:attrNameLst>
                                          <p:attrName>ppt_x</p:attrName>
                                        </p:attrNameLst>
                                      </p:cBhvr>
                                      <p:tavLst>
                                        <p:tav tm="0">
                                          <p:val>
                                            <p:strVal val="#ppt_x"/>
                                          </p:val>
                                        </p:tav>
                                        <p:tav tm="100000">
                                          <p:val>
                                            <p:strVal val="#ppt_x"/>
                                          </p:val>
                                        </p:tav>
                                      </p:tavLst>
                                    </p:anim>
                                    <p:anim calcmode="lin" valueType="num">
                                      <p:cBhvr>
                                        <p:cTn id="19" dur="1000" fill="hold"/>
                                        <p:tgtEl>
                                          <p:spTgt spid="717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80">
                                          <p:stCondLst>
                                            <p:cond delay="0"/>
                                          </p:stCondLst>
                                        </p:cTn>
                                        <p:tgtEl>
                                          <p:spTgt spid="10"/>
                                        </p:tgtEl>
                                      </p:cBhvr>
                                    </p:animEffect>
                                    <p:anim calcmode="lin" valueType="num">
                                      <p:cBhvr>
                                        <p:cTn id="3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0" dur="26">
                                          <p:stCondLst>
                                            <p:cond delay="650"/>
                                          </p:stCondLst>
                                        </p:cTn>
                                        <p:tgtEl>
                                          <p:spTgt spid="10"/>
                                        </p:tgtEl>
                                      </p:cBhvr>
                                      <p:to x="100000" y="60000"/>
                                    </p:animScale>
                                    <p:animScale>
                                      <p:cBhvr>
                                        <p:cTn id="41" dur="166" decel="50000">
                                          <p:stCondLst>
                                            <p:cond delay="676"/>
                                          </p:stCondLst>
                                        </p:cTn>
                                        <p:tgtEl>
                                          <p:spTgt spid="10"/>
                                        </p:tgtEl>
                                      </p:cBhvr>
                                      <p:to x="100000" y="100000"/>
                                    </p:animScale>
                                    <p:animScale>
                                      <p:cBhvr>
                                        <p:cTn id="42" dur="26">
                                          <p:stCondLst>
                                            <p:cond delay="1312"/>
                                          </p:stCondLst>
                                        </p:cTn>
                                        <p:tgtEl>
                                          <p:spTgt spid="10"/>
                                        </p:tgtEl>
                                      </p:cBhvr>
                                      <p:to x="100000" y="80000"/>
                                    </p:animScale>
                                    <p:animScale>
                                      <p:cBhvr>
                                        <p:cTn id="43" dur="166" decel="50000">
                                          <p:stCondLst>
                                            <p:cond delay="1338"/>
                                          </p:stCondLst>
                                        </p:cTn>
                                        <p:tgtEl>
                                          <p:spTgt spid="10"/>
                                        </p:tgtEl>
                                      </p:cBhvr>
                                      <p:to x="100000" y="100000"/>
                                    </p:animScale>
                                    <p:animScale>
                                      <p:cBhvr>
                                        <p:cTn id="44" dur="26">
                                          <p:stCondLst>
                                            <p:cond delay="1642"/>
                                          </p:stCondLst>
                                        </p:cTn>
                                        <p:tgtEl>
                                          <p:spTgt spid="10"/>
                                        </p:tgtEl>
                                      </p:cBhvr>
                                      <p:to x="100000" y="90000"/>
                                    </p:animScale>
                                    <p:animScale>
                                      <p:cBhvr>
                                        <p:cTn id="45" dur="166" decel="50000">
                                          <p:stCondLst>
                                            <p:cond delay="1668"/>
                                          </p:stCondLst>
                                        </p:cTn>
                                        <p:tgtEl>
                                          <p:spTgt spid="10"/>
                                        </p:tgtEl>
                                      </p:cBhvr>
                                      <p:to x="100000" y="100000"/>
                                    </p:animScale>
                                    <p:animScale>
                                      <p:cBhvr>
                                        <p:cTn id="46" dur="26">
                                          <p:stCondLst>
                                            <p:cond delay="1808"/>
                                          </p:stCondLst>
                                        </p:cTn>
                                        <p:tgtEl>
                                          <p:spTgt spid="10"/>
                                        </p:tgtEl>
                                      </p:cBhvr>
                                      <p:to x="100000" y="95000"/>
                                    </p:animScale>
                                    <p:animScale>
                                      <p:cBhvr>
                                        <p:cTn id="4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8"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1015659"/>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2. Sự phát triển và phân bố nông nghiệp</a:t>
            </a:r>
          </a:p>
          <a:p>
            <a:r>
              <a:rPr lang="en-US" sz="3000" b="1" i="1" smtClean="0">
                <a:solidFill>
                  <a:srgbClr val="002060"/>
                </a:solidFill>
                <a:cs typeface="Arial" pitchFamily="34" charset="0"/>
              </a:rPr>
              <a:t>b. Ngành chăn nuôi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Rounded Corners 7">
            <a:extLst>
              <a:ext uri="{FF2B5EF4-FFF2-40B4-BE49-F238E27FC236}">
                <a16:creationId xmlns="" xmlns:a16="http://schemas.microsoft.com/office/drawing/2014/main" id="{83943E22-6FC5-4857-96F1-DB4BDF369685}"/>
              </a:ext>
            </a:extLst>
          </p:cNvPr>
          <p:cNvSpPr/>
          <p:nvPr/>
        </p:nvSpPr>
        <p:spPr>
          <a:xfrm>
            <a:off x="227806" y="2439195"/>
            <a:ext cx="7823650" cy="2514600"/>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it-IT" altLang="en-US" sz="3000" b="1" i="1" smtClean="0">
                <a:solidFill>
                  <a:srgbClr val="0000FF"/>
                </a:solidFill>
                <a:ea typeface="Tahoma" panose="020B0604030504040204" pitchFamily="34" charset="0"/>
                <a:cs typeface="Tahoma" panose="020B0604030504040204" pitchFamily="34" charset="0"/>
              </a:rPr>
              <a:t>Khai thác thông tin mục 2.b, cho biết </a:t>
            </a:r>
            <a:r>
              <a:rPr lang="en-US" sz="3000" b="1" i="1" smtClean="0">
                <a:solidFill>
                  <a:srgbClr val="0000FF"/>
                </a:solidFill>
              </a:rPr>
              <a:t>tỉ trọng ngành chăn nuôi trong c</a:t>
            </a:r>
            <a:r>
              <a:rPr lang="vi-VN" sz="3000" b="1" i="1" smtClean="0">
                <a:solidFill>
                  <a:srgbClr val="0000FF"/>
                </a:solidFill>
                <a:latin typeface="Calibri" pitchFamily="34" charset="0"/>
                <a:cs typeface="Calibri" pitchFamily="34" charset="0"/>
              </a:rPr>
              <a:t>ơ</a:t>
            </a:r>
            <a:r>
              <a:rPr lang="en-US" sz="3000" b="1" i="1" smtClean="0">
                <a:solidFill>
                  <a:srgbClr val="0000FF"/>
                </a:solidFill>
                <a:latin typeface="Calibri" pitchFamily="34" charset="0"/>
                <a:cs typeface="Calibri" pitchFamily="34" charset="0"/>
              </a:rPr>
              <a:t> cấu sản xuất nông nghiệp ở nước ta. Định hướng phát triển ngành chăn nuôi nước ta.</a:t>
            </a:r>
            <a:endParaRPr lang="vi-VN" sz="3000" b="1" i="1" dirty="0">
              <a:solidFill>
                <a:srgbClr val="0000FF"/>
              </a:solidFill>
              <a:latin typeface="Calibri" pitchFamily="34" charset="0"/>
              <a:cs typeface="Calibri" pitchFamily="34" charset="0"/>
            </a:endParaRP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blip>
          <a:srcRect l="5192" t="22288" r="52690" b="31973"/>
          <a:stretch/>
        </p:blipFill>
        <p:spPr>
          <a:xfrm>
            <a:off x="210461" y="1600994"/>
            <a:ext cx="1000545" cy="1086608"/>
          </a:xfrm>
          <a:prstGeom prst="rect">
            <a:avLst/>
          </a:prstGeom>
        </p:spPr>
      </p:pic>
      <p:grpSp>
        <p:nvGrpSpPr>
          <p:cNvPr id="8" name="Lá 22">
            <a:extLst>
              <a:ext uri="{FF2B5EF4-FFF2-40B4-BE49-F238E27FC236}">
                <a16:creationId xmlns="" xmlns:a16="http://schemas.microsoft.com/office/drawing/2014/main" id="{7E59DD81-1639-4F2F-B339-84CB00FA16CD}"/>
              </a:ext>
            </a:extLst>
          </p:cNvPr>
          <p:cNvGrpSpPr>
            <a:grpSpLocks/>
          </p:cNvGrpSpPr>
          <p:nvPr/>
        </p:nvGrpSpPr>
        <p:grpSpPr bwMode="auto">
          <a:xfrm>
            <a:off x="8609806" y="2820194"/>
            <a:ext cx="2712990" cy="3242706"/>
            <a:chOff x="676648" y="2126786"/>
            <a:chExt cx="2124490" cy="3903927"/>
          </a:xfrm>
        </p:grpSpPr>
        <p:pic>
          <p:nvPicPr>
            <p:cNvPr id="10" name="Picture 2" descr="C:\Documents and Settings\鱼不愚\桌面\Nature cards [转换].png">
              <a:extLst>
                <a:ext uri="{FF2B5EF4-FFF2-40B4-BE49-F238E27FC236}">
                  <a16:creationId xmlns="" xmlns:a16="http://schemas.microsoft.com/office/drawing/2014/main" id="{AC929AD3-19C5-405E-BEA0-19311EFB74C0}"/>
                </a:ext>
              </a:extLst>
            </p:cNvPr>
            <p:cNvPicPr>
              <a:picLocks noChangeAspect="1" noChangeArrowheads="1"/>
            </p:cNvPicPr>
            <p:nvPr/>
          </p:nvPicPr>
          <p:blipFill>
            <a:blip r:embed="rId4"/>
            <a:srcRect/>
            <a:stretch>
              <a:fillRect/>
            </a:stretch>
          </p:blipFill>
          <p:spPr bwMode="auto">
            <a:xfrm rot="6198454">
              <a:off x="460358" y="2736701"/>
              <a:ext cx="2288426" cy="1068596"/>
            </a:xfrm>
            <a:prstGeom prst="rect">
              <a:avLst/>
            </a:prstGeom>
            <a:noFill/>
            <a:effectLst>
              <a:outerShdw blurRad="50800" dist="38100" dir="2700000" algn="tl" rotWithShape="0">
                <a:prstClr val="black">
                  <a:alpha val="40000"/>
                </a:prstClr>
              </a:outerShdw>
            </a:effectLst>
          </p:spPr>
        </p:pic>
        <p:sp>
          <p:nvSpPr>
            <p:cNvPr id="11" name="圆角矩形 38">
              <a:extLst>
                <a:ext uri="{FF2B5EF4-FFF2-40B4-BE49-F238E27FC236}">
                  <a16:creationId xmlns="" xmlns:a16="http://schemas.microsoft.com/office/drawing/2014/main" id="{3C27CCE1-C4DD-4C55-A033-D43FA22CD5BD}"/>
                </a:ext>
              </a:extLst>
            </p:cNvPr>
            <p:cNvSpPr/>
            <p:nvPr/>
          </p:nvSpPr>
          <p:spPr>
            <a:xfrm>
              <a:off x="676648" y="4405474"/>
              <a:ext cx="2124490" cy="1557123"/>
            </a:xfrm>
            <a:prstGeom prst="roundRect">
              <a:avLst/>
            </a:prstGeom>
            <a:noFill/>
            <a:ln>
              <a:solidFill>
                <a:srgbClr val="00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99"/>
            </a:p>
          </p:txBody>
        </p:sp>
        <p:sp>
          <p:nvSpPr>
            <p:cNvPr id="14" name="TextBox 25">
              <a:extLst>
                <a:ext uri="{FF2B5EF4-FFF2-40B4-BE49-F238E27FC236}">
                  <a16:creationId xmlns="" xmlns:a16="http://schemas.microsoft.com/office/drawing/2014/main" id="{40C7367F-5398-49F7-BF43-6C128622A712}"/>
                </a:ext>
              </a:extLst>
            </p:cNvPr>
            <p:cNvSpPr txBox="1">
              <a:spLocks noChangeArrowheads="1"/>
            </p:cNvSpPr>
            <p:nvPr/>
          </p:nvSpPr>
          <p:spPr bwMode="auto">
            <a:xfrm>
              <a:off x="745701" y="4437411"/>
              <a:ext cx="2055437" cy="159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4000" b="1" dirty="0" err="1">
                  <a:solidFill>
                    <a:srgbClr val="C00000"/>
                  </a:solidFill>
                  <a:latin typeface="+mn-lt"/>
                  <a:ea typeface="微软雅黑" pitchFamily="34" charset="-122"/>
                </a:rPr>
                <a:t>Ngành</a:t>
              </a:r>
              <a:endParaRPr lang="en-US" altLang="zh-CN" sz="4000" b="1" dirty="0">
                <a:solidFill>
                  <a:srgbClr val="C00000"/>
                </a:solidFill>
                <a:latin typeface="+mn-lt"/>
                <a:ea typeface="微软雅黑" pitchFamily="34" charset="-122"/>
              </a:endParaRPr>
            </a:p>
            <a:p>
              <a:pPr algn="ctr"/>
              <a:r>
                <a:rPr lang="en-US" altLang="zh-CN" sz="4000" b="1" dirty="0" err="1">
                  <a:solidFill>
                    <a:srgbClr val="C00000"/>
                  </a:solidFill>
                  <a:latin typeface="+mn-lt"/>
                  <a:ea typeface="微软雅黑" pitchFamily="34" charset="-122"/>
                </a:rPr>
                <a:t>chăn</a:t>
              </a:r>
              <a:r>
                <a:rPr lang="en-US" altLang="zh-CN" sz="4000" b="1" dirty="0">
                  <a:solidFill>
                    <a:srgbClr val="C00000"/>
                  </a:solidFill>
                  <a:latin typeface="+mn-lt"/>
                  <a:ea typeface="微软雅黑" pitchFamily="34" charset="-122"/>
                </a:rPr>
                <a:t> </a:t>
              </a:r>
              <a:r>
                <a:rPr lang="en-US" altLang="zh-CN" sz="4000" b="1" dirty="0" err="1">
                  <a:solidFill>
                    <a:srgbClr val="C00000"/>
                  </a:solidFill>
                  <a:latin typeface="+mn-lt"/>
                  <a:ea typeface="微软雅黑" pitchFamily="34" charset="-122"/>
                </a:rPr>
                <a:t>nuôi</a:t>
              </a:r>
              <a:endParaRPr lang="en-US" altLang="zh-CN" sz="4000" b="1" dirty="0">
                <a:solidFill>
                  <a:srgbClr val="C00000"/>
                </a:solidFill>
                <a:latin typeface="+mn-lt"/>
                <a:ea typeface="微软雅黑" pitchFamily="34" charset="-122"/>
              </a:endParaRPr>
            </a:p>
          </p:txBody>
        </p:sp>
      </p:grpSp>
      <p:pic>
        <p:nvPicPr>
          <p:cNvPr id="16" name="Picture 15">
            <a:extLst>
              <a:ext uri="{FF2B5EF4-FFF2-40B4-BE49-F238E27FC236}">
                <a16:creationId xmlns="" xmlns:a16="http://schemas.microsoft.com/office/drawing/2014/main" id="{7802382D-5D7C-414A-BFF1-85708FEBB4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0206" y="3658394"/>
            <a:ext cx="1189500" cy="981625"/>
          </a:xfrm>
          <a:prstGeom prst="rect">
            <a:avLst/>
          </a:prstGeom>
        </p:spPr>
      </p:pic>
      <p:pic>
        <p:nvPicPr>
          <p:cNvPr id="17" name="Picture 16">
            <a:extLst>
              <a:ext uri="{FF2B5EF4-FFF2-40B4-BE49-F238E27FC236}">
                <a16:creationId xmlns="" xmlns:a16="http://schemas.microsoft.com/office/drawing/2014/main" id="{43E64669-CB83-40B4-9EEC-8EAA64435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043"/>
          <a:stretch/>
        </p:blipFill>
        <p:spPr>
          <a:xfrm>
            <a:off x="10819606" y="2820194"/>
            <a:ext cx="1020041" cy="1312887"/>
          </a:xfrm>
          <a:prstGeom prst="rect">
            <a:avLst/>
          </a:prstGeom>
        </p:spPr>
      </p:pic>
      <p:pic>
        <p:nvPicPr>
          <p:cNvPr id="19" name="Picture 18">
            <a:extLst>
              <a:ext uri="{FF2B5EF4-FFF2-40B4-BE49-F238E27FC236}">
                <a16:creationId xmlns="" xmlns:a16="http://schemas.microsoft.com/office/drawing/2014/main" id="{3399F6D1-497C-45B3-9CF4-67BDECCFFDA8}"/>
              </a:ext>
            </a:extLst>
          </p:cNvPr>
          <p:cNvPicPr>
            <a:picLocks noChangeAspect="1"/>
          </p:cNvPicPr>
          <p:nvPr/>
        </p:nvPicPr>
        <p:blipFill>
          <a:blip r:embed="rId7">
            <a:extLst/>
          </a:blip>
          <a:stretch>
            <a:fillRect/>
          </a:stretch>
        </p:blipFill>
        <p:spPr>
          <a:xfrm flipH="1">
            <a:off x="8533606" y="1524794"/>
            <a:ext cx="1692771" cy="1093260"/>
          </a:xfrm>
          <a:prstGeom prst="rect">
            <a:avLst/>
          </a:prstGeom>
        </p:spPr>
      </p:pic>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9687" y="1500361"/>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r:embed="rId2" cstate="print">
              <a:extLst>
                <a:ext uri="{96DAC541-7B7A-43D3-8B79-37D633B846F1}">
                  <asvg:svgBlip xmlns:asvg="http://schemas.microsoft.com/office/drawing/2016/SVG/main" xmlns="" r:embed=""/>
                </a:ext>
              </a:extLst>
            </a:blip>
            <a:stretch>
              <a:fillRect r="-26924"/>
            </a:stretch>
          </a:blipFill>
        </p:spPr>
      </p:sp>
      <p:sp>
        <p:nvSpPr>
          <p:cNvPr id="3" name="Freeform 3"/>
          <p:cNvSpPr/>
          <p:nvPr/>
        </p:nvSpPr>
        <p:spPr>
          <a:xfrm>
            <a:off x="3496863" y="1500361"/>
            <a:ext cx="2132428" cy="546256"/>
          </a:xfrm>
          <a:custGeom>
            <a:avLst/>
            <a:gdLst/>
            <a:ahLst/>
            <a:cxnLst/>
            <a:rect l="l" t="t" r="r" b="b"/>
            <a:pathLst>
              <a:path w="3199059" h="819195">
                <a:moveTo>
                  <a:pt x="0" y="0"/>
                </a:moveTo>
                <a:lnTo>
                  <a:pt x="3199059" y="0"/>
                </a:lnTo>
                <a:lnTo>
                  <a:pt x="3199059" y="819195"/>
                </a:lnTo>
                <a:lnTo>
                  <a:pt x="0" y="819195"/>
                </a:lnTo>
                <a:lnTo>
                  <a:pt x="0" y="0"/>
                </a:lnTo>
                <a:close/>
              </a:path>
            </a:pathLst>
          </a:custGeom>
          <a:blipFill>
            <a:blip r:embed="rId3" cstate="print">
              <a:extLst>
                <a:ext uri="{96DAC541-7B7A-43D3-8B79-37D633B846F1}">
                  <asvg:svgBlip xmlns:asvg="http://schemas.microsoft.com/office/drawing/2016/SVG/main" xmlns="" r:embed=""/>
                </a:ext>
              </a:extLst>
            </a:blip>
            <a:stretch>
              <a:fillRect l="-25680"/>
            </a:stretch>
          </a:blipFill>
        </p:spPr>
      </p:sp>
      <p:sp>
        <p:nvSpPr>
          <p:cNvPr id="4" name="Freeform 4"/>
          <p:cNvSpPr/>
          <p:nvPr/>
        </p:nvSpPr>
        <p:spPr>
          <a:xfrm>
            <a:off x="1709687" y="3080291"/>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r:embed="rId4" cstate="print">
              <a:extLst>
                <a:ext uri="{96DAC541-7B7A-43D3-8B79-37D633B846F1}">
                  <asvg:svgBlip xmlns:asvg="http://schemas.microsoft.com/office/drawing/2016/SVG/main" xmlns="" r:embed=""/>
                </a:ext>
              </a:extLst>
            </a:blip>
            <a:stretch>
              <a:fillRect r="-26924"/>
            </a:stretch>
          </a:blipFill>
        </p:spPr>
      </p:sp>
      <p:sp>
        <p:nvSpPr>
          <p:cNvPr id="5" name="Freeform 5"/>
          <p:cNvSpPr/>
          <p:nvPr/>
        </p:nvSpPr>
        <p:spPr>
          <a:xfrm>
            <a:off x="3494032" y="3089070"/>
            <a:ext cx="2132428" cy="546256"/>
          </a:xfrm>
          <a:custGeom>
            <a:avLst/>
            <a:gdLst/>
            <a:ahLst/>
            <a:cxnLst/>
            <a:rect l="l" t="t" r="r" b="b"/>
            <a:pathLst>
              <a:path w="3199059" h="819195">
                <a:moveTo>
                  <a:pt x="0" y="0"/>
                </a:moveTo>
                <a:lnTo>
                  <a:pt x="3199058" y="0"/>
                </a:lnTo>
                <a:lnTo>
                  <a:pt x="3199058" y="819195"/>
                </a:lnTo>
                <a:lnTo>
                  <a:pt x="0" y="819195"/>
                </a:lnTo>
                <a:lnTo>
                  <a:pt x="0" y="0"/>
                </a:lnTo>
                <a:close/>
              </a:path>
            </a:pathLst>
          </a:custGeom>
          <a:blipFill>
            <a:blip r:embed="rId5" cstate="print">
              <a:extLst>
                <a:ext uri="{96DAC541-7B7A-43D3-8B79-37D633B846F1}">
                  <asvg:svgBlip xmlns:asvg="http://schemas.microsoft.com/office/drawing/2016/SVG/main" xmlns="" r:embed=""/>
                </a:ext>
              </a:extLst>
            </a:blip>
            <a:stretch>
              <a:fillRect l="-25680"/>
            </a:stretch>
          </a:blipFill>
        </p:spPr>
      </p:sp>
      <p:sp>
        <p:nvSpPr>
          <p:cNvPr id="6" name="Freeform 6"/>
          <p:cNvSpPr/>
          <p:nvPr/>
        </p:nvSpPr>
        <p:spPr>
          <a:xfrm>
            <a:off x="1758406" y="4822178"/>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r:embed="rId2" cstate="print">
              <a:extLst>
                <a:ext uri="{96DAC541-7B7A-43D3-8B79-37D633B846F1}">
                  <asvg:svgBlip xmlns:asvg="http://schemas.microsoft.com/office/drawing/2016/SVG/main" xmlns="" r:embed=""/>
                </a:ext>
              </a:extLst>
            </a:blip>
            <a:stretch>
              <a:fillRect r="-26924"/>
            </a:stretch>
          </a:blipFill>
        </p:spPr>
      </p:sp>
      <p:sp>
        <p:nvSpPr>
          <p:cNvPr id="7" name="Freeform 7"/>
          <p:cNvSpPr/>
          <p:nvPr/>
        </p:nvSpPr>
        <p:spPr>
          <a:xfrm>
            <a:off x="3545582" y="4822178"/>
            <a:ext cx="2132428" cy="546256"/>
          </a:xfrm>
          <a:custGeom>
            <a:avLst/>
            <a:gdLst/>
            <a:ahLst/>
            <a:cxnLst/>
            <a:rect l="l" t="t" r="r" b="b"/>
            <a:pathLst>
              <a:path w="3199059" h="819195">
                <a:moveTo>
                  <a:pt x="0" y="0"/>
                </a:moveTo>
                <a:lnTo>
                  <a:pt x="3199059" y="0"/>
                </a:lnTo>
                <a:lnTo>
                  <a:pt x="3199059" y="819195"/>
                </a:lnTo>
                <a:lnTo>
                  <a:pt x="0" y="819195"/>
                </a:lnTo>
                <a:lnTo>
                  <a:pt x="0" y="0"/>
                </a:lnTo>
                <a:close/>
              </a:path>
            </a:pathLst>
          </a:custGeom>
          <a:blipFill>
            <a:blip r:embed="rId3" cstate="print">
              <a:extLst>
                <a:ext uri="{96DAC541-7B7A-43D3-8B79-37D633B846F1}">
                  <asvg:svgBlip xmlns:asvg="http://schemas.microsoft.com/office/drawing/2016/SVG/main" xmlns="" r:embed=""/>
                </a:ext>
              </a:extLst>
            </a:blip>
            <a:stretch>
              <a:fillRect l="-25680"/>
            </a:stretch>
          </a:blipFill>
        </p:spPr>
      </p:sp>
      <p:sp>
        <p:nvSpPr>
          <p:cNvPr id="8" name="TextBox 8"/>
          <p:cNvSpPr txBox="1"/>
          <p:nvPr/>
        </p:nvSpPr>
        <p:spPr>
          <a:xfrm>
            <a:off x="1553297" y="1634814"/>
            <a:ext cx="4256433" cy="329064"/>
          </a:xfrm>
          <a:prstGeom prst="rect">
            <a:avLst/>
          </a:prstGeom>
        </p:spPr>
        <p:txBody>
          <a:bodyPr lIns="0" tIns="0" rIns="0" bIns="0" rtlCol="0" anchor="t">
            <a:spAutoFit/>
          </a:bodyPr>
          <a:lstStyle/>
          <a:p>
            <a:pPr algn="ctr">
              <a:lnSpc>
                <a:spcPts val="2426"/>
              </a:lnSpc>
              <a:spcBef>
                <a:spcPct val="0"/>
              </a:spcBef>
            </a:pPr>
            <a:r>
              <a:rPr lang="en-US" sz="2900" b="1">
                <a:solidFill>
                  <a:srgbClr val="163D06"/>
                </a:solidFill>
                <a:latin typeface="+mj-lt"/>
              </a:rPr>
              <a:t>GIA SÚC LỚN</a:t>
            </a:r>
          </a:p>
        </p:txBody>
      </p:sp>
      <p:sp>
        <p:nvSpPr>
          <p:cNvPr id="9" name="Freeform 9"/>
          <p:cNvSpPr/>
          <p:nvPr/>
        </p:nvSpPr>
        <p:spPr>
          <a:xfrm flipV="1">
            <a:off x="-793111" y="-674699"/>
            <a:ext cx="2349687" cy="2721316"/>
          </a:xfrm>
          <a:custGeom>
            <a:avLst/>
            <a:gdLst/>
            <a:ahLst/>
            <a:cxnLst/>
            <a:rect l="l" t="t" r="r" b="b"/>
            <a:pathLst>
              <a:path w="3524989" h="4081029">
                <a:moveTo>
                  <a:pt x="0" y="4081028"/>
                </a:moveTo>
                <a:lnTo>
                  <a:pt x="3524988" y="4081028"/>
                </a:lnTo>
                <a:lnTo>
                  <a:pt x="3524988" y="0"/>
                </a:lnTo>
                <a:lnTo>
                  <a:pt x="0" y="0"/>
                </a:lnTo>
                <a:lnTo>
                  <a:pt x="0" y="4081028"/>
                </a:lnTo>
                <a:close/>
              </a:path>
            </a:pathLst>
          </a:custGeom>
          <a:blipFill>
            <a:blip r:embed="rId6" cstate="print">
              <a:extLst>
                <a:ext uri="{96DAC541-7B7A-43D3-8B79-37D633B846F1}">
                  <asvg:svgBlip xmlns:asvg="http://schemas.microsoft.com/office/drawing/2016/SVG/main" xmlns="" r:embed=""/>
                </a:ext>
              </a:extLst>
            </a:blip>
            <a:stretch>
              <a:fillRect/>
            </a:stretch>
          </a:blipFill>
        </p:spPr>
      </p:sp>
      <p:sp>
        <p:nvSpPr>
          <p:cNvPr id="10" name="Freeform 10"/>
          <p:cNvSpPr/>
          <p:nvPr/>
        </p:nvSpPr>
        <p:spPr>
          <a:xfrm flipH="1">
            <a:off x="-352402" y="5368434"/>
            <a:ext cx="2693449" cy="1532453"/>
          </a:xfrm>
          <a:custGeom>
            <a:avLst/>
            <a:gdLst/>
            <a:ahLst/>
            <a:cxnLst/>
            <a:rect l="l" t="t" r="r" b="b"/>
            <a:pathLst>
              <a:path w="4040700" h="2298148">
                <a:moveTo>
                  <a:pt x="4040701" y="0"/>
                </a:moveTo>
                <a:lnTo>
                  <a:pt x="0" y="0"/>
                </a:lnTo>
                <a:lnTo>
                  <a:pt x="0" y="2298149"/>
                </a:lnTo>
                <a:lnTo>
                  <a:pt x="4040701" y="2298149"/>
                </a:lnTo>
                <a:lnTo>
                  <a:pt x="4040701" y="0"/>
                </a:lnTo>
                <a:close/>
              </a:path>
            </a:pathLst>
          </a:custGeom>
          <a:blipFill>
            <a:blip r:embed="rId7">
              <a:extLst>
                <a:ext uri="{96DAC541-7B7A-43D3-8B79-37D633B846F1}">
                  <asvg:svgBlip xmlns:asvg="http://schemas.microsoft.com/office/drawing/2016/SVG/main" xmlns="" r:embed=""/>
                </a:ext>
              </a:extLst>
            </a:blip>
            <a:stretch>
              <a:fillRect/>
            </a:stretch>
          </a:blipFill>
        </p:spPr>
      </p:sp>
      <p:sp>
        <p:nvSpPr>
          <p:cNvPr id="11" name="Freeform 11"/>
          <p:cNvSpPr/>
          <p:nvPr/>
        </p:nvSpPr>
        <p:spPr>
          <a:xfrm flipV="1">
            <a:off x="9926972" y="-207843"/>
            <a:ext cx="2693449" cy="1532453"/>
          </a:xfrm>
          <a:custGeom>
            <a:avLst/>
            <a:gdLst/>
            <a:ahLst/>
            <a:cxnLst/>
            <a:rect l="l" t="t" r="r" b="b"/>
            <a:pathLst>
              <a:path w="4040700" h="2298148">
                <a:moveTo>
                  <a:pt x="0" y="2298148"/>
                </a:moveTo>
                <a:lnTo>
                  <a:pt x="4040700" y="2298148"/>
                </a:lnTo>
                <a:lnTo>
                  <a:pt x="4040700" y="0"/>
                </a:lnTo>
                <a:lnTo>
                  <a:pt x="0" y="0"/>
                </a:lnTo>
                <a:lnTo>
                  <a:pt x="0" y="2298148"/>
                </a:lnTo>
                <a:close/>
              </a:path>
            </a:pathLst>
          </a:custGeom>
          <a:blipFill>
            <a:blip r:embed="rId7">
              <a:extLst>
                <a:ext uri="{96DAC541-7B7A-43D3-8B79-37D633B846F1}">
                  <asvg:svgBlip xmlns:asvg="http://schemas.microsoft.com/office/drawing/2016/SVG/main" xmlns="" r:embed=""/>
                </a:ext>
              </a:extLst>
            </a:blip>
            <a:stretch>
              <a:fillRect/>
            </a:stretch>
          </a:blipFill>
        </p:spPr>
      </p:sp>
      <p:sp>
        <p:nvSpPr>
          <p:cNvPr id="12" name="Freeform 12"/>
          <p:cNvSpPr/>
          <p:nvPr/>
        </p:nvSpPr>
        <p:spPr>
          <a:xfrm>
            <a:off x="6419605" y="1224249"/>
            <a:ext cx="1085536" cy="1085929"/>
          </a:xfrm>
          <a:custGeom>
            <a:avLst/>
            <a:gdLst/>
            <a:ahLst/>
            <a:cxnLst/>
            <a:rect l="l" t="t" r="r" b="b"/>
            <a:pathLst>
              <a:path w="1628516" h="1628516">
                <a:moveTo>
                  <a:pt x="0" y="0"/>
                </a:moveTo>
                <a:lnTo>
                  <a:pt x="1628515" y="0"/>
                </a:lnTo>
                <a:lnTo>
                  <a:pt x="1628515" y="1628516"/>
                </a:lnTo>
                <a:lnTo>
                  <a:pt x="0" y="1628516"/>
                </a:lnTo>
                <a:lnTo>
                  <a:pt x="0" y="0"/>
                </a:lnTo>
                <a:close/>
              </a:path>
            </a:pathLst>
          </a:custGeom>
          <a:blipFill>
            <a:blip r:embed="rId8" cstate="print"/>
            <a:stretch>
              <a:fillRect/>
            </a:stretch>
          </a:blipFill>
        </p:spPr>
      </p:sp>
      <p:sp>
        <p:nvSpPr>
          <p:cNvPr id="13" name="Freeform 13"/>
          <p:cNvSpPr/>
          <p:nvPr/>
        </p:nvSpPr>
        <p:spPr>
          <a:xfrm>
            <a:off x="8158661" y="1258743"/>
            <a:ext cx="1232002" cy="1113825"/>
          </a:xfrm>
          <a:custGeom>
            <a:avLst/>
            <a:gdLst/>
            <a:ahLst/>
            <a:cxnLst/>
            <a:rect l="l" t="t" r="r" b="b"/>
            <a:pathLst>
              <a:path w="1848244" h="1670351">
                <a:moveTo>
                  <a:pt x="0" y="0"/>
                </a:moveTo>
                <a:lnTo>
                  <a:pt x="1848244" y="0"/>
                </a:lnTo>
                <a:lnTo>
                  <a:pt x="1848244" y="1670351"/>
                </a:lnTo>
                <a:lnTo>
                  <a:pt x="0" y="1670351"/>
                </a:lnTo>
                <a:lnTo>
                  <a:pt x="0" y="0"/>
                </a:lnTo>
                <a:close/>
              </a:path>
            </a:pathLst>
          </a:custGeom>
          <a:blipFill>
            <a:blip r:embed="rId9" cstate="print">
              <a:extLst>
                <a:ext uri="{96DAC541-7B7A-43D3-8B79-37D633B846F1}">
                  <asvg:svgBlip xmlns:asvg="http://schemas.microsoft.com/office/drawing/2016/SVG/main" xmlns="" r:embed=""/>
                </a:ext>
              </a:extLst>
            </a:blip>
            <a:stretch>
              <a:fillRect/>
            </a:stretch>
          </a:blipFill>
        </p:spPr>
      </p:sp>
      <p:sp>
        <p:nvSpPr>
          <p:cNvPr id="14" name="Freeform 14"/>
          <p:cNvSpPr/>
          <p:nvPr/>
        </p:nvSpPr>
        <p:spPr>
          <a:xfrm>
            <a:off x="9926972" y="1302812"/>
            <a:ext cx="1265526" cy="1069756"/>
          </a:xfrm>
          <a:custGeom>
            <a:avLst/>
            <a:gdLst/>
            <a:ahLst/>
            <a:cxnLst/>
            <a:rect l="l" t="t" r="r" b="b"/>
            <a:pathLst>
              <a:path w="1898536" h="1604263">
                <a:moveTo>
                  <a:pt x="0" y="0"/>
                </a:moveTo>
                <a:lnTo>
                  <a:pt x="1898536" y="0"/>
                </a:lnTo>
                <a:lnTo>
                  <a:pt x="1898536" y="1604263"/>
                </a:lnTo>
                <a:lnTo>
                  <a:pt x="0" y="1604263"/>
                </a:lnTo>
                <a:lnTo>
                  <a:pt x="0" y="0"/>
                </a:lnTo>
                <a:close/>
              </a:path>
            </a:pathLst>
          </a:custGeom>
          <a:blipFill>
            <a:blip r:embed="rId10" cstate="print"/>
            <a:stretch>
              <a:fillRect/>
            </a:stretch>
          </a:blipFill>
        </p:spPr>
      </p:sp>
      <p:sp>
        <p:nvSpPr>
          <p:cNvPr id="15" name="Freeform 15"/>
          <p:cNvSpPr/>
          <p:nvPr/>
        </p:nvSpPr>
        <p:spPr>
          <a:xfrm>
            <a:off x="6454770" y="2749356"/>
            <a:ext cx="1167583" cy="986964"/>
          </a:xfrm>
          <a:custGeom>
            <a:avLst/>
            <a:gdLst/>
            <a:ahLst/>
            <a:cxnLst/>
            <a:rect l="l" t="t" r="r" b="b"/>
            <a:pathLst>
              <a:path w="1751603" h="1480104">
                <a:moveTo>
                  <a:pt x="0" y="0"/>
                </a:moveTo>
                <a:lnTo>
                  <a:pt x="1751603" y="0"/>
                </a:lnTo>
                <a:lnTo>
                  <a:pt x="1751603" y="1480104"/>
                </a:lnTo>
                <a:lnTo>
                  <a:pt x="0" y="1480104"/>
                </a:lnTo>
                <a:lnTo>
                  <a:pt x="0" y="0"/>
                </a:lnTo>
                <a:close/>
              </a:path>
            </a:pathLst>
          </a:custGeom>
          <a:blipFill>
            <a:blip r:embed="rId11" cstate="print"/>
            <a:stretch>
              <a:fillRect/>
            </a:stretch>
          </a:blipFill>
        </p:spPr>
      </p:sp>
      <p:sp>
        <p:nvSpPr>
          <p:cNvPr id="16" name="Freeform 16"/>
          <p:cNvSpPr/>
          <p:nvPr/>
        </p:nvSpPr>
        <p:spPr>
          <a:xfrm>
            <a:off x="6719796" y="4405298"/>
            <a:ext cx="914781" cy="1178888"/>
          </a:xfrm>
          <a:custGeom>
            <a:avLst/>
            <a:gdLst/>
            <a:ahLst/>
            <a:cxnLst/>
            <a:rect l="l" t="t" r="r" b="b"/>
            <a:pathLst>
              <a:path w="1372350" h="1767923">
                <a:moveTo>
                  <a:pt x="0" y="0"/>
                </a:moveTo>
                <a:lnTo>
                  <a:pt x="1372350" y="0"/>
                </a:lnTo>
                <a:lnTo>
                  <a:pt x="1372350" y="1767923"/>
                </a:lnTo>
                <a:lnTo>
                  <a:pt x="0" y="1767923"/>
                </a:lnTo>
                <a:lnTo>
                  <a:pt x="0" y="0"/>
                </a:lnTo>
                <a:close/>
              </a:path>
            </a:pathLst>
          </a:custGeom>
          <a:blipFill>
            <a:blip r:embed="rId12" cstate="print"/>
            <a:stretch>
              <a:fillRect/>
            </a:stretch>
          </a:blipFill>
        </p:spPr>
      </p:sp>
      <p:sp>
        <p:nvSpPr>
          <p:cNvPr id="17" name="Freeform 17"/>
          <p:cNvSpPr/>
          <p:nvPr/>
        </p:nvSpPr>
        <p:spPr>
          <a:xfrm>
            <a:off x="7941797" y="4171853"/>
            <a:ext cx="1829145" cy="1482144"/>
          </a:xfrm>
          <a:custGeom>
            <a:avLst/>
            <a:gdLst/>
            <a:ahLst/>
            <a:cxnLst/>
            <a:rect l="l" t="t" r="r" b="b"/>
            <a:pathLst>
              <a:path w="2744075" h="2222701">
                <a:moveTo>
                  <a:pt x="0" y="0"/>
                </a:moveTo>
                <a:lnTo>
                  <a:pt x="2744075" y="0"/>
                </a:lnTo>
                <a:lnTo>
                  <a:pt x="2744075" y="2222701"/>
                </a:lnTo>
                <a:lnTo>
                  <a:pt x="0" y="2222701"/>
                </a:lnTo>
                <a:lnTo>
                  <a:pt x="0" y="0"/>
                </a:lnTo>
                <a:close/>
              </a:path>
            </a:pathLst>
          </a:custGeom>
          <a:blipFill>
            <a:blip r:embed="rId13" cstate="print"/>
            <a:stretch>
              <a:fillRect/>
            </a:stretch>
          </a:blipFill>
        </p:spPr>
      </p:sp>
      <p:sp>
        <p:nvSpPr>
          <p:cNvPr id="18" name="TextBox 18"/>
          <p:cNvSpPr txBox="1"/>
          <p:nvPr/>
        </p:nvSpPr>
        <p:spPr>
          <a:xfrm>
            <a:off x="1553297" y="3214745"/>
            <a:ext cx="4256433" cy="329064"/>
          </a:xfrm>
          <a:prstGeom prst="rect">
            <a:avLst/>
          </a:prstGeom>
        </p:spPr>
        <p:txBody>
          <a:bodyPr lIns="0" tIns="0" rIns="0" bIns="0" rtlCol="0" anchor="t">
            <a:spAutoFit/>
          </a:bodyPr>
          <a:lstStyle/>
          <a:p>
            <a:pPr algn="ctr">
              <a:lnSpc>
                <a:spcPts val="2426"/>
              </a:lnSpc>
              <a:spcBef>
                <a:spcPct val="0"/>
              </a:spcBef>
            </a:pPr>
            <a:r>
              <a:rPr lang="en-US" sz="2900" b="1">
                <a:solidFill>
                  <a:srgbClr val="163D06"/>
                </a:solidFill>
                <a:latin typeface="+mj-lt"/>
              </a:rPr>
              <a:t>GIA SÚC NHỎ</a:t>
            </a:r>
          </a:p>
        </p:txBody>
      </p:sp>
      <p:sp>
        <p:nvSpPr>
          <p:cNvPr id="19" name="TextBox 19"/>
          <p:cNvSpPr txBox="1"/>
          <p:nvPr/>
        </p:nvSpPr>
        <p:spPr>
          <a:xfrm>
            <a:off x="1602016" y="4956632"/>
            <a:ext cx="4256433" cy="329064"/>
          </a:xfrm>
          <a:prstGeom prst="rect">
            <a:avLst/>
          </a:prstGeom>
        </p:spPr>
        <p:txBody>
          <a:bodyPr lIns="0" tIns="0" rIns="0" bIns="0" rtlCol="0" anchor="t">
            <a:spAutoFit/>
          </a:bodyPr>
          <a:lstStyle/>
          <a:p>
            <a:pPr algn="ctr">
              <a:lnSpc>
                <a:spcPts val="2426"/>
              </a:lnSpc>
              <a:spcBef>
                <a:spcPct val="0"/>
              </a:spcBef>
            </a:pPr>
            <a:r>
              <a:rPr lang="en-US" sz="2900" b="1">
                <a:solidFill>
                  <a:srgbClr val="163D06"/>
                </a:solidFill>
                <a:latin typeface="+mj-lt"/>
              </a:rPr>
              <a:t>GIA CẦM</a:t>
            </a:r>
          </a:p>
        </p:txBody>
      </p:sp>
      <p:sp>
        <p:nvSpPr>
          <p:cNvPr id="20" name="TextBox 20"/>
          <p:cNvSpPr txBox="1"/>
          <p:nvPr/>
        </p:nvSpPr>
        <p:spPr>
          <a:xfrm>
            <a:off x="1320540" y="321739"/>
            <a:ext cx="10095564" cy="760593"/>
          </a:xfrm>
          <a:prstGeom prst="rect">
            <a:avLst/>
          </a:prstGeom>
        </p:spPr>
        <p:txBody>
          <a:bodyPr lIns="0" tIns="0" rIns="0" bIns="0" rtlCol="0" anchor="t">
            <a:spAutoFit/>
          </a:bodyPr>
          <a:lstStyle/>
          <a:p>
            <a:pPr algn="ctr">
              <a:lnSpc>
                <a:spcPts val="6532"/>
              </a:lnSpc>
              <a:spcBef>
                <a:spcPct val="0"/>
              </a:spcBef>
            </a:pPr>
            <a:r>
              <a:rPr lang="en-US" sz="4000" b="1">
                <a:solidFill>
                  <a:srgbClr val="34520D"/>
                </a:solidFill>
                <a:latin typeface="+mj-lt"/>
              </a:rPr>
              <a:t>VẬT NUÔI CHỦ YẾU </a:t>
            </a:r>
          </a:p>
        </p:txBody>
      </p:sp>
      <p:sp>
        <p:nvSpPr>
          <p:cNvPr id="21" name="TextBox 21"/>
          <p:cNvSpPr txBox="1"/>
          <p:nvPr/>
        </p:nvSpPr>
        <p:spPr>
          <a:xfrm>
            <a:off x="6595443" y="2372176"/>
            <a:ext cx="1026910"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Trâu</a:t>
            </a:r>
            <a:endParaRPr lang="en-US" sz="2900" b="1" dirty="0">
              <a:solidFill>
                <a:srgbClr val="000000"/>
              </a:solidFill>
              <a:latin typeface="+mj-lt"/>
            </a:endParaRPr>
          </a:p>
        </p:txBody>
      </p:sp>
      <p:sp>
        <p:nvSpPr>
          <p:cNvPr id="22" name="TextBox 22"/>
          <p:cNvSpPr txBox="1"/>
          <p:nvPr/>
        </p:nvSpPr>
        <p:spPr>
          <a:xfrm>
            <a:off x="8158661" y="2372176"/>
            <a:ext cx="1612281" cy="410369"/>
          </a:xfrm>
          <a:prstGeom prst="rect">
            <a:avLst/>
          </a:prstGeom>
        </p:spPr>
        <p:txBody>
          <a:bodyPr wrap="square" lIns="0" tIns="0" rIns="0" bIns="0" rtlCol="0" anchor="t">
            <a:spAutoFit/>
          </a:bodyPr>
          <a:lstStyle/>
          <a:p>
            <a:pPr algn="ctr">
              <a:lnSpc>
                <a:spcPts val="3192"/>
              </a:lnSpc>
              <a:spcBef>
                <a:spcPct val="0"/>
              </a:spcBef>
            </a:pPr>
            <a:r>
              <a:rPr lang="en-US" sz="2900" b="1" dirty="0" err="1" smtClean="0">
                <a:solidFill>
                  <a:srgbClr val="000000"/>
                </a:solidFill>
                <a:latin typeface="+mj-lt"/>
              </a:rPr>
              <a:t>Bò</a:t>
            </a:r>
            <a:r>
              <a:rPr lang="en-US" sz="2900" b="1" dirty="0" smtClean="0">
                <a:solidFill>
                  <a:srgbClr val="000000"/>
                </a:solidFill>
                <a:latin typeface="+mj-lt"/>
              </a:rPr>
              <a:t> </a:t>
            </a:r>
            <a:r>
              <a:rPr lang="en-US" sz="2900" b="1" dirty="0" err="1" smtClean="0">
                <a:solidFill>
                  <a:srgbClr val="000000"/>
                </a:solidFill>
                <a:latin typeface="+mj-lt"/>
              </a:rPr>
              <a:t>thịt</a:t>
            </a:r>
            <a:endParaRPr lang="en-US" sz="2900" b="1" dirty="0">
              <a:solidFill>
                <a:srgbClr val="000000"/>
              </a:solidFill>
              <a:latin typeface="+mj-lt"/>
            </a:endParaRPr>
          </a:p>
        </p:txBody>
      </p:sp>
      <p:sp>
        <p:nvSpPr>
          <p:cNvPr id="23" name="TextBox 23"/>
          <p:cNvSpPr txBox="1"/>
          <p:nvPr/>
        </p:nvSpPr>
        <p:spPr>
          <a:xfrm>
            <a:off x="6865182" y="3766627"/>
            <a:ext cx="830224"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Lợn</a:t>
            </a:r>
            <a:endParaRPr lang="en-US" sz="2900" b="1" dirty="0">
              <a:solidFill>
                <a:srgbClr val="000000"/>
              </a:solidFill>
              <a:latin typeface="+mj-lt"/>
            </a:endParaRPr>
          </a:p>
        </p:txBody>
      </p:sp>
      <p:sp>
        <p:nvSpPr>
          <p:cNvPr id="24" name="TextBox 24"/>
          <p:cNvSpPr txBox="1"/>
          <p:nvPr/>
        </p:nvSpPr>
        <p:spPr>
          <a:xfrm>
            <a:off x="6962373" y="5737186"/>
            <a:ext cx="429627" cy="410369"/>
          </a:xfrm>
          <a:prstGeom prst="rect">
            <a:avLst/>
          </a:prstGeom>
        </p:spPr>
        <p:txBody>
          <a:bodyPr lIns="0" tIns="0" rIns="0" bIns="0" rtlCol="0" anchor="t">
            <a:spAutoFit/>
          </a:bodyPr>
          <a:lstStyle/>
          <a:p>
            <a:pPr algn="ctr">
              <a:lnSpc>
                <a:spcPts val="3192"/>
              </a:lnSpc>
              <a:spcBef>
                <a:spcPct val="0"/>
              </a:spcBef>
            </a:pPr>
            <a:r>
              <a:rPr lang="en-US" sz="2900" b="1">
                <a:solidFill>
                  <a:srgbClr val="000000"/>
                </a:solidFill>
                <a:latin typeface="+mj-lt"/>
              </a:rPr>
              <a:t>Gà </a:t>
            </a:r>
          </a:p>
        </p:txBody>
      </p:sp>
      <p:sp>
        <p:nvSpPr>
          <p:cNvPr id="25" name="TextBox 25"/>
          <p:cNvSpPr txBox="1"/>
          <p:nvPr/>
        </p:nvSpPr>
        <p:spPr>
          <a:xfrm>
            <a:off x="8557798" y="5737186"/>
            <a:ext cx="661608"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Vịt</a:t>
            </a:r>
            <a:endParaRPr lang="en-US" sz="2900" b="1" dirty="0">
              <a:solidFill>
                <a:srgbClr val="000000"/>
              </a:solidFill>
              <a:latin typeface="+mj-lt"/>
            </a:endParaRPr>
          </a:p>
        </p:txBody>
      </p:sp>
      <p:sp>
        <p:nvSpPr>
          <p:cNvPr id="26" name="TextBox 22"/>
          <p:cNvSpPr txBox="1"/>
          <p:nvPr/>
        </p:nvSpPr>
        <p:spPr>
          <a:xfrm>
            <a:off x="9915250" y="2352357"/>
            <a:ext cx="1612281" cy="410369"/>
          </a:xfrm>
          <a:prstGeom prst="rect">
            <a:avLst/>
          </a:prstGeom>
        </p:spPr>
        <p:txBody>
          <a:bodyPr wrap="square" lIns="0" tIns="0" rIns="0" bIns="0" rtlCol="0" anchor="t">
            <a:spAutoFit/>
          </a:bodyPr>
          <a:lstStyle/>
          <a:p>
            <a:pPr algn="ctr">
              <a:lnSpc>
                <a:spcPts val="3192"/>
              </a:lnSpc>
              <a:spcBef>
                <a:spcPct val="0"/>
              </a:spcBef>
            </a:pPr>
            <a:r>
              <a:rPr lang="en-US" sz="2900" b="1" dirty="0" err="1" smtClean="0">
                <a:solidFill>
                  <a:srgbClr val="000000"/>
                </a:solidFill>
                <a:latin typeface="+mj-lt"/>
              </a:rPr>
              <a:t>Bò</a:t>
            </a:r>
            <a:r>
              <a:rPr lang="en-US" sz="2900" b="1" dirty="0" smtClean="0">
                <a:solidFill>
                  <a:srgbClr val="000000"/>
                </a:solidFill>
                <a:latin typeface="+mj-lt"/>
              </a:rPr>
              <a:t> </a:t>
            </a:r>
            <a:r>
              <a:rPr lang="en-US" sz="2900" b="1" dirty="0" err="1" smtClean="0">
                <a:solidFill>
                  <a:srgbClr val="000000"/>
                </a:solidFill>
                <a:latin typeface="+mj-lt"/>
              </a:rPr>
              <a:t>sữa</a:t>
            </a:r>
            <a:endParaRPr lang="en-US" sz="2900" b="1" dirty="0">
              <a:solidFill>
                <a:srgbClr val="000000"/>
              </a:solidFill>
              <a:latin typeface="+mj-lt"/>
            </a:endParaRPr>
          </a:p>
        </p:txBody>
      </p:sp>
      <p:pic>
        <p:nvPicPr>
          <p:cNvPr id="1026" name="Picture 2" descr="Hình ảnh Con Dê PNG, Vector, PSD, và biểu tượng để tải về miễn phí | pngtre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50180" y="2713415"/>
            <a:ext cx="1153857" cy="115427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2"/>
          <p:cNvSpPr txBox="1"/>
          <p:nvPr/>
        </p:nvSpPr>
        <p:spPr>
          <a:xfrm>
            <a:off x="8158661" y="3817762"/>
            <a:ext cx="1612281" cy="410369"/>
          </a:xfrm>
          <a:prstGeom prst="rect">
            <a:avLst/>
          </a:prstGeom>
        </p:spPr>
        <p:txBody>
          <a:bodyPr wrap="square" lIns="0" tIns="0" rIns="0" bIns="0" rtlCol="0" anchor="t">
            <a:spAutoFit/>
          </a:bodyPr>
          <a:lstStyle/>
          <a:p>
            <a:pPr algn="ctr">
              <a:lnSpc>
                <a:spcPts val="3192"/>
              </a:lnSpc>
              <a:spcBef>
                <a:spcPct val="0"/>
              </a:spcBef>
            </a:pPr>
            <a:r>
              <a:rPr lang="en-US" sz="2900" b="1" dirty="0" err="1" smtClean="0">
                <a:solidFill>
                  <a:srgbClr val="000000"/>
                </a:solidFill>
                <a:latin typeface="+mj-lt"/>
              </a:rPr>
              <a:t>Dê</a:t>
            </a:r>
            <a:endParaRPr lang="en-US" sz="2900" b="1" dirty="0">
              <a:solidFill>
                <a:srgbClr val="000000"/>
              </a:solidFill>
              <a:latin typeface="+mj-lt"/>
            </a:endParaRPr>
          </a:p>
        </p:txBody>
      </p:sp>
      <p:sp>
        <p:nvSpPr>
          <p:cNvPr id="30" name="TextBox 22"/>
          <p:cNvSpPr txBox="1"/>
          <p:nvPr/>
        </p:nvSpPr>
        <p:spPr>
          <a:xfrm>
            <a:off x="9915250" y="3797943"/>
            <a:ext cx="1612281" cy="410369"/>
          </a:xfrm>
          <a:prstGeom prst="rect">
            <a:avLst/>
          </a:prstGeom>
        </p:spPr>
        <p:txBody>
          <a:bodyPr wrap="square" lIns="0" tIns="0" rIns="0" bIns="0" rtlCol="0" anchor="t">
            <a:spAutoFit/>
          </a:bodyPr>
          <a:lstStyle/>
          <a:p>
            <a:pPr algn="ctr">
              <a:lnSpc>
                <a:spcPts val="3192"/>
              </a:lnSpc>
              <a:spcBef>
                <a:spcPct val="0"/>
              </a:spcBef>
            </a:pPr>
            <a:r>
              <a:rPr lang="en-US" sz="2900" b="1" dirty="0" err="1" smtClean="0">
                <a:solidFill>
                  <a:srgbClr val="000000"/>
                </a:solidFill>
                <a:latin typeface="+mj-lt"/>
              </a:rPr>
              <a:t>Cừu</a:t>
            </a:r>
            <a:endParaRPr lang="en-US" sz="2900" b="1" dirty="0">
              <a:solidFill>
                <a:srgbClr val="000000"/>
              </a:solidFill>
              <a:latin typeface="+mj-lt"/>
            </a:endParaRPr>
          </a:p>
        </p:txBody>
      </p:sp>
      <p:pic>
        <p:nvPicPr>
          <p:cNvPr id="1028" name="Picture 4" descr="Cừu Dê Clip nghệ thuật - cừu ảnh png tải về - Miễn phí trong suốt Cừu png  Tải về."/>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78625" y="2804904"/>
            <a:ext cx="1114183" cy="1114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ý thuyết về chim bồ câu | SGK Sinh lớp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65098" y="4286709"/>
            <a:ext cx="1208599" cy="130864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25"/>
          <p:cNvSpPr txBox="1"/>
          <p:nvPr/>
        </p:nvSpPr>
        <p:spPr>
          <a:xfrm>
            <a:off x="10037942" y="5713974"/>
            <a:ext cx="1431986" cy="410369"/>
          </a:xfrm>
          <a:prstGeom prst="rect">
            <a:avLst/>
          </a:prstGeom>
        </p:spPr>
        <p:txBody>
          <a:bodyPr wrap="square" lIns="0" tIns="0" rIns="0" bIns="0" rtlCol="0" anchor="t">
            <a:spAutoFit/>
          </a:bodyPr>
          <a:lstStyle/>
          <a:p>
            <a:pPr algn="ctr">
              <a:lnSpc>
                <a:spcPts val="3192"/>
              </a:lnSpc>
              <a:spcBef>
                <a:spcPct val="0"/>
              </a:spcBef>
            </a:pPr>
            <a:r>
              <a:rPr lang="en-US" sz="2900" b="1" dirty="0" err="1" smtClean="0">
                <a:solidFill>
                  <a:srgbClr val="000000"/>
                </a:solidFill>
                <a:latin typeface="+mj-lt"/>
              </a:rPr>
              <a:t>Bồ</a:t>
            </a:r>
            <a:r>
              <a:rPr lang="en-US" sz="2900" b="1" dirty="0" smtClean="0">
                <a:solidFill>
                  <a:srgbClr val="000000"/>
                </a:solidFill>
                <a:latin typeface="+mj-lt"/>
              </a:rPr>
              <a:t> </a:t>
            </a:r>
            <a:r>
              <a:rPr lang="en-US" sz="2900" b="1" dirty="0" err="1">
                <a:solidFill>
                  <a:srgbClr val="000000"/>
                </a:solidFill>
                <a:latin typeface="+mj-lt"/>
              </a:rPr>
              <a:t>câu</a:t>
            </a:r>
            <a:endParaRPr lang="en-US" sz="2900" b="1" dirty="0">
              <a:solidFill>
                <a:srgbClr val="00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barn(inVertical)">
                                      <p:cBhvr>
                                        <p:cTn id="33" dur="500"/>
                                        <p:tgtEl>
                                          <p:spTgt spid="102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par>
                                <p:cTn id="40" presetID="16" presetClass="entr" presetSubtype="21" fill="hold" nodeType="with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barn(inVertical)">
                                      <p:cBhvr>
                                        <p:cTn id="42" dur="500"/>
                                        <p:tgtEl>
                                          <p:spTgt spid="10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par>
                                <p:cTn id="57" presetID="16" presetClass="entr" presetSubtype="21" fill="hold" nodeType="withEffect">
                                  <p:stCondLst>
                                    <p:cond delay="0"/>
                                  </p:stCondLst>
                                  <p:childTnLst>
                                    <p:set>
                                      <p:cBhvr>
                                        <p:cTn id="58" dur="1" fill="hold">
                                          <p:stCondLst>
                                            <p:cond delay="0"/>
                                          </p:stCondLst>
                                        </p:cTn>
                                        <p:tgtEl>
                                          <p:spTgt spid="1030"/>
                                        </p:tgtEl>
                                        <p:attrNameLst>
                                          <p:attrName>style.visibility</p:attrName>
                                        </p:attrNameLst>
                                      </p:cBhvr>
                                      <p:to>
                                        <p:strVal val="visible"/>
                                      </p:to>
                                    </p:set>
                                    <p:animEffect transition="in" filter="barn(inVertical)">
                                      <p:cBhvr>
                                        <p:cTn id="59" dur="500"/>
                                        <p:tgtEl>
                                          <p:spTgt spid="1030"/>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9" grpId="0"/>
      <p:bldP spid="30" grpId="0"/>
      <p:bldP spid="3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b. Ngành chăn nuôi</a:t>
            </a:r>
            <a:endParaRPr lang="en-US" sz="29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71BB12D4-327B-4F80-866C-7BEC854CF684}"/>
              </a:ext>
            </a:extLst>
          </p:cNvPr>
          <p:cNvSpPr txBox="1"/>
          <p:nvPr/>
        </p:nvSpPr>
        <p:spPr>
          <a:xfrm>
            <a:off x="238915" y="1524794"/>
            <a:ext cx="11647491" cy="2012859"/>
          </a:xfrm>
          <a:prstGeom prst="rect">
            <a:avLst/>
          </a:prstGeom>
          <a:noFill/>
        </p:spPr>
        <p:txBody>
          <a:bodyPr wrap="square" rtlCol="0">
            <a:spAutoFit/>
          </a:bodyPr>
          <a:lstStyle/>
          <a:p>
            <a:pPr algn="just">
              <a:lnSpc>
                <a:spcPct val="130000"/>
              </a:lnSpc>
            </a:pPr>
            <a:r>
              <a:rPr lang="en-US" sz="3200" b="1" dirty="0"/>
              <a:t>- </a:t>
            </a:r>
            <a:r>
              <a:rPr lang="en-US" sz="3200" b="1" dirty="0" err="1"/>
              <a:t>Chiếm</a:t>
            </a:r>
            <a:r>
              <a:rPr lang="en-US" sz="3200" b="1" dirty="0"/>
              <a:t> </a:t>
            </a:r>
            <a:r>
              <a:rPr lang="en-US" sz="3200" b="1" dirty="0" err="1"/>
              <a:t>tỉ</a:t>
            </a:r>
            <a:r>
              <a:rPr lang="en-US" sz="3200" b="1" dirty="0"/>
              <a:t> </a:t>
            </a:r>
            <a:r>
              <a:rPr lang="en-US" sz="3200" b="1" dirty="0" err="1"/>
              <a:t>trọng</a:t>
            </a:r>
            <a:r>
              <a:rPr lang="en-US" sz="3200" b="1" dirty="0"/>
              <a:t> </a:t>
            </a:r>
            <a:r>
              <a:rPr lang="en-US" sz="3200" b="1" dirty="0" err="1"/>
              <a:t>nhỏ</a:t>
            </a:r>
            <a:r>
              <a:rPr lang="en-US" sz="3200" b="1" dirty="0"/>
              <a:t> </a:t>
            </a:r>
            <a:r>
              <a:rPr lang="en-US" sz="3200" b="1" dirty="0" err="1"/>
              <a:t>trong</a:t>
            </a:r>
            <a:r>
              <a:rPr lang="en-US" sz="3200" b="1" dirty="0"/>
              <a:t> </a:t>
            </a:r>
            <a:r>
              <a:rPr lang="en-US" sz="3200" b="1" dirty="0" err="1"/>
              <a:t>sản</a:t>
            </a:r>
            <a:r>
              <a:rPr lang="en-US" sz="3200" b="1" dirty="0"/>
              <a:t> </a:t>
            </a:r>
            <a:r>
              <a:rPr lang="en-US" sz="3200" b="1" dirty="0" err="1"/>
              <a:t>xuất</a:t>
            </a:r>
            <a:r>
              <a:rPr lang="en-US" sz="3200" b="1" dirty="0"/>
              <a:t> </a:t>
            </a:r>
            <a:r>
              <a:rPr lang="en-US" sz="3200" b="1" err="1"/>
              <a:t>nông</a:t>
            </a:r>
            <a:r>
              <a:rPr lang="en-US" sz="3200" b="1"/>
              <a:t> </a:t>
            </a:r>
            <a:r>
              <a:rPr lang="en-US" sz="3200" b="1" smtClean="0"/>
              <a:t>nghiệp.</a:t>
            </a:r>
            <a:endParaRPr lang="en-US" sz="3200" b="1" dirty="0"/>
          </a:p>
          <a:p>
            <a:pPr algn="just">
              <a:lnSpc>
                <a:spcPct val="130000"/>
              </a:lnSpc>
            </a:pPr>
            <a:r>
              <a:rPr lang="en-US" sz="3200" b="1"/>
              <a:t>- </a:t>
            </a:r>
            <a:r>
              <a:rPr lang="en-US" sz="3200" b="1" smtClean="0"/>
              <a:t>Chăn nuôi theo hướng ứng dụng CNC, qui mô công nghiệp tập trung.</a:t>
            </a:r>
            <a:endParaRPr lang="en-US" sz="3200" b="1" dirty="0"/>
          </a:p>
        </p:txBody>
      </p:sp>
      <p:cxnSp>
        <p:nvCxnSpPr>
          <p:cNvPr id="21" name="Straight Connector 20">
            <a:extLst>
              <a:ext uri="{FF2B5EF4-FFF2-40B4-BE49-F238E27FC236}">
                <a16:creationId xmlns="" xmlns:a16="http://schemas.microsoft.com/office/drawing/2014/main" id="{908C0A77-DD6B-4E31-B7C0-4905DC94274D}"/>
              </a:ext>
            </a:extLst>
          </p:cNvPr>
          <p:cNvCxnSpPr/>
          <p:nvPr/>
        </p:nvCxnSpPr>
        <p:spPr>
          <a:xfrm>
            <a:off x="4366716" y="2776327"/>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03E1CA72-9334-4BF9-BE55-5996E80FE4D0}"/>
              </a:ext>
            </a:extLst>
          </p:cNvPr>
          <p:cNvCxnSpPr/>
          <p:nvPr/>
        </p:nvCxnSpPr>
        <p:spPr>
          <a:xfrm>
            <a:off x="8446864" y="2639817"/>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954FCC2F-641A-4456-A9B4-B7245B8C22F7}"/>
              </a:ext>
            </a:extLst>
          </p:cNvPr>
          <p:cNvSpPr txBox="1"/>
          <p:nvPr/>
        </p:nvSpPr>
        <p:spPr>
          <a:xfrm>
            <a:off x="88323" y="3009302"/>
            <a:ext cx="3876430" cy="523341"/>
          </a:xfrm>
          <a:prstGeom prst="rect">
            <a:avLst/>
          </a:prstGeom>
          <a:solidFill>
            <a:schemeClr val="accent4">
              <a:lumMod val="40000"/>
              <a:lumOff val="60000"/>
            </a:schemeClr>
          </a:solidFill>
          <a:ln>
            <a:solidFill>
              <a:srgbClr val="C00000"/>
            </a:solidFill>
          </a:ln>
        </p:spPr>
        <p:txBody>
          <a:bodyPr wrap="square" rtlCol="0">
            <a:spAutoFit/>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Chăn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nuôi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trâu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bò</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 xmlns:a16="http://schemas.microsoft.com/office/drawing/2014/main" id="{D8025540-5716-4815-A416-84B9D6FED4D8}"/>
              </a:ext>
            </a:extLst>
          </p:cNvPr>
          <p:cNvSpPr txBox="1"/>
          <p:nvPr/>
        </p:nvSpPr>
        <p:spPr>
          <a:xfrm>
            <a:off x="4722637" y="2970861"/>
            <a:ext cx="2839485" cy="523341"/>
          </a:xfrm>
          <a:prstGeom prst="rect">
            <a:avLst/>
          </a:prstGeom>
          <a:solidFill>
            <a:schemeClr val="accent4">
              <a:lumMod val="40000"/>
              <a:lumOff val="60000"/>
            </a:schemeClr>
          </a:solidFill>
          <a:ln>
            <a:solidFill>
              <a:srgbClr val="C00000"/>
            </a:solidFill>
          </a:ln>
        </p:spPr>
        <p:txBody>
          <a:bodyPr wrap="square" rtlCol="0">
            <a:spAutoFit/>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Chăn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nuôi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lợn</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 xmlns:a16="http://schemas.microsoft.com/office/drawing/2014/main" id="{6CD0AAA2-58F7-49BE-B7CD-3BF39C06934B}"/>
              </a:ext>
            </a:extLst>
          </p:cNvPr>
          <p:cNvSpPr txBox="1"/>
          <p:nvPr/>
        </p:nvSpPr>
        <p:spPr>
          <a:xfrm>
            <a:off x="8415997" y="2942555"/>
            <a:ext cx="3480111" cy="523341"/>
          </a:xfrm>
          <a:prstGeom prst="rect">
            <a:avLst/>
          </a:prstGeom>
          <a:solidFill>
            <a:schemeClr val="accent4">
              <a:lumMod val="40000"/>
              <a:lumOff val="60000"/>
            </a:schemeClr>
          </a:solidFill>
          <a:ln>
            <a:solidFill>
              <a:srgbClr val="C00000"/>
            </a:solidFill>
          </a:ln>
        </p:spPr>
        <p:txBody>
          <a:bodyPr wrap="square" rtlCol="0">
            <a:spAutoFit/>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Chăn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nuôi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gia</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cầm</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3">
            <a:extLst>
              <a:ext uri="{FF2B5EF4-FFF2-40B4-BE49-F238E27FC236}">
                <a16:creationId xmlns="" xmlns:a16="http://schemas.microsoft.com/office/drawing/2014/main" id="{5B1ADBAE-5BBF-4098-AA84-7F6CB7C44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855" y="4352502"/>
            <a:ext cx="1872061" cy="960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descr="Kết quả hình ảnh cho bò icon">
            <a:extLst>
              <a:ext uri="{FF2B5EF4-FFF2-40B4-BE49-F238E27FC236}">
                <a16:creationId xmlns="" xmlns:a16="http://schemas.microsoft.com/office/drawing/2014/main" id="{F082542A-45C8-46D3-A4DC-BCFA03917BD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38" b="12748"/>
          <a:stretch/>
        </p:blipFill>
        <p:spPr bwMode="auto">
          <a:xfrm>
            <a:off x="1383806" y="5140447"/>
            <a:ext cx="1564425" cy="11849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on Gà Trống Biểu Tượng Thiết Kế Phim Hoạt Hình đầy Màu Sắc-phim ...">
            <a:extLst>
              <a:ext uri="{FF2B5EF4-FFF2-40B4-BE49-F238E27FC236}">
                <a16:creationId xmlns="" xmlns:a16="http://schemas.microsoft.com/office/drawing/2014/main" id="{C94A25E2-5206-43FC-92EA-56E0AACB4CE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012"/>
          <a:stretch/>
        </p:blipFill>
        <p:spPr bwMode="auto">
          <a:xfrm>
            <a:off x="9103288" y="3637999"/>
            <a:ext cx="1038408" cy="14763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ăn Nuôi Gia Cầm Nền Vịt Biểu Tượng Màu Phim Hoạt Hình Ký Họa ...">
            <a:extLst>
              <a:ext uri="{FF2B5EF4-FFF2-40B4-BE49-F238E27FC236}">
                <a16:creationId xmlns="" xmlns:a16="http://schemas.microsoft.com/office/drawing/2014/main" id="{52E59F50-C63A-451C-885D-551106E9412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6230"/>
          <a:stretch/>
        </p:blipFill>
        <p:spPr bwMode="auto">
          <a:xfrm>
            <a:off x="10232774" y="4039394"/>
            <a:ext cx="1636062" cy="1581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 xmlns:a16="http://schemas.microsoft.com/office/drawing/2014/main" id="{3399F6D1-497C-45B3-9CF4-67BDECCFFDA8}"/>
              </a:ext>
            </a:extLst>
          </p:cNvPr>
          <p:cNvPicPr>
            <a:picLocks noChangeAspect="1"/>
          </p:cNvPicPr>
          <p:nvPr/>
        </p:nvPicPr>
        <p:blipFill>
          <a:blip r:embed="rId7">
            <a:extLst/>
          </a:blip>
          <a:stretch>
            <a:fillRect/>
          </a:stretch>
        </p:blipFill>
        <p:spPr>
          <a:xfrm flipH="1">
            <a:off x="662448" y="3505994"/>
            <a:ext cx="1692551" cy="1093513"/>
          </a:xfrm>
          <a:prstGeom prst="rect">
            <a:avLst/>
          </a:prstGeom>
        </p:spPr>
      </p:pic>
      <p:sp>
        <p:nvSpPr>
          <p:cNvPr id="31" name="TextBox 30">
            <a:extLst>
              <a:ext uri="{FF2B5EF4-FFF2-40B4-BE49-F238E27FC236}">
                <a16:creationId xmlns="" xmlns:a16="http://schemas.microsoft.com/office/drawing/2014/main" id="{96C39E76-029A-4A2F-8B97-4E547E09E80A}"/>
              </a:ext>
            </a:extLst>
          </p:cNvPr>
          <p:cNvSpPr txBox="1"/>
          <p:nvPr/>
        </p:nvSpPr>
        <p:spPr>
          <a:xfrm>
            <a:off x="145275" y="4648994"/>
            <a:ext cx="2834031" cy="492443"/>
          </a:xfrm>
          <a:prstGeom prst="rect">
            <a:avLst/>
          </a:prstGeom>
          <a:solidFill>
            <a:schemeClr val="accent6">
              <a:lumMod val="40000"/>
              <a:lumOff val="60000"/>
            </a:schemeClr>
          </a:solidFill>
        </p:spPr>
        <p:txBody>
          <a:bodyPr wrap="square">
            <a:spAutoFit/>
          </a:bodyPr>
          <a:lstStyle/>
          <a:p>
            <a:pPr algn="ctr"/>
            <a:r>
              <a:rPr lang="en-US" sz="2600" b="1" i="0" smtClean="0">
                <a:solidFill>
                  <a:srgbClr val="000000"/>
                </a:solidFill>
                <a:effectLst/>
                <a:latin typeface="+mj-lt"/>
              </a:rPr>
              <a:t>2.3 triệu </a:t>
            </a:r>
            <a:r>
              <a:rPr lang="en-US" sz="2600" b="1" i="0" dirty="0">
                <a:solidFill>
                  <a:srgbClr val="000000"/>
                </a:solidFill>
                <a:effectLst/>
                <a:latin typeface="+mj-lt"/>
              </a:rPr>
              <a:t>con</a:t>
            </a:r>
            <a:endParaRPr lang="en-US" sz="2600" b="1" dirty="0">
              <a:latin typeface="+mj-lt"/>
            </a:endParaRPr>
          </a:p>
        </p:txBody>
      </p:sp>
      <p:sp>
        <p:nvSpPr>
          <p:cNvPr id="32" name="TextBox 31">
            <a:extLst>
              <a:ext uri="{FF2B5EF4-FFF2-40B4-BE49-F238E27FC236}">
                <a16:creationId xmlns="" xmlns:a16="http://schemas.microsoft.com/office/drawing/2014/main" id="{1972D49A-F46F-447C-9A42-4BADBF72F51F}"/>
              </a:ext>
            </a:extLst>
          </p:cNvPr>
          <p:cNvSpPr txBox="1"/>
          <p:nvPr/>
        </p:nvSpPr>
        <p:spPr>
          <a:xfrm>
            <a:off x="744081" y="6172994"/>
            <a:ext cx="2843873" cy="492443"/>
          </a:xfrm>
          <a:prstGeom prst="rect">
            <a:avLst/>
          </a:prstGeom>
          <a:solidFill>
            <a:schemeClr val="accent6">
              <a:lumMod val="40000"/>
              <a:lumOff val="60000"/>
            </a:schemeClr>
          </a:solidFill>
        </p:spPr>
        <p:txBody>
          <a:bodyPr wrap="square">
            <a:spAutoFit/>
          </a:bodyPr>
          <a:lstStyle/>
          <a:p>
            <a:pPr algn="ctr"/>
            <a:r>
              <a:rPr lang="en-US" sz="2600" b="1" i="0" smtClean="0">
                <a:solidFill>
                  <a:srgbClr val="000000"/>
                </a:solidFill>
                <a:effectLst/>
                <a:latin typeface="+mj-lt"/>
              </a:rPr>
              <a:t>6.4 triệu </a:t>
            </a:r>
            <a:r>
              <a:rPr lang="en-US" sz="2600" b="1" i="0" dirty="0">
                <a:solidFill>
                  <a:srgbClr val="000000"/>
                </a:solidFill>
                <a:effectLst/>
                <a:latin typeface="+mj-lt"/>
              </a:rPr>
              <a:t>con</a:t>
            </a:r>
            <a:endParaRPr lang="en-US" sz="2600" b="1" dirty="0">
              <a:latin typeface="+mj-lt"/>
            </a:endParaRPr>
          </a:p>
        </p:txBody>
      </p:sp>
      <p:sp>
        <p:nvSpPr>
          <p:cNvPr id="33" name="TextBox 32">
            <a:extLst>
              <a:ext uri="{FF2B5EF4-FFF2-40B4-BE49-F238E27FC236}">
                <a16:creationId xmlns="" xmlns:a16="http://schemas.microsoft.com/office/drawing/2014/main" id="{15667DD7-C965-41AF-AD33-AD12576AF053}"/>
              </a:ext>
            </a:extLst>
          </p:cNvPr>
          <p:cNvSpPr txBox="1"/>
          <p:nvPr/>
        </p:nvSpPr>
        <p:spPr>
          <a:xfrm>
            <a:off x="4988305" y="5682446"/>
            <a:ext cx="3079884" cy="492443"/>
          </a:xfrm>
          <a:prstGeom prst="rect">
            <a:avLst/>
          </a:prstGeom>
          <a:solidFill>
            <a:schemeClr val="accent6">
              <a:lumMod val="40000"/>
              <a:lumOff val="60000"/>
            </a:schemeClr>
          </a:solidFill>
        </p:spPr>
        <p:txBody>
          <a:bodyPr wrap="square">
            <a:spAutoFit/>
          </a:bodyPr>
          <a:lstStyle/>
          <a:p>
            <a:pPr algn="ctr"/>
            <a:r>
              <a:rPr lang="en-US" sz="2600" b="1" smtClean="0">
                <a:solidFill>
                  <a:srgbClr val="000000"/>
                </a:solidFill>
                <a:latin typeface="+mj-lt"/>
              </a:rPr>
              <a:t>23,1 triệu</a:t>
            </a:r>
            <a:r>
              <a:rPr lang="en-US" sz="2600" b="1" i="0" smtClean="0">
                <a:solidFill>
                  <a:srgbClr val="000000"/>
                </a:solidFill>
                <a:effectLst/>
                <a:latin typeface="+mj-lt"/>
              </a:rPr>
              <a:t> </a:t>
            </a:r>
            <a:r>
              <a:rPr lang="en-US" sz="2600" b="1" i="0" dirty="0">
                <a:solidFill>
                  <a:srgbClr val="000000"/>
                </a:solidFill>
                <a:effectLst/>
                <a:latin typeface="+mj-lt"/>
              </a:rPr>
              <a:t>con</a:t>
            </a:r>
            <a:endParaRPr lang="en-US" sz="2600" b="1" dirty="0">
              <a:latin typeface="+mj-lt"/>
            </a:endParaRPr>
          </a:p>
        </p:txBody>
      </p:sp>
      <p:sp>
        <p:nvSpPr>
          <p:cNvPr id="34" name="TextBox 33">
            <a:extLst>
              <a:ext uri="{FF2B5EF4-FFF2-40B4-BE49-F238E27FC236}">
                <a16:creationId xmlns="" xmlns:a16="http://schemas.microsoft.com/office/drawing/2014/main" id="{B9826CCA-1F94-4477-B26F-E4046C67AC8A}"/>
              </a:ext>
            </a:extLst>
          </p:cNvPr>
          <p:cNvSpPr txBox="1"/>
          <p:nvPr/>
        </p:nvSpPr>
        <p:spPr>
          <a:xfrm>
            <a:off x="8934813" y="5715794"/>
            <a:ext cx="2334775" cy="492443"/>
          </a:xfrm>
          <a:prstGeom prst="rect">
            <a:avLst/>
          </a:prstGeom>
          <a:solidFill>
            <a:schemeClr val="accent6">
              <a:lumMod val="40000"/>
              <a:lumOff val="60000"/>
            </a:schemeClr>
          </a:solidFill>
        </p:spPr>
        <p:txBody>
          <a:bodyPr wrap="square">
            <a:spAutoFit/>
          </a:bodyPr>
          <a:lstStyle/>
          <a:p>
            <a:pPr algn="ctr"/>
            <a:r>
              <a:rPr lang="en-US" sz="2600" b="1" i="0" smtClean="0">
                <a:solidFill>
                  <a:srgbClr val="000000"/>
                </a:solidFill>
                <a:effectLst/>
                <a:latin typeface="+mj-lt"/>
              </a:rPr>
              <a:t>524,1 triệu con</a:t>
            </a:r>
            <a:endParaRPr lang="en-US" sz="2600" b="1" dirty="0">
              <a:latin typeface="+mj-lt"/>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Effect transition="in" filter="fade">
                                      <p:cBhvr>
                                        <p:cTn id="13" dur="1000"/>
                                        <p:tgtEl>
                                          <p:spTgt spid="20">
                                            <p:txEl>
                                              <p:pRg st="1" end="1"/>
                                            </p:txEl>
                                          </p:spTgt>
                                        </p:tgtEl>
                                      </p:cBhvr>
                                    </p:animEffect>
                                    <p:anim calcmode="lin" valueType="num">
                                      <p:cBhvr>
                                        <p:cTn id="14"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1000"/>
                                        <p:tgtEl>
                                          <p:spTgt spid="23"/>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randombar(horizontal)">
                                      <p:cBhvr>
                                        <p:cTn id="24" dur="1000"/>
                                        <p:tgtEl>
                                          <p:spTgt spid="30"/>
                                        </p:tgtEl>
                                      </p:cBhvr>
                                    </p:animEffect>
                                  </p:childTnLst>
                                </p:cTn>
                              </p:par>
                              <p:par>
                                <p:cTn id="25" presetID="14" presetClass="entr" presetSubtype="1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randombar(horizontal)">
                                      <p:cBhvr>
                                        <p:cTn id="27" dur="1000"/>
                                        <p:tgtEl>
                                          <p:spTgt spid="27"/>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1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1000"/>
                                        <p:tgtEl>
                                          <p:spTgt spid="24"/>
                                        </p:tgtEl>
                                      </p:cBhvr>
                                    </p:animEffect>
                                  </p:childTnLst>
                                </p:cTn>
                              </p:par>
                            </p:childTnLst>
                          </p:cTn>
                        </p:par>
                        <p:par>
                          <p:cTn id="37" fill="hold">
                            <p:stCondLst>
                              <p:cond delay="1000"/>
                            </p:stCondLst>
                            <p:childTnLst>
                              <p:par>
                                <p:cTn id="38" presetID="14" presetClass="entr" presetSubtype="1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1000"/>
                                        <p:tgtEl>
                                          <p:spTgt spid="26"/>
                                        </p:tgtEl>
                                      </p:cBhvr>
                                    </p:animEffect>
                                  </p:childTnLst>
                                </p:cTn>
                              </p:par>
                            </p:childTnLst>
                          </p:cTn>
                        </p:par>
                        <p:par>
                          <p:cTn id="41" fill="hold">
                            <p:stCondLst>
                              <p:cond delay="2000"/>
                            </p:stCondLst>
                            <p:childTnLst>
                              <p:par>
                                <p:cTn id="42" presetID="22" presetClass="entr" presetSubtype="1"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up)">
                                      <p:cBhvr>
                                        <p:cTn id="44" dur="1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randombar(horizontal)">
                                      <p:cBhvr>
                                        <p:cTn id="49" dur="1000"/>
                                        <p:tgtEl>
                                          <p:spTgt spid="25"/>
                                        </p:tgtEl>
                                      </p:cBhvr>
                                    </p:animEffect>
                                  </p:childTnLst>
                                </p:cTn>
                              </p:par>
                            </p:childTnLst>
                          </p:cTn>
                        </p:par>
                        <p:par>
                          <p:cTn id="50" fill="hold">
                            <p:stCondLst>
                              <p:cond delay="1000"/>
                            </p:stCondLst>
                            <p:childTnLst>
                              <p:par>
                                <p:cTn id="51" presetID="14" presetClass="entr" presetSubtype="10"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randombar(horizontal)">
                                      <p:cBhvr>
                                        <p:cTn id="53" dur="1000"/>
                                        <p:tgtEl>
                                          <p:spTgt spid="28"/>
                                        </p:tgtEl>
                                      </p:cBhvr>
                                    </p:animEffect>
                                  </p:childTnLst>
                                </p:cTn>
                              </p:par>
                              <p:par>
                                <p:cTn id="54" presetID="14" presetClass="entr" presetSubtype="1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randombar(horizontal)">
                                      <p:cBhvr>
                                        <p:cTn id="56" dur="10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barn(inVertical)">
                                      <p:cBhvr>
                                        <p:cTn id="61" dur="500"/>
                                        <p:tgtEl>
                                          <p:spTgt spid="3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barn(inVertical)">
                                      <p:cBhvr>
                                        <p:cTn id="64" dur="500"/>
                                        <p:tgtEl>
                                          <p:spTgt spid="31"/>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par>
                                <p:cTn id="68" presetID="16" presetClass="entr" presetSubtype="21" fill="hold"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barn(inVertical)">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3" grpId="0" animBg="1"/>
      <p:bldP spid="24" grpId="0" animBg="1"/>
      <p:bldP spid="25" grpId="0" animBg="1"/>
      <p:bldP spid="31" grpId="0" animBg="1"/>
      <p:bldP spid="32" grpId="0" animBg="1"/>
      <p:bldP spid="3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b. Ngành chăn nuôi</a:t>
            </a:r>
            <a:endParaRPr lang="en-US" sz="29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2092A017-D1E8-4188-856F-FC7766EFA67F}"/>
              </a:ext>
            </a:extLst>
          </p:cNvPr>
          <p:cNvCxnSpPr/>
          <p:nvPr/>
        </p:nvCxnSpPr>
        <p:spPr>
          <a:xfrm>
            <a:off x="39616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6002051C-F875-4221-AEDD-9E4C943D0735}"/>
              </a:ext>
            </a:extLst>
          </p:cNvPr>
          <p:cNvCxnSpPr/>
          <p:nvPr/>
        </p:nvCxnSpPr>
        <p:spPr>
          <a:xfrm>
            <a:off x="66286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 xmlns:a16="http://schemas.microsoft.com/office/drawing/2014/main" id="{69F53A5B-C1EF-4785-A3B8-D6567976E340}"/>
              </a:ext>
            </a:extLst>
          </p:cNvPr>
          <p:cNvSpPr txBox="1"/>
          <p:nvPr/>
        </p:nvSpPr>
        <p:spPr>
          <a:xfrm>
            <a:off x="1523206" y="1722793"/>
            <a:ext cx="2425927"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1. CN trâu</a:t>
            </a:r>
            <a:endParaRPr lang="en-US" sz="2800" b="1" dirty="0"/>
          </a:p>
        </p:txBody>
      </p:sp>
      <p:sp>
        <p:nvSpPr>
          <p:cNvPr id="38" name="TextBox 37">
            <a:extLst>
              <a:ext uri="{FF2B5EF4-FFF2-40B4-BE49-F238E27FC236}">
                <a16:creationId xmlns="" xmlns:a16="http://schemas.microsoft.com/office/drawing/2014/main" id="{861D4BF0-BEB1-4F76-853A-655EB0CBB563}"/>
              </a:ext>
            </a:extLst>
          </p:cNvPr>
          <p:cNvSpPr txBox="1"/>
          <p:nvPr/>
        </p:nvSpPr>
        <p:spPr>
          <a:xfrm>
            <a:off x="4037806" y="1722793"/>
            <a:ext cx="2590800"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2. CN bò</a:t>
            </a:r>
            <a:endParaRPr lang="en-US" sz="2800" b="1" dirty="0"/>
          </a:p>
        </p:txBody>
      </p:sp>
      <p:cxnSp>
        <p:nvCxnSpPr>
          <p:cNvPr id="40" name="Straight Connector 39">
            <a:extLst>
              <a:ext uri="{FF2B5EF4-FFF2-40B4-BE49-F238E27FC236}">
                <a16:creationId xmlns="" xmlns:a16="http://schemas.microsoft.com/office/drawing/2014/main" id="{6002051C-F875-4221-AEDD-9E4C943D0735}"/>
              </a:ext>
            </a:extLst>
          </p:cNvPr>
          <p:cNvCxnSpPr/>
          <p:nvPr/>
        </p:nvCxnSpPr>
        <p:spPr>
          <a:xfrm>
            <a:off x="92194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861D4BF0-BEB1-4F76-853A-655EB0CBB563}"/>
              </a:ext>
            </a:extLst>
          </p:cNvPr>
          <p:cNvSpPr txBox="1"/>
          <p:nvPr/>
        </p:nvSpPr>
        <p:spPr>
          <a:xfrm>
            <a:off x="6704806" y="1722793"/>
            <a:ext cx="2514599"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3. CN lợn</a:t>
            </a:r>
            <a:endParaRPr lang="en-US" sz="2800" b="1" dirty="0"/>
          </a:p>
        </p:txBody>
      </p:sp>
      <p:cxnSp>
        <p:nvCxnSpPr>
          <p:cNvPr id="42" name="Straight Connector 41">
            <a:extLst>
              <a:ext uri="{FF2B5EF4-FFF2-40B4-BE49-F238E27FC236}">
                <a16:creationId xmlns="" xmlns:a16="http://schemas.microsoft.com/office/drawing/2014/main" id="{6002051C-F875-4221-AEDD-9E4C943D0735}"/>
              </a:ext>
            </a:extLst>
          </p:cNvPr>
          <p:cNvCxnSpPr/>
          <p:nvPr/>
        </p:nvCxnSpPr>
        <p:spPr>
          <a:xfrm>
            <a:off x="117340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 xmlns:a16="http://schemas.microsoft.com/office/drawing/2014/main" id="{861D4BF0-BEB1-4F76-853A-655EB0CBB563}"/>
              </a:ext>
            </a:extLst>
          </p:cNvPr>
          <p:cNvSpPr txBox="1"/>
          <p:nvPr/>
        </p:nvSpPr>
        <p:spPr>
          <a:xfrm>
            <a:off x="9295606" y="1722793"/>
            <a:ext cx="2438399"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4. CN gia cầm</a:t>
            </a:r>
            <a:endParaRPr lang="en-US" sz="2800" b="1" dirty="0"/>
          </a:p>
        </p:txBody>
      </p:sp>
      <p:cxnSp>
        <p:nvCxnSpPr>
          <p:cNvPr id="48" name="Straight Connector 47">
            <a:extLst>
              <a:ext uri="{FF2B5EF4-FFF2-40B4-BE49-F238E27FC236}">
                <a16:creationId xmlns="" xmlns:a16="http://schemas.microsoft.com/office/drawing/2014/main" id="{B817379C-DAEE-4A26-B7E8-B157AAEC6C14}"/>
              </a:ext>
            </a:extLst>
          </p:cNvPr>
          <p:cNvCxnSpPr/>
          <p:nvPr/>
        </p:nvCxnSpPr>
        <p:spPr>
          <a:xfrm>
            <a:off x="-794" y="2439194"/>
            <a:ext cx="11734006" cy="1588"/>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B817379C-DAEE-4A26-B7E8-B157AAEC6C14}"/>
              </a:ext>
            </a:extLst>
          </p:cNvPr>
          <p:cNvCxnSpPr/>
          <p:nvPr/>
        </p:nvCxnSpPr>
        <p:spPr>
          <a:xfrm>
            <a:off x="-794" y="4799806"/>
            <a:ext cx="11734006" cy="1588"/>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2092A017-D1E8-4188-856F-FC7766EFA67F}"/>
              </a:ext>
            </a:extLst>
          </p:cNvPr>
          <p:cNvCxnSpPr/>
          <p:nvPr/>
        </p:nvCxnSpPr>
        <p:spPr>
          <a:xfrm>
            <a:off x="1523206" y="2439194"/>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 xmlns:a16="http://schemas.microsoft.com/office/drawing/2014/main" id="{96C39E76-029A-4A2F-8B97-4E547E09E80A}"/>
              </a:ext>
            </a:extLst>
          </p:cNvPr>
          <p:cNvSpPr txBox="1"/>
          <p:nvPr/>
        </p:nvSpPr>
        <p:spPr>
          <a:xfrm>
            <a:off x="-794" y="2746732"/>
            <a:ext cx="1600200" cy="892552"/>
          </a:xfrm>
          <a:prstGeom prst="rect">
            <a:avLst/>
          </a:prstGeom>
          <a:noFill/>
        </p:spPr>
        <p:txBody>
          <a:bodyPr wrap="square">
            <a:spAutoFit/>
          </a:bodyPr>
          <a:lstStyle/>
          <a:p>
            <a:pPr algn="ctr"/>
            <a:r>
              <a:rPr lang="en-US" sz="2600" b="1" smtClean="0">
                <a:solidFill>
                  <a:srgbClr val="000000"/>
                </a:solidFill>
                <a:latin typeface="+mj-lt"/>
              </a:rPr>
              <a:t>Qui mô</a:t>
            </a:r>
            <a:r>
              <a:rPr lang="en-US" sz="2600" b="1" i="1" smtClean="0">
                <a:solidFill>
                  <a:srgbClr val="000000"/>
                </a:solidFill>
                <a:latin typeface="+mj-lt"/>
              </a:rPr>
              <a:t> </a:t>
            </a:r>
            <a:r>
              <a:rPr lang="en-US" sz="2600" b="1" smtClean="0">
                <a:solidFill>
                  <a:srgbClr val="000000"/>
                </a:solidFill>
                <a:latin typeface="+mj-lt"/>
              </a:rPr>
              <a:t>(2021)</a:t>
            </a:r>
            <a:endParaRPr lang="en-US" sz="2600" b="1" dirty="0">
              <a:latin typeface="+mj-lt"/>
            </a:endParaRPr>
          </a:p>
        </p:txBody>
      </p:sp>
      <p:sp>
        <p:nvSpPr>
          <p:cNvPr id="54" name="TextBox 53">
            <a:extLst>
              <a:ext uri="{FF2B5EF4-FFF2-40B4-BE49-F238E27FC236}">
                <a16:creationId xmlns="" xmlns:a16="http://schemas.microsoft.com/office/drawing/2014/main" id="{96C39E76-029A-4A2F-8B97-4E547E09E80A}"/>
              </a:ext>
            </a:extLst>
          </p:cNvPr>
          <p:cNvSpPr txBox="1"/>
          <p:nvPr/>
        </p:nvSpPr>
        <p:spPr>
          <a:xfrm>
            <a:off x="0" y="5223351"/>
            <a:ext cx="1523206" cy="492443"/>
          </a:xfrm>
          <a:prstGeom prst="rect">
            <a:avLst/>
          </a:prstGeom>
          <a:noFill/>
        </p:spPr>
        <p:txBody>
          <a:bodyPr wrap="square">
            <a:spAutoFit/>
          </a:bodyPr>
          <a:lstStyle/>
          <a:p>
            <a:pPr algn="ctr"/>
            <a:r>
              <a:rPr lang="en-US" sz="2600" b="1" smtClean="0">
                <a:solidFill>
                  <a:srgbClr val="000000"/>
                </a:solidFill>
                <a:latin typeface="+mj-lt"/>
              </a:rPr>
              <a:t>Phân bố</a:t>
            </a:r>
            <a:endParaRPr lang="en-US" sz="2600" b="1" dirty="0">
              <a:latin typeface="+mj-lt"/>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ppt_x</p:attrName>
                                        </p:attrNameLst>
                                      </p:cBhvr>
                                      <p:tavLst>
                                        <p:tav tm="0">
                                          <p:val>
                                            <p:strVal val="#ppt_x-.2"/>
                                          </p:val>
                                        </p:tav>
                                        <p:tav tm="100000">
                                          <p:val>
                                            <p:strVal val="#ppt_x"/>
                                          </p:val>
                                        </p:tav>
                                      </p:tavLst>
                                    </p:anim>
                                    <p:anim calcmode="lin" valueType="num">
                                      <p:cBhvr>
                                        <p:cTn id="8" dur="1000" fill="hold"/>
                                        <p:tgtEl>
                                          <p:spTgt spid="4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8"/>
                                        </p:tgtEl>
                                      </p:cBhvr>
                                    </p:animEffect>
                                  </p:childTnLst>
                                </p:cTn>
                              </p:par>
                              <p:par>
                                <p:cTn id="10" presetID="29"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1000" fill="hold"/>
                                        <p:tgtEl>
                                          <p:spTgt spid="49"/>
                                        </p:tgtEl>
                                        <p:attrNameLst>
                                          <p:attrName>ppt_x</p:attrName>
                                        </p:attrNameLst>
                                      </p:cBhvr>
                                      <p:tavLst>
                                        <p:tav tm="0">
                                          <p:val>
                                            <p:strVal val="#ppt_x-.2"/>
                                          </p:val>
                                        </p:tav>
                                        <p:tav tm="100000">
                                          <p:val>
                                            <p:strVal val="#ppt_x"/>
                                          </p:val>
                                        </p:tav>
                                      </p:tavLst>
                                    </p:anim>
                                    <p:anim calcmode="lin" valueType="num">
                                      <p:cBhvr>
                                        <p:cTn id="13" dur="10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arn(inVertical)">
                                      <p:cBhvr>
                                        <p:cTn id="17" dur="500"/>
                                        <p:tgtEl>
                                          <p:spTgt spid="5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 xmlns:a16="http://schemas.microsoft.com/office/drawing/2014/main" id="{4667ABBA-AAB3-42AE-AF21-E31D979DFC6F}"/>
              </a:ext>
            </a:extLst>
          </p:cNvPr>
          <p:cNvSpPr>
            <a:spLocks noChangeArrowheads="1"/>
          </p:cNvSpPr>
          <p:nvPr/>
        </p:nvSpPr>
        <p:spPr bwMode="auto">
          <a:xfrm>
            <a:off x="838091" y="2464084"/>
            <a:ext cx="184707" cy="58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rPr>
              <a:t/>
            </a:r>
            <a:br>
              <a:rPr kumimoji="0" lang="en-US" altLang="en-US" sz="1600" b="1" i="0" u="none" strike="noStrike" cap="none" normalizeH="0" baseline="0">
                <a:ln>
                  <a:noFill/>
                </a:ln>
                <a:solidFill>
                  <a:schemeClr val="tx1"/>
                </a:solidFill>
                <a:effectLst/>
              </a:rPr>
            </a:br>
            <a:endParaRPr kumimoji="0" lang="en-US" altLang="en-US" sz="1600" b="1" i="0" u="none" strike="noStrike" cap="none" normalizeH="0" baseline="0">
              <a:ln>
                <a:noFill/>
              </a:ln>
              <a:solidFill>
                <a:schemeClr val="tx1"/>
              </a:solidFill>
              <a:effectLst/>
            </a:endParaRPr>
          </a:p>
        </p:txBody>
      </p:sp>
      <p:graphicFrame>
        <p:nvGraphicFramePr>
          <p:cNvPr id="5" name="Table 6">
            <a:extLst>
              <a:ext uri="{FF2B5EF4-FFF2-40B4-BE49-F238E27FC236}">
                <a16:creationId xmlns="" xmlns:a16="http://schemas.microsoft.com/office/drawing/2014/main" id="{BB9F7E88-5CEC-47AD-BDEB-C148D17267F3}"/>
              </a:ext>
            </a:extLst>
          </p:cNvPr>
          <p:cNvGraphicFramePr>
            <a:graphicFrameLocks noGrp="1"/>
          </p:cNvGraphicFramePr>
          <p:nvPr>
            <p:extLst>
              <p:ext uri="{D42A27DB-BD31-4B8C-83A1-F6EECF244321}">
                <p14:modId xmlns:p14="http://schemas.microsoft.com/office/powerpoint/2010/main" val="3513088825"/>
              </p:ext>
            </p:extLst>
          </p:nvPr>
        </p:nvGraphicFramePr>
        <p:xfrm>
          <a:off x="166080" y="991394"/>
          <a:ext cx="7148326" cy="3383852"/>
        </p:xfrm>
        <a:graphic>
          <a:graphicData uri="http://schemas.openxmlformats.org/drawingml/2006/table">
            <a:tbl>
              <a:tblPr firstRow="1" bandRow="1">
                <a:tableStyleId>{5C22544A-7EE6-4342-B048-85BDC9FD1C3A}</a:tableStyleId>
              </a:tblPr>
              <a:tblGrid>
                <a:gridCol w="2267387">
                  <a:extLst>
                    <a:ext uri="{9D8B030D-6E8A-4147-A177-3AD203B41FA5}">
                      <a16:colId xmlns="" xmlns:a16="http://schemas.microsoft.com/office/drawing/2014/main" val="3212447373"/>
                    </a:ext>
                  </a:extLst>
                </a:gridCol>
                <a:gridCol w="1655724">
                  <a:extLst>
                    <a:ext uri="{9D8B030D-6E8A-4147-A177-3AD203B41FA5}">
                      <a16:colId xmlns="" xmlns:a16="http://schemas.microsoft.com/office/drawing/2014/main" val="2108425859"/>
                    </a:ext>
                  </a:extLst>
                </a:gridCol>
                <a:gridCol w="1655726">
                  <a:extLst>
                    <a:ext uri="{9D8B030D-6E8A-4147-A177-3AD203B41FA5}">
                      <a16:colId xmlns="" xmlns:a16="http://schemas.microsoft.com/office/drawing/2014/main" val="659048728"/>
                    </a:ext>
                  </a:extLst>
                </a:gridCol>
                <a:gridCol w="1569489">
                  <a:extLst>
                    <a:ext uri="{9D8B030D-6E8A-4147-A177-3AD203B41FA5}">
                      <a16:colId xmlns="" xmlns:a16="http://schemas.microsoft.com/office/drawing/2014/main" val="4250926422"/>
                    </a:ext>
                  </a:extLst>
                </a:gridCol>
              </a:tblGrid>
              <a:tr h="426819">
                <a:tc>
                  <a:txBody>
                    <a:bodyPr/>
                    <a:lstStyle/>
                    <a:p>
                      <a:pPr algn="ctr"/>
                      <a:r>
                        <a:rPr lang="en-US" sz="3000" b="1" smtClean="0">
                          <a:solidFill>
                            <a:srgbClr val="002060"/>
                          </a:solidFill>
                          <a:latin typeface="+mn-lt"/>
                          <a:ea typeface="Tahoma" panose="020B0604030504040204" pitchFamily="34" charset="0"/>
                          <a:cs typeface="Tahoma" panose="020B0604030504040204" pitchFamily="34" charset="0"/>
                        </a:rPr>
                        <a:t>Năm</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tc>
                  <a:txBody>
                    <a:bodyPr/>
                    <a:lstStyle/>
                    <a:p>
                      <a:pPr algn="ctr"/>
                      <a:r>
                        <a:rPr lang="en-US" sz="3000" b="1" smtClean="0">
                          <a:solidFill>
                            <a:srgbClr val="002060"/>
                          </a:solidFill>
                          <a:latin typeface="+mn-lt"/>
                          <a:ea typeface="Tahoma" panose="020B0604030504040204" pitchFamily="34" charset="0"/>
                          <a:cs typeface="Tahoma" panose="020B0604030504040204" pitchFamily="34" charset="0"/>
                        </a:rPr>
                        <a:t>2010</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tc>
                  <a:txBody>
                    <a:bodyPr/>
                    <a:lstStyle/>
                    <a:p>
                      <a:pPr algn="ctr"/>
                      <a:r>
                        <a:rPr lang="en-US" sz="3000" b="1" smtClean="0">
                          <a:solidFill>
                            <a:srgbClr val="002060"/>
                          </a:solidFill>
                          <a:latin typeface="+mn-lt"/>
                          <a:ea typeface="Tahoma" panose="020B0604030504040204" pitchFamily="34" charset="0"/>
                          <a:cs typeface="Tahoma" panose="020B0604030504040204" pitchFamily="34" charset="0"/>
                        </a:rPr>
                        <a:t>2015</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tc>
                  <a:txBody>
                    <a:bodyPr/>
                    <a:lstStyle/>
                    <a:p>
                      <a:pPr algn="ctr"/>
                      <a:r>
                        <a:rPr lang="en-US" sz="3000" b="1" smtClean="0">
                          <a:solidFill>
                            <a:srgbClr val="002060"/>
                          </a:solidFill>
                          <a:latin typeface="+mn-lt"/>
                          <a:ea typeface="Tahoma" panose="020B0604030504040204" pitchFamily="34" charset="0"/>
                          <a:cs typeface="Tahoma" panose="020B0604030504040204" pitchFamily="34" charset="0"/>
                        </a:rPr>
                        <a:t>2021</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extLst>
                  <a:ext uri="{0D108BD9-81ED-4DB2-BD59-A6C34878D82A}">
                    <a16:rowId xmlns="" xmlns:a16="http://schemas.microsoft.com/office/drawing/2014/main" val="4185874352"/>
                  </a:ext>
                </a:extLst>
              </a:tr>
              <a:tr h="762176">
                <a:tc>
                  <a:txBody>
                    <a:bodyPr/>
                    <a:lstStyle/>
                    <a:p>
                      <a:pPr algn="just"/>
                      <a:r>
                        <a:rPr lang="en-US" sz="3000" b="1" smtClean="0">
                          <a:solidFill>
                            <a:srgbClr val="002060"/>
                          </a:solidFill>
                          <a:latin typeface="+mn-lt"/>
                          <a:ea typeface="Tahoma" panose="020B0604030504040204" pitchFamily="34" charset="0"/>
                          <a:cs typeface="Tahoma" panose="020B0604030504040204" pitchFamily="34" charset="0"/>
                        </a:rPr>
                        <a:t>Trâu</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2,9</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2,6</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2,3</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1685152"/>
                  </a:ext>
                </a:extLst>
              </a:tr>
              <a:tr h="426819">
                <a:tc>
                  <a:txBody>
                    <a:bodyPr/>
                    <a:lstStyle/>
                    <a:p>
                      <a:pPr algn="just"/>
                      <a:r>
                        <a:rPr lang="en-US" sz="3000" b="1" smtClean="0">
                          <a:solidFill>
                            <a:srgbClr val="002060"/>
                          </a:solidFill>
                          <a:latin typeface="+mn-lt"/>
                          <a:ea typeface="Tahoma" panose="020B0604030504040204" pitchFamily="34" charset="0"/>
                          <a:cs typeface="Tahoma" panose="020B0604030504040204" pitchFamily="34" charset="0"/>
                        </a:rPr>
                        <a:t>Bò</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5,9</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5,7</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6,4</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830059489"/>
                  </a:ext>
                </a:extLst>
              </a:tr>
              <a:tr h="762176">
                <a:tc>
                  <a:txBody>
                    <a:bodyPr/>
                    <a:lstStyle/>
                    <a:p>
                      <a:pPr algn="just"/>
                      <a:r>
                        <a:rPr lang="en-US" sz="3000" b="1" smtClean="0">
                          <a:solidFill>
                            <a:srgbClr val="002060"/>
                          </a:solidFill>
                          <a:latin typeface="+mn-lt"/>
                          <a:ea typeface="Tahoma" panose="020B0604030504040204" pitchFamily="34" charset="0"/>
                          <a:cs typeface="Tahoma" panose="020B0604030504040204" pitchFamily="34" charset="0"/>
                        </a:rPr>
                        <a:t>Lợn</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27,3</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28,9</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23,1</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00246995"/>
                  </a:ext>
                </a:extLst>
              </a:tr>
              <a:tr h="762176">
                <a:tc>
                  <a:txBody>
                    <a:bodyPr/>
                    <a:lstStyle/>
                    <a:p>
                      <a:pPr algn="just"/>
                      <a:r>
                        <a:rPr lang="en-US" sz="3000" b="1">
                          <a:solidFill>
                            <a:srgbClr val="002060"/>
                          </a:solidFill>
                          <a:latin typeface="+mn-lt"/>
                          <a:ea typeface="Tahoma" panose="020B0604030504040204" pitchFamily="34" charset="0"/>
                          <a:cs typeface="Tahoma" panose="020B0604030504040204" pitchFamily="34" charset="0"/>
                        </a:rPr>
                        <a:t>Gia </a:t>
                      </a:r>
                      <a:r>
                        <a:rPr lang="en-US" sz="3000" b="1" smtClean="0">
                          <a:solidFill>
                            <a:srgbClr val="002060"/>
                          </a:solidFill>
                          <a:latin typeface="+mn-lt"/>
                          <a:ea typeface="Tahoma" panose="020B0604030504040204" pitchFamily="34" charset="0"/>
                          <a:cs typeface="Tahoma" panose="020B0604030504040204" pitchFamily="34" charset="0"/>
                        </a:rPr>
                        <a:t>cầm</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301,9</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369,5</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524,1</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258984093"/>
                  </a:ext>
                </a:extLst>
              </a:tr>
            </a:tbl>
          </a:graphicData>
        </a:graphic>
      </p:graphicFrame>
      <p:sp>
        <p:nvSpPr>
          <p:cNvPr id="6" name="TextBox 5">
            <a:extLst>
              <a:ext uri="{FF2B5EF4-FFF2-40B4-BE49-F238E27FC236}">
                <a16:creationId xmlns="" xmlns:a16="http://schemas.microsoft.com/office/drawing/2014/main" id="{BCECE79C-F1BD-412F-8206-4DA6B7B338CE}"/>
              </a:ext>
            </a:extLst>
          </p:cNvPr>
          <p:cNvSpPr txBox="1"/>
          <p:nvPr/>
        </p:nvSpPr>
        <p:spPr>
          <a:xfrm>
            <a:off x="220689" y="794"/>
            <a:ext cx="7030505" cy="954107"/>
          </a:xfrm>
          <a:prstGeom prst="rect">
            <a:avLst/>
          </a:prstGeom>
          <a:noFill/>
        </p:spPr>
        <p:txBody>
          <a:bodyPr wrap="square" rtlCol="0">
            <a:spAutoFit/>
          </a:bodyPr>
          <a:lstStyle/>
          <a:p>
            <a:pPr algn="ctr"/>
            <a:r>
              <a:rPr lang="en-US" sz="2800" b="1" dirty="0" err="1"/>
              <a:t>Sản</a:t>
            </a:r>
            <a:r>
              <a:rPr lang="en-US" sz="2800" b="1" dirty="0"/>
              <a:t> </a:t>
            </a:r>
            <a:r>
              <a:rPr lang="en-US" sz="2800" b="1" dirty="0" err="1"/>
              <a:t>lượng</a:t>
            </a:r>
            <a:r>
              <a:rPr lang="en-US" sz="2800" b="1" dirty="0"/>
              <a:t> </a:t>
            </a:r>
            <a:r>
              <a:rPr lang="en-US" sz="2800" b="1" dirty="0" err="1"/>
              <a:t>đàn</a:t>
            </a:r>
            <a:r>
              <a:rPr lang="en-US" sz="2800" b="1" dirty="0"/>
              <a:t> </a:t>
            </a:r>
            <a:r>
              <a:rPr lang="en-US" sz="2800" b="1" dirty="0" err="1"/>
              <a:t>gia</a:t>
            </a:r>
            <a:r>
              <a:rPr lang="en-US" sz="2800" b="1" dirty="0"/>
              <a:t> </a:t>
            </a:r>
            <a:r>
              <a:rPr lang="en-US" sz="2800" b="1" dirty="0" err="1"/>
              <a:t>súc</a:t>
            </a:r>
            <a:r>
              <a:rPr lang="en-US" sz="2800" b="1" dirty="0"/>
              <a:t>, </a:t>
            </a:r>
            <a:r>
              <a:rPr lang="en-US" sz="2800" b="1" dirty="0" err="1"/>
              <a:t>gia</a:t>
            </a:r>
            <a:r>
              <a:rPr lang="en-US" sz="2800" b="1" dirty="0"/>
              <a:t> </a:t>
            </a:r>
            <a:r>
              <a:rPr lang="en-US" sz="2800" b="1" dirty="0" err="1"/>
              <a:t>cầm</a:t>
            </a:r>
            <a:r>
              <a:rPr lang="en-US" sz="2800" b="1" dirty="0"/>
              <a:t> </a:t>
            </a:r>
            <a:r>
              <a:rPr lang="en-US" sz="2800" b="1" dirty="0" err="1"/>
              <a:t>nước</a:t>
            </a:r>
            <a:r>
              <a:rPr lang="en-US" sz="2800" b="1" dirty="0"/>
              <a:t> ta </a:t>
            </a:r>
          </a:p>
          <a:p>
            <a:pPr algn="ctr"/>
            <a:r>
              <a:rPr lang="en-US" sz="2800" b="1" dirty="0" err="1"/>
              <a:t>giai</a:t>
            </a:r>
            <a:r>
              <a:rPr lang="en-US" sz="2800" b="1" dirty="0"/>
              <a:t> </a:t>
            </a:r>
            <a:r>
              <a:rPr lang="en-US" sz="2800" b="1" err="1"/>
              <a:t>đoạn</a:t>
            </a:r>
            <a:r>
              <a:rPr lang="en-US" sz="2800" b="1"/>
              <a:t> </a:t>
            </a:r>
            <a:r>
              <a:rPr lang="en-US" sz="2800" b="1" smtClean="0"/>
              <a:t>2010 - 2021 (triệu con)</a:t>
            </a:r>
            <a:endParaRPr lang="en-US" sz="2800" b="1" dirty="0"/>
          </a:p>
        </p:txBody>
      </p:sp>
      <p:sp>
        <p:nvSpPr>
          <p:cNvPr id="8" name="TextBox 7">
            <a:extLst>
              <a:ext uri="{FF2B5EF4-FFF2-40B4-BE49-F238E27FC236}">
                <a16:creationId xmlns="" xmlns:a16="http://schemas.microsoft.com/office/drawing/2014/main" id="{3A8D916C-6A28-49EE-BB8B-DC909CB7818B}"/>
              </a:ext>
            </a:extLst>
          </p:cNvPr>
          <p:cNvSpPr txBox="1"/>
          <p:nvPr/>
        </p:nvSpPr>
        <p:spPr>
          <a:xfrm>
            <a:off x="227807" y="4741833"/>
            <a:ext cx="7086600" cy="1431161"/>
          </a:xfrm>
          <a:prstGeom prst="rect">
            <a:avLst/>
          </a:prstGeom>
          <a:solidFill>
            <a:schemeClr val="bg1"/>
          </a:solidFill>
          <a:ln>
            <a:solidFill>
              <a:srgbClr val="C00000"/>
            </a:solidFill>
          </a:ln>
        </p:spPr>
        <p:txBody>
          <a:bodyPr wrap="square" rtlCol="0">
            <a:spAutoFit/>
          </a:bodyPr>
          <a:lstStyle/>
          <a:p>
            <a:pPr algn="just"/>
            <a:r>
              <a:rPr lang="en-US" sz="2900" b="1" dirty="0" err="1">
                <a:solidFill>
                  <a:srgbClr val="002060"/>
                </a:solidFill>
              </a:rPr>
              <a:t>Dựa</a:t>
            </a:r>
            <a:r>
              <a:rPr lang="en-US" sz="2900" b="1" dirty="0">
                <a:solidFill>
                  <a:srgbClr val="002060"/>
                </a:solidFill>
              </a:rPr>
              <a:t> </a:t>
            </a:r>
            <a:r>
              <a:rPr lang="en-US" sz="2900" b="1" err="1">
                <a:solidFill>
                  <a:srgbClr val="002060"/>
                </a:solidFill>
              </a:rPr>
              <a:t>vào</a:t>
            </a:r>
            <a:r>
              <a:rPr lang="en-US" sz="2900" b="1">
                <a:solidFill>
                  <a:srgbClr val="002060"/>
                </a:solidFill>
              </a:rPr>
              <a:t> </a:t>
            </a:r>
            <a:r>
              <a:rPr lang="en-US" sz="2900" b="1" smtClean="0">
                <a:solidFill>
                  <a:srgbClr val="002060"/>
                </a:solidFill>
              </a:rPr>
              <a:t>bảng 4.2 </a:t>
            </a:r>
            <a:r>
              <a:rPr lang="en-US" sz="2900" b="1" err="1">
                <a:solidFill>
                  <a:srgbClr val="002060"/>
                </a:solidFill>
              </a:rPr>
              <a:t>và</a:t>
            </a:r>
            <a:r>
              <a:rPr lang="en-US" sz="2900" b="1">
                <a:solidFill>
                  <a:srgbClr val="002060"/>
                </a:solidFill>
              </a:rPr>
              <a:t> </a:t>
            </a:r>
            <a:r>
              <a:rPr lang="en-US" sz="2900" b="1" smtClean="0">
                <a:solidFill>
                  <a:srgbClr val="002060"/>
                </a:solidFill>
              </a:rPr>
              <a:t>H.4.1, </a:t>
            </a:r>
            <a:r>
              <a:rPr lang="en-US" sz="2900" b="1" dirty="0" err="1">
                <a:solidFill>
                  <a:srgbClr val="C00000"/>
                </a:solidFill>
              </a:rPr>
              <a:t>nhận</a:t>
            </a:r>
            <a:r>
              <a:rPr lang="en-US" sz="2900" b="1" dirty="0">
                <a:solidFill>
                  <a:srgbClr val="C00000"/>
                </a:solidFill>
              </a:rPr>
              <a:t> </a:t>
            </a:r>
            <a:r>
              <a:rPr lang="en-US" sz="2900" b="1" dirty="0" err="1">
                <a:solidFill>
                  <a:srgbClr val="C00000"/>
                </a:solidFill>
              </a:rPr>
              <a:t>xét</a:t>
            </a:r>
            <a:r>
              <a:rPr lang="en-US" sz="2900" b="1" dirty="0">
                <a:solidFill>
                  <a:srgbClr val="C00000"/>
                </a:solidFill>
              </a:rPr>
              <a:t> </a:t>
            </a:r>
            <a:r>
              <a:rPr lang="en-US" sz="2900" b="1" dirty="0" err="1">
                <a:solidFill>
                  <a:srgbClr val="002060"/>
                </a:solidFill>
              </a:rPr>
              <a:t>tốc</a:t>
            </a:r>
            <a:r>
              <a:rPr lang="en-US" sz="2900" b="1" dirty="0">
                <a:solidFill>
                  <a:srgbClr val="002060"/>
                </a:solidFill>
              </a:rPr>
              <a:t> </a:t>
            </a:r>
            <a:r>
              <a:rPr lang="en-US" sz="2900" b="1" dirty="0" err="1">
                <a:solidFill>
                  <a:srgbClr val="002060"/>
                </a:solidFill>
              </a:rPr>
              <a:t>độ</a:t>
            </a:r>
            <a:r>
              <a:rPr lang="en-US" sz="2900" b="1" dirty="0">
                <a:solidFill>
                  <a:srgbClr val="002060"/>
                </a:solidFill>
              </a:rPr>
              <a:t> </a:t>
            </a:r>
            <a:r>
              <a:rPr lang="en-US" sz="2900" b="1" dirty="0" err="1">
                <a:solidFill>
                  <a:srgbClr val="C00000"/>
                </a:solidFill>
              </a:rPr>
              <a:t>tăng</a:t>
            </a:r>
            <a:r>
              <a:rPr lang="en-US" sz="2900" b="1" dirty="0">
                <a:solidFill>
                  <a:srgbClr val="C00000"/>
                </a:solidFill>
              </a:rPr>
              <a:t> </a:t>
            </a:r>
            <a:r>
              <a:rPr lang="en-US" sz="2900" b="1" err="1">
                <a:solidFill>
                  <a:srgbClr val="002060"/>
                </a:solidFill>
              </a:rPr>
              <a:t>của</a:t>
            </a:r>
            <a:r>
              <a:rPr lang="en-US" sz="2900" b="1">
                <a:solidFill>
                  <a:srgbClr val="002060"/>
                </a:solidFill>
              </a:rPr>
              <a:t> </a:t>
            </a:r>
            <a:r>
              <a:rPr lang="en-US" sz="2900" b="1" smtClean="0">
                <a:solidFill>
                  <a:srgbClr val="002060"/>
                </a:solidFill>
              </a:rPr>
              <a:t>đàn trâu, bò, lợn, </a:t>
            </a:r>
            <a:r>
              <a:rPr lang="en-US" sz="2900" b="1" dirty="0" err="1">
                <a:solidFill>
                  <a:srgbClr val="002060"/>
                </a:solidFill>
              </a:rPr>
              <a:t>gia</a:t>
            </a:r>
            <a:r>
              <a:rPr lang="en-US" sz="2900" b="1" dirty="0">
                <a:solidFill>
                  <a:srgbClr val="002060"/>
                </a:solidFill>
              </a:rPr>
              <a:t> </a:t>
            </a:r>
            <a:r>
              <a:rPr lang="en-US" sz="2900" b="1" dirty="0" err="1">
                <a:solidFill>
                  <a:srgbClr val="002060"/>
                </a:solidFill>
              </a:rPr>
              <a:t>cầm</a:t>
            </a:r>
            <a:r>
              <a:rPr lang="en-US" sz="2900" b="1" dirty="0">
                <a:solidFill>
                  <a:srgbClr val="002060"/>
                </a:solidFill>
              </a:rPr>
              <a:t> </a:t>
            </a:r>
            <a:r>
              <a:rPr lang="en-US" sz="2900" b="1" dirty="0" err="1">
                <a:solidFill>
                  <a:srgbClr val="002060"/>
                </a:solidFill>
              </a:rPr>
              <a:t>nước</a:t>
            </a:r>
            <a:r>
              <a:rPr lang="en-US" sz="2900" b="1" dirty="0">
                <a:solidFill>
                  <a:srgbClr val="002060"/>
                </a:solidFill>
              </a:rPr>
              <a:t> ta </a:t>
            </a:r>
            <a:r>
              <a:rPr lang="en-US" sz="2900" b="1" dirty="0" err="1">
                <a:solidFill>
                  <a:srgbClr val="002060"/>
                </a:solidFill>
              </a:rPr>
              <a:t>giai</a:t>
            </a:r>
            <a:r>
              <a:rPr lang="en-US" sz="2900" b="1" dirty="0">
                <a:solidFill>
                  <a:srgbClr val="002060"/>
                </a:solidFill>
              </a:rPr>
              <a:t> </a:t>
            </a:r>
            <a:r>
              <a:rPr lang="en-US" sz="2900" b="1" err="1">
                <a:solidFill>
                  <a:srgbClr val="002060"/>
                </a:solidFill>
              </a:rPr>
              <a:t>đoạn</a:t>
            </a:r>
            <a:r>
              <a:rPr lang="en-US" sz="2900" b="1">
                <a:solidFill>
                  <a:srgbClr val="002060"/>
                </a:solidFill>
              </a:rPr>
              <a:t> </a:t>
            </a:r>
            <a:r>
              <a:rPr lang="en-US" sz="2900" b="1" smtClean="0">
                <a:solidFill>
                  <a:srgbClr val="002060"/>
                </a:solidFill>
              </a:rPr>
              <a:t>2010 - 2021 </a:t>
            </a:r>
            <a:r>
              <a:rPr lang="en-US" sz="2900" b="1" dirty="0" err="1">
                <a:solidFill>
                  <a:srgbClr val="002060"/>
                </a:solidFill>
              </a:rPr>
              <a:t>và</a:t>
            </a:r>
            <a:r>
              <a:rPr lang="en-US" sz="2900" b="1" dirty="0">
                <a:solidFill>
                  <a:srgbClr val="002060"/>
                </a:solidFill>
              </a:rPr>
              <a:t> </a:t>
            </a:r>
            <a:r>
              <a:rPr lang="en-US" sz="2900" b="1" dirty="0" err="1">
                <a:solidFill>
                  <a:srgbClr val="002060"/>
                </a:solidFill>
              </a:rPr>
              <a:t>vùng</a:t>
            </a:r>
            <a:r>
              <a:rPr lang="en-US" sz="2900" b="1" dirty="0">
                <a:solidFill>
                  <a:srgbClr val="002060"/>
                </a:solidFill>
              </a:rPr>
              <a:t> </a:t>
            </a:r>
            <a:r>
              <a:rPr lang="en-US" sz="2900" b="1" dirty="0" err="1">
                <a:solidFill>
                  <a:srgbClr val="C00000"/>
                </a:solidFill>
              </a:rPr>
              <a:t>phân</a:t>
            </a:r>
            <a:r>
              <a:rPr lang="en-US" sz="2900" b="1" dirty="0">
                <a:solidFill>
                  <a:srgbClr val="C00000"/>
                </a:solidFill>
              </a:rPr>
              <a:t> </a:t>
            </a:r>
            <a:r>
              <a:rPr lang="en-US" sz="2900" b="1" dirty="0" err="1">
                <a:solidFill>
                  <a:srgbClr val="C00000"/>
                </a:solidFill>
              </a:rPr>
              <a:t>bố</a:t>
            </a:r>
            <a:r>
              <a:rPr lang="en-US" sz="2900" b="1" dirty="0">
                <a:solidFill>
                  <a:srgbClr val="C00000"/>
                </a:solidFill>
              </a:rPr>
              <a:t> </a:t>
            </a:r>
            <a:r>
              <a:rPr lang="en-US" sz="2900" b="1" dirty="0" err="1">
                <a:solidFill>
                  <a:srgbClr val="002060"/>
                </a:solidFill>
              </a:rPr>
              <a:t>chính</a:t>
            </a:r>
            <a:r>
              <a:rPr lang="en-US" sz="2900" b="1" dirty="0">
                <a:solidFill>
                  <a:srgbClr val="002060"/>
                </a:solidFill>
              </a:rPr>
              <a:t>.</a:t>
            </a:r>
          </a:p>
        </p:txBody>
      </p:sp>
      <p:sp>
        <p:nvSpPr>
          <p:cNvPr id="11" name="TextBox 10">
            <a:extLst>
              <a:ext uri="{FF2B5EF4-FFF2-40B4-BE49-F238E27FC236}">
                <a16:creationId xmlns="" xmlns:a16="http://schemas.microsoft.com/office/drawing/2014/main" id="{64256F43-6002-4C0C-8128-876A8DE4FF80}"/>
              </a:ext>
            </a:extLst>
          </p:cNvPr>
          <p:cNvSpPr txBox="1"/>
          <p:nvPr/>
        </p:nvSpPr>
        <p:spPr>
          <a:xfrm>
            <a:off x="151606" y="381794"/>
            <a:ext cx="7101648" cy="1212640"/>
          </a:xfrm>
          <a:prstGeom prst="rect">
            <a:avLst/>
          </a:prstGeom>
          <a:solidFill>
            <a:schemeClr val="accent6">
              <a:lumMod val="20000"/>
              <a:lumOff val="80000"/>
            </a:schemeClr>
          </a:solidFill>
          <a:ln>
            <a:solidFill>
              <a:srgbClr val="C00000"/>
            </a:solidFill>
          </a:ln>
        </p:spPr>
        <p:txBody>
          <a:bodyPr wrap="square" rtlCol="0">
            <a:spAutoFit/>
          </a:bodyPr>
          <a:lstStyle/>
          <a:p>
            <a:pPr algn="ctr">
              <a:lnSpc>
                <a:spcPct val="130000"/>
              </a:lnSpc>
            </a:pPr>
            <a:r>
              <a:rPr lang="en-US" sz="2800" b="1" dirty="0" err="1">
                <a:solidFill>
                  <a:srgbClr val="0000FF"/>
                </a:solidFill>
              </a:rPr>
              <a:t>Tại</a:t>
            </a:r>
            <a:r>
              <a:rPr lang="en-US" sz="2800" b="1" dirty="0">
                <a:solidFill>
                  <a:srgbClr val="0000FF"/>
                </a:solidFill>
              </a:rPr>
              <a:t> </a:t>
            </a:r>
            <a:r>
              <a:rPr lang="en-US" sz="2800" b="1" dirty="0" err="1">
                <a:solidFill>
                  <a:srgbClr val="0000FF"/>
                </a:solidFill>
              </a:rPr>
              <a:t>sao</a:t>
            </a:r>
            <a:r>
              <a:rPr lang="en-US" sz="2800" b="1" dirty="0">
                <a:solidFill>
                  <a:srgbClr val="0000FF"/>
                </a:solidFill>
              </a:rPr>
              <a:t> </a:t>
            </a:r>
            <a:r>
              <a:rPr lang="en-US" sz="2800" b="1" dirty="0" err="1">
                <a:solidFill>
                  <a:srgbClr val="0000FF"/>
                </a:solidFill>
              </a:rPr>
              <a:t>lợn</a:t>
            </a:r>
            <a:r>
              <a:rPr lang="en-US" sz="2800" b="1" dirty="0">
                <a:solidFill>
                  <a:srgbClr val="0000FF"/>
                </a:solidFill>
              </a:rPr>
              <a:t> </a:t>
            </a:r>
            <a:r>
              <a:rPr lang="en-US" sz="2800" b="1" dirty="0" err="1">
                <a:solidFill>
                  <a:srgbClr val="0000FF"/>
                </a:solidFill>
              </a:rPr>
              <a:t>được</a:t>
            </a:r>
            <a:r>
              <a:rPr lang="en-US" sz="2800" b="1" dirty="0">
                <a:solidFill>
                  <a:srgbClr val="0000FF"/>
                </a:solidFill>
              </a:rPr>
              <a:t> </a:t>
            </a:r>
            <a:r>
              <a:rPr lang="en-US" sz="2800" b="1" dirty="0" err="1">
                <a:solidFill>
                  <a:srgbClr val="0000FF"/>
                </a:solidFill>
              </a:rPr>
              <a:t>nuôi</a:t>
            </a:r>
            <a:r>
              <a:rPr lang="en-US" sz="2800" b="1" dirty="0">
                <a:solidFill>
                  <a:srgbClr val="0000FF"/>
                </a:solidFill>
              </a:rPr>
              <a:t> </a:t>
            </a:r>
            <a:r>
              <a:rPr lang="en-US" sz="2800" b="1" dirty="0" err="1">
                <a:solidFill>
                  <a:srgbClr val="0000FF"/>
                </a:solidFill>
              </a:rPr>
              <a:t>nhiều</a:t>
            </a:r>
            <a:r>
              <a:rPr lang="en-US" sz="2800" b="1" dirty="0">
                <a:solidFill>
                  <a:srgbClr val="0000FF"/>
                </a:solidFill>
              </a:rPr>
              <a:t> </a:t>
            </a:r>
            <a:r>
              <a:rPr lang="en-US" sz="2800" b="1" dirty="0" err="1">
                <a:solidFill>
                  <a:srgbClr val="0000FF"/>
                </a:solidFill>
              </a:rPr>
              <a:t>nhất</a:t>
            </a:r>
            <a:r>
              <a:rPr lang="en-US" sz="2800" b="1" dirty="0">
                <a:solidFill>
                  <a:srgbClr val="0000FF"/>
                </a:solidFill>
              </a:rPr>
              <a:t> </a:t>
            </a:r>
            <a:r>
              <a:rPr lang="en-US" sz="2800" b="1">
                <a:solidFill>
                  <a:srgbClr val="0000FF"/>
                </a:solidFill>
              </a:rPr>
              <a:t>ở </a:t>
            </a:r>
            <a:r>
              <a:rPr lang="en-US" sz="2800" b="1" smtClean="0">
                <a:solidFill>
                  <a:srgbClr val="0000FF"/>
                </a:solidFill>
              </a:rPr>
              <a:t>Trung du và miền núi Bắc Bộ?</a:t>
            </a:r>
            <a:endParaRPr lang="en-US" sz="2800" b="1" dirty="0">
              <a:solidFill>
                <a:srgbClr val="0000FF"/>
              </a:solidFill>
            </a:endParaRPr>
          </a:p>
        </p:txBody>
      </p:sp>
      <p:sp>
        <p:nvSpPr>
          <p:cNvPr id="9" name="TextBox 25"/>
          <p:cNvSpPr txBox="1"/>
          <p:nvPr/>
        </p:nvSpPr>
        <p:spPr>
          <a:xfrm>
            <a:off x="304006" y="5029994"/>
            <a:ext cx="7085826"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smtClean="0">
                <a:solidFill>
                  <a:srgbClr val="0000FF"/>
                </a:solidFill>
                <a:latin typeface="Calibri" pitchFamily="34" charset="0"/>
                <a:cs typeface="Calibri" pitchFamily="34" charset="0"/>
              </a:rPr>
              <a:t>- Đàn trâu </a:t>
            </a:r>
            <a:r>
              <a:rPr lang="en-US" sz="3200" b="1" smtClean="0">
                <a:solidFill>
                  <a:srgbClr val="FF0000"/>
                </a:solidFill>
                <a:latin typeface="Calibri" pitchFamily="34" charset="0"/>
                <a:cs typeface="Calibri" pitchFamily="34" charset="0"/>
              </a:rPr>
              <a:t>giảm liên tục</a:t>
            </a:r>
            <a:r>
              <a:rPr lang="en-US" sz="3200" b="1" smtClean="0">
                <a:solidFill>
                  <a:srgbClr val="0000FF"/>
                </a:solidFill>
                <a:latin typeface="Calibri" pitchFamily="34" charset="0"/>
                <a:cs typeface="Calibri" pitchFamily="34" charset="0"/>
              </a:rPr>
              <a:t>, giảm </a:t>
            </a:r>
            <a:r>
              <a:rPr lang="en-US" sz="3200" b="1" smtClean="0">
                <a:solidFill>
                  <a:srgbClr val="FF0000"/>
                </a:solidFill>
                <a:latin typeface="Calibri" pitchFamily="34" charset="0"/>
                <a:cs typeface="Calibri" pitchFamily="34" charset="0"/>
              </a:rPr>
              <a:t>0,6 triệu con</a:t>
            </a:r>
            <a:r>
              <a:rPr lang="en-US" sz="3200" b="1" smtClean="0">
                <a:solidFill>
                  <a:srgbClr val="0000FF"/>
                </a:solidFill>
                <a:latin typeface="Calibri" pitchFamily="34" charset="0"/>
                <a:cs typeface="Calibri" pitchFamily="34" charset="0"/>
              </a:rPr>
              <a:t>; giảm </a:t>
            </a:r>
            <a:r>
              <a:rPr lang="en-US" sz="3200" b="1" smtClean="0">
                <a:solidFill>
                  <a:srgbClr val="FF0000"/>
                </a:solidFill>
                <a:latin typeface="Calibri" pitchFamily="34" charset="0"/>
                <a:cs typeface="Calibri" pitchFamily="34" charset="0"/>
              </a:rPr>
              <a:t>1,3 lần.</a:t>
            </a:r>
            <a:endParaRPr lang="en-US" sz="3200" b="1">
              <a:solidFill>
                <a:srgbClr val="FF0000"/>
              </a:solidFill>
              <a:latin typeface="Calibri" pitchFamily="34" charset="0"/>
              <a:cs typeface="Calibri" pitchFamily="34" charset="0"/>
            </a:endParaRPr>
          </a:p>
        </p:txBody>
      </p:sp>
      <p:sp>
        <p:nvSpPr>
          <p:cNvPr id="10" name="TextBox 25"/>
          <p:cNvSpPr txBox="1"/>
          <p:nvPr/>
        </p:nvSpPr>
        <p:spPr>
          <a:xfrm>
            <a:off x="380206" y="4496594"/>
            <a:ext cx="6857226" cy="525785"/>
          </a:xfrm>
          <a:prstGeom prst="rect">
            <a:avLst/>
          </a:prstGeom>
          <a:solidFill>
            <a:schemeClr val="bg1"/>
          </a:solidFill>
        </p:spPr>
        <p:txBody>
          <a:bodyPr wrap="square" lIns="0" tIns="0" rIns="0" bIns="0" rtlCol="0" anchor="t">
            <a:spAutoFit/>
          </a:bodyPr>
          <a:lstStyle/>
          <a:p>
            <a:pPr marL="194290" lvl="1" algn="just">
              <a:lnSpc>
                <a:spcPts val="4067"/>
              </a:lnSpc>
            </a:pPr>
            <a:r>
              <a:rPr lang="en-US" sz="2900" b="1" smtClean="0">
                <a:solidFill>
                  <a:srgbClr val="0000FF"/>
                </a:solidFill>
                <a:latin typeface="Calibri" pitchFamily="34" charset="0"/>
                <a:cs typeface="Calibri" pitchFamily="34" charset="0"/>
              </a:rPr>
              <a:t>- Giai đoạn 2010 - 2021:</a:t>
            </a:r>
            <a:endParaRPr lang="en-US" sz="3200" b="1">
              <a:solidFill>
                <a:srgbClr val="0000FF"/>
              </a:solidFill>
              <a:latin typeface="Calibri" pitchFamily="34" charset="0"/>
              <a:cs typeface="Calibri" pitchFamily="34" charset="0"/>
            </a:endParaRPr>
          </a:p>
        </p:txBody>
      </p:sp>
      <p:sp>
        <p:nvSpPr>
          <p:cNvPr id="14" name="TextBox 25"/>
          <p:cNvSpPr txBox="1"/>
          <p:nvPr/>
        </p:nvSpPr>
        <p:spPr>
          <a:xfrm>
            <a:off x="227806" y="5029994"/>
            <a:ext cx="7085826"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smtClean="0">
                <a:solidFill>
                  <a:srgbClr val="0000FF"/>
                </a:solidFill>
                <a:latin typeface="Calibri" pitchFamily="34" charset="0"/>
                <a:cs typeface="Calibri" pitchFamily="34" charset="0"/>
              </a:rPr>
              <a:t>- Đàn bò </a:t>
            </a:r>
            <a:r>
              <a:rPr lang="en-US" sz="3200" b="1" smtClean="0">
                <a:solidFill>
                  <a:srgbClr val="FF0000"/>
                </a:solidFill>
                <a:latin typeface="Calibri" pitchFamily="34" charset="0"/>
                <a:cs typeface="Calibri" pitchFamily="34" charset="0"/>
              </a:rPr>
              <a:t>biến động theo hướng tăng</a:t>
            </a:r>
            <a:r>
              <a:rPr lang="en-US" sz="3200" b="1" smtClean="0">
                <a:solidFill>
                  <a:srgbClr val="0000FF"/>
                </a:solidFill>
                <a:latin typeface="Calibri" pitchFamily="34" charset="0"/>
                <a:cs typeface="Calibri" pitchFamily="34" charset="0"/>
              </a:rPr>
              <a:t>, tăng </a:t>
            </a:r>
            <a:r>
              <a:rPr lang="en-US" sz="3200" b="1" smtClean="0">
                <a:solidFill>
                  <a:srgbClr val="FF0000"/>
                </a:solidFill>
                <a:latin typeface="Calibri" pitchFamily="34" charset="0"/>
                <a:cs typeface="Calibri" pitchFamily="34" charset="0"/>
              </a:rPr>
              <a:t>0,5 triệu con</a:t>
            </a:r>
            <a:r>
              <a:rPr lang="en-US" sz="3200" b="1" smtClean="0">
                <a:solidFill>
                  <a:srgbClr val="0000FF"/>
                </a:solidFill>
                <a:latin typeface="Calibri" pitchFamily="34" charset="0"/>
                <a:cs typeface="Calibri" pitchFamily="34" charset="0"/>
              </a:rPr>
              <a:t>; tăng </a:t>
            </a:r>
            <a:r>
              <a:rPr lang="en-US" sz="3200" b="1" smtClean="0">
                <a:solidFill>
                  <a:srgbClr val="FF0000"/>
                </a:solidFill>
                <a:latin typeface="Calibri" pitchFamily="34" charset="0"/>
                <a:cs typeface="Calibri" pitchFamily="34" charset="0"/>
              </a:rPr>
              <a:t>1,1 lần.</a:t>
            </a:r>
            <a:endParaRPr lang="en-US" sz="3200" b="1">
              <a:solidFill>
                <a:srgbClr val="FF0000"/>
              </a:solidFill>
              <a:latin typeface="Calibri" pitchFamily="34" charset="0"/>
              <a:cs typeface="Calibri" pitchFamily="34" charset="0"/>
            </a:endParaRPr>
          </a:p>
        </p:txBody>
      </p:sp>
      <p:sp>
        <p:nvSpPr>
          <p:cNvPr id="15" name="TextBox 25"/>
          <p:cNvSpPr txBox="1"/>
          <p:nvPr/>
        </p:nvSpPr>
        <p:spPr>
          <a:xfrm>
            <a:off x="228580" y="5029994"/>
            <a:ext cx="7085826"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smtClean="0">
                <a:solidFill>
                  <a:srgbClr val="0000FF"/>
                </a:solidFill>
                <a:latin typeface="Calibri" pitchFamily="34" charset="0"/>
                <a:cs typeface="Calibri" pitchFamily="34" charset="0"/>
              </a:rPr>
              <a:t>- Đàn lợn </a:t>
            </a:r>
            <a:r>
              <a:rPr lang="en-US" sz="3200" b="1" smtClean="0">
                <a:solidFill>
                  <a:srgbClr val="FF0000"/>
                </a:solidFill>
                <a:latin typeface="Calibri" pitchFamily="34" charset="0"/>
                <a:cs typeface="Calibri" pitchFamily="34" charset="0"/>
              </a:rPr>
              <a:t>biến động theo hướng giảm</a:t>
            </a:r>
            <a:r>
              <a:rPr lang="en-US" sz="3200" b="1" smtClean="0">
                <a:solidFill>
                  <a:srgbClr val="0000FF"/>
                </a:solidFill>
                <a:latin typeface="Calibri" pitchFamily="34" charset="0"/>
                <a:cs typeface="Calibri" pitchFamily="34" charset="0"/>
              </a:rPr>
              <a:t>, giảm </a:t>
            </a:r>
            <a:r>
              <a:rPr lang="en-US" sz="3200" b="1" smtClean="0">
                <a:solidFill>
                  <a:srgbClr val="FF0000"/>
                </a:solidFill>
                <a:latin typeface="Calibri" pitchFamily="34" charset="0"/>
                <a:cs typeface="Calibri" pitchFamily="34" charset="0"/>
              </a:rPr>
              <a:t>4,2 triệu con</a:t>
            </a:r>
            <a:r>
              <a:rPr lang="en-US" sz="3200" b="1" smtClean="0">
                <a:solidFill>
                  <a:srgbClr val="0000FF"/>
                </a:solidFill>
                <a:latin typeface="Calibri" pitchFamily="34" charset="0"/>
                <a:cs typeface="Calibri" pitchFamily="34" charset="0"/>
              </a:rPr>
              <a:t>; giảm </a:t>
            </a:r>
            <a:r>
              <a:rPr lang="en-US" sz="3200" b="1" smtClean="0">
                <a:solidFill>
                  <a:srgbClr val="FF0000"/>
                </a:solidFill>
                <a:latin typeface="Calibri" pitchFamily="34" charset="0"/>
                <a:cs typeface="Calibri" pitchFamily="34" charset="0"/>
              </a:rPr>
              <a:t>1,2 lần.</a:t>
            </a:r>
            <a:endParaRPr lang="en-US" sz="3200" b="1">
              <a:solidFill>
                <a:srgbClr val="FF0000"/>
              </a:solidFill>
              <a:latin typeface="Calibri" pitchFamily="34" charset="0"/>
              <a:cs typeface="Calibri" pitchFamily="34" charset="0"/>
            </a:endParaRPr>
          </a:p>
        </p:txBody>
      </p:sp>
      <p:sp>
        <p:nvSpPr>
          <p:cNvPr id="16" name="TextBox 25"/>
          <p:cNvSpPr txBox="1"/>
          <p:nvPr/>
        </p:nvSpPr>
        <p:spPr>
          <a:xfrm>
            <a:off x="227806" y="4953794"/>
            <a:ext cx="7085826"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smtClean="0">
                <a:solidFill>
                  <a:srgbClr val="0000FF"/>
                </a:solidFill>
                <a:latin typeface="Calibri" pitchFamily="34" charset="0"/>
                <a:cs typeface="Calibri" pitchFamily="34" charset="0"/>
              </a:rPr>
              <a:t>- Đàn gia cầm </a:t>
            </a:r>
            <a:r>
              <a:rPr lang="en-US" sz="3200" b="1" smtClean="0">
                <a:solidFill>
                  <a:srgbClr val="FF0000"/>
                </a:solidFill>
                <a:latin typeface="Calibri" pitchFamily="34" charset="0"/>
                <a:cs typeface="Calibri" pitchFamily="34" charset="0"/>
              </a:rPr>
              <a:t>tăng liên tục</a:t>
            </a:r>
            <a:r>
              <a:rPr lang="en-US" sz="3200" b="1" smtClean="0">
                <a:solidFill>
                  <a:srgbClr val="0000FF"/>
                </a:solidFill>
                <a:latin typeface="Calibri" pitchFamily="34" charset="0"/>
                <a:cs typeface="Calibri" pitchFamily="34" charset="0"/>
              </a:rPr>
              <a:t>, tăng </a:t>
            </a:r>
            <a:r>
              <a:rPr lang="en-US" sz="3200" b="1" smtClean="0">
                <a:solidFill>
                  <a:srgbClr val="FF0000"/>
                </a:solidFill>
                <a:latin typeface="Calibri" pitchFamily="34" charset="0"/>
                <a:cs typeface="Calibri" pitchFamily="34" charset="0"/>
              </a:rPr>
              <a:t>222,2 triệu con</a:t>
            </a:r>
            <a:r>
              <a:rPr lang="en-US" sz="3200" b="1" smtClean="0">
                <a:solidFill>
                  <a:srgbClr val="0000FF"/>
                </a:solidFill>
                <a:latin typeface="Calibri" pitchFamily="34" charset="0"/>
                <a:cs typeface="Calibri" pitchFamily="34" charset="0"/>
              </a:rPr>
              <a:t>; tăng </a:t>
            </a:r>
            <a:r>
              <a:rPr lang="en-US" sz="3200" b="1" smtClean="0">
                <a:solidFill>
                  <a:srgbClr val="FF0000"/>
                </a:solidFill>
                <a:latin typeface="Calibri" pitchFamily="34" charset="0"/>
                <a:cs typeface="Calibri" pitchFamily="34" charset="0"/>
              </a:rPr>
              <a:t>1,7 lần.</a:t>
            </a:r>
            <a:endParaRPr lang="en-US" sz="3200" b="1">
              <a:solidFill>
                <a:srgbClr val="FF0000"/>
              </a:solidFill>
              <a:latin typeface="Calibri" pitchFamily="34" charset="0"/>
              <a:cs typeface="Calibri" pitchFamily="34" charset="0"/>
            </a:endParaRPr>
          </a:p>
        </p:txBody>
      </p:sp>
      <p:pic>
        <p:nvPicPr>
          <p:cNvPr id="17" name="Picture 16" descr="A map of the country&#10;&#10;Description automatically generated"/>
          <p:cNvPicPr/>
          <p:nvPr/>
        </p:nvPicPr>
        <p:blipFill>
          <a:blip r:embed="rId3">
            <a:extLst>
              <a:ext uri="{28A0092B-C50C-407E-A947-70E740481C1C}">
                <a14:useLocalDpi xmlns:a14="http://schemas.microsoft.com/office/drawing/2010/main" val="0"/>
              </a:ext>
            </a:extLst>
          </a:blip>
          <a:stretch>
            <a:fillRect/>
          </a:stretch>
        </p:blipFill>
        <p:spPr>
          <a:xfrm>
            <a:off x="7466012" y="0"/>
            <a:ext cx="4689834" cy="6839744"/>
          </a:xfrm>
          <a:prstGeom prst="rect">
            <a:avLst/>
          </a:prstGeom>
          <a:ln>
            <a:noFill/>
          </a:ln>
          <a:effectLst>
            <a:outerShdw blurRad="292100" dist="139700" dir="2700000" algn="tl" rotWithShape="0">
              <a:srgbClr val="333333">
                <a:alpha val="65000"/>
              </a:srgbClr>
            </a:outerShdw>
          </a:effectLst>
        </p:spPr>
      </p:pic>
      <p:sp>
        <p:nvSpPr>
          <p:cNvPr id="18" name="Text Box 4"/>
          <p:cNvSpPr txBox="1">
            <a:spLocks noChangeArrowheads="1"/>
          </p:cNvSpPr>
          <p:nvPr/>
        </p:nvSpPr>
        <p:spPr bwMode="auto">
          <a:xfrm>
            <a:off x="7314406" y="6058579"/>
            <a:ext cx="4799806" cy="800215"/>
          </a:xfrm>
          <a:prstGeom prst="rect">
            <a:avLst/>
          </a:prstGeom>
          <a:solidFill>
            <a:schemeClr val="bg1"/>
          </a:solidFill>
          <a:ln w="9525" algn="ctr">
            <a:solidFill>
              <a:srgbClr val="0000FF"/>
            </a:solidFill>
            <a:miter lim="800000"/>
            <a:headEnd/>
            <a:tailEnd/>
          </a:ln>
          <a:effectLst/>
        </p:spPr>
        <p:txBody>
          <a:bodyPr wrap="square" lIns="121917" tIns="60958" rIns="121917" bIns="60958">
            <a:spAutoFit/>
          </a:bodyPr>
          <a:lstStyle/>
          <a:p>
            <a:pPr algn="ctr"/>
            <a:r>
              <a:rPr lang="en-US" sz="2200" b="1" smtClean="0">
                <a:solidFill>
                  <a:srgbClr val="0000FF"/>
                </a:solidFill>
              </a:rPr>
              <a:t>H.4.1. Bản đồ phân bố nông nghiệp Việt Nam, 2021</a:t>
            </a:r>
            <a:endParaRPr lang="en-US" sz="2200" b="1">
              <a:solidFill>
                <a:srgbClr val="0000FF"/>
              </a:solidFill>
            </a:endParaRPr>
          </a:p>
        </p:txBody>
      </p:sp>
    </p:spTree>
    <p:extLst>
      <p:ext uri="{BB962C8B-B14F-4D97-AF65-F5344CB8AC3E}">
        <p14:creationId xmlns:p14="http://schemas.microsoft.com/office/powerpoint/2010/main" val="181265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1" nodeType="clickEffect">
                                  <p:stCondLst>
                                    <p:cond delay="0"/>
                                  </p:stCondLst>
                                  <p:childTnLst>
                                    <p:anim calcmode="lin" valueType="num">
                                      <p:cBhvr>
                                        <p:cTn id="13" dur="1000"/>
                                        <p:tgtEl>
                                          <p:spTgt spid="8"/>
                                        </p:tgtEl>
                                        <p:attrNameLst>
                                          <p:attrName>ppt_x</p:attrName>
                                        </p:attrNameLst>
                                      </p:cBhvr>
                                      <p:tavLst>
                                        <p:tav tm="0">
                                          <p:val>
                                            <p:strVal val="ppt_x"/>
                                          </p:val>
                                        </p:tav>
                                        <p:tav tm="100000">
                                          <p:val>
                                            <p:strVal val="ppt_x-.2"/>
                                          </p:val>
                                        </p:tav>
                                      </p:tavLst>
                                    </p:anim>
                                    <p:anim calcmode="lin" valueType="num">
                                      <p:cBhvr>
                                        <p:cTn id="14" dur="1000"/>
                                        <p:tgtEl>
                                          <p:spTgt spid="8"/>
                                        </p:tgtEl>
                                        <p:attrNameLst>
                                          <p:attrName>ppt_y</p:attrName>
                                        </p:attrNameLst>
                                      </p:cBhvr>
                                      <p:tavLst>
                                        <p:tav tm="0">
                                          <p:val>
                                            <p:strVal val="ppt_y"/>
                                          </p:val>
                                        </p:tav>
                                        <p:tav tm="100000">
                                          <p:val>
                                            <p:strVal val="ppt_y"/>
                                          </p:val>
                                        </p:tav>
                                      </p:tavLst>
                                    </p:anim>
                                    <p:animEffect transition="out" filter="fade">
                                      <p:cBhvr>
                                        <p:cTn id="15" dur="1000"/>
                                        <p:tgtEl>
                                          <p:spTgt spid="8"/>
                                        </p:tgtEl>
                                      </p:cBhvr>
                                    </p:animEffect>
                                    <p:set>
                                      <p:cBhvr>
                                        <p:cTn id="16" dur="1" fill="hold">
                                          <p:stCondLst>
                                            <p:cond delay="9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ppt_x</p:attrName>
                                        </p:attrNameLst>
                                      </p:cBhvr>
                                      <p:tavLst>
                                        <p:tav tm="0">
                                          <p:val>
                                            <p:strVal val="#ppt_x-.2"/>
                                          </p:val>
                                        </p:tav>
                                        <p:tav tm="100000">
                                          <p:val>
                                            <p:strVal val="#ppt_x"/>
                                          </p:val>
                                        </p:tav>
                                      </p:tavLst>
                                    </p:anim>
                                    <p:anim calcmode="lin" valueType="num">
                                      <p:cBhvr>
                                        <p:cTn id="2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ppt_x</p:attrName>
                                        </p:attrNameLst>
                                      </p:cBhvr>
                                      <p:tavLst>
                                        <p:tav tm="0">
                                          <p:val>
                                            <p:strVal val="#ppt_x-.2"/>
                                          </p:val>
                                        </p:tav>
                                        <p:tav tm="100000">
                                          <p:val>
                                            <p:strVal val="#ppt_x"/>
                                          </p:val>
                                        </p:tav>
                                      </p:tavLst>
                                    </p:anim>
                                    <p:anim calcmode="lin" valueType="num">
                                      <p:cBhvr>
                                        <p:cTn id="29"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xit" presetSubtype="0" fill="hold" grpId="1" nodeType="clickEffect">
                                  <p:stCondLst>
                                    <p:cond delay="0"/>
                                  </p:stCondLst>
                                  <p:childTnLst>
                                    <p:anim calcmode="lin" valueType="num">
                                      <p:cBhvr>
                                        <p:cTn id="34" dur="1000"/>
                                        <p:tgtEl>
                                          <p:spTgt spid="9"/>
                                        </p:tgtEl>
                                        <p:attrNameLst>
                                          <p:attrName>ppt_x</p:attrName>
                                        </p:attrNameLst>
                                      </p:cBhvr>
                                      <p:tavLst>
                                        <p:tav tm="0">
                                          <p:val>
                                            <p:strVal val="ppt_x"/>
                                          </p:val>
                                        </p:tav>
                                        <p:tav tm="100000">
                                          <p:val>
                                            <p:strVal val="ppt_x-.2"/>
                                          </p:val>
                                        </p:tav>
                                      </p:tavLst>
                                    </p:anim>
                                    <p:anim calcmode="lin" valueType="num">
                                      <p:cBhvr>
                                        <p:cTn id="35" dur="1000"/>
                                        <p:tgtEl>
                                          <p:spTgt spid="9"/>
                                        </p:tgtEl>
                                        <p:attrNameLst>
                                          <p:attrName>ppt_y</p:attrName>
                                        </p:attrNameLst>
                                      </p:cBhvr>
                                      <p:tavLst>
                                        <p:tav tm="0">
                                          <p:val>
                                            <p:strVal val="ppt_y"/>
                                          </p:val>
                                        </p:tav>
                                        <p:tav tm="100000">
                                          <p:val>
                                            <p:strVal val="ppt_y"/>
                                          </p:val>
                                        </p:tav>
                                      </p:tavLst>
                                    </p:anim>
                                    <p:animEffect transition="out" filter="fade">
                                      <p:cBhvr>
                                        <p:cTn id="36" dur="1000"/>
                                        <p:tgtEl>
                                          <p:spTgt spid="9"/>
                                        </p:tgtEl>
                                      </p:cBhvr>
                                    </p:animEffect>
                                    <p:set>
                                      <p:cBhvr>
                                        <p:cTn id="37" dur="1" fill="hold">
                                          <p:stCondLst>
                                            <p:cond delay="9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ppt_x</p:attrName>
                                        </p:attrNameLst>
                                      </p:cBhvr>
                                      <p:tavLst>
                                        <p:tav tm="0">
                                          <p:val>
                                            <p:strVal val="#ppt_x-.2"/>
                                          </p:val>
                                        </p:tav>
                                        <p:tav tm="100000">
                                          <p:val>
                                            <p:strVal val="#ppt_x"/>
                                          </p:val>
                                        </p:tav>
                                      </p:tavLst>
                                    </p:anim>
                                    <p:anim calcmode="lin" valueType="num">
                                      <p:cBhvr>
                                        <p:cTn id="4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xit" presetSubtype="0" fill="hold" grpId="1" nodeType="clickEffect">
                                  <p:stCondLst>
                                    <p:cond delay="0"/>
                                  </p:stCondLst>
                                  <p:childTnLst>
                                    <p:anim calcmode="lin" valueType="num">
                                      <p:cBhvr>
                                        <p:cTn id="48" dur="1000"/>
                                        <p:tgtEl>
                                          <p:spTgt spid="14"/>
                                        </p:tgtEl>
                                        <p:attrNameLst>
                                          <p:attrName>ppt_x</p:attrName>
                                        </p:attrNameLst>
                                      </p:cBhvr>
                                      <p:tavLst>
                                        <p:tav tm="0">
                                          <p:val>
                                            <p:strVal val="ppt_x"/>
                                          </p:val>
                                        </p:tav>
                                        <p:tav tm="100000">
                                          <p:val>
                                            <p:strVal val="ppt_x-.2"/>
                                          </p:val>
                                        </p:tav>
                                      </p:tavLst>
                                    </p:anim>
                                    <p:anim calcmode="lin" valueType="num">
                                      <p:cBhvr>
                                        <p:cTn id="49" dur="1000"/>
                                        <p:tgtEl>
                                          <p:spTgt spid="14"/>
                                        </p:tgtEl>
                                        <p:attrNameLst>
                                          <p:attrName>ppt_y</p:attrName>
                                        </p:attrNameLst>
                                      </p:cBhvr>
                                      <p:tavLst>
                                        <p:tav tm="0">
                                          <p:val>
                                            <p:strVal val="ppt_y"/>
                                          </p:val>
                                        </p:tav>
                                        <p:tav tm="100000">
                                          <p:val>
                                            <p:strVal val="ppt_y"/>
                                          </p:val>
                                        </p:tav>
                                      </p:tavLst>
                                    </p:anim>
                                    <p:animEffect transition="out" filter="fade">
                                      <p:cBhvr>
                                        <p:cTn id="50" dur="1000"/>
                                        <p:tgtEl>
                                          <p:spTgt spid="14"/>
                                        </p:tgtEl>
                                      </p:cBhvr>
                                    </p:animEffect>
                                    <p:set>
                                      <p:cBhvr>
                                        <p:cTn id="51" dur="1" fill="hold">
                                          <p:stCondLst>
                                            <p:cond delay="9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000" fill="hold"/>
                                        <p:tgtEl>
                                          <p:spTgt spid="15"/>
                                        </p:tgtEl>
                                        <p:attrNameLst>
                                          <p:attrName>ppt_x</p:attrName>
                                        </p:attrNameLst>
                                      </p:cBhvr>
                                      <p:tavLst>
                                        <p:tav tm="0">
                                          <p:val>
                                            <p:strVal val="#ppt_x-.2"/>
                                          </p:val>
                                        </p:tav>
                                        <p:tav tm="100000">
                                          <p:val>
                                            <p:strVal val="#ppt_x"/>
                                          </p:val>
                                        </p:tav>
                                      </p:tavLst>
                                    </p:anim>
                                    <p:anim calcmode="lin" valueType="num">
                                      <p:cBhvr>
                                        <p:cTn id="5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xit" presetSubtype="0" fill="hold" grpId="1" nodeType="clickEffect">
                                  <p:stCondLst>
                                    <p:cond delay="0"/>
                                  </p:stCondLst>
                                  <p:childTnLst>
                                    <p:anim calcmode="lin" valueType="num">
                                      <p:cBhvr>
                                        <p:cTn id="62" dur="1000"/>
                                        <p:tgtEl>
                                          <p:spTgt spid="15"/>
                                        </p:tgtEl>
                                        <p:attrNameLst>
                                          <p:attrName>ppt_x</p:attrName>
                                        </p:attrNameLst>
                                      </p:cBhvr>
                                      <p:tavLst>
                                        <p:tav tm="0">
                                          <p:val>
                                            <p:strVal val="ppt_x"/>
                                          </p:val>
                                        </p:tav>
                                        <p:tav tm="100000">
                                          <p:val>
                                            <p:strVal val="ppt_x-.2"/>
                                          </p:val>
                                        </p:tav>
                                      </p:tavLst>
                                    </p:anim>
                                    <p:anim calcmode="lin" valueType="num">
                                      <p:cBhvr>
                                        <p:cTn id="63" dur="1000"/>
                                        <p:tgtEl>
                                          <p:spTgt spid="15"/>
                                        </p:tgtEl>
                                        <p:attrNameLst>
                                          <p:attrName>ppt_y</p:attrName>
                                        </p:attrNameLst>
                                      </p:cBhvr>
                                      <p:tavLst>
                                        <p:tav tm="0">
                                          <p:val>
                                            <p:strVal val="ppt_y"/>
                                          </p:val>
                                        </p:tav>
                                        <p:tav tm="100000">
                                          <p:val>
                                            <p:strVal val="ppt_y"/>
                                          </p:val>
                                        </p:tav>
                                      </p:tavLst>
                                    </p:anim>
                                    <p:animEffect transition="out" filter="fade">
                                      <p:cBhvr>
                                        <p:cTn id="64" dur="1000"/>
                                        <p:tgtEl>
                                          <p:spTgt spid="15"/>
                                        </p:tgtEl>
                                      </p:cBhvr>
                                    </p:animEffect>
                                    <p:set>
                                      <p:cBhvr>
                                        <p:cTn id="65" dur="1" fill="hold">
                                          <p:stCondLst>
                                            <p:cond delay="9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9"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1000" fill="hold"/>
                                        <p:tgtEl>
                                          <p:spTgt spid="16"/>
                                        </p:tgtEl>
                                        <p:attrNameLst>
                                          <p:attrName>ppt_x</p:attrName>
                                        </p:attrNameLst>
                                      </p:cBhvr>
                                      <p:tavLst>
                                        <p:tav tm="0">
                                          <p:val>
                                            <p:strVal val="#ppt_x-.2"/>
                                          </p:val>
                                        </p:tav>
                                        <p:tav tm="100000">
                                          <p:val>
                                            <p:strVal val="#ppt_x"/>
                                          </p:val>
                                        </p:tav>
                                      </p:tavLst>
                                    </p:anim>
                                    <p:anim calcmode="lin" valueType="num">
                                      <p:cBhvr>
                                        <p:cTn id="7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72" dur="10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9" presetClass="exit" presetSubtype="0" fill="hold" grpId="1" nodeType="clickEffect">
                                  <p:stCondLst>
                                    <p:cond delay="0"/>
                                  </p:stCondLst>
                                  <p:childTnLst>
                                    <p:anim calcmode="lin" valueType="num">
                                      <p:cBhvr>
                                        <p:cTn id="76" dur="1000"/>
                                        <p:tgtEl>
                                          <p:spTgt spid="16"/>
                                        </p:tgtEl>
                                        <p:attrNameLst>
                                          <p:attrName>ppt_x</p:attrName>
                                        </p:attrNameLst>
                                      </p:cBhvr>
                                      <p:tavLst>
                                        <p:tav tm="0">
                                          <p:val>
                                            <p:strVal val="ppt_x"/>
                                          </p:val>
                                        </p:tav>
                                        <p:tav tm="100000">
                                          <p:val>
                                            <p:strVal val="ppt_x-.2"/>
                                          </p:val>
                                        </p:tav>
                                      </p:tavLst>
                                    </p:anim>
                                    <p:anim calcmode="lin" valueType="num">
                                      <p:cBhvr>
                                        <p:cTn id="77" dur="1000"/>
                                        <p:tgtEl>
                                          <p:spTgt spid="16"/>
                                        </p:tgtEl>
                                        <p:attrNameLst>
                                          <p:attrName>ppt_y</p:attrName>
                                        </p:attrNameLst>
                                      </p:cBhvr>
                                      <p:tavLst>
                                        <p:tav tm="0">
                                          <p:val>
                                            <p:strVal val="ppt_y"/>
                                          </p:val>
                                        </p:tav>
                                        <p:tav tm="100000">
                                          <p:val>
                                            <p:strVal val="ppt_y"/>
                                          </p:val>
                                        </p:tav>
                                      </p:tavLst>
                                    </p:anim>
                                    <p:animEffect transition="out" filter="fade">
                                      <p:cBhvr>
                                        <p:cTn id="78" dur="1000"/>
                                        <p:tgtEl>
                                          <p:spTgt spid="16"/>
                                        </p:tgtEl>
                                      </p:cBhvr>
                                    </p:animEffect>
                                    <p:set>
                                      <p:cBhvr>
                                        <p:cTn id="79" dur="1" fill="hold">
                                          <p:stCondLst>
                                            <p:cond delay="999"/>
                                          </p:stCondLst>
                                        </p:cTn>
                                        <p:tgtEl>
                                          <p:spTgt spid="1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9" presetClass="exit" presetSubtype="0" fill="hold" grpId="0" nodeType="clickEffect">
                                  <p:stCondLst>
                                    <p:cond delay="0"/>
                                  </p:stCondLst>
                                  <p:childTnLst>
                                    <p:anim calcmode="lin" valueType="num">
                                      <p:cBhvr>
                                        <p:cTn id="83" dur="1000"/>
                                        <p:tgtEl>
                                          <p:spTgt spid="6"/>
                                        </p:tgtEl>
                                        <p:attrNameLst>
                                          <p:attrName>ppt_x</p:attrName>
                                        </p:attrNameLst>
                                      </p:cBhvr>
                                      <p:tavLst>
                                        <p:tav tm="0">
                                          <p:val>
                                            <p:strVal val="ppt_x"/>
                                          </p:val>
                                        </p:tav>
                                        <p:tav tm="100000">
                                          <p:val>
                                            <p:strVal val="ppt_x-.2"/>
                                          </p:val>
                                        </p:tav>
                                      </p:tavLst>
                                    </p:anim>
                                    <p:anim calcmode="lin" valueType="num">
                                      <p:cBhvr>
                                        <p:cTn id="84" dur="1000"/>
                                        <p:tgtEl>
                                          <p:spTgt spid="6"/>
                                        </p:tgtEl>
                                        <p:attrNameLst>
                                          <p:attrName>ppt_y</p:attrName>
                                        </p:attrNameLst>
                                      </p:cBhvr>
                                      <p:tavLst>
                                        <p:tav tm="0">
                                          <p:val>
                                            <p:strVal val="ppt_y"/>
                                          </p:val>
                                        </p:tav>
                                        <p:tav tm="100000">
                                          <p:val>
                                            <p:strVal val="ppt_y"/>
                                          </p:val>
                                        </p:tav>
                                      </p:tavLst>
                                    </p:anim>
                                    <p:animEffect transition="out" filter="fade">
                                      <p:cBhvr>
                                        <p:cTn id="85" dur="1000"/>
                                        <p:tgtEl>
                                          <p:spTgt spid="6"/>
                                        </p:tgtEl>
                                      </p:cBhvr>
                                    </p:animEffect>
                                    <p:set>
                                      <p:cBhvr>
                                        <p:cTn id="86" dur="1" fill="hold">
                                          <p:stCondLst>
                                            <p:cond delay="999"/>
                                          </p:stCondLst>
                                        </p:cTn>
                                        <p:tgtEl>
                                          <p:spTgt spid="6"/>
                                        </p:tgtEl>
                                        <p:attrNameLst>
                                          <p:attrName>style.visibility</p:attrName>
                                        </p:attrNameLst>
                                      </p:cBhvr>
                                      <p:to>
                                        <p:strVal val="hidden"/>
                                      </p:to>
                                    </p:set>
                                  </p:childTnLst>
                                </p:cTn>
                              </p:par>
                              <p:par>
                                <p:cTn id="87" presetID="29" presetClass="exit" presetSubtype="0" fill="hold" grpId="1" nodeType="withEffect">
                                  <p:stCondLst>
                                    <p:cond delay="0"/>
                                  </p:stCondLst>
                                  <p:childTnLst>
                                    <p:anim calcmode="lin" valueType="num">
                                      <p:cBhvr>
                                        <p:cTn id="88" dur="1000"/>
                                        <p:tgtEl>
                                          <p:spTgt spid="10"/>
                                        </p:tgtEl>
                                        <p:attrNameLst>
                                          <p:attrName>ppt_x</p:attrName>
                                        </p:attrNameLst>
                                      </p:cBhvr>
                                      <p:tavLst>
                                        <p:tav tm="0">
                                          <p:val>
                                            <p:strVal val="ppt_x"/>
                                          </p:val>
                                        </p:tav>
                                        <p:tav tm="100000">
                                          <p:val>
                                            <p:strVal val="ppt_x-.2"/>
                                          </p:val>
                                        </p:tav>
                                      </p:tavLst>
                                    </p:anim>
                                    <p:anim calcmode="lin" valueType="num">
                                      <p:cBhvr>
                                        <p:cTn id="89" dur="1000"/>
                                        <p:tgtEl>
                                          <p:spTgt spid="10"/>
                                        </p:tgtEl>
                                        <p:attrNameLst>
                                          <p:attrName>ppt_y</p:attrName>
                                        </p:attrNameLst>
                                      </p:cBhvr>
                                      <p:tavLst>
                                        <p:tav tm="0">
                                          <p:val>
                                            <p:strVal val="ppt_y"/>
                                          </p:val>
                                        </p:tav>
                                        <p:tav tm="100000">
                                          <p:val>
                                            <p:strVal val="ppt_y"/>
                                          </p:val>
                                        </p:tav>
                                      </p:tavLst>
                                    </p:anim>
                                    <p:animEffect transition="out" filter="fade">
                                      <p:cBhvr>
                                        <p:cTn id="90" dur="1000"/>
                                        <p:tgtEl>
                                          <p:spTgt spid="10"/>
                                        </p:tgtEl>
                                      </p:cBhvr>
                                    </p:animEffect>
                                    <p:set>
                                      <p:cBhvr>
                                        <p:cTn id="91" dur="1" fill="hold">
                                          <p:stCondLst>
                                            <p:cond delay="999"/>
                                          </p:stCondLst>
                                        </p:cTn>
                                        <p:tgtEl>
                                          <p:spTgt spid="10"/>
                                        </p:tgtEl>
                                        <p:attrNameLst>
                                          <p:attrName>style.visibility</p:attrName>
                                        </p:attrNameLst>
                                      </p:cBhvr>
                                      <p:to>
                                        <p:strVal val="hidden"/>
                                      </p:to>
                                    </p:set>
                                  </p:childTnLst>
                                </p:cTn>
                              </p:par>
                              <p:par>
                                <p:cTn id="92" presetID="29" presetClass="exit" presetSubtype="0" fill="hold" nodeType="withEffect">
                                  <p:stCondLst>
                                    <p:cond delay="0"/>
                                  </p:stCondLst>
                                  <p:childTnLst>
                                    <p:anim calcmode="lin" valueType="num">
                                      <p:cBhvr>
                                        <p:cTn id="93" dur="1000"/>
                                        <p:tgtEl>
                                          <p:spTgt spid="5"/>
                                        </p:tgtEl>
                                        <p:attrNameLst>
                                          <p:attrName>ppt_x</p:attrName>
                                        </p:attrNameLst>
                                      </p:cBhvr>
                                      <p:tavLst>
                                        <p:tav tm="0">
                                          <p:val>
                                            <p:strVal val="ppt_x"/>
                                          </p:val>
                                        </p:tav>
                                        <p:tav tm="100000">
                                          <p:val>
                                            <p:strVal val="ppt_x-.2"/>
                                          </p:val>
                                        </p:tav>
                                      </p:tavLst>
                                    </p:anim>
                                    <p:anim calcmode="lin" valueType="num">
                                      <p:cBhvr>
                                        <p:cTn id="94" dur="1000"/>
                                        <p:tgtEl>
                                          <p:spTgt spid="5"/>
                                        </p:tgtEl>
                                        <p:attrNameLst>
                                          <p:attrName>ppt_y</p:attrName>
                                        </p:attrNameLst>
                                      </p:cBhvr>
                                      <p:tavLst>
                                        <p:tav tm="0">
                                          <p:val>
                                            <p:strVal val="ppt_y"/>
                                          </p:val>
                                        </p:tav>
                                        <p:tav tm="100000">
                                          <p:val>
                                            <p:strVal val="ppt_y"/>
                                          </p:val>
                                        </p:tav>
                                      </p:tavLst>
                                    </p:anim>
                                    <p:animEffect transition="out" filter="fade">
                                      <p:cBhvr>
                                        <p:cTn id="95" dur="1000"/>
                                        <p:tgtEl>
                                          <p:spTgt spid="5"/>
                                        </p:tgtEl>
                                      </p:cBhvr>
                                    </p:animEffect>
                                    <p:set>
                                      <p:cBhvr>
                                        <p:cTn id="96" dur="1" fill="hold">
                                          <p:stCondLst>
                                            <p:cond delay="999"/>
                                          </p:stCondLst>
                                        </p:cTn>
                                        <p:tgtEl>
                                          <p:spTgt spid="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9" presetClass="entr" presetSubtype="0" fill="hold" grpId="0" nodeType="clickEffect">
                                  <p:stCondLst>
                                    <p:cond delay="0"/>
                                  </p:stCondLst>
                                  <p:childTnLst>
                                    <p:set>
                                      <p:cBhvr>
                                        <p:cTn id="100" dur="1" fill="hold">
                                          <p:stCondLst>
                                            <p:cond delay="0"/>
                                          </p:stCondLst>
                                        </p:cTn>
                                        <p:tgtEl>
                                          <p:spTgt spid="11"/>
                                        </p:tgtEl>
                                        <p:attrNameLst>
                                          <p:attrName>style.visibility</p:attrName>
                                        </p:attrNameLst>
                                      </p:cBhvr>
                                      <p:to>
                                        <p:strVal val="visible"/>
                                      </p:to>
                                    </p:set>
                                    <p:anim calcmode="lin" valueType="num">
                                      <p:cBhvr>
                                        <p:cTn id="101" dur="1000" fill="hold"/>
                                        <p:tgtEl>
                                          <p:spTgt spid="11"/>
                                        </p:tgtEl>
                                        <p:attrNameLst>
                                          <p:attrName>ppt_x</p:attrName>
                                        </p:attrNameLst>
                                      </p:cBhvr>
                                      <p:tavLst>
                                        <p:tav tm="0">
                                          <p:val>
                                            <p:strVal val="#ppt_x-.2"/>
                                          </p:val>
                                        </p:tav>
                                        <p:tav tm="100000">
                                          <p:val>
                                            <p:strVal val="#ppt_x"/>
                                          </p:val>
                                        </p:tav>
                                      </p:tavLst>
                                    </p:anim>
                                    <p:anim calcmode="lin" valueType="num">
                                      <p:cBhvr>
                                        <p:cTn id="10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0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8" grpId="1" animBg="1"/>
      <p:bldP spid="11" grpId="0" animBg="1"/>
      <p:bldP spid="9" grpId="0" animBg="1"/>
      <p:bldP spid="9" grpId="1" animBg="1"/>
      <p:bldP spid="10" grpId="0" animBg="1"/>
      <p:bldP spid="10" grpId="1" animBg="1"/>
      <p:bldP spid="14" grpId="0" animBg="1"/>
      <p:bldP spid="14" grpId="1" animBg="1"/>
      <p:bldP spid="15" grpId="0" animBg="1"/>
      <p:bldP spid="15" grpId="1" animBg="1"/>
      <p:bldP spid="16" grpId="0" animBg="1"/>
      <p:bldP spid="16"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b. Ngành chăn nuôi</a:t>
            </a:r>
            <a:endParaRPr lang="en-US" sz="29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2092A017-D1E8-4188-856F-FC7766EFA67F}"/>
              </a:ext>
            </a:extLst>
          </p:cNvPr>
          <p:cNvCxnSpPr/>
          <p:nvPr/>
        </p:nvCxnSpPr>
        <p:spPr>
          <a:xfrm>
            <a:off x="39616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6002051C-F875-4221-AEDD-9E4C943D0735}"/>
              </a:ext>
            </a:extLst>
          </p:cNvPr>
          <p:cNvCxnSpPr/>
          <p:nvPr/>
        </p:nvCxnSpPr>
        <p:spPr>
          <a:xfrm>
            <a:off x="66286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 xmlns:a16="http://schemas.microsoft.com/office/drawing/2014/main" id="{69F53A5B-C1EF-4785-A3B8-D6567976E340}"/>
              </a:ext>
            </a:extLst>
          </p:cNvPr>
          <p:cNvSpPr txBox="1"/>
          <p:nvPr/>
        </p:nvSpPr>
        <p:spPr>
          <a:xfrm>
            <a:off x="1523206" y="1722793"/>
            <a:ext cx="2425927"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1. CN trâu</a:t>
            </a:r>
            <a:endParaRPr lang="en-US" sz="2800" b="1" dirty="0"/>
          </a:p>
        </p:txBody>
      </p:sp>
      <p:sp>
        <p:nvSpPr>
          <p:cNvPr id="38" name="TextBox 37">
            <a:extLst>
              <a:ext uri="{FF2B5EF4-FFF2-40B4-BE49-F238E27FC236}">
                <a16:creationId xmlns="" xmlns:a16="http://schemas.microsoft.com/office/drawing/2014/main" id="{861D4BF0-BEB1-4F76-853A-655EB0CBB563}"/>
              </a:ext>
            </a:extLst>
          </p:cNvPr>
          <p:cNvSpPr txBox="1"/>
          <p:nvPr/>
        </p:nvSpPr>
        <p:spPr>
          <a:xfrm>
            <a:off x="4037806" y="1722793"/>
            <a:ext cx="2590800"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2. CN bò</a:t>
            </a:r>
            <a:endParaRPr lang="en-US" sz="2800" b="1" dirty="0"/>
          </a:p>
        </p:txBody>
      </p:sp>
      <p:cxnSp>
        <p:nvCxnSpPr>
          <p:cNvPr id="40" name="Straight Connector 39">
            <a:extLst>
              <a:ext uri="{FF2B5EF4-FFF2-40B4-BE49-F238E27FC236}">
                <a16:creationId xmlns="" xmlns:a16="http://schemas.microsoft.com/office/drawing/2014/main" id="{6002051C-F875-4221-AEDD-9E4C943D0735}"/>
              </a:ext>
            </a:extLst>
          </p:cNvPr>
          <p:cNvCxnSpPr/>
          <p:nvPr/>
        </p:nvCxnSpPr>
        <p:spPr>
          <a:xfrm>
            <a:off x="92194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861D4BF0-BEB1-4F76-853A-655EB0CBB563}"/>
              </a:ext>
            </a:extLst>
          </p:cNvPr>
          <p:cNvSpPr txBox="1"/>
          <p:nvPr/>
        </p:nvSpPr>
        <p:spPr>
          <a:xfrm>
            <a:off x="6704806" y="1722793"/>
            <a:ext cx="2514599"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3. CN lợn</a:t>
            </a:r>
            <a:endParaRPr lang="en-US" sz="2800" b="1" dirty="0"/>
          </a:p>
        </p:txBody>
      </p:sp>
      <p:cxnSp>
        <p:nvCxnSpPr>
          <p:cNvPr id="42" name="Straight Connector 41">
            <a:extLst>
              <a:ext uri="{FF2B5EF4-FFF2-40B4-BE49-F238E27FC236}">
                <a16:creationId xmlns="" xmlns:a16="http://schemas.microsoft.com/office/drawing/2014/main" id="{6002051C-F875-4221-AEDD-9E4C943D0735}"/>
              </a:ext>
            </a:extLst>
          </p:cNvPr>
          <p:cNvCxnSpPr/>
          <p:nvPr/>
        </p:nvCxnSpPr>
        <p:spPr>
          <a:xfrm>
            <a:off x="117340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 xmlns:a16="http://schemas.microsoft.com/office/drawing/2014/main" id="{861D4BF0-BEB1-4F76-853A-655EB0CBB563}"/>
              </a:ext>
            </a:extLst>
          </p:cNvPr>
          <p:cNvSpPr txBox="1"/>
          <p:nvPr/>
        </p:nvSpPr>
        <p:spPr>
          <a:xfrm>
            <a:off x="9295606" y="1722793"/>
            <a:ext cx="2438399"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4. CN gia cầm</a:t>
            </a:r>
            <a:endParaRPr lang="en-US" sz="2800" b="1" dirty="0"/>
          </a:p>
        </p:txBody>
      </p:sp>
      <p:cxnSp>
        <p:nvCxnSpPr>
          <p:cNvPr id="48" name="Straight Connector 47">
            <a:extLst>
              <a:ext uri="{FF2B5EF4-FFF2-40B4-BE49-F238E27FC236}">
                <a16:creationId xmlns="" xmlns:a16="http://schemas.microsoft.com/office/drawing/2014/main" id="{B817379C-DAEE-4A26-B7E8-B157AAEC6C14}"/>
              </a:ext>
            </a:extLst>
          </p:cNvPr>
          <p:cNvCxnSpPr/>
          <p:nvPr/>
        </p:nvCxnSpPr>
        <p:spPr>
          <a:xfrm>
            <a:off x="-794" y="2439194"/>
            <a:ext cx="11734006" cy="1588"/>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B817379C-DAEE-4A26-B7E8-B157AAEC6C14}"/>
              </a:ext>
            </a:extLst>
          </p:cNvPr>
          <p:cNvCxnSpPr/>
          <p:nvPr/>
        </p:nvCxnSpPr>
        <p:spPr>
          <a:xfrm>
            <a:off x="-794" y="4191794"/>
            <a:ext cx="11734006" cy="1588"/>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2092A017-D1E8-4188-856F-FC7766EFA67F}"/>
              </a:ext>
            </a:extLst>
          </p:cNvPr>
          <p:cNvCxnSpPr/>
          <p:nvPr/>
        </p:nvCxnSpPr>
        <p:spPr>
          <a:xfrm>
            <a:off x="1523206" y="2439194"/>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 xmlns:a16="http://schemas.microsoft.com/office/drawing/2014/main" id="{96C39E76-029A-4A2F-8B97-4E547E09E80A}"/>
              </a:ext>
            </a:extLst>
          </p:cNvPr>
          <p:cNvSpPr txBox="1"/>
          <p:nvPr/>
        </p:nvSpPr>
        <p:spPr>
          <a:xfrm>
            <a:off x="-794" y="2746732"/>
            <a:ext cx="1600200" cy="892552"/>
          </a:xfrm>
          <a:prstGeom prst="rect">
            <a:avLst/>
          </a:prstGeom>
          <a:noFill/>
        </p:spPr>
        <p:txBody>
          <a:bodyPr wrap="square">
            <a:spAutoFit/>
          </a:bodyPr>
          <a:lstStyle/>
          <a:p>
            <a:pPr algn="ctr"/>
            <a:r>
              <a:rPr lang="en-US" sz="2600" b="1" smtClean="0">
                <a:solidFill>
                  <a:srgbClr val="000000"/>
                </a:solidFill>
                <a:latin typeface="+mj-lt"/>
              </a:rPr>
              <a:t>Qui mô</a:t>
            </a:r>
          </a:p>
          <a:p>
            <a:pPr algn="ctr"/>
            <a:r>
              <a:rPr lang="en-US" sz="2600" b="1" smtClean="0">
                <a:solidFill>
                  <a:srgbClr val="000000"/>
                </a:solidFill>
                <a:latin typeface="+mj-lt"/>
              </a:rPr>
              <a:t>(2021)</a:t>
            </a:r>
            <a:endParaRPr lang="en-US" sz="2600" b="1" dirty="0">
              <a:latin typeface="+mj-lt"/>
            </a:endParaRPr>
          </a:p>
        </p:txBody>
      </p:sp>
      <p:sp>
        <p:nvSpPr>
          <p:cNvPr id="54" name="TextBox 53">
            <a:extLst>
              <a:ext uri="{FF2B5EF4-FFF2-40B4-BE49-F238E27FC236}">
                <a16:creationId xmlns="" xmlns:a16="http://schemas.microsoft.com/office/drawing/2014/main" id="{96C39E76-029A-4A2F-8B97-4E547E09E80A}"/>
              </a:ext>
            </a:extLst>
          </p:cNvPr>
          <p:cNvSpPr txBox="1"/>
          <p:nvPr/>
        </p:nvSpPr>
        <p:spPr>
          <a:xfrm>
            <a:off x="0" y="5223351"/>
            <a:ext cx="1523206" cy="492443"/>
          </a:xfrm>
          <a:prstGeom prst="rect">
            <a:avLst/>
          </a:prstGeom>
          <a:noFill/>
        </p:spPr>
        <p:txBody>
          <a:bodyPr wrap="square">
            <a:spAutoFit/>
          </a:bodyPr>
          <a:lstStyle/>
          <a:p>
            <a:pPr algn="ctr"/>
            <a:r>
              <a:rPr lang="en-US" sz="2600" b="1" smtClean="0">
                <a:solidFill>
                  <a:srgbClr val="000000"/>
                </a:solidFill>
                <a:latin typeface="+mj-lt"/>
              </a:rPr>
              <a:t>Phân bố</a:t>
            </a:r>
            <a:endParaRPr lang="en-US" sz="2600" b="1" dirty="0">
              <a:latin typeface="+mj-lt"/>
            </a:endParaRPr>
          </a:p>
        </p:txBody>
      </p:sp>
      <p:sp>
        <p:nvSpPr>
          <p:cNvPr id="55" name="TextBox 54">
            <a:extLst>
              <a:ext uri="{FF2B5EF4-FFF2-40B4-BE49-F238E27FC236}">
                <a16:creationId xmlns="" xmlns:a16="http://schemas.microsoft.com/office/drawing/2014/main" id="{96C39E76-029A-4A2F-8B97-4E547E09E80A}"/>
              </a:ext>
            </a:extLst>
          </p:cNvPr>
          <p:cNvSpPr txBox="1"/>
          <p:nvPr/>
        </p:nvSpPr>
        <p:spPr>
          <a:xfrm>
            <a:off x="1599406" y="2515394"/>
            <a:ext cx="2362200" cy="1477328"/>
          </a:xfrm>
          <a:prstGeom prst="rect">
            <a:avLst/>
          </a:prstGeom>
          <a:noFill/>
        </p:spPr>
        <p:txBody>
          <a:bodyPr wrap="square">
            <a:spAutoFit/>
          </a:bodyPr>
          <a:lstStyle/>
          <a:p>
            <a:pPr algn="just"/>
            <a:r>
              <a:rPr lang="en-US" sz="2900" b="1" smtClean="0">
                <a:solidFill>
                  <a:srgbClr val="000000"/>
                </a:solidFill>
                <a:latin typeface="+mj-lt"/>
              </a:rPr>
              <a:t>- Giảm nhanh; </a:t>
            </a:r>
          </a:p>
          <a:p>
            <a:pPr algn="just"/>
            <a:r>
              <a:rPr lang="en-US" sz="3000" b="1" smtClean="0">
                <a:solidFill>
                  <a:srgbClr val="000000"/>
                </a:solidFill>
                <a:latin typeface="+mj-lt"/>
              </a:rPr>
              <a:t>- 2,3 triệu con</a:t>
            </a:r>
            <a:endParaRPr lang="en-US" sz="3000" b="1" dirty="0">
              <a:latin typeface="+mj-lt"/>
            </a:endParaRPr>
          </a:p>
        </p:txBody>
      </p:sp>
      <p:sp>
        <p:nvSpPr>
          <p:cNvPr id="20" name="TextBox 19">
            <a:extLst>
              <a:ext uri="{FF2B5EF4-FFF2-40B4-BE49-F238E27FC236}">
                <a16:creationId xmlns="" xmlns:a16="http://schemas.microsoft.com/office/drawing/2014/main" id="{96C39E76-029A-4A2F-8B97-4E547E09E80A}"/>
              </a:ext>
            </a:extLst>
          </p:cNvPr>
          <p:cNvSpPr txBox="1"/>
          <p:nvPr/>
        </p:nvSpPr>
        <p:spPr>
          <a:xfrm>
            <a:off x="4114006" y="2515394"/>
            <a:ext cx="2362200" cy="1477328"/>
          </a:xfrm>
          <a:prstGeom prst="rect">
            <a:avLst/>
          </a:prstGeom>
          <a:noFill/>
        </p:spPr>
        <p:txBody>
          <a:bodyPr wrap="square">
            <a:spAutoFit/>
          </a:bodyPr>
          <a:lstStyle/>
          <a:p>
            <a:pPr algn="just"/>
            <a:r>
              <a:rPr lang="en-US" sz="3000" b="1" smtClean="0">
                <a:solidFill>
                  <a:srgbClr val="000000"/>
                </a:solidFill>
                <a:latin typeface="+mj-lt"/>
              </a:rPr>
              <a:t>- Tăng nhanh; </a:t>
            </a:r>
          </a:p>
          <a:p>
            <a:pPr algn="just"/>
            <a:r>
              <a:rPr lang="en-US" sz="3000" b="1" smtClean="0">
                <a:solidFill>
                  <a:srgbClr val="000000"/>
                </a:solidFill>
                <a:latin typeface="+mj-lt"/>
              </a:rPr>
              <a:t>- 6,4 triệu con</a:t>
            </a:r>
            <a:endParaRPr lang="en-US" sz="3000" b="1" dirty="0">
              <a:latin typeface="+mj-lt"/>
            </a:endParaRPr>
          </a:p>
        </p:txBody>
      </p:sp>
      <p:sp>
        <p:nvSpPr>
          <p:cNvPr id="21" name="TextBox 20">
            <a:extLst>
              <a:ext uri="{FF2B5EF4-FFF2-40B4-BE49-F238E27FC236}">
                <a16:creationId xmlns="" xmlns:a16="http://schemas.microsoft.com/office/drawing/2014/main" id="{96C39E76-029A-4A2F-8B97-4E547E09E80A}"/>
              </a:ext>
            </a:extLst>
          </p:cNvPr>
          <p:cNvSpPr txBox="1"/>
          <p:nvPr/>
        </p:nvSpPr>
        <p:spPr>
          <a:xfrm>
            <a:off x="6704806" y="2439194"/>
            <a:ext cx="2362200" cy="1477328"/>
          </a:xfrm>
          <a:prstGeom prst="rect">
            <a:avLst/>
          </a:prstGeom>
          <a:noFill/>
        </p:spPr>
        <p:txBody>
          <a:bodyPr wrap="square">
            <a:spAutoFit/>
          </a:bodyPr>
          <a:lstStyle/>
          <a:p>
            <a:pPr algn="just"/>
            <a:r>
              <a:rPr lang="en-US" sz="3000" b="1" smtClean="0">
                <a:solidFill>
                  <a:srgbClr val="000000"/>
                </a:solidFill>
                <a:latin typeface="+mj-lt"/>
              </a:rPr>
              <a:t>- Biến động; </a:t>
            </a:r>
          </a:p>
          <a:p>
            <a:pPr algn="just"/>
            <a:r>
              <a:rPr lang="en-US" sz="3000" b="1" smtClean="0">
                <a:solidFill>
                  <a:srgbClr val="000000"/>
                </a:solidFill>
                <a:latin typeface="+mj-lt"/>
              </a:rPr>
              <a:t>- 23,1 triệu con</a:t>
            </a:r>
            <a:endParaRPr lang="en-US" sz="3000" b="1" dirty="0">
              <a:latin typeface="+mj-lt"/>
            </a:endParaRPr>
          </a:p>
        </p:txBody>
      </p:sp>
      <p:sp>
        <p:nvSpPr>
          <p:cNvPr id="22" name="TextBox 21">
            <a:extLst>
              <a:ext uri="{FF2B5EF4-FFF2-40B4-BE49-F238E27FC236}">
                <a16:creationId xmlns="" xmlns:a16="http://schemas.microsoft.com/office/drawing/2014/main" id="{96C39E76-029A-4A2F-8B97-4E547E09E80A}"/>
              </a:ext>
            </a:extLst>
          </p:cNvPr>
          <p:cNvSpPr txBox="1"/>
          <p:nvPr/>
        </p:nvSpPr>
        <p:spPr>
          <a:xfrm>
            <a:off x="9219406" y="2439194"/>
            <a:ext cx="2514600" cy="1446550"/>
          </a:xfrm>
          <a:prstGeom prst="rect">
            <a:avLst/>
          </a:prstGeom>
          <a:noFill/>
        </p:spPr>
        <p:txBody>
          <a:bodyPr wrap="square">
            <a:spAutoFit/>
          </a:bodyPr>
          <a:lstStyle/>
          <a:p>
            <a:pPr algn="just"/>
            <a:r>
              <a:rPr lang="en-US" sz="3000" b="1" smtClean="0">
                <a:solidFill>
                  <a:srgbClr val="000000"/>
                </a:solidFill>
                <a:latin typeface="+mj-lt"/>
              </a:rPr>
              <a:t>- Tăng liên tục; </a:t>
            </a:r>
          </a:p>
          <a:p>
            <a:pPr algn="just"/>
            <a:r>
              <a:rPr lang="en-US" sz="2900" b="1" smtClean="0">
                <a:solidFill>
                  <a:srgbClr val="000000"/>
                </a:solidFill>
                <a:latin typeface="+mj-lt"/>
              </a:rPr>
              <a:t>- 524,1 triệu con</a:t>
            </a:r>
            <a:endParaRPr lang="en-US" sz="2900" b="1" dirty="0">
              <a:latin typeface="+mj-lt"/>
            </a:endParaRPr>
          </a:p>
        </p:txBody>
      </p:sp>
      <p:sp>
        <p:nvSpPr>
          <p:cNvPr id="23" name="TextBox 22">
            <a:extLst>
              <a:ext uri="{FF2B5EF4-FFF2-40B4-BE49-F238E27FC236}">
                <a16:creationId xmlns="" xmlns:a16="http://schemas.microsoft.com/office/drawing/2014/main" id="{96C39E76-029A-4A2F-8B97-4E547E09E80A}"/>
              </a:ext>
            </a:extLst>
          </p:cNvPr>
          <p:cNvSpPr txBox="1"/>
          <p:nvPr/>
        </p:nvSpPr>
        <p:spPr>
          <a:xfrm>
            <a:off x="1523206" y="4208433"/>
            <a:ext cx="2362200" cy="1431161"/>
          </a:xfrm>
          <a:prstGeom prst="rect">
            <a:avLst/>
          </a:prstGeom>
          <a:noFill/>
        </p:spPr>
        <p:txBody>
          <a:bodyPr wrap="square">
            <a:spAutoFit/>
          </a:bodyPr>
          <a:lstStyle/>
          <a:p>
            <a:pPr algn="just"/>
            <a:r>
              <a:rPr lang="en-US" sz="2900" b="1" smtClean="0">
                <a:solidFill>
                  <a:srgbClr val="000000"/>
                </a:solidFill>
                <a:latin typeface="+mj-lt"/>
              </a:rPr>
              <a:t>Trung du và miền núi Bắc Bộ</a:t>
            </a:r>
            <a:endParaRPr lang="en-US" sz="3000" b="1" dirty="0">
              <a:latin typeface="+mj-lt"/>
            </a:endParaRPr>
          </a:p>
        </p:txBody>
      </p:sp>
      <p:sp>
        <p:nvSpPr>
          <p:cNvPr id="24" name="TextBox 23">
            <a:extLst>
              <a:ext uri="{FF2B5EF4-FFF2-40B4-BE49-F238E27FC236}">
                <a16:creationId xmlns="" xmlns:a16="http://schemas.microsoft.com/office/drawing/2014/main" id="{96C39E76-029A-4A2F-8B97-4E547E09E80A}"/>
              </a:ext>
            </a:extLst>
          </p:cNvPr>
          <p:cNvSpPr txBox="1"/>
          <p:nvPr/>
        </p:nvSpPr>
        <p:spPr>
          <a:xfrm>
            <a:off x="3961606" y="4197509"/>
            <a:ext cx="2590800" cy="2323713"/>
          </a:xfrm>
          <a:prstGeom prst="rect">
            <a:avLst/>
          </a:prstGeom>
          <a:noFill/>
        </p:spPr>
        <p:txBody>
          <a:bodyPr wrap="square">
            <a:spAutoFit/>
          </a:bodyPr>
          <a:lstStyle/>
          <a:p>
            <a:pPr algn="just"/>
            <a:r>
              <a:rPr lang="en-US" sz="2900" b="1" smtClean="0">
                <a:solidFill>
                  <a:srgbClr val="000000"/>
                </a:solidFill>
                <a:latin typeface="+mj-lt"/>
              </a:rPr>
              <a:t>- Bò thịt: BTB và DHMT.</a:t>
            </a:r>
          </a:p>
          <a:p>
            <a:pPr algn="just"/>
            <a:r>
              <a:rPr lang="en-US" sz="2900" b="1" smtClean="0">
                <a:solidFill>
                  <a:srgbClr val="000000"/>
                </a:solidFill>
                <a:latin typeface="+mj-lt"/>
              </a:rPr>
              <a:t>- Bò sữa: Đông Nam Bộ; BTB và DHMT.</a:t>
            </a:r>
            <a:endParaRPr lang="en-US" sz="3000" b="1" dirty="0">
              <a:latin typeface="+mj-lt"/>
            </a:endParaRPr>
          </a:p>
        </p:txBody>
      </p:sp>
      <p:sp>
        <p:nvSpPr>
          <p:cNvPr id="25" name="TextBox 24">
            <a:extLst>
              <a:ext uri="{FF2B5EF4-FFF2-40B4-BE49-F238E27FC236}">
                <a16:creationId xmlns="" xmlns:a16="http://schemas.microsoft.com/office/drawing/2014/main" id="{96C39E76-029A-4A2F-8B97-4E547E09E80A}"/>
              </a:ext>
            </a:extLst>
          </p:cNvPr>
          <p:cNvSpPr txBox="1"/>
          <p:nvPr/>
        </p:nvSpPr>
        <p:spPr>
          <a:xfrm>
            <a:off x="6628606" y="4191794"/>
            <a:ext cx="2514600" cy="1877437"/>
          </a:xfrm>
          <a:prstGeom prst="rect">
            <a:avLst/>
          </a:prstGeom>
          <a:noFill/>
        </p:spPr>
        <p:txBody>
          <a:bodyPr wrap="square">
            <a:spAutoFit/>
          </a:bodyPr>
          <a:lstStyle/>
          <a:p>
            <a:pPr algn="just"/>
            <a:r>
              <a:rPr lang="en-US" sz="2900" b="1" smtClean="0">
                <a:solidFill>
                  <a:srgbClr val="000000"/>
                </a:solidFill>
                <a:latin typeface="+mj-lt"/>
              </a:rPr>
              <a:t>- Trung du và miền núi Bắc Bộ; Đồng bằng sông Hồng.</a:t>
            </a:r>
            <a:endParaRPr lang="en-US" sz="3000" b="1" dirty="0">
              <a:latin typeface="+mj-lt"/>
            </a:endParaRPr>
          </a:p>
        </p:txBody>
      </p:sp>
      <p:sp>
        <p:nvSpPr>
          <p:cNvPr id="26" name="TextBox 25">
            <a:extLst>
              <a:ext uri="{FF2B5EF4-FFF2-40B4-BE49-F238E27FC236}">
                <a16:creationId xmlns="" xmlns:a16="http://schemas.microsoft.com/office/drawing/2014/main" id="{96C39E76-029A-4A2F-8B97-4E547E09E80A}"/>
              </a:ext>
            </a:extLst>
          </p:cNvPr>
          <p:cNvSpPr txBox="1"/>
          <p:nvPr/>
        </p:nvSpPr>
        <p:spPr>
          <a:xfrm>
            <a:off x="9219406" y="4191794"/>
            <a:ext cx="2438400" cy="2323713"/>
          </a:xfrm>
          <a:prstGeom prst="rect">
            <a:avLst/>
          </a:prstGeom>
          <a:noFill/>
        </p:spPr>
        <p:txBody>
          <a:bodyPr wrap="square">
            <a:spAutoFit/>
          </a:bodyPr>
          <a:lstStyle/>
          <a:p>
            <a:pPr algn="just"/>
            <a:r>
              <a:rPr lang="en-US" sz="2900" b="1" smtClean="0">
                <a:solidFill>
                  <a:srgbClr val="000000"/>
                </a:solidFill>
                <a:latin typeface="+mj-lt"/>
              </a:rPr>
              <a:t>Đồng bằng sông Hồng; Bắc Trung Bộ và Duyên hải miền Trung.</a:t>
            </a:r>
            <a:endParaRPr lang="en-US" sz="3000" b="1" dirty="0">
              <a:latin typeface="+mj-lt"/>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ppt_x</p:attrName>
                                        </p:attrNameLst>
                                      </p:cBhvr>
                                      <p:tavLst>
                                        <p:tav tm="0">
                                          <p:val>
                                            <p:strVal val="#ppt_x-.2"/>
                                          </p:val>
                                        </p:tav>
                                        <p:tav tm="100000">
                                          <p:val>
                                            <p:strVal val="#ppt_x"/>
                                          </p:val>
                                        </p:tav>
                                      </p:tavLst>
                                    </p:anim>
                                    <p:anim calcmode="lin" valueType="num">
                                      <p:cBhvr>
                                        <p:cTn id="8" dur="1000" fill="hold"/>
                                        <p:tgtEl>
                                          <p:spTgt spid="4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8"/>
                                        </p:tgtEl>
                                      </p:cBhvr>
                                    </p:animEffect>
                                  </p:childTnLst>
                                </p:cTn>
                              </p:par>
                              <p:par>
                                <p:cTn id="10" presetID="29"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1000" fill="hold"/>
                                        <p:tgtEl>
                                          <p:spTgt spid="49"/>
                                        </p:tgtEl>
                                        <p:attrNameLst>
                                          <p:attrName>ppt_x</p:attrName>
                                        </p:attrNameLst>
                                      </p:cBhvr>
                                      <p:tavLst>
                                        <p:tav tm="0">
                                          <p:val>
                                            <p:strVal val="#ppt_x-.2"/>
                                          </p:val>
                                        </p:tav>
                                        <p:tav tm="100000">
                                          <p:val>
                                            <p:strVal val="#ppt_x"/>
                                          </p:val>
                                        </p:tav>
                                      </p:tavLst>
                                    </p:anim>
                                    <p:anim calcmode="lin" valueType="num">
                                      <p:cBhvr>
                                        <p:cTn id="13" dur="10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arn(inVertical)">
                                      <p:cBhvr>
                                        <p:cTn id="17" dur="500"/>
                                        <p:tgtEl>
                                          <p:spTgt spid="5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barn(inVertical)">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20" grpId="0"/>
      <p:bldP spid="21" grpId="0"/>
      <p:bldP spid="22" grpId="0"/>
      <p:bldP spid="23" grpId="0"/>
      <p:bldP spid="24" grpId="0"/>
      <p:bldP spid="25" grpId="0"/>
      <p:bldP spid="2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20">
            <a:extLst>
              <a:ext uri="{FF2B5EF4-FFF2-40B4-BE49-F238E27FC236}">
                <a16:creationId xmlns="" xmlns:a16="http://schemas.microsoft.com/office/drawing/2014/main" id="{B8E01203-8890-4CEF-BC68-FEDB3872F0B9}"/>
              </a:ext>
            </a:extLst>
          </p:cNvPr>
          <p:cNvSpPr/>
          <p:nvPr/>
        </p:nvSpPr>
        <p:spPr>
          <a:xfrm>
            <a:off x="91428" y="4072214"/>
            <a:ext cx="2829961" cy="245940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p>
        </p:txBody>
      </p:sp>
      <p:sp>
        <p:nvSpPr>
          <p:cNvPr id="5" name="Hình 7">
            <a:extLst>
              <a:ext uri="{FF2B5EF4-FFF2-40B4-BE49-F238E27FC236}">
                <a16:creationId xmlns="" xmlns:a16="http://schemas.microsoft.com/office/drawing/2014/main" id="{253AA6D2-3643-4E8F-922F-F4DC9CF9E9A9}"/>
              </a:ext>
            </a:extLst>
          </p:cNvPr>
          <p:cNvSpPr/>
          <p:nvPr/>
        </p:nvSpPr>
        <p:spPr>
          <a:xfrm>
            <a:off x="77186" y="1260993"/>
            <a:ext cx="5639873" cy="285291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 name="Hình 6">
            <a:extLst>
              <a:ext uri="{FF2B5EF4-FFF2-40B4-BE49-F238E27FC236}">
                <a16:creationId xmlns="" xmlns:a16="http://schemas.microsoft.com/office/drawing/2014/main" id="{7B6C9367-4327-4545-8DF4-60F51F722BF3}"/>
              </a:ext>
            </a:extLst>
          </p:cNvPr>
          <p:cNvSpPr/>
          <p:nvPr/>
        </p:nvSpPr>
        <p:spPr>
          <a:xfrm>
            <a:off x="2919642" y="4121403"/>
            <a:ext cx="2797417" cy="2361032"/>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2" name="Group 118">
            <a:extLst>
              <a:ext uri="{FF2B5EF4-FFF2-40B4-BE49-F238E27FC236}">
                <a16:creationId xmlns="" xmlns:a16="http://schemas.microsoft.com/office/drawing/2014/main" id="{9DD46F5B-ACA7-4A36-BB95-3B85D613C1E3}"/>
              </a:ext>
            </a:extLst>
          </p:cNvPr>
          <p:cNvGrpSpPr>
            <a:grpSpLocks/>
          </p:cNvGrpSpPr>
          <p:nvPr/>
        </p:nvGrpSpPr>
        <p:grpSpPr bwMode="auto">
          <a:xfrm>
            <a:off x="1460119" y="23258"/>
            <a:ext cx="9129165" cy="831181"/>
            <a:chOff x="630" y="986"/>
            <a:chExt cx="6049" cy="458"/>
          </a:xfrm>
        </p:grpSpPr>
        <p:grpSp>
          <p:nvGrpSpPr>
            <p:cNvPr id="3" name="圆角矩形 7">
              <a:extLst>
                <a:ext uri="{FF2B5EF4-FFF2-40B4-BE49-F238E27FC236}">
                  <a16:creationId xmlns="" xmlns:a16="http://schemas.microsoft.com/office/drawing/2014/main" id="{11B70538-350C-417C-B755-447202947588}"/>
                </a:ext>
              </a:extLst>
            </p:cNvPr>
            <p:cNvGrpSpPr>
              <a:grpSpLocks/>
            </p:cNvGrpSpPr>
            <p:nvPr/>
          </p:nvGrpSpPr>
          <p:grpSpPr bwMode="auto">
            <a:xfrm>
              <a:off x="630" y="986"/>
              <a:ext cx="6049" cy="458"/>
              <a:chOff x="457" y="737"/>
              <a:chExt cx="4800" cy="485"/>
            </a:xfrm>
          </p:grpSpPr>
          <p:pic>
            <p:nvPicPr>
              <p:cNvPr id="10" name="Tròn 7">
                <a:extLst>
                  <a:ext uri="{FF2B5EF4-FFF2-40B4-BE49-F238E27FC236}">
                    <a16:creationId xmlns="" xmlns:a16="http://schemas.microsoft.com/office/drawing/2014/main" id="{8D93BE65-E248-441B-9D71-29F83AE8B8C6}"/>
                  </a:ext>
                </a:extLst>
              </p:cNvPr>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57" y="737"/>
                <a:ext cx="4800" cy="4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04">
                <a:extLst>
                  <a:ext uri="{FF2B5EF4-FFF2-40B4-BE49-F238E27FC236}">
                    <a16:creationId xmlns="" xmlns:a16="http://schemas.microsoft.com/office/drawing/2014/main" id="{44504FA6-CE36-4B7F-9AA2-1C7C25E7678A}"/>
                  </a:ext>
                </a:extLst>
              </p:cNvPr>
              <p:cNvSpPr txBox="1">
                <a:spLocks noChangeArrowheads="1"/>
              </p:cNvSpPr>
              <p:nvPr/>
            </p:nvSpPr>
            <p:spPr bwMode="auto">
              <a:xfrm>
                <a:off x="519" y="822"/>
                <a:ext cx="4677"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2399">
                  <a:solidFill>
                    <a:srgbClr val="FFFFFF"/>
                  </a:solidFill>
                  <a:latin typeface="Calibri" pitchFamily="34" charset="0"/>
                  <a:ea typeface="宋体" charset="-122"/>
                </a:endParaRPr>
              </a:p>
            </p:txBody>
          </p:sp>
        </p:grpSp>
        <p:sp>
          <p:nvSpPr>
            <p:cNvPr id="9" name="TextBox 19">
              <a:extLst>
                <a:ext uri="{FF2B5EF4-FFF2-40B4-BE49-F238E27FC236}">
                  <a16:creationId xmlns="" xmlns:a16="http://schemas.microsoft.com/office/drawing/2014/main" id="{DC3C7B0B-893D-46D3-BF28-6D8B3319105C}"/>
                </a:ext>
              </a:extLst>
            </p:cNvPr>
            <p:cNvSpPr txBox="1">
              <a:spLocks noChangeArrowheads="1"/>
            </p:cNvSpPr>
            <p:nvPr/>
          </p:nvSpPr>
          <p:spPr bwMode="auto">
            <a:xfrm>
              <a:off x="847" y="998"/>
              <a:ext cx="5615"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4400" b="1" dirty="0" err="1">
                  <a:solidFill>
                    <a:srgbClr val="FFFF00"/>
                  </a:solidFill>
                  <a:effectLst>
                    <a:outerShdw blurRad="38100" dist="38100" dir="2700000" algn="tl">
                      <a:srgbClr val="000000">
                        <a:alpha val="43137"/>
                      </a:srgbClr>
                    </a:outerShdw>
                  </a:effectLst>
                  <a:latin typeface="+mj-lt"/>
                  <a:ea typeface="微软雅黑" pitchFamily="34" charset="-122"/>
                </a:rPr>
                <a:t>Chăn</a:t>
              </a:r>
              <a:r>
                <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rPr>
                <a:t> </a:t>
              </a:r>
              <a:r>
                <a:rPr lang="en-US" altLang="zh-CN" sz="4400" b="1" dirty="0" err="1">
                  <a:solidFill>
                    <a:srgbClr val="FFFF00"/>
                  </a:solidFill>
                  <a:effectLst>
                    <a:outerShdw blurRad="38100" dist="38100" dir="2700000" algn="tl">
                      <a:srgbClr val="000000">
                        <a:alpha val="43137"/>
                      </a:srgbClr>
                    </a:outerShdw>
                  </a:effectLst>
                  <a:latin typeface="+mj-lt"/>
                  <a:ea typeface="微软雅黑" pitchFamily="34" charset="-122"/>
                </a:rPr>
                <a:t>nuôi</a:t>
              </a:r>
              <a:r>
                <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rPr>
                <a:t> ở </a:t>
              </a:r>
              <a:r>
                <a:rPr lang="en-US" altLang="zh-CN" sz="4400" b="1" dirty="0" err="1">
                  <a:solidFill>
                    <a:srgbClr val="FFFF00"/>
                  </a:solidFill>
                  <a:effectLst>
                    <a:outerShdw blurRad="38100" dist="38100" dir="2700000" algn="tl">
                      <a:srgbClr val="000000">
                        <a:alpha val="43137"/>
                      </a:srgbClr>
                    </a:outerShdw>
                  </a:effectLst>
                  <a:latin typeface="+mj-lt"/>
                  <a:ea typeface="微软雅黑" pitchFamily="34" charset="-122"/>
                </a:rPr>
                <a:t>Việt</a:t>
              </a:r>
              <a:r>
                <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rPr>
                <a:t> Nam</a:t>
              </a:r>
            </a:p>
          </p:txBody>
        </p:sp>
      </p:grpSp>
      <p:sp>
        <p:nvSpPr>
          <p:cNvPr id="12" name="Hình 7">
            <a:extLst>
              <a:ext uri="{FF2B5EF4-FFF2-40B4-BE49-F238E27FC236}">
                <a16:creationId xmlns="" xmlns:a16="http://schemas.microsoft.com/office/drawing/2014/main" id="{499F7841-42EE-4574-A15B-0F538F1F1C64}"/>
              </a:ext>
            </a:extLst>
          </p:cNvPr>
          <p:cNvSpPr/>
          <p:nvPr/>
        </p:nvSpPr>
        <p:spPr>
          <a:xfrm>
            <a:off x="5769429" y="1260993"/>
            <a:ext cx="5980601" cy="279137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4" name="Hình 6">
            <a:extLst>
              <a:ext uri="{FF2B5EF4-FFF2-40B4-BE49-F238E27FC236}">
                <a16:creationId xmlns="" xmlns:a16="http://schemas.microsoft.com/office/drawing/2014/main" id="{0368ECDD-85F6-423D-867F-983286FF5A6F}"/>
              </a:ext>
            </a:extLst>
          </p:cNvPr>
          <p:cNvSpPr/>
          <p:nvPr/>
        </p:nvSpPr>
        <p:spPr>
          <a:xfrm>
            <a:off x="8887143" y="4052368"/>
            <a:ext cx="2881058" cy="2310104"/>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17" name="Picture 3" descr="Bo%20Ntau"/>
          <p:cNvPicPr>
            <a:picLocks noChangeAspect="1" noChangeArrowheads="1"/>
          </p:cNvPicPr>
          <p:nvPr/>
        </p:nvPicPr>
        <p:blipFill>
          <a:blip r:embed="rId8" cstate="print"/>
          <a:srcRect/>
          <a:stretch>
            <a:fillRect/>
          </a:stretch>
        </p:blipFill>
        <p:spPr bwMode="auto">
          <a:xfrm>
            <a:off x="5785373" y="4163061"/>
            <a:ext cx="3073694" cy="2319591"/>
          </a:xfrm>
          <a:prstGeom prst="rect">
            <a:avLst/>
          </a:prstGeom>
          <a:noFill/>
          <a:ln w="9525">
            <a:noFill/>
            <a:miter lim="800000"/>
            <a:headEnd/>
            <a:tailEnd/>
          </a:ln>
        </p:spPr>
      </p:pic>
    </p:spTree>
    <p:extLst>
      <p:ext uri="{BB962C8B-B14F-4D97-AF65-F5344CB8AC3E}">
        <p14:creationId xmlns:p14="http://schemas.microsoft.com/office/powerpoint/2010/main" val="86560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2" decel="10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2" decel="10000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000" fill="hold"/>
                                        <p:tgtEl>
                                          <p:spTgt spid="4"/>
                                        </p:tgtEl>
                                        <p:attrNameLst>
                                          <p:attrName>ppt_x</p:attrName>
                                        </p:attrNameLst>
                                      </p:cBhvr>
                                      <p:tavLst>
                                        <p:tav tm="0">
                                          <p:val>
                                            <p:strVal val="1+#ppt_w/2"/>
                                          </p:val>
                                        </p:tav>
                                        <p:tav tm="100000">
                                          <p:val>
                                            <p:strVal val="#ppt_x"/>
                                          </p:val>
                                        </p:tav>
                                      </p:tavLst>
                                    </p:anim>
                                    <p:anim calcmode="lin" valueType="num">
                                      <p:cBhvr additive="base">
                                        <p:cTn id="21" dur="1000" fill="hold"/>
                                        <p:tgtEl>
                                          <p:spTgt spid="4"/>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2" presetClass="entr" presetSubtype="2" decel="10000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1+#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1"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ppt_x"/>
                                          </p:val>
                                        </p:tav>
                                        <p:tav tm="100000">
                                          <p:val>
                                            <p:strVal val="#ppt_x"/>
                                          </p:val>
                                        </p:tav>
                                      </p:tavLst>
                                    </p:anim>
                                    <p:anim calcmode="lin" valueType="num">
                                      <p:cBhvr additive="base">
                                        <p:cTn id="30" dur="1000" fill="hold"/>
                                        <p:tgtEl>
                                          <p:spTgt spid="12"/>
                                        </p:tgtEl>
                                        <p:attrNameLst>
                                          <p:attrName>ppt_y</p:attrName>
                                        </p:attrNameLst>
                                      </p:cBhvr>
                                      <p:tavLst>
                                        <p:tav tm="0">
                                          <p:val>
                                            <p:strVal val="0-#ppt_h/2"/>
                                          </p:val>
                                        </p:tav>
                                        <p:tav tm="100000">
                                          <p:val>
                                            <p:strVal val="#ppt_y"/>
                                          </p:val>
                                        </p:tav>
                                      </p:tavLst>
                                    </p:anim>
                                  </p:childTnLst>
                                </p:cTn>
                              </p:par>
                            </p:childTnLst>
                          </p:cTn>
                        </p:par>
                        <p:par>
                          <p:cTn id="31" fill="hold">
                            <p:stCondLst>
                              <p:cond delay="4000"/>
                            </p:stCondLst>
                            <p:childTnLst>
                              <p:par>
                                <p:cTn id="32" presetID="21" presetClass="entr" presetSubtype="4"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heel(4)">
                                      <p:cBhvr>
                                        <p:cTn id="3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3802" y="1092453"/>
            <a:ext cx="9142810"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cs typeface="Times New Roman" pitchFamily="18" charset="0"/>
              </a:rPr>
              <a:t>Câu 4</a:t>
            </a:r>
            <a:r>
              <a:rPr lang="en-US" sz="3300" b="1" smtClean="0">
                <a:solidFill>
                  <a:srgbClr val="0000FF"/>
                </a:solidFill>
                <a:cs typeface="Times New Roman" pitchFamily="18" charset="0"/>
              </a:rPr>
              <a:t>. Vùng kinh tế trọng điểm lúa lớn nhất cả nước là</a:t>
            </a:r>
            <a:endParaRPr lang="en-US" sz="3300" b="1" dirty="0">
              <a:solidFill>
                <a:srgbClr val="0000FF"/>
              </a:solidFill>
              <a:cs typeface="Times New Roman" pitchFamily="18" charset="0"/>
            </a:endParaRPr>
          </a:p>
        </p:txBody>
      </p:sp>
      <p:sp>
        <p:nvSpPr>
          <p:cNvPr id="5" name="TextBox 4"/>
          <p:cNvSpPr txBox="1"/>
          <p:nvPr/>
        </p:nvSpPr>
        <p:spPr>
          <a:xfrm>
            <a:off x="2742844" y="3531418"/>
            <a:ext cx="4806759" cy="630938"/>
          </a:xfrm>
          <a:prstGeom prst="rect">
            <a:avLst/>
          </a:prstGeom>
          <a:noFill/>
        </p:spPr>
        <p:txBody>
          <a:bodyPr wrap="none" lIns="121917" tIns="60958" rIns="121917" bIns="60958" rtlCol="0">
            <a:spAutoFit/>
          </a:bodyPr>
          <a:lstStyle/>
          <a:p>
            <a:r>
              <a:rPr lang="en-US" sz="3300" b="1" smtClean="0">
                <a:solidFill>
                  <a:srgbClr val="FF0000"/>
                </a:solidFill>
                <a:cs typeface="Times New Roman" pitchFamily="18" charset="0"/>
              </a:rPr>
              <a:t>Đồng bằng sông Cửu Long</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E42800-0E5F-4919-B391-C79D95053239}"/>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80C60692-5CC0-4C93-B549-57D3873F97C9}"/>
              </a:ext>
            </a:extLst>
          </p:cNvPr>
          <p:cNvSpPr>
            <a:spLocks noGrp="1"/>
          </p:cNvSpPr>
          <p:nvPr>
            <p:ph idx="1"/>
          </p:nvPr>
        </p:nvSpPr>
        <p:spPr/>
        <p:txBody>
          <a:bodyPr/>
          <a:lstStyle/>
          <a:p>
            <a:endParaRPr lang="en-US"/>
          </a:p>
        </p:txBody>
      </p:sp>
      <p:pic>
        <p:nvPicPr>
          <p:cNvPr id="4" name="Picture 3">
            <a:extLst>
              <a:ext uri="{FF2B5EF4-FFF2-40B4-BE49-F238E27FC236}">
                <a16:creationId xmlns="" xmlns:a16="http://schemas.microsoft.com/office/drawing/2014/main" id="{6BC7E996-2FDA-4C16-84EB-68BD8C706550}"/>
              </a:ext>
            </a:extLst>
          </p:cNvPr>
          <p:cNvPicPr>
            <a:picLocks noChangeAspect="1"/>
          </p:cNvPicPr>
          <p:nvPr/>
        </p:nvPicPr>
        <p:blipFill>
          <a:blip r:embed="rId2"/>
          <a:stretch>
            <a:fillRect/>
          </a:stretch>
        </p:blipFill>
        <p:spPr>
          <a:xfrm>
            <a:off x="116645" y="2212141"/>
            <a:ext cx="11755939" cy="2308232"/>
          </a:xfrm>
          <a:prstGeom prst="rect">
            <a:avLst/>
          </a:prstGeom>
        </p:spPr>
      </p:pic>
      <p:grpSp>
        <p:nvGrpSpPr>
          <p:cNvPr id="5" name="Group 118">
            <a:extLst>
              <a:ext uri="{FF2B5EF4-FFF2-40B4-BE49-F238E27FC236}">
                <a16:creationId xmlns="" xmlns:a16="http://schemas.microsoft.com/office/drawing/2014/main" id="{843237F3-7CB3-40B9-A9A9-5233A8A036EA}"/>
              </a:ext>
            </a:extLst>
          </p:cNvPr>
          <p:cNvGrpSpPr>
            <a:grpSpLocks/>
          </p:cNvGrpSpPr>
          <p:nvPr/>
        </p:nvGrpSpPr>
        <p:grpSpPr bwMode="auto">
          <a:xfrm>
            <a:off x="116645" y="1678"/>
            <a:ext cx="11870595" cy="719231"/>
            <a:chOff x="630" y="987"/>
            <a:chExt cx="6049" cy="428"/>
          </a:xfrm>
        </p:grpSpPr>
        <p:grpSp>
          <p:nvGrpSpPr>
            <p:cNvPr id="6" name="圆角矩形 7">
              <a:extLst>
                <a:ext uri="{FF2B5EF4-FFF2-40B4-BE49-F238E27FC236}">
                  <a16:creationId xmlns="" xmlns:a16="http://schemas.microsoft.com/office/drawing/2014/main" id="{FF0CC5BE-D791-4359-BE64-C4E93ECDC0A7}"/>
                </a:ext>
              </a:extLst>
            </p:cNvPr>
            <p:cNvGrpSpPr>
              <a:grpSpLocks/>
            </p:cNvGrpSpPr>
            <p:nvPr/>
          </p:nvGrpSpPr>
          <p:grpSpPr bwMode="auto">
            <a:xfrm>
              <a:off x="630" y="987"/>
              <a:ext cx="6049" cy="428"/>
              <a:chOff x="457" y="737"/>
              <a:chExt cx="4800" cy="453"/>
            </a:xfrm>
          </p:grpSpPr>
          <p:pic>
            <p:nvPicPr>
              <p:cNvPr id="8" name="圆角矩形 7">
                <a:extLst>
                  <a:ext uri="{FF2B5EF4-FFF2-40B4-BE49-F238E27FC236}">
                    <a16:creationId xmlns="" xmlns:a16="http://schemas.microsoft.com/office/drawing/2014/main" id="{753B9508-29E5-4C2E-A7D1-6D69D431B488}"/>
                  </a:ext>
                </a:extLst>
              </p:cNvPr>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 y="737"/>
                <a:ext cx="4800" cy="45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04">
                <a:extLst>
                  <a:ext uri="{FF2B5EF4-FFF2-40B4-BE49-F238E27FC236}">
                    <a16:creationId xmlns="" xmlns:a16="http://schemas.microsoft.com/office/drawing/2014/main" id="{570F9758-DA25-4D3F-A093-35F7D8FC7148}"/>
                  </a:ext>
                </a:extLst>
              </p:cNvPr>
              <p:cNvSpPr txBox="1">
                <a:spLocks noChangeArrowheads="1"/>
              </p:cNvSpPr>
              <p:nvPr/>
            </p:nvSpPr>
            <p:spPr bwMode="auto">
              <a:xfrm>
                <a:off x="519" y="822"/>
                <a:ext cx="467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a:solidFill>
                    <a:srgbClr val="FFFFFF"/>
                  </a:solidFill>
                  <a:latin typeface="Tahoma" panose="020B0604030504040204" pitchFamily="34" charset="0"/>
                  <a:ea typeface="宋体" charset="-122"/>
                  <a:cs typeface="Tahoma" panose="020B0604030504040204" pitchFamily="34" charset="0"/>
                </a:endParaRPr>
              </a:p>
            </p:txBody>
          </p:sp>
        </p:grpSp>
        <p:sp>
          <p:nvSpPr>
            <p:cNvPr id="7" name="TextBox 19">
              <a:extLst>
                <a:ext uri="{FF2B5EF4-FFF2-40B4-BE49-F238E27FC236}">
                  <a16:creationId xmlns="" xmlns:a16="http://schemas.microsoft.com/office/drawing/2014/main" id="{F7518A88-BA75-48DB-B2A5-D28BCD38CE7D}"/>
                </a:ext>
              </a:extLst>
            </p:cNvPr>
            <p:cNvSpPr txBox="1">
              <a:spLocks noChangeArrowheads="1"/>
            </p:cNvSpPr>
            <p:nvPr/>
          </p:nvSpPr>
          <p:spPr bwMode="auto">
            <a:xfrm>
              <a:off x="847" y="1029"/>
              <a:ext cx="5615"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a:t>
              </a:r>
              <a:r>
                <a:rPr lang="vi-VN"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ư</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ợc</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mùa</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rớt</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giá</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đ</a:t>
              </a:r>
              <a:r>
                <a:rPr lang="vi-VN"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ư</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ợc</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giá</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mất</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mùa</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p:txBody>
        </p:sp>
      </p:grpSp>
      <p:pic>
        <p:nvPicPr>
          <p:cNvPr id="10" name="Picture 9">
            <a:extLst>
              <a:ext uri="{FF2B5EF4-FFF2-40B4-BE49-F238E27FC236}">
                <a16:creationId xmlns="" xmlns:a16="http://schemas.microsoft.com/office/drawing/2014/main" id="{943FD91A-42B4-452C-93A7-22A30AACD01D}"/>
              </a:ext>
            </a:extLst>
          </p:cNvPr>
          <p:cNvPicPr>
            <a:picLocks noChangeAspect="1"/>
          </p:cNvPicPr>
          <p:nvPr/>
        </p:nvPicPr>
        <p:blipFill>
          <a:blip r:embed="rId4"/>
          <a:stretch>
            <a:fillRect/>
          </a:stretch>
        </p:blipFill>
        <p:spPr>
          <a:xfrm>
            <a:off x="116646" y="818852"/>
            <a:ext cx="6356421" cy="2816542"/>
          </a:xfrm>
          <a:prstGeom prst="rect">
            <a:avLst/>
          </a:prstGeom>
        </p:spPr>
      </p:pic>
      <p:pic>
        <p:nvPicPr>
          <p:cNvPr id="11" name="Picture 10">
            <a:extLst>
              <a:ext uri="{FF2B5EF4-FFF2-40B4-BE49-F238E27FC236}">
                <a16:creationId xmlns="" xmlns:a16="http://schemas.microsoft.com/office/drawing/2014/main" id="{90935E8D-04AE-4620-AAF2-92B469EF9F05}"/>
              </a:ext>
            </a:extLst>
          </p:cNvPr>
          <p:cNvPicPr>
            <a:picLocks noChangeAspect="1"/>
          </p:cNvPicPr>
          <p:nvPr/>
        </p:nvPicPr>
        <p:blipFill>
          <a:blip r:embed="rId5"/>
          <a:stretch>
            <a:fillRect/>
          </a:stretch>
        </p:blipFill>
        <p:spPr>
          <a:xfrm>
            <a:off x="116646" y="3662296"/>
            <a:ext cx="6356421" cy="3125034"/>
          </a:xfrm>
          <a:prstGeom prst="rect">
            <a:avLst/>
          </a:prstGeom>
        </p:spPr>
      </p:pic>
      <p:pic>
        <p:nvPicPr>
          <p:cNvPr id="12" name="Picture 11">
            <a:extLst>
              <a:ext uri="{FF2B5EF4-FFF2-40B4-BE49-F238E27FC236}">
                <a16:creationId xmlns="" xmlns:a16="http://schemas.microsoft.com/office/drawing/2014/main" id="{A023ECBC-6535-4E23-9880-EE1205627770}"/>
              </a:ext>
            </a:extLst>
          </p:cNvPr>
          <p:cNvPicPr>
            <a:picLocks noChangeAspect="1"/>
          </p:cNvPicPr>
          <p:nvPr/>
        </p:nvPicPr>
        <p:blipFill>
          <a:blip r:embed="rId6"/>
          <a:stretch>
            <a:fillRect/>
          </a:stretch>
        </p:blipFill>
        <p:spPr>
          <a:xfrm>
            <a:off x="6473067" y="854186"/>
            <a:ext cx="5717347" cy="5933144"/>
          </a:xfrm>
          <a:prstGeom prst="rect">
            <a:avLst/>
          </a:prstGeom>
        </p:spPr>
      </p:pic>
      <p:sp>
        <p:nvSpPr>
          <p:cNvPr id="13" name="Rectangle 12">
            <a:extLst>
              <a:ext uri="{FF2B5EF4-FFF2-40B4-BE49-F238E27FC236}">
                <a16:creationId xmlns="" xmlns:a16="http://schemas.microsoft.com/office/drawing/2014/main" id="{A1DB115A-53B5-452D-843A-B1A049B2CBCA}"/>
              </a:ext>
            </a:extLst>
          </p:cNvPr>
          <p:cNvSpPr/>
          <p:nvPr/>
        </p:nvSpPr>
        <p:spPr>
          <a:xfrm>
            <a:off x="1203803" y="823699"/>
            <a:ext cx="1843800" cy="3500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6B0A8C09-CF95-4677-9DB9-24B98480D30E}"/>
              </a:ext>
            </a:extLst>
          </p:cNvPr>
          <p:cNvSpPr/>
          <p:nvPr/>
        </p:nvSpPr>
        <p:spPr>
          <a:xfrm>
            <a:off x="4723785" y="6262251"/>
            <a:ext cx="1371420" cy="2772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A57EDB73-FF58-441A-A8AF-3D12102AFFCD}"/>
              </a:ext>
            </a:extLst>
          </p:cNvPr>
          <p:cNvSpPr/>
          <p:nvPr/>
        </p:nvSpPr>
        <p:spPr>
          <a:xfrm>
            <a:off x="1039369" y="6510107"/>
            <a:ext cx="1191915" cy="2128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AC1ABC0B-4909-4A32-AB70-AD205257A612}"/>
              </a:ext>
            </a:extLst>
          </p:cNvPr>
          <p:cNvSpPr/>
          <p:nvPr/>
        </p:nvSpPr>
        <p:spPr>
          <a:xfrm>
            <a:off x="7771388" y="882991"/>
            <a:ext cx="1843800" cy="3500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7BC0EA0F-D6E0-40FD-8B00-3D1C8100CB05}"/>
              </a:ext>
            </a:extLst>
          </p:cNvPr>
          <p:cNvSpPr/>
          <p:nvPr/>
        </p:nvSpPr>
        <p:spPr>
          <a:xfrm>
            <a:off x="8792335" y="2313777"/>
            <a:ext cx="441903" cy="2772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B8D57BCA-31F8-4A67-B18C-57A0A3EB66A2}"/>
              </a:ext>
            </a:extLst>
          </p:cNvPr>
          <p:cNvSpPr/>
          <p:nvPr/>
        </p:nvSpPr>
        <p:spPr>
          <a:xfrm>
            <a:off x="10493897" y="2636330"/>
            <a:ext cx="528645" cy="29042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69D388B8-4EF0-4A48-BA7D-B27538178B05}"/>
              </a:ext>
            </a:extLst>
          </p:cNvPr>
          <p:cNvSpPr/>
          <p:nvPr/>
        </p:nvSpPr>
        <p:spPr>
          <a:xfrm>
            <a:off x="8263689" y="3451934"/>
            <a:ext cx="1634840" cy="2772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848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750" fill="hold"/>
                                        <p:tgtEl>
                                          <p:spTgt spid="10"/>
                                        </p:tgtEl>
                                        <p:attrNameLst>
                                          <p:attrName>ppt_x</p:attrName>
                                        </p:attrNameLst>
                                      </p:cBhvr>
                                      <p:tavLst>
                                        <p:tav tm="0">
                                          <p:val>
                                            <p:strVal val="0-#ppt_w/2"/>
                                          </p:val>
                                        </p:tav>
                                        <p:tav tm="100000">
                                          <p:val>
                                            <p:strVal val="#ppt_x"/>
                                          </p:val>
                                        </p:tav>
                                      </p:tavLst>
                                    </p:anim>
                                    <p:anim calcmode="lin" valueType="num">
                                      <p:cBhvr additive="base">
                                        <p:cTn id="22" dur="175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2250"/>
                            </p:stCondLst>
                            <p:childTnLst>
                              <p:par>
                                <p:cTn id="24" presetID="21" presetClass="entr" presetSubtype="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750" fill="hold"/>
                                        <p:tgtEl>
                                          <p:spTgt spid="11"/>
                                        </p:tgtEl>
                                        <p:attrNameLst>
                                          <p:attrName>ppt_x</p:attrName>
                                        </p:attrNameLst>
                                      </p:cBhvr>
                                      <p:tavLst>
                                        <p:tav tm="0">
                                          <p:val>
                                            <p:strVal val="0-#ppt_w/2"/>
                                          </p:val>
                                        </p:tav>
                                        <p:tav tm="100000">
                                          <p:val>
                                            <p:strVal val="#ppt_x"/>
                                          </p:val>
                                        </p:tav>
                                      </p:tavLst>
                                    </p:anim>
                                    <p:anim calcmode="lin" valueType="num">
                                      <p:cBhvr additive="base">
                                        <p:cTn id="32" dur="1750" fill="hold"/>
                                        <p:tgtEl>
                                          <p:spTgt spid="11"/>
                                        </p:tgtEl>
                                        <p:attrNameLst>
                                          <p:attrName>ppt_y</p:attrName>
                                        </p:attrNameLst>
                                      </p:cBhvr>
                                      <p:tavLst>
                                        <p:tav tm="0">
                                          <p:val>
                                            <p:strVal val="#ppt_y"/>
                                          </p:val>
                                        </p:tav>
                                        <p:tav tm="100000">
                                          <p:val>
                                            <p:strVal val="#ppt_y"/>
                                          </p:val>
                                        </p:tav>
                                      </p:tavLst>
                                    </p:anim>
                                  </p:childTnLst>
                                </p:cTn>
                              </p:par>
                            </p:childTnLst>
                          </p:cTn>
                        </p:par>
                        <p:par>
                          <p:cTn id="33" fill="hold">
                            <p:stCondLst>
                              <p:cond delay="1750"/>
                            </p:stCondLst>
                            <p:childTnLst>
                              <p:par>
                                <p:cTn id="34" presetID="21" presetClass="entr" presetSubtype="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heel(1)">
                                      <p:cBhvr>
                                        <p:cTn id="36" dur="2000"/>
                                        <p:tgtEl>
                                          <p:spTgt spid="14"/>
                                        </p:tgtEl>
                                      </p:cBhvr>
                                    </p:animEffect>
                                  </p:childTnLst>
                                </p:cTn>
                              </p:par>
                            </p:childTnLst>
                          </p:cTn>
                        </p:par>
                        <p:par>
                          <p:cTn id="37" fill="hold">
                            <p:stCondLst>
                              <p:cond delay="3750"/>
                            </p:stCondLst>
                            <p:childTnLst>
                              <p:par>
                                <p:cTn id="38" presetID="21" presetClass="entr" presetSubtype="1"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heel(1)">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1750" fill="hold"/>
                                        <p:tgtEl>
                                          <p:spTgt spid="12"/>
                                        </p:tgtEl>
                                        <p:attrNameLst>
                                          <p:attrName>ppt_x</p:attrName>
                                        </p:attrNameLst>
                                      </p:cBhvr>
                                      <p:tavLst>
                                        <p:tav tm="0">
                                          <p:val>
                                            <p:strVal val="1+#ppt_w/2"/>
                                          </p:val>
                                        </p:tav>
                                        <p:tav tm="100000">
                                          <p:val>
                                            <p:strVal val="#ppt_x"/>
                                          </p:val>
                                        </p:tav>
                                      </p:tavLst>
                                    </p:anim>
                                    <p:anim calcmode="lin" valueType="num">
                                      <p:cBhvr additive="base">
                                        <p:cTn id="46" dur="1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heel(1)">
                                      <p:cBhvr>
                                        <p:cTn id="51" dur="2000"/>
                                        <p:tgtEl>
                                          <p:spTgt spid="16"/>
                                        </p:tgtEl>
                                      </p:cBhvr>
                                    </p:animEffect>
                                  </p:childTnLst>
                                </p:cTn>
                              </p:par>
                            </p:childTnLst>
                          </p:cTn>
                        </p:par>
                        <p:par>
                          <p:cTn id="52" fill="hold">
                            <p:stCondLst>
                              <p:cond delay="2000"/>
                            </p:stCondLst>
                            <p:childTnLst>
                              <p:par>
                                <p:cTn id="53" presetID="21" presetClass="entr" presetSubtype="1"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heel(1)">
                                      <p:cBhvr>
                                        <p:cTn id="55" dur="2000"/>
                                        <p:tgtEl>
                                          <p:spTgt spid="17"/>
                                        </p:tgtEl>
                                      </p:cBhvr>
                                    </p:animEffect>
                                  </p:childTnLst>
                                </p:cTn>
                              </p:par>
                            </p:childTnLst>
                          </p:cTn>
                        </p:par>
                        <p:par>
                          <p:cTn id="56" fill="hold">
                            <p:stCondLst>
                              <p:cond delay="4000"/>
                            </p:stCondLst>
                            <p:childTnLst>
                              <p:par>
                                <p:cTn id="57" presetID="21" presetClass="entr" presetSubtype="1"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heel(1)">
                                      <p:cBhvr>
                                        <p:cTn id="59" dur="2000"/>
                                        <p:tgtEl>
                                          <p:spTgt spid="18"/>
                                        </p:tgtEl>
                                      </p:cBhvr>
                                    </p:animEffect>
                                  </p:childTnLst>
                                </p:cTn>
                              </p:par>
                            </p:childTnLst>
                          </p:cTn>
                        </p:par>
                        <p:par>
                          <p:cTn id="60" fill="hold">
                            <p:stCondLst>
                              <p:cond delay="6000"/>
                            </p:stCondLst>
                            <p:childTnLst>
                              <p:par>
                                <p:cTn id="61" presetID="21" presetClass="entr" presetSubtype="1"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heel(1)">
                                      <p:cBhvr>
                                        <p:cTn id="6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rotWithShape="1">
          <a:blip r:embed="rId2">
            <a:extLst>
              <a:ext uri="{28A0092B-C50C-407E-A947-70E740481C1C}">
                <a14:useLocalDpi xmlns:a14="http://schemas.microsoft.com/office/drawing/2010/main" val="0"/>
              </a:ext>
            </a:extLst>
          </a:blip>
          <a:srcRect t="7802" b="7802"/>
          <a:stretch/>
        </p:blipFill>
        <p:spPr bwMode="auto">
          <a:xfrm>
            <a:off x="0" y="0"/>
            <a:ext cx="12260545" cy="689905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6"/>
          <p:cNvGrpSpPr/>
          <p:nvPr/>
        </p:nvGrpSpPr>
        <p:grpSpPr>
          <a:xfrm>
            <a:off x="456406" y="185062"/>
            <a:ext cx="11353082" cy="1263532"/>
            <a:chOff x="875160" y="3184940"/>
            <a:chExt cx="17031840" cy="2400300"/>
          </a:xfrm>
          <a:solidFill>
            <a:schemeClr val="bg1">
              <a:alpha val="62000"/>
            </a:schemeClr>
          </a:solidFill>
        </p:grpSpPr>
        <p:sp>
          <p:nvSpPr>
            <p:cNvPr id="8" name="Rounded Rectangle 7"/>
            <p:cNvSpPr/>
            <p:nvPr/>
          </p:nvSpPr>
          <p:spPr>
            <a:xfrm>
              <a:off x="875160" y="3184940"/>
              <a:ext cx="17031840" cy="24003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p:cNvSpPr txBox="1"/>
            <p:nvPr/>
          </p:nvSpPr>
          <p:spPr>
            <a:xfrm>
              <a:off x="2308168" y="3346961"/>
              <a:ext cx="14836832" cy="935482"/>
            </a:xfrm>
            <a:prstGeom prst="rect">
              <a:avLst/>
            </a:prstGeom>
            <a:noFill/>
            <a:ln>
              <a:noFill/>
            </a:ln>
          </p:spPr>
          <p:txBody>
            <a:bodyPr wrap="square" lIns="0" tIns="0" rIns="0" bIns="0" rtlCol="0" anchor="t">
              <a:spAutoFit/>
            </a:bodyPr>
            <a:lstStyle/>
            <a:p>
              <a:pPr algn="ctr"/>
              <a:r>
                <a:rPr lang="en-US" sz="3200" b="1" spc="-8" dirty="0" smtClean="0">
                  <a:solidFill>
                    <a:srgbClr val="262A12"/>
                  </a:solidFill>
                </a:rPr>
                <a:t>NUÔI CỪU Ở BÌNH THUẬN</a:t>
              </a:r>
              <a:endParaRPr lang="en-US" sz="3200" b="1" spc="-8" dirty="0">
                <a:solidFill>
                  <a:srgbClr val="262A12"/>
                </a:solidFill>
              </a:endParaRPr>
            </a:p>
          </p:txBody>
        </p:sp>
      </p:grpSp>
      <p:sp>
        <p:nvSpPr>
          <p:cNvPr id="10" name="TextBox 19"/>
          <p:cNvSpPr txBox="1"/>
          <p:nvPr/>
        </p:nvSpPr>
        <p:spPr>
          <a:xfrm>
            <a:off x="616949" y="610394"/>
            <a:ext cx="11210563" cy="892552"/>
          </a:xfrm>
          <a:prstGeom prst="rect">
            <a:avLst/>
          </a:prstGeom>
        </p:spPr>
        <p:txBody>
          <a:bodyPr wrap="square" lIns="0" tIns="0" rIns="0" bIns="0" rtlCol="0" anchor="t">
            <a:spAutoFit/>
          </a:bodyPr>
          <a:lstStyle/>
          <a:p>
            <a:pPr algn="just"/>
            <a:r>
              <a:rPr lang="en-US" sz="2900" b="1" spc="-3" dirty="0" err="1" smtClean="0">
                <a:solidFill>
                  <a:srgbClr val="002060"/>
                </a:solidFill>
              </a:rPr>
              <a:t>Với</a:t>
            </a:r>
            <a:r>
              <a:rPr lang="en-US" sz="2900" b="1" spc="-3" dirty="0" smtClean="0">
                <a:solidFill>
                  <a:srgbClr val="002060"/>
                </a:solidFill>
              </a:rPr>
              <a:t> </a:t>
            </a:r>
            <a:r>
              <a:rPr lang="en-US" sz="2900" b="1" spc="-3" dirty="0" err="1" smtClean="0">
                <a:solidFill>
                  <a:srgbClr val="002060"/>
                </a:solidFill>
              </a:rPr>
              <a:t>khí</a:t>
            </a:r>
            <a:r>
              <a:rPr lang="en-US" sz="2900" b="1" spc="-3" dirty="0" smtClean="0">
                <a:solidFill>
                  <a:srgbClr val="002060"/>
                </a:solidFill>
              </a:rPr>
              <a:t> </a:t>
            </a:r>
            <a:r>
              <a:rPr lang="en-US" sz="2900" b="1" spc="-3" dirty="0" err="1" smtClean="0">
                <a:solidFill>
                  <a:srgbClr val="002060"/>
                </a:solidFill>
              </a:rPr>
              <a:t>hậu</a:t>
            </a:r>
            <a:r>
              <a:rPr lang="en-US" sz="2900" b="1" spc="-3" dirty="0" smtClean="0">
                <a:solidFill>
                  <a:srgbClr val="002060"/>
                </a:solidFill>
              </a:rPr>
              <a:t> </a:t>
            </a:r>
            <a:r>
              <a:rPr lang="en-US" sz="2900" b="1" spc="-3" dirty="0" err="1" smtClean="0">
                <a:solidFill>
                  <a:srgbClr val="002060"/>
                </a:solidFill>
              </a:rPr>
              <a:t>nóng</a:t>
            </a:r>
            <a:r>
              <a:rPr lang="en-US" sz="2900" b="1" spc="-3" dirty="0" smtClean="0">
                <a:solidFill>
                  <a:srgbClr val="002060"/>
                </a:solidFill>
              </a:rPr>
              <a:t> </a:t>
            </a:r>
            <a:r>
              <a:rPr lang="en-US" sz="2900" b="1" spc="-3" dirty="0" err="1" smtClean="0">
                <a:solidFill>
                  <a:srgbClr val="002060"/>
                </a:solidFill>
              </a:rPr>
              <a:t>và</a:t>
            </a:r>
            <a:r>
              <a:rPr lang="en-US" sz="2900" b="1" spc="-3" dirty="0" smtClean="0">
                <a:solidFill>
                  <a:srgbClr val="002060"/>
                </a:solidFill>
              </a:rPr>
              <a:t> </a:t>
            </a:r>
            <a:r>
              <a:rPr lang="en-US" sz="2900" b="1" spc="-3" dirty="0" err="1" smtClean="0">
                <a:solidFill>
                  <a:srgbClr val="002060"/>
                </a:solidFill>
              </a:rPr>
              <a:t>khô</a:t>
            </a:r>
            <a:r>
              <a:rPr lang="en-US" sz="2900" b="1" spc="-3" dirty="0" smtClean="0">
                <a:solidFill>
                  <a:srgbClr val="002060"/>
                </a:solidFill>
              </a:rPr>
              <a:t> </a:t>
            </a:r>
            <a:r>
              <a:rPr lang="en-US" sz="2900" b="1" spc="-3" dirty="0" err="1" smtClean="0">
                <a:solidFill>
                  <a:srgbClr val="002060"/>
                </a:solidFill>
              </a:rPr>
              <a:t>hạn</a:t>
            </a:r>
            <a:r>
              <a:rPr lang="en-US" sz="2900" b="1" spc="-3" dirty="0" smtClean="0">
                <a:solidFill>
                  <a:srgbClr val="002060"/>
                </a:solidFill>
              </a:rPr>
              <a:t> </a:t>
            </a:r>
            <a:r>
              <a:rPr lang="en-US" sz="2900" b="1" spc="-3" dirty="0" err="1" smtClean="0">
                <a:solidFill>
                  <a:srgbClr val="002060"/>
                </a:solidFill>
              </a:rPr>
              <a:t>nhất</a:t>
            </a:r>
            <a:r>
              <a:rPr lang="en-US" sz="2900" b="1" spc="-3" dirty="0" smtClean="0">
                <a:solidFill>
                  <a:srgbClr val="002060"/>
                </a:solidFill>
              </a:rPr>
              <a:t> </a:t>
            </a:r>
            <a:r>
              <a:rPr lang="en-US" sz="2900" b="1" spc="-3" dirty="0" err="1" smtClean="0">
                <a:solidFill>
                  <a:srgbClr val="002060"/>
                </a:solidFill>
              </a:rPr>
              <a:t>Việt</a:t>
            </a:r>
            <a:r>
              <a:rPr lang="en-US" sz="2900" b="1" spc="-3" dirty="0" smtClean="0">
                <a:solidFill>
                  <a:srgbClr val="002060"/>
                </a:solidFill>
              </a:rPr>
              <a:t> Nam, </a:t>
            </a:r>
            <a:r>
              <a:rPr lang="en-US" sz="2900" b="1" spc="-3" dirty="0" err="1" smtClean="0">
                <a:solidFill>
                  <a:srgbClr val="002060"/>
                </a:solidFill>
              </a:rPr>
              <a:t>Bình</a:t>
            </a:r>
            <a:r>
              <a:rPr lang="en-US" sz="2900" b="1" spc="-3" dirty="0" smtClean="0">
                <a:solidFill>
                  <a:srgbClr val="002060"/>
                </a:solidFill>
              </a:rPr>
              <a:t> </a:t>
            </a:r>
            <a:r>
              <a:rPr lang="en-US" sz="2900" b="1" spc="-3" dirty="0" err="1" smtClean="0">
                <a:solidFill>
                  <a:srgbClr val="002060"/>
                </a:solidFill>
              </a:rPr>
              <a:t>Thuận</a:t>
            </a:r>
            <a:r>
              <a:rPr lang="en-US" sz="2900" b="1" spc="-3" dirty="0" smtClean="0">
                <a:solidFill>
                  <a:srgbClr val="002060"/>
                </a:solidFill>
              </a:rPr>
              <a:t> </a:t>
            </a:r>
            <a:r>
              <a:rPr lang="en-US" sz="2900" b="1" spc="-3" dirty="0" err="1" smtClean="0">
                <a:solidFill>
                  <a:srgbClr val="002060"/>
                </a:solidFill>
              </a:rPr>
              <a:t>phù</a:t>
            </a:r>
            <a:r>
              <a:rPr lang="en-US" sz="2900" b="1" spc="-3" dirty="0" smtClean="0">
                <a:solidFill>
                  <a:srgbClr val="002060"/>
                </a:solidFill>
              </a:rPr>
              <a:t> </a:t>
            </a:r>
            <a:r>
              <a:rPr lang="en-US" sz="2900" b="1" spc="-3" dirty="0" err="1" smtClean="0">
                <a:solidFill>
                  <a:srgbClr val="002060"/>
                </a:solidFill>
              </a:rPr>
              <a:t>hợp</a:t>
            </a:r>
            <a:r>
              <a:rPr lang="en-US" sz="2900" b="1" spc="-3" dirty="0" smtClean="0">
                <a:solidFill>
                  <a:srgbClr val="002060"/>
                </a:solidFill>
              </a:rPr>
              <a:t> </a:t>
            </a:r>
            <a:r>
              <a:rPr lang="en-US" sz="2900" b="1" spc="-3" dirty="0" err="1" smtClean="0">
                <a:solidFill>
                  <a:srgbClr val="002060"/>
                </a:solidFill>
              </a:rPr>
              <a:t>để</a:t>
            </a:r>
            <a:r>
              <a:rPr lang="en-US" sz="2900" b="1" spc="-3" dirty="0" smtClean="0">
                <a:solidFill>
                  <a:srgbClr val="002060"/>
                </a:solidFill>
              </a:rPr>
              <a:t> </a:t>
            </a:r>
            <a:r>
              <a:rPr lang="en-US" sz="2900" b="1" spc="-3" dirty="0" err="1" smtClean="0">
                <a:solidFill>
                  <a:srgbClr val="002060"/>
                </a:solidFill>
              </a:rPr>
              <a:t>chăn</a:t>
            </a:r>
            <a:r>
              <a:rPr lang="en-US" sz="2900" b="1" spc="-3" dirty="0" smtClean="0">
                <a:solidFill>
                  <a:srgbClr val="002060"/>
                </a:solidFill>
              </a:rPr>
              <a:t> </a:t>
            </a:r>
            <a:r>
              <a:rPr lang="en-US" sz="2900" b="1" spc="-3" dirty="0" err="1" smtClean="0">
                <a:solidFill>
                  <a:srgbClr val="002060"/>
                </a:solidFill>
              </a:rPr>
              <a:t>nuôi</a:t>
            </a:r>
            <a:r>
              <a:rPr lang="en-US" sz="2900" b="1" spc="-3" dirty="0" smtClean="0">
                <a:solidFill>
                  <a:srgbClr val="002060"/>
                </a:solidFill>
              </a:rPr>
              <a:t> </a:t>
            </a:r>
            <a:r>
              <a:rPr lang="en-US" sz="2900" b="1" spc="-3" dirty="0" err="1" smtClean="0">
                <a:solidFill>
                  <a:srgbClr val="002060"/>
                </a:solidFill>
              </a:rPr>
              <a:t>cừu</a:t>
            </a:r>
            <a:r>
              <a:rPr lang="en-US" sz="2900" b="1" spc="-3" dirty="0" smtClean="0">
                <a:solidFill>
                  <a:srgbClr val="002060"/>
                </a:solidFill>
              </a:rPr>
              <a:t>, </a:t>
            </a:r>
            <a:r>
              <a:rPr lang="en-US" sz="2900" b="1" spc="-3" dirty="0" err="1" smtClean="0">
                <a:solidFill>
                  <a:srgbClr val="002060"/>
                </a:solidFill>
              </a:rPr>
              <a:t>trồng</a:t>
            </a:r>
            <a:r>
              <a:rPr lang="en-US" sz="2900" b="1" spc="-3" dirty="0" smtClean="0">
                <a:solidFill>
                  <a:srgbClr val="002060"/>
                </a:solidFill>
              </a:rPr>
              <a:t> </a:t>
            </a:r>
            <a:r>
              <a:rPr lang="en-US" sz="2900" b="1" spc="-3" dirty="0" err="1" smtClean="0">
                <a:solidFill>
                  <a:srgbClr val="002060"/>
                </a:solidFill>
              </a:rPr>
              <a:t>nho</a:t>
            </a:r>
            <a:r>
              <a:rPr lang="en-US" sz="2900" b="1" spc="-3" dirty="0" smtClean="0">
                <a:solidFill>
                  <a:srgbClr val="002060"/>
                </a:solidFill>
              </a:rPr>
              <a:t> </a:t>
            </a:r>
            <a:r>
              <a:rPr lang="en-US" sz="2900" b="1" spc="-3" dirty="0" err="1" smtClean="0">
                <a:solidFill>
                  <a:srgbClr val="002060"/>
                </a:solidFill>
              </a:rPr>
              <a:t>và</a:t>
            </a:r>
            <a:r>
              <a:rPr lang="en-US" sz="2900" b="1" spc="-3" dirty="0" smtClean="0">
                <a:solidFill>
                  <a:srgbClr val="002060"/>
                </a:solidFill>
              </a:rPr>
              <a:t> </a:t>
            </a:r>
            <a:r>
              <a:rPr lang="en-US" sz="2900" b="1" spc="-3" dirty="0" err="1" smtClean="0">
                <a:solidFill>
                  <a:srgbClr val="002060"/>
                </a:solidFill>
              </a:rPr>
              <a:t>thanh</a:t>
            </a:r>
            <a:r>
              <a:rPr lang="en-US" sz="2900" b="1" spc="-3" smtClean="0">
                <a:solidFill>
                  <a:srgbClr val="002060"/>
                </a:solidFill>
              </a:rPr>
              <a:t> long</a:t>
            </a:r>
            <a:endParaRPr lang="en-US" sz="2900" b="1" spc="-3" dirty="0">
              <a:solidFill>
                <a:srgbClr val="002060"/>
              </a:solidFill>
            </a:endParaRPr>
          </a:p>
        </p:txBody>
      </p:sp>
    </p:spTree>
    <p:extLst>
      <p:ext uri="{BB962C8B-B14F-4D97-AF65-F5344CB8AC3E}">
        <p14:creationId xmlns:p14="http://schemas.microsoft.com/office/powerpoint/2010/main" val="6860749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C667EF-A3B1-428A-9881-314D71974512}"/>
              </a:ext>
            </a:extLst>
          </p:cNvPr>
          <p:cNvSpPr>
            <a:spLocks noGrp="1"/>
          </p:cNvSpPr>
          <p:nvPr>
            <p:ph type="title"/>
          </p:nvPr>
        </p:nvSpPr>
        <p:spPr>
          <a:xfrm>
            <a:off x="0" y="76201"/>
            <a:ext cx="12190413" cy="838993"/>
          </a:xfrm>
          <a:solidFill>
            <a:schemeClr val="accent1">
              <a:lumMod val="50000"/>
            </a:schemeClr>
          </a:solidFill>
        </p:spPr>
        <p:txBody>
          <a:bodyPr>
            <a:normAutofit/>
          </a:bodyPr>
          <a:lstStyle/>
          <a:p>
            <a:pPr algn="ctr"/>
            <a:r>
              <a:rPr lang="en-US" sz="4500" b="1" dirty="0">
                <a:solidFill>
                  <a:srgbClr val="FFFF00"/>
                </a:solidFill>
                <a:latin typeface="Tahoma" panose="020B0604030504040204" pitchFamily="34" charset="0"/>
                <a:ea typeface="Tahoma" panose="020B0604030504040204" pitchFamily="34" charset="0"/>
                <a:cs typeface="Tahoma" panose="020B0604030504040204" pitchFamily="34" charset="0"/>
              </a:rPr>
              <a:t>TRẢ LỜI NHANH</a:t>
            </a:r>
          </a:p>
        </p:txBody>
      </p:sp>
      <p:sp>
        <p:nvSpPr>
          <p:cNvPr id="3" name="Content Placeholder 2">
            <a:extLst>
              <a:ext uri="{FF2B5EF4-FFF2-40B4-BE49-F238E27FC236}">
                <a16:creationId xmlns="" xmlns:a16="http://schemas.microsoft.com/office/drawing/2014/main" id="{EA139FB6-975A-4177-9AEF-FF74DF8E3F62}"/>
              </a:ext>
            </a:extLst>
          </p:cNvPr>
          <p:cNvSpPr>
            <a:spLocks noGrp="1"/>
          </p:cNvSpPr>
          <p:nvPr>
            <p:ph idx="1"/>
          </p:nvPr>
        </p:nvSpPr>
        <p:spPr>
          <a:xfrm>
            <a:off x="380205" y="1067594"/>
            <a:ext cx="2667001" cy="914400"/>
          </a:xfrm>
          <a:solidFill>
            <a:schemeClr val="accent6">
              <a:lumMod val="20000"/>
              <a:lumOff val="80000"/>
            </a:schemeClr>
          </a:solidFill>
        </p:spPr>
        <p:txBody>
          <a:bodyPr>
            <a:noAutofit/>
          </a:bodyPr>
          <a:lstStyle/>
          <a:p>
            <a:pPr>
              <a:buNone/>
            </a:pPr>
            <a:r>
              <a:rPr lang="en-US" sz="2400" b="1" dirty="0" err="1">
                <a:solidFill>
                  <a:srgbClr val="0000FF"/>
                </a:solidFill>
              </a:rPr>
              <a:t>Có</a:t>
            </a:r>
            <a:r>
              <a:rPr lang="en-US" sz="2400" b="1" dirty="0">
                <a:solidFill>
                  <a:srgbClr val="0000FF"/>
                </a:solidFill>
              </a:rPr>
              <a:t> 10 </a:t>
            </a:r>
            <a:r>
              <a:rPr lang="en-US" sz="2400" b="1" dirty="0" err="1">
                <a:solidFill>
                  <a:srgbClr val="0000FF"/>
                </a:solidFill>
              </a:rPr>
              <a:t>câu</a:t>
            </a:r>
            <a:r>
              <a:rPr lang="en-US" sz="2400" b="1" dirty="0">
                <a:solidFill>
                  <a:srgbClr val="0000FF"/>
                </a:solidFill>
              </a:rPr>
              <a:t> </a:t>
            </a:r>
            <a:r>
              <a:rPr lang="en-US" sz="2400" b="1" err="1">
                <a:solidFill>
                  <a:srgbClr val="0000FF"/>
                </a:solidFill>
              </a:rPr>
              <a:t>hỏi</a:t>
            </a:r>
            <a:r>
              <a:rPr lang="en-US" sz="2400" b="1">
                <a:solidFill>
                  <a:srgbClr val="0000FF"/>
                </a:solidFill>
              </a:rPr>
              <a:t> </a:t>
            </a:r>
            <a:r>
              <a:rPr lang="en-US" sz="2400" b="1" smtClean="0">
                <a:solidFill>
                  <a:srgbClr val="0000FF"/>
                </a:solidFill>
              </a:rPr>
              <a:t>ngắn</a:t>
            </a:r>
            <a:endParaRPr lang="en-US" sz="2400" b="1" dirty="0">
              <a:solidFill>
                <a:srgbClr val="0000FF"/>
              </a:solidFill>
            </a:endParaRPr>
          </a:p>
          <a:p>
            <a:pPr>
              <a:buNone/>
            </a:pPr>
            <a:r>
              <a:rPr lang="en-US" sz="2400" b="1" dirty="0">
                <a:solidFill>
                  <a:srgbClr val="0000FF"/>
                </a:solidFill>
              </a:rPr>
              <a:t>HS </a:t>
            </a:r>
            <a:r>
              <a:rPr lang="en-US" sz="2400" b="1" dirty="0" err="1">
                <a:solidFill>
                  <a:srgbClr val="0000FF"/>
                </a:solidFill>
              </a:rPr>
              <a:t>trả</a:t>
            </a:r>
            <a:r>
              <a:rPr lang="en-US" sz="2400" b="1" dirty="0">
                <a:solidFill>
                  <a:srgbClr val="0000FF"/>
                </a:solidFill>
              </a:rPr>
              <a:t> </a:t>
            </a:r>
            <a:r>
              <a:rPr lang="en-US" sz="2400" b="1" err="1">
                <a:solidFill>
                  <a:srgbClr val="0000FF"/>
                </a:solidFill>
              </a:rPr>
              <a:t>lời</a:t>
            </a:r>
            <a:r>
              <a:rPr lang="en-US" sz="2400" b="1">
                <a:solidFill>
                  <a:srgbClr val="0000FF"/>
                </a:solidFill>
              </a:rPr>
              <a:t> </a:t>
            </a:r>
            <a:r>
              <a:rPr lang="en-US" sz="2400" b="1" smtClean="0">
                <a:solidFill>
                  <a:srgbClr val="0000FF"/>
                </a:solidFill>
              </a:rPr>
              <a:t>nhanh</a:t>
            </a:r>
            <a:endParaRPr lang="en-US" sz="2400" b="1" dirty="0">
              <a:solidFill>
                <a:srgbClr val="0000FF"/>
              </a:solidFill>
            </a:endParaRPr>
          </a:p>
        </p:txBody>
      </p:sp>
      <p:sp>
        <p:nvSpPr>
          <p:cNvPr id="5" name="TextBox 4">
            <a:extLst>
              <a:ext uri="{FF2B5EF4-FFF2-40B4-BE49-F238E27FC236}">
                <a16:creationId xmlns="" xmlns:a16="http://schemas.microsoft.com/office/drawing/2014/main" id="{FFF4F13B-B396-456E-8CFA-7E49CCD4FB6F}"/>
              </a:ext>
            </a:extLst>
          </p:cNvPr>
          <p:cNvSpPr txBox="1"/>
          <p:nvPr/>
        </p:nvSpPr>
        <p:spPr>
          <a:xfrm>
            <a:off x="3123406" y="915194"/>
            <a:ext cx="8985738" cy="5847113"/>
          </a:xfrm>
          <a:prstGeom prst="rect">
            <a:avLst/>
          </a:prstGeom>
          <a:solidFill>
            <a:schemeClr val="accent4">
              <a:lumMod val="40000"/>
              <a:lumOff val="60000"/>
            </a:schemeClr>
          </a:solidFill>
        </p:spPr>
        <p:txBody>
          <a:bodyPr wrap="square">
            <a:spAutoFit/>
          </a:bodyPr>
          <a:lstStyle/>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1. Vùng </a:t>
            </a:r>
            <a:r>
              <a:rPr lang="en-US" sz="2900" b="1" dirty="0" err="1">
                <a:solidFill>
                  <a:srgbClr val="0000FF"/>
                </a:solidFill>
                <a:effectLst/>
                <a:ea typeface="Tahoma" panose="020B0604030504040204" pitchFamily="34" charset="0"/>
                <a:cs typeface="Tahoma" panose="020B0604030504040204" pitchFamily="34" charset="0"/>
              </a:rPr>
              <a:t>nào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chăn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nuôi</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trâu</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lớn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nhất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nước</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2. </a:t>
            </a:r>
            <a:r>
              <a:rPr lang="en-US" sz="2900" b="1" dirty="0" err="1">
                <a:solidFill>
                  <a:srgbClr val="0000FF"/>
                </a:solidFill>
                <a:effectLst/>
                <a:ea typeface="Tahoma" panose="020B0604030504040204" pitchFamily="34" charset="0"/>
                <a:cs typeface="Tahoma" panose="020B0604030504040204" pitchFamily="34" charset="0"/>
              </a:rPr>
              <a:t>Đàn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lợn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được</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triển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mạnh</a:t>
            </a:r>
            <a:r>
              <a:rPr lang="en-US" sz="2900" b="1" dirty="0">
                <a:solidFill>
                  <a:srgbClr val="0000FF"/>
                </a:solidFill>
                <a:effectLst/>
                <a:ea typeface="Tahoma" panose="020B0604030504040204" pitchFamily="34" charset="0"/>
                <a:cs typeface="Tahoma" panose="020B0604030504040204" pitchFamily="34" charset="0"/>
              </a:rPr>
              <a:t> ở </a:t>
            </a:r>
            <a:r>
              <a:rPr lang="en-US" sz="2900" b="1" dirty="0" err="1">
                <a:solidFill>
                  <a:srgbClr val="0000FF"/>
                </a:solidFill>
                <a:effectLst/>
                <a:ea typeface="Tahoma" panose="020B0604030504040204" pitchFamily="34" charset="0"/>
                <a:cs typeface="Tahoma" panose="020B0604030504040204" pitchFamily="34" charset="0"/>
              </a:rPr>
              <a:t>đâu</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3. </a:t>
            </a:r>
            <a:r>
              <a:rPr lang="en-US" sz="2900" b="1" dirty="0" err="1">
                <a:solidFill>
                  <a:srgbClr val="0000FF"/>
                </a:solidFill>
                <a:effectLst/>
                <a:ea typeface="Tahoma" panose="020B0604030504040204" pitchFamily="34" charset="0"/>
                <a:cs typeface="Tahoma" panose="020B0604030504040204" pitchFamily="34" charset="0"/>
              </a:rPr>
              <a:t>Vùng</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nào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có</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năng</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suất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lúa</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cao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nhất</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a typeface="Tahoma" panose="020B0604030504040204" pitchFamily="34" charset="0"/>
                <a:cs typeface="Tahoma" panose="020B0604030504040204" pitchFamily="34" charset="0"/>
              </a:rPr>
              <a:t>4.</a:t>
            </a:r>
            <a:r>
              <a:rPr lang="en-US" sz="2900" b="1" smtClean="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Loại</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cây</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chủ</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lực</a:t>
            </a:r>
            <a:r>
              <a:rPr lang="en-US" sz="2900" b="1" dirty="0">
                <a:solidFill>
                  <a:srgbClr val="0000FF"/>
                </a:solidFill>
                <a:effectLst/>
                <a:ea typeface="Tahoma" panose="020B0604030504040204" pitchFamily="34" charset="0"/>
                <a:cs typeface="Tahoma" panose="020B0604030504040204" pitchFamily="34" charset="0"/>
              </a:rPr>
              <a:t> ở </a:t>
            </a:r>
            <a:r>
              <a:rPr lang="en-US" sz="2900" b="1" dirty="0" err="1">
                <a:solidFill>
                  <a:srgbClr val="0000FF"/>
                </a:solidFill>
                <a:effectLst/>
                <a:ea typeface="Tahoma" panose="020B0604030504040204" pitchFamily="34" charset="0"/>
                <a:cs typeface="Tahoma" panose="020B0604030504040204" pitchFamily="34" charset="0"/>
              </a:rPr>
              <a:t>Tây</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Nguyên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là</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gì</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5. </a:t>
            </a:r>
            <a:r>
              <a:rPr lang="en-US" sz="2900" b="1" dirty="0" err="1">
                <a:solidFill>
                  <a:srgbClr val="0000FF"/>
                </a:solidFill>
                <a:effectLst/>
                <a:ea typeface="Tahoma" panose="020B0604030504040204" pitchFamily="34" charset="0"/>
                <a:cs typeface="Tahoma" panose="020B0604030504040204" pitchFamily="34" charset="0"/>
              </a:rPr>
              <a:t>Vùng</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nào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triển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mạnh</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lúa</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nhất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nước</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6. </a:t>
            </a:r>
            <a:r>
              <a:rPr lang="en-US" sz="2900" b="1" dirty="0" err="1">
                <a:solidFill>
                  <a:srgbClr val="0000FF"/>
                </a:solidFill>
                <a:effectLst/>
                <a:ea typeface="Tahoma" panose="020B0604030504040204" pitchFamily="34" charset="0"/>
                <a:cs typeface="Tahoma" panose="020B0604030504040204" pitchFamily="34" charset="0"/>
              </a:rPr>
              <a:t>Vì</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sao</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a typeface="Tahoma" panose="020B0604030504040204" pitchFamily="34" charset="0"/>
                <a:cs typeface="Tahoma" panose="020B0604030504040204" pitchFamily="34" charset="0"/>
              </a:rPr>
              <a:t>sản lượng</a:t>
            </a:r>
            <a:r>
              <a:rPr lang="en-US" sz="2900" b="1" smtClean="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lúa</a:t>
            </a:r>
            <a:r>
              <a:rPr lang="en-US" sz="2900" b="1" dirty="0">
                <a:solidFill>
                  <a:srgbClr val="0000FF"/>
                </a:solidFill>
                <a:effectLst/>
                <a:ea typeface="Tahoma" panose="020B0604030504040204" pitchFamily="34" charset="0"/>
                <a:cs typeface="Tahoma" panose="020B0604030504040204" pitchFamily="34" charset="0"/>
              </a:rPr>
              <a:t> ĐBSCL </a:t>
            </a:r>
            <a:r>
              <a:rPr lang="en-US" sz="2900" b="1" dirty="0" err="1">
                <a:solidFill>
                  <a:srgbClr val="0000FF"/>
                </a:solidFill>
                <a:effectLst/>
                <a:ea typeface="Tahoma" panose="020B0604030504040204" pitchFamily="34" charset="0"/>
                <a:cs typeface="Tahoma" panose="020B0604030504040204" pitchFamily="34" charset="0"/>
              </a:rPr>
              <a:t>lớn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hơn</a:t>
            </a:r>
            <a:r>
              <a:rPr lang="en-US" sz="2900" b="1" dirty="0">
                <a:solidFill>
                  <a:srgbClr val="0000FF"/>
                </a:solidFill>
                <a:effectLst/>
                <a:ea typeface="Tahoma" panose="020B0604030504040204" pitchFamily="34" charset="0"/>
                <a:cs typeface="Tahoma" panose="020B0604030504040204" pitchFamily="34" charset="0"/>
              </a:rPr>
              <a:t> ĐBSH? </a:t>
            </a:r>
          </a:p>
          <a:p>
            <a:pPr marL="0" marR="0" indent="0" algn="just">
              <a:lnSpc>
                <a:spcPct val="130000"/>
              </a:lnSpc>
              <a:spcBef>
                <a:spcPts val="0"/>
              </a:spcBef>
              <a:spcAft>
                <a:spcPts val="0"/>
              </a:spcAft>
            </a:pPr>
            <a:r>
              <a:rPr lang="en-US" sz="2900" b="1" smtClean="0">
                <a:solidFill>
                  <a:srgbClr val="0000FF"/>
                </a:solidFill>
                <a:ea typeface="Tahoma" panose="020B0604030504040204" pitchFamily="34" charset="0"/>
                <a:cs typeface="Tahoma" panose="020B0604030504040204" pitchFamily="34" charset="0"/>
              </a:rPr>
              <a:t>7.</a:t>
            </a:r>
            <a:r>
              <a:rPr lang="en-US" sz="2900" b="1" smtClean="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Vì</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sao</a:t>
            </a:r>
            <a:r>
              <a:rPr lang="en-US" sz="2900" b="1" dirty="0">
                <a:solidFill>
                  <a:srgbClr val="0000FF"/>
                </a:solidFill>
                <a:effectLst/>
                <a:ea typeface="Tahoma" panose="020B0604030504040204" pitchFamily="34" charset="0"/>
                <a:cs typeface="Tahoma" panose="020B0604030504040204" pitchFamily="34" charset="0"/>
              </a:rPr>
              <a:t> ĐBSH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triển</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ffectLst/>
                <a:ea typeface="Tahoma" panose="020B0604030504040204" pitchFamily="34" charset="0"/>
                <a:cs typeface="Tahoma" panose="020B0604030504040204" pitchFamily="34" charset="0"/>
              </a:rPr>
              <a:t>mạnh các cây su </a:t>
            </a:r>
            <a:r>
              <a:rPr lang="en-US" sz="2900" b="1" dirty="0" err="1">
                <a:solidFill>
                  <a:srgbClr val="0000FF"/>
                </a:solidFill>
                <a:effectLst/>
                <a:ea typeface="Tahoma" panose="020B0604030504040204" pitchFamily="34" charset="0"/>
                <a:cs typeface="Tahoma" panose="020B0604030504040204" pitchFamily="34" charset="0"/>
              </a:rPr>
              <a:t>hào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cà</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rốt</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8. </a:t>
            </a:r>
            <a:r>
              <a:rPr lang="en-US" sz="2900" b="1" dirty="0" err="1">
                <a:solidFill>
                  <a:srgbClr val="0000FF"/>
                </a:solidFill>
                <a:effectLst/>
                <a:ea typeface="Tahoma" panose="020B0604030504040204" pitchFamily="34" charset="0"/>
                <a:cs typeface="Tahoma" panose="020B0604030504040204" pitchFamily="34" charset="0"/>
              </a:rPr>
              <a:t>Cây</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chè</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triển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mạnh</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nhất</a:t>
            </a:r>
            <a:r>
              <a:rPr lang="en-US" sz="2900" b="1" dirty="0">
                <a:solidFill>
                  <a:srgbClr val="0000FF"/>
                </a:solidFill>
                <a:effectLst/>
                <a:ea typeface="Tahoma" panose="020B0604030504040204" pitchFamily="34" charset="0"/>
                <a:cs typeface="Tahoma" panose="020B0604030504040204" pitchFamily="34" charset="0"/>
              </a:rPr>
              <a:t> </a:t>
            </a:r>
            <a:r>
              <a:rPr lang="en-US" sz="2900" b="1">
                <a:solidFill>
                  <a:srgbClr val="0000FF"/>
                </a:solidFill>
                <a:effectLst/>
                <a:ea typeface="Tahoma" panose="020B0604030504040204" pitchFamily="34" charset="0"/>
                <a:cs typeface="Tahoma" panose="020B0604030504040204" pitchFamily="34" charset="0"/>
              </a:rPr>
              <a:t>ở </a:t>
            </a:r>
            <a:r>
              <a:rPr lang="en-US" sz="2900" b="1" smtClean="0">
                <a:solidFill>
                  <a:srgbClr val="0000FF"/>
                </a:solidFill>
                <a:effectLst/>
                <a:ea typeface="Tahoma" panose="020B0604030504040204" pitchFamily="34" charset="0"/>
                <a:cs typeface="Tahoma" panose="020B0604030504040204" pitchFamily="34" charset="0"/>
              </a:rPr>
              <a:t>vùng kinh tế nào? </a:t>
            </a:r>
            <a:endParaRPr lang="en-US" sz="2900" b="1" dirty="0">
              <a:solidFill>
                <a:srgbClr val="0000FF"/>
              </a:solidFill>
              <a:effectLst/>
              <a:ea typeface="Tahoma" panose="020B0604030504040204" pitchFamily="34" charset="0"/>
              <a:cs typeface="Tahoma" panose="020B0604030504040204" pitchFamily="34" charset="0"/>
            </a:endParaRP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9. </a:t>
            </a:r>
            <a:r>
              <a:rPr lang="en-US" sz="2900" b="1" dirty="0" err="1">
                <a:solidFill>
                  <a:srgbClr val="0000FF"/>
                </a:solidFill>
                <a:effectLst/>
                <a:ea typeface="Tahoma" panose="020B0604030504040204" pitchFamily="34" charset="0"/>
                <a:cs typeface="Tahoma" panose="020B0604030504040204" pitchFamily="34" charset="0"/>
              </a:rPr>
              <a:t>Tại</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sao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Tây</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Nguyên</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ffectLst/>
                <a:ea typeface="Tahoma" panose="020B0604030504040204" pitchFamily="34" charset="0"/>
                <a:cs typeface="Tahoma" panose="020B0604030504040204" pitchFamily="34" charset="0"/>
              </a:rPr>
              <a:t>có thể trồng </a:t>
            </a:r>
            <a:r>
              <a:rPr lang="en-US" sz="2900" b="1" err="1">
                <a:solidFill>
                  <a:srgbClr val="0000FF"/>
                </a:solidFill>
                <a:effectLst/>
                <a:ea typeface="Tahoma" panose="020B0604030504040204" pitchFamily="34" charset="0"/>
                <a:cs typeface="Tahoma" panose="020B0604030504040204" pitchFamily="34" charset="0"/>
              </a:rPr>
              <a:t>nhiều</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ffectLst/>
                <a:ea typeface="Tahoma" panose="020B0604030504040204" pitchFamily="34" charset="0"/>
                <a:cs typeface="Tahoma" panose="020B0604030504040204" pitchFamily="34" charset="0"/>
              </a:rPr>
              <a:t>chè?</a:t>
            </a:r>
            <a:endParaRPr lang="en-US" sz="2900" b="1" dirty="0">
              <a:solidFill>
                <a:srgbClr val="0000FF"/>
              </a:solidFill>
              <a:effectLst/>
              <a:ea typeface="Tahoma" panose="020B0604030504040204" pitchFamily="34" charset="0"/>
              <a:cs typeface="Tahoma" panose="020B0604030504040204" pitchFamily="34" charset="0"/>
            </a:endParaRP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10. </a:t>
            </a:r>
            <a:r>
              <a:rPr lang="en-US" sz="2900" b="1" dirty="0" err="1">
                <a:solidFill>
                  <a:srgbClr val="0000FF"/>
                </a:solidFill>
                <a:effectLst/>
                <a:ea typeface="Tahoma" panose="020B0604030504040204" pitchFamily="34" charset="0"/>
                <a:cs typeface="Tahoma" panose="020B0604030504040204" pitchFamily="34" charset="0"/>
              </a:rPr>
              <a:t>Vì</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sao</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ffectLst/>
                <a:ea typeface="Tahoma" panose="020B0604030504040204" pitchFamily="34" charset="0"/>
                <a:cs typeface="Tahoma" panose="020B0604030504040204" pitchFamily="34" charset="0"/>
              </a:rPr>
              <a:t>Việt Nam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triển</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ffectLst/>
                <a:ea typeface="Tahoma" panose="020B0604030504040204" pitchFamily="34" charset="0"/>
                <a:cs typeface="Tahoma" panose="020B0604030504040204" pitchFamily="34" charset="0"/>
              </a:rPr>
              <a:t>các </a:t>
            </a:r>
            <a:r>
              <a:rPr lang="en-US" sz="2900" b="1" dirty="0" err="1">
                <a:solidFill>
                  <a:srgbClr val="0000FF"/>
                </a:solidFill>
                <a:effectLst/>
                <a:ea typeface="Tahoma" panose="020B0604030504040204" pitchFamily="34" charset="0"/>
                <a:cs typeface="Tahoma" panose="020B0604030504040204" pitchFamily="34" charset="0"/>
              </a:rPr>
              <a:t>nông</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sản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nhiệt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đới</a:t>
            </a:r>
            <a:r>
              <a:rPr lang="en-US" sz="2900" b="1" dirty="0">
                <a:solidFill>
                  <a:srgbClr val="0000FF"/>
                </a:solidFill>
                <a:effectLst/>
                <a:ea typeface="Tahoma" panose="020B0604030504040204" pitchFamily="34" charset="0"/>
                <a:cs typeface="Tahoma" panose="020B0604030504040204" pitchFamily="34" charset="0"/>
              </a:rPr>
              <a:t>? </a:t>
            </a:r>
          </a:p>
        </p:txBody>
      </p:sp>
      <p:pic>
        <p:nvPicPr>
          <p:cNvPr id="8194" name="Picture 2" descr="Illustration Of Children And Teacher At School On White Background Royalty  Free Cliparts, Vectors, And Stock Illustration. Image 21548736.">
            <a:extLst>
              <a:ext uri="{FF2B5EF4-FFF2-40B4-BE49-F238E27FC236}">
                <a16:creationId xmlns="" xmlns:a16="http://schemas.microsoft.com/office/drawing/2014/main" id="{91E1CD9E-0FDD-4CE3-A9A6-421F1AABF9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606" y="2430881"/>
            <a:ext cx="2299037" cy="2299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6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194"/>
                                        </p:tgtEl>
                                        <p:attrNameLst>
                                          <p:attrName>style.visibility</p:attrName>
                                        </p:attrNameLst>
                                      </p:cBhvr>
                                      <p:to>
                                        <p:strVal val="visible"/>
                                      </p:to>
                                    </p:set>
                                    <p:animEffect transition="in" filter="barn(inVertical)">
                                      <p:cBhvr>
                                        <p:cTn id="20" dur="500"/>
                                        <p:tgtEl>
                                          <p:spTgt spid="819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bg/>
                                          </p:spTgt>
                                        </p:tgtEl>
                                        <p:attrNameLst>
                                          <p:attrName>style.visibility</p:attrName>
                                        </p:attrNameLst>
                                      </p:cBhvr>
                                      <p:to>
                                        <p:strVal val="visible"/>
                                      </p:to>
                                    </p:set>
                                    <p:animEffect transition="in" filter="barn(inVertical)">
                                      <p:cBhvr>
                                        <p:cTn id="25" dur="500"/>
                                        <p:tgtEl>
                                          <p:spTgt spid="5">
                                            <p:bg/>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barn(inVertical)">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barn(inVertical)">
                                      <p:cBhvr>
                                        <p:cTn id="35" dur="500"/>
                                        <p:tgtEl>
                                          <p:spTgt spid="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barn(inVertical)">
                                      <p:cBhvr>
                                        <p:cTn id="40" dur="500"/>
                                        <p:tgtEl>
                                          <p:spTgt spid="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Effect transition="in" filter="barn(inVertical)">
                                      <p:cBhvr>
                                        <p:cTn id="45" dur="500"/>
                                        <p:tgtEl>
                                          <p:spTgt spid="5">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barn(inVertical)">
                                      <p:cBhvr>
                                        <p:cTn id="50" dur="500"/>
                                        <p:tgtEl>
                                          <p:spTgt spid="5">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animEffect transition="in" filter="barn(inVertical)">
                                      <p:cBhvr>
                                        <p:cTn id="55" dur="500"/>
                                        <p:tgtEl>
                                          <p:spTgt spid="5">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5">
                                            <p:txEl>
                                              <p:pRg st="6" end="6"/>
                                            </p:txEl>
                                          </p:spTgt>
                                        </p:tgtEl>
                                        <p:attrNameLst>
                                          <p:attrName>style.visibility</p:attrName>
                                        </p:attrNameLst>
                                      </p:cBhvr>
                                      <p:to>
                                        <p:strVal val="visible"/>
                                      </p:to>
                                    </p:set>
                                    <p:animEffect transition="in" filter="barn(inVertical)">
                                      <p:cBhvr>
                                        <p:cTn id="60" dur="500"/>
                                        <p:tgtEl>
                                          <p:spTgt spid="5">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
                                            <p:txEl>
                                              <p:pRg st="7" end="7"/>
                                            </p:txEl>
                                          </p:spTgt>
                                        </p:tgtEl>
                                        <p:attrNameLst>
                                          <p:attrName>style.visibility</p:attrName>
                                        </p:attrNameLst>
                                      </p:cBhvr>
                                      <p:to>
                                        <p:strVal val="visible"/>
                                      </p:to>
                                    </p:set>
                                    <p:animEffect transition="in" filter="barn(inVertical)">
                                      <p:cBhvr>
                                        <p:cTn id="65" dur="500"/>
                                        <p:tgtEl>
                                          <p:spTgt spid="5">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5">
                                            <p:txEl>
                                              <p:pRg st="8" end="8"/>
                                            </p:txEl>
                                          </p:spTgt>
                                        </p:tgtEl>
                                        <p:attrNameLst>
                                          <p:attrName>style.visibility</p:attrName>
                                        </p:attrNameLst>
                                      </p:cBhvr>
                                      <p:to>
                                        <p:strVal val="visible"/>
                                      </p:to>
                                    </p:set>
                                    <p:animEffect transition="in" filter="barn(inVertical)">
                                      <p:cBhvr>
                                        <p:cTn id="70" dur="500"/>
                                        <p:tgtEl>
                                          <p:spTgt spid="5">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5">
                                            <p:txEl>
                                              <p:pRg st="9" end="9"/>
                                            </p:txEl>
                                          </p:spTgt>
                                        </p:tgtEl>
                                        <p:attrNameLst>
                                          <p:attrName>style.visibility</p:attrName>
                                        </p:attrNameLst>
                                      </p:cBhvr>
                                      <p:to>
                                        <p:strVal val="visible"/>
                                      </p:to>
                                    </p:set>
                                    <p:animEffect transition="in" filter="barn(inVertical)">
                                      <p:cBhvr>
                                        <p:cTn id="75"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 xmlns:a16="http://schemas.microsoft.com/office/drawing/2014/main" id="{4E0077CE-6A72-488D-AD70-ABA572B1A182}"/>
              </a:ext>
            </a:extLst>
          </p:cNvPr>
          <p:cNvSpPr/>
          <p:nvPr/>
        </p:nvSpPr>
        <p:spPr>
          <a:xfrm>
            <a:off x="6575305" y="271001"/>
            <a:ext cx="4374484" cy="88262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0070C0"/>
                </a:solidFill>
                <a:cs typeface="Arial" panose="020B0604020202020204" pitchFamily="34" charset="0"/>
              </a:rPr>
              <a:t>Logistics</a:t>
            </a:r>
          </a:p>
        </p:txBody>
      </p:sp>
      <p:sp>
        <p:nvSpPr>
          <p:cNvPr id="3" name="Rectangle 2">
            <a:extLst>
              <a:ext uri="{FF2B5EF4-FFF2-40B4-BE49-F238E27FC236}">
                <a16:creationId xmlns="" xmlns:a16="http://schemas.microsoft.com/office/drawing/2014/main" id="{5BE8556F-BC3F-4D9F-A8D4-4D510E1A2D34}"/>
              </a:ext>
            </a:extLst>
          </p:cNvPr>
          <p:cNvSpPr/>
          <p:nvPr/>
        </p:nvSpPr>
        <p:spPr>
          <a:xfrm>
            <a:off x="1138709" y="76994"/>
            <a:ext cx="5870897" cy="1108253"/>
          </a:xfrm>
          <a:prstGeom prst="rect">
            <a:avLst/>
          </a:prstGeom>
          <a:noFill/>
        </p:spPr>
        <p:txBody>
          <a:bodyPr wrap="square" lIns="91440" tIns="45720" rIns="91440" bIns="45720">
            <a:spAutoFit/>
          </a:bodyPr>
          <a:lstStyle/>
          <a:p>
            <a:pPr algn="ctr"/>
            <a:r>
              <a:rPr lang="en-US" sz="6600" b="1" cap="none" spc="0" dirty="0">
                <a:ln w="13462">
                  <a:solidFill>
                    <a:schemeClr val="bg1"/>
                  </a:solidFill>
                  <a:prstDash val="solid"/>
                </a:ln>
                <a:solidFill>
                  <a:srgbClr val="C00000"/>
                </a:solidFill>
                <a:effectLst>
                  <a:outerShdw dist="38100" dir="2700000" algn="bl" rotWithShape="0">
                    <a:schemeClr val="accent5"/>
                  </a:outerShdw>
                </a:effectLst>
              </a:rPr>
              <a:t>EM CÓ BIẾT ?</a:t>
            </a:r>
          </a:p>
        </p:txBody>
      </p:sp>
      <p:sp>
        <p:nvSpPr>
          <p:cNvPr id="5" name="TextBox 4">
            <a:extLst>
              <a:ext uri="{FF2B5EF4-FFF2-40B4-BE49-F238E27FC236}">
                <a16:creationId xmlns="" xmlns:a16="http://schemas.microsoft.com/office/drawing/2014/main" id="{AF03F9A0-DB26-4D41-917E-1AC45096843F}"/>
              </a:ext>
            </a:extLst>
          </p:cNvPr>
          <p:cNvSpPr txBox="1"/>
          <p:nvPr/>
        </p:nvSpPr>
        <p:spPr>
          <a:xfrm>
            <a:off x="89782" y="1296194"/>
            <a:ext cx="5319623" cy="3170099"/>
          </a:xfrm>
          <a:prstGeom prst="rect">
            <a:avLst/>
          </a:prstGeom>
          <a:noFill/>
        </p:spPr>
        <p:txBody>
          <a:bodyPr wrap="square">
            <a:spAutoFit/>
          </a:bodyPr>
          <a:lstStyle/>
          <a:p>
            <a:pPr algn="just"/>
            <a:r>
              <a:rPr lang="en-US" sz="2000" b="1" dirty="0">
                <a:solidFill>
                  <a:srgbClr val="002060"/>
                </a:solidFill>
              </a:rPr>
              <a:t>        </a:t>
            </a:r>
            <a:r>
              <a:rPr lang="vi-VN" sz="2500" b="1" i="0" dirty="0">
                <a:solidFill>
                  <a:srgbClr val="002060"/>
                </a:solidFill>
                <a:effectLst/>
                <a:latin typeface="Calibri" pitchFamily="34" charset="0"/>
                <a:cs typeface="Calibri" pitchFamily="34" charset="0"/>
              </a:rPr>
              <a:t>Logistics là vòng tròn bao gồm các hoạt động như: lưu trữ hàng hóa, bao bì, đóng gói, kho bãi, luân chuyển hàng hóa, làm thủ tục hải quan… nhằm đạt được mục đích sau cùng là chuyển sản phẩm, hàng hóa từ nhà cung cấp đến tay người tiêu dùng một cách tối ưu nhất.</a:t>
            </a:r>
            <a:endParaRPr lang="en-US" sz="2500" b="1" dirty="0">
              <a:solidFill>
                <a:srgbClr val="002060"/>
              </a:solidFill>
              <a:latin typeface="Calibri" pitchFamily="34" charset="0"/>
              <a:cs typeface="Calibri" pitchFamily="34" charset="0"/>
            </a:endParaRPr>
          </a:p>
        </p:txBody>
      </p:sp>
      <p:pic>
        <p:nvPicPr>
          <p:cNvPr id="6" name="Logistic trong ngành nông nghiệp Việt Nam- vừa thiếu, vừa yếu - VTV24">
            <a:hlinkClick r:id="" action="ppaction://media"/>
            <a:extLst>
              <a:ext uri="{FF2B5EF4-FFF2-40B4-BE49-F238E27FC236}">
                <a16:creationId xmlns="" xmlns:a16="http://schemas.microsoft.com/office/drawing/2014/main" id="{F0295168-54EE-4E0F-ADE1-2520444A404E}"/>
              </a:ext>
            </a:extLst>
          </p:cNvPr>
          <p:cNvPicPr>
            <a:picLocks noChangeAspect="1"/>
          </p:cNvPicPr>
          <p:nvPr>
            <a:videoFile r:link="rId1"/>
            <p:extLst>
              <p:ext uri="{DAA4B4D4-6D71-4841-9C94-3DE7FCFB9230}">
                <p14:media xmlns:p14="http://schemas.microsoft.com/office/powerpoint/2010/main"/>
              </p:ext>
            </p:extLst>
          </p:nvPr>
        </p:nvPicPr>
        <p:blipFill>
          <a:blip r:embed="rId4"/>
          <a:stretch>
            <a:fillRect/>
          </a:stretch>
        </p:blipFill>
        <p:spPr>
          <a:xfrm>
            <a:off x="5564773" y="1379253"/>
            <a:ext cx="6352442" cy="3574541"/>
          </a:xfrm>
          <a:prstGeom prst="rect">
            <a:avLst/>
          </a:prstGeom>
        </p:spPr>
      </p:pic>
      <p:grpSp>
        <p:nvGrpSpPr>
          <p:cNvPr id="4" name="Group 6">
            <a:extLst>
              <a:ext uri="{FF2B5EF4-FFF2-40B4-BE49-F238E27FC236}">
                <a16:creationId xmlns="" xmlns:a16="http://schemas.microsoft.com/office/drawing/2014/main" id="{91943733-6748-4D69-A0E3-CE386E252631}"/>
              </a:ext>
            </a:extLst>
          </p:cNvPr>
          <p:cNvGrpSpPr/>
          <p:nvPr/>
        </p:nvGrpSpPr>
        <p:grpSpPr>
          <a:xfrm>
            <a:off x="761206" y="4571467"/>
            <a:ext cx="3291260" cy="2058727"/>
            <a:chOff x="7330719" y="1122282"/>
            <a:chExt cx="3291688" cy="2058250"/>
          </a:xfrm>
        </p:grpSpPr>
        <p:sp>
          <p:nvSpPr>
            <p:cNvPr id="8" name="Rectangle: Rounded Corners 7">
              <a:extLst>
                <a:ext uri="{FF2B5EF4-FFF2-40B4-BE49-F238E27FC236}">
                  <a16:creationId xmlns="" xmlns:a16="http://schemas.microsoft.com/office/drawing/2014/main" id="{DE3C1E21-F09A-4FEA-9C8A-FA83186903A9}"/>
                </a:ext>
              </a:extLst>
            </p:cNvPr>
            <p:cNvSpPr/>
            <p:nvPr/>
          </p:nvSpPr>
          <p:spPr>
            <a:xfrm>
              <a:off x="7330719" y="1381956"/>
              <a:ext cx="3291688" cy="1798576"/>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pPr>
              <a:endParaRPr lang="en-US" sz="2400" b="1" dirty="0">
                <a:solidFill>
                  <a:schemeClr val="tx1"/>
                </a:solidFill>
                <a:cs typeface="Arial" panose="020B0604020202020204" pitchFamily="34" charset="0"/>
              </a:endParaRPr>
            </a:p>
            <a:p>
              <a:pPr algn="just"/>
              <a:r>
                <a:rPr lang="en-US" sz="2400" b="1" dirty="0" err="1">
                  <a:solidFill>
                    <a:schemeClr val="tx1"/>
                  </a:solidFill>
                  <a:cs typeface="Arial" panose="020B0604020202020204" pitchFamily="34" charset="0"/>
                </a:rPr>
                <a:t>Tại</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sao</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nói</a:t>
              </a:r>
              <a:r>
                <a:rPr lang="en-US" sz="2400" b="1" dirty="0">
                  <a:solidFill>
                    <a:schemeClr val="tx1"/>
                  </a:solidFill>
                  <a:cs typeface="Arial" panose="020B0604020202020204" pitchFamily="34" charset="0"/>
                </a:rPr>
                <a:t> chi </a:t>
              </a:r>
              <a:r>
                <a:rPr lang="en-US" sz="2400" b="1" dirty="0" err="1">
                  <a:solidFill>
                    <a:schemeClr val="tx1"/>
                  </a:solidFill>
                  <a:cs typeface="Arial" panose="020B0604020202020204" pitchFamily="34" charset="0"/>
                </a:rPr>
                <a:t>phí</a:t>
              </a:r>
              <a:r>
                <a:rPr lang="en-US" sz="2400" b="1" dirty="0">
                  <a:solidFill>
                    <a:schemeClr val="tx1"/>
                  </a:solidFill>
                  <a:cs typeface="Arial" panose="020B0604020202020204" pitchFamily="34" charset="0"/>
                </a:rPr>
                <a:t> logistics </a:t>
              </a:r>
              <a:r>
                <a:rPr lang="en-US" sz="2400" b="1" dirty="0" err="1">
                  <a:solidFill>
                    <a:schemeClr val="tx1"/>
                  </a:solidFill>
                  <a:cs typeface="Arial" panose="020B0604020202020204" pitchFamily="34" charset="0"/>
                </a:rPr>
                <a:t>của</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Việt</a:t>
              </a:r>
              <a:r>
                <a:rPr lang="en-US" sz="2400" b="1" dirty="0">
                  <a:solidFill>
                    <a:schemeClr val="tx1"/>
                  </a:solidFill>
                  <a:cs typeface="Arial" panose="020B0604020202020204" pitchFamily="34" charset="0"/>
                </a:rPr>
                <a:t> Nam </a:t>
              </a:r>
              <a:r>
                <a:rPr lang="en-US" sz="2400" b="1" dirty="0" err="1">
                  <a:solidFill>
                    <a:schemeClr val="tx1"/>
                  </a:solidFill>
                  <a:cs typeface="Arial" panose="020B0604020202020204" pitchFamily="34" charset="0"/>
                </a:rPr>
                <a:t>vừa</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thiếu</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vừa</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yếu</a:t>
              </a:r>
              <a:r>
                <a:rPr lang="en-US" sz="2400" b="1" dirty="0">
                  <a:solidFill>
                    <a:schemeClr val="tx1"/>
                  </a:solidFill>
                  <a:cs typeface="Arial" panose="020B0604020202020204" pitchFamily="34" charset="0"/>
                </a:rPr>
                <a:t>?</a:t>
              </a:r>
            </a:p>
          </p:txBody>
        </p:sp>
        <p:grpSp>
          <p:nvGrpSpPr>
            <p:cNvPr id="7" name="Group 8">
              <a:extLst>
                <a:ext uri="{FF2B5EF4-FFF2-40B4-BE49-F238E27FC236}">
                  <a16:creationId xmlns="" xmlns:a16="http://schemas.microsoft.com/office/drawing/2014/main" id="{DC04CB33-3AB6-4554-BAC1-1409231A4D5F}"/>
                </a:ext>
              </a:extLst>
            </p:cNvPr>
            <p:cNvGrpSpPr/>
            <p:nvPr/>
          </p:nvGrpSpPr>
          <p:grpSpPr>
            <a:xfrm>
              <a:off x="7580692" y="1122282"/>
              <a:ext cx="2586561" cy="687615"/>
              <a:chOff x="7580692" y="1167826"/>
              <a:chExt cx="2586561" cy="687615"/>
            </a:xfrm>
          </p:grpSpPr>
          <p:sp>
            <p:nvSpPr>
              <p:cNvPr id="10" name="Lưu đồ: Điểm Kết Thúc 150">
                <a:extLst>
                  <a:ext uri="{FF2B5EF4-FFF2-40B4-BE49-F238E27FC236}">
                    <a16:creationId xmlns="" xmlns:a16="http://schemas.microsoft.com/office/drawing/2014/main" id="{1A458794-94B8-4223-9D98-E912C6EC1BB9}"/>
                  </a:ext>
                </a:extLst>
              </p:cNvPr>
              <p:cNvSpPr/>
              <p:nvPr/>
            </p:nvSpPr>
            <p:spPr>
              <a:xfrm>
                <a:off x="7810883" y="1251688"/>
                <a:ext cx="2356370" cy="529591"/>
              </a:xfrm>
              <a:prstGeom prst="flowChartTermina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Câu</a:t>
                </a:r>
                <a:r>
                  <a:rPr lang="en-US" sz="3200" b="1" dirty="0"/>
                  <a:t> </a:t>
                </a:r>
                <a:r>
                  <a:rPr lang="en-US" sz="3200" b="1" dirty="0" err="1"/>
                  <a:t>hỏi</a:t>
                </a:r>
                <a:endParaRPr lang="en-US" sz="3200" b="1" dirty="0"/>
              </a:p>
            </p:txBody>
          </p:sp>
          <p:pic>
            <p:nvPicPr>
              <p:cNvPr id="11" name="Picture 2" descr="question mark icon png PNG image with transparent background | TOPpng">
                <a:extLst>
                  <a:ext uri="{FF2B5EF4-FFF2-40B4-BE49-F238E27FC236}">
                    <a16:creationId xmlns="" xmlns:a16="http://schemas.microsoft.com/office/drawing/2014/main" id="{3E228B00-8708-45E9-B23C-20D534099B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0692" y="1167826"/>
                <a:ext cx="672335" cy="68761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79413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 xmlns:a16="http://schemas.microsoft.com/office/drawing/2014/main" id="{A55BAB53-F2A5-4408-9862-F215DBF371D7}"/>
              </a:ext>
            </a:extLst>
          </p:cNvPr>
          <p:cNvPicPr>
            <a:picLocks noChangeAspect="1"/>
          </p:cNvPicPr>
          <p:nvPr/>
        </p:nvPicPr>
        <p:blipFill>
          <a:blip r:embed="rId3"/>
          <a:stretch>
            <a:fillRect/>
          </a:stretch>
        </p:blipFill>
        <p:spPr>
          <a:xfrm>
            <a:off x="1042544" y="348391"/>
            <a:ext cx="9651032" cy="59167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0413"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Freeform: Shape 15">
            <a:extLst>
              <a:ext uri="{FF2B5EF4-FFF2-40B4-BE49-F238E27FC236}">
                <a16:creationId xmlns=""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690" y="321808"/>
            <a:ext cx="11545325" cy="6215973"/>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8" name="Right Triangle 17">
            <a:extLst>
              <a:ext uri="{FF2B5EF4-FFF2-40B4-BE49-F238E27FC236}">
                <a16:creationId xmlns=""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5603" y="3336639"/>
            <a:ext cx="3291412" cy="320114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 name="Công ty Cổ phần Viên Sơn - NÔNG NGHIỆP 4.0 - VTV1 - 04_04_2021">
            <a:hlinkClick r:id="" action="ppaction://media"/>
            <a:extLst>
              <a:ext uri="{FF2B5EF4-FFF2-40B4-BE49-F238E27FC236}">
                <a16:creationId xmlns="" xmlns:a16="http://schemas.microsoft.com/office/drawing/2014/main" id="{8FF274AB-C769-4E57-AD68-ECBB4A61BF8C}"/>
              </a:ext>
            </a:extLst>
          </p:cNvPr>
          <p:cNvPicPr>
            <a:picLocks noChangeAspect="1"/>
          </p:cNvPicPr>
          <p:nvPr>
            <a:videoFile r:link="rId1"/>
            <p:extLst>
              <p:ext uri="{DAA4B4D4-6D71-4841-9C94-3DE7FCFB9230}">
                <p14:media xmlns:p14="http://schemas.microsoft.com/office/powerpoint/2010/main"/>
              </p:ext>
            </p:extLst>
          </p:nvPr>
        </p:nvPicPr>
        <p:blipFill>
          <a:blip r:embed="rId4"/>
          <a:stretch>
            <a:fillRect/>
          </a:stretch>
        </p:blipFill>
        <p:spPr>
          <a:xfrm>
            <a:off x="3999308" y="1529544"/>
            <a:ext cx="7745701" cy="4358532"/>
          </a:xfrm>
          <a:prstGeom prst="rect">
            <a:avLst/>
          </a:prstGeom>
        </p:spPr>
      </p:pic>
      <p:grpSp>
        <p:nvGrpSpPr>
          <p:cNvPr id="3" name="Group 18">
            <a:extLst>
              <a:ext uri="{FF2B5EF4-FFF2-40B4-BE49-F238E27FC236}">
                <a16:creationId xmlns="" xmlns:a16="http://schemas.microsoft.com/office/drawing/2014/main" id="{644FED59-E291-44E3-B5B9-2B06492446C7}"/>
              </a:ext>
            </a:extLst>
          </p:cNvPr>
          <p:cNvGrpSpPr/>
          <p:nvPr/>
        </p:nvGrpSpPr>
        <p:grpSpPr>
          <a:xfrm>
            <a:off x="456406" y="540723"/>
            <a:ext cx="3291260" cy="4799066"/>
            <a:chOff x="7334553" y="1122282"/>
            <a:chExt cx="3291688" cy="4797955"/>
          </a:xfrm>
        </p:grpSpPr>
        <p:sp>
          <p:nvSpPr>
            <p:cNvPr id="20" name="Rectangle: Rounded Corners 7">
              <a:extLst>
                <a:ext uri="{FF2B5EF4-FFF2-40B4-BE49-F238E27FC236}">
                  <a16:creationId xmlns="" xmlns:a16="http://schemas.microsoft.com/office/drawing/2014/main" id="{09CD7DA3-870E-45AC-9BA5-014F990F81AD}"/>
                </a:ext>
              </a:extLst>
            </p:cNvPr>
            <p:cNvSpPr/>
            <p:nvPr/>
          </p:nvSpPr>
          <p:spPr>
            <a:xfrm>
              <a:off x="7334553" y="1725213"/>
              <a:ext cx="3291688" cy="4195024"/>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pPr>
              <a:endParaRPr lang="en-US" sz="3000" b="1" dirty="0">
                <a:solidFill>
                  <a:schemeClr val="tx1"/>
                </a:solidFill>
                <a:cs typeface="Arial" panose="020B0604020202020204" pitchFamily="34" charset="0"/>
              </a:endParaRPr>
            </a:p>
            <a:p>
              <a:pPr algn="just"/>
              <a:r>
                <a:rPr lang="en-US" sz="3000" b="1" dirty="0">
                  <a:solidFill>
                    <a:schemeClr val="tx1"/>
                  </a:solidFill>
                  <a:cs typeface="Arial" panose="020B0604020202020204" pitchFamily="34" charset="0"/>
                </a:rPr>
                <a:t>1. </a:t>
              </a:r>
              <a:r>
                <a:rPr lang="en-US" sz="3000" b="1" dirty="0" err="1">
                  <a:solidFill>
                    <a:schemeClr val="tx1"/>
                  </a:solidFill>
                  <a:cs typeface="Arial" panose="020B0604020202020204" pitchFamily="34" charset="0"/>
                </a:rPr>
                <a:t>Nông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nghiệp</a:t>
              </a:r>
              <a:r>
                <a:rPr lang="en-US" sz="3000" b="1" dirty="0">
                  <a:solidFill>
                    <a:schemeClr val="tx1"/>
                  </a:solidFill>
                  <a:cs typeface="Arial" panose="020B0604020202020204" pitchFamily="34" charset="0"/>
                </a:rPr>
                <a:t> 4.0 </a:t>
              </a:r>
              <a:r>
                <a:rPr lang="en-US" sz="3000" b="1" dirty="0" err="1">
                  <a:solidFill>
                    <a:schemeClr val="tx1"/>
                  </a:solidFill>
                  <a:cs typeface="Arial" panose="020B0604020202020204" pitchFamily="34" charset="0"/>
                </a:rPr>
                <a:t>là</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gì</a:t>
              </a:r>
              <a:r>
                <a:rPr lang="en-US" sz="3000" b="1" dirty="0">
                  <a:solidFill>
                    <a:schemeClr val="tx1"/>
                  </a:solidFill>
                  <a:cs typeface="Arial" panose="020B0604020202020204" pitchFamily="34" charset="0"/>
                </a:rPr>
                <a:t> ? </a:t>
              </a:r>
            </a:p>
            <a:p>
              <a:pPr algn="just"/>
              <a:r>
                <a:rPr lang="en-US" sz="3000" b="1" dirty="0">
                  <a:solidFill>
                    <a:schemeClr val="tx1"/>
                  </a:solidFill>
                  <a:cs typeface="Arial" panose="020B0604020202020204" pitchFamily="34" charset="0"/>
                </a:rPr>
                <a:t>2. </a:t>
              </a:r>
              <a:r>
                <a:rPr lang="en-US" sz="3000" b="1" dirty="0" err="1">
                  <a:solidFill>
                    <a:schemeClr val="tx1"/>
                  </a:solidFill>
                  <a:cs typeface="Arial" panose="020B0604020202020204" pitchFamily="34" charset="0"/>
                </a:rPr>
                <a:t>Phân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tích</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những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nhân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tố</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ảnh</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hưởng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đến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sự</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phát</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triển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nông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nghiệp</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của</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người</a:t>
              </a:r>
              <a:r>
                <a:rPr lang="en-US" sz="3000" b="1" dirty="0">
                  <a:solidFill>
                    <a:schemeClr val="tx1"/>
                  </a:solidFill>
                  <a:cs typeface="Arial" panose="020B0604020202020204" pitchFamily="34" charset="0"/>
                </a:rPr>
                <a:t> </a:t>
              </a:r>
              <a:r>
                <a:rPr lang="en-US" sz="3000" b="1" err="1">
                  <a:solidFill>
                    <a:schemeClr val="tx1"/>
                  </a:solidFill>
                  <a:cs typeface="Arial" panose="020B0604020202020204" pitchFamily="34" charset="0"/>
                </a:rPr>
                <a:t>nông</a:t>
              </a:r>
              <a:r>
                <a:rPr lang="en-US" sz="3000" b="1">
                  <a:solidFill>
                    <a:schemeClr val="tx1"/>
                  </a:solidFill>
                  <a:cs typeface="Arial" panose="020B0604020202020204" pitchFamily="34" charset="0"/>
                </a:rPr>
                <a:t> </a:t>
              </a:r>
              <a:r>
                <a:rPr lang="en-US" sz="3000" b="1" smtClean="0">
                  <a:solidFill>
                    <a:schemeClr val="tx1"/>
                  </a:solidFill>
                  <a:cs typeface="Arial" panose="020B0604020202020204" pitchFamily="34" charset="0"/>
                </a:rPr>
                <a:t>dân?</a:t>
              </a:r>
              <a:endParaRPr lang="en-US" sz="3000" b="1" dirty="0">
                <a:solidFill>
                  <a:schemeClr val="tx1"/>
                </a:solidFill>
                <a:cs typeface="Arial" panose="020B0604020202020204" pitchFamily="34" charset="0"/>
              </a:endParaRPr>
            </a:p>
          </p:txBody>
        </p:sp>
        <p:grpSp>
          <p:nvGrpSpPr>
            <p:cNvPr id="4" name="Group 20">
              <a:extLst>
                <a:ext uri="{FF2B5EF4-FFF2-40B4-BE49-F238E27FC236}">
                  <a16:creationId xmlns="" xmlns:a16="http://schemas.microsoft.com/office/drawing/2014/main" id="{819623F1-7523-499F-8A9A-2C27BBF03496}"/>
                </a:ext>
              </a:extLst>
            </p:cNvPr>
            <p:cNvGrpSpPr/>
            <p:nvPr/>
          </p:nvGrpSpPr>
          <p:grpSpPr>
            <a:xfrm>
              <a:off x="7580692" y="1122282"/>
              <a:ext cx="2586561" cy="687615"/>
              <a:chOff x="7580692" y="1167826"/>
              <a:chExt cx="2586561" cy="687615"/>
            </a:xfrm>
          </p:grpSpPr>
          <p:sp>
            <p:nvSpPr>
              <p:cNvPr id="22" name="Lưu đồ: Điểm Kết Thúc 150">
                <a:extLst>
                  <a:ext uri="{FF2B5EF4-FFF2-40B4-BE49-F238E27FC236}">
                    <a16:creationId xmlns="" xmlns:a16="http://schemas.microsoft.com/office/drawing/2014/main" id="{7A1AF202-CE05-4C33-8C71-238EDE88F3D1}"/>
                  </a:ext>
                </a:extLst>
              </p:cNvPr>
              <p:cNvSpPr/>
              <p:nvPr/>
            </p:nvSpPr>
            <p:spPr>
              <a:xfrm>
                <a:off x="7810883" y="1251688"/>
                <a:ext cx="2356370" cy="529591"/>
              </a:xfrm>
              <a:prstGeom prst="flowChartTermina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Câu</a:t>
                </a:r>
                <a:r>
                  <a:rPr lang="en-US" sz="3200" b="1" dirty="0"/>
                  <a:t> </a:t>
                </a:r>
                <a:r>
                  <a:rPr lang="en-US" sz="3200" b="1" dirty="0" err="1"/>
                  <a:t>hỏi</a:t>
                </a:r>
                <a:endParaRPr lang="en-US" sz="3200" b="1" dirty="0"/>
              </a:p>
            </p:txBody>
          </p:sp>
          <p:pic>
            <p:nvPicPr>
              <p:cNvPr id="24" name="Picture 2" descr="question mark icon png PNG image with transparent background | TOPpng">
                <a:extLst>
                  <a:ext uri="{FF2B5EF4-FFF2-40B4-BE49-F238E27FC236}">
                    <a16:creationId xmlns="" xmlns:a16="http://schemas.microsoft.com/office/drawing/2014/main" id="{C87F20E0-0707-4EFB-AF3A-48AB388762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0692" y="1167826"/>
                <a:ext cx="672335" cy="687615"/>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26" name="Straight Connector 25">
            <a:extLst>
              <a:ext uri="{FF2B5EF4-FFF2-40B4-BE49-F238E27FC236}">
                <a16:creationId xmlns="" xmlns:a16="http://schemas.microsoft.com/office/drawing/2014/main" id="{C6888F88-8955-4234-AC67-B6C54D803100}"/>
              </a:ext>
            </a:extLst>
          </p:cNvPr>
          <p:cNvCxnSpPr>
            <a:cxnSpLocks/>
          </p:cNvCxnSpPr>
          <p:nvPr/>
        </p:nvCxnSpPr>
        <p:spPr>
          <a:xfrm flipV="1">
            <a:off x="3860380" y="1154317"/>
            <a:ext cx="8214954" cy="5341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 xmlns:a16="http://schemas.microsoft.com/office/drawing/2014/main" id="{B168A51A-A16A-4C5E-8370-3977E2282578}"/>
              </a:ext>
            </a:extLst>
          </p:cNvPr>
          <p:cNvSpPr/>
          <p:nvPr/>
        </p:nvSpPr>
        <p:spPr>
          <a:xfrm>
            <a:off x="5869880" y="-53420"/>
            <a:ext cx="4813840" cy="1108253"/>
          </a:xfrm>
          <a:prstGeom prst="rect">
            <a:avLst/>
          </a:prstGeom>
          <a:noFill/>
        </p:spPr>
        <p:txBody>
          <a:bodyPr wrap="square" lIns="91440" tIns="45720" rIns="91440" bIns="45720">
            <a:spAutoFit/>
          </a:bodyPr>
          <a:lstStyle/>
          <a:p>
            <a:pPr algn="ctr"/>
            <a:r>
              <a:rPr lang="en-US" sz="6600" b="1" cap="none" spc="0" dirty="0">
                <a:ln w="13462">
                  <a:solidFill>
                    <a:schemeClr val="bg1"/>
                  </a:solidFill>
                  <a:prstDash val="solid"/>
                </a:ln>
                <a:solidFill>
                  <a:srgbClr val="C00000"/>
                </a:solidFill>
                <a:effectLst>
                  <a:outerShdw dist="38100" dir="2700000" algn="bl" rotWithShape="0">
                    <a:schemeClr val="accent5"/>
                  </a:outerShdw>
                </a:effectLst>
              </a:rPr>
              <a:t>LUYỆN TẬP</a:t>
            </a:r>
          </a:p>
        </p:txBody>
      </p:sp>
      <p:pic>
        <p:nvPicPr>
          <p:cNvPr id="29" name="Picture 4" descr="Tốc độ đọc cuốn Sách Đọc hiểu đọc hướng Dẫn - Cuốn sách png tải về - Miễn  phí trong suốt Màu Vàng png Tải về.">
            <a:extLst>
              <a:ext uri="{FF2B5EF4-FFF2-40B4-BE49-F238E27FC236}">
                <a16:creationId xmlns="" xmlns:a16="http://schemas.microsoft.com/office/drawing/2014/main" id="{0C3DDD7C-47C7-41B6-A776-E3FBD63D44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3163" y="-87638"/>
            <a:ext cx="1207299" cy="1207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29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6699" y="105670"/>
            <a:ext cx="12161252" cy="6859587"/>
            <a:chOff x="0" y="0"/>
            <a:chExt cx="4281307" cy="2247245"/>
          </a:xfrm>
        </p:grpSpPr>
        <p:sp>
          <p:nvSpPr>
            <p:cNvPr id="10" name="Freeform 3"/>
            <p:cNvSpPr/>
            <p:nvPr/>
          </p:nvSpPr>
          <p:spPr>
            <a:xfrm>
              <a:off x="0" y="0"/>
              <a:ext cx="4281307" cy="2247245"/>
            </a:xfrm>
            <a:custGeom>
              <a:avLst/>
              <a:gdLst/>
              <a:ahLst/>
              <a:cxnLst/>
              <a:rect l="l" t="t" r="r" b="b"/>
              <a:pathLst>
                <a:path w="4281307" h="2247245">
                  <a:moveTo>
                    <a:pt x="24289" y="0"/>
                  </a:moveTo>
                  <a:lnTo>
                    <a:pt x="4257018" y="0"/>
                  </a:lnTo>
                  <a:cubicBezTo>
                    <a:pt x="4263460" y="0"/>
                    <a:pt x="4269638" y="2559"/>
                    <a:pt x="4274193" y="7114"/>
                  </a:cubicBezTo>
                  <a:cubicBezTo>
                    <a:pt x="4278748" y="11669"/>
                    <a:pt x="4281307" y="17847"/>
                    <a:pt x="4281307" y="24289"/>
                  </a:cubicBezTo>
                  <a:lnTo>
                    <a:pt x="4281307" y="2222956"/>
                  </a:lnTo>
                  <a:cubicBezTo>
                    <a:pt x="4281307" y="2236371"/>
                    <a:pt x="4270433" y="2247245"/>
                    <a:pt x="4257018" y="2247245"/>
                  </a:cubicBezTo>
                  <a:lnTo>
                    <a:pt x="24289" y="2247245"/>
                  </a:lnTo>
                  <a:cubicBezTo>
                    <a:pt x="17847" y="2247245"/>
                    <a:pt x="11669" y="2244686"/>
                    <a:pt x="7114" y="2240131"/>
                  </a:cubicBezTo>
                  <a:cubicBezTo>
                    <a:pt x="2559" y="2235576"/>
                    <a:pt x="0" y="2229398"/>
                    <a:pt x="0" y="2222956"/>
                  </a:cubicBezTo>
                  <a:lnTo>
                    <a:pt x="0" y="24289"/>
                  </a:lnTo>
                  <a:cubicBezTo>
                    <a:pt x="0" y="10875"/>
                    <a:pt x="10875" y="0"/>
                    <a:pt x="24289" y="0"/>
                  </a:cubicBezTo>
                  <a:close/>
                </a:path>
              </a:pathLst>
            </a:custGeom>
            <a:solidFill>
              <a:srgbClr val="FFFFF1"/>
            </a:solidFill>
            <a:ln w="123825" cap="rnd">
              <a:solidFill>
                <a:srgbClr val="2E841F"/>
              </a:solidFill>
              <a:prstDash val="solid"/>
              <a:round/>
            </a:ln>
          </p:spPr>
        </p:sp>
        <p:sp>
          <p:nvSpPr>
            <p:cNvPr id="11" name="TextBox 4"/>
            <p:cNvSpPr txBox="1"/>
            <p:nvPr/>
          </p:nvSpPr>
          <p:spPr>
            <a:xfrm>
              <a:off x="0" y="-28575"/>
              <a:ext cx="4281307" cy="2275820"/>
            </a:xfrm>
            <a:prstGeom prst="rect">
              <a:avLst/>
            </a:prstGeom>
            <a:ln>
              <a:solidFill>
                <a:srgbClr val="2E841F"/>
              </a:solidFill>
            </a:ln>
          </p:spPr>
          <p:txBody>
            <a:bodyPr lIns="50800" tIns="50800" rIns="50800" bIns="50800" rtlCol="0" anchor="ctr"/>
            <a:lstStyle/>
            <a:p>
              <a:pPr algn="ctr">
                <a:lnSpc>
                  <a:spcPts val="1680"/>
                </a:lnSpc>
              </a:pPr>
              <a:r>
                <a:rPr lang="en-US" sz="2800" b="1">
                  <a:solidFill>
                    <a:srgbClr val="FFFFFF"/>
                  </a:solidFill>
                </a:rPr>
                <a:t>6-8 nhóm chơi</a:t>
              </a:r>
            </a:p>
          </p:txBody>
        </p:sp>
      </p:grpSp>
      <p:sp>
        <p:nvSpPr>
          <p:cNvPr id="5" name="TextBox 5"/>
          <p:cNvSpPr txBox="1"/>
          <p:nvPr/>
        </p:nvSpPr>
        <p:spPr>
          <a:xfrm>
            <a:off x="4367433" y="241929"/>
            <a:ext cx="6353732" cy="757195"/>
          </a:xfrm>
          <a:prstGeom prst="rect">
            <a:avLst/>
          </a:prstGeom>
        </p:spPr>
        <p:txBody>
          <a:bodyPr wrap="square" lIns="0" tIns="0" rIns="0" bIns="0" rtlCol="0" anchor="t">
            <a:spAutoFit/>
          </a:bodyPr>
          <a:lstStyle/>
          <a:p>
            <a:pPr algn="ctr">
              <a:lnSpc>
                <a:spcPts val="6532"/>
              </a:lnSpc>
              <a:spcBef>
                <a:spcPct val="0"/>
              </a:spcBef>
            </a:pPr>
            <a:r>
              <a:rPr lang="en-US" sz="3900" b="1" dirty="0">
                <a:solidFill>
                  <a:srgbClr val="34520D"/>
                </a:solidFill>
              </a:rPr>
              <a:t>VẼ BIỂU ĐỒ</a:t>
            </a:r>
          </a:p>
        </p:txBody>
      </p:sp>
      <p:sp>
        <p:nvSpPr>
          <p:cNvPr id="12" name="TextBox 9"/>
          <p:cNvSpPr txBox="1"/>
          <p:nvPr/>
        </p:nvSpPr>
        <p:spPr>
          <a:xfrm>
            <a:off x="380206" y="1106326"/>
            <a:ext cx="10895926" cy="1423467"/>
          </a:xfrm>
          <a:prstGeom prst="rect">
            <a:avLst/>
          </a:prstGeom>
        </p:spPr>
        <p:txBody>
          <a:bodyPr wrap="square" lIns="0" tIns="0" rIns="0" bIns="0" rtlCol="0" anchor="t">
            <a:spAutoFit/>
          </a:bodyPr>
          <a:lstStyle/>
          <a:p>
            <a:pPr algn="just">
              <a:lnSpc>
                <a:spcPts val="3666"/>
              </a:lnSpc>
            </a:pPr>
            <a:r>
              <a:rPr lang="vi-VN" sz="3000" b="1" dirty="0">
                <a:solidFill>
                  <a:srgbClr val="0070C0"/>
                </a:solidFill>
                <a:latin typeface="Calibri" pitchFamily="34" charset="0"/>
                <a:cs typeface="Calibri" pitchFamily="34" charset="0"/>
              </a:rPr>
              <a:t>Dựa vào bảng 4.1, hãy vẽ biểu đồ thể hiện diện tích gieo trồng cây lương thực có hạt và lúa của nước ta giai đoạn 2010 - 2021. Nêu nhận xét.</a:t>
            </a:r>
          </a:p>
        </p:txBody>
      </p:sp>
      <p:graphicFrame>
        <p:nvGraphicFramePr>
          <p:cNvPr id="14" name="Table 13"/>
          <p:cNvGraphicFramePr>
            <a:graphicFrameLocks noGrp="1"/>
          </p:cNvGraphicFramePr>
          <p:nvPr>
            <p:extLst>
              <p:ext uri="{D42A27DB-BD31-4B8C-83A1-F6EECF244321}">
                <p14:modId xmlns:p14="http://schemas.microsoft.com/office/powerpoint/2010/main" val="4006569028"/>
              </p:ext>
            </p:extLst>
          </p:nvPr>
        </p:nvGraphicFramePr>
        <p:xfrm>
          <a:off x="352592" y="2647282"/>
          <a:ext cx="11482267" cy="1988820"/>
        </p:xfrm>
        <a:graphic>
          <a:graphicData uri="http://schemas.openxmlformats.org/drawingml/2006/table">
            <a:tbl>
              <a:tblPr firstRow="1" firstCol="1" bandRow="1">
                <a:tableStyleId>{5C22544A-7EE6-4342-B048-85BDC9FD1C3A}</a:tableStyleId>
              </a:tblPr>
              <a:tblGrid>
                <a:gridCol w="4904414">
                  <a:extLst>
                    <a:ext uri="{9D8B030D-6E8A-4147-A177-3AD203B41FA5}">
                      <a16:colId xmlns="" xmlns:a16="http://schemas.microsoft.com/office/drawing/2014/main" val="1884552498"/>
                    </a:ext>
                  </a:extLst>
                </a:gridCol>
                <a:gridCol w="2209800">
                  <a:extLst>
                    <a:ext uri="{9D8B030D-6E8A-4147-A177-3AD203B41FA5}">
                      <a16:colId xmlns="" xmlns:a16="http://schemas.microsoft.com/office/drawing/2014/main" val="3807409041"/>
                    </a:ext>
                  </a:extLst>
                </a:gridCol>
                <a:gridCol w="2209800">
                  <a:extLst>
                    <a:ext uri="{9D8B030D-6E8A-4147-A177-3AD203B41FA5}">
                      <a16:colId xmlns="" xmlns:a16="http://schemas.microsoft.com/office/drawing/2014/main" val="1109016684"/>
                    </a:ext>
                  </a:extLst>
                </a:gridCol>
                <a:gridCol w="2158253">
                  <a:extLst>
                    <a:ext uri="{9D8B030D-6E8A-4147-A177-3AD203B41FA5}">
                      <a16:colId xmlns="" xmlns:a16="http://schemas.microsoft.com/office/drawing/2014/main" val="1960464592"/>
                    </a:ext>
                  </a:extLst>
                </a:gridCol>
              </a:tblGrid>
              <a:tr h="325195">
                <a:tc>
                  <a:txBody>
                    <a:bodyPr/>
                    <a:lstStyle/>
                    <a:p>
                      <a:pPr indent="-1270" algn="just">
                        <a:lnSpc>
                          <a:spcPct val="150000"/>
                        </a:lnSpc>
                        <a:spcAft>
                          <a:spcPts val="0"/>
                        </a:spcAft>
                      </a:pPr>
                      <a:r>
                        <a:rPr lang="vi-VN" sz="2900">
                          <a:effectLst/>
                          <a:latin typeface="Calibri" pitchFamily="34" charset="0"/>
                          <a:cs typeface="Calibri" pitchFamily="34" charset="0"/>
                        </a:rPr>
                        <a:t>Năm</a:t>
                      </a:r>
                      <a:endParaRPr lang="en-US" sz="290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a:effectLst/>
                          <a:latin typeface="Calibri" pitchFamily="34" charset="0"/>
                          <a:cs typeface="Calibri" pitchFamily="34" charset="0"/>
                        </a:rPr>
                        <a:t>2010</a:t>
                      </a:r>
                      <a:endParaRPr lang="en-US" sz="290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vi-VN" sz="2900">
                          <a:effectLst/>
                          <a:latin typeface="Calibri" pitchFamily="34" charset="0"/>
                          <a:cs typeface="Calibri" pitchFamily="34" charset="0"/>
                        </a:rPr>
                        <a:t>2015</a:t>
                      </a:r>
                      <a:endParaRPr lang="en-US" sz="290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a:effectLst/>
                          <a:latin typeface="Calibri" pitchFamily="34" charset="0"/>
                          <a:cs typeface="Calibri" pitchFamily="34" charset="0"/>
                        </a:rPr>
                        <a:t>2021</a:t>
                      </a:r>
                      <a:endParaRPr lang="en-US" sz="2900">
                        <a:effectLst/>
                        <a:latin typeface="Calibri" pitchFamily="34" charset="0"/>
                        <a:ea typeface="Arial" panose="020B0604020202020204" pitchFamily="34" charset="0"/>
                        <a:cs typeface="Calibri" pitchFamily="34" charset="0"/>
                      </a:endParaRPr>
                    </a:p>
                  </a:txBody>
                  <a:tcPr marL="45714" marR="45714" marT="0" marB="0"/>
                </a:tc>
                <a:extLst>
                  <a:ext uri="{0D108BD9-81ED-4DB2-BD59-A6C34878D82A}">
                    <a16:rowId xmlns="" xmlns:a16="http://schemas.microsoft.com/office/drawing/2014/main" val="438015192"/>
                  </a:ext>
                </a:extLst>
              </a:tr>
              <a:tr h="630069">
                <a:tc>
                  <a:txBody>
                    <a:bodyPr/>
                    <a:lstStyle/>
                    <a:p>
                      <a:pPr indent="-1270" algn="just">
                        <a:lnSpc>
                          <a:spcPct val="150000"/>
                        </a:lnSpc>
                        <a:spcAft>
                          <a:spcPts val="0"/>
                        </a:spcAft>
                      </a:pPr>
                      <a:r>
                        <a:rPr lang="vi-VN" sz="2900" dirty="0">
                          <a:effectLst/>
                          <a:latin typeface="Calibri" pitchFamily="34" charset="0"/>
                          <a:cs typeface="Calibri" pitchFamily="34" charset="0"/>
                        </a:rPr>
                        <a:t>Diện tích gieo trồng (triệu ha)</a:t>
                      </a:r>
                      <a:endParaRPr lang="en-US" sz="2900" dirty="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a:effectLst/>
                          <a:latin typeface="Calibri" pitchFamily="34" charset="0"/>
                          <a:cs typeface="Calibri" pitchFamily="34" charset="0"/>
                        </a:rPr>
                        <a:t>8,6</a:t>
                      </a:r>
                      <a:endParaRPr lang="en-US" sz="2900" b="1">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a:effectLst/>
                          <a:latin typeface="Calibri" pitchFamily="34" charset="0"/>
                          <a:cs typeface="Calibri" pitchFamily="34" charset="0"/>
                        </a:rPr>
                        <a:t>9.0</a:t>
                      </a:r>
                      <a:endParaRPr lang="en-US" sz="2900" b="1">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dirty="0">
                          <a:effectLst/>
                          <a:latin typeface="Calibri" pitchFamily="34" charset="0"/>
                          <a:cs typeface="Calibri" pitchFamily="34" charset="0"/>
                        </a:rPr>
                        <a:t>8,1</a:t>
                      </a:r>
                      <a:endParaRPr lang="en-US" sz="2900" b="1" dirty="0">
                        <a:effectLst/>
                        <a:latin typeface="Calibri" pitchFamily="34" charset="0"/>
                        <a:ea typeface="Arial" panose="020B0604020202020204" pitchFamily="34" charset="0"/>
                        <a:cs typeface="Calibri" pitchFamily="34" charset="0"/>
                      </a:endParaRPr>
                    </a:p>
                  </a:txBody>
                  <a:tcPr marL="45714" marR="45714" marT="0" marB="0"/>
                </a:tc>
                <a:extLst>
                  <a:ext uri="{0D108BD9-81ED-4DB2-BD59-A6C34878D82A}">
                    <a16:rowId xmlns="" xmlns:a16="http://schemas.microsoft.com/office/drawing/2014/main" val="2988832421"/>
                  </a:ext>
                </a:extLst>
              </a:tr>
              <a:tr h="325195">
                <a:tc>
                  <a:txBody>
                    <a:bodyPr/>
                    <a:lstStyle/>
                    <a:p>
                      <a:pPr indent="-1270" algn="just">
                        <a:lnSpc>
                          <a:spcPct val="150000"/>
                        </a:lnSpc>
                        <a:spcAft>
                          <a:spcPts val="0"/>
                        </a:spcAft>
                      </a:pPr>
                      <a:r>
                        <a:rPr lang="vi-VN" sz="2900" dirty="0">
                          <a:effectLst/>
                          <a:latin typeface="Calibri" pitchFamily="34" charset="0"/>
                          <a:cs typeface="Calibri" pitchFamily="34" charset="0"/>
                        </a:rPr>
                        <a:t>Trong đó: Lúa</a:t>
                      </a:r>
                      <a:endParaRPr lang="en-US" sz="2900" dirty="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a:effectLst/>
                          <a:latin typeface="Calibri" pitchFamily="34" charset="0"/>
                          <a:cs typeface="Calibri" pitchFamily="34" charset="0"/>
                        </a:rPr>
                        <a:t>7,5</a:t>
                      </a:r>
                      <a:endParaRPr lang="en-US" sz="2900" b="1">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dirty="0">
                          <a:effectLst/>
                          <a:latin typeface="Calibri" pitchFamily="34" charset="0"/>
                          <a:cs typeface="Calibri" pitchFamily="34" charset="0"/>
                        </a:rPr>
                        <a:t>7,8</a:t>
                      </a:r>
                      <a:endParaRPr lang="en-US" sz="2900" b="1" dirty="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dirty="0">
                          <a:effectLst/>
                          <a:latin typeface="Calibri" pitchFamily="34" charset="0"/>
                          <a:cs typeface="Calibri" pitchFamily="34" charset="0"/>
                        </a:rPr>
                        <a:t>7,2</a:t>
                      </a:r>
                      <a:endParaRPr lang="en-US" sz="2900" b="1" dirty="0">
                        <a:effectLst/>
                        <a:latin typeface="Calibri" pitchFamily="34" charset="0"/>
                        <a:ea typeface="Arial" panose="020B0604020202020204" pitchFamily="34" charset="0"/>
                        <a:cs typeface="Calibri" pitchFamily="34" charset="0"/>
                      </a:endParaRPr>
                    </a:p>
                  </a:txBody>
                  <a:tcPr marL="45714" marR="45714" marT="0" marB="0"/>
                </a:tc>
                <a:extLst>
                  <a:ext uri="{0D108BD9-81ED-4DB2-BD59-A6C34878D82A}">
                    <a16:rowId xmlns="" xmlns:a16="http://schemas.microsoft.com/office/drawing/2014/main" val="1491206096"/>
                  </a:ext>
                </a:extLst>
              </a:tr>
            </a:tbl>
          </a:graphicData>
        </a:graphic>
      </p:graphicFrame>
      <p:sp>
        <p:nvSpPr>
          <p:cNvPr id="17" name="TextBox 16"/>
          <p:cNvSpPr txBox="1"/>
          <p:nvPr/>
        </p:nvSpPr>
        <p:spPr>
          <a:xfrm>
            <a:off x="1047138" y="5210100"/>
            <a:ext cx="4655373" cy="406522"/>
          </a:xfrm>
          <a:prstGeom prst="rect">
            <a:avLst/>
          </a:prstGeom>
        </p:spPr>
        <p:txBody>
          <a:bodyPr lIns="0" tIns="0" rIns="0" bIns="0" rtlCol="0" anchor="t">
            <a:spAutoFit/>
          </a:bodyPr>
          <a:lstStyle/>
          <a:p>
            <a:pPr>
              <a:lnSpc>
                <a:spcPts val="3079"/>
              </a:lnSpc>
            </a:pPr>
            <a:r>
              <a:rPr lang="en-US" sz="3200" b="1" dirty="0" err="1" smtClean="0">
                <a:solidFill>
                  <a:srgbClr val="C00000"/>
                </a:solidFill>
              </a:rPr>
              <a:t>Dạng</a:t>
            </a:r>
            <a:r>
              <a:rPr lang="en-US" sz="3200" b="1" dirty="0" smtClean="0">
                <a:solidFill>
                  <a:srgbClr val="C00000"/>
                </a:solidFill>
              </a:rPr>
              <a:t> </a:t>
            </a:r>
            <a:r>
              <a:rPr lang="en-US" sz="3200" b="1" dirty="0" err="1" smtClean="0">
                <a:solidFill>
                  <a:srgbClr val="C00000"/>
                </a:solidFill>
              </a:rPr>
              <a:t>biểu</a:t>
            </a:r>
            <a:r>
              <a:rPr lang="en-US" sz="3200" b="1" dirty="0" smtClean="0">
                <a:solidFill>
                  <a:srgbClr val="C00000"/>
                </a:solidFill>
              </a:rPr>
              <a:t> </a:t>
            </a:r>
            <a:r>
              <a:rPr lang="en-US" sz="3200" b="1" dirty="0" err="1" smtClean="0">
                <a:solidFill>
                  <a:srgbClr val="C00000"/>
                </a:solidFill>
              </a:rPr>
              <a:t>đồ</a:t>
            </a:r>
            <a:r>
              <a:rPr lang="en-US" sz="3200" b="1" dirty="0" smtClean="0">
                <a:solidFill>
                  <a:srgbClr val="C00000"/>
                </a:solidFill>
              </a:rPr>
              <a:t> </a:t>
            </a:r>
            <a:r>
              <a:rPr lang="en-US" sz="3200" b="1" dirty="0" err="1" smtClean="0">
                <a:solidFill>
                  <a:srgbClr val="C00000"/>
                </a:solidFill>
              </a:rPr>
              <a:t>thích</a:t>
            </a:r>
            <a:r>
              <a:rPr lang="en-US" sz="3200" b="1" dirty="0" smtClean="0">
                <a:solidFill>
                  <a:srgbClr val="C00000"/>
                </a:solidFill>
              </a:rPr>
              <a:t> </a:t>
            </a:r>
            <a:r>
              <a:rPr lang="en-US" sz="3200" b="1" dirty="0" err="1" smtClean="0">
                <a:solidFill>
                  <a:srgbClr val="C00000"/>
                </a:solidFill>
              </a:rPr>
              <a:t>hợp</a:t>
            </a:r>
            <a:r>
              <a:rPr lang="en-US" sz="3200" b="1" dirty="0" smtClean="0">
                <a:solidFill>
                  <a:srgbClr val="C00000"/>
                </a:solidFill>
              </a:rPr>
              <a:t> </a:t>
            </a:r>
            <a:endParaRPr lang="en-US" sz="3200" b="1" dirty="0">
              <a:solidFill>
                <a:srgbClr val="C00000"/>
              </a:solidFill>
            </a:endParaRPr>
          </a:p>
        </p:txBody>
      </p:sp>
      <p:sp>
        <p:nvSpPr>
          <p:cNvPr id="18" name="TextBox 20"/>
          <p:cNvSpPr txBox="1"/>
          <p:nvPr/>
        </p:nvSpPr>
        <p:spPr>
          <a:xfrm>
            <a:off x="3809206" y="4953794"/>
            <a:ext cx="7406436" cy="733534"/>
          </a:xfrm>
          <a:prstGeom prst="rect">
            <a:avLst/>
          </a:prstGeom>
        </p:spPr>
        <p:txBody>
          <a:bodyPr lIns="0" tIns="0" rIns="0" bIns="0" rtlCol="0" anchor="t">
            <a:spAutoFit/>
          </a:bodyPr>
          <a:lstStyle/>
          <a:p>
            <a:pPr algn="ctr">
              <a:lnSpc>
                <a:spcPts val="6532"/>
              </a:lnSpc>
              <a:spcBef>
                <a:spcPct val="0"/>
              </a:spcBef>
            </a:pPr>
            <a:r>
              <a:rPr lang="en-US" sz="3200" b="1" dirty="0" smtClean="0">
                <a:solidFill>
                  <a:srgbClr val="C00000"/>
                </a:solidFill>
              </a:rPr>
              <a:t>CỘT CHỒNG</a:t>
            </a:r>
            <a:endParaRPr lang="en-US" sz="3200" b="1" dirty="0">
              <a:solidFill>
                <a:srgbClr val="C00000"/>
              </a:solidFill>
            </a:endParaRPr>
          </a:p>
        </p:txBody>
      </p:sp>
      <p:sp>
        <p:nvSpPr>
          <p:cNvPr id="19" name="Freeform 15"/>
          <p:cNvSpPr/>
          <p:nvPr/>
        </p:nvSpPr>
        <p:spPr>
          <a:xfrm flipH="1">
            <a:off x="-1388346" y="6093362"/>
            <a:ext cx="2693449" cy="1532453"/>
          </a:xfrm>
          <a:custGeom>
            <a:avLst/>
            <a:gdLst/>
            <a:ahLst/>
            <a:cxnLst/>
            <a:rect l="l" t="t" r="r" b="b"/>
            <a:pathLst>
              <a:path w="4040700" h="2298148">
                <a:moveTo>
                  <a:pt x="4040701" y="0"/>
                </a:moveTo>
                <a:lnTo>
                  <a:pt x="0" y="0"/>
                </a:lnTo>
                <a:lnTo>
                  <a:pt x="0" y="2298148"/>
                </a:lnTo>
                <a:lnTo>
                  <a:pt x="4040701" y="2298148"/>
                </a:lnTo>
                <a:lnTo>
                  <a:pt x="4040701" y="0"/>
                </a:lnTo>
                <a:close/>
              </a:path>
            </a:pathLst>
          </a:custGeom>
          <a:blipFill>
            <a:blip r:embed="rId3">
              <a:extLst>
                <a:ext uri="{96DAC541-7B7A-43D3-8B79-37D633B846F1}">
                  <asvg:svgBlip xmlns="" xmlns:asvg="http://schemas.microsoft.com/office/drawing/2016/SVG/main" r:embed=""/>
                </a:ext>
              </a:extLst>
            </a:blip>
            <a:stretch>
              <a:fillRect/>
            </a:stretch>
          </a:blipFill>
        </p:spPr>
      </p:sp>
      <p:sp>
        <p:nvSpPr>
          <p:cNvPr id="20" name="Freeform 16"/>
          <p:cNvSpPr/>
          <p:nvPr/>
        </p:nvSpPr>
        <p:spPr>
          <a:xfrm flipV="1">
            <a:off x="9850659" y="-251391"/>
            <a:ext cx="2693449" cy="1532453"/>
          </a:xfrm>
          <a:custGeom>
            <a:avLst/>
            <a:gdLst/>
            <a:ahLst/>
            <a:cxnLst/>
            <a:rect l="l" t="t" r="r" b="b"/>
            <a:pathLst>
              <a:path w="4040700" h="2298148">
                <a:moveTo>
                  <a:pt x="0" y="2298149"/>
                </a:moveTo>
                <a:lnTo>
                  <a:pt x="4040700" y="2298149"/>
                </a:lnTo>
                <a:lnTo>
                  <a:pt x="4040700" y="0"/>
                </a:lnTo>
                <a:lnTo>
                  <a:pt x="0" y="0"/>
                </a:lnTo>
                <a:lnTo>
                  <a:pt x="0" y="2298149"/>
                </a:lnTo>
                <a:close/>
              </a:path>
            </a:pathLst>
          </a:custGeom>
          <a:blipFill>
            <a:blip r:embed="rId3">
              <a:extLst>
                <a:ext uri="{96DAC541-7B7A-43D3-8B79-37D633B846F1}">
                  <asvg:svgBlip xmlns="" xmlns:asvg="http://schemas.microsoft.com/office/drawing/2016/SVG/main" r:embed=""/>
                </a:ext>
              </a:extLst>
            </a:blip>
            <a:stretch>
              <a:fillRect/>
            </a:stretch>
          </a:blipFill>
        </p:spPr>
      </p:sp>
      <p:sp>
        <p:nvSpPr>
          <p:cNvPr id="21" name="Freeform 17"/>
          <p:cNvSpPr/>
          <p:nvPr/>
        </p:nvSpPr>
        <p:spPr>
          <a:xfrm rot="-5400000">
            <a:off x="11219529" y="5204394"/>
            <a:ext cx="1744531" cy="1938471"/>
          </a:xfrm>
          <a:custGeom>
            <a:avLst/>
            <a:gdLst/>
            <a:ahLst/>
            <a:cxnLst/>
            <a:rect l="l" t="t" r="r" b="b"/>
            <a:pathLst>
              <a:path w="2616191" h="2908085">
                <a:moveTo>
                  <a:pt x="0" y="0"/>
                </a:moveTo>
                <a:lnTo>
                  <a:pt x="2616190" y="0"/>
                </a:lnTo>
                <a:lnTo>
                  <a:pt x="2616190" y="2908084"/>
                </a:lnTo>
                <a:lnTo>
                  <a:pt x="0" y="2908084"/>
                </a:lnTo>
                <a:lnTo>
                  <a:pt x="0" y="0"/>
                </a:lnTo>
                <a:close/>
              </a:path>
            </a:pathLst>
          </a:custGeom>
          <a:blipFill>
            <a:blip r:embed="rId4" cstate="print">
              <a:extLst>
                <a:ext uri="{96DAC541-7B7A-43D3-8B79-37D633B846F1}">
                  <asvg:svgBlip xmlns="" xmlns:asvg="http://schemas.microsoft.com/office/drawing/2016/SVG/main" r:embed=""/>
                </a:ext>
              </a:extLst>
            </a:blip>
            <a:stretch>
              <a:fillRect l="-34737" b="-40333"/>
            </a:stretch>
          </a:blipFill>
        </p:spPr>
      </p:sp>
      <p:sp>
        <p:nvSpPr>
          <p:cNvPr id="22" name="Freeform 18"/>
          <p:cNvSpPr/>
          <p:nvPr/>
        </p:nvSpPr>
        <p:spPr>
          <a:xfrm rot="-5400000" flipH="1" flipV="1">
            <a:off x="-1038964" y="-739267"/>
            <a:ext cx="1744531" cy="1938471"/>
          </a:xfrm>
          <a:custGeom>
            <a:avLst/>
            <a:gdLst/>
            <a:ahLst/>
            <a:cxnLst/>
            <a:rect l="l" t="t" r="r" b="b"/>
            <a:pathLst>
              <a:path w="2616191" h="2908085">
                <a:moveTo>
                  <a:pt x="2616190" y="2908085"/>
                </a:moveTo>
                <a:lnTo>
                  <a:pt x="0" y="2908085"/>
                </a:lnTo>
                <a:lnTo>
                  <a:pt x="0" y="0"/>
                </a:lnTo>
                <a:lnTo>
                  <a:pt x="2616190" y="0"/>
                </a:lnTo>
                <a:lnTo>
                  <a:pt x="2616190" y="2908085"/>
                </a:lnTo>
                <a:close/>
              </a:path>
            </a:pathLst>
          </a:custGeom>
          <a:blipFill>
            <a:blip r:embed="rId4" cstate="print">
              <a:extLst>
                <a:ext uri="{96DAC541-7B7A-43D3-8B79-37D633B846F1}">
                  <asvg:svgBlip xmlns="" xmlns:asvg="http://schemas.microsoft.com/office/drawing/2016/SVG/main" r:embed=""/>
                </a:ext>
              </a:extLst>
            </a:blip>
            <a:stretch>
              <a:fillRect l="-34737" b="-40333"/>
            </a:stretch>
          </a:blipFill>
        </p:spPr>
      </p:sp>
    </p:spTree>
    <p:extLst>
      <p:ext uri="{BB962C8B-B14F-4D97-AF65-F5344CB8AC3E}">
        <p14:creationId xmlns:p14="http://schemas.microsoft.com/office/powerpoint/2010/main" val="370641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161" y="1"/>
            <a:ext cx="12161252" cy="6859587"/>
            <a:chOff x="0" y="0"/>
            <a:chExt cx="4281307" cy="2247245"/>
          </a:xfrm>
        </p:grpSpPr>
        <p:sp>
          <p:nvSpPr>
            <p:cNvPr id="10" name="Freeform 3"/>
            <p:cNvSpPr/>
            <p:nvPr/>
          </p:nvSpPr>
          <p:spPr>
            <a:xfrm>
              <a:off x="0" y="0"/>
              <a:ext cx="4281307" cy="2247245"/>
            </a:xfrm>
            <a:custGeom>
              <a:avLst/>
              <a:gdLst/>
              <a:ahLst/>
              <a:cxnLst/>
              <a:rect l="l" t="t" r="r" b="b"/>
              <a:pathLst>
                <a:path w="4281307" h="2247245">
                  <a:moveTo>
                    <a:pt x="24289" y="0"/>
                  </a:moveTo>
                  <a:lnTo>
                    <a:pt x="4257018" y="0"/>
                  </a:lnTo>
                  <a:cubicBezTo>
                    <a:pt x="4263460" y="0"/>
                    <a:pt x="4269638" y="2559"/>
                    <a:pt x="4274193" y="7114"/>
                  </a:cubicBezTo>
                  <a:cubicBezTo>
                    <a:pt x="4278748" y="11669"/>
                    <a:pt x="4281307" y="17847"/>
                    <a:pt x="4281307" y="24289"/>
                  </a:cubicBezTo>
                  <a:lnTo>
                    <a:pt x="4281307" y="2222956"/>
                  </a:lnTo>
                  <a:cubicBezTo>
                    <a:pt x="4281307" y="2236371"/>
                    <a:pt x="4270433" y="2247245"/>
                    <a:pt x="4257018" y="2247245"/>
                  </a:cubicBezTo>
                  <a:lnTo>
                    <a:pt x="24289" y="2247245"/>
                  </a:lnTo>
                  <a:cubicBezTo>
                    <a:pt x="17847" y="2247245"/>
                    <a:pt x="11669" y="2244686"/>
                    <a:pt x="7114" y="2240131"/>
                  </a:cubicBezTo>
                  <a:cubicBezTo>
                    <a:pt x="2559" y="2235576"/>
                    <a:pt x="0" y="2229398"/>
                    <a:pt x="0" y="2222956"/>
                  </a:cubicBezTo>
                  <a:lnTo>
                    <a:pt x="0" y="24289"/>
                  </a:lnTo>
                  <a:cubicBezTo>
                    <a:pt x="0" y="10875"/>
                    <a:pt x="10875" y="0"/>
                    <a:pt x="24289" y="0"/>
                  </a:cubicBezTo>
                  <a:close/>
                </a:path>
              </a:pathLst>
            </a:custGeom>
            <a:solidFill>
              <a:srgbClr val="FFFFF1"/>
            </a:solidFill>
            <a:ln w="123825" cap="rnd">
              <a:solidFill>
                <a:srgbClr val="2E841F"/>
              </a:solidFill>
              <a:prstDash val="solid"/>
              <a:round/>
            </a:ln>
          </p:spPr>
        </p:sp>
        <p:sp>
          <p:nvSpPr>
            <p:cNvPr id="11" name="TextBox 4"/>
            <p:cNvSpPr txBox="1"/>
            <p:nvPr/>
          </p:nvSpPr>
          <p:spPr>
            <a:xfrm>
              <a:off x="0" y="-28575"/>
              <a:ext cx="4281307" cy="2275820"/>
            </a:xfrm>
            <a:prstGeom prst="rect">
              <a:avLst/>
            </a:prstGeom>
            <a:ln>
              <a:solidFill>
                <a:srgbClr val="2E841F"/>
              </a:solidFill>
            </a:ln>
          </p:spPr>
          <p:txBody>
            <a:bodyPr lIns="50800" tIns="50800" rIns="50800" bIns="50800" rtlCol="0" anchor="ctr"/>
            <a:lstStyle/>
            <a:p>
              <a:pPr algn="ctr">
                <a:lnSpc>
                  <a:spcPts val="1680"/>
                </a:lnSpc>
              </a:pPr>
              <a:r>
                <a:rPr lang="en-US" sz="1200">
                  <a:solidFill>
                    <a:srgbClr val="FFFFFF"/>
                  </a:solidFill>
                  <a:latin typeface="Trocchi"/>
                </a:rPr>
                <a:t>6-8 nhóm chơi</a:t>
              </a:r>
            </a:p>
          </p:txBody>
        </p:sp>
      </p:grpSp>
      <p:pic>
        <p:nvPicPr>
          <p:cNvPr id="13" name="Picture 12"/>
          <p:cNvPicPr/>
          <p:nvPr/>
        </p:nvPicPr>
        <p:blipFill>
          <a:blip r:embed="rId3"/>
          <a:stretch>
            <a:fillRect/>
          </a:stretch>
        </p:blipFill>
        <p:spPr>
          <a:xfrm>
            <a:off x="1066006" y="153194"/>
            <a:ext cx="10668000" cy="6477000"/>
          </a:xfrm>
          <a:prstGeom prst="rect">
            <a:avLst/>
          </a:prstGeom>
          <a:solidFill>
            <a:schemeClr val="bg1"/>
          </a:solidFill>
        </p:spPr>
      </p:pic>
      <p:sp>
        <p:nvSpPr>
          <p:cNvPr id="19" name="Freeform 4"/>
          <p:cNvSpPr/>
          <p:nvPr/>
        </p:nvSpPr>
        <p:spPr>
          <a:xfrm rot="5400000" flipV="1">
            <a:off x="-881763" y="5680349"/>
            <a:ext cx="2350537" cy="2720332"/>
          </a:xfrm>
          <a:custGeom>
            <a:avLst/>
            <a:gdLst/>
            <a:ahLst/>
            <a:cxnLst/>
            <a:rect l="l" t="t" r="r" b="b"/>
            <a:pathLst>
              <a:path w="3524989" h="4081029">
                <a:moveTo>
                  <a:pt x="0" y="4081029"/>
                </a:moveTo>
                <a:lnTo>
                  <a:pt x="3524988" y="4081029"/>
                </a:lnTo>
                <a:lnTo>
                  <a:pt x="3524988" y="0"/>
                </a:lnTo>
                <a:lnTo>
                  <a:pt x="0" y="0"/>
                </a:lnTo>
                <a:lnTo>
                  <a:pt x="0" y="4081029"/>
                </a:lnTo>
                <a:close/>
              </a:path>
            </a:pathLst>
          </a:custGeom>
          <a:blipFill>
            <a:blip r:embed="rId4" cstate="print">
              <a:extLst>
                <a:ext uri="{96DAC541-7B7A-43D3-8B79-37D633B846F1}">
                  <asvg:svgBlip xmlns:asvg="http://schemas.microsoft.com/office/drawing/2016/SVG/main" xmlns="" r:embed=""/>
                </a:ext>
              </a:extLst>
            </a:blip>
            <a:stretch>
              <a:fillRect/>
            </a:stretch>
          </a:blipFill>
        </p:spPr>
      </p:sp>
    </p:spTree>
    <p:extLst>
      <p:ext uri="{BB962C8B-B14F-4D97-AF65-F5344CB8AC3E}">
        <p14:creationId xmlns:p14="http://schemas.microsoft.com/office/powerpoint/2010/main" val="1729926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7">
            <a:extLst>
              <a:ext uri="{FF2B5EF4-FFF2-40B4-BE49-F238E27FC236}">
                <a16:creationId xmlns="" xmlns:a16="http://schemas.microsoft.com/office/drawing/2014/main" id="{D2B680DB-E633-4DF1-9493-1C62B4D6F032}"/>
              </a:ext>
            </a:extLst>
          </p:cNvPr>
          <p:cNvSpPr/>
          <p:nvPr/>
        </p:nvSpPr>
        <p:spPr>
          <a:xfrm>
            <a:off x="40228" y="5182394"/>
            <a:ext cx="3845178" cy="1319672"/>
          </a:xfrm>
          <a:prstGeom prst="roundRect">
            <a:avLst/>
          </a:prstGeom>
          <a:gradFill flip="none" rotWithShape="1">
            <a:gsLst>
              <a:gs pos="0">
                <a:srgbClr val="2BCD15">
                  <a:tint val="66000"/>
                  <a:satMod val="160000"/>
                </a:srgbClr>
              </a:gs>
              <a:gs pos="50000">
                <a:srgbClr val="2BCD15">
                  <a:tint val="44500"/>
                  <a:satMod val="160000"/>
                </a:srgbClr>
              </a:gs>
              <a:gs pos="100000">
                <a:srgbClr val="2BCD15">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chemeClr val="tx1"/>
                </a:solidFill>
                <a:cs typeface="Arial" panose="020B0604020202020204" pitchFamily="34" charset="0"/>
              </a:rPr>
              <a:t>Sau </a:t>
            </a:r>
            <a:r>
              <a:rPr lang="en-US" sz="3000" b="1" dirty="0" err="1">
                <a:solidFill>
                  <a:schemeClr val="tx1"/>
                </a:solidFill>
                <a:cs typeface="Arial" panose="020B0604020202020204" pitchFamily="34" charset="0"/>
              </a:rPr>
              <a:t>đó</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mỗi</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bộ</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trưởng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đưa</a:t>
            </a:r>
            <a:r>
              <a:rPr lang="en-US" sz="3000" b="1" dirty="0">
                <a:solidFill>
                  <a:schemeClr val="tx1"/>
                </a:solidFill>
                <a:cs typeface="Arial" panose="020B0604020202020204" pitchFamily="34" charset="0"/>
              </a:rPr>
              <a:t> ra 1 </a:t>
            </a:r>
            <a:r>
              <a:rPr lang="en-US" sz="3000" b="1" dirty="0" err="1">
                <a:solidFill>
                  <a:schemeClr val="tx1"/>
                </a:solidFill>
                <a:cs typeface="Arial" panose="020B0604020202020204" pitchFamily="34" charset="0"/>
              </a:rPr>
              <a:t>giải</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pháp</a:t>
            </a:r>
            <a:endParaRPr lang="en-US" sz="3000" b="1" dirty="0">
              <a:solidFill>
                <a:schemeClr val="tx1"/>
              </a:solidFill>
              <a:cs typeface="Arial" panose="020B0604020202020204" pitchFamily="34" charset="0"/>
            </a:endParaRPr>
          </a:p>
        </p:txBody>
      </p:sp>
      <p:sp>
        <p:nvSpPr>
          <p:cNvPr id="20" name="Rectangle: Rounded Corners 7">
            <a:extLst>
              <a:ext uri="{FF2B5EF4-FFF2-40B4-BE49-F238E27FC236}">
                <a16:creationId xmlns="" xmlns:a16="http://schemas.microsoft.com/office/drawing/2014/main" id="{35BCD24A-4913-44D7-94A9-74CC6DD1FCBC}"/>
              </a:ext>
            </a:extLst>
          </p:cNvPr>
          <p:cNvSpPr/>
          <p:nvPr/>
        </p:nvSpPr>
        <p:spPr>
          <a:xfrm>
            <a:off x="36308" y="2896394"/>
            <a:ext cx="4077698" cy="1172708"/>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cs typeface="Arial" panose="020B0604020202020204" pitchFamily="34" charset="0"/>
              </a:rPr>
              <a:t>Viết</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trên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giấy</a:t>
            </a:r>
            <a:r>
              <a:rPr lang="en-US" sz="3000" b="1" dirty="0">
                <a:solidFill>
                  <a:schemeClr val="tx1"/>
                </a:solidFill>
                <a:cs typeface="Arial" panose="020B0604020202020204" pitchFamily="34" charset="0"/>
              </a:rPr>
              <a:t> A1 </a:t>
            </a:r>
            <a:r>
              <a:rPr lang="en-US" sz="3000" b="1" dirty="0" err="1">
                <a:solidFill>
                  <a:schemeClr val="tx1"/>
                </a:solidFill>
                <a:cs typeface="Arial" panose="020B0604020202020204" pitchFamily="34" charset="0"/>
              </a:rPr>
              <a:t>theo</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kĩ</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thuật</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khăn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trải</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bàn</a:t>
            </a:r>
            <a:r>
              <a:rPr lang="en-US" sz="3000" b="1" dirty="0">
                <a:solidFill>
                  <a:schemeClr val="tx1"/>
                </a:solidFill>
                <a:cs typeface="Arial" panose="020B0604020202020204" pitchFamily="34" charset="0"/>
              </a:rPr>
              <a:t>, </a:t>
            </a:r>
          </a:p>
        </p:txBody>
      </p:sp>
      <p:cxnSp>
        <p:nvCxnSpPr>
          <p:cNvPr id="32" name="Straight Connector 31">
            <a:extLst>
              <a:ext uri="{FF2B5EF4-FFF2-40B4-BE49-F238E27FC236}">
                <a16:creationId xmlns="" xmlns:a16="http://schemas.microsoft.com/office/drawing/2014/main" id="{9DFE21BC-8AE5-4330-9371-E5BCFAFC8E02}"/>
              </a:ext>
            </a:extLst>
          </p:cNvPr>
          <p:cNvCxnSpPr>
            <a:cxnSpLocks/>
          </p:cNvCxnSpPr>
          <p:nvPr/>
        </p:nvCxnSpPr>
        <p:spPr>
          <a:xfrm>
            <a:off x="5578194" y="1282476"/>
            <a:ext cx="42471" cy="550719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 xmlns:a16="http://schemas.microsoft.com/office/drawing/2014/main" id="{7EA01110-2EC2-4492-9CCA-753A1D76627A}"/>
              </a:ext>
            </a:extLst>
          </p:cNvPr>
          <p:cNvPicPr>
            <a:picLocks noChangeAspect="1"/>
          </p:cNvPicPr>
          <p:nvPr/>
        </p:nvPicPr>
        <p:blipFill rotWithShape="1">
          <a:blip r:embed="rId3">
            <a:extLst/>
          </a:blip>
          <a:srcRect l="10057" r="4605" b="13546"/>
          <a:stretch/>
        </p:blipFill>
        <p:spPr>
          <a:xfrm>
            <a:off x="3505377" y="1353263"/>
            <a:ext cx="1894960" cy="1011826"/>
          </a:xfrm>
          <a:prstGeom prst="rect">
            <a:avLst/>
          </a:prstGeom>
        </p:spPr>
      </p:pic>
      <p:sp>
        <p:nvSpPr>
          <p:cNvPr id="27" name="Rectangle: Rounded Corners 7">
            <a:extLst>
              <a:ext uri="{FF2B5EF4-FFF2-40B4-BE49-F238E27FC236}">
                <a16:creationId xmlns="" xmlns:a16="http://schemas.microsoft.com/office/drawing/2014/main" id="{BA82641E-3201-4492-91D4-87379E758E19}"/>
              </a:ext>
            </a:extLst>
          </p:cNvPr>
          <p:cNvSpPr/>
          <p:nvPr/>
        </p:nvSpPr>
        <p:spPr>
          <a:xfrm>
            <a:off x="65800" y="1296194"/>
            <a:ext cx="3382063" cy="1172708"/>
          </a:xfrm>
          <a:prstGeom prst="roundRect">
            <a:avLst/>
          </a:prstGeom>
          <a:gradFill flip="none" rotWithShape="1">
            <a:gsLst>
              <a:gs pos="0">
                <a:srgbClr val="2BCD15">
                  <a:tint val="66000"/>
                  <a:satMod val="160000"/>
                </a:srgbClr>
              </a:gs>
              <a:gs pos="50000">
                <a:srgbClr val="2BCD15">
                  <a:tint val="44500"/>
                  <a:satMod val="160000"/>
                </a:srgbClr>
              </a:gs>
              <a:gs pos="100000">
                <a:srgbClr val="2BCD15">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cs typeface="Arial" panose="020B0604020202020204" pitchFamily="34" charset="0"/>
              </a:rPr>
              <a:t>Vào</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vai</a:t>
            </a:r>
            <a:r>
              <a:rPr lang="en-US" sz="3000" b="1">
                <a:solidFill>
                  <a:schemeClr val="tx1"/>
                </a:solidFill>
                <a:cs typeface="Arial" panose="020B0604020202020204" pitchFamily="34" charset="0"/>
              </a:rPr>
              <a:t>: </a:t>
            </a:r>
            <a:r>
              <a:rPr lang="en-US" sz="3000" b="1" smtClean="0">
                <a:solidFill>
                  <a:srgbClr val="C00000"/>
                </a:solidFill>
                <a:cs typeface="Arial" panose="020B0604020202020204" pitchFamily="34" charset="0"/>
              </a:rPr>
              <a:t>Bộ </a:t>
            </a:r>
            <a:r>
              <a:rPr lang="en-US" sz="3000" b="1" dirty="0" err="1">
                <a:solidFill>
                  <a:srgbClr val="C00000"/>
                </a:solidFill>
                <a:cs typeface="Arial" panose="020B0604020202020204" pitchFamily="34" charset="0"/>
              </a:rPr>
              <a:t>trưởng</a:t>
            </a:r>
            <a:r>
              <a:rPr lang="en-US" sz="3000" b="1" dirty="0">
                <a:solidFill>
                  <a:srgbClr val="C00000"/>
                </a:solidFill>
                <a:cs typeface="Arial" panose="020B0604020202020204" pitchFamily="34" charset="0"/>
              </a:rPr>
              <a:t> </a:t>
            </a:r>
            <a:r>
              <a:rPr lang="en-US" sz="3000" b="1" err="1">
                <a:solidFill>
                  <a:srgbClr val="C00000"/>
                </a:solidFill>
                <a:cs typeface="Arial" panose="020B0604020202020204" pitchFamily="34" charset="0"/>
              </a:rPr>
              <a:t>Bộ</a:t>
            </a:r>
            <a:r>
              <a:rPr lang="en-US" sz="3000" b="1">
                <a:solidFill>
                  <a:srgbClr val="C00000"/>
                </a:solidFill>
                <a:cs typeface="Arial" panose="020B0604020202020204" pitchFamily="34" charset="0"/>
              </a:rPr>
              <a:t> </a:t>
            </a:r>
            <a:r>
              <a:rPr lang="en-US" sz="3000" b="1" smtClean="0">
                <a:solidFill>
                  <a:srgbClr val="C00000"/>
                </a:solidFill>
                <a:cs typeface="Arial" panose="020B0604020202020204" pitchFamily="34" charset="0"/>
              </a:rPr>
              <a:t>NN&amp;PTNT</a:t>
            </a:r>
            <a:endParaRPr lang="en-US" sz="3000" b="1" dirty="0">
              <a:solidFill>
                <a:srgbClr val="C00000"/>
              </a:solidFill>
              <a:cs typeface="Arial" panose="020B0604020202020204" pitchFamily="34" charset="0"/>
            </a:endParaRPr>
          </a:p>
        </p:txBody>
      </p:sp>
      <p:cxnSp>
        <p:nvCxnSpPr>
          <p:cNvPr id="18" name="Straight Connector 17">
            <a:extLst>
              <a:ext uri="{FF2B5EF4-FFF2-40B4-BE49-F238E27FC236}">
                <a16:creationId xmlns="" xmlns:a16="http://schemas.microsoft.com/office/drawing/2014/main" id="{75F55B41-6FA3-47DA-8C17-D39A4ECA31F7}"/>
              </a:ext>
            </a:extLst>
          </p:cNvPr>
          <p:cNvCxnSpPr>
            <a:cxnSpLocks/>
          </p:cNvCxnSpPr>
          <p:nvPr/>
        </p:nvCxnSpPr>
        <p:spPr>
          <a:xfrm flipV="1">
            <a:off x="0" y="1153821"/>
            <a:ext cx="12190413" cy="939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Rectangle: Rounded Corners 7">
            <a:extLst>
              <a:ext uri="{FF2B5EF4-FFF2-40B4-BE49-F238E27FC236}">
                <a16:creationId xmlns="" xmlns:a16="http://schemas.microsoft.com/office/drawing/2014/main" id="{CF6ED63D-ABB6-43BC-83DE-0BA5CF543C32}"/>
              </a:ext>
            </a:extLst>
          </p:cNvPr>
          <p:cNvSpPr/>
          <p:nvPr/>
        </p:nvSpPr>
        <p:spPr>
          <a:xfrm>
            <a:off x="5704059" y="1532845"/>
            <a:ext cx="6476092" cy="2403935"/>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err="1">
                <a:solidFill>
                  <a:schemeClr val="tx1"/>
                </a:solidFill>
                <a:cs typeface="Arial" panose="020B0604020202020204" pitchFamily="34" charset="0"/>
              </a:rPr>
              <a:t>Các</a:t>
            </a:r>
            <a:r>
              <a:rPr lang="en-US" sz="3000" b="1">
                <a:solidFill>
                  <a:schemeClr val="tx1"/>
                </a:solidFill>
                <a:cs typeface="Arial" panose="020B0604020202020204" pitchFamily="34" charset="0"/>
              </a:rPr>
              <a:t> </a:t>
            </a:r>
            <a:r>
              <a:rPr lang="en-US" sz="3000" b="1" smtClean="0">
                <a:solidFill>
                  <a:schemeClr val="tx1"/>
                </a:solidFill>
                <a:cs typeface="Arial" panose="020B0604020202020204" pitchFamily="34" charset="0"/>
              </a:rPr>
              <a:t>em </a:t>
            </a:r>
            <a:r>
              <a:rPr lang="en-US" sz="3000" b="1" dirty="0" err="1">
                <a:solidFill>
                  <a:schemeClr val="tx1"/>
                </a:solidFill>
                <a:cs typeface="Arial" panose="020B0604020202020204" pitchFamily="34" charset="0"/>
              </a:rPr>
              <a:t>hãy</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vào</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vai</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là</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các</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bộ</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trưởng</a:t>
            </a:r>
            <a:r>
              <a:rPr lang="en-US" sz="3000" b="1" dirty="0">
                <a:solidFill>
                  <a:schemeClr val="tx1"/>
                </a:solidFill>
                <a:cs typeface="Arial" panose="020B0604020202020204" pitchFamily="34" charset="0"/>
              </a:rPr>
              <a:t> </a:t>
            </a:r>
            <a:r>
              <a:rPr lang="en-US" sz="3000" b="1" err="1">
                <a:solidFill>
                  <a:schemeClr val="tx1"/>
                </a:solidFill>
                <a:cs typeface="Arial" panose="020B0604020202020204" pitchFamily="34" charset="0"/>
              </a:rPr>
              <a:t>Bộ</a:t>
            </a:r>
            <a:r>
              <a:rPr lang="en-US" sz="3000" b="1">
                <a:solidFill>
                  <a:schemeClr val="tx1"/>
                </a:solidFill>
                <a:cs typeface="Arial" panose="020B0604020202020204" pitchFamily="34" charset="0"/>
              </a:rPr>
              <a:t> </a:t>
            </a:r>
            <a:r>
              <a:rPr lang="en-US" sz="3000" b="1" smtClean="0">
                <a:solidFill>
                  <a:schemeClr val="tx1"/>
                </a:solidFill>
                <a:cs typeface="Arial" panose="020B0604020202020204" pitchFamily="34" charset="0"/>
              </a:rPr>
              <a:t>Nông nghiệp và phát triển Nông thôn, </a:t>
            </a:r>
            <a:r>
              <a:rPr lang="en-US" sz="3000" b="1" dirty="0" err="1">
                <a:solidFill>
                  <a:schemeClr val="tx1"/>
                </a:solidFill>
                <a:cs typeface="Arial" panose="020B0604020202020204" pitchFamily="34" charset="0"/>
              </a:rPr>
              <a:t>thảo</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luận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và</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đưa</a:t>
            </a:r>
            <a:r>
              <a:rPr lang="en-US" sz="3000" b="1" dirty="0">
                <a:solidFill>
                  <a:schemeClr val="tx1"/>
                </a:solidFill>
                <a:cs typeface="Arial" panose="020B0604020202020204" pitchFamily="34" charset="0"/>
              </a:rPr>
              <a:t> ra </a:t>
            </a:r>
            <a:r>
              <a:rPr lang="en-US" sz="3000" b="1" dirty="0" err="1">
                <a:solidFill>
                  <a:schemeClr val="tx1"/>
                </a:solidFill>
                <a:cs typeface="Arial" panose="020B0604020202020204" pitchFamily="34" charset="0"/>
              </a:rPr>
              <a:t>những</a:t>
            </a:r>
            <a:r>
              <a:rPr lang="en-US" sz="3000" b="1" dirty="0">
                <a:solidFill>
                  <a:schemeClr val="tx1"/>
                </a:solidFill>
                <a:cs typeface="Arial" panose="020B0604020202020204" pitchFamily="34" charset="0"/>
              </a:rPr>
              <a:t> </a:t>
            </a:r>
            <a:r>
              <a:rPr lang="en-US" sz="3000" b="1" dirty="0" err="1">
                <a:solidFill>
                  <a:srgbClr val="C00000"/>
                </a:solidFill>
                <a:cs typeface="Arial" panose="020B0604020202020204" pitchFamily="34" charset="0"/>
              </a:rPr>
              <a:t>giải</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pháp</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phát</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triển</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nông</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nghiệp</a:t>
            </a:r>
            <a:r>
              <a:rPr lang="en-US" sz="3000" b="1" dirty="0">
                <a:solidFill>
                  <a:srgbClr val="C00000"/>
                </a:solidFill>
                <a:cs typeface="Arial" panose="020B0604020202020204" pitchFamily="34" charset="0"/>
              </a:rPr>
              <a:t> </a:t>
            </a:r>
            <a:r>
              <a:rPr lang="en-US" sz="3000" b="1" dirty="0" err="1">
                <a:solidFill>
                  <a:schemeClr val="tx1"/>
                </a:solidFill>
                <a:cs typeface="Arial" panose="020B0604020202020204" pitchFamily="34" charset="0"/>
              </a:rPr>
              <a:t>nước</a:t>
            </a:r>
            <a:r>
              <a:rPr lang="en-US" sz="3000" b="1" dirty="0">
                <a:solidFill>
                  <a:schemeClr val="tx1"/>
                </a:solidFill>
                <a:cs typeface="Arial" panose="020B0604020202020204" pitchFamily="34" charset="0"/>
              </a:rPr>
              <a:t> ta</a:t>
            </a:r>
          </a:p>
        </p:txBody>
      </p:sp>
      <p:pic>
        <p:nvPicPr>
          <p:cNvPr id="2050" name="Picture 2" descr="Lãnh đạo Quản lý Clip nghệ thuật - Lãnh đạo png tải về - Miễn phí trong  suốt Quan Hệ Công Chúng png Tải về.">
            <a:extLst>
              <a:ext uri="{FF2B5EF4-FFF2-40B4-BE49-F238E27FC236}">
                <a16:creationId xmlns="" xmlns:a16="http://schemas.microsoft.com/office/drawing/2014/main" id="{BB0F6BC8-8BDC-4E2C-9526-73AEF707F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8206" y="4128769"/>
            <a:ext cx="3674248" cy="25776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Lãnh đạo Quản lý Clip nghệ thuật - Lãnh đạo png tải về - Miễn phí trong  suốt Quan Hệ Công Chúng png Tải về.">
            <a:extLst>
              <a:ext uri="{FF2B5EF4-FFF2-40B4-BE49-F238E27FC236}">
                <a16:creationId xmlns="" xmlns:a16="http://schemas.microsoft.com/office/drawing/2014/main" id="{4D96BFFF-597B-47CC-B74D-49166B68C4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006" y="4115594"/>
            <a:ext cx="1668936" cy="9646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0">
            <a:extLst>
              <a:ext uri="{FF2B5EF4-FFF2-40B4-BE49-F238E27FC236}">
                <a16:creationId xmlns="" xmlns:a16="http://schemas.microsoft.com/office/drawing/2014/main" id="{A66EF4CC-1A92-46AE-9E8D-B66A2B44BD0A}"/>
              </a:ext>
            </a:extLst>
          </p:cNvPr>
          <p:cNvGrpSpPr/>
          <p:nvPr/>
        </p:nvGrpSpPr>
        <p:grpSpPr>
          <a:xfrm>
            <a:off x="3189096" y="-53419"/>
            <a:ext cx="5993795" cy="1154162"/>
            <a:chOff x="2938542" y="34863"/>
            <a:chExt cx="5994575" cy="1153895"/>
          </a:xfrm>
        </p:grpSpPr>
        <p:sp>
          <p:nvSpPr>
            <p:cNvPr id="33" name="Rectangle: Rounded Corners 32">
              <a:extLst>
                <a:ext uri="{FF2B5EF4-FFF2-40B4-BE49-F238E27FC236}">
                  <a16:creationId xmlns="" xmlns:a16="http://schemas.microsoft.com/office/drawing/2014/main" id="{84B895CD-A8D0-46E8-93EB-87F1C342F92D}"/>
                </a:ext>
              </a:extLst>
            </p:cNvPr>
            <p:cNvSpPr/>
            <p:nvPr/>
          </p:nvSpPr>
          <p:spPr>
            <a:xfrm>
              <a:off x="3090179" y="118118"/>
              <a:ext cx="5842938" cy="1034959"/>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34" name="Rectangle 33">
              <a:extLst>
                <a:ext uri="{FF2B5EF4-FFF2-40B4-BE49-F238E27FC236}">
                  <a16:creationId xmlns="" xmlns:a16="http://schemas.microsoft.com/office/drawing/2014/main" id="{D98A2DFD-A663-4219-BAD6-BDFB5A320281}"/>
                </a:ext>
              </a:extLst>
            </p:cNvPr>
            <p:cNvSpPr/>
            <p:nvPr/>
          </p:nvSpPr>
          <p:spPr>
            <a:xfrm>
              <a:off x="3977972" y="34863"/>
              <a:ext cx="4814467" cy="1153895"/>
            </a:xfrm>
            <a:prstGeom prst="rect">
              <a:avLst/>
            </a:prstGeom>
            <a:noFill/>
          </p:spPr>
          <p:txBody>
            <a:bodyPr wrap="square" lIns="91440" tIns="45720" rIns="91440" bIns="45720">
              <a:spAutoFit/>
            </a:bodyPr>
            <a:lstStyle/>
            <a:p>
              <a:pPr algn="ctr"/>
              <a:r>
                <a:rPr lang="en-US" sz="6900" b="1" cap="none" spc="0" smtClean="0">
                  <a:ln w="13462">
                    <a:solidFill>
                      <a:schemeClr val="bg1"/>
                    </a:solidFill>
                    <a:prstDash val="solid"/>
                  </a:ln>
                  <a:solidFill>
                    <a:srgbClr val="C00000"/>
                  </a:solidFill>
                  <a:effectLst>
                    <a:outerShdw dist="38100" dir="2700000" algn="bl" rotWithShape="0">
                      <a:schemeClr val="accent5"/>
                    </a:outerShdw>
                  </a:effectLst>
                </a:rPr>
                <a:t>VỀ NHÀ</a:t>
              </a:r>
              <a:endParaRPr lang="en-US" sz="6900" b="1" cap="none" spc="0"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5" name="Picture 2" descr="navocado-task-badges-legal-task-icons-smaller | Icon, Task, Icon collection">
              <a:extLst>
                <a:ext uri="{FF2B5EF4-FFF2-40B4-BE49-F238E27FC236}">
                  <a16:creationId xmlns="" xmlns:a16="http://schemas.microsoft.com/office/drawing/2014/main" id="{F50CE2D9-E8C2-4736-B89C-E2CE2B6C62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654" t="79227" b="1915"/>
            <a:stretch/>
          </p:blipFill>
          <p:spPr bwMode="auto">
            <a:xfrm>
              <a:off x="2938542" y="55614"/>
              <a:ext cx="1134794" cy="10753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5707803"/>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22215" y="1092453"/>
            <a:ext cx="9142810"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cs typeface="Times New Roman" pitchFamily="18" charset="0"/>
              </a:rPr>
              <a:t>Câu 5</a:t>
            </a:r>
            <a:r>
              <a:rPr lang="en-US" sz="3300" b="1" smtClean="0">
                <a:solidFill>
                  <a:srgbClr val="0000FF"/>
                </a:solidFill>
                <a:cs typeface="Times New Roman" pitchFamily="18" charset="0"/>
              </a:rPr>
              <a:t>. Địa danh “Lục Ngạn” ở tỉnh Bắc Giang nhắc ta nghĩ tới cây ăn quả nào?  </a:t>
            </a:r>
            <a:endParaRPr lang="en-US" sz="3300" b="1" dirty="0">
              <a:solidFill>
                <a:srgbClr val="0000FF"/>
              </a:solidFill>
              <a:cs typeface="Times New Roman" pitchFamily="18" charset="0"/>
            </a:endParaRPr>
          </a:p>
        </p:txBody>
      </p:sp>
      <p:sp>
        <p:nvSpPr>
          <p:cNvPr id="5" name="TextBox 4"/>
          <p:cNvSpPr txBox="1"/>
          <p:nvPr/>
        </p:nvSpPr>
        <p:spPr>
          <a:xfrm>
            <a:off x="4774579" y="3531418"/>
            <a:ext cx="1575297" cy="806114"/>
          </a:xfrm>
          <a:prstGeom prst="rect">
            <a:avLst/>
          </a:prstGeom>
          <a:noFill/>
        </p:spPr>
        <p:txBody>
          <a:bodyPr wrap="none" lIns="121917" tIns="60958" rIns="121917" bIns="60958" rtlCol="0">
            <a:spAutoFit/>
          </a:bodyPr>
          <a:lstStyle/>
          <a:p>
            <a:pPr>
              <a:lnSpc>
                <a:spcPct val="150000"/>
              </a:lnSpc>
            </a:pPr>
            <a:r>
              <a:rPr lang="en-US" sz="3300" b="1" smtClean="0">
                <a:solidFill>
                  <a:srgbClr val="FF0000"/>
                </a:solidFill>
                <a:cs typeface="Times New Roman" pitchFamily="18" charset="0"/>
              </a:rPr>
              <a:t>Quả vải</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3802" y="1092453"/>
            <a:ext cx="9142810"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cs typeface="Times New Roman" pitchFamily="18" charset="0"/>
              </a:rPr>
              <a:t>Câu 6</a:t>
            </a:r>
            <a:r>
              <a:rPr lang="en-US" sz="3300" b="1" smtClean="0">
                <a:solidFill>
                  <a:srgbClr val="0000FF"/>
                </a:solidFill>
                <a:cs typeface="Times New Roman" pitchFamily="18" charset="0"/>
              </a:rPr>
              <a:t>. Những năm qua, cơ cấu kinh tế nước ta chuyển dịch theo hướng</a:t>
            </a:r>
            <a:endParaRPr lang="en-US" sz="3300" b="1" dirty="0">
              <a:solidFill>
                <a:srgbClr val="0000FF"/>
              </a:solidFill>
              <a:cs typeface="Times New Roman" pitchFamily="18" charset="0"/>
            </a:endParaRPr>
          </a:p>
        </p:txBody>
      </p:sp>
      <p:sp>
        <p:nvSpPr>
          <p:cNvPr id="5" name="TextBox 4"/>
          <p:cNvSpPr txBox="1"/>
          <p:nvPr/>
        </p:nvSpPr>
        <p:spPr>
          <a:xfrm>
            <a:off x="3548170" y="3328171"/>
            <a:ext cx="3182917" cy="806114"/>
          </a:xfrm>
          <a:prstGeom prst="rect">
            <a:avLst/>
          </a:prstGeom>
          <a:noFill/>
        </p:spPr>
        <p:txBody>
          <a:bodyPr wrap="none" lIns="121917" tIns="60958" rIns="121917" bIns="60958" rtlCol="0">
            <a:spAutoFit/>
          </a:bodyPr>
          <a:lstStyle/>
          <a:p>
            <a:pPr>
              <a:lnSpc>
                <a:spcPct val="150000"/>
              </a:lnSpc>
            </a:pPr>
            <a:r>
              <a:rPr lang="en-US" sz="3300" b="1" smtClean="0">
                <a:solidFill>
                  <a:srgbClr val="FF0000"/>
                </a:solidFill>
                <a:cs typeface="Times New Roman" pitchFamily="18" charset="0"/>
              </a:rPr>
              <a:t>Công nghiệp hoá</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5F295B-4E73-4941-B32D-88CC9D779356}"/>
              </a:ext>
            </a:extLst>
          </p:cNvPr>
          <p:cNvPicPr>
            <a:picLocks noChangeAspect="1"/>
          </p:cNvPicPr>
          <p:nvPr/>
        </p:nvPicPr>
        <p:blipFill rotWithShape="1">
          <a:blip r:embed="rId2"/>
          <a:srcRect b="461"/>
          <a:stretch/>
        </p:blipFill>
        <p:spPr>
          <a:xfrm>
            <a:off x="21" y="1282"/>
            <a:ext cx="12190393" cy="6858306"/>
          </a:xfrm>
          <a:prstGeom prst="rect">
            <a:avLst/>
          </a:prstGeom>
        </p:spPr>
      </p:pic>
      <mc:AlternateContent xmlns:mc="http://schemas.openxmlformats.org/markup-compatibility/2006">
        <mc:Choice xmlns:am3d="http://schemas.microsoft.com/office/drawing/2017/model3d" xmlns=""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3"/>
              <a:stretch>
                <a:fillRect/>
              </a:stretch>
            </p:blipFill>
            <p:spPr>
              <a:xfrm>
                <a:off x="194528" y="4598950"/>
                <a:ext cx="2071485" cy="2072234"/>
              </a:xfrm>
              <a:prstGeom prst="rect">
                <a:avLst/>
              </a:prstGeom>
            </p:spPr>
          </p:pic>
        </mc:Fallback>
      </mc:AlternateContent>
      <p:sp>
        <p:nvSpPr>
          <p:cNvPr id="8" name="TextBox 7"/>
          <p:cNvSpPr txBox="1"/>
          <p:nvPr/>
        </p:nvSpPr>
        <p:spPr>
          <a:xfrm>
            <a:off x="1208880" y="1194077"/>
            <a:ext cx="9706616" cy="1908211"/>
          </a:xfrm>
          <a:prstGeom prst="rect">
            <a:avLst/>
          </a:prstGeom>
          <a:noFill/>
        </p:spPr>
        <p:txBody>
          <a:bodyPr wrap="square" lIns="91436" tIns="45718" rIns="91436" bIns="45718" rtlCol="0">
            <a:spAutoFit/>
          </a:bodyPr>
          <a:lstStyle/>
          <a:p>
            <a:pPr algn="ctr"/>
            <a:r>
              <a:rPr lang="en-US" sz="5900" b="1" smtClean="0">
                <a:solidFill>
                  <a:srgbClr val="FFFF00"/>
                </a:solidFill>
                <a:effectLst>
                  <a:outerShdw blurRad="38100" dist="38100" dir="2700000" algn="tl">
                    <a:srgbClr val="000000">
                      <a:alpha val="43137"/>
                    </a:srgbClr>
                  </a:outerShdw>
                </a:effectLst>
              </a:rPr>
              <a:t>TIẾT 5,6.Bài </a:t>
            </a:r>
            <a:r>
              <a:rPr lang="en-US" sz="5900" b="1" dirty="0" smtClean="0">
                <a:solidFill>
                  <a:srgbClr val="FFFF00"/>
                </a:solidFill>
                <a:effectLst>
                  <a:outerShdw blurRad="38100" dist="38100" dir="2700000" algn="tl">
                    <a:srgbClr val="000000">
                      <a:alpha val="43137"/>
                    </a:srgbClr>
                  </a:outerShdw>
                </a:effectLst>
              </a:rPr>
              <a:t>4.</a:t>
            </a:r>
          </a:p>
          <a:p>
            <a:pPr algn="ctr"/>
            <a:r>
              <a:rPr lang="en-US" sz="5900" b="1" dirty="0" err="1" smtClean="0">
                <a:solidFill>
                  <a:srgbClr val="FFFF00"/>
                </a:solidFill>
                <a:effectLst>
                  <a:outerShdw blurRad="38100" dist="38100" dir="2700000" algn="tl">
                    <a:srgbClr val="000000">
                      <a:alpha val="43137"/>
                    </a:srgbClr>
                  </a:outerShdw>
                </a:effectLst>
              </a:rPr>
              <a:t>Nông</a:t>
            </a:r>
            <a:r>
              <a:rPr lang="en-US" sz="5900" b="1" dirty="0" smtClean="0">
                <a:solidFill>
                  <a:srgbClr val="FFFF00"/>
                </a:solidFill>
                <a:effectLst>
                  <a:outerShdw blurRad="38100" dist="38100" dir="2700000" algn="tl">
                    <a:srgbClr val="000000">
                      <a:alpha val="43137"/>
                    </a:srgbClr>
                  </a:outerShdw>
                </a:effectLst>
              </a:rPr>
              <a:t> </a:t>
            </a:r>
            <a:r>
              <a:rPr lang="en-US" sz="5900" b="1" dirty="0" err="1" smtClean="0">
                <a:solidFill>
                  <a:srgbClr val="FFFF00"/>
                </a:solidFill>
                <a:effectLst>
                  <a:outerShdw blurRad="38100" dist="38100" dir="2700000" algn="tl">
                    <a:srgbClr val="000000">
                      <a:alpha val="43137"/>
                    </a:srgbClr>
                  </a:outerShdw>
                </a:effectLst>
              </a:rPr>
              <a:t>nghiệp</a:t>
            </a:r>
            <a:endParaRPr lang="en-US" sz="59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4912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11,664229527,E:\BAI GIANG E-LEARNING -linh\bai giang thang 3-2016\fie xuat ban dat\bai 8 - dia 9-file nguon\8_Bai 8_Dia 9. Su phat trien va phan bo nong nghiep\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1047</TotalTime>
  <Words>3534</Words>
  <Application>Microsoft Office PowerPoint</Application>
  <PresentationFormat>Custom</PresentationFormat>
  <Paragraphs>542</Paragraphs>
  <Slides>69</Slides>
  <Notes>34</Notes>
  <HiddenSlides>0</HiddenSlides>
  <MMClips>3</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Nhân giống vật nuôi</vt:lpstr>
      <vt:lpstr>PowerPoint Presentation</vt:lpstr>
      <vt:lpstr>Ô NHIỄM MÔI TRƯỜNG NƯỚC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TRẢ LỜI NHANH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56</cp:revision>
  <dcterms:created xsi:type="dcterms:W3CDTF">2018-03-09T07:14:39Z</dcterms:created>
  <dcterms:modified xsi:type="dcterms:W3CDTF">2025-10-07T12:56:48Z</dcterms:modified>
</cp:coreProperties>
</file>