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23"/>
  </p:notesMasterIdLst>
  <p:sldIdLst>
    <p:sldId id="363" r:id="rId2"/>
    <p:sldId id="310" r:id="rId3"/>
    <p:sldId id="314" r:id="rId4"/>
    <p:sldId id="315" r:id="rId5"/>
    <p:sldId id="316" r:id="rId6"/>
    <p:sldId id="318" r:id="rId7"/>
    <p:sldId id="319" r:id="rId8"/>
    <p:sldId id="320" r:id="rId9"/>
    <p:sldId id="364" r:id="rId10"/>
    <p:sldId id="321" r:id="rId11"/>
    <p:sldId id="322" r:id="rId12"/>
    <p:sldId id="323" r:id="rId13"/>
    <p:sldId id="366" r:id="rId14"/>
    <p:sldId id="367" r:id="rId15"/>
    <p:sldId id="368" r:id="rId16"/>
    <p:sldId id="369" r:id="rId17"/>
    <p:sldId id="371" r:id="rId18"/>
    <p:sldId id="372" r:id="rId19"/>
    <p:sldId id="373" r:id="rId20"/>
    <p:sldId id="370" r:id="rId21"/>
    <p:sldId id="308" r:id="rId2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643" y="34"/>
      </p:cViewPr>
      <p:guideLst>
        <p:guide orient="horz" pos="2592"/>
        <p:guide pos="460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09/09/2025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3894192548"/>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29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7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6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1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9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8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09/09/2025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4343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09/09/2025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36624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09/09/2025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58985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5180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extLst>
      <p:ext uri="{BB962C8B-B14F-4D97-AF65-F5344CB8AC3E}">
        <p14:creationId xmlns:p14="http://schemas.microsoft.com/office/powerpoint/2010/main" val="331680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extLst>
      <p:ext uri="{BB962C8B-B14F-4D97-AF65-F5344CB8AC3E}">
        <p14:creationId xmlns:p14="http://schemas.microsoft.com/office/powerpoint/2010/main" val="216618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09/09/2025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3051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09/09/2025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98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09/09/2025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70939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09/09/2025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8917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09/09/2025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83192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09/09/2025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17286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09/09/2025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85930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09/09/2025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183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09/09/2025</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extLst>
      <p:ext uri="{BB962C8B-B14F-4D97-AF65-F5344CB8AC3E}">
        <p14:creationId xmlns:p14="http://schemas.microsoft.com/office/powerpoint/2010/main" val="11036964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11.bin"/><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7.wmf"/><Relationship Id="rId18" Type="http://schemas.openxmlformats.org/officeDocument/2006/relationships/oleObject" Target="../embeddings/oleObject6.bin"/><Relationship Id="rId3" Type="http://schemas.openxmlformats.org/officeDocument/2006/relationships/image" Target="../media/image21.jpg"/><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19.wmf"/><Relationship Id="rId2" Type="http://schemas.openxmlformats.org/officeDocument/2006/relationships/slideLayout" Target="../slideLayouts/slideLayout1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image" Target="../media/image16.wmf"/><Relationship Id="rId5" Type="http://schemas.openxmlformats.org/officeDocument/2006/relationships/image" Target="../media/image22.png"/><Relationship Id="rId15" Type="http://schemas.openxmlformats.org/officeDocument/2006/relationships/image" Target="../media/image18.wmf"/><Relationship Id="rId10" Type="http://schemas.openxmlformats.org/officeDocument/2006/relationships/oleObject" Target="../embeddings/oleObject2.bin"/><Relationship Id="rId19" Type="http://schemas.openxmlformats.org/officeDocument/2006/relationships/image" Target="../media/image20.wmf"/><Relationship Id="rId4" Type="http://schemas.openxmlformats.org/officeDocument/2006/relationships/image" Target="../media/image13.gif"/><Relationship Id="rId9" Type="http://schemas.openxmlformats.org/officeDocument/2006/relationships/image" Target="../media/image14.png"/><Relationship Id="rId1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7.wmf"/><Relationship Id="rId3" Type="http://schemas.openxmlformats.org/officeDocument/2006/relationships/notesSlide" Target="../notesSlides/notesSlide2.xml"/><Relationship Id="rId7" Type="http://schemas.openxmlformats.org/officeDocument/2006/relationships/image" Target="../media/image24.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6.wmf"/><Relationship Id="rId5" Type="http://schemas.openxmlformats.org/officeDocument/2006/relationships/image" Target="../media/image28.e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5.wmf"/></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80" y="2"/>
            <a:ext cx="3064763" cy="2244056"/>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23" name="Nhóm 22">
            <a:extLst>
              <a:ext uri="{FF2B5EF4-FFF2-40B4-BE49-F238E27FC236}">
                <a16:creationId xmlns:a16="http://schemas.microsoft.com/office/drawing/2014/main" id="{05D82EDD-2EA4-466D-B44B-7ED7ACB2C928}"/>
              </a:ext>
            </a:extLst>
          </p:cNvPr>
          <p:cNvGrpSpPr/>
          <p:nvPr/>
        </p:nvGrpSpPr>
        <p:grpSpPr>
          <a:xfrm>
            <a:off x="799092" y="679269"/>
            <a:ext cx="1723381" cy="720273"/>
            <a:chOff x="135275" y="1055962"/>
            <a:chExt cx="1521443" cy="503650"/>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272238" y="1157213"/>
              <a:ext cx="1338485" cy="340035"/>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grpSp>
      <p:sp>
        <p:nvSpPr>
          <p:cNvPr id="30" name="TextBox 29"/>
          <p:cNvSpPr txBox="1"/>
          <p:nvPr/>
        </p:nvSpPr>
        <p:spPr>
          <a:xfrm>
            <a:off x="3272242" y="349387"/>
            <a:ext cx="10112064" cy="757130"/>
          </a:xfrm>
          <a:prstGeom prst="rect">
            <a:avLst/>
          </a:prstGeom>
          <a:noFill/>
        </p:spPr>
        <p:txBody>
          <a:bodyPr wrap="none" rtlCol="0">
            <a:spAutoFit/>
          </a:bodyPr>
          <a:lstStyle/>
          <a:p>
            <a:r>
              <a:rPr lang="en-US" sz="4320">
                <a:latin typeface="SVN-A Love Of Thunder" panose="02040603050506020204" pitchFamily="18" charset="0"/>
              </a:rPr>
              <a:t>CHƯƠNG 1: TẬP HỢP các SỐ TỰ NHIÊN </a:t>
            </a: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p>
        </p:txBody>
      </p:sp>
    </p:spTree>
    <p:extLst>
      <p:ext uri="{BB962C8B-B14F-4D97-AF65-F5344CB8AC3E}">
        <p14:creationId xmlns:p14="http://schemas.microsoft.com/office/powerpoint/2010/main" val="3407141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a:extLst>
              <a:ext uri="{FF2B5EF4-FFF2-40B4-BE49-F238E27FC236}">
                <a16:creationId xmlns:a16="http://schemas.microsoft.com/office/drawing/2014/main" id="{55AA5181-3A94-4ED6-9B6B-9C0354B28F97}"/>
              </a:ext>
            </a:extLst>
          </p:cNvPr>
          <p:cNvGrpSpPr/>
          <p:nvPr/>
        </p:nvGrpSpPr>
        <p:grpSpPr>
          <a:xfrm>
            <a:off x="921527" y="1763947"/>
            <a:ext cx="10979184" cy="2542171"/>
            <a:chOff x="1649228" y="1465215"/>
            <a:chExt cx="9149320" cy="2118476"/>
          </a:xfrm>
        </p:grpSpPr>
        <p:cxnSp>
          <p:nvCxnSpPr>
            <p:cNvPr id="7" name="Straight Arrow Connector 6">
              <a:extLst>
                <a:ext uri="{FF2B5EF4-FFF2-40B4-BE49-F238E27FC236}">
                  <a16:creationId xmlns:a16="http://schemas.microsoft.com/office/drawing/2014/main" id="{0AEC215B-D413-4676-BB72-9B157972EAE6}"/>
                </a:ext>
              </a:extLst>
            </p:cNvPr>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48FF09A-EEC3-4726-A186-3B0CDFB1F969}"/>
                </a:ext>
              </a:extLst>
            </p:cNvPr>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9" name="Oval 8">
              <a:extLst>
                <a:ext uri="{FF2B5EF4-FFF2-40B4-BE49-F238E27FC236}">
                  <a16:creationId xmlns:a16="http://schemas.microsoft.com/office/drawing/2014/main" id="{B7A85F51-4295-4761-AA89-4810CEA3BB63}"/>
                </a:ext>
              </a:extLst>
            </p:cNvPr>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0" name="Oval 9">
              <a:extLst>
                <a:ext uri="{FF2B5EF4-FFF2-40B4-BE49-F238E27FC236}">
                  <a16:creationId xmlns:a16="http://schemas.microsoft.com/office/drawing/2014/main" id="{BC230922-F170-4C42-9613-AB7E12A27036}"/>
                </a:ext>
              </a:extLst>
            </p:cNvPr>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1" name="Oval 10">
              <a:extLst>
                <a:ext uri="{FF2B5EF4-FFF2-40B4-BE49-F238E27FC236}">
                  <a16:creationId xmlns:a16="http://schemas.microsoft.com/office/drawing/2014/main" id="{A6036853-9782-4CFF-A9BA-164C3AD6B5CD}"/>
                </a:ext>
              </a:extLst>
            </p:cNvPr>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2" name="Oval 11">
              <a:extLst>
                <a:ext uri="{FF2B5EF4-FFF2-40B4-BE49-F238E27FC236}">
                  <a16:creationId xmlns:a16="http://schemas.microsoft.com/office/drawing/2014/main" id="{D49566FD-596E-4F26-AC39-2260B134090F}"/>
                </a:ext>
              </a:extLst>
            </p:cNvPr>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3" name="Rectangle 12">
              <a:extLst>
                <a:ext uri="{FF2B5EF4-FFF2-40B4-BE49-F238E27FC236}">
                  <a16:creationId xmlns:a16="http://schemas.microsoft.com/office/drawing/2014/main" id="{ED5E5BAD-6763-4758-8340-AB31FB996326}"/>
                </a:ext>
              </a:extLst>
            </p:cNvPr>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a:extLst>
                <a:ext uri="{FF2B5EF4-FFF2-40B4-BE49-F238E27FC236}">
                  <a16:creationId xmlns:a16="http://schemas.microsoft.com/office/drawing/2014/main" id="{B3F82759-E882-41BD-85D4-7AFBCC4256DB}"/>
                </a:ext>
              </a:extLst>
            </p:cNvPr>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a:extLst>
                <a:ext uri="{FF2B5EF4-FFF2-40B4-BE49-F238E27FC236}">
                  <a16:creationId xmlns:a16="http://schemas.microsoft.com/office/drawing/2014/main" id="{C0D3E024-2A80-4A14-B2F8-E51DC4F5F2FC}"/>
                </a:ext>
              </a:extLst>
            </p:cNvPr>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a:extLst>
                <a:ext uri="{FF2B5EF4-FFF2-40B4-BE49-F238E27FC236}">
                  <a16:creationId xmlns:a16="http://schemas.microsoft.com/office/drawing/2014/main" id="{69410B82-8B69-4BF6-8F46-7B42FA032370}"/>
                </a:ext>
              </a:extLst>
            </p:cNvPr>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a:extLst>
                <a:ext uri="{FF2B5EF4-FFF2-40B4-BE49-F238E27FC236}">
                  <a16:creationId xmlns:a16="http://schemas.microsoft.com/office/drawing/2014/main" id="{DCC03F85-376D-41A5-A0FA-6C3A86E695BB}"/>
                </a:ext>
              </a:extLst>
            </p:cNvPr>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a:extLst>
                <a:ext uri="{FF2B5EF4-FFF2-40B4-BE49-F238E27FC236}">
                  <a16:creationId xmlns:a16="http://schemas.microsoft.com/office/drawing/2014/main" id="{99F3E900-6C57-4E6B-9B35-87862765A5BC}"/>
                </a:ext>
              </a:extLst>
            </p:cNvPr>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a:extLst>
                <a:ext uri="{FF2B5EF4-FFF2-40B4-BE49-F238E27FC236}">
                  <a16:creationId xmlns:a16="http://schemas.microsoft.com/office/drawing/2014/main" id="{3626678C-1D3E-4373-A5D5-A75FB1A77448}"/>
                </a:ext>
              </a:extLst>
            </p:cNvPr>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0" name="Oval 19">
              <a:extLst>
                <a:ext uri="{FF2B5EF4-FFF2-40B4-BE49-F238E27FC236}">
                  <a16:creationId xmlns:a16="http://schemas.microsoft.com/office/drawing/2014/main" id="{78BD307F-9782-4792-9E17-113ACE0C3660}"/>
                </a:ext>
              </a:extLst>
            </p:cNvPr>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1" name="Rectangle 20">
              <a:extLst>
                <a:ext uri="{FF2B5EF4-FFF2-40B4-BE49-F238E27FC236}">
                  <a16:creationId xmlns:a16="http://schemas.microsoft.com/office/drawing/2014/main" id="{4A617ECB-0F5A-4830-A45C-DCAC54EC9249}"/>
                </a:ext>
              </a:extLst>
            </p:cNvPr>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a:extLst>
                <a:ext uri="{FF2B5EF4-FFF2-40B4-BE49-F238E27FC236}">
                  <a16:creationId xmlns:a16="http://schemas.microsoft.com/office/drawing/2014/main" id="{1C495DD9-A657-4EB0-871A-05592EFDB879}"/>
                </a:ext>
              </a:extLst>
            </p:cNvPr>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3" name="Right Brace 22">
              <a:extLst>
                <a:ext uri="{FF2B5EF4-FFF2-40B4-BE49-F238E27FC236}">
                  <a16:creationId xmlns:a16="http://schemas.microsoft.com/office/drawing/2014/main" id="{25753956-0DC2-4C2F-9123-099B261C596B}"/>
                </a:ext>
              </a:extLst>
            </p:cNvPr>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4" name="Rectangle 23">
              <a:extLst>
                <a:ext uri="{FF2B5EF4-FFF2-40B4-BE49-F238E27FC236}">
                  <a16:creationId xmlns:a16="http://schemas.microsoft.com/office/drawing/2014/main" id="{3ED3E6F1-0EC7-4B33-B75D-19B7F096F04B}"/>
                </a:ext>
              </a:extLst>
            </p:cNvPr>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N</a:t>
            </a:r>
            <a:r>
              <a:rPr lang="vi-VN" sz="2880">
                <a:solidFill>
                  <a:schemeClr val="bg1"/>
                </a:solidFill>
                <a:latin typeface="+mj-lt"/>
              </a:rPr>
              <a:t> =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 1; 2; 3; …} </a:t>
            </a:r>
            <a:br>
              <a:rPr lang="vi-VN" sz="2880">
                <a:solidFill>
                  <a:schemeClr val="bg1"/>
                </a:solidFill>
                <a:latin typeface="+mj-lt"/>
              </a:rPr>
            </a:br>
            <a:endParaRPr lang="en-US" sz="2880">
              <a:solidFill>
                <a:schemeClr val="bg1"/>
              </a:solidFill>
              <a:latin typeface="+mj-lt"/>
            </a:endParaRPr>
          </a:p>
        </p:txBody>
      </p:sp>
    </p:spTree>
    <p:extLst>
      <p:ext uri="{BB962C8B-B14F-4D97-AF65-F5344CB8AC3E}">
        <p14:creationId xmlns:p14="http://schemas.microsoft.com/office/powerpoint/2010/main" val="424060093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10"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1"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2"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3"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4"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5"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6"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7"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8"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9"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0"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1"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2"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3"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4"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5"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6"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7"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8"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9"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0"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1"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2"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3"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4"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5"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6"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7"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8"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9"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0"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1"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2"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3"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4"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5"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6"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7"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8"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9"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0"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1"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2"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3"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4"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5"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6"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7"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8"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9"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0"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1"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2"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3"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4"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5"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6"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7"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8"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9"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0"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1"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2"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3"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4"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5"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6"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7"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178" name="TextBox 177"/>
              <p:cNvSpPr txBox="1"/>
              <p:nvPr/>
            </p:nvSpPr>
            <p:spPr>
              <a:xfrm>
                <a:off x="2027118" y="1932982"/>
                <a:ext cx="10022149" cy="2019014"/>
              </a:xfrm>
              <a:prstGeom prst="rect">
                <a:avLst/>
              </a:prstGeom>
              <a:noFill/>
            </p:spPr>
            <p:txBody>
              <a:bodyPr wrap="square" rtlCol="0">
                <a:spAutoFit/>
              </a:bodyPr>
              <a:lstStyle/>
              <a:p>
                <a:r>
                  <a:rPr lang="en-US" sz="2880" b="1">
                    <a:solidFill>
                      <a:prstClr val="black"/>
                    </a:solidFill>
                    <a:latin typeface="Times New Roman" pitchFamily="18" charset="0"/>
                    <a:cs typeface="Times New Roman" pitchFamily="18" charset="0"/>
                  </a:rPr>
                  <a:t>Viết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hợp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sau</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bằng</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cách</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liệt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kê</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phần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tử</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của</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chúng</a:t>
                </a:r>
                <a:endParaRPr lang="en-US" sz="2880" b="1" dirty="0">
                  <a:solidFill>
                    <a:prstClr val="black"/>
                  </a:solidFill>
                  <a:latin typeface="Times New Roman" pitchFamily="18" charset="0"/>
                  <a:cs typeface="Times New Roman" pitchFamily="18" charset="0"/>
                </a:endParaRPr>
              </a:p>
              <a:p>
                <a:pPr>
                  <a:lnSpc>
                    <a:spcPct val="150000"/>
                  </a:lnSpc>
                  <a:spcAft>
                    <a:spcPts val="1200"/>
                  </a:spcAft>
                </a:pPr>
                <a:r>
                  <a:rPr lang="en-US" sz="2880" b="1" dirty="0">
                    <a:solidFill>
                      <a:prstClr val="black"/>
                    </a:solidFill>
                    <a:latin typeface="Times New Roman" pitchFamily="18" charset="0"/>
                    <a:cs typeface="Times New Roman" pitchFamily="18" charset="0"/>
                  </a:rPr>
                  <a:t>    A = </a:t>
                </a:r>
                <a:r>
                  <a:rPr lang="nl-NL" sz="2880" dirty="0">
                    <a:solidFill>
                      <a:prstClr val="black"/>
                    </a:solidFill>
                    <a:latin typeface="Times New Roman"/>
                    <a:ea typeface="Calibri"/>
                  </a:rPr>
                  <a:t>{ x </a:t>
                </a:r>
                <a14:m>
                  <m:oMath xmlns:m="http://schemas.openxmlformats.org/officeDocument/2006/math">
                    <m:r>
                      <a:rPr lang="nl-NL" sz="2880" i="1">
                        <a:solidFill>
                          <a:prstClr val="black"/>
                        </a:solidFill>
                        <a:latin typeface="Cambria Math"/>
                        <a:ea typeface="Calibri"/>
                      </a:rPr>
                      <m:t>∈</m:t>
                    </m:r>
                  </m:oMath>
                </a14:m>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ℕ</m:t>
                    </m:r>
                  </m:oMath>
                </a14:m>
                <a:r>
                  <a:rPr lang="nl-NL" sz="2880" dirty="0">
                    <a:solidFill>
                      <a:prstClr val="black"/>
                    </a:solidFill>
                    <a:latin typeface="Times New Roman"/>
                    <a:ea typeface="Calibri"/>
                  </a:rPr>
                  <a:t>, x &lt; 5}</a:t>
                </a:r>
              </a:p>
              <a:p>
                <a:pPr>
                  <a:lnSpc>
                    <a:spcPct val="150000"/>
                  </a:lnSpc>
                  <a:spcAft>
                    <a:spcPts val="1200"/>
                  </a:spcAft>
                </a:pPr>
                <a:r>
                  <a:rPr lang="nl-NL" sz="2880" dirty="0">
                    <a:solidFill>
                      <a:prstClr val="black"/>
                    </a:solidFill>
                    <a:latin typeface="Times New Roman"/>
                    <a:ea typeface="Calibri"/>
                  </a:rPr>
                  <a:t>    B = { x </a:t>
                </a:r>
                <a14:m>
                  <m:oMath xmlns:m="http://schemas.openxmlformats.org/officeDocument/2006/math">
                    <m:r>
                      <a:rPr lang="nl-NL" sz="2880" i="1">
                        <a:solidFill>
                          <a:prstClr val="black"/>
                        </a:solidFill>
                        <a:latin typeface="Cambria Math"/>
                        <a:ea typeface="Calibri"/>
                      </a:rPr>
                      <m:t>∈</m:t>
                    </m:r>
                    <m:sSup>
                      <m:sSupPr>
                        <m:ctrlPr>
                          <a:rPr lang="nl-NL" sz="2880" i="1">
                            <a:solidFill>
                              <a:prstClr val="black"/>
                            </a:solidFill>
                            <a:latin typeface="Cambria Math" panose="02040503050406030204" pitchFamily="18" charset="0"/>
                          </a:rPr>
                        </m:ctrlPr>
                      </m:sSupPr>
                      <m:e>
                        <m:r>
                          <a:rPr lang="en-US" sz="2880" i="1">
                            <a:solidFill>
                              <a:prstClr val="black"/>
                            </a:solidFill>
                            <a:latin typeface="Cambria Math"/>
                            <a:ea typeface="Cambria Math"/>
                          </a:rPr>
                          <m:t>ℕ</m:t>
                        </m:r>
                      </m:e>
                      <m:sup>
                        <m:r>
                          <a:rPr lang="en-US" sz="2880" i="1">
                            <a:solidFill>
                              <a:prstClr val="black"/>
                            </a:solidFill>
                            <a:latin typeface="Cambria Math"/>
                          </a:rPr>
                          <m:t>∗</m:t>
                        </m:r>
                      </m:sup>
                    </m:sSup>
                  </m:oMath>
                </a14:m>
                <a:r>
                  <a:rPr lang="nl-NL" sz="2880" dirty="0">
                    <a:solidFill>
                      <a:prstClr val="black"/>
                    </a:solidFill>
                    <a:latin typeface="Times New Roman"/>
                    <a:ea typeface="Calibri"/>
                  </a:rPr>
                  <a:t>, x &lt; </a:t>
                </a:r>
                <a:r>
                  <a:rPr lang="nl-NL" sz="2880">
                    <a:solidFill>
                      <a:prstClr val="black"/>
                    </a:solidFill>
                    <a:latin typeface="Times New Roman"/>
                    <a:ea typeface="Calibri"/>
                  </a:rPr>
                  <a:t>5}</a:t>
                </a:r>
                <a:endParaRPr lang="nl-NL" sz="2880" dirty="0">
                  <a:solidFill>
                    <a:prstClr val="black"/>
                  </a:solidFill>
                  <a:latin typeface="Times New Roman"/>
                  <a:ea typeface="Calibri"/>
                </a:endParaRPr>
              </a:p>
            </p:txBody>
          </p:sp>
        </mc:Choice>
        <mc:Fallback xmlns="">
          <p:sp>
            <p:nvSpPr>
              <p:cNvPr id="178" name="TextBox 177"/>
              <p:cNvSpPr txBox="1">
                <a:spLocks noRot="1" noChangeAspect="1" noMove="1" noResize="1" noEditPoints="1" noAdjustHandles="1" noChangeArrowheads="1" noChangeShapeType="1" noTextEdit="1"/>
              </p:cNvSpPr>
              <p:nvPr/>
            </p:nvSpPr>
            <p:spPr>
              <a:xfrm>
                <a:off x="2027118" y="1932982"/>
                <a:ext cx="10022149" cy="2019014"/>
              </a:xfrm>
              <a:prstGeom prst="rect">
                <a:avLst/>
              </a:prstGeom>
              <a:blipFill>
                <a:blip r:embed="rId3"/>
                <a:stretch>
                  <a:fillRect l="-1338" t="-3323" b="-3927"/>
                </a:stretch>
              </a:blipFill>
            </p:spPr>
            <p:txBody>
              <a:bodyPr/>
              <a:lstStyle/>
              <a:p>
                <a:r>
                  <a:rPr 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2</a:t>
            </a:r>
            <a:endParaRPr lang="en-US" sz="3360" b="1"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99851564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179"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82"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3"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4"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5"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6"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7"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8"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9"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0"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1"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2"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3"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4"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5"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6"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7"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8"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9"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0"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1"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2"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3"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4"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5"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6"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7"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8"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9"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0"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1"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2"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3"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4"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5"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6"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7"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8"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9"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0"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1"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2"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3"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4"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5"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6"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7"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8"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9"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0"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1"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2"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3"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4"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5"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6"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7"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8"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9"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0"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1"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2"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3"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4"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5"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6"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7"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8"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9"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250" name="Rectangle 249"/>
          <p:cNvSpPr/>
          <p:nvPr/>
        </p:nvSpPr>
        <p:spPr>
          <a:xfrm>
            <a:off x="5612134" y="428468"/>
            <a:ext cx="2739853"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3</a:t>
            </a:r>
            <a:endParaRPr lang="en-US" sz="3360" b="1" dirty="0">
              <a:solidFill>
                <a:prstClr val="black"/>
              </a:solidFill>
              <a:latin typeface="SVN-A Love Of Thunder" panose="02040603050506020204" pitchFamily="18" charset="0"/>
              <a:cs typeface="Times New Roman" pitchFamily="18" charset="0"/>
            </a:endParaRPr>
          </a:p>
        </p:txBody>
      </p:sp>
      <mc:AlternateContent xmlns:mc="http://schemas.openxmlformats.org/markup-compatibility/2006" xmlns:a14="http://schemas.microsoft.com/office/drawing/2010/main">
        <mc:Choice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itchFamily="18" charset="0"/>
                  <a:cs typeface="Times New Roman" pitchFamily="18" charset="0"/>
                </a:endParaRPr>
              </a:p>
              <a:p>
                <a:r>
                  <a:rPr lang="en-US" sz="3840" dirty="0" err="1">
                    <a:solidFill>
                      <a:prstClr val="black"/>
                    </a:solidFill>
                    <a:latin typeface="Times New Roman" pitchFamily="18" charset="0"/>
                    <a:cs typeface="Times New Roman" pitchFamily="18" charset="0"/>
                  </a:rPr>
                  <a:t>Gọi</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là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số</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tự</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nhiên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lớn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6 </a:t>
                </a:r>
                <a:r>
                  <a:rPr lang="en-US" sz="3840" dirty="0" err="1">
                    <a:solidFill>
                      <a:prstClr val="black"/>
                    </a:solidFill>
                    <a:latin typeface="Times New Roman" pitchFamily="18" charset="0"/>
                    <a:cs typeface="Times New Roman" pitchFamily="18" charset="0"/>
                  </a:rPr>
                  <a:t>và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nhỏ</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10</a:t>
                </a:r>
              </a:p>
              <a:p>
                <a:r>
                  <a:rPr lang="en-US" sz="3840" dirty="0">
                    <a:solidFill>
                      <a:prstClr val="black"/>
                    </a:solidFill>
                    <a:latin typeface="Times New Roman" pitchFamily="18" charset="0"/>
                    <a:cs typeface="Times New Roman" pitchFamily="18" charset="0"/>
                  </a:rPr>
                  <a:t>a) </a:t>
                </a:r>
                <a:r>
                  <a:rPr lang="en-US" sz="3840" dirty="0" err="1">
                    <a:solidFill>
                      <a:prstClr val="black"/>
                    </a:solidFill>
                    <a:latin typeface="Times New Roman" pitchFamily="18" charset="0"/>
                    <a:cs typeface="Times New Roman" pitchFamily="18" charset="0"/>
                  </a:rPr>
                  <a:t>Thay</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thế</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m:t>
                    </m:r>
                  </m:oMath>
                </a14:m>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hoặc</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 </m:t>
                    </m:r>
                  </m:oMath>
                </a14:m>
                <a:r>
                  <a:rPr lang="en-US" sz="3840" dirty="0">
                    <a:solidFill>
                      <a:prstClr val="black"/>
                    </a:solidFill>
                    <a:latin typeface="Times New Roman" pitchFamily="18" charset="0"/>
                    <a:cs typeface="Times New Roman" pitchFamily="18" charset="0"/>
                  </a:rPr>
                  <a:t>:   5        M ;    9       M ;  </a:t>
                </a:r>
              </a:p>
              <a:p>
                <a:r>
                  <a:rPr lang="en-US" sz="3840" dirty="0">
                    <a:solidFill>
                      <a:prstClr val="black"/>
                    </a:solidFill>
                    <a:latin typeface="Times New Roman" pitchFamily="18" charset="0"/>
                    <a:cs typeface="Times New Roman" pitchFamily="18" charset="0"/>
                  </a:rPr>
                  <a:t>b) </a:t>
                </a:r>
                <a:r>
                  <a:rPr lang="en-US" sz="3840" dirty="0" err="1">
                    <a:solidFill>
                      <a:prstClr val="black"/>
                    </a:solidFill>
                    <a:latin typeface="Times New Roman" pitchFamily="18" charset="0"/>
                    <a:cs typeface="Times New Roman" pitchFamily="18" charset="0"/>
                  </a:rPr>
                  <a:t>Mô</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tả</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tập</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hợp</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hai</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cách</a:t>
                </a:r>
                <a:r>
                  <a:rPr lang="en-US" sz="3840" dirty="0">
                    <a:solidFill>
                      <a:prstClr val="black"/>
                    </a:solidFill>
                    <a:latin typeface="Times New Roman" pitchFamily="18" charset="0"/>
                    <a:cs typeface="Times New Roman" pitchFamily="18" charset="0"/>
                  </a:rPr>
                  <a:t>.</a:t>
                </a:r>
              </a:p>
            </p:txBody>
          </p:sp>
        </mc:Choice>
        <mc:Fallback xmlns="">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a:blip r:embed="rId3"/>
                <a:stretch>
                  <a:fillRect l="-1480" b="-9181"/>
                </a:stretch>
              </a:blipFill>
            </p:spPr>
            <p:txBody>
              <a:bodyPr/>
              <a:lstStyle/>
              <a:p>
                <a:r>
                  <a:rPr 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0930975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solidFill>
                  <a:srgbClr val="000000"/>
                </a:solidFill>
                <a:latin typeface="Times New Roman"/>
                <a:ea typeface="Times New Roman"/>
              </a:rPr>
              <a:t>Các</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viết</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tập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hợp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nào</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sau</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đây</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đúng</a:t>
            </a:r>
            <a:r>
              <a:rPr lang="en-US" dirty="0">
                <a:solidFill>
                  <a:srgbClr val="000000"/>
                </a:solidFill>
                <a:latin typeface="Times New Roman"/>
                <a:ea typeface="Times New Roman"/>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a:ea typeface="+mj-ea"/>
                <a:cs typeface="Times New Roman" panose="02020603050405020304" pitchFamily="18" charset="0"/>
              </a:rPr>
              <a:t> </a:t>
            </a:r>
            <a:r>
              <a:rPr lang="en-US" sz="3840">
                <a:solidFill>
                  <a:srgbClr val="000000"/>
                </a:solidFill>
                <a:latin typeface="Times New Roman"/>
                <a:ea typeface="Times New Roman"/>
                <a:cs typeface="Times New Roman"/>
              </a:rPr>
              <a:t>A = [1; 2; 3; 4]     </a:t>
            </a:r>
            <a:endParaRPr lang="en-US" sz="3840">
              <a:latin typeface="Times New Roman"/>
              <a:ea typeface="Calibri"/>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a:ea typeface="Calibri"/>
              </a:rPr>
              <a:t>A =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D</a:t>
            </a: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7240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a:ea typeface="Times New Roman"/>
              </a:rPr>
              <a:t>Cho B = {2; 3; 4; 5}. </a:t>
            </a:r>
            <a:r>
              <a:rPr lang="en-US" sz="5280" dirty="0" err="1">
                <a:solidFill>
                  <a:srgbClr val="000000"/>
                </a:solidFill>
                <a:latin typeface="Times New Roman"/>
                <a:ea typeface="Times New Roman"/>
              </a:rPr>
              <a:t>Chọn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sai</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trong</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các</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sau</a:t>
            </a:r>
            <a:r>
              <a:rPr lang="en-US" sz="5280" dirty="0">
                <a:solidFill>
                  <a:srgbClr val="000000"/>
                </a:solidFill>
                <a:latin typeface="Times New Roman"/>
                <a:ea typeface="Times New Roman"/>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 A. 2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B. 5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a:ea typeface="Calibri"/>
              </a:rPr>
              <a:t> C.  6 </a:t>
            </a:r>
            <a:r>
              <a:rPr lang="en-US" sz="3840" dirty="0">
                <a:solidFill>
                  <a:prstClr val="black"/>
                </a:solidFill>
                <a:latin typeface="Cambria Math"/>
                <a:ea typeface="Calibri"/>
                <a:cs typeface="Cambria Math"/>
              </a:rPr>
              <a:t>∈</a:t>
            </a:r>
            <a:r>
              <a:rPr lang="en-US" sz="3840" dirty="0">
                <a:solidFill>
                  <a:prstClr val="black"/>
                </a:solidFill>
                <a:latin typeface="Times New Roman"/>
                <a:ea typeface="Calibri"/>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a:ea typeface="Calibri"/>
              </a:rPr>
              <a:t>D. </a:t>
            </a:r>
            <a:r>
              <a:rPr lang="en-US" sz="3840" dirty="0">
                <a:solidFill>
                  <a:srgbClr val="000000"/>
                </a:solidFill>
                <a:latin typeface="Times New Roman"/>
                <a:ea typeface="Times New Roman"/>
              </a:rPr>
              <a:t>1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C</a:t>
            </a: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38758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a:ea typeface="Times New Roman"/>
                <a:cs typeface="Times New Roman"/>
              </a:rPr>
              <a:t>Viết</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tập</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hợp</a:t>
            </a:r>
            <a:r>
              <a:rPr lang="en-US" sz="4800" dirty="0">
                <a:solidFill>
                  <a:srgbClr val="000000"/>
                </a:solidFill>
                <a:latin typeface="Times New Roman"/>
                <a:ea typeface="Times New Roman"/>
                <a:cs typeface="Times New Roman"/>
              </a:rPr>
              <a:t> A </a:t>
            </a:r>
            <a:r>
              <a:rPr lang="en-US" sz="4800" dirty="0" err="1">
                <a:solidFill>
                  <a:srgbClr val="000000"/>
                </a:solidFill>
                <a:latin typeface="Times New Roman"/>
                <a:ea typeface="Times New Roman"/>
                <a:cs typeface="Times New Roman"/>
              </a:rPr>
              <a:t>các</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số</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tự</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nhiên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lớn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5 </a:t>
            </a:r>
            <a:r>
              <a:rPr lang="en-US" sz="4800" dirty="0" err="1">
                <a:solidFill>
                  <a:srgbClr val="000000"/>
                </a:solidFill>
                <a:latin typeface="Times New Roman"/>
                <a:ea typeface="Times New Roman"/>
                <a:cs typeface="Times New Roman"/>
              </a:rPr>
              <a:t>và</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nhỏ</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10.</a:t>
            </a:r>
            <a:endParaRPr lang="en-US" sz="4800" dirty="0">
              <a:latin typeface="Times New Roman"/>
              <a:ea typeface="Calibri"/>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a:ea typeface="Calibri"/>
              </a:rPr>
              <a:t>A. A =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a:ea typeface="Times New Roman"/>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a:ea typeface="Times New Roman"/>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a:ea typeface="Times New Roman"/>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A</a:t>
            </a: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2257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a:ea typeface="Times New Roman"/>
                <a:cs typeface="Times New Roman"/>
              </a:rPr>
              <a:t>Viết</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tập</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hợp</a:t>
            </a:r>
            <a:r>
              <a:rPr lang="en-US" sz="3360" dirty="0">
                <a:solidFill>
                  <a:srgbClr val="000000"/>
                </a:solidFill>
                <a:latin typeface="Times New Roman"/>
                <a:ea typeface="Times New Roman"/>
                <a:cs typeface="Times New Roman"/>
              </a:rPr>
              <a:t> P </a:t>
            </a:r>
            <a:r>
              <a:rPr lang="en-US" sz="3360" dirty="0" err="1">
                <a:solidFill>
                  <a:srgbClr val="000000"/>
                </a:solidFill>
                <a:latin typeface="Times New Roman"/>
                <a:ea typeface="Times New Roman"/>
                <a:cs typeface="Times New Roman"/>
              </a:rPr>
              <a:t>các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chữ</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cái</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khác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nhau</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trong</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cụm</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từ</a:t>
            </a:r>
            <a:r>
              <a:rPr lang="en-US" sz="3360" dirty="0">
                <a:solidFill>
                  <a:srgbClr val="000000"/>
                </a:solidFill>
                <a:latin typeface="Times New Roman"/>
                <a:ea typeface="Times New Roman"/>
                <a:cs typeface="Times New Roman"/>
              </a:rPr>
              <a:t>: “HOC SINH”</a:t>
            </a:r>
            <a:endParaRPr lang="en-US" sz="3360" dirty="0">
              <a:latin typeface="Times New Roman"/>
              <a:ea typeface="Calibri"/>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A. P = {H; O; C; S; I; N; H}     </a:t>
            </a:r>
            <a:endParaRPr lang="en-US" sz="3840" dirty="0">
              <a:latin typeface="Times New Roman"/>
              <a:ea typeface="Calibri"/>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a:ea typeface="Calibri"/>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a:ea typeface="Times New Roman"/>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 D. P = {H; O; C; H; I; N}</a:t>
            </a:r>
            <a:endParaRPr lang="en-US" sz="3840" dirty="0">
              <a:latin typeface="Times New Roman"/>
              <a:ea typeface="Calibri"/>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13767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tập hợp A = {a, b, c, x, y} và </a:t>
                </a:r>
              </a:p>
              <a:p>
                <a:pPr>
                  <a:lnSpc>
                    <a:spcPct val="150000"/>
                  </a:lnSpc>
                </a:pPr>
                <a:r>
                  <a:rPr lang="en-US" sz="3840">
                    <a:latin typeface="Times New Roman" panose="02020603050405020304" pitchFamily="18" charset="0"/>
                    <a:cs typeface="Times New Roman" panose="02020603050405020304" pitchFamily="18" charset="0"/>
                  </a:rPr>
                  <a:t>B = {b, d, y, t, u, v} . Dùng kí hiệu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hoặc “</a:t>
                </a:r>
                <a14:m>
                  <m:oMath xmlns:m="http://schemas.openxmlformats.org/officeDocument/2006/math">
                    <m:r>
                      <a:rPr lang="en-US" sz="3840">
                        <a:latin typeface="Cambria Math" panose="02040503050406030204" pitchFamily="18" charset="0"/>
                        <a:ea typeface="Cambria Math"/>
                        <a:cs typeface="Times New Roman" pitchFamily="18" charset="0"/>
                      </a:rPr>
                      <m:t> </m:t>
                    </m:r>
                    <m:r>
                      <a:rPr lang="en-US" sz="3840" i="1">
                        <a:latin typeface="Cambria Math"/>
                        <a:ea typeface="Cambria Math"/>
                        <a:cs typeface="Times New Roman" pitchFamily="18" charset="0"/>
                      </a:rPr>
                      <m:t>∉</m:t>
                    </m:r>
                    <m:r>
                      <a:rPr lang="en-US" sz="3840">
                        <a:latin typeface="Cambria Math" panose="02040503050406030204" pitchFamily="18" charset="0"/>
                        <a:ea typeface="Cambria Math"/>
                        <a:cs typeface="Times New Roman" pitchFamily="18" charset="0"/>
                      </a:rPr>
                      <m:t>"</m:t>
                    </m:r>
                  </m:oMath>
                </a14:m>
                <a:r>
                  <a:rPr lang="en-US" sz="3840">
                    <a:latin typeface="Times New Roman" panose="02020603050405020304" pitchFamily="18" charset="0"/>
                    <a:cs typeface="Times New Roman" panose="02020603050405020304" pitchFamily="18" charset="0"/>
                  </a:rPr>
                  <a:t>  để trả lời câu hỏi: Mỗi phần tử a, b, x, u thuộc tập hợp nào và không thuộc tập hợp nào?</a:t>
                </a:r>
              </a:p>
            </p:txBody>
          </p:sp>
        </mc:Choice>
        <mc:Fallback xmlns="">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a:blip r:embed="rId4"/>
                <a:stretch>
                  <a:fillRect l="-1984" b="-301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26703946"/>
              </p:ext>
            </p:extLst>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77" name="Equation" r:id="rId5" imgW="914400" imgH="285120" progId="Equation.DSMT4">
                  <p:embed/>
                </p:oleObj>
              </mc:Choice>
              <mc:Fallback>
                <p:oleObj name="Equation" r:id="rId5" imgW="914400" imgH="285120" progId="Equation.DSMT4">
                  <p:embed/>
                  <p:pic>
                    <p:nvPicPr>
                      <p:cNvPr id="0" name=""/>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2275925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N | x chia hết cho 3}. Trong các số 3; 5; 6; 0; 7, số nào thuộc và số nào không thuộc tập U ?</a:t>
            </a: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83980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prstTxWarp prst="textNoShape">
              <a:avLst/>
            </a:prstTxWarp>
            <a:spAutoFit/>
          </a:bodyPr>
          <a:lstStyle/>
          <a:p>
            <a:endParaRPr lang="en-US" sz="2592"/>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sz="2592"/>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592"/>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62315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072770" cy="1311128"/>
          </a:xfrm>
          <a:prstGeom prst="rect">
            <a:avLst/>
          </a:prstGeom>
          <a:noFill/>
        </p:spPr>
        <p:txBody>
          <a:bodyPr wrap="none" rtlCol="0">
            <a:spAutoFit/>
          </a:bodyPr>
          <a:lstStyle/>
          <a:p>
            <a:r>
              <a:rPr lang="en-US" sz="7920">
                <a:solidFill>
                  <a:srgbClr val="FF0000"/>
                </a:solidFill>
                <a:latin typeface="SVN-A Love Of Thunder" panose="02040603050506020204" pitchFamily="18" charset="0"/>
              </a:rPr>
              <a:t>BÀI 1: TẬP HỢP</a:t>
            </a: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extLst>
      <p:ext uri="{BB962C8B-B14F-4D97-AF65-F5344CB8AC3E}">
        <p14:creationId xmlns:p14="http://schemas.microsoft.com/office/powerpoint/2010/main" val="1133636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7418" y="433533"/>
            <a:ext cx="10070944" cy="6298626"/>
          </a:xfrm>
          <a:prstGeom prst="rect">
            <a:avLst/>
          </a:prstGeom>
        </p:spPr>
      </p:pic>
    </p:spTree>
    <p:extLst>
      <p:ext uri="{BB962C8B-B14F-4D97-AF65-F5344CB8AC3E}">
        <p14:creationId xmlns:p14="http://schemas.microsoft.com/office/powerpoint/2010/main" val="1027763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
              <a:t>Thanks!</a:t>
            </a:r>
            <a:endParaRPr/>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extLst>
      <p:ext uri="{BB962C8B-B14F-4D97-AF65-F5344CB8AC3E}">
        <p14:creationId xmlns:p14="http://schemas.microsoft.com/office/powerpoint/2010/main" val="325692056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79" y="2"/>
            <a:ext cx="3364438" cy="2088540"/>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p>
          </p:txBody>
        </p:sp>
      </p:grpSp>
      <p:pic>
        <p:nvPicPr>
          <p:cNvPr id="22" name="Picture 2" descr="Tongue Frog Sticker by Fruit by the Foot for iOS &amp; Android | GIPHY">
            <a:extLst>
              <a:ext uri="{FF2B5EF4-FFF2-40B4-BE49-F238E27FC236}">
                <a16:creationId xmlns:a16="http://schemas.microsoft.com/office/drawing/2014/main" id="{6726A419-03F0-45E2-9BC3-093F80E1112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a:extLst>
              <a:ext uri="{FF2B5EF4-FFF2-40B4-BE49-F238E27FC236}">
                <a16:creationId xmlns:a16="http://schemas.microsoft.com/office/drawing/2014/main" id="{05D82EDD-2EA4-466D-B44B-7ED7ACB2C928}"/>
              </a:ext>
            </a:extLst>
          </p:cNvPr>
          <p:cNvGrpSpPr/>
          <p:nvPr/>
        </p:nvGrpSpPr>
        <p:grpSpPr>
          <a:xfrm>
            <a:off x="920477" y="1299195"/>
            <a:ext cx="1945403" cy="573088"/>
            <a:chOff x="135275" y="1055962"/>
            <a:chExt cx="1717449" cy="505937"/>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135275" y="1132592"/>
              <a:ext cx="1717449" cy="429307"/>
            </a:xfrm>
            <a:prstGeom prst="rect">
              <a:avLst/>
            </a:prstGeom>
            <a:noFill/>
          </p:spPr>
          <p:txBody>
            <a:bodyPr wrap="square" rtlCol="0">
              <a:spAutoFit/>
            </a:bodyPr>
            <a:lstStyle/>
            <a:p>
              <a:pPr algn="ctr" defTabSz="1463004">
                <a:defRPr/>
              </a:pPr>
              <a:r>
                <a:rPr lang="en-US" sz="2560" kern="0">
                  <a:latin typeface="Patrick Hand" panose="00000500000000000000" pitchFamily="2" charset="0"/>
                </a:rPr>
                <a:t>Quan sát</a:t>
              </a:r>
              <a:endParaRPr lang="vi-VN" sz="2560" kern="0">
                <a:latin typeface="Patrick Hand" panose="00000500000000000000" pitchFamily="2" charset="0"/>
              </a:endParaRPr>
            </a:p>
          </p:txBody>
        </p:sp>
      </p:grpSp>
      <p:sp>
        <p:nvSpPr>
          <p:cNvPr id="29" name="Hộp Văn bản 28">
            <a:extLst>
              <a:ext uri="{FF2B5EF4-FFF2-40B4-BE49-F238E27FC236}">
                <a16:creationId xmlns:a16="http://schemas.microsoft.com/office/drawing/2014/main" id="{39BC8E20-838B-4916-9E76-0694F51E33E6}"/>
              </a:ext>
            </a:extLst>
          </p:cNvPr>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4"/>
          <a:srcRect t="11706" r="5112"/>
          <a:stretch/>
        </p:blipFill>
        <p:spPr>
          <a:xfrm>
            <a:off x="9687913" y="1822168"/>
            <a:ext cx="4033019" cy="2349932"/>
          </a:xfrm>
          <a:prstGeom prst="rect">
            <a:avLst/>
          </a:prstGeom>
        </p:spPr>
      </p:pic>
      <p:sp>
        <p:nvSpPr>
          <p:cNvPr id="31" name="Rectangle 30">
            <a:extLst>
              <a:ext uri="{FF2B5EF4-FFF2-40B4-BE49-F238E27FC236}">
                <a16:creationId xmlns:a16="http://schemas.microsoft.com/office/drawing/2014/main" id="{A6E6039C-53DD-416A-9FB2-15D08AB638AE}"/>
              </a:ext>
            </a:extLst>
          </p:cNvPr>
          <p:cNvSpPr/>
          <p:nvPr/>
        </p:nvSpPr>
        <p:spPr>
          <a:xfrm>
            <a:off x="1407830" y="4116889"/>
            <a:ext cx="2787815" cy="1289007"/>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F892C87C-77C1-4A47-8173-2C4D1FA30ADB}"/>
              </a:ext>
            </a:extLst>
          </p:cNvPr>
          <p:cNvSpPr/>
          <p:nvPr/>
        </p:nvSpPr>
        <p:spPr>
          <a:xfrm>
            <a:off x="5375119" y="4116890"/>
            <a:ext cx="3205872" cy="890115"/>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E8CB44CC-39E7-4971-89C8-2C76DBE72770}"/>
              </a:ext>
            </a:extLst>
          </p:cNvPr>
          <p:cNvSpPr/>
          <p:nvPr/>
        </p:nvSpPr>
        <p:spPr>
          <a:xfrm>
            <a:off x="5596791" y="7139135"/>
            <a:ext cx="2762528" cy="890115"/>
          </a:xfrm>
          <a:prstGeom prst="rect">
            <a:avLst/>
          </a:prstGeom>
        </p:spPr>
        <p:txBody>
          <a:bodyPr wrap="square">
            <a:spAutoFit/>
          </a:bodyPr>
          <a:lstStyle/>
          <a:p>
            <a:pPr algn="ctr"/>
            <a:r>
              <a:rPr lang="nl-NL" sz="2592">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2"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FA72E2D-F8FD-4251-B3DF-ED42C15616BB}"/>
              </a:ext>
            </a:extLst>
          </p:cNvPr>
          <p:cNvSpPr/>
          <p:nvPr/>
        </p:nvSpPr>
        <p:spPr>
          <a:xfrm>
            <a:off x="1443268" y="7041073"/>
            <a:ext cx="3195333" cy="890115"/>
          </a:xfrm>
          <a:prstGeom prst="rect">
            <a:avLst/>
          </a:prstGeom>
        </p:spPr>
        <p:txBody>
          <a:bodyPr wrap="square">
            <a:spAutoFit/>
          </a:bodyPr>
          <a:lstStyle/>
          <a:p>
            <a:pPr algn="ctr"/>
            <a:r>
              <a:rPr lang="en-US" sz="2592"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2" dirty="0">
              <a:latin typeface="Arial" panose="020B0604020202020204" pitchFamily="34" charset="0"/>
              <a:cs typeface="Arial" panose="020B0604020202020204" pitchFamily="34" charset="0"/>
            </a:endParaRPr>
          </a:p>
        </p:txBody>
      </p:sp>
      <p:pic>
        <p:nvPicPr>
          <p:cNvPr id="37" name="Picture 36" descr="Địa chỉ thanh lý bàn học cũ tại Hà Nội">
            <a:extLst>
              <a:ext uri="{FF2B5EF4-FFF2-40B4-BE49-F238E27FC236}">
                <a16:creationId xmlns:a16="http://schemas.microsoft.com/office/drawing/2014/main" id="{311C145A-20C1-4F99-8A5B-F8AC849948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a:extLst>
              <a:ext uri="{FF2B5EF4-FFF2-40B4-BE49-F238E27FC236}">
                <a16:creationId xmlns:a16="http://schemas.microsoft.com/office/drawing/2014/main" id="{BC00EE0E-5FEF-4465-B388-29633BCDA6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a:extLst>
              <a:ext uri="{FF2B5EF4-FFF2-40B4-BE49-F238E27FC236}">
                <a16:creationId xmlns:a16="http://schemas.microsoft.com/office/drawing/2014/main" id="{5FC2B3BD-CEB5-4642-8328-77A89BC28F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a:extLst>
              <a:ext uri="{FF2B5EF4-FFF2-40B4-BE49-F238E27FC236}">
                <a16:creationId xmlns:a16="http://schemas.microsoft.com/office/drawing/2014/main" id="{64767ABE-974A-4135-92DD-E49E2A4B28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4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a:extLst>
              <a:ext uri="{FF2B5EF4-FFF2-40B4-BE49-F238E27FC236}">
                <a16:creationId xmlns:a16="http://schemas.microsoft.com/office/drawing/2014/main" id="{F5DE12B8-810D-437E-9E1A-FFEB6C015036}"/>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a:extLst>
              <a:ext uri="{FF2B5EF4-FFF2-40B4-BE49-F238E27FC236}">
                <a16:creationId xmlns:a16="http://schemas.microsoft.com/office/drawing/2014/main" id="{7827091E-1A5D-4FDC-9CC1-F7504DA45EDC}"/>
              </a:ext>
            </a:extLst>
          </p:cNvPr>
          <p:cNvGrpSpPr/>
          <p:nvPr/>
        </p:nvGrpSpPr>
        <p:grpSpPr>
          <a:xfrm>
            <a:off x="140422" y="-98232"/>
            <a:ext cx="3064763" cy="2244056"/>
            <a:chOff x="194111" y="0"/>
            <a:chExt cx="1915477" cy="1402535"/>
          </a:xfrm>
        </p:grpSpPr>
        <p:sp>
          <p:nvSpPr>
            <p:cNvPr id="6"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7"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9" name="Google Shape;1018;p41">
            <a:extLst>
              <a:ext uri="{FF2B5EF4-FFF2-40B4-BE49-F238E27FC236}">
                <a16:creationId xmlns:a16="http://schemas.microsoft.com/office/drawing/2014/main" id="{6C1EB63C-9B0A-4ADB-AE25-7522037FEB94}"/>
              </a:ext>
            </a:extLst>
          </p:cNvPr>
          <p:cNvGrpSpPr/>
          <p:nvPr/>
        </p:nvGrpSpPr>
        <p:grpSpPr>
          <a:xfrm rot="5400000">
            <a:off x="1080853" y="629570"/>
            <a:ext cx="570497" cy="1723381"/>
            <a:chOff x="3226403" y="2109272"/>
            <a:chExt cx="691049" cy="2087545"/>
          </a:xfrm>
        </p:grpSpPr>
        <p:sp>
          <p:nvSpPr>
            <p:cNvPr id="11" name="Google Shape;1019;p41">
              <a:extLst>
                <a:ext uri="{FF2B5EF4-FFF2-40B4-BE49-F238E27FC236}">
                  <a16:creationId xmlns:a16="http://schemas.microsoft.com/office/drawing/2014/main" id="{2CA1374B-C41A-4782-B75C-2641C165C6A5}"/>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2" name="Google Shape;1020;p41">
              <a:extLst>
                <a:ext uri="{FF2B5EF4-FFF2-40B4-BE49-F238E27FC236}">
                  <a16:creationId xmlns:a16="http://schemas.microsoft.com/office/drawing/2014/main" id="{98831045-CF48-4BAA-B42D-C1E12FD410FE}"/>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3" name="Google Shape;1021;p41">
              <a:extLst>
                <a:ext uri="{FF2B5EF4-FFF2-40B4-BE49-F238E27FC236}">
                  <a16:creationId xmlns:a16="http://schemas.microsoft.com/office/drawing/2014/main" id="{106681A0-169D-46C2-B1CA-FE2F064A2A7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15"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16"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a:extLst>
              <a:ext uri="{FF2B5EF4-FFF2-40B4-BE49-F238E27FC236}">
                <a16:creationId xmlns:a16="http://schemas.microsoft.com/office/drawing/2014/main" id="{900A6A7A-E6D1-4514-81E3-470A28233394}"/>
              </a:ext>
            </a:extLst>
          </p:cNvPr>
          <p:cNvSpPr txBox="1"/>
          <p:nvPr/>
        </p:nvSpPr>
        <p:spPr>
          <a:xfrm>
            <a:off x="740641" y="1258375"/>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p>
          <a:p>
            <a:pPr>
              <a:lnSpc>
                <a:spcPct val="150000"/>
              </a:lnSpc>
            </a:pPr>
            <a:r>
              <a:rPr lang="en-US" sz="3360">
                <a:latin typeface="Times New Roman" panose="02020603050405020304" pitchFamily="18" charset="0"/>
                <a:cs typeface="Times New Roman" panose="02020603050405020304" pitchFamily="18" charset="0"/>
              </a:rPr>
              <a:t>- Tập hợp gồm các số có trong hình quả trứng: 1;4;8;9</a:t>
            </a:r>
          </a:p>
          <a:p>
            <a:pPr>
              <a:lnSpc>
                <a:spcPct val="150000"/>
              </a:lnSpc>
            </a:pPr>
            <a:r>
              <a:rPr lang="en-US" sz="3360">
                <a:latin typeface="Times New Roman" panose="02020603050405020304" pitchFamily="18" charset="0"/>
                <a:cs typeface="Times New Roman" panose="02020603050405020304" pitchFamily="18" charset="0"/>
              </a:rPr>
              <a:t>- Tập hợp gồm các số không trong hình quả trứng: 7</a:t>
            </a:r>
          </a:p>
        </p:txBody>
      </p:sp>
      <p:pic>
        <p:nvPicPr>
          <p:cNvPr id="12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3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22;p51">
            <a:extLst>
              <a:ext uri="{FF2B5EF4-FFF2-40B4-BE49-F238E27FC236}">
                <a16:creationId xmlns:a16="http://schemas.microsoft.com/office/drawing/2014/main" id="{56F2F223-2ED4-468B-BB06-18FA5511A41D}"/>
              </a:ext>
            </a:extLst>
          </p:cNvPr>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a:extLst>
              <a:ext uri="{FF2B5EF4-FFF2-40B4-BE49-F238E27FC236}">
                <a16:creationId xmlns:a16="http://schemas.microsoft.com/office/drawing/2014/main" id="{7827091E-1A5D-4FDC-9CC1-F7504DA45EDC}"/>
              </a:ext>
            </a:extLst>
          </p:cNvPr>
          <p:cNvGrpSpPr/>
          <p:nvPr/>
        </p:nvGrpSpPr>
        <p:grpSpPr>
          <a:xfrm>
            <a:off x="-63679" y="-178884"/>
            <a:ext cx="3658139" cy="1846192"/>
            <a:chOff x="194111" y="0"/>
            <a:chExt cx="1915477" cy="1402535"/>
          </a:xfrm>
        </p:grpSpPr>
        <p:sp>
          <p:nvSpPr>
            <p:cNvPr id="399"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400"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pic>
        <p:nvPicPr>
          <p:cNvPr id="401"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a:extLst>
              <a:ext uri="{FF2B5EF4-FFF2-40B4-BE49-F238E27FC236}">
                <a16:creationId xmlns:a16="http://schemas.microsoft.com/office/drawing/2014/main" id="{900A6A7A-E6D1-4514-81E3-470A28233394}"/>
              </a:ext>
            </a:extLst>
          </p:cNvPr>
          <p:cNvSpPr txBox="1"/>
          <p:nvPr/>
        </p:nvSpPr>
        <p:spPr>
          <a:xfrm>
            <a:off x="830926" y="1093904"/>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403"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4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dirty="0" smtClean="0">
                    <a:latin typeface="Times New Roman" panose="02020603050405020304" pitchFamily="18" charset="0"/>
                    <a:cs typeface="Times New Roman" panose="02020603050405020304" pitchFamily="18" charset="0"/>
                  </a:rPr>
                  <a:t>x </a:t>
                </a:r>
                <a:r>
                  <a:rPr lang="en-US" sz="2880" dirty="0" err="1">
                    <a:latin typeface="Times New Roman" panose="02020603050405020304" pitchFamily="18" charset="0"/>
                    <a:cs typeface="Times New Roman" panose="02020603050405020304" pitchFamily="18" charset="0"/>
                  </a:rPr>
                  <a:t>là</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một</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phần</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tử</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của</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tập</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hợp</a:t>
                </a:r>
                <a:r>
                  <a:rPr lang="en-US" sz="2880" dirty="0">
                    <a:latin typeface="Times New Roman" panose="02020603050405020304" pitchFamily="18" charset="0"/>
                    <a:cs typeface="Times New Roman" panose="02020603050405020304" pitchFamily="18" charset="0"/>
                  </a:rPr>
                  <a:t> A. </a:t>
                </a:r>
                <a:r>
                  <a:rPr lang="en-US" sz="2880" dirty="0" err="1">
                    <a:latin typeface="Times New Roman" panose="02020603050405020304" pitchFamily="18" charset="0"/>
                    <a:cs typeface="Times New Roman" panose="02020603050405020304" pitchFamily="18" charset="0"/>
                  </a:rPr>
                  <a:t>Kí</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hiệu</a:t>
                </a:r>
                <a:r>
                  <a:rPr lang="en-US" sz="2880" dirty="0">
                    <a:latin typeface="Times New Roman" panose="02020603050405020304" pitchFamily="18" charset="0"/>
                    <a:cs typeface="Times New Roman" panose="02020603050405020304" pitchFamily="18" charset="0"/>
                  </a:rPr>
                  <a:t>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dirty="0">
                  <a:latin typeface="Times New Roman" panose="02020603050405020304" pitchFamily="18" charset="0"/>
                  <a:cs typeface="Times New Roman" panose="02020603050405020304" pitchFamily="18" charset="0"/>
                </a:endParaRPr>
              </a:p>
              <a:p>
                <a:pPr>
                  <a:lnSpc>
                    <a:spcPct val="150000"/>
                  </a:lnSpc>
                </a:pP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Đọc</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là</a:t>
                </a:r>
                <a:r>
                  <a:rPr lang="en-US" sz="2880" dirty="0">
                    <a:latin typeface="Times New Roman" panose="02020603050405020304" pitchFamily="18" charset="0"/>
                    <a:cs typeface="Times New Roman" panose="02020603050405020304" pitchFamily="18" charset="0"/>
                  </a:rPr>
                  <a:t> x </a:t>
                </a:r>
                <a:r>
                  <a:rPr lang="en-US" sz="2880" dirty="0" err="1">
                    <a:latin typeface="Times New Roman" panose="02020603050405020304" pitchFamily="18" charset="0"/>
                    <a:cs typeface="Times New Roman" panose="02020603050405020304" pitchFamily="18" charset="0"/>
                  </a:rPr>
                  <a:t>thuộc</a:t>
                </a:r>
                <a:r>
                  <a:rPr lang="en-US" sz="2880" dirty="0">
                    <a:latin typeface="Times New Roman" panose="02020603050405020304" pitchFamily="18" charset="0"/>
                    <a:cs typeface="Times New Roman" panose="02020603050405020304" pitchFamily="18" charset="0"/>
                  </a:rPr>
                  <a:t> A</a:t>
                </a:r>
              </a:p>
              <a:p>
                <a:pPr>
                  <a:lnSpc>
                    <a:spcPct val="150000"/>
                  </a:lnSpc>
                </a:pPr>
                <a:r>
                  <a:rPr lang="en-US" sz="2880" smtClean="0">
                    <a:latin typeface="Times New Roman" panose="02020603050405020304" pitchFamily="18" charset="0"/>
                    <a:cs typeface="Times New Roman" panose="02020603050405020304" pitchFamily="18" charset="0"/>
                  </a:rPr>
                  <a:t>y </a:t>
                </a:r>
                <a:r>
                  <a:rPr lang="en-US" sz="2880" dirty="0" err="1">
                    <a:latin typeface="Times New Roman" panose="02020603050405020304" pitchFamily="18" charset="0"/>
                    <a:cs typeface="Times New Roman" panose="02020603050405020304" pitchFamily="18" charset="0"/>
                  </a:rPr>
                  <a:t>là</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một</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phần</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tử</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không</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thuộc</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tập</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hợp</a:t>
                </a:r>
                <a:r>
                  <a:rPr lang="en-US" sz="2880" dirty="0">
                    <a:latin typeface="Times New Roman" panose="02020603050405020304" pitchFamily="18" charset="0"/>
                    <a:cs typeface="Times New Roman" panose="02020603050405020304" pitchFamily="18" charset="0"/>
                  </a:rPr>
                  <a:t> A. </a:t>
                </a:r>
                <a:r>
                  <a:rPr lang="en-US" sz="2880" dirty="0" err="1">
                    <a:latin typeface="Times New Roman" panose="02020603050405020304" pitchFamily="18" charset="0"/>
                    <a:cs typeface="Times New Roman" panose="02020603050405020304" pitchFamily="18" charset="0"/>
                  </a:rPr>
                  <a:t>Kí</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hiệu</a:t>
                </a:r>
                <a:r>
                  <a:rPr lang="en-US" sz="2880" dirty="0">
                    <a:latin typeface="Times New Roman" panose="02020603050405020304" pitchFamily="18" charset="0"/>
                    <a:cs typeface="Times New Roman" panose="02020603050405020304" pitchFamily="18" charset="0"/>
                  </a:rPr>
                  <a:t> </a:t>
                </a:r>
              </a:p>
              <a:p>
                <a:pPr>
                  <a:lnSpc>
                    <a:spcPct val="150000"/>
                  </a:lnSpc>
                </a:pP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Đọc</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là</a:t>
                </a:r>
                <a:r>
                  <a:rPr lang="en-US" sz="2880" dirty="0">
                    <a:latin typeface="Times New Roman" panose="02020603050405020304" pitchFamily="18" charset="0"/>
                    <a:cs typeface="Times New Roman" panose="02020603050405020304" pitchFamily="18" charset="0"/>
                  </a:rPr>
                  <a:t> y </a:t>
                </a:r>
                <a:r>
                  <a:rPr lang="en-US" sz="2880" dirty="0" err="1">
                    <a:latin typeface="Times New Roman" panose="02020603050405020304" pitchFamily="18" charset="0"/>
                    <a:cs typeface="Times New Roman" panose="02020603050405020304" pitchFamily="18" charset="0"/>
                  </a:rPr>
                  <a:t>không</a:t>
                </a:r>
                <a:r>
                  <a:rPr lang="en-US" sz="2880" dirty="0">
                    <a:latin typeface="Times New Roman" panose="02020603050405020304" pitchFamily="18" charset="0"/>
                    <a:cs typeface="Times New Roman" panose="02020603050405020304" pitchFamily="18" charset="0"/>
                  </a:rPr>
                  <a:t> </a:t>
                </a:r>
                <a:r>
                  <a:rPr lang="en-US" sz="2880" dirty="0" err="1">
                    <a:latin typeface="Times New Roman" panose="02020603050405020304" pitchFamily="18" charset="0"/>
                    <a:cs typeface="Times New Roman" panose="02020603050405020304" pitchFamily="18" charset="0"/>
                  </a:rPr>
                  <a:t>thuộc</a:t>
                </a:r>
                <a:r>
                  <a:rPr lang="en-US" sz="2880" dirty="0">
                    <a:latin typeface="Times New Roman" panose="02020603050405020304" pitchFamily="18" charset="0"/>
                    <a:cs typeface="Times New Roman" panose="02020603050405020304" pitchFamily="18" charset="0"/>
                  </a:rPr>
                  <a:t> A</a:t>
                </a:r>
              </a:p>
            </p:txBody>
          </p:sp>
        </mc:Choice>
        <mc:Fallback>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a:blip r:embed="rId6"/>
                <a:stretch>
                  <a:fillRect l="-1671" b="-2661"/>
                </a:stretch>
              </a:blipFill>
            </p:spPr>
            <p:txBody>
              <a:bodyPr/>
              <a:lstStyle/>
              <a:p>
                <a:r>
                  <a:rPr lang="en-US">
                    <a:noFill/>
                  </a:rPr>
                  <a:t> </a:t>
                </a:r>
              </a:p>
            </p:txBody>
          </p:sp>
        </mc:Fallback>
      </mc:AlternateContent>
      <p:graphicFrame>
        <p:nvGraphicFramePr>
          <p:cNvPr id="397" name="Object 396"/>
          <p:cNvGraphicFramePr>
            <a:graphicFrameLocks noChangeAspect="1"/>
          </p:cNvGraphicFramePr>
          <p:nvPr>
            <p:extLst>
              <p:ext uri="{D42A27DB-BD31-4B8C-83A1-F6EECF244321}">
                <p14:modId xmlns:p14="http://schemas.microsoft.com/office/powerpoint/2010/main" val="3350672842"/>
              </p:ext>
            </p:extLst>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39" name="Equation" r:id="rId7" imgW="711000" imgH="342720" progId="Equation.DSMT4">
                  <p:embed/>
                </p:oleObj>
              </mc:Choice>
              <mc:Fallback>
                <p:oleObj name="Equation" r:id="rId7" imgW="711000" imgH="342720" progId="Equation.DSMT4">
                  <p:embed/>
                  <p:pic>
                    <p:nvPicPr>
                      <p:cNvPr id="0" name=""/>
                      <p:cNvPicPr/>
                      <p:nvPr/>
                    </p:nvPicPr>
                    <p:blipFill>
                      <a:blip r:embed="rId8"/>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extLst>
              <p:ext uri="{D42A27DB-BD31-4B8C-83A1-F6EECF244321}">
                <p14:modId xmlns:p14="http://schemas.microsoft.com/office/powerpoint/2010/main" val="2823075150"/>
              </p:ext>
            </p:extLst>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40" name="Equation" r:id="rId10" imgW="419040" imgH="164880" progId="Equation.DSMT4">
                  <p:embed/>
                </p:oleObj>
              </mc:Choice>
              <mc:Fallback>
                <p:oleObj name="Equation" r:id="rId10" imgW="419040" imgH="164880" progId="Equation.DSMT4">
                  <p:embed/>
                  <p:pic>
                    <p:nvPicPr>
                      <p:cNvPr id="2" name="Object 1"/>
                      <p:cNvPicPr>
                        <a:picLocks noChangeAspect="1" noChangeArrowheads="1"/>
                      </p:cNvPicPr>
                      <p:nvPr/>
                    </p:nvPicPr>
                    <p:blipFill>
                      <a:blip r:embed="rId11"/>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extLst>
              <p:ext uri="{D42A27DB-BD31-4B8C-83A1-F6EECF244321}">
                <p14:modId xmlns:p14="http://schemas.microsoft.com/office/powerpoint/2010/main" val="522097389"/>
              </p:ext>
            </p:extLst>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41" name="Equation" r:id="rId12" imgW="419040" imgH="177480" progId="Equation.DSMT4">
                  <p:embed/>
                </p:oleObj>
              </mc:Choice>
              <mc:Fallback>
                <p:oleObj name="Equation" r:id="rId12" imgW="419040" imgH="177480" progId="Equation.DSMT4">
                  <p:embed/>
                  <p:pic>
                    <p:nvPicPr>
                      <p:cNvPr id="3" name="Object 2"/>
                      <p:cNvPicPr>
                        <a:picLocks noChangeAspect="1" noChangeArrowheads="1"/>
                      </p:cNvPicPr>
                      <p:nvPr/>
                    </p:nvPicPr>
                    <p:blipFill>
                      <a:blip r:embed="rId13"/>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extLst>
              <p:ext uri="{D42A27DB-BD31-4B8C-83A1-F6EECF244321}">
                <p14:modId xmlns:p14="http://schemas.microsoft.com/office/powerpoint/2010/main" val="2036366931"/>
              </p:ext>
            </p:extLst>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42" name="Equation" r:id="rId14" imgW="419040" imgH="177480" progId="Equation.DSMT4">
                  <p:embed/>
                </p:oleObj>
              </mc:Choice>
              <mc:Fallback>
                <p:oleObj name="Equation" r:id="rId14" imgW="419040" imgH="177480" progId="Equation.DSMT4">
                  <p:embed/>
                  <p:pic>
                    <p:nvPicPr>
                      <p:cNvPr id="4" name="Object 3"/>
                      <p:cNvPicPr>
                        <a:picLocks noChangeAspect="1" noChangeArrowheads="1"/>
                      </p:cNvPicPr>
                      <p:nvPr/>
                    </p:nvPicPr>
                    <p:blipFill>
                      <a:blip r:embed="rId15"/>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extLst>
              <p:ext uri="{D42A27DB-BD31-4B8C-83A1-F6EECF244321}">
                <p14:modId xmlns:p14="http://schemas.microsoft.com/office/powerpoint/2010/main" val="2938120167"/>
              </p:ext>
            </p:extLst>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43" name="Equation" r:id="rId16" imgW="711000" imgH="266400" progId="Equation.DSMT4">
                  <p:embed/>
                </p:oleObj>
              </mc:Choice>
              <mc:Fallback>
                <p:oleObj name="Equation" r:id="rId16" imgW="711000" imgH="266400" progId="Equation.DSMT4">
                  <p:embed/>
                  <p:pic>
                    <p:nvPicPr>
                      <p:cNvPr id="0" name=""/>
                      <p:cNvPicPr/>
                      <p:nvPr/>
                    </p:nvPicPr>
                    <p:blipFill>
                      <a:blip r:embed="rId17"/>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extLst>
              <p:ext uri="{D42A27DB-BD31-4B8C-83A1-F6EECF244321}">
                <p14:modId xmlns:p14="http://schemas.microsoft.com/office/powerpoint/2010/main" val="1158492364"/>
              </p:ext>
            </p:extLst>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44" name="Equation" r:id="rId18" imgW="672840" imgH="253800" progId="Equation.DSMT4">
                  <p:embed/>
                </p:oleObj>
              </mc:Choice>
              <mc:Fallback>
                <p:oleObj name="Equation" r:id="rId18" imgW="672840" imgH="253800" progId="Equation.DSMT4">
                  <p:embed/>
                  <p:pic>
                    <p:nvPicPr>
                      <p:cNvPr id="0" name=""/>
                      <p:cNvPicPr/>
                      <p:nvPr/>
                    </p:nvPicPr>
                    <p:blipFill>
                      <a:blip r:embed="rId19"/>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itchFamily="18" charset="0"/>
                <a:ea typeface="Times New Roman" pitchFamily="18" charset="0"/>
                <a:cs typeface="Times New Roman" pitchFamily="18" charset="0"/>
              </a:rPr>
              <a:t>- Người ta thường đặt tên tập hợp bằng chữ cái in hoa : A,B,C,...</a:t>
            </a:r>
            <a:endParaRPr lang="en-US" sz="288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26790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Phiếu</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học</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tập</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số</a:t>
            </a:r>
            <a:r>
              <a:rPr lang="en-US" sz="3360" b="1" dirty="0">
                <a:solidFill>
                  <a:prstClr val="black"/>
                </a:solidFill>
                <a:latin typeface="Times New Roman" pitchFamily="18" charset="0"/>
                <a:ea typeface="Times New Roman" pitchFamily="18" charset="0"/>
                <a:cs typeface="Times New Roman" pitchFamily="18" charset="0"/>
              </a:rPr>
              <a:t> 1: </a:t>
            </a:r>
            <a:endParaRPr lang="en-US" sz="3360" dirty="0">
              <a:solidFill>
                <a:prstClr val="black"/>
              </a:solidFill>
              <a:latin typeface="Times New Roman" pitchFamily="18" charset="0"/>
              <a:cs typeface="Times New Roman"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fontAlgn="base">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 </a:t>
                </a:r>
                <a:r>
                  <a:rPr lang="en-US" sz="2880" dirty="0">
                    <a:solidFill>
                      <a:prstClr val="black"/>
                    </a:solidFill>
                    <a:latin typeface="Times New Roman" pitchFamily="18" charset="0"/>
                    <a:ea typeface="Times New Roman" pitchFamily="18" charset="0"/>
                    <a:cs typeface="Times New Roman" pitchFamily="18" charset="0"/>
                  </a:rPr>
                  <a:t>a) </a:t>
                </a:r>
                <a:r>
                  <a:rPr lang="en-US" sz="2880" dirty="0" err="1">
                    <a:solidFill>
                      <a:prstClr val="black"/>
                    </a:solidFill>
                    <a:latin typeface="Times New Roman" pitchFamily="18" charset="0"/>
                    <a:ea typeface="Times New Roman" pitchFamily="18" charset="0"/>
                    <a:cs typeface="Times New Roman" pitchFamily="18" charset="0"/>
                  </a:rPr>
                  <a:t>Điền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14:m>
                  <m:oMath xmlns:m="http://schemas.openxmlformats.org/officeDocument/2006/math">
                    <m:r>
                      <a:rPr lang="en-US" sz="2880">
                        <a:solidFill>
                          <a:prstClr val="black"/>
                        </a:solidFill>
                        <a:latin typeface="Cambria Math"/>
                        <a:ea typeface="Cambria Math"/>
                        <a:cs typeface="Times New Roman" pitchFamily="18" charset="0"/>
                      </a:rPr>
                      <m:t> </m:t>
                    </m:r>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vào </a:t>
                </a:r>
                <a:r>
                  <a:rPr lang="en-US" sz="2880" dirty="0" err="1">
                    <a:solidFill>
                      <a:prstClr val="black"/>
                    </a:solidFill>
                    <a:latin typeface="Times New Roman" pitchFamily="18" charset="0"/>
                    <a:ea typeface="Times New Roman" pitchFamily="18" charset="0"/>
                    <a:cs typeface="Times New Roman" pitchFamily="18" charset="0"/>
                  </a:rPr>
                  <a:t>chỗ</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trống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thích</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mc:Choice>
        <mc:Fallback xmlns="">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a:blip r:embed="rId4"/>
                <a:stretch>
                  <a:fillRect t="-9890" b="-296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itchFamily="18" charset="0"/>
                <a:ea typeface="Times New Roman" pitchFamily="18" charset="0"/>
                <a:cs typeface="Times New Roman" pitchFamily="18" charset="0"/>
              </a:rPr>
              <a:t> 4 </a:t>
            </a:r>
            <a:r>
              <a:rPr lang="nl-NL" sz="2880" dirty="0">
                <a:solidFill>
                  <a:prstClr val="black"/>
                </a:solidFill>
                <a:latin typeface="Times New Roman" pitchFamily="18" charset="0"/>
                <a:ea typeface="Times New Roman" pitchFamily="18" charset="0"/>
                <a:cs typeface="Times New Roman" pitchFamily="18" charset="0"/>
              </a:rPr>
              <a:t>.... A;      7.... A ;        5.... A;      6 ....A                                                         </a:t>
            </a:r>
            <a:endParaRPr lang="en-US" sz="2880" dirty="0">
              <a:solidFill>
                <a:prstClr val="black"/>
              </a:solidFill>
              <a:latin typeface="Times New Roman" pitchFamily="18" charset="0"/>
              <a:cs typeface="Times New Roman"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itchFamily="18" charset="0"/>
              <a:cs typeface="Times New Roman"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b) </a:t>
            </a:r>
            <a:r>
              <a:rPr lang="en-US" sz="2880" dirty="0">
                <a:solidFill>
                  <a:prstClr val="black"/>
                </a:solidFill>
                <a:latin typeface="Times New Roman" pitchFamily="18" charset="0"/>
                <a:ea typeface="Times New Roman" pitchFamily="18" charset="0"/>
                <a:cs typeface="Times New Roman" pitchFamily="18" charset="0"/>
              </a:rPr>
              <a:t>	</a:t>
            </a:r>
            <a:r>
              <a:rPr lang="nl-NL" sz="2880" dirty="0">
                <a:solidFill>
                  <a:prstClr val="black"/>
                </a:solidFill>
                <a:latin typeface="Times New Roman" pitchFamily="18" charset="0"/>
                <a:ea typeface="Times New Roman" pitchFamily="18" charset="0"/>
                <a:cs typeface="Times New Roman" pitchFamily="18" charset="0"/>
              </a:rPr>
              <a:t>Các phần tử nằm trong A gồm các số:.......................</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     A không chứa các phần tử  ...............................................</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c) Người ta đặt tên tập hợp bằng ............................................</a:t>
            </a:r>
            <a:endParaRPr lang="nl-NL" sz="2880" dirty="0">
              <a:solidFill>
                <a:prstClr val="black"/>
              </a:solidFill>
              <a:latin typeface="Times New Roman" pitchFamily="18" charset="0"/>
              <a:cs typeface="Times New Roman"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3997618308"/>
              </p:ext>
            </p:extLst>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182" name="Equation" r:id="rId6" imgW="126720" imgH="126720" progId="Equation.DSMT4">
                  <p:embed/>
                </p:oleObj>
              </mc:Choice>
              <mc:Fallback>
                <p:oleObj name="Equation" r:id="rId6" imgW="126720" imgH="126720" progId="Equation.DSMT4">
                  <p:embed/>
                  <p:pic>
                    <p:nvPicPr>
                      <p:cNvPr id="33"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37881414"/>
              </p:ext>
            </p:extLst>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183" name="Equation" r:id="rId8" imgW="126720" imgH="152280" progId="Equation.DSMT4">
                  <p:embed/>
                </p:oleObj>
              </mc:Choice>
              <mc:Fallback>
                <p:oleObj name="Equation" r:id="rId8" imgW="126720" imgH="152280" progId="Equation.DSMT4">
                  <p:embed/>
                  <p:pic>
                    <p:nvPicPr>
                      <p:cNvPr id="28"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99835809"/>
              </p:ext>
            </p:extLst>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184" name="Equation" r:id="rId10" imgW="126720" imgH="126720" progId="Equation.DSMT4">
                  <p:embed/>
                </p:oleObj>
              </mc:Choice>
              <mc:Fallback>
                <p:oleObj name="Equation" r:id="rId10" imgW="126720" imgH="126720" progId="Equation.DSMT4">
                  <p:embed/>
                  <p:pic>
                    <p:nvPicPr>
                      <p:cNvPr id="29"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366268808"/>
              </p:ext>
            </p:extLst>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185" name="Equation" r:id="rId12" imgW="126720" imgH="152280" progId="Equation.DSMT4">
                  <p:embed/>
                </p:oleObj>
              </mc:Choice>
              <mc:Fallback>
                <p:oleObj name="Equation" r:id="rId12" imgW="126720" imgH="152280" progId="Equation.DSMT4">
                  <p:embed/>
                  <p:pic>
                    <p:nvPicPr>
                      <p:cNvPr id="31"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a:extLst/>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2; 4; 5</a:t>
            </a: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6; 7</a:t>
            </a: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a:ea typeface="Times New Roman"/>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itchFamily="18" charset="0"/>
                <a:cs typeface="Times New Roman" pitchFamily="18" charset="0"/>
              </a:rPr>
              <a:t>Luyện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1: </a:t>
            </a:r>
          </a:p>
          <a:p>
            <a:r>
              <a:rPr lang="en-US" sz="2880" dirty="0" err="1">
                <a:solidFill>
                  <a:prstClr val="black"/>
                </a:solidFill>
                <a:latin typeface="Times New Roman" pitchFamily="18" charset="0"/>
                <a:cs typeface="Times New Roman" pitchFamily="18" charset="0"/>
              </a:rPr>
              <a:t>Gọi</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là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hợp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các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tổ</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trưởng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trong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lớp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a:t>
            </a:r>
          </a:p>
          <a:p>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hãy</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chỉ</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ra</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và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không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a:t>
            </a:r>
          </a:p>
        </p:txBody>
      </p:sp>
    </p:spTree>
    <p:extLst>
      <p:ext uri="{BB962C8B-B14F-4D97-AF65-F5344CB8AC3E}">
        <p14:creationId xmlns:p14="http://schemas.microsoft.com/office/powerpoint/2010/main" val="3813738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1410476" y="1112046"/>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fontAlgn="base">
              <a:spcBef>
                <a:spcPct val="0"/>
              </a:spcBef>
              <a:spcAft>
                <a:spcPct val="0"/>
              </a:spcAft>
            </a:pPr>
            <a:r>
              <a:rPr lang="en-US" sz="2880" i="1" dirty="0" err="1">
                <a:solidFill>
                  <a:prstClr val="black"/>
                </a:solidFill>
                <a:latin typeface="Times New Roman" pitchFamily="18" charset="0"/>
                <a:ea typeface="Times New Roman" pitchFamily="18" charset="0"/>
                <a:cs typeface="Times New Roman" pitchFamily="18" charset="0"/>
              </a:rPr>
              <a:t>Hình</a:t>
            </a:r>
            <a:r>
              <a:rPr lang="en-US" sz="2880" i="1" dirty="0">
                <a:solidFill>
                  <a:prstClr val="black"/>
                </a:solidFill>
                <a:latin typeface="Times New Roman" pitchFamily="18" charset="0"/>
                <a:ea typeface="Times New Roman" pitchFamily="18" charset="0"/>
                <a:cs typeface="Times New Roman" pitchFamily="18" charset="0"/>
              </a:rPr>
              <a:t> 1.4. </a:t>
            </a:r>
            <a:r>
              <a:rPr lang="en-US" sz="2880" i="1" dirty="0" err="1">
                <a:solidFill>
                  <a:prstClr val="black"/>
                </a:solidFill>
                <a:latin typeface="Times New Roman" pitchFamily="18" charset="0"/>
                <a:ea typeface="Times New Roman" pitchFamily="18" charset="0"/>
                <a:cs typeface="Times New Roman" pitchFamily="18" charset="0"/>
              </a:rPr>
              <a:t>Tập</a:t>
            </a:r>
            <a:r>
              <a:rPr lang="en-US" sz="2880" i="1" dirty="0">
                <a:solidFill>
                  <a:prstClr val="black"/>
                </a:solidFill>
                <a:latin typeface="Times New Roman" pitchFamily="18" charset="0"/>
                <a:ea typeface="Times New Roman" pitchFamily="18" charset="0"/>
                <a:cs typeface="Times New Roman" pitchFamily="18" charset="0"/>
              </a:rPr>
              <a:t> </a:t>
            </a:r>
            <a:r>
              <a:rPr lang="en-US" sz="2880" i="1" dirty="0" err="1">
                <a:solidFill>
                  <a:prstClr val="black"/>
                </a:solidFill>
                <a:latin typeface="Times New Roman" pitchFamily="18" charset="0"/>
                <a:ea typeface="Times New Roman" pitchFamily="18" charset="0"/>
                <a:cs typeface="Times New Roman" pitchFamily="18" charset="0"/>
              </a:rPr>
              <a:t>hợp</a:t>
            </a:r>
            <a:r>
              <a:rPr lang="en-US" sz="2880" i="1" dirty="0">
                <a:solidFill>
                  <a:prstClr val="black"/>
                </a:solidFill>
                <a:latin typeface="Times New Roman" pitchFamily="18" charset="0"/>
                <a:ea typeface="Times New Roman" pitchFamily="18" charset="0"/>
                <a:cs typeface="Times New Roman" pitchFamily="18" charset="0"/>
              </a:rPr>
              <a:t>  </a:t>
            </a:r>
            <a:r>
              <a:rPr lang="en-US" sz="2880" b="1" i="1" dirty="0">
                <a:solidFill>
                  <a:prstClr val="black"/>
                </a:solidFill>
                <a:latin typeface="Times New Roman" pitchFamily="18" charset="0"/>
                <a:ea typeface="Times New Roman" pitchFamily="18" charset="0"/>
                <a:cs typeface="Times New Roman" pitchFamily="18" charset="0"/>
              </a:rPr>
              <a:t>P</a:t>
            </a:r>
            <a:endParaRPr lang="en-US" sz="2880" dirty="0">
              <a:solidFill>
                <a:prstClr val="black"/>
              </a:solidFill>
              <a:latin typeface="Times New Roman" pitchFamily="18" charset="0"/>
              <a:cs typeface="Times New Roman" pitchFamily="18" charset="0"/>
            </a:endParaRPr>
          </a:p>
        </p:txBody>
      </p:sp>
      <p:sp>
        <p:nvSpPr>
          <p:cNvPr id="4" name="Rectangle 3"/>
          <p:cNvSpPr/>
          <p:nvPr/>
        </p:nvSpPr>
        <p:spPr>
          <a:xfrm>
            <a:off x="2165335" y="1537070"/>
            <a:ext cx="6869894" cy="535531"/>
          </a:xfrm>
          <a:prstGeom prst="rect">
            <a:avLst/>
          </a:prstGeom>
        </p:spPr>
        <p:txBody>
          <a:bodyPr wrap="none">
            <a:spAutoFit/>
          </a:bodyPr>
          <a:lstStyle/>
          <a:p>
            <a:r>
              <a:rPr lang="en-US" sz="2880">
                <a:latin typeface="Times New Roman" panose="02020603050405020304" pitchFamily="18" charset="0"/>
                <a:cs typeface="Times New Roman" panose="02020603050405020304" pitchFamily="18" charset="0"/>
              </a:rPr>
              <a:t>Nêu các các xác định phần tử của tập hợp P ?</a:t>
            </a:r>
          </a:p>
        </p:txBody>
      </p:sp>
      <p:grpSp>
        <p:nvGrpSpPr>
          <p:cNvPr id="26" name="Google Shape;3682;p80">
            <a:extLst>
              <a:ext uri="{FF2B5EF4-FFF2-40B4-BE49-F238E27FC236}">
                <a16:creationId xmlns:a16="http://schemas.microsoft.com/office/drawing/2014/main" id="{CC1EED2B-4C0B-4BA8-84DE-EC0AEDCB91ED}"/>
              </a:ext>
            </a:extLst>
          </p:cNvPr>
          <p:cNvGrpSpPr/>
          <p:nvPr/>
        </p:nvGrpSpPr>
        <p:grpSpPr>
          <a:xfrm>
            <a:off x="789882" y="1666827"/>
            <a:ext cx="1546556" cy="3223891"/>
            <a:chOff x="-4018550" y="6383788"/>
            <a:chExt cx="831350" cy="1733000"/>
          </a:xfrm>
        </p:grpSpPr>
        <p:sp>
          <p:nvSpPr>
            <p:cNvPr id="27" name="Google Shape;3683;p80">
              <a:extLst>
                <a:ext uri="{FF2B5EF4-FFF2-40B4-BE49-F238E27FC236}">
                  <a16:creationId xmlns:a16="http://schemas.microsoft.com/office/drawing/2014/main" id="{776BCC57-0E4F-47B6-9D50-AA739665FE6B}"/>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8" name="Google Shape;3684;p80">
              <a:extLst>
                <a:ext uri="{FF2B5EF4-FFF2-40B4-BE49-F238E27FC236}">
                  <a16:creationId xmlns:a16="http://schemas.microsoft.com/office/drawing/2014/main" id="{A36F400D-FAD2-4D3A-8CD6-01C7D67364AF}"/>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9" name="Google Shape;3685;p80">
              <a:extLst>
                <a:ext uri="{FF2B5EF4-FFF2-40B4-BE49-F238E27FC236}">
                  <a16:creationId xmlns:a16="http://schemas.microsoft.com/office/drawing/2014/main" id="{1C5B4C4C-76D7-4269-8F7B-A1473B07B61C}"/>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4" name="Google Shape;3686;p80">
              <a:extLst>
                <a:ext uri="{FF2B5EF4-FFF2-40B4-BE49-F238E27FC236}">
                  <a16:creationId xmlns:a16="http://schemas.microsoft.com/office/drawing/2014/main" id="{B3BDF074-886A-4AB5-99A3-870C0F068DCB}"/>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5" name="Google Shape;3687;p80">
              <a:extLst>
                <a:ext uri="{FF2B5EF4-FFF2-40B4-BE49-F238E27FC236}">
                  <a16:creationId xmlns:a16="http://schemas.microsoft.com/office/drawing/2014/main" id="{A713BE5D-F844-41C9-A0AF-71A673B2C370}"/>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6" name="Google Shape;3688;p80">
              <a:extLst>
                <a:ext uri="{FF2B5EF4-FFF2-40B4-BE49-F238E27FC236}">
                  <a16:creationId xmlns:a16="http://schemas.microsoft.com/office/drawing/2014/main" id="{B404A3A4-74F1-443D-A845-827B45E72166}"/>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7" name="Google Shape;3689;p80">
              <a:extLst>
                <a:ext uri="{FF2B5EF4-FFF2-40B4-BE49-F238E27FC236}">
                  <a16:creationId xmlns:a16="http://schemas.microsoft.com/office/drawing/2014/main" id="{E761DD0E-5B02-458A-90F6-50C60E3FD4C3}"/>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8" name="Google Shape;3690;p80">
              <a:extLst>
                <a:ext uri="{FF2B5EF4-FFF2-40B4-BE49-F238E27FC236}">
                  <a16:creationId xmlns:a16="http://schemas.microsoft.com/office/drawing/2014/main" id="{125A09FA-992D-42A0-9EE6-1F94562F53F8}"/>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9" name="Google Shape;3691;p80">
              <a:extLst>
                <a:ext uri="{FF2B5EF4-FFF2-40B4-BE49-F238E27FC236}">
                  <a16:creationId xmlns:a16="http://schemas.microsoft.com/office/drawing/2014/main" id="{D283C7C3-BC5E-4C21-91C1-D52D27E8967A}"/>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0" name="Google Shape;3692;p80">
              <a:extLst>
                <a:ext uri="{FF2B5EF4-FFF2-40B4-BE49-F238E27FC236}">
                  <a16:creationId xmlns:a16="http://schemas.microsoft.com/office/drawing/2014/main" id="{D4E1EA60-65FA-4216-B636-91A882D711E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1" name="Google Shape;3693;p80">
              <a:extLst>
                <a:ext uri="{FF2B5EF4-FFF2-40B4-BE49-F238E27FC236}">
                  <a16:creationId xmlns:a16="http://schemas.microsoft.com/office/drawing/2014/main" id="{56D07A89-674A-4E10-9561-F256C88F2513}"/>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2" name="Google Shape;3694;p80">
              <a:extLst>
                <a:ext uri="{FF2B5EF4-FFF2-40B4-BE49-F238E27FC236}">
                  <a16:creationId xmlns:a16="http://schemas.microsoft.com/office/drawing/2014/main" id="{115CFA39-BC50-4502-AE9C-D2BD8AD844C9}"/>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3" name="Google Shape;3695;p80">
              <a:extLst>
                <a:ext uri="{FF2B5EF4-FFF2-40B4-BE49-F238E27FC236}">
                  <a16:creationId xmlns:a16="http://schemas.microsoft.com/office/drawing/2014/main" id="{DD1C5AEE-7D75-4B48-AFDE-4845F6947844}"/>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4" name="Google Shape;3696;p80">
              <a:extLst>
                <a:ext uri="{FF2B5EF4-FFF2-40B4-BE49-F238E27FC236}">
                  <a16:creationId xmlns:a16="http://schemas.microsoft.com/office/drawing/2014/main" id="{B5189EB2-03DF-4F90-9599-5383F73C683E}"/>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5" name="Google Shape;3697;p80">
              <a:extLst>
                <a:ext uri="{FF2B5EF4-FFF2-40B4-BE49-F238E27FC236}">
                  <a16:creationId xmlns:a16="http://schemas.microsoft.com/office/drawing/2014/main" id="{0504257E-7DB5-4F73-93A5-418CD03B6C6A}"/>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6" name="Google Shape;3698;p80">
              <a:extLst>
                <a:ext uri="{FF2B5EF4-FFF2-40B4-BE49-F238E27FC236}">
                  <a16:creationId xmlns:a16="http://schemas.microsoft.com/office/drawing/2014/main" id="{905202BA-4D17-4432-B23C-ADD64BBABF91}"/>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7" name="Google Shape;3699;p80">
              <a:extLst>
                <a:ext uri="{FF2B5EF4-FFF2-40B4-BE49-F238E27FC236}">
                  <a16:creationId xmlns:a16="http://schemas.microsoft.com/office/drawing/2014/main" id="{A91243F3-831E-4E0A-9954-9F018D3A5277}"/>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8" name="Google Shape;3700;p80">
              <a:extLst>
                <a:ext uri="{FF2B5EF4-FFF2-40B4-BE49-F238E27FC236}">
                  <a16:creationId xmlns:a16="http://schemas.microsoft.com/office/drawing/2014/main" id="{3F2B6BEB-8299-402D-86CD-8166A722C178}"/>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9" name="Google Shape;3701;p80">
              <a:extLst>
                <a:ext uri="{FF2B5EF4-FFF2-40B4-BE49-F238E27FC236}">
                  <a16:creationId xmlns:a16="http://schemas.microsoft.com/office/drawing/2014/main" id="{E4954A5A-E5CF-4C14-AF63-8C7920B719E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0" name="Google Shape;3702;p80">
              <a:extLst>
                <a:ext uri="{FF2B5EF4-FFF2-40B4-BE49-F238E27FC236}">
                  <a16:creationId xmlns:a16="http://schemas.microsoft.com/office/drawing/2014/main" id="{EBF30245-E5C0-4BDE-AD7A-C969887EFFD6}"/>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1" name="Google Shape;3703;p80">
              <a:extLst>
                <a:ext uri="{FF2B5EF4-FFF2-40B4-BE49-F238E27FC236}">
                  <a16:creationId xmlns:a16="http://schemas.microsoft.com/office/drawing/2014/main" id="{BBBB3609-99BD-40A3-8024-B9393192588A}"/>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2" name="Google Shape;3704;p80">
              <a:extLst>
                <a:ext uri="{FF2B5EF4-FFF2-40B4-BE49-F238E27FC236}">
                  <a16:creationId xmlns:a16="http://schemas.microsoft.com/office/drawing/2014/main" id="{B138D699-D707-4527-9BF2-2C0F946B71AB}"/>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3" name="Google Shape;3705;p80">
              <a:extLst>
                <a:ext uri="{FF2B5EF4-FFF2-40B4-BE49-F238E27FC236}">
                  <a16:creationId xmlns:a16="http://schemas.microsoft.com/office/drawing/2014/main" id="{50CD0075-E0AD-4F27-A25E-4E3D4DEB2781}"/>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4" name="Google Shape;3706;p80">
              <a:extLst>
                <a:ext uri="{FF2B5EF4-FFF2-40B4-BE49-F238E27FC236}">
                  <a16:creationId xmlns:a16="http://schemas.microsoft.com/office/drawing/2014/main" id="{11DA12CA-4EE9-4A2C-916C-F3DD11F204CB}"/>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5" name="Google Shape;3707;p80">
              <a:extLst>
                <a:ext uri="{FF2B5EF4-FFF2-40B4-BE49-F238E27FC236}">
                  <a16:creationId xmlns:a16="http://schemas.microsoft.com/office/drawing/2014/main" id="{6571C722-E1D5-4E96-B5D3-CB1B93F7F132}"/>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6" name="Google Shape;3708;p80">
              <a:extLst>
                <a:ext uri="{FF2B5EF4-FFF2-40B4-BE49-F238E27FC236}">
                  <a16:creationId xmlns:a16="http://schemas.microsoft.com/office/drawing/2014/main" id="{0BE8FA96-5946-4B42-BA8F-1704ECE1446B}"/>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7" name="Google Shape;3709;p80">
              <a:extLst>
                <a:ext uri="{FF2B5EF4-FFF2-40B4-BE49-F238E27FC236}">
                  <a16:creationId xmlns:a16="http://schemas.microsoft.com/office/drawing/2014/main" id="{2E7DFCC7-1DB6-4128-85E6-E2216C18D42D}"/>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8" name="Google Shape;3710;p80">
              <a:extLst>
                <a:ext uri="{FF2B5EF4-FFF2-40B4-BE49-F238E27FC236}">
                  <a16:creationId xmlns:a16="http://schemas.microsoft.com/office/drawing/2014/main" id="{057F8AA2-434C-4F6E-A64F-E693B489F197}"/>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9" name="Google Shape;3711;p80">
              <a:extLst>
                <a:ext uri="{FF2B5EF4-FFF2-40B4-BE49-F238E27FC236}">
                  <a16:creationId xmlns:a16="http://schemas.microsoft.com/office/drawing/2014/main" id="{3C163D7A-D85F-45A9-B2F4-FC78CFF73482}"/>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0" name="Google Shape;3712;p80">
              <a:extLst>
                <a:ext uri="{FF2B5EF4-FFF2-40B4-BE49-F238E27FC236}">
                  <a16:creationId xmlns:a16="http://schemas.microsoft.com/office/drawing/2014/main" id="{B49D9C7A-170A-4073-91D5-87F7E20D4B92}"/>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1" name="Google Shape;3713;p80">
              <a:extLst>
                <a:ext uri="{FF2B5EF4-FFF2-40B4-BE49-F238E27FC236}">
                  <a16:creationId xmlns:a16="http://schemas.microsoft.com/office/drawing/2014/main" id="{97D48FBB-5D91-402B-81B2-DEA314CB1BA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2" name="Google Shape;3714;p80">
              <a:extLst>
                <a:ext uri="{FF2B5EF4-FFF2-40B4-BE49-F238E27FC236}">
                  <a16:creationId xmlns:a16="http://schemas.microsoft.com/office/drawing/2014/main" id="{DF7483BC-0518-400B-A1C0-04DCAAAB9D10}"/>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3" name="Google Shape;3715;p80">
              <a:extLst>
                <a:ext uri="{FF2B5EF4-FFF2-40B4-BE49-F238E27FC236}">
                  <a16:creationId xmlns:a16="http://schemas.microsoft.com/office/drawing/2014/main" id="{77818643-D922-4675-9AD6-4BEC2CF1E2D6}"/>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4" name="Google Shape;3716;p80">
              <a:extLst>
                <a:ext uri="{FF2B5EF4-FFF2-40B4-BE49-F238E27FC236}">
                  <a16:creationId xmlns:a16="http://schemas.microsoft.com/office/drawing/2014/main" id="{70CFC173-03B1-4923-B701-C9FEB4868FA9}"/>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5" name="Google Shape;3717;p80">
              <a:extLst>
                <a:ext uri="{FF2B5EF4-FFF2-40B4-BE49-F238E27FC236}">
                  <a16:creationId xmlns:a16="http://schemas.microsoft.com/office/drawing/2014/main" id="{226E664D-4461-4B72-AF35-CD3CC40C9E4A}"/>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6" name="Google Shape;3718;p80">
              <a:extLst>
                <a:ext uri="{FF2B5EF4-FFF2-40B4-BE49-F238E27FC236}">
                  <a16:creationId xmlns:a16="http://schemas.microsoft.com/office/drawing/2014/main" id="{BF9AA8F6-DFD4-4909-84DC-CC6463C6EFC5}"/>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7" name="Google Shape;3719;p80">
              <a:extLst>
                <a:ext uri="{FF2B5EF4-FFF2-40B4-BE49-F238E27FC236}">
                  <a16:creationId xmlns:a16="http://schemas.microsoft.com/office/drawing/2014/main" id="{0A02BBFB-175B-4B6C-9E8C-3C6D058F9777}"/>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8" name="Google Shape;3720;p80">
              <a:extLst>
                <a:ext uri="{FF2B5EF4-FFF2-40B4-BE49-F238E27FC236}">
                  <a16:creationId xmlns:a16="http://schemas.microsoft.com/office/drawing/2014/main" id="{BBFA7D4D-FA6B-43A0-82D0-FC0AFAAF548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9" name="Google Shape;3721;p80">
              <a:extLst>
                <a:ext uri="{FF2B5EF4-FFF2-40B4-BE49-F238E27FC236}">
                  <a16:creationId xmlns:a16="http://schemas.microsoft.com/office/drawing/2014/main" id="{AF57B152-F538-447D-8FF5-9EFCC3D199DE}"/>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0" name="Google Shape;3722;p80">
              <a:extLst>
                <a:ext uri="{FF2B5EF4-FFF2-40B4-BE49-F238E27FC236}">
                  <a16:creationId xmlns:a16="http://schemas.microsoft.com/office/drawing/2014/main" id="{C6F77C93-83CF-449D-8276-29CEE6BE91C6}"/>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1" name="Google Shape;3723;p80">
              <a:extLst>
                <a:ext uri="{FF2B5EF4-FFF2-40B4-BE49-F238E27FC236}">
                  <a16:creationId xmlns:a16="http://schemas.microsoft.com/office/drawing/2014/main" id="{C242F581-4BBB-4A34-84C3-A9EE12A412F4}"/>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2" name="Google Shape;3724;p80">
              <a:extLst>
                <a:ext uri="{FF2B5EF4-FFF2-40B4-BE49-F238E27FC236}">
                  <a16:creationId xmlns:a16="http://schemas.microsoft.com/office/drawing/2014/main" id="{C5D9C081-0AA4-4382-A986-2BD2FB252E45}"/>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3" name="Google Shape;3725;p80">
              <a:extLst>
                <a:ext uri="{FF2B5EF4-FFF2-40B4-BE49-F238E27FC236}">
                  <a16:creationId xmlns:a16="http://schemas.microsoft.com/office/drawing/2014/main" id="{FF7D0CD7-976A-4B83-ACE1-837D05690100}"/>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4" name="Google Shape;3726;p80">
              <a:extLst>
                <a:ext uri="{FF2B5EF4-FFF2-40B4-BE49-F238E27FC236}">
                  <a16:creationId xmlns:a16="http://schemas.microsoft.com/office/drawing/2014/main" id="{D2347601-2072-4346-A677-A30AF590524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5" name="Google Shape;3727;p80">
              <a:extLst>
                <a:ext uri="{FF2B5EF4-FFF2-40B4-BE49-F238E27FC236}">
                  <a16:creationId xmlns:a16="http://schemas.microsoft.com/office/drawing/2014/main" id="{5CE741E2-9BC1-43C2-ACF8-22B465143165}"/>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6" name="Google Shape;3728;p80">
              <a:extLst>
                <a:ext uri="{FF2B5EF4-FFF2-40B4-BE49-F238E27FC236}">
                  <a16:creationId xmlns:a16="http://schemas.microsoft.com/office/drawing/2014/main" id="{34BC6C78-CAB1-4CA9-831A-18B53B1FF88E}"/>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7" name="Google Shape;3729;p80">
              <a:extLst>
                <a:ext uri="{FF2B5EF4-FFF2-40B4-BE49-F238E27FC236}">
                  <a16:creationId xmlns:a16="http://schemas.microsoft.com/office/drawing/2014/main" id="{ABD7DEC9-7486-42C4-B3E1-04BB56B21415}"/>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8" name="Google Shape;3730;p80">
              <a:extLst>
                <a:ext uri="{FF2B5EF4-FFF2-40B4-BE49-F238E27FC236}">
                  <a16:creationId xmlns:a16="http://schemas.microsoft.com/office/drawing/2014/main" id="{90D57EA3-58CF-49C6-988D-DD20A2045EFC}"/>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9" name="Google Shape;3731;p80">
              <a:extLst>
                <a:ext uri="{FF2B5EF4-FFF2-40B4-BE49-F238E27FC236}">
                  <a16:creationId xmlns:a16="http://schemas.microsoft.com/office/drawing/2014/main" id="{F6BE4BD9-403E-4AAB-9A1A-0E66DC85284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0" name="Google Shape;3732;p80">
              <a:extLst>
                <a:ext uri="{FF2B5EF4-FFF2-40B4-BE49-F238E27FC236}">
                  <a16:creationId xmlns:a16="http://schemas.microsoft.com/office/drawing/2014/main" id="{516BFFF6-2F65-42FE-8094-83C71D4090AB}"/>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1" name="Google Shape;3733;p80">
              <a:extLst>
                <a:ext uri="{FF2B5EF4-FFF2-40B4-BE49-F238E27FC236}">
                  <a16:creationId xmlns:a16="http://schemas.microsoft.com/office/drawing/2014/main" id="{8AE67B9B-BC6A-4F38-A299-A454CCA0EAF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2" name="Google Shape;3734;p80">
              <a:extLst>
                <a:ext uri="{FF2B5EF4-FFF2-40B4-BE49-F238E27FC236}">
                  <a16:creationId xmlns:a16="http://schemas.microsoft.com/office/drawing/2014/main" id="{A114605A-639F-4546-9E71-EF69FAA37A0C}"/>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3" name="Google Shape;3735;p80">
              <a:extLst>
                <a:ext uri="{FF2B5EF4-FFF2-40B4-BE49-F238E27FC236}">
                  <a16:creationId xmlns:a16="http://schemas.microsoft.com/office/drawing/2014/main" id="{A0F55A92-8509-42D1-BF75-7FD8F964045B}"/>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4" name="Google Shape;3736;p80">
              <a:extLst>
                <a:ext uri="{FF2B5EF4-FFF2-40B4-BE49-F238E27FC236}">
                  <a16:creationId xmlns:a16="http://schemas.microsoft.com/office/drawing/2014/main" id="{1012A6B9-8231-4B02-8704-FC0F9D00E094}"/>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5" name="Google Shape;3737;p80">
              <a:extLst>
                <a:ext uri="{FF2B5EF4-FFF2-40B4-BE49-F238E27FC236}">
                  <a16:creationId xmlns:a16="http://schemas.microsoft.com/office/drawing/2014/main" id="{3F9A4486-0041-4330-B9C4-5A75D7F18207}"/>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6" name="Google Shape;3738;p80">
              <a:extLst>
                <a:ext uri="{FF2B5EF4-FFF2-40B4-BE49-F238E27FC236}">
                  <a16:creationId xmlns:a16="http://schemas.microsoft.com/office/drawing/2014/main" id="{4BC9009A-7E72-4C6F-8A21-DF424512F19E}"/>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7" name="Google Shape;3739;p80">
              <a:extLst>
                <a:ext uri="{FF2B5EF4-FFF2-40B4-BE49-F238E27FC236}">
                  <a16:creationId xmlns:a16="http://schemas.microsoft.com/office/drawing/2014/main" id="{E33A9B05-84CD-4630-B1F7-354C0B9DAE10}"/>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8" name="Google Shape;3740;p80">
              <a:extLst>
                <a:ext uri="{FF2B5EF4-FFF2-40B4-BE49-F238E27FC236}">
                  <a16:creationId xmlns:a16="http://schemas.microsoft.com/office/drawing/2014/main" id="{C506CF62-8570-487A-9B70-39E6C1186ACC}"/>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9" name="Google Shape;3741;p80">
              <a:extLst>
                <a:ext uri="{FF2B5EF4-FFF2-40B4-BE49-F238E27FC236}">
                  <a16:creationId xmlns:a16="http://schemas.microsoft.com/office/drawing/2014/main" id="{F4E42FD5-C70E-4240-9807-4F1DD8D9A492}"/>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0" name="Google Shape;3742;p80">
              <a:extLst>
                <a:ext uri="{FF2B5EF4-FFF2-40B4-BE49-F238E27FC236}">
                  <a16:creationId xmlns:a16="http://schemas.microsoft.com/office/drawing/2014/main" id="{4C377961-8D30-4E04-B514-CD348DF9B893}"/>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1" name="Google Shape;3743;p80">
              <a:extLst>
                <a:ext uri="{FF2B5EF4-FFF2-40B4-BE49-F238E27FC236}">
                  <a16:creationId xmlns:a16="http://schemas.microsoft.com/office/drawing/2014/main" id="{909D3AD2-FEBE-4B48-9615-B9B6CFC36938}"/>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2" name="Google Shape;3744;p80">
              <a:extLst>
                <a:ext uri="{FF2B5EF4-FFF2-40B4-BE49-F238E27FC236}">
                  <a16:creationId xmlns:a16="http://schemas.microsoft.com/office/drawing/2014/main" id="{74DE608C-7697-4557-B677-324534D382A3}"/>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3" name="Google Shape;3745;p80">
              <a:extLst>
                <a:ext uri="{FF2B5EF4-FFF2-40B4-BE49-F238E27FC236}">
                  <a16:creationId xmlns:a16="http://schemas.microsoft.com/office/drawing/2014/main" id="{603FB148-71F4-4950-895A-4BFD698135D4}"/>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4" name="Google Shape;3746;p80">
              <a:extLst>
                <a:ext uri="{FF2B5EF4-FFF2-40B4-BE49-F238E27FC236}">
                  <a16:creationId xmlns:a16="http://schemas.microsoft.com/office/drawing/2014/main" id="{B5C24605-F5CB-4D8C-90E0-62604E4134D2}"/>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5" name="Google Shape;3747;p80">
              <a:extLst>
                <a:ext uri="{FF2B5EF4-FFF2-40B4-BE49-F238E27FC236}">
                  <a16:creationId xmlns:a16="http://schemas.microsoft.com/office/drawing/2014/main" id="{12C87FD3-8A58-44FE-A573-08F4D3EAD1E9}"/>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6" name="Google Shape;3748;p80">
              <a:extLst>
                <a:ext uri="{FF2B5EF4-FFF2-40B4-BE49-F238E27FC236}">
                  <a16:creationId xmlns:a16="http://schemas.microsoft.com/office/drawing/2014/main" id="{3185BDBC-05F5-4F86-9A87-32EF8A0DE2DA}"/>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7" name="Google Shape;3749;p80">
              <a:extLst>
                <a:ext uri="{FF2B5EF4-FFF2-40B4-BE49-F238E27FC236}">
                  <a16:creationId xmlns:a16="http://schemas.microsoft.com/office/drawing/2014/main" id="{0840899C-F247-4E72-9DAD-54D9A0DE70A7}"/>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8" name="Google Shape;3750;p80">
              <a:extLst>
                <a:ext uri="{FF2B5EF4-FFF2-40B4-BE49-F238E27FC236}">
                  <a16:creationId xmlns:a16="http://schemas.microsoft.com/office/drawing/2014/main" id="{1F89E426-174C-4D1E-B1EB-09B4264CA34B}"/>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 Liệt kê các phần tử của tập hợp,</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tức là viết các phần tử của tập hợp trong dấu ngoặc {}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theo thứ tự tuỳ ý</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nhưng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mỗi phần tử chỉ được viết một lần.</a:t>
            </a:r>
          </a:p>
          <a:p>
            <a:pPr eaLnBrk="0" fontAlgn="base" hangingPunct="0">
              <a:spcBef>
                <a:spcPct val="0"/>
              </a:spcBef>
              <a:spcAft>
                <a:spcPct val="0"/>
              </a:spcAft>
            </a:pPr>
            <a:endParaRPr lang="en-US" altLang="en-US" sz="288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Ví dụ, với tập P gồm các số 0: 1: 2; 3: 4; 5 ở Hình 1.4, ta viết:</a:t>
            </a:r>
            <a:endParaRPr lang="en-US" altLang="en-US" sz="288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US" sz="2592"/>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sz="2880" i="1">
                <a:solidFill>
                  <a:srgbClr val="FF0000"/>
                </a:solidFill>
                <a:latin typeface="Times New Roman" pitchFamily="18" charset="0"/>
                <a:cs typeface="Times New Roman" pitchFamily="18" charset="0"/>
              </a:rPr>
              <a:t>Cách </a:t>
            </a:r>
            <a:r>
              <a:rPr lang="en-US" sz="2880" i="1" dirty="0">
                <a:solidFill>
                  <a:srgbClr val="FF0000"/>
                </a:solidFill>
                <a:latin typeface="Times New Roman" pitchFamily="18" charset="0"/>
                <a:cs typeface="Times New Roman" pitchFamily="18" charset="0"/>
              </a:rPr>
              <a:t>2.</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Nêu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dấu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hiệu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đặc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trưng</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cho</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các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phần</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tử</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của</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tập</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hợp</a:t>
            </a:r>
            <a:r>
              <a:rPr lang="en-US" sz="2880" i="1" dirty="0">
                <a:solidFill>
                  <a:prstClr val="black"/>
                </a:solidFill>
                <a:latin typeface="Times New Roman" pitchFamily="18" charset="0"/>
                <a:cs typeface="Times New Roman" pitchFamily="18" charset="0"/>
              </a:rPr>
              <a:t> </a:t>
            </a:r>
            <a:endParaRPr lang="en-US" sz="2880" dirty="0">
              <a:solidFill>
                <a:prstClr val="black"/>
              </a:solidFill>
              <a:latin typeface="Times New Roman" pitchFamily="18" charset="0"/>
              <a:cs typeface="Times New Roman"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itchFamily="18" charset="0"/>
                <a:ea typeface="Times New Roman"/>
                <a:cs typeface="Times New Roman" pitchFamily="18" charset="0"/>
              </a:rPr>
              <a:t>Ví</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dụ</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với</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tập</a:t>
            </a:r>
            <a:r>
              <a:rPr lang="en-US" sz="2880" dirty="0">
                <a:solidFill>
                  <a:prstClr val="black"/>
                </a:solidFill>
                <a:latin typeface="Times New Roman" pitchFamily="18" charset="0"/>
                <a:ea typeface="Times New Roman"/>
                <a:cs typeface="Times New Roman" pitchFamily="18" charset="0"/>
              </a:rPr>
              <a:t> P (</a:t>
            </a:r>
            <a:r>
              <a:rPr lang="en-US" sz="2880" dirty="0" err="1">
                <a:solidFill>
                  <a:prstClr val="black"/>
                </a:solidFill>
                <a:latin typeface="Times New Roman" pitchFamily="18" charset="0"/>
                <a:ea typeface="Times New Roman"/>
                <a:cs typeface="Times New Roman" pitchFamily="18" charset="0"/>
              </a:rPr>
              <a:t>xem</a:t>
            </a:r>
            <a:r>
              <a:rPr lang="en-US" sz="2880" dirty="0">
                <a:solidFill>
                  <a:prstClr val="black"/>
                </a:solidFill>
                <a:latin typeface="Times New Roman" pitchFamily="18" charset="0"/>
                <a:ea typeface="Times New Roman"/>
                <a:cs typeface="Times New Roman" pitchFamily="18" charset="0"/>
              </a:rPr>
              <a:t> H.1.4) ta </a:t>
            </a:r>
            <a:r>
              <a:rPr lang="en-US" sz="2880" dirty="0" err="1">
                <a:solidFill>
                  <a:prstClr val="black"/>
                </a:solidFill>
                <a:latin typeface="Times New Roman" pitchFamily="18" charset="0"/>
                <a:ea typeface="Times New Roman"/>
                <a:cs typeface="Times New Roman" pitchFamily="18" charset="0"/>
              </a:rPr>
              <a:t>cũng</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có</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thể</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viết</a:t>
            </a:r>
            <a:r>
              <a:rPr lang="en-US" sz="2880" dirty="0">
                <a:solidFill>
                  <a:prstClr val="black"/>
                </a:solidFill>
                <a:latin typeface="Times New Roman" pitchFamily="18" charset="0"/>
                <a:ea typeface="Times New Roman"/>
                <a:cs typeface="Times New Roman" pitchFamily="18" charset="0"/>
              </a:rPr>
              <a:t>:</a:t>
            </a:r>
          </a:p>
          <a:p>
            <a:pPr>
              <a:lnSpc>
                <a:spcPct val="115000"/>
              </a:lnSpc>
            </a:pPr>
            <a:r>
              <a:rPr lang="en-US" sz="2880" dirty="0">
                <a:solidFill>
                  <a:prstClr val="black"/>
                </a:solidFill>
                <a:latin typeface="Times New Roman" pitchFamily="18" charset="0"/>
                <a:ea typeface="Times New Roman"/>
                <a:cs typeface="Times New Roman" pitchFamily="18" charset="0"/>
              </a:rPr>
              <a:t>P</a:t>
            </a:r>
            <a:r>
              <a:rPr lang="en-US" sz="2880" i="1" dirty="0">
                <a:solidFill>
                  <a:prstClr val="black"/>
                </a:solidFill>
                <a:latin typeface="Times New Roman" pitchFamily="18" charset="0"/>
                <a:ea typeface="Times New Roman"/>
                <a:cs typeface="Times New Roman" pitchFamily="18" charset="0"/>
              </a:rPr>
              <a:t> = {n </a:t>
            </a:r>
            <a:r>
              <a:rPr lang="en-US" sz="2880" dirty="0">
                <a:solidFill>
                  <a:prstClr val="black"/>
                </a:solidFill>
                <a:latin typeface="Times New Roman" pitchFamily="18" charset="0"/>
                <a:ea typeface="Times New Roman"/>
                <a:cs typeface="Times New Roman" pitchFamily="18" charset="0"/>
              </a:rPr>
              <a:t>| </a:t>
            </a:r>
            <a:r>
              <a:rPr lang="en-US" sz="2880" i="1" dirty="0">
                <a:solidFill>
                  <a:prstClr val="black"/>
                </a:solidFill>
                <a:latin typeface="Times New Roman" pitchFamily="18" charset="0"/>
                <a:ea typeface="Times New Roman"/>
                <a:cs typeface="Times New Roman" pitchFamily="18" charset="0"/>
              </a:rPr>
              <a:t>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là</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số</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tự</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nhiên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nhỏ</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hơn</a:t>
            </a:r>
            <a:r>
              <a:rPr lang="en-US" sz="2880" dirty="0">
                <a:solidFill>
                  <a:prstClr val="black"/>
                </a:solidFill>
                <a:latin typeface="Times New Roman" pitchFamily="18" charset="0"/>
                <a:ea typeface="Times New Roman"/>
                <a:cs typeface="Times New Roman" pitchFamily="18" charset="0"/>
              </a:rPr>
              <a:t> 6}.</a:t>
            </a:r>
          </a:p>
        </p:txBody>
      </p:sp>
      <p:sp>
        <p:nvSpPr>
          <p:cNvPr id="101" name="Hộp Văn bản 14">
            <a:extLst>
              <a:ext uri="{FF2B5EF4-FFF2-40B4-BE49-F238E27FC236}">
                <a16:creationId xmlns:a16="http://schemas.microsoft.com/office/drawing/2014/main" id="{C4DACE11-8BEF-4395-8F85-BFB8B72CE8C1}"/>
              </a:ext>
            </a:extLst>
          </p:cNvPr>
          <p:cNvSpPr txBox="1"/>
          <p:nvPr/>
        </p:nvSpPr>
        <p:spPr>
          <a:xfrm>
            <a:off x="1454285" y="470636"/>
            <a:ext cx="9585695" cy="609398"/>
          </a:xfrm>
          <a:prstGeom prst="rect">
            <a:avLst/>
          </a:prstGeom>
          <a:noFill/>
        </p:spPr>
        <p:txBody>
          <a:bodyPr wrap="square" rtlCol="0">
            <a:spAutoFit/>
          </a:bodyPr>
          <a:lstStyle/>
          <a:p>
            <a:r>
              <a:rPr lang="en-US" sz="3360">
                <a:latin typeface="SVN-A Love Of Thunder" panose="02040603050506020204" pitchFamily="18" charset="0"/>
              </a:rPr>
              <a:t>2, Mô tả một tập hợp.</a:t>
            </a:r>
            <a:endParaRPr lang="vi-VN" sz="3360">
              <a:latin typeface="Patrick Hand" panose="00000500000000000000" pitchFamily="2" charset="0"/>
            </a:endParaRPr>
          </a:p>
        </p:txBody>
      </p:sp>
    </p:spTree>
    <p:extLst>
      <p:ext uri="{BB962C8B-B14F-4D97-AF65-F5344CB8AC3E}">
        <p14:creationId xmlns:p14="http://schemas.microsoft.com/office/powerpoint/2010/main" val="801066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836023" y="1353413"/>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a:solidFill>
                  <a:prstClr val="black"/>
                </a:solidFill>
                <a:latin typeface="Times New Roman"/>
                <a:ea typeface="Times New Roman"/>
              </a:rPr>
              <a:t>Khi mô tả tập hợp L các chữ cái trong từ NHA TRANG bằng cách liệt kê  các phần tử, bạn Nam viết :</a:t>
            </a:r>
          </a:p>
          <a:p>
            <a:pPr>
              <a:lnSpc>
                <a:spcPct val="150000"/>
              </a:lnSpc>
            </a:pPr>
            <a:r>
              <a:rPr lang="en-US" sz="3360">
                <a:solidFill>
                  <a:prstClr val="black"/>
                </a:solidFill>
                <a:latin typeface="Times New Roman"/>
                <a:ea typeface="Times New Roman"/>
              </a:rPr>
              <a:t>     L = {N; H; A; T; R; A; N; G}.	</a:t>
            </a:r>
          </a:p>
          <a:p>
            <a:pPr>
              <a:lnSpc>
                <a:spcPct val="150000"/>
              </a:lnSpc>
              <a:tabLst>
                <a:tab pos="548640" algn="l"/>
              </a:tabLst>
            </a:pPr>
            <a:r>
              <a:rPr lang="en-US" sz="3360">
                <a:solidFill>
                  <a:prstClr val="black"/>
                </a:solidFill>
                <a:latin typeface="Times New Roman"/>
                <a:ea typeface="Times New Roman"/>
              </a:rPr>
              <a:t>Theo em, bạn Nam viết đúng hay sai?  Nếu sai hãy sửa lại cho đúng.</a:t>
            </a:r>
          </a:p>
          <a:p>
            <a:pPr>
              <a:lnSpc>
                <a:spcPct val="150000"/>
              </a:lnSpc>
              <a:tabLst>
                <a:tab pos="548640" algn="l"/>
              </a:tabLst>
            </a:pPr>
            <a:r>
              <a:rPr lang="en-US" sz="3360">
                <a:solidFill>
                  <a:prstClr val="black"/>
                </a:solidFill>
                <a:latin typeface="Times New Roman"/>
                <a:ea typeface="Times New Roman"/>
              </a:rPr>
              <a:t>………………………………………………………………...</a:t>
            </a:r>
            <a:endParaRPr lang="en-US" sz="3360" dirty="0">
              <a:solidFill>
                <a:prstClr val="black"/>
              </a:solidFill>
              <a:latin typeface="Times New Roman"/>
              <a:ea typeface="Times New Roman"/>
            </a:endParaRPr>
          </a:p>
        </p:txBody>
      </p:sp>
      <p:sp>
        <p:nvSpPr>
          <p:cNvPr id="9" name="TextBox 8"/>
          <p:cNvSpPr txBox="1"/>
          <p:nvPr/>
        </p:nvSpPr>
        <p:spPr>
          <a:xfrm>
            <a:off x="1445623" y="651683"/>
            <a:ext cx="2002471" cy="683264"/>
          </a:xfrm>
          <a:prstGeom prst="rect">
            <a:avLst/>
          </a:prstGeom>
          <a:noFill/>
        </p:spPr>
        <p:txBody>
          <a:bodyPr wrap="none" rtlCol="0">
            <a:spAutoFit/>
          </a:bodyPr>
          <a:lstStyle/>
          <a:p>
            <a:r>
              <a:rPr lang="en-US" sz="3840">
                <a:latin typeface="SVN-A Love Of Thunder" panose="02040603050506020204" pitchFamily="18" charset="0"/>
              </a:rPr>
              <a:t>VÍ DỤ 1: </a:t>
            </a:r>
          </a:p>
        </p:txBody>
      </p:sp>
    </p:spTree>
    <p:extLst>
      <p:ext uri="{BB962C8B-B14F-4D97-AF65-F5344CB8AC3E}">
        <p14:creationId xmlns:p14="http://schemas.microsoft.com/office/powerpoint/2010/main" val="2021171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sz="2880">
                    <a:solidFill>
                      <a:srgbClr val="FF0000"/>
                    </a:solidFill>
                    <a:latin typeface="Times New Roman" pitchFamily="18" charset="0"/>
                    <a:ea typeface="Times New Roman" pitchFamily="18" charset="0"/>
                    <a:cs typeface="Times New Roman" pitchFamily="18" charset="0"/>
                  </a:rPr>
                  <a:t>1</a:t>
                </a:r>
                <a:r>
                  <a:rPr lang="en-US" sz="2880" dirty="0">
                    <a:solidFill>
                      <a:srgbClr val="FF0000"/>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Gọi</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gồm</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0; 1; 2; 3;...</a:t>
                </a:r>
                <a:endParaRPr lang="en-US" sz="2880" dirty="0">
                  <a:solidFill>
                    <a:prstClr val="black"/>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 {0; 1; 2; 3;...}.</a:t>
                </a:r>
                <a:endParaRPr lang="en-US" sz="2880"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pPr>
                <a:r>
                  <a:rPr lang="en-US" sz="2880" dirty="0">
                    <a:solidFill>
                      <a:srgbClr val="FF0000"/>
                    </a:solidFill>
                    <a:latin typeface="Times New Roman" pitchFamily="18" charset="0"/>
                    <a:ea typeface="Times New Roman" pitchFamily="18" charset="0"/>
                    <a:cs typeface="Times New Roman" pitchFamily="18" charset="0"/>
                  </a:rPr>
                  <a:t>2</a:t>
                </a: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i="1" dirty="0">
                    <a:solidFill>
                      <a:prstClr val="black"/>
                    </a:solidFill>
                    <a:latin typeface="Times New Roman" pitchFamily="18" charset="0"/>
                    <a:ea typeface="Times New Roman" pitchFamily="18" charset="0"/>
                    <a:cs typeface="Times New Roman" pitchFamily="18" charset="0"/>
                  </a:rPr>
                  <a:t>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một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Chẳng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hạn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P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nhỏ</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hơn</a:t>
                </a:r>
                <a:r>
                  <a:rPr lang="en-US" sz="2880" dirty="0">
                    <a:solidFill>
                      <a:prstClr val="black"/>
                    </a:solidFill>
                    <a:latin typeface="Times New Roman" pitchFamily="18" charset="0"/>
                    <a:ea typeface="Times New Roman" pitchFamily="18" charset="0"/>
                    <a:cs typeface="Times New Roman" pitchFamily="18" charset="0"/>
                  </a:rPr>
                  <a:t> 6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P</a:t>
                </a:r>
                <a:r>
                  <a:rPr lang="en-US" sz="2880" i="1" dirty="0">
                    <a:solidFill>
                      <a:prstClr val="black"/>
                    </a:solidFill>
                    <a:latin typeface="Times New Roman" pitchFamily="18" charset="0"/>
                    <a:ea typeface="Times New Roman" pitchFamily="18" charset="0"/>
                    <a:cs typeface="Times New Roman" pitchFamily="18" charset="0"/>
                  </a:rPr>
                  <a:t> = {n</a:t>
                </a:r>
                <a:r>
                  <a:rPr lang="en-US" sz="288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itchFamily="18" charset="0"/>
                      </a:rPr>
                      <m:t>∈ </m:t>
                    </m:r>
                  </m:oMath>
                </a14:m>
                <a:r>
                  <a:rPr lang="nl-NL" sz="2880">
                    <a:solidFill>
                      <a:prstClr val="black"/>
                    </a:solidFill>
                    <a:latin typeface="Times New Roman" pitchFamily="18" charset="0"/>
                    <a:ea typeface="Times New Roman" pitchFamily="18" charset="0"/>
                    <a:cs typeface="Times New Roman" pitchFamily="18" charset="0"/>
                  </a:rPr>
                  <a:t>N </a:t>
                </a:r>
                <a:r>
                  <a:rPr lang="en-US" sz="2880">
                    <a:solidFill>
                      <a:prstClr val="black"/>
                    </a:solidFill>
                    <a:latin typeface="Times New Roman" pitchFamily="18" charset="0"/>
                    <a:ea typeface="Times New Roman" pitchFamily="18" charset="0"/>
                    <a:cs typeface="Times New Roman" pitchFamily="18" charset="0"/>
                  </a:rPr>
                  <a:t>|n &lt; 6}. </a:t>
                </a:r>
              </a:p>
              <a:p>
                <a:pPr fontAlgn="base">
                  <a:lnSpc>
                    <a:spcPct val="150000"/>
                  </a:lnSpc>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hoặc P </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r>
                      <a:rPr lang="en-US" sz="2880" i="1">
                        <a:solidFill>
                          <a:prstClr val="black"/>
                        </a:solidFill>
                        <a:latin typeface="Cambria Math"/>
                        <a:ea typeface="Cambria Math"/>
                        <a:cs typeface="Times New Roman" pitchFamily="18" charset="0"/>
                      </a:rPr>
                      <m:t>𝑁</m:t>
                    </m:r>
                  </m:oMath>
                </a14:m>
                <a:r>
                  <a:rPr lang="en-US" sz="2880" dirty="0">
                    <a:solidFill>
                      <a:prstClr val="black"/>
                    </a:solidFill>
                    <a:latin typeface="Times New Roman" pitchFamily="18" charset="0"/>
                    <a:cs typeface="Times New Roman" pitchFamily="18" charset="0"/>
                  </a:rPr>
                  <a:t>, n &lt; </a:t>
                </a:r>
                <a:r>
                  <a:rPr lang="en-US" sz="2880">
                    <a:solidFill>
                      <a:prstClr val="black"/>
                    </a:solidFill>
                    <a:latin typeface="Times New Roman" pitchFamily="18" charset="0"/>
                    <a:cs typeface="Times New Roman" pitchFamily="18" charset="0"/>
                  </a:rPr>
                  <a:t>6}</a:t>
                </a:r>
                <a:endParaRPr lang="en-US" sz="2880" dirty="0">
                  <a:solidFill>
                    <a:prstClr val="black"/>
                  </a:solidFill>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a:blip r:embed="rId3"/>
                <a:stretch>
                  <a:fillRect l="-905" r="-905" b="-21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eaLnBrk="0" fontAlgn="base" hangingPunct="0">
              <a:lnSpc>
                <a:spcPct val="150000"/>
              </a:lnSpc>
              <a:spcBef>
                <a:spcPct val="0"/>
              </a:spcBef>
              <a:spcAft>
                <a:spcPct val="0"/>
              </a:spcAft>
              <a:tabLst>
                <a:tab pos="5876926" algn="l"/>
              </a:tabLst>
            </a:pPr>
            <a:r>
              <a:rPr lang="en-US" sz="2880" dirty="0">
                <a:solidFill>
                  <a:srgbClr val="FF0000"/>
                </a:solidFill>
                <a:latin typeface="Times New Roman" pitchFamily="18" charset="0"/>
                <a:ea typeface="Times New Roman" pitchFamily="18" charset="0"/>
                <a:cs typeface="Times New Roman" pitchFamily="18" charset="0"/>
              </a:rPr>
              <a:t>3. </a:t>
            </a:r>
            <a:r>
              <a:rPr lang="en-US" sz="2880" dirty="0">
                <a:solidFill>
                  <a:prstClr val="black"/>
                </a:solidFill>
                <a:latin typeface="Times New Roman" pitchFamily="18" charset="0"/>
                <a:ea typeface="Times New Roman" pitchFamily="18" charset="0"/>
                <a:cs typeface="Times New Roman" pitchFamily="18" charset="0"/>
              </a:rPr>
              <a:t>Ta </a:t>
            </a:r>
            <a:r>
              <a:rPr lang="en-US" sz="2880" dirty="0" err="1">
                <a:solidFill>
                  <a:prstClr val="black"/>
                </a:solidFill>
                <a:latin typeface="Times New Roman" pitchFamily="18" charset="0"/>
                <a:ea typeface="Times New Roman" pitchFamily="18" charset="0"/>
                <a:cs typeface="Times New Roman" pitchFamily="18" charset="0"/>
              </a:rPr>
              <a:t>còn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dùng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để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chỉ</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khác</a:t>
            </a:r>
            <a:r>
              <a:rPr lang="en-US" sz="2880" dirty="0">
                <a:solidFill>
                  <a:prstClr val="black"/>
                </a:solidFill>
                <a:latin typeface="Times New Roman" pitchFamily="18" charset="0"/>
                <a:ea typeface="Times New Roman" pitchFamily="18" charset="0"/>
                <a:cs typeface="Times New Roman" pitchFamily="18" charset="0"/>
              </a:rPr>
              <a:t> 0,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876926" algn="l"/>
              </a:tabLst>
            </a:pPr>
            <a:r>
              <a:rPr lang="en-US" sz="2880">
                <a:solidFill>
                  <a:prstClr val="black"/>
                </a:solidFill>
                <a:latin typeface="Times New Roman" pitchFamily="18" charset="0"/>
                <a:ea typeface="Times New Roman" pitchFamily="18" charset="0"/>
                <a:cs typeface="Times New Roman" pitchFamily="18" charset="0"/>
              </a:rPr>
              <a:t>    Ta viết: N</a:t>
            </a:r>
            <a:r>
              <a:rPr lang="en-US" sz="2880" dirty="0">
                <a:solidFill>
                  <a:prstClr val="black"/>
                </a:solidFill>
                <a:latin typeface="Times New Roman" pitchFamily="18" charset="0"/>
                <a:ea typeface="Times New Roman" pitchFamily="18" charset="0"/>
                <a:cs typeface="Times New Roman" pitchFamily="18" charset="0"/>
              </a:rPr>
              <a:t>* = {1; 2; 3;...}.</a:t>
            </a:r>
            <a:endParaRPr lang="en-US" sz="2880" dirty="0">
              <a:solidFill>
                <a:prstClr val="black"/>
              </a:solidFill>
              <a:latin typeface="Times New Roman" pitchFamily="18" charset="0"/>
              <a:cs typeface="Times New Roman"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itchFamily="18" charset="0"/>
                <a:cs typeface="Times New Roman" pitchFamily="18" charset="0"/>
              </a:rPr>
              <a:t>* Chú ý:</a:t>
            </a:r>
            <a:endParaRPr lang="en-US" sz="4800"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2780098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1317</Words>
  <Application>Microsoft Office PowerPoint</Application>
  <PresentationFormat>Custom</PresentationFormat>
  <Paragraphs>124</Paragraphs>
  <Slides>21</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Yu Gothic UI Semilight</vt:lpstr>
      <vt:lpstr>Arial</vt:lpstr>
      <vt:lpstr>Calibri</vt:lpstr>
      <vt:lpstr>Calibri Light</vt:lpstr>
      <vt:lpstr>Cambria Math</vt:lpstr>
      <vt:lpstr>Merriweather</vt:lpstr>
      <vt:lpstr>Patrick Hand</vt:lpstr>
      <vt:lpstr>SVN-A Love Of Thunder</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2021-08-30T03:24:40Z</dcterms:created>
  <dcterms:modified xsi:type="dcterms:W3CDTF">2025-09-09T04:18:45Z</dcterms:modified>
</cp:coreProperties>
</file>