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6" r:id="rId2"/>
    <p:sldId id="286" r:id="rId3"/>
    <p:sldId id="293" r:id="rId4"/>
    <p:sldId id="270" r:id="rId5"/>
    <p:sldId id="271" r:id="rId6"/>
    <p:sldId id="272" r:id="rId7"/>
    <p:sldId id="274" r:id="rId8"/>
    <p:sldId id="275" r:id="rId9"/>
    <p:sldId id="278" r:id="rId10"/>
    <p:sldId id="276" r:id="rId11"/>
    <p:sldId id="287" r:id="rId12"/>
    <p:sldId id="277" r:id="rId13"/>
    <p:sldId id="279" r:id="rId14"/>
    <p:sldId id="280" r:id="rId15"/>
    <p:sldId id="281" r:id="rId16"/>
    <p:sldId id="290" r:id="rId17"/>
    <p:sldId id="289" r:id="rId18"/>
    <p:sldId id="288" r:id="rId19"/>
    <p:sldId id="282" r:id="rId20"/>
    <p:sldId id="291" r:id="rId21"/>
    <p:sldId id="292" r:id="rId22"/>
    <p:sldId id="283" r:id="rId23"/>
    <p:sldId id="294" r:id="rId24"/>
    <p:sldId id="295"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CCFF"/>
    <a:srgbClr val="00FFFF"/>
    <a:srgbClr val="FF99FF"/>
    <a:srgbClr val="009A72"/>
    <a:srgbClr val="00674C"/>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8" autoAdjust="0"/>
    <p:restoredTop sz="94660"/>
  </p:normalViewPr>
  <p:slideViewPr>
    <p:cSldViewPr snapToGrid="0">
      <p:cViewPr>
        <p:scale>
          <a:sx n="70" d="100"/>
          <a:sy n="70" d="100"/>
        </p:scale>
        <p:origin x="852" y="12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2023/9/3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148136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3190610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388204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139445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2546163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553465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62458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1412914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3561395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130059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377205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1383255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20321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66181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1760821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91836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84467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27485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7419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15959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7544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62994"/>
            <a:ext cx="12190413" cy="841684"/>
            <a:chOff x="0" y="534629"/>
            <a:chExt cx="12190413" cy="841684"/>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67544" y="534629"/>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KHỞI ĐỘNG</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11" name="矩形 10">
            <a:extLst>
              <a:ext uri="{FF2B5EF4-FFF2-40B4-BE49-F238E27FC236}">
                <a16:creationId xmlns:a16="http://schemas.microsoft.com/office/drawing/2014/main" id="{896C1EE0-063D-4F01-BA7B-72BC9F2F6793}"/>
              </a:ext>
            </a:extLst>
          </p:cNvPr>
          <p:cNvSpPr/>
          <p:nvPr/>
        </p:nvSpPr>
        <p:spPr>
          <a:xfrm>
            <a:off x="4613803" y="1762539"/>
            <a:ext cx="6637291" cy="2066590"/>
          </a:xfrm>
          <a:prstGeom prst="rect">
            <a:avLst/>
          </a:prstGeom>
          <a:solidFill>
            <a:srgbClr val="009A72"/>
          </a:soli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dirty="0">
              <a:ln>
                <a:noFill/>
              </a:ln>
              <a:solidFill>
                <a:srgbClr val="FFFFFF"/>
              </a:solidFill>
              <a:effectLst/>
              <a:uLnTx/>
              <a:uFillTx/>
              <a:latin typeface="Century Gothic"/>
              <a:ea typeface="微软雅黑" panose="020B0503020204020204" pitchFamily="34" charset="-122"/>
            </a:endParaRPr>
          </a:p>
        </p:txBody>
      </p:sp>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0" y="4062824"/>
            <a:ext cx="2568459" cy="2795176"/>
          </a:xfrm>
          <a:prstGeom prst="rect">
            <a:avLst/>
          </a:prstGeom>
        </p:spPr>
      </p:pic>
      <p:sp>
        <p:nvSpPr>
          <p:cNvPr id="16" name="文本框 6">
            <a:extLst>
              <a:ext uri="{FF2B5EF4-FFF2-40B4-BE49-F238E27FC236}">
                <a16:creationId xmlns:a16="http://schemas.microsoft.com/office/drawing/2014/main" id="{DC74935E-4F98-4F9B-8EC2-ECACC50A08C0}"/>
              </a:ext>
            </a:extLst>
          </p:cNvPr>
          <p:cNvSpPr txBox="1"/>
          <p:nvPr/>
        </p:nvSpPr>
        <p:spPr>
          <a:xfrm>
            <a:off x="4690002" y="1816272"/>
            <a:ext cx="6484890" cy="2012857"/>
          </a:xfrm>
          <a:prstGeom prst="rect">
            <a:avLst/>
          </a:prstGeom>
          <a:noFill/>
        </p:spPr>
        <p:txBody>
          <a:bodyPr wrap="square" lIns="91438" tIns="45719" rIns="91438" bIns="45719" rtlCol="0">
            <a:spAutoFit/>
          </a:bodyPr>
          <a:lstStyle/>
          <a:p>
            <a:pPr algn="just" defTabSz="457189">
              <a:lnSpc>
                <a:spcPct val="130000"/>
              </a:lnSpc>
            </a:pPr>
            <a:r>
              <a:rPr lang="en-US" altLang="zh-CN" sz="24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Em hãy chia sẻ hiểu biết của mình về ý nghĩa của câu ca dao </a:t>
            </a:r>
            <a:r>
              <a:rPr lang="en-US" altLang="zh-CN" sz="24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trên</a:t>
            </a:r>
            <a:r>
              <a:rPr lang="en-US" altLang="zh-CN" sz="2400" b="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a:t>
            </a:r>
          </a:p>
          <a:p>
            <a:pPr algn="ctr" defTabSz="457189">
              <a:lnSpc>
                <a:spcPct val="130000"/>
              </a:lnSpc>
            </a:pPr>
            <a:r>
              <a:rPr lang="en-US" altLang="zh-CN" sz="2400" b="1" i="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“Dù cho đất đổi trời thay</a:t>
            </a:r>
          </a:p>
          <a:p>
            <a:pPr algn="ctr" defTabSz="457189">
              <a:lnSpc>
                <a:spcPct val="130000"/>
              </a:lnSpc>
            </a:pPr>
            <a:r>
              <a:rPr lang="en-US" altLang="zh-CN" sz="2400" b="1" i="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Trăm </a:t>
            </a:r>
            <a:r>
              <a:rPr lang="en-US" altLang="zh-CN" sz="2400" b="1" i="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năm vẫn giữ lòng ngay với đời”.</a:t>
            </a:r>
          </a:p>
        </p:txBody>
      </p:sp>
      <p:sp>
        <p:nvSpPr>
          <p:cNvPr id="17" name="矩形 10">
            <a:extLst>
              <a:ext uri="{FF2B5EF4-FFF2-40B4-BE49-F238E27FC236}">
                <a16:creationId xmlns:a16="http://schemas.microsoft.com/office/drawing/2014/main" id="{896C1EE0-063D-4F01-BA7B-72BC9F2F6793}"/>
              </a:ext>
            </a:extLst>
          </p:cNvPr>
          <p:cNvSpPr/>
          <p:nvPr/>
        </p:nvSpPr>
        <p:spPr>
          <a:xfrm>
            <a:off x="4613802" y="5022574"/>
            <a:ext cx="6637291" cy="1106839"/>
          </a:xfrm>
          <a:prstGeom prst="rect">
            <a:avLst/>
          </a:prstGeom>
          <a:solidFill>
            <a:schemeClr val="accent2">
              <a:lumMod val="60000"/>
              <a:lumOff val="40000"/>
            </a:schemeClr>
          </a:solidFill>
          <a:ln w="9525" cap="flat" cmpd="sng" algn="ctr">
            <a:noFill/>
            <a:prstDash val="solid"/>
          </a:ln>
          <a:effectLst/>
        </p:spPr>
        <p:txBody>
          <a:bodyPr lIns="91438" tIns="45719" rIns="91438" bIns="45719" rtlCol="0" anchor="ctr"/>
          <a:lstStyle/>
          <a:p>
            <a:pPr lvl="0" algn="just" defTabSz="457189">
              <a:defRPr/>
            </a:pPr>
            <a:r>
              <a:rPr kumimoji="1" lang="vi-VN" altLang="zh-CN" sz="2400" b="1" kern="0">
                <a:latin typeface="+mj-lt"/>
                <a:ea typeface="微软雅黑" panose="020B0503020204020204" pitchFamily="34" charset="-122"/>
              </a:rPr>
              <a:t>Câu ca dao khuyên con người phải sống ngay thẳng, trung thực, dũng cảm bảo vệ </a:t>
            </a:r>
            <a:r>
              <a:rPr kumimoji="1" lang="vi-VN" altLang="zh-CN" sz="2400" b="1" kern="0">
                <a:latin typeface="+mj-lt"/>
                <a:ea typeface="微软雅黑" panose="020B0503020204020204" pitchFamily="34" charset="-122"/>
              </a:rPr>
              <a:t>lẽ </a:t>
            </a:r>
            <a:r>
              <a:rPr kumimoji="1" lang="vi-VN" altLang="zh-CN" sz="2400" b="1" kern="0" smtClean="0">
                <a:latin typeface="+mj-lt"/>
                <a:ea typeface="微软雅黑" panose="020B0503020204020204" pitchFamily="34" charset="-122"/>
              </a:rPr>
              <a:t>phải.</a:t>
            </a:r>
            <a:endParaRPr kumimoji="1" lang="vi-VN" altLang="zh-CN" sz="2400" b="1" kern="0" dirty="0">
              <a:latin typeface="+mj-lt"/>
              <a:ea typeface="微软雅黑" panose="020B0503020204020204" pitchFamily="34" charset="-122"/>
            </a:endParaRP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32"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KHÁM PHÁ</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34" name="Rectangle 33"/>
          <p:cNvSpPr/>
          <p:nvPr/>
        </p:nvSpPr>
        <p:spPr>
          <a:xfrm>
            <a:off x="109199" y="1362525"/>
            <a:ext cx="5309467" cy="461665"/>
          </a:xfrm>
          <a:prstGeom prst="rect">
            <a:avLst/>
          </a:prstGeom>
          <a:solidFill>
            <a:srgbClr val="009A72"/>
          </a:solidFill>
        </p:spPr>
        <p:txBody>
          <a:bodyPr wrap="none">
            <a:spAutoFit/>
          </a:bodyPr>
          <a:lstStyle/>
          <a:p>
            <a:r>
              <a:rPr lang="en-US" sz="2400" b="1" smtClean="0">
                <a:solidFill>
                  <a:schemeClr val="bg1"/>
                </a:solidFill>
                <a:latin typeface="Times New Roman" panose="02020603050405020304" pitchFamily="18" charset="0"/>
                <a:ea typeface="Arial" panose="020B0604020202020204" pitchFamily="34" charset="0"/>
              </a:rPr>
              <a:t>2. Những </a:t>
            </a:r>
            <a:r>
              <a:rPr lang="en-US" sz="2400" b="1">
                <a:solidFill>
                  <a:schemeClr val="bg1"/>
                </a:solidFill>
                <a:latin typeface="Times New Roman" panose="02020603050405020304" pitchFamily="18" charset="0"/>
                <a:ea typeface="Arial" panose="020B0604020202020204" pitchFamily="34" charset="0"/>
              </a:rPr>
              <a:t>việc cần làm để bảo vệ lẽ phải</a:t>
            </a:r>
            <a:endParaRPr lang="en-US" sz="2400">
              <a:solidFill>
                <a:schemeClr val="bg1"/>
              </a:solidFill>
            </a:endParaRPr>
          </a:p>
        </p:txBody>
      </p:sp>
      <p:sp>
        <p:nvSpPr>
          <p:cNvPr id="35" name="Rectangle 34"/>
          <p:cNvSpPr/>
          <p:nvPr/>
        </p:nvSpPr>
        <p:spPr>
          <a:xfrm>
            <a:off x="4192932" y="4133527"/>
            <a:ext cx="7585086" cy="1532727"/>
          </a:xfrm>
          <a:prstGeom prst="rect">
            <a:avLst/>
          </a:prstGeom>
        </p:spPr>
        <p:txBody>
          <a:bodyPr wrap="square">
            <a:spAutoFit/>
          </a:bodyPr>
          <a:lstStyle/>
          <a:p>
            <a:pPr algn="just">
              <a:lnSpc>
                <a:spcPct val="130000"/>
              </a:lnSpc>
            </a:pPr>
            <a:r>
              <a:rPr lang="en-US" sz="2400" smtClean="0">
                <a:latin typeface="Times New Roman" panose="02020603050405020304" pitchFamily="18" charset="0"/>
                <a:ea typeface="Arial" panose="020B0604020202020204" pitchFamily="34" charset="0"/>
              </a:rPr>
              <a:t>1. </a:t>
            </a:r>
            <a:r>
              <a:rPr lang="vi-VN" sz="2400" smtClean="0">
                <a:latin typeface="Times New Roman" panose="02020603050405020304" pitchFamily="18" charset="0"/>
                <a:ea typeface="Arial" panose="020B0604020202020204" pitchFamily="34" charset="0"/>
              </a:rPr>
              <a:t>Trong </a:t>
            </a:r>
            <a:r>
              <a:rPr lang="vi-VN" sz="2400">
                <a:latin typeface="Times New Roman" panose="02020603050405020304" pitchFamily="18" charset="0"/>
                <a:ea typeface="Arial" panose="020B0604020202020204" pitchFamily="34" charset="0"/>
              </a:rPr>
              <a:t>trường hợp trên, ai không bảo vệ lẽ phải? Nếu ai cũng như họ thì điều gì sẽ xảy ra?</a:t>
            </a:r>
          </a:p>
          <a:p>
            <a:pPr algn="just">
              <a:lnSpc>
                <a:spcPct val="130000"/>
              </a:lnSpc>
            </a:pPr>
            <a:r>
              <a:rPr lang="en-US" sz="2400" smtClean="0">
                <a:latin typeface="Times New Roman" panose="02020603050405020304" pitchFamily="18" charset="0"/>
                <a:ea typeface="Arial" panose="020B0604020202020204" pitchFamily="34" charset="0"/>
              </a:rPr>
              <a:t>2. </a:t>
            </a:r>
            <a:r>
              <a:rPr lang="vi-VN" sz="2400" smtClean="0">
                <a:latin typeface="Times New Roman" panose="02020603050405020304" pitchFamily="18" charset="0"/>
                <a:ea typeface="Arial" panose="020B0604020202020204" pitchFamily="34" charset="0"/>
              </a:rPr>
              <a:t>Theo </a:t>
            </a:r>
            <a:r>
              <a:rPr lang="vi-VN" sz="2400">
                <a:latin typeface="Times New Roman" panose="02020603050405020304" pitchFamily="18" charset="0"/>
                <a:ea typeface="Arial" panose="020B0604020202020204" pitchFamily="34" charset="0"/>
              </a:rPr>
              <a:t>em, chúng ta cần làm gì để bảo vệ lẽ phải?</a:t>
            </a:r>
          </a:p>
        </p:txBody>
      </p:sp>
      <p:pic>
        <p:nvPicPr>
          <p:cNvPr id="36" name="Picture 35"/>
          <p:cNvPicPr>
            <a:picLocks noChangeAspect="1"/>
          </p:cNvPicPr>
          <p:nvPr/>
        </p:nvPicPr>
        <p:blipFill>
          <a:blip r:embed="rId5"/>
          <a:stretch>
            <a:fillRect/>
          </a:stretch>
        </p:blipFill>
        <p:spPr>
          <a:xfrm>
            <a:off x="1486032" y="3328382"/>
            <a:ext cx="2969466" cy="1787803"/>
          </a:xfrm>
          <a:prstGeom prst="rect">
            <a:avLst/>
          </a:prstGeom>
        </p:spPr>
      </p:pic>
      <p:pic>
        <p:nvPicPr>
          <p:cNvPr id="37"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47756" y="5116185"/>
            <a:ext cx="950537" cy="534677"/>
          </a:xfrm>
          <a:prstGeom prst="rect">
            <a:avLst/>
          </a:prstGeom>
        </p:spPr>
      </p:pic>
    </p:spTree>
    <p:extLst>
      <p:ext uri="{BB962C8B-B14F-4D97-AF65-F5344CB8AC3E}">
        <p14:creationId xmlns:p14="http://schemas.microsoft.com/office/powerpoint/2010/main" val="2793122727"/>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7"/>
                </p:tgtEl>
              </p:cMediaNode>
            </p:video>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32"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KHÁM PHÁ</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34" name="Rectangle 33"/>
          <p:cNvSpPr/>
          <p:nvPr/>
        </p:nvSpPr>
        <p:spPr>
          <a:xfrm>
            <a:off x="109199" y="1362525"/>
            <a:ext cx="5309467" cy="461665"/>
          </a:xfrm>
          <a:prstGeom prst="rect">
            <a:avLst/>
          </a:prstGeom>
          <a:solidFill>
            <a:srgbClr val="009A72"/>
          </a:solidFill>
        </p:spPr>
        <p:txBody>
          <a:bodyPr wrap="none">
            <a:spAutoFit/>
          </a:bodyPr>
          <a:lstStyle/>
          <a:p>
            <a:r>
              <a:rPr lang="en-US" sz="2400" b="1" smtClean="0">
                <a:solidFill>
                  <a:schemeClr val="bg1"/>
                </a:solidFill>
                <a:latin typeface="Times New Roman" panose="02020603050405020304" pitchFamily="18" charset="0"/>
                <a:ea typeface="Arial" panose="020B0604020202020204" pitchFamily="34" charset="0"/>
              </a:rPr>
              <a:t>2. Những </a:t>
            </a:r>
            <a:r>
              <a:rPr lang="en-US" sz="2400" b="1">
                <a:solidFill>
                  <a:schemeClr val="bg1"/>
                </a:solidFill>
                <a:latin typeface="Times New Roman" panose="02020603050405020304" pitchFamily="18" charset="0"/>
                <a:ea typeface="Arial" panose="020B0604020202020204" pitchFamily="34" charset="0"/>
              </a:rPr>
              <a:t>việc cần làm để bảo vệ lẽ phải</a:t>
            </a:r>
            <a:endParaRPr lang="en-US" sz="240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03"/>
            <a:ext cx="1066800" cy="1000125"/>
          </a:xfrm>
          <a:prstGeom prst="rect">
            <a:avLst/>
          </a:prstGeom>
        </p:spPr>
      </p:pic>
      <p:sp>
        <p:nvSpPr>
          <p:cNvPr id="10" name="文本框 47">
            <a:extLst>
              <a:ext uri="{FF2B5EF4-FFF2-40B4-BE49-F238E27FC236}">
                <a16:creationId xmlns:a16="http://schemas.microsoft.com/office/drawing/2014/main" id="{B5810C7B-CD7F-4A83-9625-462DABD65301}"/>
              </a:ext>
            </a:extLst>
          </p:cNvPr>
          <p:cNvSpPr>
            <a:spLocks noChangeArrowheads="1"/>
          </p:cNvSpPr>
          <p:nvPr/>
        </p:nvSpPr>
        <p:spPr bwMode="auto">
          <a:xfrm>
            <a:off x="218381" y="3824457"/>
            <a:ext cx="2879661" cy="1052596"/>
          </a:xfrm>
          <a:prstGeom prst="rect">
            <a:avLst/>
          </a:prstGeom>
          <a:solidFill>
            <a:schemeClr val="bg1"/>
          </a:solidFill>
          <a:ln>
            <a:noFill/>
          </a:ln>
          <a:extLst/>
        </p:spPr>
        <p:txBody>
          <a:bodyPr wrap="square">
            <a:spAutoFit/>
          </a:bodyPr>
          <a:lstStyle/>
          <a:p>
            <a:pPr algn="just">
              <a:lnSpc>
                <a:spcPct val="130000"/>
              </a:lnSpc>
            </a:pPr>
            <a:r>
              <a:rPr lang="vi-VN" altLang="zh-CN" sz="2400">
                <a:latin typeface="Times New Roman" panose="02020603050405020304" pitchFamily="18" charset="0"/>
                <a:ea typeface="+mj-ea"/>
                <a:cs typeface="Times New Roman" panose="02020603050405020304" pitchFamily="18" charset="0"/>
                <a:sym typeface="方正兰亭细黑_GBK" charset="-122"/>
              </a:rPr>
              <a:t>Để bảo vệ lẽ phải mỗi người cần:</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11" name="文本框 47">
            <a:extLst>
              <a:ext uri="{FF2B5EF4-FFF2-40B4-BE49-F238E27FC236}">
                <a16:creationId xmlns:a16="http://schemas.microsoft.com/office/drawing/2014/main" id="{B5810C7B-CD7F-4A83-9625-462DABD65301}"/>
              </a:ext>
            </a:extLst>
          </p:cNvPr>
          <p:cNvSpPr>
            <a:spLocks noChangeArrowheads="1"/>
          </p:cNvSpPr>
          <p:nvPr/>
        </p:nvSpPr>
        <p:spPr bwMode="auto">
          <a:xfrm>
            <a:off x="4738862" y="2318552"/>
            <a:ext cx="6397711" cy="1004699"/>
          </a:xfrm>
          <a:prstGeom prst="rect">
            <a:avLst/>
          </a:prstGeom>
          <a:solidFill>
            <a:schemeClr val="bg1"/>
          </a:solidFill>
          <a:ln>
            <a:noFill/>
          </a:ln>
          <a:extLst/>
        </p:spPr>
        <p:txBody>
          <a:bodyPr wrap="square">
            <a:spAutoFit/>
          </a:bodyPr>
          <a:lstStyle/>
          <a:p>
            <a:pPr algn="just">
              <a:lnSpc>
                <a:spcPct val="130000"/>
              </a:lnSpc>
            </a:pPr>
            <a:r>
              <a:rPr lang="vi-VN" altLang="zh-CN" sz="2400">
                <a:latin typeface="Times New Roman" panose="02020603050405020304" pitchFamily="18" charset="0"/>
                <a:ea typeface="+mj-ea"/>
                <a:cs typeface="Times New Roman" panose="02020603050405020304" pitchFamily="18" charset="0"/>
                <a:sym typeface="方正兰亭细黑_GBK" charset="-122"/>
              </a:rPr>
              <a:t>Tôn trọng, công nhận, ủng hộ, tuân theo và bảo vệ những điều đúng đắn;</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12" name="文本框 47">
            <a:extLst>
              <a:ext uri="{FF2B5EF4-FFF2-40B4-BE49-F238E27FC236}">
                <a16:creationId xmlns:a16="http://schemas.microsoft.com/office/drawing/2014/main" id="{B5810C7B-CD7F-4A83-9625-462DABD65301}"/>
              </a:ext>
            </a:extLst>
          </p:cNvPr>
          <p:cNvSpPr>
            <a:spLocks noChangeArrowheads="1"/>
          </p:cNvSpPr>
          <p:nvPr/>
        </p:nvSpPr>
        <p:spPr bwMode="auto">
          <a:xfrm>
            <a:off x="4738861" y="3824457"/>
            <a:ext cx="6397711" cy="1004699"/>
          </a:xfrm>
          <a:prstGeom prst="rect">
            <a:avLst/>
          </a:prstGeom>
          <a:solidFill>
            <a:schemeClr val="bg1"/>
          </a:solidFill>
          <a:ln>
            <a:noFill/>
          </a:ln>
          <a:extLst/>
        </p:spPr>
        <p:txBody>
          <a:bodyPr wrap="square">
            <a:spAutoFit/>
          </a:bodyPr>
          <a:lstStyle/>
          <a:p>
            <a:pPr algn="just">
              <a:lnSpc>
                <a:spcPct val="130000"/>
              </a:lnSpc>
            </a:pPr>
            <a:r>
              <a:rPr lang="vi-VN" altLang="zh-CN" sz="2400">
                <a:latin typeface="Times New Roman" panose="02020603050405020304" pitchFamily="18" charset="0"/>
                <a:ea typeface="+mj-ea"/>
                <a:cs typeface="Times New Roman" panose="02020603050405020304" pitchFamily="18" charset="0"/>
                <a:sym typeface="方正兰亭细黑_GBK" charset="-122"/>
              </a:rPr>
              <a:t>Biết điều chỉnh suy nghĩ và hành vi của mình theo hướng tích cực;</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13" name="文本框 47">
            <a:extLst>
              <a:ext uri="{FF2B5EF4-FFF2-40B4-BE49-F238E27FC236}">
                <a16:creationId xmlns:a16="http://schemas.microsoft.com/office/drawing/2014/main" id="{B5810C7B-CD7F-4A83-9625-462DABD65301}"/>
              </a:ext>
            </a:extLst>
          </p:cNvPr>
          <p:cNvSpPr>
            <a:spLocks noChangeArrowheads="1"/>
          </p:cNvSpPr>
          <p:nvPr/>
        </p:nvSpPr>
        <p:spPr bwMode="auto">
          <a:xfrm>
            <a:off x="4738860" y="5330362"/>
            <a:ext cx="6397711" cy="1004699"/>
          </a:xfrm>
          <a:prstGeom prst="rect">
            <a:avLst/>
          </a:prstGeom>
          <a:solidFill>
            <a:schemeClr val="bg1"/>
          </a:solidFill>
          <a:ln>
            <a:noFill/>
          </a:ln>
          <a:extLst/>
        </p:spPr>
        <p:txBody>
          <a:bodyPr wrap="square">
            <a:spAutoFit/>
          </a:bodyPr>
          <a:lstStyle/>
          <a:p>
            <a:pPr algn="just">
              <a:lnSpc>
                <a:spcPct val="130000"/>
              </a:lnSpc>
            </a:pPr>
            <a:r>
              <a:rPr lang="vi-VN" altLang="zh-CN" sz="2400">
                <a:latin typeface="Times New Roman" panose="02020603050405020304" pitchFamily="18" charset="0"/>
                <a:ea typeface="+mj-ea"/>
                <a:cs typeface="Times New Roman" panose="02020603050405020304" pitchFamily="18" charset="0"/>
                <a:sym typeface="方正兰亭细黑_GBK" charset="-122"/>
              </a:rPr>
              <a:t>Phê phán, đấu tranh với những hành vi sai trái, không hợp lẽ phải.</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cxnSp>
        <p:nvCxnSpPr>
          <p:cNvPr id="3" name="Straight Arrow Connector 2"/>
          <p:cNvCxnSpPr/>
          <p:nvPr/>
        </p:nvCxnSpPr>
        <p:spPr>
          <a:xfrm flipV="1">
            <a:off x="3179928" y="2820901"/>
            <a:ext cx="1392072" cy="1505905"/>
          </a:xfrm>
          <a:prstGeom prst="straightConnector1">
            <a:avLst/>
          </a:prstGeom>
          <a:ln>
            <a:solidFill>
              <a:srgbClr val="009A72"/>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179928" y="4326806"/>
            <a:ext cx="1233083" cy="0"/>
          </a:xfrm>
          <a:prstGeom prst="straightConnector1">
            <a:avLst/>
          </a:prstGeom>
          <a:ln>
            <a:solidFill>
              <a:srgbClr val="009A7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179928" y="4326806"/>
            <a:ext cx="1275570" cy="1481956"/>
          </a:xfrm>
          <a:prstGeom prst="straightConnector1">
            <a:avLst/>
          </a:prstGeom>
          <a:ln>
            <a:solidFill>
              <a:srgbClr val="009A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078633"/>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10221523" y="3915667"/>
            <a:ext cx="1904345" cy="2794172"/>
          </a:xfrm>
          <a:prstGeom prst="rect">
            <a:avLst/>
          </a:prstGeom>
        </p:spPr>
      </p:pic>
      <p:grpSp>
        <p:nvGrpSpPr>
          <p:cNvPr id="39"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40"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KHÁM PHÁ</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42" name="Rectangle 41"/>
          <p:cNvSpPr/>
          <p:nvPr/>
        </p:nvSpPr>
        <p:spPr>
          <a:xfrm>
            <a:off x="109199" y="1362525"/>
            <a:ext cx="5309467" cy="461665"/>
          </a:xfrm>
          <a:prstGeom prst="rect">
            <a:avLst/>
          </a:prstGeom>
          <a:solidFill>
            <a:srgbClr val="009A72"/>
          </a:solidFill>
        </p:spPr>
        <p:txBody>
          <a:bodyPr wrap="none">
            <a:spAutoFit/>
          </a:bodyPr>
          <a:lstStyle/>
          <a:p>
            <a:r>
              <a:rPr lang="en-US" sz="2400" b="1" smtClean="0">
                <a:solidFill>
                  <a:schemeClr val="bg1"/>
                </a:solidFill>
                <a:latin typeface="Times New Roman" panose="02020603050405020304" pitchFamily="18" charset="0"/>
                <a:ea typeface="Arial" panose="020B0604020202020204" pitchFamily="34" charset="0"/>
              </a:rPr>
              <a:t>2. Những </a:t>
            </a:r>
            <a:r>
              <a:rPr lang="en-US" sz="2400" b="1">
                <a:solidFill>
                  <a:schemeClr val="bg1"/>
                </a:solidFill>
                <a:latin typeface="Times New Roman" panose="02020603050405020304" pitchFamily="18" charset="0"/>
                <a:ea typeface="Arial" panose="020B0604020202020204" pitchFamily="34" charset="0"/>
              </a:rPr>
              <a:t>việc cần làm để bảo vệ lẽ phải</a:t>
            </a:r>
            <a:endParaRPr lang="en-US" sz="2400">
              <a:solidFill>
                <a:schemeClr val="bg1"/>
              </a:solidFill>
            </a:endParaRPr>
          </a:p>
        </p:txBody>
      </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403"/>
            <a:ext cx="1066800" cy="1000125"/>
          </a:xfrm>
          <a:prstGeom prst="rect">
            <a:avLst/>
          </a:prstGeom>
        </p:spPr>
      </p:pic>
      <p:sp>
        <p:nvSpPr>
          <p:cNvPr id="44" name="文本框 47">
            <a:extLst>
              <a:ext uri="{FF2B5EF4-FFF2-40B4-BE49-F238E27FC236}">
                <a16:creationId xmlns:a16="http://schemas.microsoft.com/office/drawing/2014/main" id="{B5810C7B-CD7F-4A83-9625-462DABD65301}"/>
              </a:ext>
            </a:extLst>
          </p:cNvPr>
          <p:cNvSpPr>
            <a:spLocks noChangeArrowheads="1"/>
          </p:cNvSpPr>
          <p:nvPr/>
        </p:nvSpPr>
        <p:spPr bwMode="auto">
          <a:xfrm>
            <a:off x="218381" y="3824457"/>
            <a:ext cx="2879661" cy="1052596"/>
          </a:xfrm>
          <a:prstGeom prst="rect">
            <a:avLst/>
          </a:prstGeom>
          <a:solidFill>
            <a:srgbClr val="FFCCFF"/>
          </a:solidFill>
          <a:ln>
            <a:solidFill>
              <a:srgbClr val="FF99FF"/>
            </a:solidFill>
          </a:ln>
          <a:extLst/>
        </p:spPr>
        <p:txBody>
          <a:bodyPr wrap="square">
            <a:spAutoFit/>
          </a:bodyPr>
          <a:lstStyle/>
          <a:p>
            <a:pPr algn="just">
              <a:lnSpc>
                <a:spcPct val="130000"/>
              </a:lnSpc>
            </a:pPr>
            <a:r>
              <a:rPr lang="vi-VN" altLang="zh-CN" sz="2400">
                <a:latin typeface="Times New Roman" panose="02020603050405020304" pitchFamily="18" charset="0"/>
                <a:ea typeface="+mj-ea"/>
                <a:cs typeface="Times New Roman" panose="02020603050405020304" pitchFamily="18" charset="0"/>
                <a:sym typeface="方正兰亭细黑_GBK" charset="-122"/>
              </a:rPr>
              <a:t>Để bảo vệ lẽ </a:t>
            </a:r>
            <a:r>
              <a:rPr lang="vi-VN" altLang="zh-CN" sz="2400">
                <a:latin typeface="Times New Roman" panose="02020603050405020304" pitchFamily="18" charset="0"/>
                <a:ea typeface="+mj-ea"/>
                <a:cs typeface="Times New Roman" panose="02020603050405020304" pitchFamily="18" charset="0"/>
                <a:sym typeface="方正兰亭细黑_GBK" charset="-122"/>
              </a:rPr>
              <a:t>phải </a:t>
            </a:r>
            <a:r>
              <a:rPr lang="en-US" altLang="zh-CN" sz="2400" smtClean="0">
                <a:latin typeface="Times New Roman" panose="02020603050405020304" pitchFamily="18" charset="0"/>
                <a:ea typeface="+mj-ea"/>
                <a:cs typeface="Times New Roman" panose="02020603050405020304" pitchFamily="18" charset="0"/>
                <a:sym typeface="方正兰亭细黑_GBK" charset="-122"/>
              </a:rPr>
              <a:t>học sinh cần:</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45" name="文本框 47">
            <a:extLst>
              <a:ext uri="{FF2B5EF4-FFF2-40B4-BE49-F238E27FC236}">
                <a16:creationId xmlns:a16="http://schemas.microsoft.com/office/drawing/2014/main" id="{B5810C7B-CD7F-4A83-9625-462DABD65301}"/>
              </a:ext>
            </a:extLst>
          </p:cNvPr>
          <p:cNvSpPr>
            <a:spLocks noChangeArrowheads="1"/>
          </p:cNvSpPr>
          <p:nvPr/>
        </p:nvSpPr>
        <p:spPr bwMode="auto">
          <a:xfrm>
            <a:off x="4738862" y="2318552"/>
            <a:ext cx="5360481" cy="1052596"/>
          </a:xfrm>
          <a:prstGeom prst="rect">
            <a:avLst/>
          </a:prstGeom>
          <a:solidFill>
            <a:srgbClr val="FFCCCC"/>
          </a:solidFill>
          <a:ln>
            <a:noFill/>
          </a:ln>
          <a:extLst/>
        </p:spPr>
        <p:txBody>
          <a:bodyPr wrap="square">
            <a:spAutoFit/>
          </a:bodyPr>
          <a:lstStyle/>
          <a:p>
            <a:pPr algn="just">
              <a:lnSpc>
                <a:spcPct val="130000"/>
              </a:lnSpc>
            </a:pPr>
            <a:r>
              <a:rPr lang="en-US" altLang="zh-CN" sz="2400" smtClean="0">
                <a:latin typeface="Times New Roman" panose="02020603050405020304" pitchFamily="18" charset="0"/>
                <a:ea typeface="+mj-ea"/>
                <a:cs typeface="Times New Roman" panose="02020603050405020304" pitchFamily="18" charset="0"/>
                <a:sym typeface="方正兰亭细黑_GBK" charset="-122"/>
              </a:rPr>
              <a:t>Thực hiện bằng lời nói và hành động cụ thể, phù hợp với lứa tuổi;</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46" name="文本框 47">
            <a:extLst>
              <a:ext uri="{FF2B5EF4-FFF2-40B4-BE49-F238E27FC236}">
                <a16:creationId xmlns:a16="http://schemas.microsoft.com/office/drawing/2014/main" id="{B5810C7B-CD7F-4A83-9625-462DABD65301}"/>
              </a:ext>
            </a:extLst>
          </p:cNvPr>
          <p:cNvSpPr>
            <a:spLocks noChangeArrowheads="1"/>
          </p:cNvSpPr>
          <p:nvPr/>
        </p:nvSpPr>
        <p:spPr bwMode="auto">
          <a:xfrm>
            <a:off x="4738861" y="3824457"/>
            <a:ext cx="5360481" cy="1052596"/>
          </a:xfrm>
          <a:prstGeom prst="rect">
            <a:avLst/>
          </a:prstGeom>
          <a:solidFill>
            <a:srgbClr val="FFCCCC"/>
          </a:solidFill>
          <a:ln>
            <a:noFill/>
          </a:ln>
          <a:extLst/>
        </p:spPr>
        <p:txBody>
          <a:bodyPr wrap="square">
            <a:spAutoFit/>
          </a:bodyPr>
          <a:lstStyle/>
          <a:p>
            <a:pPr algn="just">
              <a:lnSpc>
                <a:spcPct val="130000"/>
              </a:lnSpc>
            </a:pPr>
            <a:r>
              <a:rPr lang="en-US" altLang="zh-CN" sz="2400" smtClean="0">
                <a:latin typeface="Times New Roman" panose="02020603050405020304" pitchFamily="18" charset="0"/>
                <a:ea typeface="+mj-ea"/>
                <a:cs typeface="Times New Roman" panose="02020603050405020304" pitchFamily="18" charset="0"/>
                <a:sym typeface="方正兰亭细黑_GBK" charset="-122"/>
              </a:rPr>
              <a:t>Khích lệ, động viên bạn bè có thái độ, hành vi bảo vệ lẽ phải;</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47" name="文本框 47">
            <a:extLst>
              <a:ext uri="{FF2B5EF4-FFF2-40B4-BE49-F238E27FC236}">
                <a16:creationId xmlns:a16="http://schemas.microsoft.com/office/drawing/2014/main" id="{B5810C7B-CD7F-4A83-9625-462DABD65301}"/>
              </a:ext>
            </a:extLst>
          </p:cNvPr>
          <p:cNvSpPr>
            <a:spLocks noChangeArrowheads="1"/>
          </p:cNvSpPr>
          <p:nvPr/>
        </p:nvSpPr>
        <p:spPr bwMode="auto">
          <a:xfrm>
            <a:off x="4738860" y="5330362"/>
            <a:ext cx="5360481" cy="1052596"/>
          </a:xfrm>
          <a:prstGeom prst="rect">
            <a:avLst/>
          </a:prstGeom>
          <a:solidFill>
            <a:srgbClr val="FFCCCC"/>
          </a:solidFill>
          <a:ln>
            <a:noFill/>
          </a:ln>
          <a:extLst/>
        </p:spPr>
        <p:txBody>
          <a:bodyPr wrap="square">
            <a:spAutoFit/>
          </a:bodyPr>
          <a:lstStyle/>
          <a:p>
            <a:pPr algn="just">
              <a:lnSpc>
                <a:spcPct val="130000"/>
              </a:lnSpc>
            </a:pPr>
            <a:r>
              <a:rPr lang="vi-VN" altLang="zh-CN" sz="2400">
                <a:latin typeface="Times New Roman" panose="02020603050405020304" pitchFamily="18" charset="0"/>
                <a:ea typeface="+mj-ea"/>
                <a:cs typeface="Times New Roman" panose="02020603050405020304" pitchFamily="18" charset="0"/>
                <a:sym typeface="方正兰亭细黑_GBK" charset="-122"/>
              </a:rPr>
              <a:t>Phê </a:t>
            </a:r>
            <a:r>
              <a:rPr lang="vi-VN" altLang="zh-CN" sz="2400" smtClean="0">
                <a:latin typeface="Times New Roman" panose="02020603050405020304" pitchFamily="18" charset="0"/>
                <a:ea typeface="+mj-ea"/>
                <a:cs typeface="Times New Roman" panose="02020603050405020304" pitchFamily="18" charset="0"/>
                <a:sym typeface="方正兰亭细黑_GBK" charset="-122"/>
              </a:rPr>
              <a:t>phán</a:t>
            </a:r>
            <a:r>
              <a:rPr lang="en-US" altLang="zh-CN" sz="2400" smtClean="0">
                <a:latin typeface="Times New Roman" panose="02020603050405020304" pitchFamily="18" charset="0"/>
                <a:ea typeface="+mj-ea"/>
                <a:cs typeface="Times New Roman" panose="02020603050405020304" pitchFamily="18" charset="0"/>
                <a:sym typeface="方正兰亭细黑_GBK" charset="-122"/>
              </a:rPr>
              <a:t> thái độ, hành vi không bảo vệ lẽ phải. </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cxnSp>
        <p:nvCxnSpPr>
          <p:cNvPr id="48" name="Straight Arrow Connector 47"/>
          <p:cNvCxnSpPr/>
          <p:nvPr/>
        </p:nvCxnSpPr>
        <p:spPr>
          <a:xfrm flipV="1">
            <a:off x="3179928" y="2820901"/>
            <a:ext cx="1392072" cy="1505905"/>
          </a:xfrm>
          <a:prstGeom prst="straightConnector1">
            <a:avLst/>
          </a:prstGeom>
          <a:ln>
            <a:solidFill>
              <a:srgbClr val="009A7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179928" y="4326806"/>
            <a:ext cx="1233083" cy="0"/>
          </a:xfrm>
          <a:prstGeom prst="straightConnector1">
            <a:avLst/>
          </a:prstGeom>
          <a:ln>
            <a:solidFill>
              <a:srgbClr val="009A7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179928" y="4326806"/>
            <a:ext cx="1275570" cy="1481956"/>
          </a:xfrm>
          <a:prstGeom prst="straightConnector1">
            <a:avLst/>
          </a:prstGeom>
          <a:ln>
            <a:solidFill>
              <a:srgbClr val="009A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89127"/>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par>
                                <p:cTn id="21" presetID="16" presetClass="entr" presetSubtype="21"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551302415"/>
              </p:ext>
            </p:extLst>
          </p:nvPr>
        </p:nvGraphicFramePr>
        <p:xfrm>
          <a:off x="746885" y="2701617"/>
          <a:ext cx="10672549" cy="3725040"/>
        </p:xfrm>
        <a:graphic>
          <a:graphicData uri="http://schemas.openxmlformats.org/drawingml/2006/table">
            <a:tbl>
              <a:tblPr firstRow="1" firstCol="1" bandRow="1">
                <a:tableStyleId>{BDBED569-4797-4DF1-A0F4-6AAB3CD982D8}</a:tableStyleId>
              </a:tblPr>
              <a:tblGrid>
                <a:gridCol w="4876204">
                  <a:extLst>
                    <a:ext uri="{9D8B030D-6E8A-4147-A177-3AD203B41FA5}">
                      <a16:colId xmlns:a16="http://schemas.microsoft.com/office/drawing/2014/main" val="3732801534"/>
                    </a:ext>
                  </a:extLst>
                </a:gridCol>
                <a:gridCol w="1226854">
                  <a:extLst>
                    <a:ext uri="{9D8B030D-6E8A-4147-A177-3AD203B41FA5}">
                      <a16:colId xmlns:a16="http://schemas.microsoft.com/office/drawing/2014/main" val="3206876138"/>
                    </a:ext>
                  </a:extLst>
                </a:gridCol>
                <a:gridCol w="1983413">
                  <a:extLst>
                    <a:ext uri="{9D8B030D-6E8A-4147-A177-3AD203B41FA5}">
                      <a16:colId xmlns:a16="http://schemas.microsoft.com/office/drawing/2014/main" val="3609093940"/>
                    </a:ext>
                  </a:extLst>
                </a:gridCol>
                <a:gridCol w="2586078">
                  <a:extLst>
                    <a:ext uri="{9D8B030D-6E8A-4147-A177-3AD203B41FA5}">
                      <a16:colId xmlns:a16="http://schemas.microsoft.com/office/drawing/2014/main" val="155254037"/>
                    </a:ext>
                  </a:extLst>
                </a:gridCol>
              </a:tblGrid>
              <a:tr h="0">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Ý kiến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Đồng tình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Không đồng tình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Vì sao?</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089877"/>
                  </a:ext>
                </a:extLst>
              </a:tr>
              <a:tr h="0">
                <a:tc>
                  <a:txBody>
                    <a:bodyPr/>
                    <a:lstStyle/>
                    <a:p>
                      <a:pPr algn="just">
                        <a:lnSpc>
                          <a:spcPct val="130000"/>
                        </a:lnSpc>
                        <a:spcAft>
                          <a:spcPts val="0"/>
                        </a:spcAft>
                      </a:pPr>
                      <a:r>
                        <a:rPr lang="en-US" sz="2000" b="0">
                          <a:effectLst/>
                          <a:latin typeface="Times New Roman" panose="02020603050405020304" pitchFamily="18" charset="0"/>
                          <a:cs typeface="Times New Roman" panose="02020603050405020304" pitchFamily="18" charset="0"/>
                        </a:rPr>
                        <a:t>a) Để bảo vệ lẽ phải cần tôn trọng </a:t>
                      </a:r>
                      <a:r>
                        <a:rPr lang="en-US" sz="2000" b="0">
                          <a:effectLst/>
                          <a:latin typeface="Times New Roman" panose="02020603050405020304" pitchFamily="18" charset="0"/>
                          <a:cs typeface="Times New Roman" panose="02020603050405020304" pitchFamily="18" charset="0"/>
                        </a:rPr>
                        <a:t>sự </a:t>
                      </a:r>
                      <a:r>
                        <a:rPr lang="en-US" sz="2000" b="0" smtClean="0">
                          <a:effectLst/>
                          <a:latin typeface="Times New Roman" panose="02020603050405020304" pitchFamily="18" charset="0"/>
                          <a:cs typeface="Times New Roman" panose="02020603050405020304" pitchFamily="18" charset="0"/>
                        </a:rPr>
                        <a:t>thật.</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944635"/>
                  </a:ext>
                </a:extLst>
              </a:tr>
              <a:tr h="0">
                <a:tc>
                  <a:txBody>
                    <a:bodyPr/>
                    <a:lstStyle/>
                    <a:p>
                      <a:pPr algn="just">
                        <a:lnSpc>
                          <a:spcPct val="130000"/>
                        </a:lnSpc>
                        <a:spcAft>
                          <a:spcPts val="0"/>
                        </a:spcAft>
                      </a:pPr>
                      <a:r>
                        <a:rPr lang="en-US" sz="2000" b="0">
                          <a:effectLst/>
                          <a:latin typeface="Times New Roman" panose="02020603050405020304" pitchFamily="18" charset="0"/>
                          <a:cs typeface="Times New Roman" panose="02020603050405020304" pitchFamily="18" charset="0"/>
                        </a:rPr>
                        <a:t>b) Cần kiên quyết bảo vệ những gì phù hợp với lợi ích của </a:t>
                      </a:r>
                      <a:r>
                        <a:rPr lang="en-US" sz="2000" b="0">
                          <a:effectLst/>
                          <a:latin typeface="Times New Roman" panose="02020603050405020304" pitchFamily="18" charset="0"/>
                          <a:cs typeface="Times New Roman" panose="02020603050405020304" pitchFamily="18" charset="0"/>
                        </a:rPr>
                        <a:t>cộng </a:t>
                      </a:r>
                      <a:r>
                        <a:rPr lang="en-US" sz="2000" b="0" smtClean="0">
                          <a:effectLst/>
                          <a:latin typeface="Times New Roman" panose="02020603050405020304" pitchFamily="18" charset="0"/>
                          <a:cs typeface="Times New Roman" panose="02020603050405020304" pitchFamily="18" charset="0"/>
                        </a:rPr>
                        <a:t>đồng.</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2973788"/>
                  </a:ext>
                </a:extLst>
              </a:tr>
              <a:tr h="0">
                <a:tc>
                  <a:txBody>
                    <a:bodyPr/>
                    <a:lstStyle/>
                    <a:p>
                      <a:pPr algn="just">
                        <a:lnSpc>
                          <a:spcPct val="130000"/>
                        </a:lnSpc>
                        <a:spcAft>
                          <a:spcPts val="0"/>
                        </a:spcAft>
                      </a:pPr>
                      <a:r>
                        <a:rPr lang="en-US" sz="2000" b="0">
                          <a:effectLst/>
                          <a:latin typeface="Times New Roman" panose="02020603050405020304" pitchFamily="18" charset="0"/>
                          <a:cs typeface="Times New Roman" panose="02020603050405020304" pitchFamily="18" charset="0"/>
                        </a:rPr>
                        <a:t>c) Người bảo vệ lẽ phải luôn phải chịu </a:t>
                      </a:r>
                      <a:r>
                        <a:rPr lang="en-US" sz="2000" b="0">
                          <a:effectLst/>
                          <a:latin typeface="Times New Roman" panose="02020603050405020304" pitchFamily="18" charset="0"/>
                          <a:cs typeface="Times New Roman" panose="02020603050405020304" pitchFamily="18" charset="0"/>
                        </a:rPr>
                        <a:t>thiệt </a:t>
                      </a:r>
                      <a:r>
                        <a:rPr lang="en-US" sz="2000" b="0" smtClean="0">
                          <a:effectLst/>
                          <a:latin typeface="Times New Roman" panose="02020603050405020304" pitchFamily="18" charset="0"/>
                          <a:cs typeface="Times New Roman" panose="02020603050405020304" pitchFamily="18" charset="0"/>
                        </a:rPr>
                        <a:t>thòi.</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5188679"/>
                  </a:ext>
                </a:extLst>
              </a:tr>
              <a:tr h="0">
                <a:tc>
                  <a:txBody>
                    <a:bodyPr/>
                    <a:lstStyle/>
                    <a:p>
                      <a:pPr algn="just">
                        <a:lnSpc>
                          <a:spcPct val="130000"/>
                        </a:lnSpc>
                        <a:spcAft>
                          <a:spcPts val="0"/>
                        </a:spcAft>
                      </a:pPr>
                      <a:r>
                        <a:rPr lang="en-US" sz="2000" b="0">
                          <a:effectLst/>
                          <a:latin typeface="Times New Roman" panose="02020603050405020304" pitchFamily="18" charset="0"/>
                          <a:cs typeface="Times New Roman" panose="02020603050405020304" pitchFamily="18" charset="0"/>
                        </a:rPr>
                        <a:t>d) Mỗi người tự bảo vệ lợi ích của chính mình là góp phần bảo vệ lợi ích của </a:t>
                      </a:r>
                      <a:r>
                        <a:rPr lang="en-US" sz="2000" b="0">
                          <a:effectLst/>
                          <a:latin typeface="Times New Roman" panose="02020603050405020304" pitchFamily="18" charset="0"/>
                          <a:cs typeface="Times New Roman" panose="02020603050405020304" pitchFamily="18" charset="0"/>
                        </a:rPr>
                        <a:t>cộng </a:t>
                      </a:r>
                      <a:r>
                        <a:rPr lang="en-US" sz="2000" b="0" smtClean="0">
                          <a:effectLst/>
                          <a:latin typeface="Times New Roman" panose="02020603050405020304" pitchFamily="18" charset="0"/>
                          <a:cs typeface="Times New Roman" panose="02020603050405020304" pitchFamily="18" charset="0"/>
                        </a:rPr>
                        <a:t>đồng.</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9095542"/>
                  </a:ext>
                </a:extLst>
              </a:tr>
              <a:tr h="0">
                <a:tc>
                  <a:txBody>
                    <a:bodyPr/>
                    <a:lstStyle/>
                    <a:p>
                      <a:pPr algn="just">
                        <a:lnSpc>
                          <a:spcPct val="130000"/>
                        </a:lnSpc>
                        <a:spcAft>
                          <a:spcPts val="0"/>
                        </a:spcAft>
                      </a:pPr>
                      <a:r>
                        <a:rPr lang="en-US" sz="2000" b="0">
                          <a:effectLst/>
                          <a:latin typeface="Times New Roman" panose="02020603050405020304" pitchFamily="18" charset="0"/>
                          <a:cs typeface="Times New Roman" panose="02020603050405020304" pitchFamily="18" charset="0"/>
                        </a:rPr>
                        <a:t>e) Trước việc làm sai trái, nếu mình không liên quan thì không cần </a:t>
                      </a:r>
                      <a:r>
                        <a:rPr lang="en-US" sz="2000" b="0">
                          <a:effectLst/>
                          <a:latin typeface="Times New Roman" panose="02020603050405020304" pitchFamily="18" charset="0"/>
                          <a:cs typeface="Times New Roman" panose="02020603050405020304" pitchFamily="18" charset="0"/>
                        </a:rPr>
                        <a:t>lên </a:t>
                      </a:r>
                      <a:r>
                        <a:rPr lang="en-US" sz="2000" b="0" smtClean="0">
                          <a:effectLst/>
                          <a:latin typeface="Times New Roman" panose="02020603050405020304" pitchFamily="18" charset="0"/>
                          <a:cs typeface="Times New Roman" panose="02020603050405020304" pitchFamily="18" charset="0"/>
                        </a:rPr>
                        <a:t>tiếng.</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1095329"/>
                  </a:ext>
                </a:extLst>
              </a:tr>
            </a:tbl>
          </a:graphicData>
        </a:graphic>
      </p:graphicFrame>
      <p:sp>
        <p:nvSpPr>
          <p:cNvPr id="3" name="Rectangle 2"/>
          <p:cNvSpPr/>
          <p:nvPr/>
        </p:nvSpPr>
        <p:spPr>
          <a:xfrm>
            <a:off x="746885" y="1389524"/>
            <a:ext cx="10672549" cy="1052596"/>
          </a:xfrm>
          <a:prstGeom prst="rect">
            <a:avLst/>
          </a:prstGeom>
        </p:spPr>
        <p:txBody>
          <a:bodyPr wrap="square">
            <a:spAutoFit/>
          </a:bodyPr>
          <a:lstStyle/>
          <a:p>
            <a:pPr algn="just">
              <a:lnSpc>
                <a:spcPct val="130000"/>
              </a:lnSpc>
            </a:pPr>
            <a:r>
              <a:rPr lang="en-US" sz="2400" b="1" smtClean="0">
                <a:latin typeface="Times New Roman" panose="02020603050405020304" pitchFamily="18" charset="0"/>
                <a:cs typeface="Times New Roman" panose="02020603050405020304" pitchFamily="18" charset="0"/>
              </a:rPr>
              <a:t>Bài tập 1: Hoàn </a:t>
            </a:r>
            <a:r>
              <a:rPr lang="en-US" sz="2400" b="1">
                <a:latin typeface="Times New Roman" panose="02020603050405020304" pitchFamily="18" charset="0"/>
                <a:cs typeface="Times New Roman" panose="02020603050405020304" pitchFamily="18" charset="0"/>
              </a:rPr>
              <a:t>thành Phiếu bài </a:t>
            </a:r>
            <a:r>
              <a:rPr lang="en-US" sz="2400" b="1">
                <a:latin typeface="Times New Roman" panose="02020603050405020304" pitchFamily="18" charset="0"/>
                <a:cs typeface="Times New Roman" panose="02020603050405020304" pitchFamily="18" charset="0"/>
              </a:rPr>
              <a:t>tập </a:t>
            </a:r>
            <a:r>
              <a:rPr lang="en-US" sz="2400" b="1" smtClean="0">
                <a:latin typeface="Times New Roman" panose="02020603050405020304" pitchFamily="18" charset="0"/>
                <a:cs typeface="Times New Roman" panose="02020603050405020304" pitchFamily="18" charset="0"/>
              </a:rPr>
              <a:t>sau: </a:t>
            </a:r>
            <a:r>
              <a:rPr lang="en-US" sz="2400" smtClean="0">
                <a:latin typeface="Times New Roman" panose="02020603050405020304" pitchFamily="18" charset="0"/>
                <a:cs typeface="Times New Roman" panose="02020603050405020304" pitchFamily="18" charset="0"/>
              </a:rPr>
              <a:t>Đánh </a:t>
            </a:r>
            <a:r>
              <a:rPr lang="en-US" sz="2400">
                <a:latin typeface="Times New Roman" panose="02020603050405020304" pitchFamily="18" charset="0"/>
                <a:cs typeface="Times New Roman" panose="02020603050405020304" pitchFamily="18" charset="0"/>
              </a:rPr>
              <a:t>dấu X vào ô Đồng tình hoặc Không đồng tình và giải thích vì sao.</a:t>
            </a:r>
          </a:p>
        </p:txBody>
      </p:sp>
    </p:spTree>
    <p:extLst>
      <p:ext uri="{BB962C8B-B14F-4D97-AF65-F5344CB8AC3E}">
        <p14:creationId xmlns:p14="http://schemas.microsoft.com/office/powerpoint/2010/main" val="47208611"/>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68729151"/>
              </p:ext>
            </p:extLst>
          </p:nvPr>
        </p:nvGraphicFramePr>
        <p:xfrm>
          <a:off x="532261" y="842987"/>
          <a:ext cx="11368588" cy="5629447"/>
        </p:xfrm>
        <a:graphic>
          <a:graphicData uri="http://schemas.openxmlformats.org/drawingml/2006/table">
            <a:tbl>
              <a:tblPr firstRow="1" firstCol="1" bandRow="1">
                <a:tableStyleId>{BDBED569-4797-4DF1-A0F4-6AAB3CD982D8}</a:tableStyleId>
              </a:tblPr>
              <a:tblGrid>
                <a:gridCol w="3248169">
                  <a:extLst>
                    <a:ext uri="{9D8B030D-6E8A-4147-A177-3AD203B41FA5}">
                      <a16:colId xmlns:a16="http://schemas.microsoft.com/office/drawing/2014/main" val="3749303213"/>
                    </a:ext>
                  </a:extLst>
                </a:gridCol>
                <a:gridCol w="1214651">
                  <a:extLst>
                    <a:ext uri="{9D8B030D-6E8A-4147-A177-3AD203B41FA5}">
                      <a16:colId xmlns:a16="http://schemas.microsoft.com/office/drawing/2014/main" val="2625957531"/>
                    </a:ext>
                  </a:extLst>
                </a:gridCol>
                <a:gridCol w="1992573">
                  <a:extLst>
                    <a:ext uri="{9D8B030D-6E8A-4147-A177-3AD203B41FA5}">
                      <a16:colId xmlns:a16="http://schemas.microsoft.com/office/drawing/2014/main" val="1171998804"/>
                    </a:ext>
                  </a:extLst>
                </a:gridCol>
                <a:gridCol w="4913195">
                  <a:extLst>
                    <a:ext uri="{9D8B030D-6E8A-4147-A177-3AD203B41FA5}">
                      <a16:colId xmlns:a16="http://schemas.microsoft.com/office/drawing/2014/main" val="2691548097"/>
                    </a:ext>
                  </a:extLst>
                </a:gridCol>
              </a:tblGrid>
              <a:tr h="280731">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Ý kiến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Đồng tình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Không đồng tình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Vì sao?</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extLst>
                  <a:ext uri="{0D108BD9-81ED-4DB2-BD59-A6C34878D82A}">
                    <a16:rowId xmlns:a16="http://schemas.microsoft.com/office/drawing/2014/main" val="603403595"/>
                  </a:ext>
                </a:extLst>
              </a:tr>
              <a:tr h="421097">
                <a:tc>
                  <a:txBody>
                    <a:bodyPr/>
                    <a:lstStyle/>
                    <a:p>
                      <a:pPr algn="just">
                        <a:lnSpc>
                          <a:spcPct val="130000"/>
                        </a:lnSpc>
                        <a:spcAft>
                          <a:spcPts val="0"/>
                        </a:spcAft>
                      </a:pPr>
                      <a:r>
                        <a:rPr lang="en-US" sz="1800" b="0">
                          <a:effectLst/>
                          <a:latin typeface="Times New Roman" panose="02020603050405020304" pitchFamily="18" charset="0"/>
                          <a:cs typeface="Times New Roman" panose="02020603050405020304" pitchFamily="18" charset="0"/>
                        </a:rPr>
                        <a:t>a) Để bảo vệ lẽ phải cần tôn trọng </a:t>
                      </a:r>
                      <a:r>
                        <a:rPr lang="en-US" sz="1800" b="0">
                          <a:effectLst/>
                          <a:latin typeface="Times New Roman" panose="02020603050405020304" pitchFamily="18" charset="0"/>
                          <a:cs typeface="Times New Roman" panose="02020603050405020304" pitchFamily="18" charset="0"/>
                        </a:rPr>
                        <a:t>sự </a:t>
                      </a:r>
                      <a:r>
                        <a:rPr lang="en-US" sz="1800" b="0" smtClean="0">
                          <a:effectLst/>
                          <a:latin typeface="Times New Roman" panose="02020603050405020304" pitchFamily="18" charset="0"/>
                          <a:cs typeface="Times New Roman" panose="02020603050405020304" pitchFamily="18" charset="0"/>
                        </a:rPr>
                        <a:t>thật.</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x</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Tôn trọng sự thật là một biểu hiện của bảo vệ </a:t>
                      </a:r>
                      <a:r>
                        <a:rPr lang="en-US" sz="1800">
                          <a:effectLst/>
                          <a:latin typeface="Times New Roman" panose="02020603050405020304" pitchFamily="18" charset="0"/>
                          <a:cs typeface="Times New Roman" panose="02020603050405020304" pitchFamily="18" charset="0"/>
                        </a:rPr>
                        <a:t>lẽ </a:t>
                      </a:r>
                      <a:r>
                        <a:rPr lang="en-US" sz="1800" smtClean="0">
                          <a:effectLst/>
                          <a:latin typeface="Times New Roman" panose="02020603050405020304" pitchFamily="18" charset="0"/>
                          <a:cs typeface="Times New Roman" panose="02020603050405020304" pitchFamily="18" charset="0"/>
                        </a:rPr>
                        <a:t>phải.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extLst>
                  <a:ext uri="{0D108BD9-81ED-4DB2-BD59-A6C34878D82A}">
                    <a16:rowId xmlns:a16="http://schemas.microsoft.com/office/drawing/2014/main" val="1406057342"/>
                  </a:ext>
                </a:extLst>
              </a:tr>
              <a:tr h="561463">
                <a:tc>
                  <a:txBody>
                    <a:bodyPr/>
                    <a:lstStyle/>
                    <a:p>
                      <a:pPr algn="just">
                        <a:lnSpc>
                          <a:spcPct val="130000"/>
                        </a:lnSpc>
                        <a:spcAft>
                          <a:spcPts val="0"/>
                        </a:spcAft>
                      </a:pPr>
                      <a:r>
                        <a:rPr lang="en-US" sz="1800" b="0">
                          <a:effectLst/>
                          <a:latin typeface="Times New Roman" panose="02020603050405020304" pitchFamily="18" charset="0"/>
                          <a:cs typeface="Times New Roman" panose="02020603050405020304" pitchFamily="18" charset="0"/>
                        </a:rPr>
                        <a:t>b) Cần kiên quyết bảo vệ những gì phù hợp với lợi ích của </a:t>
                      </a:r>
                      <a:r>
                        <a:rPr lang="en-US" sz="1800" b="0">
                          <a:effectLst/>
                          <a:latin typeface="Times New Roman" panose="02020603050405020304" pitchFamily="18" charset="0"/>
                          <a:cs typeface="Times New Roman" panose="02020603050405020304" pitchFamily="18" charset="0"/>
                        </a:rPr>
                        <a:t>cộng </a:t>
                      </a:r>
                      <a:r>
                        <a:rPr lang="en-US" sz="1800" b="0" smtClean="0">
                          <a:effectLst/>
                          <a:latin typeface="Times New Roman" panose="02020603050405020304" pitchFamily="18" charset="0"/>
                          <a:cs typeface="Times New Roman" panose="02020603050405020304" pitchFamily="18" charset="0"/>
                        </a:rPr>
                        <a:t>đồng.</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x</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Bảo vệ những gì phù hợp với lợi ích của cộng đồng chính là bảo vệ </a:t>
                      </a:r>
                      <a:r>
                        <a:rPr lang="en-US" sz="1800">
                          <a:effectLst/>
                          <a:latin typeface="Times New Roman" panose="02020603050405020304" pitchFamily="18" charset="0"/>
                          <a:cs typeface="Times New Roman" panose="02020603050405020304" pitchFamily="18" charset="0"/>
                        </a:rPr>
                        <a:t>lẽ </a:t>
                      </a:r>
                      <a:r>
                        <a:rPr lang="en-US" sz="1800" smtClean="0">
                          <a:effectLst/>
                          <a:latin typeface="Times New Roman" panose="02020603050405020304" pitchFamily="18" charset="0"/>
                          <a:cs typeface="Times New Roman" panose="02020603050405020304" pitchFamily="18" charset="0"/>
                        </a:rPr>
                        <a:t>phải.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extLst>
                  <a:ext uri="{0D108BD9-81ED-4DB2-BD59-A6C34878D82A}">
                    <a16:rowId xmlns:a16="http://schemas.microsoft.com/office/drawing/2014/main" val="4034204389"/>
                  </a:ext>
                </a:extLst>
              </a:tr>
              <a:tr h="1403657">
                <a:tc>
                  <a:txBody>
                    <a:bodyPr/>
                    <a:lstStyle/>
                    <a:p>
                      <a:pPr algn="just">
                        <a:lnSpc>
                          <a:spcPct val="130000"/>
                        </a:lnSpc>
                        <a:spcAft>
                          <a:spcPts val="0"/>
                        </a:spcAft>
                      </a:pPr>
                      <a:r>
                        <a:rPr lang="en-US" sz="1800" b="0">
                          <a:effectLst/>
                          <a:latin typeface="Times New Roman" panose="02020603050405020304" pitchFamily="18" charset="0"/>
                          <a:cs typeface="Times New Roman" panose="02020603050405020304" pitchFamily="18" charset="0"/>
                        </a:rPr>
                        <a:t>c) Người bảo vệ lẽ phải luôn phải chịu </a:t>
                      </a:r>
                      <a:r>
                        <a:rPr lang="en-US" sz="1800" b="0">
                          <a:effectLst/>
                          <a:latin typeface="Times New Roman" panose="02020603050405020304" pitchFamily="18" charset="0"/>
                          <a:cs typeface="Times New Roman" panose="02020603050405020304" pitchFamily="18" charset="0"/>
                        </a:rPr>
                        <a:t>thiệt </a:t>
                      </a:r>
                      <a:r>
                        <a:rPr lang="en-US" sz="1800" b="0" smtClean="0">
                          <a:effectLst/>
                          <a:latin typeface="Times New Roman" panose="02020603050405020304" pitchFamily="18" charset="0"/>
                          <a:cs typeface="Times New Roman" panose="02020603050405020304" pitchFamily="18" charset="0"/>
                        </a:rPr>
                        <a:t>thòi.</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x</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Người bảo vệ lẽ phải luôn phải chịu thiệt thòi trước mắt nhưng sẽ nhận được lợi ích lâu dài, hoặc cá nhân có thể chịu thiệt thòi nhưng lại mang tới lợi ích chung cho </a:t>
                      </a:r>
                      <a:r>
                        <a:rPr lang="en-US" sz="1800">
                          <a:effectLst/>
                          <a:latin typeface="Times New Roman" panose="02020603050405020304" pitchFamily="18" charset="0"/>
                          <a:cs typeface="Times New Roman" panose="02020603050405020304" pitchFamily="18" charset="0"/>
                        </a:rPr>
                        <a:t>cộng </a:t>
                      </a:r>
                      <a:r>
                        <a:rPr lang="en-US" sz="1800" smtClean="0">
                          <a:effectLst/>
                          <a:latin typeface="Times New Roman" panose="02020603050405020304" pitchFamily="18" charset="0"/>
                          <a:cs typeface="Times New Roman" panose="02020603050405020304" pitchFamily="18" charset="0"/>
                        </a:rPr>
                        <a:t>đồng.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extLst>
                  <a:ext uri="{0D108BD9-81ED-4DB2-BD59-A6C34878D82A}">
                    <a16:rowId xmlns:a16="http://schemas.microsoft.com/office/drawing/2014/main" val="2807170309"/>
                  </a:ext>
                </a:extLst>
              </a:tr>
              <a:tr h="561463">
                <a:tc>
                  <a:txBody>
                    <a:bodyPr/>
                    <a:lstStyle/>
                    <a:p>
                      <a:pPr algn="just">
                        <a:lnSpc>
                          <a:spcPct val="130000"/>
                        </a:lnSpc>
                        <a:spcAft>
                          <a:spcPts val="0"/>
                        </a:spcAft>
                      </a:pPr>
                      <a:r>
                        <a:rPr lang="en-US" sz="1800" b="0">
                          <a:effectLst/>
                          <a:latin typeface="Times New Roman" panose="02020603050405020304" pitchFamily="18" charset="0"/>
                          <a:cs typeface="Times New Roman" panose="02020603050405020304" pitchFamily="18" charset="0"/>
                        </a:rPr>
                        <a:t>d) Mỗi người tự bảo vệ lợi ích của chính mình là góp phần bảo vệ lợi ích của </a:t>
                      </a:r>
                      <a:r>
                        <a:rPr lang="en-US" sz="1800" b="0">
                          <a:effectLst/>
                          <a:latin typeface="Times New Roman" panose="02020603050405020304" pitchFamily="18" charset="0"/>
                          <a:cs typeface="Times New Roman" panose="02020603050405020304" pitchFamily="18" charset="0"/>
                        </a:rPr>
                        <a:t>cộng </a:t>
                      </a:r>
                      <a:r>
                        <a:rPr lang="en-US" sz="1800" b="0" smtClean="0">
                          <a:effectLst/>
                          <a:latin typeface="Times New Roman" panose="02020603050405020304" pitchFamily="18" charset="0"/>
                          <a:cs typeface="Times New Roman" panose="02020603050405020304" pitchFamily="18" charset="0"/>
                        </a:rPr>
                        <a:t>đồng.</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x</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Điều này chỉ đúng khi lợi ích của người đó phù hợp với lợi ích của </a:t>
                      </a:r>
                      <a:r>
                        <a:rPr lang="en-US" sz="1800">
                          <a:effectLst/>
                          <a:latin typeface="Times New Roman" panose="02020603050405020304" pitchFamily="18" charset="0"/>
                          <a:cs typeface="Times New Roman" panose="02020603050405020304" pitchFamily="18" charset="0"/>
                        </a:rPr>
                        <a:t>cộng </a:t>
                      </a:r>
                      <a:r>
                        <a:rPr lang="en-US" sz="1800" smtClean="0">
                          <a:effectLst/>
                          <a:latin typeface="Times New Roman" panose="02020603050405020304" pitchFamily="18" charset="0"/>
                          <a:cs typeface="Times New Roman" panose="02020603050405020304" pitchFamily="18" charset="0"/>
                        </a:rPr>
                        <a:t>đồng.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extLst>
                  <a:ext uri="{0D108BD9-81ED-4DB2-BD59-A6C34878D82A}">
                    <a16:rowId xmlns:a16="http://schemas.microsoft.com/office/drawing/2014/main" val="946738548"/>
                  </a:ext>
                </a:extLst>
              </a:tr>
              <a:tr h="1122926">
                <a:tc>
                  <a:txBody>
                    <a:bodyPr/>
                    <a:lstStyle/>
                    <a:p>
                      <a:pPr algn="just">
                        <a:lnSpc>
                          <a:spcPct val="130000"/>
                        </a:lnSpc>
                        <a:spcAft>
                          <a:spcPts val="0"/>
                        </a:spcAft>
                      </a:pPr>
                      <a:r>
                        <a:rPr lang="en-US" sz="1800" b="0">
                          <a:effectLst/>
                          <a:latin typeface="Times New Roman" panose="02020603050405020304" pitchFamily="18" charset="0"/>
                          <a:cs typeface="Times New Roman" panose="02020603050405020304" pitchFamily="18" charset="0"/>
                        </a:rPr>
                        <a:t>e) Trước việc làm sai trái, nếu mình không liên quan thì không cần </a:t>
                      </a:r>
                      <a:r>
                        <a:rPr lang="en-US" sz="1800" b="0">
                          <a:effectLst/>
                          <a:latin typeface="Times New Roman" panose="02020603050405020304" pitchFamily="18" charset="0"/>
                          <a:cs typeface="Times New Roman" panose="02020603050405020304" pitchFamily="18" charset="0"/>
                        </a:rPr>
                        <a:t>lên </a:t>
                      </a:r>
                      <a:r>
                        <a:rPr lang="en-US" sz="1800" b="0" smtClean="0">
                          <a:effectLst/>
                          <a:latin typeface="Times New Roman" panose="02020603050405020304" pitchFamily="18" charset="0"/>
                          <a:cs typeface="Times New Roman" panose="02020603050405020304" pitchFamily="18" charset="0"/>
                        </a:rPr>
                        <a:t>tiếng.</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ctr">
                        <a:lnSpc>
                          <a:spcPct val="130000"/>
                        </a:lnSpc>
                        <a:spcAft>
                          <a:spcPts val="0"/>
                        </a:spcAft>
                      </a:pPr>
                      <a:r>
                        <a:rPr lang="en-US" sz="1800">
                          <a:effectLst/>
                          <a:latin typeface="Times New Roman" panose="02020603050405020304" pitchFamily="18" charset="0"/>
                          <a:cs typeface="Times New Roman" panose="02020603050405020304" pitchFamily="18" charset="0"/>
                        </a:rPr>
                        <a:t>x</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tc>
                  <a:txBody>
                    <a:bodyPr/>
                    <a:lstStyle/>
                    <a:p>
                      <a:pPr algn="just">
                        <a:lnSpc>
                          <a:spcPct val="130000"/>
                        </a:lnSpc>
                        <a:spcAft>
                          <a:spcPts val="0"/>
                        </a:spcAft>
                      </a:pPr>
                      <a:r>
                        <a:rPr lang="en-US" sz="1800">
                          <a:effectLst/>
                          <a:latin typeface="Times New Roman" panose="02020603050405020304" pitchFamily="18" charset="0"/>
                          <a:cs typeface="Times New Roman" panose="02020603050405020304" pitchFamily="18" charset="0"/>
                        </a:rPr>
                        <a:t>Mình có thể không liên quan nhưng việc làm đó có thể gây ảnh hưởng xấu đến người khác và cộng đồng, cuối cùng sẽ ảnh hưởng gián tiếp </a:t>
                      </a:r>
                      <a:r>
                        <a:rPr lang="en-US" sz="1800">
                          <a:effectLst/>
                          <a:latin typeface="Times New Roman" panose="02020603050405020304" pitchFamily="18" charset="0"/>
                          <a:cs typeface="Times New Roman" panose="02020603050405020304" pitchFamily="18" charset="0"/>
                        </a:rPr>
                        <a:t>tới </a:t>
                      </a:r>
                      <a:r>
                        <a:rPr lang="en-US" sz="1800" smtClean="0">
                          <a:effectLst/>
                          <a:latin typeface="Times New Roman" panose="02020603050405020304" pitchFamily="18" charset="0"/>
                          <a:cs typeface="Times New Roman" panose="02020603050405020304" pitchFamily="18" charset="0"/>
                        </a:rPr>
                        <a:t>mình.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7375" marR="37375" marT="0" marB="0"/>
                </a:tc>
                <a:extLst>
                  <a:ext uri="{0D108BD9-81ED-4DB2-BD59-A6C34878D82A}">
                    <a16:rowId xmlns:a16="http://schemas.microsoft.com/office/drawing/2014/main" val="3164973617"/>
                  </a:ext>
                </a:extLst>
              </a:tr>
            </a:tbl>
          </a:graphicData>
        </a:graphic>
      </p:graphicFrame>
      <p:sp>
        <p:nvSpPr>
          <p:cNvPr id="3" name="Rectangle 2"/>
          <p:cNvSpPr/>
          <p:nvPr/>
        </p:nvSpPr>
        <p:spPr>
          <a:xfrm>
            <a:off x="3766782" y="1201003"/>
            <a:ext cx="8134067" cy="68238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766782" y="1900213"/>
            <a:ext cx="8134067" cy="10067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766781" y="2923794"/>
            <a:ext cx="8134067" cy="140254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766781" y="4326339"/>
            <a:ext cx="8134067" cy="100676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766781" y="5333098"/>
            <a:ext cx="8134067" cy="11393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630931"/>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5"/>
          <p:cNvSpPr/>
          <p:nvPr/>
        </p:nvSpPr>
        <p:spPr>
          <a:xfrm>
            <a:off x="632346" y="1442149"/>
            <a:ext cx="10672549" cy="524567"/>
          </a:xfrm>
          <a:prstGeom prst="rect">
            <a:avLst/>
          </a:prstGeom>
        </p:spPr>
        <p:txBody>
          <a:bodyPr wrap="square">
            <a:spAutoFit/>
          </a:bodyPr>
          <a:lstStyle/>
          <a:p>
            <a:pPr algn="just">
              <a:lnSpc>
                <a:spcPct val="130000"/>
              </a:lnSpc>
            </a:pPr>
            <a:r>
              <a:rPr lang="en-US" sz="2400" b="1">
                <a:latin typeface="Times New Roman" panose="02020603050405020304" pitchFamily="18" charset="0"/>
                <a:cs typeface="Times New Roman" panose="02020603050405020304" pitchFamily="18" charset="0"/>
              </a:rPr>
              <a:t>Bài tập 2</a:t>
            </a:r>
            <a:r>
              <a:rPr lang="en-US" sz="2400" b="1">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Hoạt </a:t>
            </a:r>
            <a:r>
              <a:rPr lang="en-US" sz="2400">
                <a:latin typeface="Times New Roman" panose="02020603050405020304" pitchFamily="18" charset="0"/>
                <a:cs typeface="Times New Roman" panose="02020603050405020304" pitchFamily="18" charset="0"/>
              </a:rPr>
              <a:t>động cá nhân để hoàn thành bài tập 2 SGK.</a:t>
            </a:r>
          </a:p>
        </p:txBody>
      </p:sp>
      <p:sp>
        <p:nvSpPr>
          <p:cNvPr id="37" name="TextBox 36">
            <a:extLst>
              <a:ext uri="{FF2B5EF4-FFF2-40B4-BE49-F238E27FC236}">
                <a16:creationId xmlns:a16="http://schemas.microsoft.com/office/drawing/2014/main" id="{CEEDEFF6-335E-4260-924B-5E3740691FB0}"/>
              </a:ext>
            </a:extLst>
          </p:cNvPr>
          <p:cNvSpPr txBox="1">
            <a:spLocks noChangeArrowheads="1"/>
          </p:cNvSpPr>
          <p:nvPr/>
        </p:nvSpPr>
        <p:spPr bwMode="auto">
          <a:xfrm>
            <a:off x="4455498" y="359910"/>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 name="Rectangle 1"/>
          <p:cNvSpPr/>
          <p:nvPr/>
        </p:nvSpPr>
        <p:spPr>
          <a:xfrm>
            <a:off x="365420" y="2467426"/>
            <a:ext cx="11459571" cy="2973122"/>
          </a:xfrm>
          <a:prstGeom prst="rect">
            <a:avLst/>
          </a:prstGeom>
        </p:spPr>
        <p:txBody>
          <a:bodyPr wrap="square">
            <a:spAutoFit/>
          </a:bodyPr>
          <a:lstStyle/>
          <a:p>
            <a:pPr marL="457200" indent="-457200" algn="just">
              <a:lnSpc>
                <a:spcPct val="130000"/>
              </a:lnSpc>
              <a:spcAft>
                <a:spcPts val="0"/>
              </a:spcAft>
              <a:buAutoNum type="alphaLcParenR"/>
            </a:pPr>
            <a:r>
              <a:rPr lang="en-US" sz="2400" smtClean="0">
                <a:effectLst/>
                <a:latin typeface="Times New Roman" panose="02020603050405020304" pitchFamily="18" charset="0"/>
                <a:ea typeface="Calibri" panose="020F0502020204030204" pitchFamily="34" charset="0"/>
                <a:cs typeface="Times New Roman" panose="02020603050405020304" pitchFamily="18" charset="0"/>
              </a:rPr>
              <a:t>Thấy bất kể việc gì có lợi cho mình, anh H cũng phải làm cho bằng được.</a:t>
            </a:r>
          </a:p>
          <a:p>
            <a:pPr marL="457200" indent="-457200" algn="just">
              <a:lnSpc>
                <a:spcPct val="130000"/>
              </a:lnSpc>
              <a:spcAft>
                <a:spcPts val="0"/>
              </a:spcAft>
              <a:buAutoNum type="alphaLcParenR"/>
            </a:pPr>
            <a:r>
              <a:rPr lang="en-US" sz="2400" smtClean="0">
                <a:latin typeface="Times New Roman" panose="02020603050405020304" pitchFamily="18" charset="0"/>
                <a:ea typeface="Calibri" panose="020F0502020204030204" pitchFamily="34" charset="0"/>
                <a:cs typeface="Times New Roman" panose="02020603050405020304" pitchFamily="18" charset="0"/>
              </a:rPr>
              <a:t>Trong các cuộc tranh luận, chị M kiên quyết bảo vệ đến cùng ý kiến của mình dù ý kiến đó là đúng hay sai.</a:t>
            </a:r>
          </a:p>
          <a:p>
            <a:pPr marL="457200" indent="-457200" algn="just">
              <a:lnSpc>
                <a:spcPct val="130000"/>
              </a:lnSpc>
              <a:spcAft>
                <a:spcPts val="0"/>
              </a:spcAft>
              <a:buAutoNum type="alphaLcParenR"/>
            </a:pPr>
            <a:r>
              <a:rPr lang="en-US" sz="2400" smtClean="0">
                <a:effectLst/>
                <a:latin typeface="Times New Roman" panose="02020603050405020304" pitchFamily="18" charset="0"/>
                <a:ea typeface="Calibri" panose="020F0502020204030204" pitchFamily="34" charset="0"/>
                <a:cs typeface="Times New Roman" panose="02020603050405020304" pitchFamily="18" charset="0"/>
              </a:rPr>
              <a:t>Trong lớp, bạn B thường lớn tiếng phê bình khuyết điểm của bạn khác nhưng lại che giấu khuyết điểm của mình.</a:t>
            </a:r>
          </a:p>
          <a:p>
            <a:pPr marL="457200" indent="-457200" algn="just">
              <a:lnSpc>
                <a:spcPct val="130000"/>
              </a:lnSpc>
              <a:spcAft>
                <a:spcPts val="0"/>
              </a:spcAft>
              <a:buAutoNum type="alphaLcParenR"/>
            </a:pPr>
            <a:r>
              <a:rPr lang="en-US" sz="2400" smtClean="0">
                <a:latin typeface="Times New Roman" panose="02020603050405020304" pitchFamily="18" charset="0"/>
                <a:ea typeface="Calibri" panose="020F0502020204030204" pitchFamily="34" charset="0"/>
                <a:cs typeface="Times New Roman" panose="02020603050405020304" pitchFamily="18" charset="0"/>
              </a:rPr>
              <a:t>Anh S cùng các bạn thu thập chứng cứ và tố cáo một việc làm sai trái.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4175112"/>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5"/>
          <p:cNvSpPr/>
          <p:nvPr/>
        </p:nvSpPr>
        <p:spPr>
          <a:xfrm>
            <a:off x="632346" y="1442149"/>
            <a:ext cx="10672549" cy="524567"/>
          </a:xfrm>
          <a:prstGeom prst="rect">
            <a:avLst/>
          </a:prstGeom>
        </p:spPr>
        <p:txBody>
          <a:bodyPr wrap="square">
            <a:spAutoFit/>
          </a:bodyPr>
          <a:lstStyle/>
          <a:p>
            <a:pPr algn="just">
              <a:lnSpc>
                <a:spcPct val="130000"/>
              </a:lnSpc>
            </a:pPr>
            <a:r>
              <a:rPr lang="en-US" sz="2400" b="1">
                <a:latin typeface="Times New Roman" panose="02020603050405020304" pitchFamily="18" charset="0"/>
                <a:cs typeface="Times New Roman" panose="02020603050405020304" pitchFamily="18" charset="0"/>
              </a:rPr>
              <a:t>Bài tập 2</a:t>
            </a:r>
            <a:r>
              <a:rPr lang="en-US" sz="2400" b="1">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Hoạt </a:t>
            </a:r>
            <a:r>
              <a:rPr lang="en-US" sz="2400">
                <a:latin typeface="Times New Roman" panose="02020603050405020304" pitchFamily="18" charset="0"/>
                <a:cs typeface="Times New Roman" panose="02020603050405020304" pitchFamily="18" charset="0"/>
              </a:rPr>
              <a:t>động cá nhân để hoàn thành bài tập 2 SGK.</a:t>
            </a:r>
          </a:p>
        </p:txBody>
      </p:sp>
      <p:sp>
        <p:nvSpPr>
          <p:cNvPr id="37" name="TextBox 36">
            <a:extLst>
              <a:ext uri="{FF2B5EF4-FFF2-40B4-BE49-F238E27FC236}">
                <a16:creationId xmlns:a16="http://schemas.microsoft.com/office/drawing/2014/main" id="{CEEDEFF6-335E-4260-924B-5E3740691FB0}"/>
              </a:ext>
            </a:extLst>
          </p:cNvPr>
          <p:cNvSpPr txBox="1">
            <a:spLocks noChangeArrowheads="1"/>
          </p:cNvSpPr>
          <p:nvPr/>
        </p:nvSpPr>
        <p:spPr bwMode="auto">
          <a:xfrm>
            <a:off x="4455498" y="359910"/>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 name="Rectangle 1"/>
          <p:cNvSpPr/>
          <p:nvPr/>
        </p:nvSpPr>
        <p:spPr>
          <a:xfrm>
            <a:off x="351773" y="2204187"/>
            <a:ext cx="10170652" cy="524567"/>
          </a:xfrm>
          <a:prstGeom prst="rect">
            <a:avLst/>
          </a:prstGeom>
        </p:spPr>
        <p:txBody>
          <a:bodyPr wrap="square">
            <a:spAutoFit/>
          </a:bodyPr>
          <a:lstStyle/>
          <a:p>
            <a:pPr marL="457200" indent="-457200" algn="just">
              <a:lnSpc>
                <a:spcPct val="130000"/>
              </a:lnSpc>
              <a:spcAft>
                <a:spcPts val="0"/>
              </a:spcAft>
              <a:buAutoNum type="alphaLcParenR"/>
            </a:pPr>
            <a:r>
              <a:rPr lang="en-US" sz="2400" b="1" i="1" smtClean="0">
                <a:effectLst/>
                <a:latin typeface="Times New Roman" panose="02020603050405020304" pitchFamily="18" charset="0"/>
                <a:ea typeface="Calibri" panose="020F0502020204030204" pitchFamily="34" charset="0"/>
                <a:cs typeface="Times New Roman" panose="02020603050405020304" pitchFamily="18" charset="0"/>
              </a:rPr>
              <a:t>Thấy bất kể việc gì có lợi cho mình, anh H cũng phải làm cho bằng được.</a:t>
            </a:r>
          </a:p>
        </p:txBody>
      </p:sp>
      <p:sp>
        <p:nvSpPr>
          <p:cNvPr id="3" name="Rectangle 2"/>
          <p:cNvSpPr/>
          <p:nvPr/>
        </p:nvSpPr>
        <p:spPr>
          <a:xfrm>
            <a:off x="351773" y="2966225"/>
            <a:ext cx="11491415" cy="1052596"/>
          </a:xfrm>
          <a:prstGeom prst="rect">
            <a:avLst/>
          </a:prstGeom>
        </p:spPr>
        <p:txBody>
          <a:bodyPr wrap="square">
            <a:spAutoFit/>
          </a:bodyPr>
          <a:lstStyle/>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Trường hợp a: Anh H </a:t>
            </a:r>
            <a:r>
              <a:rPr lang="en-US" sz="2400" b="1" u="sng">
                <a:solidFill>
                  <a:srgbClr val="FF0000"/>
                </a:solidFill>
                <a:latin typeface="Times New Roman" panose="02020603050405020304" pitchFamily="18" charset="0"/>
                <a:ea typeface="Arial" panose="020B0604020202020204" pitchFamily="34" charset="0"/>
                <a:cs typeface="Times New Roman" panose="02020603050405020304" pitchFamily="18" charset="0"/>
              </a:rPr>
              <a:t>không bảo vệ lẽ phải </a:t>
            </a:r>
            <a:r>
              <a:rPr lang="en-US" sz="2400">
                <a:latin typeface="Times New Roman" panose="02020603050405020304" pitchFamily="18" charset="0"/>
                <a:ea typeface="Arial" panose="020B0604020202020204" pitchFamily="34" charset="0"/>
                <a:cs typeface="Times New Roman" panose="02020603050405020304" pitchFamily="18" charset="0"/>
              </a:rPr>
              <a:t>mà bảo vệ lợi ích cá nhân. Việc có lợi cho mình chưa chắc đã có lợi cho người khác và chưa chắc đã là lẽ phải.</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51773" y="4018821"/>
            <a:ext cx="11491415" cy="1004699"/>
          </a:xfrm>
          <a:prstGeom prst="rect">
            <a:avLst/>
          </a:prstGeom>
        </p:spPr>
        <p:txBody>
          <a:bodyPr wrap="square">
            <a:spAutoFit/>
          </a:bodyPr>
          <a:lstStyle/>
          <a:p>
            <a:pPr algn="just">
              <a:lnSpc>
                <a:spcPct val="130000"/>
              </a:lnSpc>
              <a:spcAft>
                <a:spcPts val="0"/>
              </a:spcAft>
            </a:pPr>
            <a:r>
              <a:rPr lang="en-US" sz="2400" b="1" i="1" smtClean="0">
                <a:latin typeface="Times New Roman" panose="02020603050405020304" pitchFamily="18" charset="0"/>
                <a:ea typeface="Calibri" panose="020F0502020204030204" pitchFamily="34" charset="0"/>
                <a:cs typeface="Times New Roman" panose="02020603050405020304" pitchFamily="18" charset="0"/>
              </a:rPr>
              <a:t>b) Trong các cuộc tranh luận, chị M kiên quyết bảo vệ đến cùng ý kiến của mình dù ý kiến đó là đúng hay sai.</a:t>
            </a:r>
          </a:p>
        </p:txBody>
      </p:sp>
      <p:sp>
        <p:nvSpPr>
          <p:cNvPr id="4" name="Rectangle 3"/>
          <p:cNvSpPr/>
          <p:nvPr/>
        </p:nvSpPr>
        <p:spPr>
          <a:xfrm>
            <a:off x="351773" y="5254070"/>
            <a:ext cx="11491415" cy="1004699"/>
          </a:xfrm>
          <a:prstGeom prst="rect">
            <a:avLst/>
          </a:prstGeom>
        </p:spPr>
        <p:txBody>
          <a:bodyPr wrap="square">
            <a:spAutoFit/>
          </a:bodyPr>
          <a:lstStyle/>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Trường hợp b: Chị M thấy ý kiến của mình sai mà vẫn kiên quyết bảo vệ thì đó </a:t>
            </a:r>
            <a:r>
              <a:rPr lang="en-US" sz="2400" b="1" u="sng">
                <a:solidFill>
                  <a:srgbClr val="FF0000"/>
                </a:solidFill>
                <a:latin typeface="Times New Roman" panose="02020603050405020304" pitchFamily="18" charset="0"/>
                <a:ea typeface="Arial" panose="020B0604020202020204" pitchFamily="34" charset="0"/>
                <a:cs typeface="Times New Roman" panose="02020603050405020304" pitchFamily="18" charset="0"/>
              </a:rPr>
              <a:t>không phải là bảo vệ lẽ phải.</a:t>
            </a:r>
            <a:endParaRPr lang="en-US"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079350"/>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5"/>
          <p:cNvSpPr/>
          <p:nvPr/>
        </p:nvSpPr>
        <p:spPr>
          <a:xfrm>
            <a:off x="632346" y="1442149"/>
            <a:ext cx="10672549" cy="524567"/>
          </a:xfrm>
          <a:prstGeom prst="rect">
            <a:avLst/>
          </a:prstGeom>
        </p:spPr>
        <p:txBody>
          <a:bodyPr wrap="square">
            <a:spAutoFit/>
          </a:bodyPr>
          <a:lstStyle/>
          <a:p>
            <a:pPr algn="just">
              <a:lnSpc>
                <a:spcPct val="130000"/>
              </a:lnSpc>
            </a:pPr>
            <a:r>
              <a:rPr lang="en-US" sz="2400" b="1">
                <a:latin typeface="Times New Roman" panose="02020603050405020304" pitchFamily="18" charset="0"/>
                <a:cs typeface="Times New Roman" panose="02020603050405020304" pitchFamily="18" charset="0"/>
              </a:rPr>
              <a:t>Bài tập 2</a:t>
            </a:r>
            <a:r>
              <a:rPr lang="en-US" sz="2400" b="1">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Hoạt </a:t>
            </a:r>
            <a:r>
              <a:rPr lang="en-US" sz="2400">
                <a:latin typeface="Times New Roman" panose="02020603050405020304" pitchFamily="18" charset="0"/>
                <a:cs typeface="Times New Roman" panose="02020603050405020304" pitchFamily="18" charset="0"/>
              </a:rPr>
              <a:t>động cá nhân để hoàn thành bài tập 2 SGK.</a:t>
            </a:r>
          </a:p>
        </p:txBody>
      </p:sp>
      <p:sp>
        <p:nvSpPr>
          <p:cNvPr id="37" name="TextBox 36">
            <a:extLst>
              <a:ext uri="{FF2B5EF4-FFF2-40B4-BE49-F238E27FC236}">
                <a16:creationId xmlns:a16="http://schemas.microsoft.com/office/drawing/2014/main" id="{CEEDEFF6-335E-4260-924B-5E3740691FB0}"/>
              </a:ext>
            </a:extLst>
          </p:cNvPr>
          <p:cNvSpPr txBox="1">
            <a:spLocks noChangeArrowheads="1"/>
          </p:cNvSpPr>
          <p:nvPr/>
        </p:nvSpPr>
        <p:spPr bwMode="auto">
          <a:xfrm>
            <a:off x="4455498" y="359910"/>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 name="Rectangle 1"/>
          <p:cNvSpPr/>
          <p:nvPr/>
        </p:nvSpPr>
        <p:spPr>
          <a:xfrm>
            <a:off x="351772" y="2204187"/>
            <a:ext cx="11491415" cy="1532727"/>
          </a:xfrm>
          <a:prstGeom prst="rect">
            <a:avLst/>
          </a:prstGeom>
        </p:spPr>
        <p:txBody>
          <a:bodyPr wrap="square">
            <a:spAutoFit/>
          </a:bodyPr>
          <a:lstStyle/>
          <a:p>
            <a:pPr algn="just">
              <a:lnSpc>
                <a:spcPct val="130000"/>
              </a:lnSpc>
              <a:spcAft>
                <a:spcPts val="0"/>
              </a:spcAft>
            </a:pPr>
            <a:r>
              <a:rPr lang="en-US" sz="2400" b="1" i="1" smtClean="0">
                <a:latin typeface="Times New Roman" panose="02020603050405020304" pitchFamily="18" charset="0"/>
                <a:ea typeface="Calibri" panose="020F0502020204030204" pitchFamily="34" charset="0"/>
                <a:cs typeface="Times New Roman" panose="02020603050405020304" pitchFamily="18" charset="0"/>
              </a:rPr>
              <a:t>c) </a:t>
            </a:r>
            <a:r>
              <a:rPr lang="vi-VN" sz="2400" b="1" i="1">
                <a:latin typeface="Times New Roman" panose="02020603050405020304" pitchFamily="18" charset="0"/>
                <a:ea typeface="Calibri" panose="020F0502020204030204" pitchFamily="34" charset="0"/>
                <a:cs typeface="Times New Roman" panose="02020603050405020304" pitchFamily="18" charset="0"/>
              </a:rPr>
              <a:t>Trong lớp, bạn B thường lớn tiếng phê bình khuyết điểm của bạn khác nhưng lại che giấu khuyết điểm của mình.</a:t>
            </a:r>
          </a:p>
          <a:p>
            <a:pPr algn="just">
              <a:lnSpc>
                <a:spcPct val="130000"/>
              </a:lnSpc>
              <a:spcAft>
                <a:spcPts val="0"/>
              </a:spcAft>
            </a:pPr>
            <a:endParaRPr lang="en-US" sz="2400" b="1" i="1"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51772" y="3305096"/>
            <a:ext cx="11491415" cy="1052596"/>
          </a:xfrm>
          <a:prstGeom prst="rect">
            <a:avLst/>
          </a:prstGeom>
        </p:spPr>
        <p:txBody>
          <a:bodyPr wrap="square">
            <a:spAutoFit/>
          </a:bodyPr>
          <a:lstStyle/>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Trường hợp c: Việc làm của B </a:t>
            </a:r>
            <a:r>
              <a:rPr lang="en-US" sz="2400" b="1" u="sng">
                <a:solidFill>
                  <a:srgbClr val="FF0000"/>
                </a:solidFill>
                <a:latin typeface="Times New Roman" panose="02020603050405020304" pitchFamily="18" charset="0"/>
                <a:ea typeface="Arial" panose="020B0604020202020204" pitchFamily="34" charset="0"/>
                <a:cs typeface="Times New Roman" panose="02020603050405020304" pitchFamily="18" charset="0"/>
              </a:rPr>
              <a:t>không phải là bảo vệ lẽ phải </a:t>
            </a:r>
            <a:r>
              <a:rPr lang="en-US" sz="2400">
                <a:latin typeface="Times New Roman" panose="02020603050405020304" pitchFamily="18" charset="0"/>
                <a:ea typeface="Arial" panose="020B0604020202020204" pitchFamily="34" charset="0"/>
                <a:cs typeface="Times New Roman" panose="02020603050405020304" pitchFamily="18" charset="0"/>
              </a:rPr>
              <a:t>khi lớn tiếng phê bình khuyết điểm của bạn khác nhưng lại che giấu khuyết điểm của mình.</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37451" y="4588440"/>
            <a:ext cx="11491415" cy="524567"/>
          </a:xfrm>
          <a:prstGeom prst="rect">
            <a:avLst/>
          </a:prstGeom>
        </p:spPr>
        <p:txBody>
          <a:bodyPr wrap="square">
            <a:spAutoFit/>
          </a:bodyPr>
          <a:lstStyle/>
          <a:p>
            <a:pPr algn="just">
              <a:lnSpc>
                <a:spcPct val="130000"/>
              </a:lnSpc>
              <a:spcAft>
                <a:spcPts val="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d</a:t>
            </a:r>
            <a:r>
              <a:rPr lang="en-US" sz="2400" b="1" i="1"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a:latin typeface="Times New Roman" panose="02020603050405020304" pitchFamily="18" charset="0"/>
                <a:ea typeface="Calibri" panose="020F0502020204030204" pitchFamily="34" charset="0"/>
                <a:cs typeface="Times New Roman" panose="02020603050405020304" pitchFamily="18" charset="0"/>
              </a:rPr>
              <a:t>Anh S cùng các bạn thu thập chứng cứ và tố cáo một việc làm sai trái.</a:t>
            </a:r>
            <a:endParaRPr lang="en-US" sz="2400" b="1" i="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51773" y="5254070"/>
            <a:ext cx="11491415" cy="1004699"/>
          </a:xfrm>
          <a:prstGeom prst="rect">
            <a:avLst/>
          </a:prstGeom>
        </p:spPr>
        <p:txBody>
          <a:bodyPr wrap="square">
            <a:spAutoFit/>
          </a:bodyPr>
          <a:lstStyle/>
          <a:p>
            <a:pPr algn="just">
              <a:lnSpc>
                <a:spcPct val="130000"/>
              </a:lnSpc>
              <a:spcAft>
                <a:spcPts val="0"/>
              </a:spcAft>
            </a:pPr>
            <a:r>
              <a:rPr lang="vi-VN" sz="2400" smtClean="0">
                <a:latin typeface="Times New Roman" panose="02020603050405020304" pitchFamily="18" charset="0"/>
                <a:ea typeface="Arial" panose="020B0604020202020204" pitchFamily="34" charset="0"/>
                <a:cs typeface="Times New Roman" panose="02020603050405020304" pitchFamily="18" charset="0"/>
              </a:rPr>
              <a:t>Trường </a:t>
            </a:r>
            <a:r>
              <a:rPr lang="vi-VN" sz="2400">
                <a:latin typeface="Times New Roman" panose="02020603050405020304" pitchFamily="18" charset="0"/>
                <a:ea typeface="Arial" panose="020B0604020202020204" pitchFamily="34" charset="0"/>
                <a:cs typeface="Times New Roman" panose="02020603050405020304" pitchFamily="18" charset="0"/>
              </a:rPr>
              <a:t>hợp d: Anh S cùng các bạn thu thập chứng cứ để tố cáo một việc làm sai trái chính là </a:t>
            </a:r>
            <a:r>
              <a:rPr lang="vi-VN" sz="2400" b="1" u="sng">
                <a:solidFill>
                  <a:srgbClr val="FF0000"/>
                </a:solidFill>
                <a:latin typeface="Times New Roman" panose="02020603050405020304" pitchFamily="18" charset="0"/>
                <a:ea typeface="Arial" panose="020B0604020202020204" pitchFamily="34" charset="0"/>
                <a:cs typeface="Times New Roman" panose="02020603050405020304" pitchFamily="18" charset="0"/>
              </a:rPr>
              <a:t>bảo vệ lẽ phải.</a:t>
            </a:r>
          </a:p>
        </p:txBody>
      </p:sp>
    </p:spTree>
    <p:extLst>
      <p:ext uri="{BB962C8B-B14F-4D97-AF65-F5344CB8AC3E}">
        <p14:creationId xmlns:p14="http://schemas.microsoft.com/office/powerpoint/2010/main" val="2441823081"/>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Rectangle 35"/>
          <p:cNvSpPr/>
          <p:nvPr/>
        </p:nvSpPr>
        <p:spPr>
          <a:xfrm>
            <a:off x="263856" y="1264964"/>
            <a:ext cx="11623344" cy="1052596"/>
          </a:xfrm>
          <a:prstGeom prst="rect">
            <a:avLst/>
          </a:prstGeom>
        </p:spPr>
        <p:txBody>
          <a:bodyPr wrap="square">
            <a:spAutoFit/>
          </a:bodyPr>
          <a:lstStyle/>
          <a:p>
            <a:pPr algn="just">
              <a:lnSpc>
                <a:spcPct val="130000"/>
              </a:lnSpc>
            </a:pPr>
            <a:r>
              <a:rPr lang="en-US" sz="2400" b="1">
                <a:latin typeface="Times New Roman" panose="02020603050405020304" pitchFamily="18" charset="0"/>
                <a:cs typeface="Times New Roman" panose="02020603050405020304" pitchFamily="18" charset="0"/>
              </a:rPr>
              <a:t>Bài </a:t>
            </a:r>
            <a:r>
              <a:rPr lang="en-US" sz="2400" b="1">
                <a:latin typeface="Times New Roman" panose="02020603050405020304" pitchFamily="18" charset="0"/>
                <a:cs typeface="Times New Roman" panose="02020603050405020304" pitchFamily="18" charset="0"/>
              </a:rPr>
              <a:t>tập </a:t>
            </a:r>
            <a:r>
              <a:rPr lang="en-US" sz="2400" b="1" smtClean="0">
                <a:latin typeface="Times New Roman" panose="02020603050405020304" pitchFamily="18" charset="0"/>
                <a:cs typeface="Times New Roman" panose="02020603050405020304" pitchFamily="18" charset="0"/>
              </a:rPr>
              <a:t>3: </a:t>
            </a:r>
            <a:r>
              <a:rPr lang="vi-VN" sz="2400">
                <a:latin typeface="Times New Roman" panose="02020603050405020304" pitchFamily="18" charset="0"/>
                <a:cs typeface="Times New Roman" panose="02020603050405020304" pitchFamily="18" charset="0"/>
              </a:rPr>
              <a:t>4 nhóm, tổ chức cho học sinh thực hiện sắm vai thể hiện nội dung tình huống và đưa ra giải pháp xử lí tình huống:</a:t>
            </a:r>
            <a:endParaRPr lang="en-US" sz="240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EEDEFF6-335E-4260-924B-5E3740691FB0}"/>
              </a:ext>
            </a:extLst>
          </p:cNvPr>
          <p:cNvSpPr txBox="1">
            <a:spLocks noChangeArrowheads="1"/>
          </p:cNvSpPr>
          <p:nvPr/>
        </p:nvSpPr>
        <p:spPr bwMode="auto">
          <a:xfrm>
            <a:off x="4455498" y="359910"/>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3" name="Picture 2"/>
          <p:cNvPicPr>
            <a:picLocks noChangeAspect="1"/>
          </p:cNvPicPr>
          <p:nvPr/>
        </p:nvPicPr>
        <p:blipFill>
          <a:blip r:embed="rId5"/>
          <a:stretch>
            <a:fillRect/>
          </a:stretch>
        </p:blipFill>
        <p:spPr>
          <a:xfrm>
            <a:off x="4082093" y="2410266"/>
            <a:ext cx="7257456" cy="3935774"/>
          </a:xfrm>
          <a:prstGeom prst="rect">
            <a:avLst/>
          </a:prstGeom>
        </p:spPr>
      </p:pic>
      <p:pic>
        <p:nvPicPr>
          <p:cNvPr id="7" name="Picture 6"/>
          <p:cNvPicPr>
            <a:picLocks noChangeAspect="1"/>
          </p:cNvPicPr>
          <p:nvPr/>
        </p:nvPicPr>
        <p:blipFill>
          <a:blip r:embed="rId6"/>
          <a:stretch>
            <a:fillRect/>
          </a:stretch>
        </p:blipFill>
        <p:spPr>
          <a:xfrm>
            <a:off x="476098" y="2850710"/>
            <a:ext cx="2969466" cy="1787803"/>
          </a:xfrm>
          <a:prstGeom prst="rect">
            <a:avLst/>
          </a:prstGeom>
        </p:spPr>
      </p:pic>
      <p:pic>
        <p:nvPicPr>
          <p:cNvPr id="9"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9583" y="4636986"/>
            <a:ext cx="950537" cy="534677"/>
          </a:xfrm>
          <a:prstGeom prst="rect">
            <a:avLst/>
          </a:prstGeom>
        </p:spPr>
      </p:pic>
    </p:spTree>
    <p:extLst>
      <p:ext uri="{BB962C8B-B14F-4D97-AF65-F5344CB8AC3E}">
        <p14:creationId xmlns:p14="http://schemas.microsoft.com/office/powerpoint/2010/main" val="4253311414"/>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9"/>
                </p:tgtEl>
              </p:cMediaNode>
            </p:video>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856" y="2573371"/>
            <a:ext cx="11623344" cy="3933384"/>
          </a:xfrm>
          <a:prstGeom prst="rect">
            <a:avLst/>
          </a:prstGeom>
        </p:spPr>
        <p:txBody>
          <a:bodyPr wrap="square">
            <a:spAutoFit/>
          </a:bodyPr>
          <a:lstStyle/>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 Hành vi của cả ba nhân vật đều vi phạm lẽ phải: Cải và Ngô đánh nhau, đút lót thầy lí. Thầy lí tham lam, nhận đút lót, xủa án không nghiêm minh.</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 Nếu là Ngô hoặc Cải, em sẽ không đánh nhau. Nếu có gì không phải thì cùng bảo nhau. Nếu trót đánh nhau rồi thì đợi lúc bình tĩnh sẽ ngồi lại với nhau để nói chuyện chứ không đem nhau đi kiện vì bất lợi  cho cả hai (mất tiền đút lót, mất tình nghĩa hai bên).</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 Nếu là người xử kiện, em sẽ không nhận quà hối lộ mà sẽ lắng nghe Ngô và Cải trình bày, phân tích để chỉ rõ ai đúng, ai sai; yêu cầu người có lỗi phải xin lỗi người kia; hòa giải và khuyên răn hai người không nên đánh nhau.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263856" y="1264964"/>
            <a:ext cx="11623344" cy="1052596"/>
          </a:xfrm>
          <a:prstGeom prst="rect">
            <a:avLst/>
          </a:prstGeom>
        </p:spPr>
        <p:txBody>
          <a:bodyPr wrap="square">
            <a:spAutoFit/>
          </a:bodyPr>
          <a:lstStyle/>
          <a:p>
            <a:pPr algn="just">
              <a:lnSpc>
                <a:spcPct val="130000"/>
              </a:lnSpc>
            </a:pPr>
            <a:r>
              <a:rPr lang="en-US" sz="2400" b="1">
                <a:latin typeface="Times New Roman" panose="02020603050405020304" pitchFamily="18" charset="0"/>
                <a:cs typeface="Times New Roman" panose="02020603050405020304" pitchFamily="18" charset="0"/>
              </a:rPr>
              <a:t>Bài </a:t>
            </a:r>
            <a:r>
              <a:rPr lang="en-US" sz="2400" b="1">
                <a:latin typeface="Times New Roman" panose="02020603050405020304" pitchFamily="18" charset="0"/>
                <a:cs typeface="Times New Roman" panose="02020603050405020304" pitchFamily="18" charset="0"/>
              </a:rPr>
              <a:t>tập </a:t>
            </a:r>
            <a:r>
              <a:rPr lang="en-US" sz="2400" b="1" smtClean="0">
                <a:latin typeface="Times New Roman" panose="02020603050405020304" pitchFamily="18" charset="0"/>
                <a:cs typeface="Times New Roman" panose="02020603050405020304" pitchFamily="18" charset="0"/>
              </a:rPr>
              <a:t>3: </a:t>
            </a:r>
            <a:r>
              <a:rPr lang="vi-VN" sz="2400">
                <a:latin typeface="Times New Roman" panose="02020603050405020304" pitchFamily="18" charset="0"/>
                <a:cs typeface="Times New Roman" panose="02020603050405020304" pitchFamily="18" charset="0"/>
              </a:rPr>
              <a:t>4 nhóm, tổ chức cho học sinh thực hiện sắm vai thể hiện nội dung tình huống và đưa ra giải pháp xử lí tình huống:</a:t>
            </a:r>
            <a:endParaRPr lang="en-US" sz="24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EEDEFF6-335E-4260-924B-5E3740691FB0}"/>
              </a:ext>
            </a:extLst>
          </p:cNvPr>
          <p:cNvSpPr txBox="1">
            <a:spLocks noChangeArrowheads="1"/>
          </p:cNvSpPr>
          <p:nvPr/>
        </p:nvSpPr>
        <p:spPr bwMode="auto">
          <a:xfrm>
            <a:off x="4455498" y="359910"/>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541821501"/>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62994"/>
            <a:ext cx="12190413" cy="841684"/>
            <a:chOff x="0" y="534629"/>
            <a:chExt cx="12190413" cy="841684"/>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67544" y="534629"/>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KHỞI ĐỘNG</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11" name="矩形 10">
            <a:extLst>
              <a:ext uri="{FF2B5EF4-FFF2-40B4-BE49-F238E27FC236}">
                <a16:creationId xmlns:a16="http://schemas.microsoft.com/office/drawing/2014/main" id="{896C1EE0-063D-4F01-BA7B-72BC9F2F6793}"/>
              </a:ext>
            </a:extLst>
          </p:cNvPr>
          <p:cNvSpPr/>
          <p:nvPr/>
        </p:nvSpPr>
        <p:spPr>
          <a:xfrm>
            <a:off x="4666811" y="2305878"/>
            <a:ext cx="6637291" cy="1204994"/>
          </a:xfrm>
          <a:prstGeom prst="rect">
            <a:avLst/>
          </a:prstGeom>
          <a:solidFill>
            <a:srgbClr val="00B050"/>
          </a:soli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dirty="0">
              <a:ln>
                <a:noFill/>
              </a:ln>
              <a:solidFill>
                <a:srgbClr val="FFFFFF"/>
              </a:solidFill>
              <a:effectLst/>
              <a:uLnTx/>
              <a:uFillTx/>
              <a:latin typeface="Century Gothic"/>
              <a:ea typeface="微软雅黑" panose="020B0503020204020204" pitchFamily="34" charset="-122"/>
            </a:endParaRPr>
          </a:p>
        </p:txBody>
      </p:sp>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58429"/>
                    </a14:imgEffect>
                  </a14:imgLayer>
                </a14:imgProps>
              </a:ext>
            </a:extLst>
          </a:blip>
          <a:srcRect t="9016" r="50589"/>
          <a:stretch/>
        </p:blipFill>
        <p:spPr>
          <a:xfrm>
            <a:off x="0" y="4062824"/>
            <a:ext cx="2568459" cy="2795176"/>
          </a:xfrm>
          <a:prstGeom prst="rect">
            <a:avLst/>
          </a:prstGeom>
        </p:spPr>
      </p:pic>
      <p:sp>
        <p:nvSpPr>
          <p:cNvPr id="16" name="文本框 6">
            <a:extLst>
              <a:ext uri="{FF2B5EF4-FFF2-40B4-BE49-F238E27FC236}">
                <a16:creationId xmlns:a16="http://schemas.microsoft.com/office/drawing/2014/main" id="{DC74935E-4F98-4F9B-8EC2-ECACC50A08C0}"/>
              </a:ext>
            </a:extLst>
          </p:cNvPr>
          <p:cNvSpPr txBox="1"/>
          <p:nvPr/>
        </p:nvSpPr>
        <p:spPr>
          <a:xfrm>
            <a:off x="4666810" y="2458278"/>
            <a:ext cx="6637292" cy="1052594"/>
          </a:xfrm>
          <a:prstGeom prst="rect">
            <a:avLst/>
          </a:prstGeom>
          <a:noFill/>
        </p:spPr>
        <p:txBody>
          <a:bodyPr wrap="square" lIns="91438" tIns="45719" rIns="91438" bIns="45719" rtlCol="0">
            <a:spAutoFit/>
          </a:bodyPr>
          <a:lstStyle/>
          <a:p>
            <a:pPr algn="just" defTabSz="457189">
              <a:lnSpc>
                <a:spcPct val="130000"/>
              </a:lnSpc>
            </a:pPr>
            <a:r>
              <a:rPr lang="en-US" altLang="zh-CN" sz="24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Nêu một số câu ca dao, tục ngữ khác về bảo vệ lẽ phải.</a:t>
            </a:r>
            <a:endParaRPr lang="en-US" altLang="zh-CN" sz="2400" b="1" i="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10">
            <a:extLst>
              <a:ext uri="{FF2B5EF4-FFF2-40B4-BE49-F238E27FC236}">
                <a16:creationId xmlns:a16="http://schemas.microsoft.com/office/drawing/2014/main" id="{896C1EE0-063D-4F01-BA7B-72BC9F2F6793}"/>
              </a:ext>
            </a:extLst>
          </p:cNvPr>
          <p:cNvSpPr/>
          <p:nvPr/>
        </p:nvSpPr>
        <p:spPr>
          <a:xfrm>
            <a:off x="4666811" y="4606163"/>
            <a:ext cx="6637291" cy="1106839"/>
          </a:xfrm>
          <a:prstGeom prst="rect">
            <a:avLst/>
          </a:prstGeom>
          <a:solidFill>
            <a:schemeClr val="accent2">
              <a:lumMod val="60000"/>
              <a:lumOff val="40000"/>
            </a:schemeClr>
          </a:solidFill>
          <a:ln w="9525" cap="flat" cmpd="sng" algn="ctr">
            <a:noFill/>
            <a:prstDash val="solid"/>
          </a:ln>
          <a:effectLst/>
        </p:spPr>
        <p:txBody>
          <a:bodyPr lIns="91438" tIns="45719" rIns="91438" bIns="45719" rtlCol="0" anchor="ctr"/>
          <a:lstStyle/>
          <a:p>
            <a:pPr lvl="0" algn="just" defTabSz="457189">
              <a:defRPr/>
            </a:pPr>
            <a:r>
              <a:rPr kumimoji="1" lang="vi-VN" altLang="zh-CN" sz="2400" b="1" kern="0">
                <a:latin typeface="+mj-lt"/>
                <a:ea typeface="微软雅黑" panose="020B0503020204020204" pitchFamily="34" charset="-122"/>
              </a:rPr>
              <a:t>Thật vàng không sợ lửa, nói phải củ cải cũng nghe….</a:t>
            </a:r>
            <a:endParaRPr kumimoji="1" lang="vi-VN" altLang="zh-CN" sz="2400" b="1" kern="0" dirty="0">
              <a:latin typeface="+mj-lt"/>
              <a:ea typeface="微软雅黑" panose="020B0503020204020204" pitchFamily="34" charset="-122"/>
            </a:endParaRPr>
          </a:p>
        </p:txBody>
      </p:sp>
    </p:spTree>
    <p:extLst>
      <p:ext uri="{BB962C8B-B14F-4D97-AF65-F5344CB8AC3E}">
        <p14:creationId xmlns:p14="http://schemas.microsoft.com/office/powerpoint/2010/main" val="671186319"/>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263856" y="1264964"/>
            <a:ext cx="11623344" cy="1004699"/>
          </a:xfrm>
          <a:prstGeom prst="rect">
            <a:avLst/>
          </a:prstGeom>
        </p:spPr>
        <p:txBody>
          <a:bodyPr wrap="square">
            <a:spAutoFit/>
          </a:bodyPr>
          <a:lstStyle/>
          <a:p>
            <a:pPr algn="just">
              <a:lnSpc>
                <a:spcPct val="130000"/>
              </a:lnSpc>
            </a:pPr>
            <a:r>
              <a:rPr lang="en-US" sz="2400" b="1" smtClean="0">
                <a:latin typeface="Times New Roman" panose="02020603050405020304" pitchFamily="18" charset="0"/>
                <a:cs typeface="Times New Roman" panose="02020603050405020304" pitchFamily="18" charset="0"/>
              </a:rPr>
              <a:t>Bài tập 4 - Hoạt động cá nhân: </a:t>
            </a:r>
            <a:r>
              <a:rPr lang="en-US" sz="2400" smtClean="0">
                <a:latin typeface="Times New Roman" panose="02020603050405020304" pitchFamily="18" charset="0"/>
                <a:cs typeface="Times New Roman" panose="02020603050405020304" pitchFamily="18" charset="0"/>
              </a:rPr>
              <a:t>Em sẽ xử lí như thế nào nếu ở trong các tình huống dưới đây?</a:t>
            </a:r>
            <a:endParaRPr lang="en-US" sz="24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EEDEFF6-335E-4260-924B-5E3740691FB0}"/>
              </a:ext>
            </a:extLst>
          </p:cNvPr>
          <p:cNvSpPr txBox="1">
            <a:spLocks noChangeArrowheads="1"/>
          </p:cNvSpPr>
          <p:nvPr/>
        </p:nvSpPr>
        <p:spPr bwMode="auto">
          <a:xfrm>
            <a:off x="4455498" y="359910"/>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 name="Rectangle 5"/>
          <p:cNvSpPr/>
          <p:nvPr/>
        </p:nvSpPr>
        <p:spPr>
          <a:xfrm>
            <a:off x="263856" y="2518780"/>
            <a:ext cx="9576180" cy="3453253"/>
          </a:xfrm>
          <a:prstGeom prst="rect">
            <a:avLst/>
          </a:prstGeom>
        </p:spPr>
        <p:txBody>
          <a:bodyPr wrap="square">
            <a:spAutoFit/>
          </a:bodyPr>
          <a:lstStyle/>
          <a:p>
            <a:pPr marL="457200" indent="-457200" algn="just">
              <a:lnSpc>
                <a:spcPct val="130000"/>
              </a:lnSpc>
              <a:spcAft>
                <a:spcPts val="0"/>
              </a:spcAft>
              <a:buAutoNum type="alphaLcParenR"/>
            </a:pPr>
            <a:r>
              <a:rPr lang="en-US" sz="2400" smtClean="0">
                <a:latin typeface="Times New Roman" panose="02020603050405020304" pitchFamily="18" charset="0"/>
                <a:ea typeface="Arial" panose="020B0604020202020204" pitchFamily="34" charset="0"/>
                <a:cs typeface="Times New Roman" panose="02020603050405020304" pitchFamily="18" charset="0"/>
              </a:rPr>
              <a:t>Khi tranh luận với các bạn, em biết chắc chắn rằng ý kiến của mình là đúng nhưng đa số các bạn khác lại khẳng định sai.</a:t>
            </a:r>
          </a:p>
          <a:p>
            <a:pPr marL="457200" indent="-457200" algn="just">
              <a:lnSpc>
                <a:spcPct val="130000"/>
              </a:lnSpc>
              <a:spcAft>
                <a:spcPts val="0"/>
              </a:spcAft>
              <a:buAutoNum type="alphaLcParenR"/>
            </a:pPr>
            <a:r>
              <a:rPr lang="en-US" sz="2400" smtClean="0">
                <a:effectLst/>
                <a:latin typeface="Times New Roman" panose="02020603050405020304" pitchFamily="18" charset="0"/>
                <a:ea typeface="Calibri" panose="020F0502020204030204" pitchFamily="34" charset="0"/>
                <a:cs typeface="Times New Roman" panose="02020603050405020304" pitchFamily="18" charset="0"/>
              </a:rPr>
              <a:t>Em nghe thấy một bạn nói xấu bạn khác, trong khi em biết sự thật không phải như vậy.</a:t>
            </a:r>
          </a:p>
          <a:p>
            <a:pPr marL="457200" indent="-457200" algn="just">
              <a:lnSpc>
                <a:spcPct val="130000"/>
              </a:lnSpc>
              <a:spcAft>
                <a:spcPts val="0"/>
              </a:spcAft>
              <a:buAutoNum type="alphaLcParenR"/>
            </a:pPr>
            <a:r>
              <a:rPr lang="en-US" sz="2400" smtClean="0">
                <a:latin typeface="Times New Roman" panose="02020603050405020304" pitchFamily="18" charset="0"/>
                <a:ea typeface="Calibri" panose="020F0502020204030204" pitchFamily="34" charset="0"/>
                <a:cs typeface="Times New Roman" panose="02020603050405020304" pitchFamily="18" charset="0"/>
              </a:rPr>
              <a:t>Khi thấy người đàn ông có hành động sàm sỡ với một bé gái, em định lên tiếng thì bị ông ta đe dọa.</a:t>
            </a:r>
          </a:p>
          <a:p>
            <a:pPr marL="457200" indent="-457200" algn="just">
              <a:lnSpc>
                <a:spcPct val="130000"/>
              </a:lnSpc>
              <a:spcAft>
                <a:spcPts val="0"/>
              </a:spcAft>
              <a:buAutoNum type="alphaLcParenR"/>
            </a:pPr>
            <a:r>
              <a:rPr lang="en-US" sz="2400" smtClean="0">
                <a:effectLst/>
                <a:latin typeface="Times New Roman" panose="02020603050405020304" pitchFamily="18" charset="0"/>
                <a:ea typeface="Calibri" panose="020F0502020204030204" pitchFamily="34" charset="0"/>
                <a:cs typeface="Times New Roman" panose="02020603050405020304" pitchFamily="18" charset="0"/>
              </a:rPr>
              <a:t>Bạn thân của em mắc khuyết điểm, bạn muốn em không nói với ai.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0221523" y="3915667"/>
            <a:ext cx="1904345" cy="2794172"/>
          </a:xfrm>
          <a:prstGeom prst="rect">
            <a:avLst/>
          </a:prstGeom>
        </p:spPr>
      </p:pic>
    </p:spTree>
    <p:extLst>
      <p:ext uri="{BB962C8B-B14F-4D97-AF65-F5344CB8AC3E}">
        <p14:creationId xmlns:p14="http://schemas.microsoft.com/office/powerpoint/2010/main" val="1812633884"/>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6"/>
          <p:cNvSpPr/>
          <p:nvPr/>
        </p:nvSpPr>
        <p:spPr>
          <a:xfrm>
            <a:off x="263856" y="1264964"/>
            <a:ext cx="11623344" cy="572464"/>
          </a:xfrm>
          <a:prstGeom prst="rect">
            <a:avLst/>
          </a:prstGeom>
        </p:spPr>
        <p:txBody>
          <a:bodyPr wrap="square">
            <a:spAutoFit/>
          </a:bodyPr>
          <a:lstStyle/>
          <a:p>
            <a:pPr algn="just">
              <a:lnSpc>
                <a:spcPct val="130000"/>
              </a:lnSpc>
            </a:pPr>
            <a:r>
              <a:rPr lang="en-US" sz="2400" b="1" smtClean="0">
                <a:latin typeface="Times New Roman" panose="02020603050405020304" pitchFamily="18" charset="0"/>
                <a:cs typeface="Times New Roman" panose="02020603050405020304" pitchFamily="18" charset="0"/>
              </a:rPr>
              <a:t>Bài tập 5 - Hoạt động cá nhân: </a:t>
            </a:r>
            <a:r>
              <a:rPr lang="en-US" sz="2400" smtClean="0">
                <a:latin typeface="Times New Roman" panose="02020603050405020304" pitchFamily="18" charset="0"/>
                <a:cs typeface="Times New Roman" panose="02020603050405020304" pitchFamily="18" charset="0"/>
              </a:rPr>
              <a:t>Em sẽ khuyên bạn điều gì trong các tình huống sau?</a:t>
            </a:r>
            <a:endParaRPr lang="en-US" sz="24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EEDEFF6-335E-4260-924B-5E3740691FB0}"/>
              </a:ext>
            </a:extLst>
          </p:cNvPr>
          <p:cNvSpPr txBox="1">
            <a:spLocks noChangeArrowheads="1"/>
          </p:cNvSpPr>
          <p:nvPr/>
        </p:nvSpPr>
        <p:spPr bwMode="auto">
          <a:xfrm>
            <a:off x="4455498" y="359910"/>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LUYỆN TẬP</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 name="Rectangle 5"/>
          <p:cNvSpPr/>
          <p:nvPr/>
        </p:nvSpPr>
        <p:spPr>
          <a:xfrm>
            <a:off x="263857" y="2887269"/>
            <a:ext cx="9221338" cy="1643527"/>
          </a:xfrm>
          <a:prstGeom prst="rect">
            <a:avLst/>
          </a:prstGeom>
        </p:spPr>
        <p:txBody>
          <a:bodyPr wrap="square">
            <a:spAutoFit/>
          </a:bodyPr>
          <a:lstStyle/>
          <a:p>
            <a:pPr marL="457200" indent="-457200" algn="just">
              <a:lnSpc>
                <a:spcPct val="140000"/>
              </a:lnSpc>
              <a:spcAft>
                <a:spcPts val="0"/>
              </a:spcAft>
              <a:buAutoNum type="alphaLcParenR"/>
            </a:pPr>
            <a:r>
              <a:rPr lang="en-US" sz="2400" smtClean="0">
                <a:latin typeface="Times New Roman" panose="02020603050405020304" pitchFamily="18" charset="0"/>
                <a:ea typeface="Arial" panose="020B0604020202020204" pitchFamily="34" charset="0"/>
                <a:cs typeface="Times New Roman" panose="02020603050405020304" pitchFamily="18" charset="0"/>
              </a:rPr>
              <a:t>Người thân trong gia đình bạn em làm điều trái pháp luật.</a:t>
            </a:r>
          </a:p>
          <a:p>
            <a:pPr marL="457200" indent="-457200" algn="just">
              <a:lnSpc>
                <a:spcPct val="140000"/>
              </a:lnSpc>
              <a:spcAft>
                <a:spcPts val="0"/>
              </a:spcAft>
              <a:buAutoNum type="alphaLcParenR"/>
            </a:pPr>
            <a:r>
              <a:rPr lang="en-US" sz="2400" smtClean="0">
                <a:effectLst/>
                <a:latin typeface="Times New Roman" panose="02020603050405020304" pitchFamily="18" charset="0"/>
                <a:ea typeface="Calibri" panose="020F0502020204030204" pitchFamily="34" charset="0"/>
                <a:cs typeface="Times New Roman" panose="02020603050405020304" pitchFamily="18" charset="0"/>
              </a:rPr>
              <a:t>Bạn em viết lên mạng xã hội một điều không đúng sự thật.</a:t>
            </a:r>
          </a:p>
          <a:p>
            <a:pPr marL="457200" indent="-457200" algn="just">
              <a:lnSpc>
                <a:spcPct val="140000"/>
              </a:lnSpc>
              <a:spcAft>
                <a:spcPts val="0"/>
              </a:spcAft>
              <a:buAutoNum type="alphaLcParenR"/>
            </a:pPr>
            <a:r>
              <a:rPr lang="en-US" sz="2400" smtClean="0">
                <a:latin typeface="Times New Roman" panose="02020603050405020304" pitchFamily="18" charset="0"/>
                <a:ea typeface="Calibri" panose="020F0502020204030204" pitchFamily="34" charset="0"/>
                <a:cs typeface="Times New Roman" panose="02020603050405020304" pitchFamily="18" charset="0"/>
              </a:rPr>
              <a:t>Bạn em mắc lỗi nhưng lại đổ lỗi cho một bạn khác trong lớp.</a:t>
            </a:r>
          </a:p>
        </p:txBody>
      </p:sp>
      <p:pic>
        <p:nvPicPr>
          <p:cNvPr id="7" name="Picture 6"/>
          <p:cNvPicPr>
            <a:picLocks noChangeAspect="1"/>
          </p:cNvPicPr>
          <p:nvPr/>
        </p:nvPicPr>
        <p:blipFill>
          <a:blip r:embed="rId3"/>
          <a:stretch>
            <a:fillRect/>
          </a:stretch>
        </p:blipFill>
        <p:spPr>
          <a:xfrm>
            <a:off x="10221523" y="3915667"/>
            <a:ext cx="1904345" cy="2794172"/>
          </a:xfrm>
          <a:prstGeom prst="rect">
            <a:avLst/>
          </a:prstGeom>
        </p:spPr>
      </p:pic>
    </p:spTree>
    <p:extLst>
      <p:ext uri="{BB962C8B-B14F-4D97-AF65-F5344CB8AC3E}">
        <p14:creationId xmlns:p14="http://schemas.microsoft.com/office/powerpoint/2010/main" val="486284221"/>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VẬN DỤNG</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 name="Rectangle 1"/>
          <p:cNvSpPr/>
          <p:nvPr/>
        </p:nvSpPr>
        <p:spPr>
          <a:xfrm>
            <a:off x="528520" y="2223279"/>
            <a:ext cx="11109278" cy="2308324"/>
          </a:xfrm>
          <a:prstGeom prst="rect">
            <a:avLst/>
          </a:prstGeom>
        </p:spPr>
        <p:txBody>
          <a:bodyPr wrap="square">
            <a:spAutoFit/>
          </a:bodyPr>
          <a:lstStyle/>
          <a:p>
            <a:pPr algn="just">
              <a:lnSpc>
                <a:spcPct val="150000"/>
              </a:lnSpc>
              <a:spcAft>
                <a:spcPts val="0"/>
              </a:spcAft>
            </a:pPr>
            <a:r>
              <a:rPr lang="en-US" sz="2400" b="1">
                <a:latin typeface="Times New Roman" panose="02020603050405020304" pitchFamily="18" charset="0"/>
                <a:ea typeface="Arial" panose="020B0604020202020204" pitchFamily="34" charset="0"/>
                <a:cs typeface="Times New Roman" panose="02020603050405020304" pitchFamily="18" charset="0"/>
              </a:rPr>
              <a:t>Bài tập 1: </a:t>
            </a:r>
            <a:r>
              <a:rPr lang="en-US" sz="2400">
                <a:latin typeface="Times New Roman" panose="02020603050405020304" pitchFamily="18" charset="0"/>
                <a:ea typeface="Arial" panose="020B0604020202020204" pitchFamily="34" charset="0"/>
                <a:cs typeface="Times New Roman" panose="02020603050405020304" pitchFamily="18" charset="0"/>
              </a:rPr>
              <a:t>Hãy viết một đoạn văn bình luận về </a:t>
            </a:r>
            <a:r>
              <a:rPr lang="en-US" sz="2400">
                <a:latin typeface="Times New Roman" panose="02020603050405020304" pitchFamily="18" charset="0"/>
                <a:ea typeface="Arial" panose="020B0604020202020204" pitchFamily="34" charset="0"/>
                <a:cs typeface="Times New Roman" panose="02020603050405020304" pitchFamily="18" charset="0"/>
              </a:rPr>
              <a:t>ý </a:t>
            </a:r>
            <a:r>
              <a:rPr lang="en-US" sz="2400" smtClean="0">
                <a:latin typeface="Times New Roman" panose="02020603050405020304" pitchFamily="18" charset="0"/>
                <a:ea typeface="Arial" panose="020B0604020202020204" pitchFamily="34" charset="0"/>
                <a:cs typeface="Times New Roman" panose="02020603050405020304" pitchFamily="18" charset="0"/>
              </a:rPr>
              <a:t>kiến sau: </a:t>
            </a:r>
            <a:r>
              <a:rPr lang="en-US" sz="2400">
                <a:latin typeface="Times New Roman" panose="02020603050405020304" pitchFamily="18" charset="0"/>
                <a:ea typeface="Arial" panose="020B0604020202020204" pitchFamily="34" charset="0"/>
                <a:cs typeface="Times New Roman" panose="02020603050405020304" pitchFamily="18" charset="0"/>
              </a:rPr>
              <a:t>“Trong thế giới này, chúng ta không chỉ xót xa vì những hành động và lời nói của người xấu mà còn cả vì sự im lặng đáng sợ của người tốt” (Martin Luther King).</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400" b="1">
                <a:latin typeface="Times New Roman" panose="02020603050405020304" pitchFamily="18" charset="0"/>
                <a:ea typeface="Arial" panose="020B0604020202020204" pitchFamily="34" charset="0"/>
                <a:cs typeface="Times New Roman" panose="02020603050405020304" pitchFamily="18" charset="0"/>
              </a:rPr>
              <a:t>Bài tập 2: </a:t>
            </a:r>
            <a:r>
              <a:rPr lang="en-US" sz="2400">
                <a:latin typeface="Times New Roman" panose="02020603050405020304" pitchFamily="18" charset="0"/>
                <a:ea typeface="Arial" panose="020B0604020202020204" pitchFamily="34" charset="0"/>
                <a:cs typeface="Times New Roman" panose="02020603050405020304" pitchFamily="18" charset="0"/>
              </a:rPr>
              <a:t>Thiết kế một thông điệp về bảo vệ lẽ phải.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7873119"/>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21"/>
          <p:cNvSpPr txBox="1"/>
          <p:nvPr/>
        </p:nvSpPr>
        <p:spPr>
          <a:xfrm>
            <a:off x="497305" y="597856"/>
            <a:ext cx="3208421" cy="523220"/>
          </a:xfrm>
          <a:prstGeom prst="rect">
            <a:avLst/>
          </a:prstGeom>
          <a:noFill/>
        </p:spPr>
        <p:txBody>
          <a:bodyPr wrap="square" rtlCol="0">
            <a:spAutoFit/>
          </a:bodyPr>
          <a:lstStyle/>
          <a:p>
            <a:pPr algn="ctr"/>
            <a:r>
              <a:rPr lang="en-US" altLang="zh-CN" sz="2800" b="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Hướng dẫn về nhà</a:t>
            </a:r>
            <a:endPar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Freeform 113"/>
          <p:cNvSpPr>
            <a:spLocks noEditPoints="1"/>
          </p:cNvSpPr>
          <p:nvPr/>
        </p:nvSpPr>
        <p:spPr bwMode="auto">
          <a:xfrm>
            <a:off x="1668309" y="1830184"/>
            <a:ext cx="2196497" cy="2215016"/>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rgbClr val="FDBD1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 name="Freeform 113"/>
          <p:cNvSpPr>
            <a:spLocks noEditPoints="1"/>
          </p:cNvSpPr>
          <p:nvPr/>
        </p:nvSpPr>
        <p:spPr bwMode="auto">
          <a:xfrm>
            <a:off x="5058973" y="1830184"/>
            <a:ext cx="2196497" cy="2215016"/>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chemeClr val="tx1">
                <a:lumMod val="85000"/>
                <a:lumOff val="1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 name="Freeform 113"/>
          <p:cNvSpPr>
            <a:spLocks noEditPoints="1"/>
          </p:cNvSpPr>
          <p:nvPr/>
        </p:nvSpPr>
        <p:spPr bwMode="auto">
          <a:xfrm>
            <a:off x="8742563" y="1830184"/>
            <a:ext cx="2196497" cy="2215016"/>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rgbClr val="FDBD1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 name="矩形 35"/>
          <p:cNvSpPr/>
          <p:nvPr/>
        </p:nvSpPr>
        <p:spPr>
          <a:xfrm>
            <a:off x="736214" y="4242210"/>
            <a:ext cx="3705726" cy="1220783"/>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600" smtClean="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rPr>
              <a:t>Hoàn thành bài tập phần Luyện tập – Vận dụng</a:t>
            </a:r>
            <a:endParaRPr lang="zh-CN" altLang="en-US" sz="2600" dirty="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38"/>
          <p:cNvSpPr/>
          <p:nvPr/>
        </p:nvSpPr>
        <p:spPr>
          <a:xfrm>
            <a:off x="5051587" y="4242209"/>
            <a:ext cx="2664666" cy="1292662"/>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600" smtClean="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rPr>
              <a:t>Xem lại nội dung bài 5</a:t>
            </a:r>
            <a:endParaRPr lang="zh-CN" altLang="en-US" sz="2600" dirty="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矩形 41"/>
          <p:cNvSpPr/>
          <p:nvPr/>
        </p:nvSpPr>
        <p:spPr>
          <a:xfrm>
            <a:off x="8197676" y="4094934"/>
            <a:ext cx="3286269" cy="1892826"/>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600" smtClean="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rPr>
              <a:t>Tìm hiểu trước nội dung bài 6 – Trả lời các câu hỏi trong SGK</a:t>
            </a:r>
            <a:endParaRPr lang="zh-CN" altLang="en-US" sz="2600" dirty="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4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58224" y="2027194"/>
            <a:ext cx="1816664" cy="1820995"/>
          </a:xfrm>
          <a:prstGeom prst="ellipse">
            <a:avLst/>
          </a:prstGeom>
        </p:spPr>
      </p:pic>
      <p:pic>
        <p:nvPicPr>
          <p:cNvPr id="10" name="图片 4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78853" y="2116831"/>
            <a:ext cx="1723916" cy="1691456"/>
          </a:xfrm>
          <a:prstGeom prst="ellipse">
            <a:avLst/>
          </a:prstGeom>
        </p:spPr>
      </p:pic>
      <p:sp>
        <p:nvSpPr>
          <p:cNvPr id="11" name="Oval 8"/>
          <p:cNvSpPr>
            <a:spLocks noChangeAspect="1"/>
          </p:cNvSpPr>
          <p:nvPr/>
        </p:nvSpPr>
        <p:spPr>
          <a:xfrm>
            <a:off x="5291187" y="2027194"/>
            <a:ext cx="1732068" cy="173206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zh-CN" altLang="zh-CN" sz="2002" dirty="0">
              <a:solidFill>
                <a:srgbClr val="3C3C3C"/>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117899804"/>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2" presetClass="entr" presetSubtype="8" fill="hold" grpId="0" nodeType="withEffect">
                                  <p:stCondLst>
                                    <p:cond delay="10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1"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par>
                          <p:cTn id="29" fill="hold">
                            <p:stCondLst>
                              <p:cond delay="4000"/>
                            </p:stCondLst>
                            <p:childTnLst>
                              <p:par>
                                <p:cTn id="30" presetID="21" presetClass="entr" presetSubtype="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1665"/>
            <a:ext cx="4872251" cy="6496335"/>
          </a:xfrm>
          <a:prstGeom prst="rect">
            <a:avLst/>
          </a:prstGeom>
        </p:spPr>
      </p:pic>
      <p:sp>
        <p:nvSpPr>
          <p:cNvPr id="3" name="Rectangle 2"/>
          <p:cNvSpPr/>
          <p:nvPr/>
        </p:nvSpPr>
        <p:spPr>
          <a:xfrm>
            <a:off x="4326339" y="4114800"/>
            <a:ext cx="7028597"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smtClean="0">
                <a:ln/>
                <a:solidFill>
                  <a:srgbClr val="FF0000"/>
                </a:solidFill>
                <a:effectLst/>
                <a:latin typeface="Times New Roman" panose="02020603050405020304" pitchFamily="18" charset="0"/>
                <a:cs typeface="Times New Roman" panose="02020603050405020304" pitchFamily="18" charset="0"/>
              </a:rPr>
              <a:t>CHÚC CẢ LỚP HỌC NGOAN!!!</a:t>
            </a:r>
            <a:endParaRPr lang="en-US" sz="3600" b="1" cap="none" spc="0">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740526"/>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EDEFF6-335E-4260-924B-5E3740691FB0}"/>
              </a:ext>
            </a:extLst>
          </p:cNvPr>
          <p:cNvSpPr txBox="1">
            <a:spLocks noChangeArrowheads="1"/>
          </p:cNvSpPr>
          <p:nvPr/>
        </p:nvSpPr>
        <p:spPr bwMode="auto">
          <a:xfrm>
            <a:off x="2743200" y="1781690"/>
            <a:ext cx="8475260" cy="182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lnSpc>
                <a:spcPct val="130000"/>
              </a:lnSpc>
            </a:pPr>
            <a:r>
              <a:rPr lang="en-US" altLang="zh-CN" sz="48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4: BẢO VỆ LẼ PHẢI</a:t>
            </a:r>
          </a:p>
          <a:p>
            <a:pPr algn="ctr" eaLnBrk="1" hangingPunct="1">
              <a:lnSpc>
                <a:spcPct val="130000"/>
              </a:lnSpc>
            </a:pPr>
            <a:r>
              <a:rPr lang="en-US" altLang="zh-CN" sz="48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Thời lượng: </a:t>
            </a:r>
            <a:endParaRPr lang="zh-CN" altLang="en-US" sz="48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19" name="Group 18"/>
          <p:cNvGrpSpPr/>
          <p:nvPr/>
        </p:nvGrpSpPr>
        <p:grpSpPr>
          <a:xfrm>
            <a:off x="-573206" y="2388359"/>
            <a:ext cx="6107374" cy="3448060"/>
            <a:chOff x="-640022" y="3448092"/>
            <a:chExt cx="5478154" cy="3043419"/>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ackgroundRemoval t="10000" b="94400" l="10000" r="90000"/>
                      </a14:imgEffect>
                    </a14:imgLayer>
                  </a14:imgProps>
                </a:ext>
              </a:extLst>
            </a:blip>
            <a:stretch>
              <a:fillRect/>
            </a:stretch>
          </p:blipFill>
          <p:spPr>
            <a:xfrm>
              <a:off x="-640022" y="3448092"/>
              <a:ext cx="5478154" cy="3043419"/>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3">
                      <a14:imgEffect>
                        <a14:backgroundRemoval t="10000" b="90000" l="51444" r="90000"/>
                      </a14:imgEffect>
                    </a14:imgLayer>
                  </a14:imgProps>
                </a:ext>
              </a:extLst>
            </a:blip>
            <a:stretch>
              <a:fillRect/>
            </a:stretch>
          </p:blipFill>
          <p:spPr>
            <a:xfrm>
              <a:off x="122829" y="4030334"/>
              <a:ext cx="4430119" cy="2461177"/>
            </a:xfrm>
            <a:prstGeom prst="rect">
              <a:avLst/>
            </a:prstGeom>
          </p:spPr>
        </p:pic>
      </p:grpSp>
    </p:spTree>
    <p:extLst>
      <p:ext uri="{BB962C8B-B14F-4D97-AF65-F5344CB8AC3E}">
        <p14:creationId xmlns:p14="http://schemas.microsoft.com/office/powerpoint/2010/main" val="1743597845"/>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KHÁM PHÁ</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 name="Rectangle 1"/>
          <p:cNvSpPr/>
          <p:nvPr/>
        </p:nvSpPr>
        <p:spPr>
          <a:xfrm>
            <a:off x="109199" y="1362525"/>
            <a:ext cx="4600940" cy="461665"/>
          </a:xfrm>
          <a:prstGeom prst="rect">
            <a:avLst/>
          </a:prstGeom>
          <a:solidFill>
            <a:srgbClr val="009A72"/>
          </a:solidFill>
        </p:spPr>
        <p:txBody>
          <a:bodyPr wrap="none">
            <a:spAutoFit/>
          </a:bodyPr>
          <a:lstStyle/>
          <a:p>
            <a:r>
              <a:rPr lang="en-US" sz="2400" b="1" smtClean="0">
                <a:solidFill>
                  <a:schemeClr val="bg1"/>
                </a:solidFill>
                <a:latin typeface="Times New Roman" panose="02020603050405020304" pitchFamily="18" charset="0"/>
                <a:ea typeface="Arial" panose="020B0604020202020204" pitchFamily="34" charset="0"/>
              </a:rPr>
              <a:t>1. Sự </a:t>
            </a:r>
            <a:r>
              <a:rPr lang="en-US" sz="2400" b="1">
                <a:solidFill>
                  <a:schemeClr val="bg1"/>
                </a:solidFill>
                <a:latin typeface="Times New Roman" panose="02020603050405020304" pitchFamily="18" charset="0"/>
                <a:ea typeface="Arial" panose="020B0604020202020204" pitchFamily="34" charset="0"/>
              </a:rPr>
              <a:t>cần thiết phải bảo vệ lẽ phải</a:t>
            </a:r>
            <a:endParaRPr lang="en-US" sz="2400">
              <a:solidFill>
                <a:schemeClr val="bg1"/>
              </a:solidFill>
            </a:endParaRPr>
          </a:p>
        </p:txBody>
      </p:sp>
      <p:sp>
        <p:nvSpPr>
          <p:cNvPr id="3" name="Rectangle 2"/>
          <p:cNvSpPr/>
          <p:nvPr/>
        </p:nvSpPr>
        <p:spPr>
          <a:xfrm>
            <a:off x="109199" y="2397594"/>
            <a:ext cx="7601622" cy="1532727"/>
          </a:xfrm>
          <a:prstGeom prst="rect">
            <a:avLst/>
          </a:prstGeom>
        </p:spPr>
        <p:txBody>
          <a:bodyPr wrap="square">
            <a:spAutoFit/>
          </a:bodyPr>
          <a:lstStyle/>
          <a:p>
            <a:pPr algn="just">
              <a:lnSpc>
                <a:spcPct val="130000"/>
              </a:lnSpc>
              <a:spcAft>
                <a:spcPts val="0"/>
              </a:spcAft>
            </a:pPr>
            <a:r>
              <a:rPr lang="en-US" sz="2400" smtClean="0">
                <a:latin typeface="Times New Roman" panose="02020603050405020304" pitchFamily="18" charset="0"/>
                <a:ea typeface="Arial" panose="020B0604020202020204" pitchFamily="34" charset="0"/>
                <a:cs typeface="Times New Roman" panose="02020603050405020304" pitchFamily="18" charset="0"/>
              </a:rPr>
              <a:t>Đọc </a:t>
            </a:r>
            <a:r>
              <a:rPr lang="en-US" sz="2400">
                <a:latin typeface="Times New Roman" panose="02020603050405020304" pitchFamily="18" charset="0"/>
                <a:ea typeface="Arial" panose="020B0604020202020204" pitchFamily="34" charset="0"/>
                <a:cs typeface="Times New Roman" panose="02020603050405020304" pitchFamily="18" charset="0"/>
              </a:rPr>
              <a:t>câu chuyện </a:t>
            </a:r>
            <a:r>
              <a:rPr lang="en-US" sz="2400" b="1" i="1">
                <a:latin typeface="Times New Roman" panose="02020603050405020304" pitchFamily="18" charset="0"/>
                <a:ea typeface="Arial" panose="020B0604020202020204" pitchFamily="34" charset="0"/>
                <a:cs typeface="Times New Roman" panose="02020603050405020304" pitchFamily="18" charset="0"/>
              </a:rPr>
              <a:t>“Sự trung thực hay </a:t>
            </a:r>
            <a:r>
              <a:rPr lang="en-US" sz="2400" b="1" i="1">
                <a:latin typeface="Times New Roman" panose="02020603050405020304" pitchFamily="18" charset="0"/>
                <a:ea typeface="Arial" panose="020B0604020202020204" pitchFamily="34" charset="0"/>
                <a:cs typeface="Times New Roman" panose="02020603050405020304" pitchFamily="18" charset="0"/>
              </a:rPr>
              <a:t>tình </a:t>
            </a:r>
            <a:r>
              <a:rPr lang="en-US" sz="2400" b="1" i="1" smtClean="0">
                <a:latin typeface="Times New Roman" panose="02020603050405020304" pitchFamily="18" charset="0"/>
                <a:ea typeface="Arial" panose="020B0604020202020204" pitchFamily="34" charset="0"/>
                <a:cs typeface="Times New Roman" panose="02020603050405020304" pitchFamily="18" charset="0"/>
              </a:rPr>
              <a:t>bạn”</a:t>
            </a:r>
            <a:r>
              <a:rPr lang="en-US" sz="2400" i="1"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T</a:t>
            </a:r>
            <a:r>
              <a:rPr lang="en-US" sz="2400" smtClean="0">
                <a:latin typeface="Times New Roman" panose="02020603050405020304" pitchFamily="18" charset="0"/>
                <a:ea typeface="Arial" panose="020B0604020202020204" pitchFamily="34" charset="0"/>
                <a:cs typeface="Times New Roman" panose="02020603050405020304" pitchFamily="18" charset="0"/>
              </a:rPr>
              <a:t>hảo </a:t>
            </a:r>
            <a:r>
              <a:rPr lang="en-US" sz="2400">
                <a:latin typeface="Times New Roman" panose="02020603050405020304" pitchFamily="18" charset="0"/>
                <a:ea typeface="Arial" panose="020B0604020202020204" pitchFamily="34" charset="0"/>
                <a:cs typeface="Times New Roman" panose="02020603050405020304" pitchFamily="18" charset="0"/>
              </a:rPr>
              <a:t>luận nhóm đôi, trả lời câu hỏi: Chánh án Pe-rin Lao-ri đã làm gì khi nhận được lá thư của người bạn thời thơ ấu?</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p:cNvGrpSpPr/>
          <p:nvPr/>
        </p:nvGrpSpPr>
        <p:grpSpPr>
          <a:xfrm>
            <a:off x="8494643" y="2795160"/>
            <a:ext cx="3564835" cy="4168858"/>
            <a:chOff x="4497571" y="314557"/>
            <a:chExt cx="4275355" cy="4684564"/>
          </a:xfrm>
        </p:grpSpPr>
        <p:pic>
          <p:nvPicPr>
            <p:cNvPr id="37" name="Picture 3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000" l="3833" r="90000"/>
                      </a14:imgEffect>
                    </a14:imgLayer>
                  </a14:imgProps>
                </a:ext>
              </a:extLst>
            </a:blip>
            <a:srcRect l="5592" r="49599"/>
            <a:stretch/>
          </p:blipFill>
          <p:spPr>
            <a:xfrm>
              <a:off x="4497571" y="314557"/>
              <a:ext cx="2880785" cy="4309539"/>
            </a:xfrm>
            <a:prstGeom prst="rect">
              <a:avLst/>
            </a:prstGeom>
          </p:spPr>
        </p:pic>
        <p:pic>
          <p:nvPicPr>
            <p:cNvPr id="38" name="Picture 37"/>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7750" l="49750" r="97250"/>
                      </a14:imgEffect>
                    </a14:imgLayer>
                  </a14:imgProps>
                </a:ext>
              </a:extLst>
            </a:blip>
            <a:srcRect l="53972" t="11015" r="5405"/>
            <a:stretch/>
          </p:blipFill>
          <p:spPr>
            <a:xfrm>
              <a:off x="6150913" y="1149113"/>
              <a:ext cx="2622013" cy="3850008"/>
            </a:xfrm>
            <a:prstGeom prst="rect">
              <a:avLst/>
            </a:prstGeom>
          </p:spPr>
        </p:pic>
      </p:grpSp>
      <p:sp>
        <p:nvSpPr>
          <p:cNvPr id="4" name="Rectangle 3"/>
          <p:cNvSpPr/>
          <p:nvPr/>
        </p:nvSpPr>
        <p:spPr>
          <a:xfrm>
            <a:off x="109199" y="4418637"/>
            <a:ext cx="7601622" cy="2012859"/>
          </a:xfrm>
          <a:prstGeom prst="rect">
            <a:avLst/>
          </a:prstGeom>
        </p:spPr>
        <p:txBody>
          <a:bodyPr wrap="square">
            <a:spAutoFit/>
          </a:bodyPr>
          <a:lstStyle/>
          <a:p>
            <a:pPr algn="just">
              <a:lnSpc>
                <a:spcPct val="130000"/>
              </a:lnSpc>
            </a:pPr>
            <a:r>
              <a:rPr lang="en-US" sz="2400">
                <a:latin typeface="Times New Roman" panose="02020603050405020304" pitchFamily="18" charset="0"/>
                <a:ea typeface="Arial" panose="020B0604020202020204" pitchFamily="34" charset="0"/>
              </a:rPr>
              <a:t>Pe-rin Lao-ri đã </a:t>
            </a:r>
            <a:r>
              <a:rPr lang="en-US" sz="2400" b="1">
                <a:latin typeface="Times New Roman" panose="02020603050405020304" pitchFamily="18" charset="0"/>
                <a:ea typeface="Arial" panose="020B0604020202020204" pitchFamily="34" charset="0"/>
              </a:rPr>
              <a:t>khách quan</a:t>
            </a:r>
            <a:r>
              <a:rPr lang="en-US" sz="2400">
                <a:latin typeface="Times New Roman" panose="02020603050405020304" pitchFamily="18" charset="0"/>
                <a:ea typeface="Arial" panose="020B0604020202020204" pitchFamily="34" charset="0"/>
              </a:rPr>
              <a:t>, </a:t>
            </a:r>
            <a:r>
              <a:rPr lang="en-US" sz="2400" b="1">
                <a:latin typeface="Times New Roman" panose="02020603050405020304" pitchFamily="18" charset="0"/>
                <a:ea typeface="Arial" panose="020B0604020202020204" pitchFamily="34" charset="0"/>
              </a:rPr>
              <a:t>công tâm </a:t>
            </a:r>
            <a:r>
              <a:rPr lang="en-US" sz="2400">
                <a:latin typeface="Times New Roman" panose="02020603050405020304" pitchFamily="18" charset="0"/>
                <a:ea typeface="Arial" panose="020B0604020202020204" pitchFamily="34" charset="0"/>
              </a:rPr>
              <a:t>khi không tha bổng cho con trai người bạn cũ, không vì tình riêng mà ảnh hưởng tới sự nghiêm minh của pháp luật. Việc làm đó có ý nghĩa quan trọng để ổn định và phát triển cộng đồng.</a:t>
            </a:r>
            <a:endParaRPr lang="en-US" sz="2400"/>
          </a:p>
        </p:txBody>
      </p:sp>
    </p:spTree>
    <p:extLst>
      <p:ext uri="{BB962C8B-B14F-4D97-AF65-F5344CB8AC3E}">
        <p14:creationId xmlns:p14="http://schemas.microsoft.com/office/powerpoint/2010/main" val="2137051359"/>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KHÁM PHÁ</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41" name="Rectangle 40"/>
          <p:cNvSpPr/>
          <p:nvPr/>
        </p:nvSpPr>
        <p:spPr>
          <a:xfrm>
            <a:off x="109199" y="1362525"/>
            <a:ext cx="4600940" cy="461665"/>
          </a:xfrm>
          <a:prstGeom prst="rect">
            <a:avLst/>
          </a:prstGeom>
          <a:solidFill>
            <a:srgbClr val="009A72"/>
          </a:solidFill>
        </p:spPr>
        <p:txBody>
          <a:bodyPr wrap="none">
            <a:spAutoFit/>
          </a:bodyPr>
          <a:lstStyle/>
          <a:p>
            <a:r>
              <a:rPr lang="en-US" sz="2400" b="1" smtClean="0">
                <a:solidFill>
                  <a:schemeClr val="bg1"/>
                </a:solidFill>
                <a:latin typeface="Times New Roman" panose="02020603050405020304" pitchFamily="18" charset="0"/>
                <a:ea typeface="Arial" panose="020B0604020202020204" pitchFamily="34" charset="0"/>
              </a:rPr>
              <a:t>1. Sự </a:t>
            </a:r>
            <a:r>
              <a:rPr lang="en-US" sz="2400" b="1">
                <a:solidFill>
                  <a:schemeClr val="bg1"/>
                </a:solidFill>
                <a:latin typeface="Times New Roman" panose="02020603050405020304" pitchFamily="18" charset="0"/>
                <a:ea typeface="Arial" panose="020B0604020202020204" pitchFamily="34" charset="0"/>
              </a:rPr>
              <a:t>cần thiết phải bảo vệ lẽ phải</a:t>
            </a:r>
            <a:endParaRPr lang="en-US" sz="2400">
              <a:solidFill>
                <a:schemeClr val="bg1"/>
              </a:solidFill>
            </a:endParaRPr>
          </a:p>
        </p:txBody>
      </p:sp>
      <p:pic>
        <p:nvPicPr>
          <p:cNvPr id="42" name="Picture 41"/>
          <p:cNvPicPr>
            <a:picLocks noChangeAspect="1"/>
          </p:cNvPicPr>
          <p:nvPr/>
        </p:nvPicPr>
        <p:blipFill>
          <a:blip r:embed="rId5"/>
          <a:stretch>
            <a:fillRect/>
          </a:stretch>
        </p:blipFill>
        <p:spPr>
          <a:xfrm>
            <a:off x="3143698" y="2073401"/>
            <a:ext cx="3594141" cy="2163895"/>
          </a:xfrm>
          <a:prstGeom prst="rect">
            <a:avLst/>
          </a:prstGeom>
        </p:spPr>
      </p:pic>
      <p:sp>
        <p:nvSpPr>
          <p:cNvPr id="2" name="Rectangle 1"/>
          <p:cNvSpPr/>
          <p:nvPr/>
        </p:nvSpPr>
        <p:spPr>
          <a:xfrm>
            <a:off x="5764694" y="4440595"/>
            <a:ext cx="6281531" cy="1532727"/>
          </a:xfrm>
          <a:prstGeom prst="rect">
            <a:avLst/>
          </a:prstGeom>
        </p:spPr>
        <p:txBody>
          <a:bodyPr wrap="square">
            <a:spAutoFit/>
          </a:bodyPr>
          <a:lstStyle/>
          <a:p>
            <a:pPr algn="just">
              <a:lnSpc>
                <a:spcPct val="130000"/>
              </a:lnSpc>
              <a:spcAft>
                <a:spcPts val="0"/>
              </a:spcAft>
            </a:pPr>
            <a:r>
              <a:rPr lang="en-US" sz="2400" smtClean="0">
                <a:latin typeface="Times New Roman" panose="02020603050405020304" pitchFamily="18" charset="0"/>
                <a:ea typeface="Arial" panose="020B0604020202020204" pitchFamily="34" charset="0"/>
                <a:cs typeface="Times New Roman" panose="02020603050405020304" pitchFamily="18" charset="0"/>
              </a:rPr>
              <a:t>1. Lẽ </a:t>
            </a:r>
            <a:r>
              <a:rPr lang="en-US" sz="2400">
                <a:latin typeface="Times New Roman" panose="02020603050405020304" pitchFamily="18" charset="0"/>
                <a:ea typeface="Arial" panose="020B0604020202020204" pitchFamily="34" charset="0"/>
                <a:cs typeface="Times New Roman" panose="02020603050405020304" pitchFamily="18" charset="0"/>
              </a:rPr>
              <a:t>phải là gì?</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smtClean="0">
                <a:latin typeface="Times New Roman" panose="02020603050405020304" pitchFamily="18" charset="0"/>
                <a:ea typeface="Arial" panose="020B0604020202020204" pitchFamily="34" charset="0"/>
                <a:cs typeface="Times New Roman" panose="02020603050405020304" pitchFamily="18" charset="0"/>
              </a:rPr>
              <a:t>2. Theo </a:t>
            </a:r>
            <a:r>
              <a:rPr lang="en-US" sz="2400">
                <a:latin typeface="Times New Roman" panose="02020603050405020304" pitchFamily="18" charset="0"/>
                <a:ea typeface="Arial" panose="020B0604020202020204" pitchFamily="34" charset="0"/>
                <a:cs typeface="Times New Roman" panose="02020603050405020304" pitchFamily="18" charset="0"/>
              </a:rPr>
              <a:t>em, vì sao chúng ta cần bảo vệ lẽ phải?</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smtClean="0">
                <a:latin typeface="Times New Roman" panose="02020603050405020304" pitchFamily="18" charset="0"/>
                <a:ea typeface="Arial" panose="020B0604020202020204" pitchFamily="34" charset="0"/>
                <a:cs typeface="Times New Roman" panose="02020603050405020304" pitchFamily="18" charset="0"/>
              </a:rPr>
              <a:t>3. Nếu </a:t>
            </a:r>
            <a:r>
              <a:rPr lang="en-US" sz="2400">
                <a:latin typeface="Times New Roman" panose="02020603050405020304" pitchFamily="18" charset="0"/>
                <a:ea typeface="Arial" panose="020B0604020202020204" pitchFamily="34" charset="0"/>
                <a:cs typeface="Times New Roman" panose="02020603050405020304" pitchFamily="18" charset="0"/>
              </a:rPr>
              <a:t>không bảo vệ lẽ phải thì điều gì sẽ xảy ra?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3"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8279" y="4237296"/>
            <a:ext cx="1244981" cy="700302"/>
          </a:xfrm>
          <a:prstGeom prst="rect">
            <a:avLst/>
          </a:prstGeom>
        </p:spPr>
      </p:pic>
    </p:spTree>
    <p:extLst>
      <p:ext uri="{BB962C8B-B14F-4D97-AF65-F5344CB8AC3E}">
        <p14:creationId xmlns:p14="http://schemas.microsoft.com/office/powerpoint/2010/main" val="1476995755"/>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3"/>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KHÁM PHÁ</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11" name="文本框 47">
            <a:extLst>
              <a:ext uri="{FF2B5EF4-FFF2-40B4-BE49-F238E27FC236}">
                <a16:creationId xmlns:a16="http://schemas.microsoft.com/office/drawing/2014/main" id="{B5810C7B-CD7F-4A83-9625-462DABD65301}"/>
              </a:ext>
            </a:extLst>
          </p:cNvPr>
          <p:cNvSpPr>
            <a:spLocks noChangeArrowheads="1"/>
          </p:cNvSpPr>
          <p:nvPr/>
        </p:nvSpPr>
        <p:spPr bwMode="auto">
          <a:xfrm>
            <a:off x="109199" y="2309665"/>
            <a:ext cx="11898317" cy="524567"/>
          </a:xfrm>
          <a:prstGeom prst="rect">
            <a:avLst/>
          </a:prstGeom>
          <a:solidFill>
            <a:schemeClr val="bg2">
              <a:lumMod val="90000"/>
            </a:schemeClr>
          </a:solidFill>
          <a:ln>
            <a:noFill/>
          </a:ln>
          <a:extLst/>
        </p:spPr>
        <p:txBody>
          <a:bodyPr wrap="square">
            <a:spAutoFit/>
          </a:bodyPr>
          <a:lstStyle/>
          <a:p>
            <a:pPr algn="just">
              <a:lnSpc>
                <a:spcPct val="130000"/>
              </a:lnSpc>
            </a:pPr>
            <a:r>
              <a:rPr lang="en-US" altLang="zh-CN" sz="2400">
                <a:latin typeface="Times New Roman" panose="02020603050405020304" pitchFamily="18" charset="0"/>
                <a:ea typeface="+mj-ea"/>
                <a:cs typeface="Times New Roman" panose="02020603050405020304" pitchFamily="18" charset="0"/>
                <a:sym typeface="方正兰亭细黑_GBK" charset="-122"/>
              </a:rPr>
              <a:t>Lẽ phải là những điều đúng đắn, phù hợp với đạo lí và lợi ích chung của xã hội.</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30" name="Rectangle 29"/>
          <p:cNvSpPr/>
          <p:nvPr/>
        </p:nvSpPr>
        <p:spPr>
          <a:xfrm>
            <a:off x="109199" y="1362525"/>
            <a:ext cx="4600940" cy="461665"/>
          </a:xfrm>
          <a:prstGeom prst="rect">
            <a:avLst/>
          </a:prstGeom>
          <a:solidFill>
            <a:srgbClr val="009A72"/>
          </a:solidFill>
        </p:spPr>
        <p:txBody>
          <a:bodyPr wrap="none">
            <a:spAutoFit/>
          </a:bodyPr>
          <a:lstStyle/>
          <a:p>
            <a:r>
              <a:rPr lang="en-US" sz="2400" b="1" smtClean="0">
                <a:solidFill>
                  <a:schemeClr val="bg1"/>
                </a:solidFill>
                <a:latin typeface="Times New Roman" panose="02020603050405020304" pitchFamily="18" charset="0"/>
                <a:ea typeface="Arial" panose="020B0604020202020204" pitchFamily="34" charset="0"/>
              </a:rPr>
              <a:t>1. Sự </a:t>
            </a:r>
            <a:r>
              <a:rPr lang="en-US" sz="2400" b="1">
                <a:solidFill>
                  <a:schemeClr val="bg1"/>
                </a:solidFill>
                <a:latin typeface="Times New Roman" panose="02020603050405020304" pitchFamily="18" charset="0"/>
                <a:ea typeface="Arial" panose="020B0604020202020204" pitchFamily="34" charset="0"/>
              </a:rPr>
              <a:t>cần thiết phải bảo vệ lẽ phải</a:t>
            </a:r>
            <a:endParaRPr lang="en-US" sz="2400">
              <a:solidFill>
                <a:schemeClr val="bg1"/>
              </a:solidFill>
            </a:endParaRPr>
          </a:p>
        </p:txBody>
      </p:sp>
      <p:sp>
        <p:nvSpPr>
          <p:cNvPr id="31" name="文本框 47">
            <a:extLst>
              <a:ext uri="{FF2B5EF4-FFF2-40B4-BE49-F238E27FC236}">
                <a16:creationId xmlns:a16="http://schemas.microsoft.com/office/drawing/2014/main" id="{B5810C7B-CD7F-4A83-9625-462DABD65301}"/>
              </a:ext>
            </a:extLst>
          </p:cNvPr>
          <p:cNvSpPr>
            <a:spLocks noChangeArrowheads="1"/>
          </p:cNvSpPr>
          <p:nvPr/>
        </p:nvSpPr>
        <p:spPr bwMode="auto">
          <a:xfrm>
            <a:off x="109199" y="3266114"/>
            <a:ext cx="11898317" cy="1004699"/>
          </a:xfrm>
          <a:prstGeom prst="rect">
            <a:avLst/>
          </a:prstGeom>
          <a:solidFill>
            <a:schemeClr val="bg2">
              <a:lumMod val="90000"/>
            </a:schemeClr>
          </a:solidFill>
          <a:ln>
            <a:noFill/>
          </a:ln>
          <a:extLst/>
        </p:spPr>
        <p:txBody>
          <a:bodyPr wrap="square">
            <a:spAutoFit/>
          </a:bodyPr>
          <a:lstStyle/>
          <a:p>
            <a:pPr algn="just">
              <a:lnSpc>
                <a:spcPct val="130000"/>
              </a:lnSpc>
            </a:pPr>
            <a:r>
              <a:rPr lang="en-US" altLang="zh-CN" sz="2400" smtClean="0">
                <a:latin typeface="Times New Roman" panose="02020603050405020304" pitchFamily="18" charset="0"/>
                <a:ea typeface="+mj-ea"/>
                <a:cs typeface="Times New Roman" panose="02020603050405020304" pitchFamily="18" charset="0"/>
                <a:sym typeface="方正兰亭细黑_GBK" charset="-122"/>
              </a:rPr>
              <a:t>Bảo vệ lẽ phải là công nhận, ủng hộ, tuân theo và bảo vệ những điều đúng đắn; biết điều chỉnh suy nghĩ, hành vi của mình theo lẽ phải; không chấp nhận và không làm những việc sai trái.</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sp>
        <p:nvSpPr>
          <p:cNvPr id="32" name="文本框 47">
            <a:extLst>
              <a:ext uri="{FF2B5EF4-FFF2-40B4-BE49-F238E27FC236}">
                <a16:creationId xmlns:a16="http://schemas.microsoft.com/office/drawing/2014/main" id="{B5810C7B-CD7F-4A83-9625-462DABD65301}"/>
              </a:ext>
            </a:extLst>
          </p:cNvPr>
          <p:cNvSpPr>
            <a:spLocks noChangeArrowheads="1"/>
          </p:cNvSpPr>
          <p:nvPr/>
        </p:nvSpPr>
        <p:spPr bwMode="auto">
          <a:xfrm>
            <a:off x="109199" y="5059604"/>
            <a:ext cx="11898317" cy="1532727"/>
          </a:xfrm>
          <a:prstGeom prst="rect">
            <a:avLst/>
          </a:prstGeom>
          <a:solidFill>
            <a:schemeClr val="bg2">
              <a:lumMod val="90000"/>
            </a:schemeClr>
          </a:solidFill>
          <a:ln>
            <a:noFill/>
          </a:ln>
          <a:extLst/>
        </p:spPr>
        <p:txBody>
          <a:bodyPr wrap="square">
            <a:spAutoFit/>
          </a:bodyPr>
          <a:lstStyle/>
          <a:p>
            <a:pPr algn="just">
              <a:lnSpc>
                <a:spcPct val="130000"/>
              </a:lnSpc>
            </a:pPr>
            <a:r>
              <a:rPr lang="en-US" altLang="zh-CN" sz="2400" smtClean="0">
                <a:latin typeface="Times New Roman" panose="02020603050405020304" pitchFamily="18" charset="0"/>
                <a:ea typeface="+mj-ea"/>
                <a:cs typeface="Times New Roman" panose="02020603050405020304" pitchFamily="18" charset="0"/>
                <a:sym typeface="方正兰亭细黑_GBK" charset="-122"/>
              </a:rPr>
              <a:t>Việc bảo vệ lẽ phải giúp mỗi người có cách ứng xử phù hợp; góp phần đẩy lùi cái sai, cái xấu, để làm lành mạnh mối quan hệ xã hội, thúc đẩy xã hội ổn định, phát triển; củng cố niềm tin của con người vào cộng đồng, pháp luật và lương tri.</a:t>
            </a:r>
            <a:endParaRPr lang="zh-CN" altLang="en-US" sz="2400" dirty="0">
              <a:latin typeface="Times New Roman" panose="02020603050405020304" pitchFamily="18" charset="0"/>
              <a:ea typeface="+mj-ea"/>
              <a:cs typeface="Times New Roman" panose="02020603050405020304" pitchFamily="18" charset="0"/>
              <a:sym typeface="方正兰亭细黑_GBK" charset="-122"/>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03"/>
            <a:ext cx="1066800" cy="1000125"/>
          </a:xfrm>
          <a:prstGeom prst="rect">
            <a:avLst/>
          </a:prstGeom>
        </p:spPr>
      </p:pic>
    </p:spTree>
    <p:extLst>
      <p:ext uri="{BB962C8B-B14F-4D97-AF65-F5344CB8AC3E}">
        <p14:creationId xmlns:p14="http://schemas.microsoft.com/office/powerpoint/2010/main" val="2851120683"/>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C1A33D4-CF99-4237-8DD9-31AF7B9D6517}"/>
              </a:ext>
            </a:extLst>
          </p:cNvPr>
          <p:cNvGrpSpPr/>
          <p:nvPr/>
        </p:nvGrpSpPr>
        <p:grpSpPr>
          <a:xfrm>
            <a:off x="0" y="359910"/>
            <a:ext cx="12190413" cy="844768"/>
            <a:chOff x="0" y="531545"/>
            <a:chExt cx="12190413" cy="844768"/>
          </a:xfrm>
        </p:grpSpPr>
        <p:sp>
          <p:nvSpPr>
            <p:cNvPr id="8" name="矩形 7">
              <a:extLst>
                <a:ext uri="{FF2B5EF4-FFF2-40B4-BE49-F238E27FC236}">
                  <a16:creationId xmlns:a16="http://schemas.microsoft.com/office/drawing/2014/main" id="{FF17B692-8C15-460A-9724-817082CA95BB}"/>
                </a:ext>
              </a:extLst>
            </p:cNvPr>
            <p:cNvSpPr/>
            <p:nvPr/>
          </p:nvSpPr>
          <p:spPr>
            <a:xfrm flipV="1">
              <a:off x="0" y="1330594"/>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CEEDEFF6-335E-4260-924B-5E3740691FB0}"/>
                </a:ext>
              </a:extLst>
            </p:cNvPr>
            <p:cNvSpPr txBox="1">
              <a:spLocks noChangeArrowheads="1"/>
            </p:cNvSpPr>
            <p:nvPr/>
          </p:nvSpPr>
          <p:spPr bwMode="auto">
            <a:xfrm>
              <a:off x="4455498" y="531545"/>
              <a:ext cx="3255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300" b="1" spc="300" smtClean="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KHÁM PHÁ</a:t>
              </a:r>
              <a:endParaRPr lang="zh-CN" altLang="en-US" sz="3300" b="1" spc="300" dirty="0">
                <a:solidFill>
                  <a:srgbClr val="009A7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16" name="Rectangle 15"/>
          <p:cNvSpPr/>
          <p:nvPr/>
        </p:nvSpPr>
        <p:spPr>
          <a:xfrm>
            <a:off x="109199" y="1362525"/>
            <a:ext cx="5309467" cy="461665"/>
          </a:xfrm>
          <a:prstGeom prst="rect">
            <a:avLst/>
          </a:prstGeom>
          <a:solidFill>
            <a:srgbClr val="009A72"/>
          </a:solidFill>
        </p:spPr>
        <p:txBody>
          <a:bodyPr wrap="none">
            <a:spAutoFit/>
          </a:bodyPr>
          <a:lstStyle/>
          <a:p>
            <a:r>
              <a:rPr lang="en-US" sz="2400" b="1" smtClean="0">
                <a:solidFill>
                  <a:schemeClr val="bg1"/>
                </a:solidFill>
                <a:latin typeface="Times New Roman" panose="02020603050405020304" pitchFamily="18" charset="0"/>
                <a:ea typeface="Arial" panose="020B0604020202020204" pitchFamily="34" charset="0"/>
              </a:rPr>
              <a:t>2. Những </a:t>
            </a:r>
            <a:r>
              <a:rPr lang="en-US" sz="2400" b="1">
                <a:solidFill>
                  <a:schemeClr val="bg1"/>
                </a:solidFill>
                <a:latin typeface="Times New Roman" panose="02020603050405020304" pitchFamily="18" charset="0"/>
                <a:ea typeface="Arial" panose="020B0604020202020204" pitchFamily="34" charset="0"/>
              </a:rPr>
              <a:t>việc cần làm để bảo vệ lẽ phải</a:t>
            </a:r>
            <a:endParaRPr lang="en-US" sz="2400">
              <a:solidFill>
                <a:schemeClr val="bg1"/>
              </a:solidFill>
            </a:endParaRPr>
          </a:p>
        </p:txBody>
      </p:sp>
      <p:pic>
        <p:nvPicPr>
          <p:cNvPr id="2" name="Picture 1"/>
          <p:cNvPicPr>
            <a:picLocks noChangeAspect="1"/>
          </p:cNvPicPr>
          <p:nvPr/>
        </p:nvPicPr>
        <p:blipFill>
          <a:blip r:embed="rId5"/>
          <a:stretch>
            <a:fillRect/>
          </a:stretch>
        </p:blipFill>
        <p:spPr>
          <a:xfrm>
            <a:off x="109199" y="2233107"/>
            <a:ext cx="3643952" cy="2274916"/>
          </a:xfrm>
          <a:prstGeom prst="rect">
            <a:avLst/>
          </a:prstGeom>
        </p:spPr>
      </p:pic>
      <p:pic>
        <p:nvPicPr>
          <p:cNvPr id="3" name="Picture 2"/>
          <p:cNvPicPr>
            <a:picLocks noChangeAspect="1"/>
          </p:cNvPicPr>
          <p:nvPr/>
        </p:nvPicPr>
        <p:blipFill>
          <a:blip r:embed="rId6"/>
          <a:stretch>
            <a:fillRect/>
          </a:stretch>
        </p:blipFill>
        <p:spPr>
          <a:xfrm>
            <a:off x="4061435" y="2261604"/>
            <a:ext cx="3936161" cy="2183511"/>
          </a:xfrm>
          <a:prstGeom prst="rect">
            <a:avLst/>
          </a:prstGeom>
        </p:spPr>
      </p:pic>
      <p:pic>
        <p:nvPicPr>
          <p:cNvPr id="4" name="Picture 3"/>
          <p:cNvPicPr>
            <a:picLocks noChangeAspect="1"/>
          </p:cNvPicPr>
          <p:nvPr/>
        </p:nvPicPr>
        <p:blipFill>
          <a:blip r:embed="rId7"/>
          <a:stretch>
            <a:fillRect/>
          </a:stretch>
        </p:blipFill>
        <p:spPr>
          <a:xfrm>
            <a:off x="8305881" y="2261604"/>
            <a:ext cx="3566491" cy="2217922"/>
          </a:xfrm>
          <a:prstGeom prst="rect">
            <a:avLst/>
          </a:prstGeom>
        </p:spPr>
      </p:pic>
      <p:sp>
        <p:nvSpPr>
          <p:cNvPr id="17" name="Rectangle 16"/>
          <p:cNvSpPr/>
          <p:nvPr/>
        </p:nvSpPr>
        <p:spPr>
          <a:xfrm>
            <a:off x="3177268" y="4945437"/>
            <a:ext cx="8695104" cy="1532727"/>
          </a:xfrm>
          <a:prstGeom prst="rect">
            <a:avLst/>
          </a:prstGeom>
        </p:spPr>
        <p:txBody>
          <a:bodyPr wrap="square">
            <a:spAutoFit/>
          </a:bodyPr>
          <a:lstStyle/>
          <a:p>
            <a:pPr algn="just">
              <a:lnSpc>
                <a:spcPct val="130000"/>
              </a:lnSpc>
            </a:pPr>
            <a:r>
              <a:rPr lang="en-US" sz="2400">
                <a:latin typeface="Times New Roman" panose="02020603050405020304" pitchFamily="18" charset="0"/>
                <a:ea typeface="Arial" panose="020B0604020202020204" pitchFamily="34" charset="0"/>
              </a:rPr>
              <a:t>6 </a:t>
            </a:r>
            <a:r>
              <a:rPr lang="en-US" sz="2400" smtClean="0">
                <a:latin typeface="Times New Roman" panose="02020603050405020304" pitchFamily="18" charset="0"/>
                <a:ea typeface="Arial" panose="020B0604020202020204" pitchFamily="34" charset="0"/>
              </a:rPr>
              <a:t>nhóm </a:t>
            </a:r>
            <a:r>
              <a:rPr lang="en-US" sz="2400">
                <a:latin typeface="Times New Roman" panose="02020603050405020304" pitchFamily="18" charset="0"/>
                <a:ea typeface="Arial" panose="020B0604020202020204" pitchFamily="34" charset="0"/>
              </a:rPr>
              <a:t>quan sát bức tranh kết hợp nghiên cứu các trường hợp trong SGK và trả lời câu hỏi: Hãy chỉ ra những lời nói, việc làm thể hiện bảo vệ lẽ phải trong những bức tranh trên.</a:t>
            </a:r>
            <a:endParaRPr lang="en-US" sz="2400"/>
          </a:p>
        </p:txBody>
      </p:sp>
      <p:pic>
        <p:nvPicPr>
          <p:cNvPr id="18" name="Picture 17"/>
          <p:cNvPicPr>
            <a:picLocks noChangeAspect="1"/>
          </p:cNvPicPr>
          <p:nvPr/>
        </p:nvPicPr>
        <p:blipFill>
          <a:blip r:embed="rId8"/>
          <a:stretch>
            <a:fillRect/>
          </a:stretch>
        </p:blipFill>
        <p:spPr>
          <a:xfrm>
            <a:off x="109199" y="4916940"/>
            <a:ext cx="2479180" cy="1492620"/>
          </a:xfrm>
          <a:prstGeom prst="rect">
            <a:avLst/>
          </a:prstGeom>
        </p:spPr>
      </p:pic>
      <p:pic>
        <p:nvPicPr>
          <p:cNvPr id="19"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73520" y="6142221"/>
            <a:ext cx="950537" cy="534677"/>
          </a:xfrm>
          <a:prstGeom prst="rect">
            <a:avLst/>
          </a:prstGeom>
        </p:spPr>
      </p:pic>
    </p:spTree>
    <p:extLst>
      <p:ext uri="{BB962C8B-B14F-4D97-AF65-F5344CB8AC3E}">
        <p14:creationId xmlns:p14="http://schemas.microsoft.com/office/powerpoint/2010/main" val="1833689573"/>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9"/>
                </p:tgtEl>
              </p:cMediaNode>
            </p:video>
          </p:childTnLst>
        </p:cTn>
      </p:par>
    </p:tnLst>
    <p:bldLst>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163788" y="928048"/>
            <a:ext cx="5034841" cy="3143247"/>
          </a:xfrm>
          <a:prstGeom prst="rect">
            <a:avLst/>
          </a:prstGeom>
        </p:spPr>
      </p:pic>
      <p:sp>
        <p:nvSpPr>
          <p:cNvPr id="2" name="Rectangle 1"/>
          <p:cNvSpPr/>
          <p:nvPr/>
        </p:nvSpPr>
        <p:spPr>
          <a:xfrm>
            <a:off x="163787" y="4347890"/>
            <a:ext cx="5034841" cy="2012859"/>
          </a:xfrm>
          <a:prstGeom prst="rect">
            <a:avLst/>
          </a:prstGeom>
          <a:ln>
            <a:solidFill>
              <a:srgbClr val="FF0000"/>
            </a:solidFill>
            <a:prstDash val="dashDot"/>
          </a:ln>
        </p:spPr>
        <p:txBody>
          <a:bodyPr wrap="square">
            <a:spAutoFit/>
          </a:bodyPr>
          <a:lstStyle/>
          <a:p>
            <a:pPr algn="just">
              <a:lnSpc>
                <a:spcPct val="130000"/>
              </a:lnSpc>
              <a:spcAft>
                <a:spcPts val="0"/>
              </a:spcAft>
            </a:pPr>
            <a:r>
              <a:rPr lang="en-US" sz="2400">
                <a:latin typeface="Times New Roman" panose="02020603050405020304" pitchFamily="18" charset="0"/>
                <a:ea typeface="Arial" panose="020B0604020202020204" pitchFamily="34" charset="0"/>
                <a:cs typeface="Times New Roman" panose="02020603050405020304" pitchFamily="18" charset="0"/>
              </a:rPr>
              <a:t>Ở trường hợp 1, Bạn nữ bên phải biết bảo vệ lẽ phải vì một trong những việc làm bảo vệ lẽ phải là minh oan cho người bị đổ oan.</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p:cNvPicPr>
            <a:picLocks noChangeAspect="1"/>
          </p:cNvPicPr>
          <p:nvPr/>
        </p:nvPicPr>
        <p:blipFill>
          <a:blip r:embed="rId4"/>
          <a:stretch>
            <a:fillRect/>
          </a:stretch>
        </p:blipFill>
        <p:spPr>
          <a:xfrm>
            <a:off x="5827591" y="928047"/>
            <a:ext cx="5666253" cy="3143247"/>
          </a:xfrm>
          <a:prstGeom prst="rect">
            <a:avLst/>
          </a:prstGeom>
        </p:spPr>
      </p:pic>
      <p:sp>
        <p:nvSpPr>
          <p:cNvPr id="39" name="Rectangle 38"/>
          <p:cNvSpPr/>
          <p:nvPr/>
        </p:nvSpPr>
        <p:spPr>
          <a:xfrm>
            <a:off x="5636523" y="4207461"/>
            <a:ext cx="6400799" cy="2492990"/>
          </a:xfrm>
          <a:prstGeom prst="rect">
            <a:avLst/>
          </a:prstGeom>
          <a:ln>
            <a:solidFill>
              <a:srgbClr val="FF0000"/>
            </a:solidFill>
            <a:prstDash val="dashDot"/>
          </a:ln>
        </p:spPr>
        <p:txBody>
          <a:bodyPr wrap="square">
            <a:spAutoFit/>
          </a:bodyPr>
          <a:lstStyle/>
          <a:p>
            <a:pPr algn="just">
              <a:lnSpc>
                <a:spcPct val="130000"/>
              </a:lnSpc>
              <a:spcAft>
                <a:spcPts val="0"/>
              </a:spcAft>
            </a:pPr>
            <a:r>
              <a:rPr lang="vi-VN" sz="2400">
                <a:latin typeface="Times New Roman" panose="02020603050405020304" pitchFamily="18" charset="0"/>
                <a:ea typeface="Arial" panose="020B0604020202020204" pitchFamily="34" charset="0"/>
                <a:cs typeface="Times New Roman" panose="02020603050405020304" pitchFamily="18" charset="0"/>
              </a:rPr>
              <a:t>Ở trường hợp 2, Bạn nam đã bảo vệ lẽ phải một cách thông minh khi nhanh chóng ghi biển số xe của người gây tai nạn và đến trụ sở công an để trình báo sự việc. Nhờ đó, công an có thông tin để tìm ra thủ phạm trong thời gian sớm nhất.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9970741"/>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259308" y="1960996"/>
            <a:ext cx="5608050" cy="3487522"/>
          </a:xfrm>
          <a:prstGeom prst="rect">
            <a:avLst/>
          </a:prstGeom>
        </p:spPr>
      </p:pic>
      <p:sp>
        <p:nvSpPr>
          <p:cNvPr id="17" name="Rectangle 16"/>
          <p:cNvSpPr/>
          <p:nvPr/>
        </p:nvSpPr>
        <p:spPr>
          <a:xfrm>
            <a:off x="6209732" y="3201477"/>
            <a:ext cx="5608050" cy="1532727"/>
          </a:xfrm>
          <a:prstGeom prst="rect">
            <a:avLst/>
          </a:prstGeom>
          <a:ln>
            <a:solidFill>
              <a:srgbClr val="FF0000"/>
            </a:solidFill>
            <a:prstDash val="dashDot"/>
          </a:ln>
        </p:spPr>
        <p:txBody>
          <a:bodyPr wrap="square">
            <a:spAutoFit/>
          </a:bodyPr>
          <a:lstStyle/>
          <a:p>
            <a:pPr algn="just">
              <a:lnSpc>
                <a:spcPct val="130000"/>
              </a:lnSpc>
              <a:spcAft>
                <a:spcPts val="0"/>
              </a:spcAft>
            </a:pPr>
            <a:r>
              <a:rPr lang="vi-VN" sz="2400">
                <a:latin typeface="Times New Roman" panose="02020603050405020304" pitchFamily="18" charset="0"/>
                <a:ea typeface="Arial" panose="020B0604020202020204" pitchFamily="34" charset="0"/>
                <a:cs typeface="Times New Roman" panose="02020603050405020304" pitchFamily="18" charset="0"/>
              </a:rPr>
              <a:t>Ở trường hợp 3, Người đàn ông đã làm đúng, không vì tình thân mà bênh vực con trai khi con mình vi phạm pháp luật.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3336203"/>
      </p:ext>
    </p:extLst>
  </p:cSld>
  <p:clrMapOvr>
    <a:masterClrMapping/>
  </p:clrMapOvr>
  <mc:AlternateContent xmlns:mc="http://schemas.openxmlformats.org/markup-compatibility/2006">
    <mc:Choice xmlns:p14="http://schemas.microsoft.com/office/powerpoint/2010/main" Requires="p14">
      <p:transition p14:dur="1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1392</TotalTime>
  <Words>2032</Words>
  <Application>Microsoft Office PowerPoint</Application>
  <PresentationFormat>Widescreen</PresentationFormat>
  <Paragraphs>162</Paragraphs>
  <Slides>24</Slides>
  <Notes>21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Microsoft YaHei</vt:lpstr>
      <vt:lpstr>Arial</vt:lpstr>
      <vt:lpstr>Calibri</vt:lpstr>
      <vt:lpstr>Century Gothic</vt:lpstr>
      <vt:lpstr>等线</vt:lpstr>
      <vt:lpstr>等线 Light</vt:lpstr>
      <vt:lpstr>Times New Roman</vt:lpstr>
      <vt:lpstr>方正兰亭细黑_GBK</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cp:lastModifiedBy>
  <cp:revision>238</cp:revision>
  <dcterms:created xsi:type="dcterms:W3CDTF">2018-02-23T07:21:57Z</dcterms:created>
  <dcterms:modified xsi:type="dcterms:W3CDTF">2023-09-03T04:16:01Z</dcterms:modified>
</cp:coreProperties>
</file>