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71" r:id="rId4"/>
    <p:sldId id="257" r:id="rId5"/>
    <p:sldId id="265" r:id="rId6"/>
    <p:sldId id="267" r:id="rId7"/>
    <p:sldId id="269" r:id="rId8"/>
    <p:sldId id="270" r:id="rId9"/>
    <p:sldId id="266" r:id="rId10"/>
    <p:sldId id="259" r:id="rId11"/>
    <p:sldId id="268" r:id="rId12"/>
  </p:sldIdLst>
  <p:sldSz cx="18288000" cy="10287000"/>
  <p:notesSz cx="6858000" cy="9144000"/>
  <p:embeddedFontLst>
    <p:embeddedFont>
      <p:font typeface="Varela Round" charset="-79"/>
      <p:regular r:id="rId13"/>
    </p:embeddedFont>
    <p:embeddedFont>
      <p:font typeface="Noto Sans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336" autoAdjust="0"/>
  </p:normalViewPr>
  <p:slideViewPr>
    <p:cSldViewPr>
      <p:cViewPr>
        <p:scale>
          <a:sx n="50" d="100"/>
          <a:sy n="5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 descr="abstract speckles"/>
          <p:cNvSpPr/>
          <p:nvPr/>
        </p:nvSpPr>
        <p:spPr>
          <a:xfrm>
            <a:off x="11297360" y="-582295"/>
            <a:ext cx="4114800" cy="3987615"/>
          </a:xfrm>
          <a:custGeom>
            <a:avLst/>
            <a:gdLst/>
            <a:ahLst/>
            <a:cxnLst/>
            <a:rect l="l" t="t" r="r" b="b"/>
            <a:pathLst>
              <a:path w="4114800" h="3987615">
                <a:moveTo>
                  <a:pt x="0" y="0"/>
                </a:moveTo>
                <a:lnTo>
                  <a:pt x="4114800" y="0"/>
                </a:lnTo>
                <a:lnTo>
                  <a:pt x="4114800" y="3987615"/>
                </a:lnTo>
                <a:lnTo>
                  <a:pt x="0" y="3987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">
            <a:extLst>
              <a:ext uri="{FF2B5EF4-FFF2-40B4-BE49-F238E27FC236}">
                <a16:creationId xmlns="" xmlns:a16="http://schemas.microsoft.com/office/drawing/2014/main" id="{EFF34A78-7F97-4F12-8607-17B26686D76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431" t="-39900" r="-828" b="-1523"/>
            </a:stretch>
          </a:blipFill>
        </p:spPr>
      </p:sp>
      <p:pic>
        <p:nvPicPr>
          <p:cNvPr id="19" name="图片 25">
            <a:extLst>
              <a:ext uri="{FF2B5EF4-FFF2-40B4-BE49-F238E27FC236}">
                <a16:creationId xmlns="" xmlns:a16="http://schemas.microsoft.com/office/drawing/2014/main" id="{183E9840-A7D5-4AF0-BC74-59548E9C1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3200" r="10784" b="44815"/>
          <a:stretch>
            <a:fillRect/>
          </a:stretch>
        </p:blipFill>
        <p:spPr>
          <a:xfrm>
            <a:off x="-2973714" y="11984"/>
            <a:ext cx="14271073" cy="8570196"/>
          </a:xfrm>
          <a:custGeom>
            <a:avLst/>
            <a:gdLst>
              <a:gd name="connsiteX0" fmla="*/ 0 w 9791531"/>
              <a:gd name="connsiteY0" fmla="*/ 0 h 5880100"/>
              <a:gd name="connsiteX1" fmla="*/ 9791531 w 9791531"/>
              <a:gd name="connsiteY1" fmla="*/ 0 h 5880100"/>
              <a:gd name="connsiteX2" fmla="*/ 9791531 w 9791531"/>
              <a:gd name="connsiteY2" fmla="*/ 5880100 h 5880100"/>
              <a:gd name="connsiteX3" fmla="*/ 1930402 w 9791531"/>
              <a:gd name="connsiteY3" fmla="*/ 5880100 h 5880100"/>
              <a:gd name="connsiteX4" fmla="*/ 1930402 w 9791531"/>
              <a:gd name="connsiteY4" fmla="*/ 654050 h 5880100"/>
              <a:gd name="connsiteX5" fmla="*/ 0 w 9791531"/>
              <a:gd name="connsiteY5" fmla="*/ 654050 h 588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91531" h="5880100">
                <a:moveTo>
                  <a:pt x="0" y="0"/>
                </a:moveTo>
                <a:lnTo>
                  <a:pt x="9791531" y="0"/>
                </a:lnTo>
                <a:lnTo>
                  <a:pt x="9791531" y="5880100"/>
                </a:lnTo>
                <a:lnTo>
                  <a:pt x="1930402" y="5880100"/>
                </a:lnTo>
                <a:lnTo>
                  <a:pt x="1930402" y="654050"/>
                </a:lnTo>
                <a:lnTo>
                  <a:pt x="0" y="654050"/>
                </a:lnTo>
                <a:close/>
              </a:path>
            </a:pathLst>
          </a:custGeom>
        </p:spPr>
      </p:pic>
      <p:sp>
        <p:nvSpPr>
          <p:cNvPr id="20" name="文本框 18">
            <a:extLst>
              <a:ext uri="{FF2B5EF4-FFF2-40B4-BE49-F238E27FC236}">
                <a16:creationId xmlns="" xmlns:a16="http://schemas.microsoft.com/office/drawing/2014/main" id="{138DC7B7-7C6F-4FEC-90E7-16C3D1C9A328}"/>
              </a:ext>
            </a:extLst>
          </p:cNvPr>
          <p:cNvSpPr txBox="1"/>
          <p:nvPr/>
        </p:nvSpPr>
        <p:spPr>
          <a:xfrm>
            <a:off x="7696200" y="1677119"/>
            <a:ext cx="10934357" cy="5845976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vi-VN" sz="8800" b="1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PHỐI HỢP </a:t>
            </a:r>
            <a:r>
              <a:rPr lang="en-US" altLang="vi-VN" sz="88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TRONG GIAI ĐOẠN CHẠY GIỮA QUÃNG</a:t>
            </a:r>
            <a:endParaRPr lang="vi-VN" altLang="vi-VN" sz="88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F617B0B-5876-4617-B56F-FDC034B3A580}"/>
              </a:ext>
            </a:extLst>
          </p:cNvPr>
          <p:cNvSpPr txBox="1"/>
          <p:nvPr/>
        </p:nvSpPr>
        <p:spPr>
          <a:xfrm>
            <a:off x="10535441" y="323726"/>
            <a:ext cx="2790732" cy="1310640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914377">
              <a:defRPr/>
            </a:pPr>
            <a:r>
              <a:rPr lang="en-US" altLang="zh-CN" sz="8000" b="1" dirty="0" smtClean="0">
                <a:solidFill>
                  <a:srgbClr val="D6B383"/>
                </a:solidFill>
                <a:latin typeface="Noto Sans"/>
                <a:ea typeface="Noto Sans"/>
                <a:sym typeface="Source Han Serif SC" panose="02020400000000000000" pitchFamily="18" charset="-122"/>
              </a:rPr>
              <a:t>Bài1</a:t>
            </a:r>
            <a:endParaRPr lang="zh-CN" altLang="en-US" sz="8000" b="1" dirty="0">
              <a:solidFill>
                <a:srgbClr val="D6B383"/>
              </a:solidFill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6" name="任意多边形: 形状 15">
            <a:extLst>
              <a:ext uri="{FF2B5EF4-FFF2-40B4-BE49-F238E27FC236}">
                <a16:creationId xmlns="" xmlns:a16="http://schemas.microsoft.com/office/drawing/2014/main" id="{0164F2A6-4E7A-4068-A00F-6F0C07ED18C7}"/>
              </a:ext>
            </a:extLst>
          </p:cNvPr>
          <p:cNvSpPr/>
          <p:nvPr/>
        </p:nvSpPr>
        <p:spPr>
          <a:xfrm>
            <a:off x="0" y="6808910"/>
            <a:ext cx="18288000" cy="3466106"/>
          </a:xfrm>
          <a:custGeom>
            <a:avLst/>
            <a:gdLst>
              <a:gd name="connsiteX0" fmla="*/ 0 w 12192000"/>
              <a:gd name="connsiteY0" fmla="*/ 0 h 2125057"/>
              <a:gd name="connsiteX1" fmla="*/ 497295 w 12192000"/>
              <a:gd name="connsiteY1" fmla="*/ 221089 h 2125057"/>
              <a:gd name="connsiteX2" fmla="*/ 2550751 w 12192000"/>
              <a:gd name="connsiteY2" fmla="*/ 901801 h 2125057"/>
              <a:gd name="connsiteX3" fmla="*/ 5992888 w 12192000"/>
              <a:gd name="connsiteY3" fmla="*/ 223852 h 2125057"/>
              <a:gd name="connsiteX4" fmla="*/ 8782489 w 12192000"/>
              <a:gd name="connsiteY4" fmla="*/ 150162 h 2125057"/>
              <a:gd name="connsiteX5" fmla="*/ 12175687 w 12192000"/>
              <a:gd name="connsiteY5" fmla="*/ 503875 h 2125057"/>
              <a:gd name="connsiteX6" fmla="*/ 12192000 w 12192000"/>
              <a:gd name="connsiteY6" fmla="*/ 516190 h 2125057"/>
              <a:gd name="connsiteX7" fmla="*/ 12192000 w 12192000"/>
              <a:gd name="connsiteY7" fmla="*/ 2125057 h 2125057"/>
              <a:gd name="connsiteX8" fmla="*/ 0 w 12192000"/>
              <a:gd name="connsiteY8" fmla="*/ 2125057 h 21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125057">
                <a:moveTo>
                  <a:pt x="0" y="0"/>
                </a:moveTo>
                <a:lnTo>
                  <a:pt x="497295" y="221089"/>
                </a:lnTo>
                <a:cubicBezTo>
                  <a:pt x="1202172" y="533965"/>
                  <a:pt x="1936278" y="842849"/>
                  <a:pt x="2550751" y="901801"/>
                </a:cubicBezTo>
                <a:cubicBezTo>
                  <a:pt x="3779696" y="1019705"/>
                  <a:pt x="4954266" y="349125"/>
                  <a:pt x="5992888" y="223852"/>
                </a:cubicBezTo>
                <a:cubicBezTo>
                  <a:pt x="7031512" y="98579"/>
                  <a:pt x="7752022" y="103491"/>
                  <a:pt x="8782489" y="150162"/>
                </a:cubicBezTo>
                <a:cubicBezTo>
                  <a:pt x="9812955" y="196833"/>
                  <a:pt x="11588402" y="69103"/>
                  <a:pt x="12175687" y="503875"/>
                </a:cubicBezTo>
                <a:lnTo>
                  <a:pt x="12192000" y="516190"/>
                </a:lnTo>
                <a:lnTo>
                  <a:pt x="12192000" y="2125057"/>
                </a:lnTo>
                <a:lnTo>
                  <a:pt x="0" y="2125057"/>
                </a:lnTo>
                <a:close/>
              </a:path>
            </a:pathLst>
          </a:custGeom>
          <a:solidFill>
            <a:srgbClr val="D6B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27" name="文本框 18">
            <a:extLst>
              <a:ext uri="{FF2B5EF4-FFF2-40B4-BE49-F238E27FC236}">
                <a16:creationId xmlns="" xmlns:a16="http://schemas.microsoft.com/office/drawing/2014/main" id="{F20BBFE2-B3D4-4D94-AC5F-86EFEE7CAB9D}"/>
              </a:ext>
            </a:extLst>
          </p:cNvPr>
          <p:cNvSpPr txBox="1"/>
          <p:nvPr/>
        </p:nvSpPr>
        <p:spPr>
          <a:xfrm>
            <a:off x="9298100" y="8499870"/>
            <a:ext cx="8970445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vi-VN" sz="4000" b="1" dirty="0" err="1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Giáo</a:t>
            </a:r>
            <a:r>
              <a:rPr lang="en-US" altLang="vi-VN" sz="4000" b="1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4000" b="1" dirty="0" err="1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viên</a:t>
            </a:r>
            <a:r>
              <a:rPr lang="en-US" altLang="vi-VN" sz="4000" b="1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: </a:t>
            </a:r>
            <a:r>
              <a:rPr lang="en-US" altLang="vi-VN" sz="40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Hồ</a:t>
            </a:r>
            <a:r>
              <a:rPr lang="en-US" altLang="vi-VN" sz="40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40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Thị</a:t>
            </a:r>
            <a:r>
              <a:rPr lang="en-US" altLang="vi-VN" sz="40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40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Lựu</a:t>
            </a:r>
            <a:endParaRPr lang="vi-VN" altLang="vi-VN" sz="36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18418" t="-31163" r="-18418" b="-50373"/>
            </a:stretch>
          </a:blipFill>
        </p:spPr>
      </p:sp>
      <p:sp>
        <p:nvSpPr>
          <p:cNvPr id="16" name="文本框 18">
            <a:extLst>
              <a:ext uri="{FF2B5EF4-FFF2-40B4-BE49-F238E27FC236}">
                <a16:creationId xmlns="" xmlns:a16="http://schemas.microsoft.com/office/drawing/2014/main" id="{F30CFCCC-1483-4E3D-BA2A-2FF7D3222AE2}"/>
              </a:ext>
            </a:extLst>
          </p:cNvPr>
          <p:cNvSpPr txBox="1"/>
          <p:nvPr/>
        </p:nvSpPr>
        <p:spPr>
          <a:xfrm>
            <a:off x="4572000" y="300681"/>
            <a:ext cx="9144000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vi-VN" sz="5400" b="1" dirty="0">
                <a:solidFill>
                  <a:schemeClr val="bg1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IV. VẬN DỤNG – HỒI TỈNH</a:t>
            </a:r>
            <a:endParaRPr lang="vi-VN" altLang="vi-VN" sz="5400" b="1" dirty="0">
              <a:solidFill>
                <a:schemeClr val="bg1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="" xmlns:a16="http://schemas.microsoft.com/office/drawing/2014/main" id="{00CBEC68-A2C2-4BCE-87B6-2E71CD520285}"/>
              </a:ext>
            </a:extLst>
          </p:cNvPr>
          <p:cNvSpPr txBox="1"/>
          <p:nvPr/>
        </p:nvSpPr>
        <p:spPr>
          <a:xfrm>
            <a:off x="838200" y="1550361"/>
            <a:ext cx="8609202" cy="83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1" indent="-514350">
              <a:buAutoNum type="arabicPeriod"/>
            </a:pPr>
            <a:r>
              <a:rPr lang="en-US" sz="3200" b="1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VẬN DỤNG:</a:t>
            </a:r>
          </a:p>
          <a:p>
            <a:pPr marL="0" lvl="1"/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 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Trò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chơi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en-US" sz="3200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r>
              <a:rPr lang="en-US" sz="3200" i="1" spc="55" dirty="0" err="1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Chuyền</a:t>
            </a:r>
            <a:r>
              <a:rPr lang="en-US" sz="3200" i="1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i="1" spc="55" dirty="0" err="1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bóng</a:t>
            </a:r>
            <a:r>
              <a:rPr lang="en-US" sz="3200" i="1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i="1" spc="55" dirty="0" err="1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tiếp</a:t>
            </a:r>
            <a:r>
              <a:rPr lang="en-US" sz="3200" i="1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i="1" spc="55" dirty="0" err="1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sức</a:t>
            </a:r>
            <a:r>
              <a:rPr lang="en-US" sz="3200" i="1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”.</a:t>
            </a:r>
            <a:endParaRPr lang="en-US" sz="3200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endParaRPr lang="en-US" sz="3200" b="1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endParaRPr lang="en-US" sz="3200" b="1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endParaRPr lang="en-US" sz="3200" b="1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endParaRPr lang="en-US" sz="3200" b="1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endParaRPr lang="en-US" sz="3200" b="1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endParaRPr lang="en-US" sz="3200" b="1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r>
              <a:rPr lang="en-US" sz="3200" b="1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2. THẢ LỎNG:</a:t>
            </a:r>
          </a:p>
          <a:p>
            <a:pPr marL="0" lvl="1"/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Thả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lỏng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cơ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toàn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thân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lvl="1"/>
            <a:endParaRPr lang="en-US" sz="3200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r>
              <a:rPr lang="en-US" sz="3200" b="1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3. GIAO BÀI TẬP VỀ NHÀ:</a:t>
            </a:r>
          </a:p>
          <a:p>
            <a:pPr marL="0" lvl="1"/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Ưu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điểm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;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Hạn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chế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cần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khắc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phục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lvl="1"/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Hướng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dẫn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tập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luyện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ở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nhà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lvl="1"/>
            <a:endParaRPr lang="en-US" sz="3200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r>
              <a:rPr lang="en-US" sz="3200" b="1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4. XUỐNG LỚP:</a:t>
            </a:r>
            <a:endParaRPr lang="en-US" sz="3200" b="1" u="none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endParaRPr lang="en-US" sz="3200" u="none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0193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18418" t="-31163" r="-18418" b="-50373"/>
            </a:stretch>
          </a:blipFill>
        </p:spPr>
      </p:sp>
      <p:sp>
        <p:nvSpPr>
          <p:cNvPr id="16" name="文本框 18">
            <a:extLst>
              <a:ext uri="{FF2B5EF4-FFF2-40B4-BE49-F238E27FC236}">
                <a16:creationId xmlns="" xmlns:a16="http://schemas.microsoft.com/office/drawing/2014/main" id="{F30CFCCC-1483-4E3D-BA2A-2FF7D3222AE2}"/>
              </a:ext>
            </a:extLst>
          </p:cNvPr>
          <p:cNvSpPr txBox="1"/>
          <p:nvPr/>
        </p:nvSpPr>
        <p:spPr>
          <a:xfrm>
            <a:off x="4572000" y="300681"/>
            <a:ext cx="9144000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vi-VN" sz="5400" b="1" dirty="0">
                <a:solidFill>
                  <a:schemeClr val="bg1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IV. VẬN DỤNG – HỒI TỈNH</a:t>
            </a:r>
            <a:endParaRPr lang="vi-VN" altLang="vi-VN" sz="5400" b="1" dirty="0">
              <a:solidFill>
                <a:schemeClr val="bg1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8FC12B-6EF0-4314-A681-F45C30081E42}"/>
              </a:ext>
            </a:extLst>
          </p:cNvPr>
          <p:cNvSpPr txBox="1"/>
          <p:nvPr/>
        </p:nvSpPr>
        <p:spPr>
          <a:xfrm>
            <a:off x="914400" y="2095500"/>
            <a:ext cx="13030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3200" b="1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2. HỒI TỈNH:</a:t>
            </a:r>
          </a:p>
          <a:p>
            <a:pPr marL="0" lvl="1"/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Thả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lỏng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cơ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toàn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thân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lvl="1"/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Giao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bài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tập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về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nhà</a:t>
            </a:r>
            <a:endParaRPr lang="en-US" sz="3200" b="1" u="none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4192330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31" t="-39900" r="-828" b="-1523"/>
            </a:stretch>
          </a:blipFill>
        </p:spPr>
      </p:sp>
      <p:sp>
        <p:nvSpPr>
          <p:cNvPr id="28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5649377" y="266700"/>
            <a:ext cx="6989245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vi-VN" sz="5400" b="1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MỤC TIÊU BÀI HỌC</a:t>
            </a:r>
            <a:endParaRPr lang="vi-VN" altLang="vi-VN" sz="54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33" name="TextBox 15">
            <a:extLst>
              <a:ext uri="{FF2B5EF4-FFF2-40B4-BE49-F238E27FC236}">
                <a16:creationId xmlns="" xmlns:a16="http://schemas.microsoft.com/office/drawing/2014/main" id="{12486B57-9C3B-45D6-8526-367A7E4D2937}"/>
              </a:ext>
            </a:extLst>
          </p:cNvPr>
          <p:cNvSpPr txBox="1"/>
          <p:nvPr/>
        </p:nvSpPr>
        <p:spPr>
          <a:xfrm>
            <a:off x="685800" y="1116289"/>
            <a:ext cx="17449800" cy="886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vi-VN" sz="32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r>
              <a:rPr lang="vi-VN" sz="36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. Kiến thức</a:t>
            </a:r>
          </a:p>
          <a:p>
            <a:pPr marL="0" lvl="1" indent="0"/>
            <a:r>
              <a:rPr lang="en-US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-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Nêu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được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mục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đích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,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tác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dụng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của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bài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tập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bổ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trợ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trong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chạy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giữa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quãng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,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cách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luyện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 </a:t>
            </a:r>
            <a:r>
              <a:rPr lang="en-US" sz="3600" spc="55" dirty="0" err="1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tập</a:t>
            </a:r>
            <a:r>
              <a:rPr lang="en-US" sz="3600" spc="55" dirty="0" smtClean="0">
                <a:solidFill>
                  <a:srgbClr val="302C2C"/>
                </a:solidFill>
                <a:latin typeface="Varela Round" charset="-79"/>
                <a:ea typeface="Varela Round"/>
                <a:cs typeface="Varela Round" charset="-79"/>
                <a:sym typeface="Varela Round"/>
              </a:rPr>
              <a:t>. </a:t>
            </a:r>
            <a:endParaRPr lang="en-US" sz="3600" u="none" spc="55" dirty="0" smtClean="0">
              <a:solidFill>
                <a:srgbClr val="302C2C"/>
              </a:solidFill>
              <a:latin typeface="Varela Round" charset="-79"/>
              <a:ea typeface="Varela Round"/>
              <a:cs typeface="Varela Round" charset="-79"/>
              <a:sym typeface="Varela Round"/>
            </a:endParaRPr>
          </a:p>
          <a:p>
            <a:pPr marL="0" lvl="1" indent="0"/>
            <a:r>
              <a:rPr lang="en-US" sz="36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- </a:t>
            </a:r>
            <a:r>
              <a:rPr lang="en-US" sz="3600" dirty="0" err="1">
                <a:latin typeface="Varela Round" charset="-79"/>
                <a:cs typeface="Varela Round" charset="-79"/>
              </a:rPr>
              <a:t>Học</a:t>
            </a:r>
            <a:r>
              <a:rPr lang="en-US" sz="3600" dirty="0">
                <a:latin typeface="Varela Round" charset="-79"/>
                <a:cs typeface="Varela Round" charset="-79"/>
              </a:rPr>
              <a:t>:  </a:t>
            </a:r>
            <a:r>
              <a:rPr lang="en-US" sz="3600" dirty="0" err="1">
                <a:latin typeface="Varela Round" charset="-79"/>
                <a:cs typeface="Varela Round" charset="-79"/>
              </a:rPr>
              <a:t>phối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hợp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kĩ</a:t>
            </a:r>
            <a:r>
              <a:rPr lang="en-US" sz="3600" dirty="0">
                <a:latin typeface="Varela Round" charset="-79"/>
                <a:cs typeface="Varela Round" charset="-79"/>
              </a:rPr>
              <a:t>  </a:t>
            </a:r>
            <a:r>
              <a:rPr lang="en-US" sz="3600" dirty="0" err="1">
                <a:latin typeface="Varela Round" charset="-79"/>
                <a:cs typeface="Varela Round" charset="-79"/>
              </a:rPr>
              <a:t>thuật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chạy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trên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đường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vòng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ra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đường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thẳng</a:t>
            </a:r>
            <a:endParaRPr lang="en-US" sz="3600" dirty="0" smtClean="0">
              <a:latin typeface="Varela Round" charset="-79"/>
              <a:cs typeface="Varela Round" charset="-79"/>
            </a:endParaRPr>
          </a:p>
          <a:p>
            <a:pPr marL="0" lvl="1" indent="0"/>
            <a:r>
              <a:rPr lang="en-US" sz="3600" dirty="0" smtClean="0">
                <a:latin typeface="Varela Round" charset="-79"/>
                <a:cs typeface="Varela Round" charset="-79"/>
              </a:rPr>
              <a:t> -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Biết</a:t>
            </a:r>
            <a:r>
              <a:rPr lang="en-US" sz="3600" dirty="0" smtClean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cách</a:t>
            </a:r>
            <a:r>
              <a:rPr lang="en-US" sz="3600" dirty="0" smtClean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khắc</a:t>
            </a:r>
            <a:r>
              <a:rPr lang="en-US" sz="3600" dirty="0" smtClean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phục</a:t>
            </a:r>
            <a:r>
              <a:rPr lang="en-US" sz="3600" dirty="0" smtClean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hiện</a:t>
            </a:r>
            <a:r>
              <a:rPr lang="en-US" sz="3600" dirty="0" smtClean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tượng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smtClean="0">
                <a:latin typeface="Varela Round" charset="-79"/>
                <a:cs typeface="Varela Round" charset="-79"/>
              </a:rPr>
              <a:t>“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cực</a:t>
            </a:r>
            <a:r>
              <a:rPr lang="en-US" sz="3600" dirty="0" smtClean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điểm</a:t>
            </a:r>
            <a:r>
              <a:rPr lang="en-US" sz="3600" dirty="0" smtClean="0">
                <a:latin typeface="Varela Round" charset="-79"/>
                <a:cs typeface="Varela Round" charset="-79"/>
              </a:rPr>
              <a:t>”</a:t>
            </a:r>
          </a:p>
          <a:p>
            <a:pPr marL="0" lvl="1" indent="0"/>
            <a:r>
              <a:rPr lang="en-US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- Trò chơi phát triển sức mạnh chân: </a:t>
            </a:r>
            <a:r>
              <a:rPr lang="en-US" sz="3600" dirty="0" err="1">
                <a:latin typeface="Varela Round" charset="-79"/>
                <a:cs typeface="Varela Round" charset="-79"/>
              </a:rPr>
              <a:t>Chuyền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bóng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>
                <a:latin typeface="Varela Round" charset="-79"/>
                <a:cs typeface="Varela Round" charset="-79"/>
              </a:rPr>
              <a:t>tiếp</a:t>
            </a:r>
            <a:r>
              <a:rPr lang="en-US" sz="3600" dirty="0">
                <a:latin typeface="Varela Round" charset="-79"/>
                <a:cs typeface="Varela Round" charset="-79"/>
              </a:rPr>
              <a:t> </a:t>
            </a:r>
            <a:r>
              <a:rPr lang="en-US" sz="3600" dirty="0" err="1" smtClean="0">
                <a:latin typeface="Varela Round" charset="-79"/>
                <a:cs typeface="Varela Round" charset="-79"/>
              </a:rPr>
              <a:t>sức</a:t>
            </a:r>
            <a:endParaRPr lang="en-US" sz="3600" dirty="0" smtClean="0">
              <a:latin typeface="Varela Round" charset="-79"/>
              <a:cs typeface="Varela Round" charset="-79"/>
            </a:endParaRPr>
          </a:p>
          <a:p>
            <a:pPr marL="0" lvl="1" indent="0"/>
            <a:r>
              <a:rPr lang="en-US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- Yêu cầu học sinh thực hiện nghiêm</a:t>
            </a:r>
            <a:r>
              <a:rPr lang="en-US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vi-VN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đủ lượng vận động, tích cực trong các hoạt </a:t>
            </a:r>
            <a:r>
              <a:rPr lang="en-US" sz="3600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</a:t>
            </a:r>
            <a:r>
              <a:rPr lang="vi-VN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ộng.</a:t>
            </a:r>
          </a:p>
          <a:p>
            <a:pPr marL="0" lvl="1" indent="0"/>
            <a:r>
              <a:rPr lang="vi-VN" sz="36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r>
              <a:rPr lang="vi-VN" sz="36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. Năng lực</a:t>
            </a:r>
          </a:p>
          <a:p>
            <a:pPr marL="0" lvl="1" indent="0"/>
            <a:r>
              <a:rPr lang="en-US" sz="36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* </a:t>
            </a:r>
            <a:r>
              <a:rPr lang="vi-VN" sz="36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Năng lực chung:</a:t>
            </a:r>
          </a:p>
          <a:p>
            <a:pPr marL="0" lvl="1" indent="0"/>
            <a:r>
              <a:rPr lang="en-US" sz="36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- </a:t>
            </a:r>
            <a:r>
              <a:rPr lang="vi-VN" sz="36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Tự học và tự chủ: Học sinh tự tìm hiểu bài qua hình ảnh và ghi chú, tập luyện chủ động.</a:t>
            </a:r>
          </a:p>
          <a:p>
            <a:pPr marL="0" lvl="1" indent="0"/>
            <a:r>
              <a:rPr lang="en-US" sz="36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- </a:t>
            </a:r>
            <a:r>
              <a:rPr lang="vi-VN" sz="36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Giao tiếp và hợp tác: Phát triển khả năng giao tiếp và làm việc nhóm qua các trò chơi và nhiệm vụ tập luyện.</a:t>
            </a:r>
          </a:p>
          <a:p>
            <a:pPr marL="0" lvl="1" indent="0"/>
            <a:r>
              <a:rPr lang="en-US" sz="36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- </a:t>
            </a:r>
            <a:r>
              <a:rPr lang="vi-VN" sz="36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Giải quyết vấn đề và sáng tạo: Khuyến khích sáng tạo và giải quyết vấn đề trong trò chơi và bài học</a:t>
            </a:r>
            <a:r>
              <a:rPr lang="vi-VN" sz="36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lang="vi-VN" sz="3600" u="none" spc="55" dirty="0">
              <a:solidFill>
                <a:srgbClr val="302C2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5649377" y="266700"/>
            <a:ext cx="6989245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vi-VN" sz="5400" b="1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MỤC TIÊU BÀI HỌC</a:t>
            </a:r>
            <a:endParaRPr lang="vi-VN" altLang="vi-VN" sz="54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3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1143000" y="2019300"/>
            <a:ext cx="16306799" cy="73152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0" lvl="1" indent="0"/>
            <a:r>
              <a:rPr lang="en-US" sz="3200" b="1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600" b="1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- </a:t>
            </a:r>
            <a:r>
              <a:rPr lang="vi-VN" sz="3600" b="1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Năng lực </a:t>
            </a:r>
            <a:r>
              <a:rPr lang="en-US" sz="3600" b="1" spc="55" dirty="0" err="1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đặc</a:t>
            </a:r>
            <a:r>
              <a:rPr lang="en-US" sz="3600" b="1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600" b="1" spc="55" dirty="0" err="1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thù</a:t>
            </a:r>
            <a:r>
              <a:rPr lang="vi-VN" sz="3600" b="1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</a:p>
          <a:p>
            <a:pPr marL="0" lvl="1" indent="0"/>
            <a:r>
              <a:rPr lang="en-US" sz="3600" b="1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en-US" sz="3600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- </a:t>
            </a:r>
            <a:r>
              <a:rPr lang="vi-VN" sz="3600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Chăm sóc sức khoẻ: Phát triển năng lực chăm sóc sức khỏe qua trò chơi và học tập.</a:t>
            </a:r>
          </a:p>
          <a:p>
            <a:pPr marL="0" lvl="1" indent="0"/>
            <a:r>
              <a:rPr lang="en-US" sz="3600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- </a:t>
            </a:r>
            <a:r>
              <a:rPr lang="vi-VN" sz="3600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Vận động cơ bản: Cải thiện kỹ năng vận động qua các động tác và trò chơi.</a:t>
            </a:r>
          </a:p>
          <a:p>
            <a:pPr marL="0" lvl="1" indent="0"/>
            <a:r>
              <a:rPr lang="vi-VN" sz="3600" b="1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3. Phẩm chất</a:t>
            </a:r>
          </a:p>
          <a:p>
            <a:pPr marL="0" lvl="1" indent="0"/>
            <a:r>
              <a:rPr lang="en-US" sz="3600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vi-VN" sz="3600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- Tích cực, tự giác trong học tập và vận dụng để rèn luyện thân thể hằng ngày.</a:t>
            </a:r>
            <a:endParaRPr lang="vi-VN" altLang="vi-VN" sz="60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56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11" t="-94768" r="-5745"/>
            </a:stretch>
          </a:blipFill>
        </p:spPr>
        <p:txBody>
          <a:bodyPr/>
          <a:lstStyle/>
          <a:p>
            <a:r>
              <a:rPr lang="en-US" dirty="0"/>
              <a:t>:</a:t>
            </a:r>
          </a:p>
        </p:txBody>
      </p:sp>
      <p:sp>
        <p:nvSpPr>
          <p:cNvPr id="16" name="文本框 18">
            <a:extLst>
              <a:ext uri="{FF2B5EF4-FFF2-40B4-BE49-F238E27FC236}">
                <a16:creationId xmlns="" xmlns:a16="http://schemas.microsoft.com/office/drawing/2014/main" id="{BA157729-CC9F-472A-8A5F-9CFD00C4A26B}"/>
              </a:ext>
            </a:extLst>
          </p:cNvPr>
          <p:cNvSpPr txBox="1"/>
          <p:nvPr/>
        </p:nvSpPr>
        <p:spPr>
          <a:xfrm>
            <a:off x="7315200" y="327753"/>
            <a:ext cx="6781800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vi-VN" sz="5400" b="1" dirty="0">
                <a:solidFill>
                  <a:schemeClr val="bg1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I. MỞ ĐẦU</a:t>
            </a:r>
            <a:endParaRPr lang="vi-VN" altLang="vi-VN" sz="5400" b="1" dirty="0">
              <a:solidFill>
                <a:schemeClr val="bg1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="" xmlns:a16="http://schemas.microsoft.com/office/drawing/2014/main" id="{F72BF076-ACE7-4911-9BFC-0272092F2FC4}"/>
              </a:ext>
            </a:extLst>
          </p:cNvPr>
          <p:cNvSpPr txBox="1"/>
          <p:nvPr/>
        </p:nvSpPr>
        <p:spPr>
          <a:xfrm>
            <a:off x="1144397" y="1577433"/>
            <a:ext cx="15999203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1" indent="-514350">
              <a:buAutoNum type="arabicPeriod"/>
            </a:pPr>
            <a:r>
              <a:rPr lang="en-US" sz="3200" b="1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KHỞI ĐỘNG CHUNG:</a:t>
            </a:r>
          </a:p>
          <a:p>
            <a:pPr marL="0" lvl="1"/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trên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địa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hình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tự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nhiên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</a:p>
          <a:p>
            <a:pPr marL="0" lvl="1"/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Xoay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các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khớp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lvl="1"/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Ép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dọc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ép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ngang</a:t>
            </a:r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lvl="1"/>
            <a:endParaRPr lang="en-US" sz="3200" b="1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r>
              <a:rPr lang="en-US" sz="3200" b="1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2. KHỞI ĐỘNG CHUYÊN MÔN:</a:t>
            </a:r>
          </a:p>
          <a:p>
            <a:pPr marL="0" lvl="1"/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tại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chổ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lvl="1"/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Cúi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gập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đánh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tay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tại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chổ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  <a:p>
            <a:pPr marL="0" lvl="1"/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+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Vặn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mình</a:t>
            </a:r>
            <a:r>
              <a:rPr lang="en-US" sz="3200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</a:p>
          <a:p>
            <a:pPr marL="0" lvl="1"/>
            <a:endParaRPr lang="en-US" sz="3200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r>
              <a:rPr lang="en-US" sz="3200" b="1" u="none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3. TRÒ CHƠI:</a:t>
            </a:r>
          </a:p>
          <a:p>
            <a:pPr marL="0" lvl="1"/>
            <a:r>
              <a:rPr lang="en-US" sz="3200" spc="55" dirty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en-US" sz="3200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r>
              <a:rPr lang="en-US" sz="3200" i="1" spc="55" dirty="0" err="1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Chuyền</a:t>
            </a:r>
            <a:r>
              <a:rPr lang="en-US" sz="3200" i="1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i="1" spc="55" dirty="0" err="1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bóng</a:t>
            </a:r>
            <a:r>
              <a:rPr lang="en-US" sz="3200" i="1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i="1" spc="55" dirty="0" err="1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tiếp</a:t>
            </a:r>
            <a:r>
              <a:rPr lang="en-US" sz="3200" i="1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i="1" spc="55" dirty="0" err="1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sức</a:t>
            </a:r>
            <a:r>
              <a:rPr lang="en-US" sz="3200" i="1" spc="55" dirty="0" smtClean="0">
                <a:solidFill>
                  <a:schemeClr val="bg1"/>
                </a:solidFill>
                <a:latin typeface="Varela Round"/>
                <a:ea typeface="Varela Round"/>
                <a:cs typeface="Varela Round"/>
                <a:sym typeface="Varela Round"/>
              </a:rPr>
              <a:t>” </a:t>
            </a:r>
            <a:endParaRPr lang="en-US" sz="3200" u="none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/>
            <a:endParaRPr lang="en-US" sz="3200" u="none" spc="55" dirty="0">
              <a:solidFill>
                <a:schemeClr val="bg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4099" name="Picture 1">
            <a:extLst>
              <a:ext uri="{FF2B5EF4-FFF2-40B4-BE49-F238E27FC236}">
                <a16:creationId xmlns="" xmlns:a16="http://schemas.microsoft.com/office/drawing/2014/main" id="{7B009B6C-22D0-4807-B0FE-E93DD9BD9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1577433"/>
            <a:ext cx="6477000" cy="42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40">
            <a:extLst>
              <a:ext uri="{FF2B5EF4-FFF2-40B4-BE49-F238E27FC236}">
                <a16:creationId xmlns="" xmlns:a16="http://schemas.microsoft.com/office/drawing/2014/main" id="{8D36697F-EF86-415D-B5E0-D65EB309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27" y="6358819"/>
            <a:ext cx="8270445" cy="338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31" t="-39900" r="-828" b="-1523"/>
            </a:stretch>
          </a:blipFill>
        </p:spPr>
      </p:sp>
      <p:sp>
        <p:nvSpPr>
          <p:cNvPr id="28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1144396" y="1712495"/>
            <a:ext cx="15999203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sz="4400" dirty="0">
                <a:latin typeface="Varela Round" charset="-79"/>
                <a:cs typeface="Varela Round" charset="-79"/>
              </a:rPr>
              <a:t>Bước đầu học sinh mô phỏng được </a:t>
            </a:r>
            <a:r>
              <a:rPr lang="en-US" sz="4400" dirty="0" err="1">
                <a:latin typeface="Varela Round" charset="-79"/>
                <a:cs typeface="Varela Round" charset="-79"/>
              </a:rPr>
              <a:t>phối</a:t>
            </a:r>
            <a:r>
              <a:rPr lang="en-US" sz="4400" dirty="0">
                <a:latin typeface="Varela Round" charset="-79"/>
                <a:cs typeface="Varela Round" charset="-79"/>
              </a:rPr>
              <a:t> </a:t>
            </a:r>
            <a:r>
              <a:rPr lang="en-US" sz="4400" dirty="0" err="1">
                <a:latin typeface="Varela Round" charset="-79"/>
                <a:cs typeface="Varela Round" charset="-79"/>
              </a:rPr>
              <a:t>hợp</a:t>
            </a:r>
            <a:r>
              <a:rPr lang="en-US" sz="4400" dirty="0">
                <a:latin typeface="Varela Round" charset="-79"/>
                <a:cs typeface="Varela Round" charset="-79"/>
              </a:rPr>
              <a:t> </a:t>
            </a:r>
            <a:r>
              <a:rPr lang="en-US" sz="4400" dirty="0" err="1">
                <a:latin typeface="Varela Round" charset="-79"/>
                <a:cs typeface="Varela Round" charset="-79"/>
              </a:rPr>
              <a:t>kĩ</a:t>
            </a:r>
            <a:r>
              <a:rPr lang="en-US" sz="4400" dirty="0">
                <a:latin typeface="Varela Round" charset="-79"/>
                <a:cs typeface="Varela Round" charset="-79"/>
              </a:rPr>
              <a:t>  </a:t>
            </a:r>
            <a:r>
              <a:rPr lang="en-US" sz="4400" dirty="0" err="1">
                <a:latin typeface="Varela Round" charset="-79"/>
                <a:cs typeface="Varela Round" charset="-79"/>
              </a:rPr>
              <a:t>thuật</a:t>
            </a:r>
            <a:r>
              <a:rPr lang="en-US" sz="4400" dirty="0">
                <a:latin typeface="Varela Round" charset="-79"/>
                <a:cs typeface="Varela Round" charset="-79"/>
              </a:rPr>
              <a:t> </a:t>
            </a:r>
            <a:r>
              <a:rPr lang="en-US" sz="4400" dirty="0" err="1">
                <a:latin typeface="Varela Round" charset="-79"/>
                <a:cs typeface="Varela Round" charset="-79"/>
              </a:rPr>
              <a:t>chạy</a:t>
            </a:r>
            <a:r>
              <a:rPr lang="en-US" sz="4400" dirty="0">
                <a:latin typeface="Varela Round" charset="-79"/>
                <a:cs typeface="Varela Round" charset="-79"/>
              </a:rPr>
              <a:t> </a:t>
            </a:r>
            <a:r>
              <a:rPr lang="en-US" sz="4400" dirty="0" err="1">
                <a:latin typeface="Varela Round" charset="-79"/>
                <a:cs typeface="Varela Round" charset="-79"/>
              </a:rPr>
              <a:t>trên</a:t>
            </a:r>
            <a:r>
              <a:rPr lang="en-US" sz="4400" dirty="0">
                <a:latin typeface="Varela Round" charset="-79"/>
                <a:cs typeface="Varela Round" charset="-79"/>
              </a:rPr>
              <a:t> </a:t>
            </a:r>
            <a:r>
              <a:rPr lang="en-US" sz="4400" dirty="0" err="1">
                <a:latin typeface="Varela Round" charset="-79"/>
                <a:cs typeface="Varela Round" charset="-79"/>
              </a:rPr>
              <a:t>đường</a:t>
            </a:r>
            <a:r>
              <a:rPr lang="en-US" sz="4400" dirty="0">
                <a:latin typeface="Varela Round" charset="-79"/>
                <a:cs typeface="Varela Round" charset="-79"/>
              </a:rPr>
              <a:t> </a:t>
            </a:r>
            <a:r>
              <a:rPr lang="en-US" sz="4400" dirty="0" err="1">
                <a:latin typeface="Varela Round" charset="-79"/>
                <a:cs typeface="Varela Round" charset="-79"/>
              </a:rPr>
              <a:t>vòng</a:t>
            </a:r>
            <a:r>
              <a:rPr lang="en-US" sz="4400" dirty="0">
                <a:latin typeface="Varela Round" charset="-79"/>
                <a:cs typeface="Varela Round" charset="-79"/>
              </a:rPr>
              <a:t> </a:t>
            </a:r>
            <a:r>
              <a:rPr lang="en-US" sz="4400" dirty="0" err="1">
                <a:latin typeface="Varela Round" charset="-79"/>
                <a:cs typeface="Varela Round" charset="-79"/>
              </a:rPr>
              <a:t>ra</a:t>
            </a:r>
            <a:r>
              <a:rPr lang="en-US" sz="4400" dirty="0">
                <a:latin typeface="Varela Round" charset="-79"/>
                <a:cs typeface="Varela Round" charset="-79"/>
              </a:rPr>
              <a:t> </a:t>
            </a:r>
            <a:r>
              <a:rPr lang="en-US" sz="4400" dirty="0" err="1">
                <a:latin typeface="Varela Round" charset="-79"/>
                <a:cs typeface="Varela Round" charset="-79"/>
              </a:rPr>
              <a:t>đường</a:t>
            </a:r>
            <a:r>
              <a:rPr lang="en-US" sz="4400" dirty="0">
                <a:latin typeface="Varela Round" charset="-79"/>
                <a:cs typeface="Varela Round" charset="-79"/>
              </a:rPr>
              <a:t> </a:t>
            </a:r>
            <a:r>
              <a:rPr lang="en-US" sz="4400" dirty="0" err="1">
                <a:latin typeface="Varela Round" charset="-79"/>
                <a:cs typeface="Varela Round" charset="-79"/>
              </a:rPr>
              <a:t>thẳng</a:t>
            </a:r>
            <a:endParaRPr lang="vi-VN" altLang="vi-VN" sz="4400" b="1" dirty="0">
              <a:solidFill>
                <a:srgbClr val="3A1F0B"/>
              </a:solidFill>
              <a:latin typeface="Varela Round" charset="-79"/>
              <a:ea typeface="Noto Sans"/>
              <a:cs typeface="Varela Round" charset="-79"/>
              <a:sym typeface="Source Han Serif SC" panose="02020400000000000000" pitchFamily="18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="" xmlns:a16="http://schemas.microsoft.com/office/drawing/2014/main" id="{4FDE42B3-4CB7-40A9-A5A0-DB894A8DDA1E}"/>
              </a:ext>
            </a:extLst>
          </p:cNvPr>
          <p:cNvSpPr txBox="1"/>
          <p:nvPr/>
        </p:nvSpPr>
        <p:spPr>
          <a:xfrm>
            <a:off x="1156428" y="232410"/>
            <a:ext cx="15999203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5400" b="1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II. HÌNH THÀNH KIẾN THỨC</a:t>
            </a:r>
            <a:endParaRPr lang="vi-VN" altLang="vi-VN" sz="54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864768"/>
            <a:ext cx="6172200" cy="486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981200" y="3864768"/>
            <a:ext cx="7772400" cy="47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518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31" t="-39900" r="-828" b="-1523"/>
            </a:stretch>
          </a:blipFill>
        </p:spPr>
      </p:sp>
      <p:sp>
        <p:nvSpPr>
          <p:cNvPr id="28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1144398" y="342900"/>
            <a:ext cx="15999203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5400" b="1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PHỐI HỢP 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TRONG GIAI ĐOẠN CHẠY GIỮA QUÃNG</a:t>
            </a:r>
            <a:endParaRPr lang="vi-VN" altLang="vi-VN" sz="54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="" xmlns:a16="http://schemas.microsoft.com/office/drawing/2014/main" id="{2252D7A1-3352-47E0-90B1-85C0E5659CD6}"/>
              </a:ext>
            </a:extLst>
          </p:cNvPr>
          <p:cNvSpPr txBox="1"/>
          <p:nvPr/>
        </p:nvSpPr>
        <p:spPr>
          <a:xfrm>
            <a:off x="762000" y="2552700"/>
            <a:ext cx="17221199" cy="7879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/>
            <a:r>
              <a:rPr lang="vi-VN" sz="32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Mục đích luyện tập phối hợp </a:t>
            </a:r>
            <a:r>
              <a:rPr lang="en-US" sz="3200" b="1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trong</a:t>
            </a:r>
            <a:r>
              <a:rPr lang="vi-VN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2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giai </a:t>
            </a:r>
            <a:r>
              <a:rPr lang="vi-VN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đoạn</a:t>
            </a:r>
            <a:r>
              <a:rPr lang="en-US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b="1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b="1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giữa</a:t>
            </a:r>
            <a:r>
              <a:rPr lang="en-US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b="1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quãng</a:t>
            </a:r>
            <a:r>
              <a:rPr lang="en-US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:</a:t>
            </a:r>
            <a:endParaRPr lang="vi-VN" sz="3200" b="1" u="none" spc="55" dirty="0">
              <a:solidFill>
                <a:srgbClr val="302C2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 indent="0"/>
            <a:r>
              <a:rPr lang="en-US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vi-VN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+ Kết nối kĩ năng thực hành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trong</a:t>
            </a:r>
            <a:r>
              <a:rPr lang="vi-VN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giai đoạn thành một kĩ thuật hoàn chỉnh.</a:t>
            </a:r>
          </a:p>
          <a:p>
            <a:pPr marL="0" lvl="1" indent="0"/>
            <a:r>
              <a:rPr lang="en-US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vi-VN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+ Từng bước củng cố, nâng cao kĩ năng thực hành toàn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kĩ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thuật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để </a:t>
            </a:r>
            <a:r>
              <a:rPr lang="vi-VN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đảm bảo tính liên kết, tính nhịp điệu và thực hiện các động tác một cách tự nhiên.</a:t>
            </a:r>
          </a:p>
          <a:p>
            <a:pPr marL="0" lvl="1" indent="0"/>
            <a:r>
              <a:rPr lang="en-US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vi-VN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+ Phát triển thể lực phù hợp với yêu cầu, đặc điểm của hoạt động luyện tập kĩ thuật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cự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li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trung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bình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lang="vi-VN" sz="3200" u="none" spc="55" dirty="0">
              <a:solidFill>
                <a:srgbClr val="302C2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 indent="0"/>
            <a:r>
              <a:rPr lang="vi-VN" sz="32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Một số lưu ý trong quá trình luyện tập phối hợp </a:t>
            </a:r>
            <a:r>
              <a:rPr lang="en-US" sz="3200" b="1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trong</a:t>
            </a:r>
            <a:r>
              <a:rPr lang="vi-VN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vi-VN" sz="3200" b="1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giai </a:t>
            </a:r>
            <a:r>
              <a:rPr lang="vi-VN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đoạn</a:t>
            </a:r>
            <a:r>
              <a:rPr lang="en-US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b="1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b="1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giữa</a:t>
            </a:r>
            <a:r>
              <a:rPr lang="en-US" sz="3200" b="1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b="1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quãng</a:t>
            </a:r>
            <a:endParaRPr lang="vi-VN" sz="3200" b="1" u="none" spc="55" dirty="0">
              <a:solidFill>
                <a:srgbClr val="302C2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 indent="0"/>
            <a:r>
              <a:rPr lang="en-US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 </a:t>
            </a:r>
            <a:r>
              <a:rPr lang="vi-VN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+ 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So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với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cự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li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ngắn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cự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li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trung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bình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có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bước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ngắn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hơn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tư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thế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thân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trên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thẳng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hơn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chân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lăng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nâng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gối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thấp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hơn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tính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nhịp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điệu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của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bước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cao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hơn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lang="vi-VN" sz="3200" u="none" spc="55" dirty="0">
              <a:solidFill>
                <a:srgbClr val="302C2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 indent="0"/>
            <a:r>
              <a:rPr lang="en-US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vi-VN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+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Duy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trì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nhịp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thở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sâu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của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nhịp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thowrlaf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một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trong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những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yếu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tố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quyết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định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việc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duy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trì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tốc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giữa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quãng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mức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và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thời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điểm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mệt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mỏi</a:t>
            </a:r>
            <a:r>
              <a:rPr lang="en-US" sz="3200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lang="vi-VN" sz="3200" u="none" spc="55" dirty="0">
              <a:solidFill>
                <a:srgbClr val="302C2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 indent="0"/>
            <a:r>
              <a:rPr lang="en-US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vi-VN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+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Biên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tốc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đánh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tay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bên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phải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và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ngả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thân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trên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sang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trái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khi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trên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đường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vòng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luôn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phù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hợp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với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tốc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của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bước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để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tạo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ra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nhịp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điệu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và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giữ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thăng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bằng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cho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cơ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thể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lang="vi-VN" sz="3200" u="none" spc="55" dirty="0">
              <a:solidFill>
                <a:srgbClr val="302C2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0" lvl="1" indent="0"/>
            <a:r>
              <a:rPr lang="en-US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r>
              <a:rPr lang="vi-VN" sz="3200" u="none" spc="55" dirty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+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Với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ngả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thân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trên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ra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trước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không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quá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bốn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đến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năm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Dễ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dàng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duy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trì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độ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dài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bước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chạy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và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tư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thế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tự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nhiên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của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thân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trên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hạn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chế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tối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đa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tiêu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hao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năng</a:t>
            </a:r>
            <a:r>
              <a:rPr lang="en-US" sz="3200" u="none" spc="55" dirty="0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3200" u="none" spc="55" dirty="0" err="1" smtClean="0">
                <a:solidFill>
                  <a:srgbClr val="302C2C"/>
                </a:solidFill>
                <a:latin typeface="Varela Round"/>
                <a:ea typeface="Varela Round"/>
                <a:cs typeface="Varela Round"/>
                <a:sym typeface="Varela Round"/>
              </a:rPr>
              <a:t>lượng</a:t>
            </a:r>
            <a:endParaRPr lang="vi-VN" sz="3200" u="none" spc="55" dirty="0">
              <a:solidFill>
                <a:srgbClr val="302C2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08974482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1144398" y="342900"/>
            <a:ext cx="15999203" cy="16002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CÁCH KHẮC PHỤC HIỆN TƯỢNG CỰC ĐIỂM TRONG CHẠY CỰ LI TRUNG BÌNH</a:t>
            </a:r>
            <a:endParaRPr lang="vi-VN" altLang="vi-VN" sz="54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3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762000" y="1943100"/>
            <a:ext cx="15999203" cy="77724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685800" indent="-685800">
              <a:buFontTx/>
              <a:buChar char="-"/>
            </a:pP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Để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hạn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chế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sự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xuất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hiện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của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hiện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tượng</a:t>
            </a:r>
            <a:r>
              <a:rPr lang="en-US" altLang="vi-VN" sz="5400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“</a:t>
            </a:r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cực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điểm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”,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người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tập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cần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:</a:t>
            </a:r>
          </a:p>
          <a:p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+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Thường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xuyên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rèn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luyện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sức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bền</a:t>
            </a:r>
            <a:endParaRPr lang="en-US" altLang="vi-VN" sz="5400" dirty="0" smtClean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  <a:p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+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Khởi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động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kĩ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trước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buổi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tập</a:t>
            </a:r>
            <a:endParaRPr lang="en-US" altLang="vi-VN" sz="5400" dirty="0" smtClean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  <a:p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+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Trong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các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lần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luyện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tập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chạy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toàn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bộ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cự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li,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sau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khi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xuất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phát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và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tăng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tốc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độ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sau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xuất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phát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,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không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cố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gắng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chạy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nhanh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hơn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tốc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độ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đạt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được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trong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quá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trình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luyện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tập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hàng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ngày</a:t>
            </a:r>
            <a:endParaRPr lang="en-US" altLang="vi-VN" sz="5400" dirty="0" smtClean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  <a:p>
            <a:endParaRPr lang="vi-VN" altLang="vi-VN" sz="5400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587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1144398" y="342900"/>
            <a:ext cx="15999203" cy="17526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CÁCH KHẮC PHỤC HIỆN TƯỢNG CỰC ĐIỂM </a:t>
            </a:r>
            <a:r>
              <a:rPr lang="en-US" altLang="vi-VN" sz="5400" b="1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TRONG CHẠY CỰ LI TRUNG BÌNH</a:t>
            </a:r>
            <a:endParaRPr lang="vi-VN" altLang="vi-VN" sz="54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  <a:p>
            <a:pPr algn="ctr"/>
            <a:endParaRPr lang="vi-VN" altLang="vi-VN" sz="54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sp>
        <p:nvSpPr>
          <p:cNvPr id="3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1296798" y="2552700"/>
            <a:ext cx="15999203" cy="67818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Khi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hiện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tượng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cực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điểm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xuất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hiện</a:t>
            </a:r>
            <a:r>
              <a:rPr lang="en-US" altLang="vi-VN" sz="5400" b="1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b="1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cần</a:t>
            </a:r>
            <a:endParaRPr lang="en-US" altLang="vi-VN" sz="5400" b="1" dirty="0" smtClean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  <a:p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+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Giảm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tốc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độ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chạy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,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tuyệt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đối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không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sợ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hãi</a:t>
            </a:r>
            <a:endParaRPr lang="en-US" altLang="vi-VN" sz="5400" dirty="0" smtClean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  <a:p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+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Bình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tĩnh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duy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trì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nhịp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thở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;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chủ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động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thả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lỏng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thân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trên</a:t>
            </a:r>
            <a:r>
              <a:rPr lang="en-US" altLang="vi-VN" sz="5400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và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hai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tay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.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Hiện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tượng</a:t>
            </a:r>
            <a:r>
              <a:rPr lang="en-US" altLang="vi-VN" sz="5400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“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Cực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điểm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”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sẽ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nhanh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chóng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mất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đi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sau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khoảng</a:t>
            </a:r>
            <a:r>
              <a:rPr lang="en-US" altLang="vi-VN" sz="5400" dirty="0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 45-60 </a:t>
            </a:r>
            <a:r>
              <a:rPr lang="en-US" altLang="vi-VN" sz="5400" dirty="0" err="1" smtClean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giây</a:t>
            </a:r>
            <a:endParaRPr lang="vi-VN" altLang="vi-VN" sz="5400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  <a:p>
            <a:pPr algn="ctr"/>
            <a:endParaRPr lang="vi-VN" altLang="vi-VN" sz="54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154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31" t="-39900" r="-828" b="-1523"/>
            </a:stretch>
          </a:blipFill>
        </p:spPr>
      </p:sp>
      <p:sp>
        <p:nvSpPr>
          <p:cNvPr id="28" name="文本框 18">
            <a:extLst>
              <a:ext uri="{FF2B5EF4-FFF2-40B4-BE49-F238E27FC236}">
                <a16:creationId xmlns="" xmlns:a16="http://schemas.microsoft.com/office/drawing/2014/main" id="{F00F13DE-D961-436D-884F-16888B7A0B6C}"/>
              </a:ext>
            </a:extLst>
          </p:cNvPr>
          <p:cNvSpPr txBox="1"/>
          <p:nvPr/>
        </p:nvSpPr>
        <p:spPr>
          <a:xfrm>
            <a:off x="1144398" y="342900"/>
            <a:ext cx="15999203" cy="124968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vi-VN" sz="5400" b="1" dirty="0">
                <a:solidFill>
                  <a:srgbClr val="3A1F0B"/>
                </a:solidFill>
                <a:latin typeface="Noto Sans"/>
                <a:ea typeface="Noto Sans"/>
                <a:cs typeface="+mn-ea"/>
                <a:sym typeface="Source Han Serif SC" panose="02020400000000000000" pitchFamily="18" charset="-122"/>
              </a:rPr>
              <a:t>III. LUYỆN TẬP</a:t>
            </a:r>
            <a:endParaRPr lang="vi-VN" altLang="vi-VN" sz="5400" b="1" dirty="0">
              <a:solidFill>
                <a:srgbClr val="3A1F0B"/>
              </a:solidFill>
              <a:latin typeface="Noto Sans"/>
              <a:ea typeface="Noto Sans"/>
              <a:cs typeface="+mn-ea"/>
              <a:sym typeface="Source Han Serif SC" panose="02020400000000000000" pitchFamily="18" charset="-12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3954F86A-A8D6-40B1-9E95-5F8B5AF8A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999369"/>
              </p:ext>
            </p:extLst>
          </p:nvPr>
        </p:nvGraphicFramePr>
        <p:xfrm>
          <a:off x="914399" y="1699260"/>
          <a:ext cx="8229600" cy="168402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4129565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1.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Luyện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tập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:</a:t>
                      </a:r>
                    </a:p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-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Luyện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tập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phối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hợp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trong</a:t>
                      </a:r>
                      <a:r>
                        <a:rPr lang="en-US" sz="3600" dirty="0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giai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đoạn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chạy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giữa</a:t>
                      </a:r>
                      <a:r>
                        <a:rPr lang="en-US" sz="3600" baseline="0" dirty="0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quãng</a:t>
                      </a:r>
                      <a:endParaRPr lang="en-US" sz="3200" dirty="0">
                        <a:effectLst/>
                        <a:latin typeface="Varela Round" panose="020B0604020202020204" charset="-79"/>
                        <a:ea typeface="Calibri" panose="020F0502020204030204" pitchFamily="34" charset="0"/>
                        <a:cs typeface="Varela Round" panose="020B0604020202020204" charset="-79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99451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FC75E414-F747-4821-966E-502241AAC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576475"/>
              </p:ext>
            </p:extLst>
          </p:nvPr>
        </p:nvGraphicFramePr>
        <p:xfrm>
          <a:off x="1144398" y="5143500"/>
          <a:ext cx="8229600" cy="54864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="" xmlns:a16="http://schemas.microsoft.com/office/drawing/2014/main" val="4129565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2.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Củng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cố</a:t>
                      </a:r>
                      <a:r>
                        <a:rPr lang="en-US" sz="3600" b="1" dirty="0">
                          <a:solidFill>
                            <a:srgbClr val="000000"/>
                          </a:solidFill>
                          <a:effectLst/>
                          <a:latin typeface="Varela Round" panose="020B0604020202020204" charset="-79"/>
                          <a:ea typeface="Calibri" panose="020F0502020204030204" pitchFamily="34" charset="0"/>
                          <a:cs typeface="Varela Round" panose="020B0604020202020204" charset="-79"/>
                        </a:rPr>
                        <a:t>: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994514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5B4C583F-F332-4FDB-93EF-7B89CAE3B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856129"/>
              </p:ext>
            </p:extLst>
          </p:nvPr>
        </p:nvGraphicFramePr>
        <p:xfrm>
          <a:off x="7762672" y="5310782"/>
          <a:ext cx="10134600" cy="4515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5168">
                  <a:extLst>
                    <a:ext uri="{9D8B030D-6E8A-4147-A177-3AD203B41FA5}">
                      <a16:colId xmlns="" xmlns:a16="http://schemas.microsoft.com/office/drawing/2014/main" val="1401281413"/>
                    </a:ext>
                  </a:extLst>
                </a:gridCol>
                <a:gridCol w="5069432">
                  <a:extLst>
                    <a:ext uri="{9D8B030D-6E8A-4147-A177-3AD203B41FA5}">
                      <a16:colId xmlns="" xmlns:a16="http://schemas.microsoft.com/office/drawing/2014/main" val="2939735752"/>
                    </a:ext>
                  </a:extLst>
                </a:gridCol>
              </a:tblGrid>
              <a:tr h="5987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Chưa 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28196615"/>
                  </a:ext>
                </a:extLst>
              </a:tr>
              <a:tr h="3784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-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Mô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tả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kỹ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thuật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tác</a:t>
                      </a:r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effectLst/>
                          <a:latin typeface="Arial (Body)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200" dirty="0" smtClean="0">
                          <a:effectLst/>
                        </a:rPr>
                        <a:t>(</a:t>
                      </a:r>
                      <a:r>
                        <a:rPr lang="vi-VN" sz="3200" dirty="0">
                          <a:effectLst/>
                        </a:rPr>
                        <a:t>còn có sai sót  nhỏ)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</a:rPr>
                        <a:t>- Chưa thực hiện </a:t>
                      </a:r>
                      <a:r>
                        <a:rPr lang="en-US" sz="3200" dirty="0" err="1">
                          <a:effectLst/>
                          <a:latin typeface="Arial (Body)"/>
                        </a:rPr>
                        <a:t>được</a:t>
                      </a:r>
                      <a:r>
                        <a:rPr lang="nl-NL" sz="3200" dirty="0">
                          <a:effectLst/>
                          <a:latin typeface="Arial (Body)"/>
                        </a:rPr>
                        <a:t> các  kĩ thuật </a:t>
                      </a:r>
                      <a:r>
                        <a:rPr lang="vi-VN" sz="3200" dirty="0">
                          <a:effectLst/>
                          <a:latin typeface="Arial (Body)"/>
                        </a:rPr>
                        <a:t>theo yêu cầu của GV. </a:t>
                      </a:r>
                      <a:endParaRPr lang="en-US" sz="3200" dirty="0">
                        <a:effectLst/>
                        <a:latin typeface="Arial (Body)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97180106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448800" y="1866900"/>
            <a:ext cx="708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1704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959</Words>
  <Application>Microsoft Office PowerPoint</Application>
  <PresentationFormat>Custom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Varela Round</vt:lpstr>
      <vt:lpstr>Times New Roman</vt:lpstr>
      <vt:lpstr>Arial (Body)</vt:lpstr>
      <vt:lpstr>Source Han Serif SC</vt:lpstr>
      <vt:lpstr>Noto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Geography Education Presentation in a Brown and Beige Scrapbook Style</dc:title>
  <dc:creator>Trí Nguyễn Hồng</dc:creator>
  <cp:lastModifiedBy>AutoBVT</cp:lastModifiedBy>
  <cp:revision>101</cp:revision>
  <dcterms:created xsi:type="dcterms:W3CDTF">2006-08-16T00:00:00Z</dcterms:created>
  <dcterms:modified xsi:type="dcterms:W3CDTF">2024-12-27T01:35:19Z</dcterms:modified>
  <dc:identifier>DAGWvVOpjhI</dc:identifier>
</cp:coreProperties>
</file>