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7" r:id="rId4"/>
    <p:sldId id="265" r:id="rId5"/>
    <p:sldId id="266" r:id="rId6"/>
    <p:sldId id="259"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Noto Sans" panose="020B0502040504020204" pitchFamily="34" charset="0"/>
      <p:regular r:id="rId12"/>
      <p:bold r:id="rId13"/>
      <p:italic r:id="rId14"/>
      <p:boldItalic r:id="rId15"/>
    </p:embeddedFont>
    <p:embeddedFont>
      <p:font typeface="Varela Round" panose="020B0604020202020204" charset="-79"/>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descr="abstract speckles"/>
          <p:cNvSpPr/>
          <p:nvPr/>
        </p:nvSpPr>
        <p:spPr>
          <a:xfrm>
            <a:off x="11297360" y="-582295"/>
            <a:ext cx="4114800" cy="3987615"/>
          </a:xfrm>
          <a:custGeom>
            <a:avLst/>
            <a:gdLst/>
            <a:ahLst/>
            <a:cxnLst/>
            <a:rect l="l" t="t" r="r" b="b"/>
            <a:pathLst>
              <a:path w="4114800" h="3987615">
                <a:moveTo>
                  <a:pt x="0" y="0"/>
                </a:moveTo>
                <a:lnTo>
                  <a:pt x="4114800" y="0"/>
                </a:lnTo>
                <a:lnTo>
                  <a:pt x="4114800" y="3987615"/>
                </a:lnTo>
                <a:lnTo>
                  <a:pt x="0" y="3987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2">
            <a:extLst>
              <a:ext uri="{FF2B5EF4-FFF2-40B4-BE49-F238E27FC236}">
                <a16:creationId xmlns:a16="http://schemas.microsoft.com/office/drawing/2014/main" id="{EFF34A78-7F97-4F12-8607-17B26686D76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10431" t="-39900" r="-828" b="-1523"/>
            </a:stretch>
          </a:blipFill>
        </p:spPr>
      </p:sp>
      <p:pic>
        <p:nvPicPr>
          <p:cNvPr id="19" name="图片 25">
            <a:extLst>
              <a:ext uri="{FF2B5EF4-FFF2-40B4-BE49-F238E27FC236}">
                <a16:creationId xmlns:a16="http://schemas.microsoft.com/office/drawing/2014/main" id="{183E9840-A7D5-4AF0-BC74-59548E9C17CA}"/>
              </a:ext>
            </a:extLst>
          </p:cNvPr>
          <p:cNvPicPr>
            <a:picLocks noChangeAspect="1"/>
          </p:cNvPicPr>
          <p:nvPr/>
        </p:nvPicPr>
        <p:blipFill>
          <a:blip r:embed="rId5">
            <a:extLst>
              <a:ext uri="{28A0092B-C50C-407E-A947-70E740481C1C}">
                <a14:useLocalDpi xmlns:a14="http://schemas.microsoft.com/office/drawing/2010/main" val="0"/>
              </a:ext>
            </a:extLst>
          </a:blip>
          <a:srcRect l="2651" t="3200" r="10784" b="44815"/>
          <a:stretch>
            <a:fillRect/>
          </a:stretch>
        </p:blipFill>
        <p:spPr>
          <a:xfrm>
            <a:off x="-2973714" y="11984"/>
            <a:ext cx="14271073" cy="8570196"/>
          </a:xfrm>
          <a:custGeom>
            <a:avLst/>
            <a:gdLst>
              <a:gd name="connsiteX0" fmla="*/ 0 w 9791531"/>
              <a:gd name="connsiteY0" fmla="*/ 0 h 5880100"/>
              <a:gd name="connsiteX1" fmla="*/ 9791531 w 9791531"/>
              <a:gd name="connsiteY1" fmla="*/ 0 h 5880100"/>
              <a:gd name="connsiteX2" fmla="*/ 9791531 w 9791531"/>
              <a:gd name="connsiteY2" fmla="*/ 5880100 h 5880100"/>
              <a:gd name="connsiteX3" fmla="*/ 1930402 w 9791531"/>
              <a:gd name="connsiteY3" fmla="*/ 5880100 h 5880100"/>
              <a:gd name="connsiteX4" fmla="*/ 1930402 w 9791531"/>
              <a:gd name="connsiteY4" fmla="*/ 654050 h 5880100"/>
              <a:gd name="connsiteX5" fmla="*/ 0 w 9791531"/>
              <a:gd name="connsiteY5" fmla="*/ 654050 h 588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91531" h="5880100">
                <a:moveTo>
                  <a:pt x="0" y="0"/>
                </a:moveTo>
                <a:lnTo>
                  <a:pt x="9791531" y="0"/>
                </a:lnTo>
                <a:lnTo>
                  <a:pt x="9791531" y="5880100"/>
                </a:lnTo>
                <a:lnTo>
                  <a:pt x="1930402" y="5880100"/>
                </a:lnTo>
                <a:lnTo>
                  <a:pt x="1930402" y="654050"/>
                </a:lnTo>
                <a:lnTo>
                  <a:pt x="0" y="654050"/>
                </a:lnTo>
                <a:close/>
              </a:path>
            </a:pathLst>
          </a:custGeom>
        </p:spPr>
      </p:pic>
      <p:sp>
        <p:nvSpPr>
          <p:cNvPr id="20" name="文本框 18">
            <a:extLst>
              <a:ext uri="{FF2B5EF4-FFF2-40B4-BE49-F238E27FC236}">
                <a16:creationId xmlns:a16="http://schemas.microsoft.com/office/drawing/2014/main" id="{138DC7B7-7C6F-4FEC-90E7-16C3D1C9A328}"/>
              </a:ext>
            </a:extLst>
          </p:cNvPr>
          <p:cNvSpPr txBox="1"/>
          <p:nvPr/>
        </p:nvSpPr>
        <p:spPr>
          <a:xfrm>
            <a:off x="9144000" y="3081094"/>
            <a:ext cx="9732445" cy="1249680"/>
          </a:xfrm>
          <a:prstGeom prst="rect">
            <a:avLst/>
          </a:prstGeom>
          <a:noFill/>
        </p:spPr>
        <p:txBody>
          <a:bodyPr wrap="square" rtlCol="0">
            <a:noAutofit/>
            <a:scene3d>
              <a:camera prst="orthographicFront"/>
              <a:lightRig rig="threePt" dir="t"/>
            </a:scene3d>
          </a:bodyPr>
          <a:lstStyle/>
          <a:p>
            <a:r>
              <a:rPr lang="en-US" altLang="vi-VN" sz="8800" b="1" dirty="0">
                <a:solidFill>
                  <a:srgbClr val="3A1F0B"/>
                </a:solidFill>
                <a:latin typeface="Noto Sans"/>
                <a:ea typeface="Noto Sans"/>
                <a:cs typeface="+mn-ea"/>
                <a:sym typeface="Source Han Serif SC" panose="02020400000000000000" pitchFamily="18" charset="-122"/>
              </a:rPr>
              <a:t>RA SỨC CUỐI CÙNG VÀ GIỮ THĂNG BẰNG</a:t>
            </a:r>
            <a:endParaRPr lang="vi-VN" altLang="vi-VN" sz="8800" b="1" dirty="0">
              <a:solidFill>
                <a:srgbClr val="3A1F0B"/>
              </a:solidFill>
              <a:latin typeface="Noto Sans"/>
              <a:ea typeface="Noto Sans"/>
              <a:cs typeface="+mn-ea"/>
              <a:sym typeface="Source Han Serif SC" panose="02020400000000000000" pitchFamily="18" charset="-122"/>
            </a:endParaRPr>
          </a:p>
        </p:txBody>
      </p:sp>
      <p:sp>
        <p:nvSpPr>
          <p:cNvPr id="25" name="文本框 24">
            <a:extLst>
              <a:ext uri="{FF2B5EF4-FFF2-40B4-BE49-F238E27FC236}">
                <a16:creationId xmlns:a16="http://schemas.microsoft.com/office/drawing/2014/main" id="{5F617B0B-5876-4617-B56F-FDC034B3A580}"/>
              </a:ext>
            </a:extLst>
          </p:cNvPr>
          <p:cNvSpPr txBox="1"/>
          <p:nvPr/>
        </p:nvSpPr>
        <p:spPr>
          <a:xfrm>
            <a:off x="12026901" y="1913724"/>
            <a:ext cx="2790732" cy="1310640"/>
          </a:xfrm>
          <a:prstGeom prst="rect">
            <a:avLst/>
          </a:prstGeom>
          <a:noFill/>
        </p:spPr>
        <p:txBody>
          <a:bodyPr wrap="square" rtlCol="0">
            <a:normAutofit/>
            <a:scene3d>
              <a:camera prst="orthographicFront"/>
              <a:lightRig rig="threePt" dir="t"/>
            </a:scene3d>
            <a:sp3d contourW="12700"/>
          </a:bodyPr>
          <a:lstStyle/>
          <a:p>
            <a:pPr algn="dist" defTabSz="914377">
              <a:defRPr/>
            </a:pPr>
            <a:r>
              <a:rPr lang="en-US" altLang="zh-CN" sz="8000" b="1" dirty="0" err="1">
                <a:solidFill>
                  <a:srgbClr val="D6B383"/>
                </a:solidFill>
                <a:latin typeface="Noto Sans"/>
                <a:ea typeface="Noto Sans"/>
                <a:sym typeface="Source Han Serif SC" panose="02020400000000000000" pitchFamily="18" charset="-122"/>
              </a:rPr>
              <a:t>Bài</a:t>
            </a:r>
            <a:r>
              <a:rPr lang="en-US" altLang="zh-CN" sz="8000" b="1" dirty="0">
                <a:solidFill>
                  <a:srgbClr val="D6B383"/>
                </a:solidFill>
                <a:latin typeface="Noto Sans"/>
                <a:ea typeface="Noto Sans"/>
                <a:sym typeface="Source Han Serif SC" panose="02020400000000000000" pitchFamily="18" charset="-122"/>
              </a:rPr>
              <a:t> 2:</a:t>
            </a:r>
            <a:endParaRPr lang="zh-CN" altLang="en-US" sz="8000" b="1" dirty="0">
              <a:solidFill>
                <a:srgbClr val="D6B383"/>
              </a:solidFill>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6" name="任意多边形: 形状 15">
            <a:extLst>
              <a:ext uri="{FF2B5EF4-FFF2-40B4-BE49-F238E27FC236}">
                <a16:creationId xmlns:a16="http://schemas.microsoft.com/office/drawing/2014/main" id="{0164F2A6-4E7A-4068-A00F-6F0C07ED18C7}"/>
              </a:ext>
            </a:extLst>
          </p:cNvPr>
          <p:cNvSpPr/>
          <p:nvPr/>
        </p:nvSpPr>
        <p:spPr>
          <a:xfrm>
            <a:off x="0" y="6808910"/>
            <a:ext cx="18288000" cy="3466106"/>
          </a:xfrm>
          <a:custGeom>
            <a:avLst/>
            <a:gdLst>
              <a:gd name="connsiteX0" fmla="*/ 0 w 12192000"/>
              <a:gd name="connsiteY0" fmla="*/ 0 h 2125057"/>
              <a:gd name="connsiteX1" fmla="*/ 497295 w 12192000"/>
              <a:gd name="connsiteY1" fmla="*/ 221089 h 2125057"/>
              <a:gd name="connsiteX2" fmla="*/ 2550751 w 12192000"/>
              <a:gd name="connsiteY2" fmla="*/ 901801 h 2125057"/>
              <a:gd name="connsiteX3" fmla="*/ 5992888 w 12192000"/>
              <a:gd name="connsiteY3" fmla="*/ 223852 h 2125057"/>
              <a:gd name="connsiteX4" fmla="*/ 8782489 w 12192000"/>
              <a:gd name="connsiteY4" fmla="*/ 150162 h 2125057"/>
              <a:gd name="connsiteX5" fmla="*/ 12175687 w 12192000"/>
              <a:gd name="connsiteY5" fmla="*/ 503875 h 2125057"/>
              <a:gd name="connsiteX6" fmla="*/ 12192000 w 12192000"/>
              <a:gd name="connsiteY6" fmla="*/ 516190 h 2125057"/>
              <a:gd name="connsiteX7" fmla="*/ 12192000 w 12192000"/>
              <a:gd name="connsiteY7" fmla="*/ 2125057 h 2125057"/>
              <a:gd name="connsiteX8" fmla="*/ 0 w 12192000"/>
              <a:gd name="connsiteY8" fmla="*/ 2125057 h 212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125057">
                <a:moveTo>
                  <a:pt x="0" y="0"/>
                </a:moveTo>
                <a:lnTo>
                  <a:pt x="497295" y="221089"/>
                </a:lnTo>
                <a:cubicBezTo>
                  <a:pt x="1202172" y="533965"/>
                  <a:pt x="1936278" y="842849"/>
                  <a:pt x="2550751" y="901801"/>
                </a:cubicBezTo>
                <a:cubicBezTo>
                  <a:pt x="3779696" y="1019705"/>
                  <a:pt x="4954266" y="349125"/>
                  <a:pt x="5992888" y="223852"/>
                </a:cubicBezTo>
                <a:cubicBezTo>
                  <a:pt x="7031512" y="98579"/>
                  <a:pt x="7752022" y="103491"/>
                  <a:pt x="8782489" y="150162"/>
                </a:cubicBezTo>
                <a:cubicBezTo>
                  <a:pt x="9812955" y="196833"/>
                  <a:pt x="11588402" y="69103"/>
                  <a:pt x="12175687" y="503875"/>
                </a:cubicBezTo>
                <a:lnTo>
                  <a:pt x="12192000" y="516190"/>
                </a:lnTo>
                <a:lnTo>
                  <a:pt x="12192000" y="2125057"/>
                </a:lnTo>
                <a:lnTo>
                  <a:pt x="0" y="2125057"/>
                </a:lnTo>
                <a:close/>
              </a:path>
            </a:pathLst>
          </a:custGeom>
          <a:solidFill>
            <a:srgbClr val="D6B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27" name="文本框 18">
            <a:extLst>
              <a:ext uri="{FF2B5EF4-FFF2-40B4-BE49-F238E27FC236}">
                <a16:creationId xmlns:a16="http://schemas.microsoft.com/office/drawing/2014/main" id="{F20BBFE2-B3D4-4D94-AC5F-86EFEE7CAB9D}"/>
              </a:ext>
            </a:extLst>
          </p:cNvPr>
          <p:cNvSpPr txBox="1"/>
          <p:nvPr/>
        </p:nvSpPr>
        <p:spPr>
          <a:xfrm>
            <a:off x="9298100" y="8499870"/>
            <a:ext cx="8970445" cy="1249680"/>
          </a:xfrm>
          <a:prstGeom prst="rect">
            <a:avLst/>
          </a:prstGeom>
          <a:noFill/>
        </p:spPr>
        <p:txBody>
          <a:bodyPr wrap="square" rtlCol="0">
            <a:noAutofit/>
            <a:scene3d>
              <a:camera prst="orthographicFront"/>
              <a:lightRig rig="threePt" dir="t"/>
            </a:scene3d>
          </a:bodyPr>
          <a:lstStyle/>
          <a:p>
            <a:r>
              <a:rPr lang="en-US" altLang="vi-VN" sz="4000" b="1" dirty="0" err="1">
                <a:solidFill>
                  <a:srgbClr val="3A1F0B"/>
                </a:solidFill>
                <a:latin typeface="Noto Sans"/>
                <a:ea typeface="Noto Sans"/>
                <a:cs typeface="+mn-ea"/>
                <a:sym typeface="Source Han Serif SC" panose="02020400000000000000" pitchFamily="18" charset="-122"/>
              </a:rPr>
              <a:t>Giáo</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viên</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Phạm</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Thị</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Kiều</a:t>
            </a:r>
            <a:r>
              <a:rPr lang="en-US" altLang="vi-VN" sz="4000" b="1" dirty="0">
                <a:solidFill>
                  <a:srgbClr val="3A1F0B"/>
                </a:solidFill>
                <a:latin typeface="Noto Sans"/>
                <a:ea typeface="Noto Sans"/>
                <a:cs typeface="+mn-ea"/>
                <a:sym typeface="Source Han Serif SC" panose="02020400000000000000" pitchFamily="18" charset="-122"/>
              </a:rPr>
              <a:t> </a:t>
            </a:r>
            <a:r>
              <a:rPr lang="en-US" altLang="vi-VN" sz="4000" b="1" dirty="0" err="1">
                <a:solidFill>
                  <a:srgbClr val="3A1F0B"/>
                </a:solidFill>
                <a:latin typeface="Noto Sans"/>
                <a:ea typeface="Noto Sans"/>
                <a:cs typeface="+mn-ea"/>
                <a:sym typeface="Source Han Serif SC" panose="02020400000000000000" pitchFamily="18" charset="-122"/>
              </a:rPr>
              <a:t>Uyên</a:t>
            </a:r>
            <a:endParaRPr lang="vi-VN" altLang="vi-VN" sz="3600" b="1" dirty="0">
              <a:solidFill>
                <a:srgbClr val="3A1F0B"/>
              </a:solidFill>
              <a:latin typeface="Noto Sans"/>
              <a:ea typeface="Noto Sans"/>
              <a:cs typeface="+mn-ea"/>
              <a:sym typeface="Source Han Serif SC" panose="02020400000000000000"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5649377" y="266700"/>
            <a:ext cx="6989245" cy="1249680"/>
          </a:xfrm>
          <a:prstGeom prst="rect">
            <a:avLst/>
          </a:prstGeom>
          <a:noFill/>
        </p:spPr>
        <p:txBody>
          <a:bodyPr wrap="square" rtlCol="0">
            <a:noAutofit/>
            <a:scene3d>
              <a:camera prst="orthographicFront"/>
              <a:lightRig rig="threePt" dir="t"/>
            </a:scene3d>
          </a:bodyPr>
          <a:lstStyle/>
          <a:p>
            <a:r>
              <a:rPr lang="en-US" altLang="vi-VN" sz="5400" b="1" dirty="0">
                <a:solidFill>
                  <a:srgbClr val="3A1F0B"/>
                </a:solidFill>
                <a:latin typeface="Noto Sans"/>
                <a:ea typeface="Noto Sans"/>
                <a:cs typeface="+mn-ea"/>
                <a:sym typeface="Source Han Serif SC" panose="02020400000000000000" pitchFamily="18" charset="-122"/>
              </a:rPr>
              <a:t>MỤC TIÊU BÀI HỌC</a:t>
            </a:r>
            <a:endParaRPr lang="vi-VN" altLang="vi-VN" sz="5400" b="1" dirty="0">
              <a:solidFill>
                <a:srgbClr val="3A1F0B"/>
              </a:solidFill>
              <a:latin typeface="Noto Sans"/>
              <a:ea typeface="Noto Sans"/>
              <a:cs typeface="+mn-ea"/>
              <a:sym typeface="Source Han Serif SC" panose="02020400000000000000" pitchFamily="18" charset="-122"/>
            </a:endParaRPr>
          </a:p>
        </p:txBody>
      </p:sp>
      <p:sp>
        <p:nvSpPr>
          <p:cNvPr id="33" name="TextBox 15">
            <a:extLst>
              <a:ext uri="{FF2B5EF4-FFF2-40B4-BE49-F238E27FC236}">
                <a16:creationId xmlns:a16="http://schemas.microsoft.com/office/drawing/2014/main" id="{12486B57-9C3B-45D6-8526-367A7E4D2937}"/>
              </a:ext>
            </a:extLst>
          </p:cNvPr>
          <p:cNvSpPr txBox="1"/>
          <p:nvPr/>
        </p:nvSpPr>
        <p:spPr>
          <a:xfrm>
            <a:off x="1144397" y="1516380"/>
            <a:ext cx="15999203" cy="7879080"/>
          </a:xfrm>
          <a:prstGeom prst="rect">
            <a:avLst/>
          </a:prstGeom>
        </p:spPr>
        <p:txBody>
          <a:bodyPr wrap="square" lIns="0" tIns="0" rIns="0" bIns="0" rtlCol="0" anchor="t">
            <a:spAutoFit/>
          </a:bodyPr>
          <a:lstStyle/>
          <a:p>
            <a:pPr marL="0" lvl="1" indent="0"/>
            <a:r>
              <a:rPr lang="en-US" sz="3200" b="1" u="none" spc="55" dirty="0">
                <a:solidFill>
                  <a:srgbClr val="302C2C"/>
                </a:solidFill>
                <a:latin typeface="Varela Round"/>
                <a:ea typeface="Varela Round"/>
                <a:cs typeface="Varela Round"/>
                <a:sym typeface="Varela Round"/>
              </a:rPr>
              <a:t>1. </a:t>
            </a:r>
            <a:r>
              <a:rPr lang="vi-VN" sz="3200" b="1" u="none" spc="55" dirty="0">
                <a:solidFill>
                  <a:srgbClr val="302C2C"/>
                </a:solidFill>
                <a:latin typeface="Varela Round"/>
                <a:ea typeface="Varela Round"/>
                <a:cs typeface="Varela Round"/>
                <a:sym typeface="Varela Round"/>
              </a:rPr>
              <a:t>Kiến thức:</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Thực hiện các bài tập bổ trợ như tung bắt bóng hai tay, một tay, phối hợp tung bắt bóng, thăng bằng, và tham gia trò chơi "Lò cò tiếp sức".</a:t>
            </a:r>
          </a:p>
          <a:p>
            <a:pPr marL="0" lvl="1" indent="0"/>
            <a:r>
              <a:rPr lang="en-US" sz="3200" b="1" u="none" spc="55" dirty="0">
                <a:solidFill>
                  <a:srgbClr val="302C2C"/>
                </a:solidFill>
                <a:latin typeface="Varela Round"/>
                <a:ea typeface="Varela Round"/>
                <a:cs typeface="Varela Round"/>
                <a:sym typeface="Varela Round"/>
              </a:rPr>
              <a:t>2. </a:t>
            </a:r>
            <a:r>
              <a:rPr lang="vi-VN" sz="3200" b="1" u="none" spc="55" dirty="0">
                <a:solidFill>
                  <a:srgbClr val="302C2C"/>
                </a:solidFill>
                <a:latin typeface="Varela Round"/>
                <a:ea typeface="Varela Round"/>
                <a:cs typeface="Varela Round"/>
                <a:sym typeface="Varela Round"/>
              </a:rPr>
              <a:t>Năng lực:</a:t>
            </a:r>
          </a:p>
          <a:p>
            <a:pPr marL="0" lvl="1" indent="0"/>
            <a:r>
              <a:rPr lang="en-US" sz="3200" b="1" spc="55" dirty="0">
                <a:solidFill>
                  <a:srgbClr val="302C2C"/>
                </a:solidFill>
                <a:latin typeface="Varela Round"/>
                <a:ea typeface="Varela Round"/>
                <a:cs typeface="Varela Round"/>
                <a:sym typeface="Varela Round"/>
              </a:rPr>
              <a:t>  2.1. </a:t>
            </a:r>
            <a:r>
              <a:rPr lang="vi-VN" sz="3200" b="1" u="none" spc="55" dirty="0">
                <a:solidFill>
                  <a:srgbClr val="302C2C"/>
                </a:solidFill>
                <a:latin typeface="Varela Round"/>
                <a:ea typeface="Varela Round"/>
                <a:cs typeface="Varela Round"/>
                <a:sym typeface="Varela Round"/>
              </a:rPr>
              <a:t>Năng lực đặc thù:</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Rèn luyện sức khỏe, phát triển thể lực qua các bài tập và trò chơi.</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Thực hiện các bài tập vận động cơ bản.</a:t>
            </a:r>
          </a:p>
          <a:p>
            <a:pPr marL="0" lvl="1" indent="0"/>
            <a:r>
              <a:rPr lang="en-US" sz="3200" b="1" u="none" spc="55" dirty="0">
                <a:solidFill>
                  <a:srgbClr val="302C2C"/>
                </a:solidFill>
                <a:latin typeface="Varela Round"/>
                <a:ea typeface="Varela Round"/>
                <a:cs typeface="Varela Round"/>
                <a:sym typeface="Varela Round"/>
              </a:rPr>
              <a:t>  2.2. </a:t>
            </a:r>
            <a:r>
              <a:rPr lang="vi-VN" sz="3200" b="1" u="none" spc="55" dirty="0">
                <a:solidFill>
                  <a:srgbClr val="302C2C"/>
                </a:solidFill>
                <a:latin typeface="Varela Round"/>
                <a:ea typeface="Varela Round"/>
                <a:cs typeface="Varela Round"/>
                <a:sym typeface="Varela Round"/>
              </a:rPr>
              <a:t>Năng lực chung:</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Sử dụng tài liệu học tập, giao tiếp và hợp tác với bạn bè, giải quyết vấn đề trong học tập và trò chơi.</a:t>
            </a:r>
          </a:p>
          <a:p>
            <a:pPr marL="0" lvl="1" indent="0"/>
            <a:r>
              <a:rPr lang="en-US" sz="3200" b="1" u="none" spc="55" dirty="0">
                <a:solidFill>
                  <a:srgbClr val="302C2C"/>
                </a:solidFill>
                <a:latin typeface="Varela Round"/>
                <a:ea typeface="Varela Round"/>
                <a:cs typeface="Varela Round"/>
                <a:sym typeface="Varela Round"/>
              </a:rPr>
              <a:t>3. </a:t>
            </a:r>
            <a:r>
              <a:rPr lang="vi-VN" sz="3200" b="1" u="none" spc="55" dirty="0">
                <a:solidFill>
                  <a:srgbClr val="302C2C"/>
                </a:solidFill>
                <a:latin typeface="Varela Round"/>
                <a:ea typeface="Varela Round"/>
                <a:cs typeface="Varela Round"/>
                <a:sym typeface="Varela Round"/>
              </a:rPr>
              <a:t>Phẩm chất:</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Trung thực: Tham gia đầy đủ và hoàn thành nhiệm vụ.</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Chăm chỉ: Hoàn thành bài tập và tích cực tham gia trò chơi.</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Nhân ái: Tôn trọng và giúp đỡ bạn trong quá trình luyện tập.</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Trách nhiệm: Chịu trách nhiệm với bản thân và bài tập.</a:t>
            </a:r>
          </a:p>
          <a:p>
            <a:pPr marL="0" lvl="1" indent="0"/>
            <a:r>
              <a:rPr lang="en-US" sz="3200" u="none" spc="55" dirty="0">
                <a:solidFill>
                  <a:srgbClr val="302C2C"/>
                </a:solidFill>
                <a:latin typeface="Varela Round"/>
                <a:ea typeface="Varela Round"/>
                <a:cs typeface="Varela Round"/>
                <a:sym typeface="Varela Round"/>
              </a:rPr>
              <a:t> - </a:t>
            </a:r>
            <a:r>
              <a:rPr lang="vi-VN" sz="3200" u="none" spc="55" dirty="0">
                <a:solidFill>
                  <a:srgbClr val="302C2C"/>
                </a:solidFill>
                <a:latin typeface="Varela Round"/>
                <a:ea typeface="Varela Round"/>
                <a:cs typeface="Varela Round"/>
                <a:sym typeface="Varela Round"/>
              </a:rPr>
              <a:t>Yêu đất nước: Tự hào và bảo vệ truyền thống và đất nước.</a:t>
            </a:r>
            <a:endParaRPr lang="en-US" sz="3200" u="none" spc="55" dirty="0">
              <a:solidFill>
                <a:srgbClr val="302C2C"/>
              </a:solidFill>
              <a:latin typeface="Varela Round"/>
              <a:ea typeface="Varela Round"/>
              <a:cs typeface="Varela Round"/>
              <a:sym typeface="Varela Roun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811" t="-94768" r="-5745"/>
            </a:stretch>
          </a:blipFill>
        </p:spPr>
        <p:txBody>
          <a:bodyPr/>
          <a:lstStyle/>
          <a:p>
            <a:r>
              <a:rPr lang="en-US" dirty="0"/>
              <a:t>:</a:t>
            </a:r>
          </a:p>
        </p:txBody>
      </p:sp>
      <p:sp>
        <p:nvSpPr>
          <p:cNvPr id="16" name="文本框 18">
            <a:extLst>
              <a:ext uri="{FF2B5EF4-FFF2-40B4-BE49-F238E27FC236}">
                <a16:creationId xmlns:a16="http://schemas.microsoft.com/office/drawing/2014/main" id="{BA157729-CC9F-472A-8A5F-9CFD00C4A26B}"/>
              </a:ext>
            </a:extLst>
          </p:cNvPr>
          <p:cNvSpPr txBox="1"/>
          <p:nvPr/>
        </p:nvSpPr>
        <p:spPr>
          <a:xfrm>
            <a:off x="7200899" y="440576"/>
            <a:ext cx="3886200"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chemeClr val="bg1"/>
                </a:solidFill>
                <a:latin typeface="Noto Sans"/>
                <a:ea typeface="Noto Sans"/>
                <a:cs typeface="+mn-ea"/>
                <a:sym typeface="Source Han Serif SC" panose="02020400000000000000" pitchFamily="18" charset="-122"/>
              </a:rPr>
              <a:t>I. MỞ BÀI</a:t>
            </a:r>
            <a:endParaRPr lang="vi-VN" altLang="vi-VN" sz="5400" b="1" dirty="0">
              <a:solidFill>
                <a:schemeClr val="bg1"/>
              </a:solidFill>
              <a:latin typeface="Noto Sans"/>
              <a:ea typeface="Noto Sans"/>
              <a:cs typeface="+mn-ea"/>
              <a:sym typeface="Source Han Serif SC" panose="02020400000000000000" pitchFamily="18" charset="-122"/>
            </a:endParaRPr>
          </a:p>
        </p:txBody>
      </p:sp>
      <p:sp>
        <p:nvSpPr>
          <p:cNvPr id="17" name="TextBox 15">
            <a:extLst>
              <a:ext uri="{FF2B5EF4-FFF2-40B4-BE49-F238E27FC236}">
                <a16:creationId xmlns:a16="http://schemas.microsoft.com/office/drawing/2014/main" id="{F72BF076-ACE7-4911-9BFC-0272092F2FC4}"/>
              </a:ext>
            </a:extLst>
          </p:cNvPr>
          <p:cNvSpPr txBox="1"/>
          <p:nvPr/>
        </p:nvSpPr>
        <p:spPr>
          <a:xfrm>
            <a:off x="1144398" y="2400300"/>
            <a:ext cx="15999203" cy="6401753"/>
          </a:xfrm>
          <a:prstGeom prst="rect">
            <a:avLst/>
          </a:prstGeom>
        </p:spPr>
        <p:txBody>
          <a:bodyPr wrap="square" lIns="0" tIns="0" rIns="0" bIns="0" rtlCol="0" anchor="t">
            <a:spAutoFit/>
          </a:bodyPr>
          <a:lstStyle/>
          <a:p>
            <a:pPr marL="514350" lvl="1" indent="-514350">
              <a:buAutoNum type="arabicPeriod"/>
            </a:pPr>
            <a:r>
              <a:rPr lang="en-US" sz="3200" b="1" u="none" spc="55" dirty="0">
                <a:solidFill>
                  <a:schemeClr val="bg1"/>
                </a:solidFill>
                <a:latin typeface="Varela Round"/>
                <a:ea typeface="Varela Round"/>
                <a:cs typeface="Varela Round"/>
                <a:sym typeface="Varela Round"/>
              </a:rPr>
              <a:t>KHỞI ĐỘNG CHUNG:</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Chạy</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trên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địa</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hình</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tự</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nhiên</a:t>
            </a:r>
            <a:r>
              <a:rPr lang="en-US" sz="3200" spc="55" dirty="0">
                <a:solidFill>
                  <a:schemeClr val="bg1"/>
                </a:solidFill>
                <a:latin typeface="Varela Round"/>
                <a:ea typeface="Varela Round"/>
                <a:cs typeface="Varela Round"/>
                <a:sym typeface="Varela Round"/>
              </a:rPr>
              <a:t>. </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Xoay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các</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khớp</a:t>
            </a:r>
            <a:r>
              <a:rPr lang="en-US" sz="3200" u="none" spc="55" dirty="0">
                <a:solidFill>
                  <a:schemeClr val="bg1"/>
                </a:solidFill>
                <a:latin typeface="Varela Round"/>
                <a:ea typeface="Varela Round"/>
                <a:cs typeface="Varela Round"/>
                <a:sym typeface="Varela Round"/>
              </a:rPr>
              <a:t>.</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Ép</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dọc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ép</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ngang</a:t>
            </a:r>
            <a:r>
              <a:rPr lang="en-US" sz="3200" spc="55" dirty="0">
                <a:solidFill>
                  <a:schemeClr val="bg1"/>
                </a:solidFill>
                <a:latin typeface="Varela Round"/>
                <a:ea typeface="Varela Round"/>
                <a:cs typeface="Varela Round"/>
                <a:sym typeface="Varela Round"/>
              </a:rPr>
              <a:t>.</a:t>
            </a:r>
          </a:p>
          <a:p>
            <a:pPr marL="0" lvl="1"/>
            <a:endParaRPr lang="en-US" sz="3200" b="1"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2. KHỞI ĐỘNG CHUYÊN MÔN:</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Chạy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tại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chổ</a:t>
            </a:r>
            <a:r>
              <a:rPr lang="en-US" sz="3200" u="none"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Cúi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gập</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đánh</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tay</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tại</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chổ</a:t>
            </a:r>
            <a:r>
              <a:rPr lang="en-US" sz="3200" u="none"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Vặn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mình</a:t>
            </a:r>
            <a:r>
              <a:rPr lang="en-US" sz="3200" u="none" spc="55" dirty="0">
                <a:solidFill>
                  <a:schemeClr val="bg1"/>
                </a:solidFill>
                <a:latin typeface="Varela Round"/>
                <a:ea typeface="Varela Round"/>
                <a:cs typeface="Varela Round"/>
                <a:sym typeface="Varela Round"/>
              </a:rPr>
              <a:t> </a:t>
            </a:r>
          </a:p>
          <a:p>
            <a:pPr marL="0" lvl="1"/>
            <a:endParaRPr lang="en-US" sz="3200"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3. KIỂM TRA BÀI CŨ:</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Thực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hiện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hai</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tay</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phối</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hợp</a:t>
            </a:r>
            <a:r>
              <a:rPr lang="en-US" sz="3200" spc="55" dirty="0">
                <a:solidFill>
                  <a:schemeClr val="bg1"/>
                </a:solidFill>
                <a:latin typeface="Varela Round"/>
                <a:ea typeface="Varela Round"/>
                <a:cs typeface="Varela Round"/>
                <a:sym typeface="Varela Round"/>
              </a:rPr>
              <a:t> tung </a:t>
            </a:r>
            <a:r>
              <a:rPr lang="en-US" sz="3200" spc="55" dirty="0" err="1">
                <a:solidFill>
                  <a:schemeClr val="bg1"/>
                </a:solidFill>
                <a:latin typeface="Varela Round"/>
                <a:ea typeface="Varela Round"/>
                <a:cs typeface="Varela Round"/>
                <a:sym typeface="Varela Round"/>
              </a:rPr>
              <a:t>và</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bắt</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bóng</a:t>
            </a:r>
            <a:endParaRPr lang="en-US" sz="3200" u="none" spc="55" dirty="0">
              <a:solidFill>
                <a:schemeClr val="bg1"/>
              </a:solidFill>
              <a:latin typeface="Varela Round"/>
              <a:ea typeface="Varela Round"/>
              <a:cs typeface="Varela Round"/>
              <a:sym typeface="Varela Round"/>
            </a:endParaRPr>
          </a:p>
          <a:p>
            <a:pPr marL="0" lvl="1"/>
            <a:endParaRPr lang="en-US" sz="3200" u="none" spc="55" dirty="0">
              <a:solidFill>
                <a:schemeClr val="bg1"/>
              </a:solidFill>
              <a:latin typeface="Varela Round"/>
              <a:ea typeface="Varela Round"/>
              <a:cs typeface="Varela Round"/>
              <a:sym typeface="Varela Round"/>
            </a:endParaRPr>
          </a:p>
        </p:txBody>
      </p:sp>
      <p:pic>
        <p:nvPicPr>
          <p:cNvPr id="4098" name="Picture 2892">
            <a:extLst>
              <a:ext uri="{FF2B5EF4-FFF2-40B4-BE49-F238E27FC236}">
                <a16:creationId xmlns:a16="http://schemas.microsoft.com/office/drawing/2014/main" id="{AAC1C378-17E7-489B-B976-1DA5ECA3B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76252"/>
            <a:ext cx="9256166" cy="491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1144398" y="1187148"/>
            <a:ext cx="15999203" cy="1249680"/>
          </a:xfrm>
          <a:prstGeom prst="rect">
            <a:avLst/>
          </a:prstGeom>
          <a:noFill/>
        </p:spPr>
        <p:txBody>
          <a:bodyPr wrap="square" rtlCol="0">
            <a:noAutofit/>
            <a:scene3d>
              <a:camera prst="orthographicFront"/>
              <a:lightRig rig="threePt" dir="t"/>
            </a:scene3d>
          </a:bodyPr>
          <a:lstStyle/>
          <a:p>
            <a:pPr algn="ctr"/>
            <a:r>
              <a:rPr lang="en-US" altLang="vi-VN" sz="4400" b="1" dirty="0">
                <a:solidFill>
                  <a:srgbClr val="3A1F0B"/>
                </a:solidFill>
                <a:latin typeface="Noto Sans"/>
                <a:ea typeface="Noto Sans"/>
                <a:cs typeface="+mn-ea"/>
                <a:sym typeface="Source Han Serif SC" panose="02020400000000000000" pitchFamily="18" charset="-122"/>
              </a:rPr>
              <a:t>GIAI ĐOẠN KỸ THUẬT RA SỨC CUỐI CÙNG VÀ GIỮ THĂNG BẰNG</a:t>
            </a:r>
            <a:endParaRPr lang="vi-VN" altLang="vi-VN" sz="4400" b="1" dirty="0">
              <a:solidFill>
                <a:srgbClr val="3A1F0B"/>
              </a:solidFill>
              <a:latin typeface="Noto Sans"/>
              <a:ea typeface="Noto Sans"/>
              <a:cs typeface="+mn-ea"/>
              <a:sym typeface="Source Han Serif SC" panose="02020400000000000000" pitchFamily="18" charset="-122"/>
            </a:endParaRPr>
          </a:p>
        </p:txBody>
      </p:sp>
      <p:pic>
        <p:nvPicPr>
          <p:cNvPr id="5122" name="Picture 3253">
            <a:extLst>
              <a:ext uri="{FF2B5EF4-FFF2-40B4-BE49-F238E27FC236}">
                <a16:creationId xmlns:a16="http://schemas.microsoft.com/office/drawing/2014/main" id="{08A9F050-5341-4BAE-86BC-1B9C2B5B4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34" y="3915432"/>
            <a:ext cx="5151323" cy="40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252">
            <a:extLst>
              <a:ext uri="{FF2B5EF4-FFF2-40B4-BE49-F238E27FC236}">
                <a16:creationId xmlns:a16="http://schemas.microsoft.com/office/drawing/2014/main" id="{3EA1748F-82DF-428E-8B36-48F12A5A7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144" y="3915432"/>
            <a:ext cx="4784914" cy="401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251">
            <a:extLst>
              <a:ext uri="{FF2B5EF4-FFF2-40B4-BE49-F238E27FC236}">
                <a16:creationId xmlns:a16="http://schemas.microsoft.com/office/drawing/2014/main" id="{8C7BEA63-6300-46FA-A791-2BD7CF491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7345" y="3915432"/>
            <a:ext cx="6903455" cy="401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8">
            <a:extLst>
              <a:ext uri="{FF2B5EF4-FFF2-40B4-BE49-F238E27FC236}">
                <a16:creationId xmlns:a16="http://schemas.microsoft.com/office/drawing/2014/main" id="{BAB5B999-FE9C-4F01-9BF5-6C65F1CC2BB5}"/>
              </a:ext>
            </a:extLst>
          </p:cNvPr>
          <p:cNvSpPr txBox="1"/>
          <p:nvPr/>
        </p:nvSpPr>
        <p:spPr>
          <a:xfrm>
            <a:off x="1156428" y="232410"/>
            <a:ext cx="15999203"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rgbClr val="3A1F0B"/>
                </a:solidFill>
                <a:latin typeface="Noto Sans"/>
                <a:ea typeface="Noto Sans"/>
                <a:cs typeface="+mn-ea"/>
                <a:sym typeface="Source Han Serif SC" panose="02020400000000000000" pitchFamily="18" charset="-122"/>
              </a:rPr>
              <a:t>II. HÌNH THÀNH KIẾN THỨC</a:t>
            </a:r>
            <a:endParaRPr lang="vi-VN" altLang="vi-VN" sz="5400" b="1" dirty="0">
              <a:solidFill>
                <a:srgbClr val="3A1F0B"/>
              </a:solidFill>
              <a:latin typeface="Noto Sans"/>
              <a:ea typeface="Noto Sans"/>
              <a:cs typeface="+mn-ea"/>
              <a:sym typeface="Source Han Serif SC" panose="02020400000000000000" pitchFamily="18" charset="-122"/>
            </a:endParaRPr>
          </a:p>
        </p:txBody>
      </p:sp>
    </p:spTree>
    <p:extLst>
      <p:ext uri="{BB962C8B-B14F-4D97-AF65-F5344CB8AC3E}">
        <p14:creationId xmlns:p14="http://schemas.microsoft.com/office/powerpoint/2010/main" val="1615485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0431" t="-39900" r="-828" b="-1523"/>
            </a:stretch>
          </a:blipFill>
        </p:spPr>
      </p:sp>
      <p:sp>
        <p:nvSpPr>
          <p:cNvPr id="28" name="文本框 18">
            <a:extLst>
              <a:ext uri="{FF2B5EF4-FFF2-40B4-BE49-F238E27FC236}">
                <a16:creationId xmlns:a16="http://schemas.microsoft.com/office/drawing/2014/main" id="{F00F13DE-D961-436D-884F-16888B7A0B6C}"/>
              </a:ext>
            </a:extLst>
          </p:cNvPr>
          <p:cNvSpPr txBox="1"/>
          <p:nvPr/>
        </p:nvSpPr>
        <p:spPr>
          <a:xfrm>
            <a:off x="1144398" y="342900"/>
            <a:ext cx="15999203" cy="1249680"/>
          </a:xfrm>
          <a:prstGeom prst="rect">
            <a:avLst/>
          </a:prstGeom>
          <a:noFill/>
        </p:spPr>
        <p:txBody>
          <a:bodyPr wrap="square" rtlCol="0">
            <a:noAutofit/>
            <a:scene3d>
              <a:camera prst="orthographicFront"/>
              <a:lightRig rig="threePt" dir="t"/>
            </a:scene3d>
          </a:bodyPr>
          <a:lstStyle/>
          <a:p>
            <a:pPr algn="ctr"/>
            <a:r>
              <a:rPr lang="en-US" altLang="vi-VN" sz="5400" b="1" dirty="0">
                <a:solidFill>
                  <a:srgbClr val="3A1F0B"/>
                </a:solidFill>
                <a:latin typeface="Noto Sans"/>
                <a:ea typeface="Noto Sans"/>
                <a:cs typeface="+mn-ea"/>
                <a:sym typeface="Source Han Serif SC" panose="02020400000000000000" pitchFamily="18" charset="-122"/>
              </a:rPr>
              <a:t>III. LUYỆN TẬP</a:t>
            </a:r>
            <a:endParaRPr lang="vi-VN" altLang="vi-VN" sz="5400" b="1" dirty="0">
              <a:solidFill>
                <a:srgbClr val="3A1F0B"/>
              </a:solidFill>
              <a:latin typeface="Noto Sans"/>
              <a:ea typeface="Noto Sans"/>
              <a:cs typeface="+mn-ea"/>
              <a:sym typeface="Source Han Serif SC" panose="02020400000000000000" pitchFamily="18" charset="-122"/>
            </a:endParaRPr>
          </a:p>
        </p:txBody>
      </p:sp>
      <p:graphicFrame>
        <p:nvGraphicFramePr>
          <p:cNvPr id="3" name="Table 2">
            <a:extLst>
              <a:ext uri="{FF2B5EF4-FFF2-40B4-BE49-F238E27FC236}">
                <a16:creationId xmlns:a16="http://schemas.microsoft.com/office/drawing/2014/main" id="{3954F86A-A8D6-40B1-9E95-5F8B5AF8AEE6}"/>
              </a:ext>
            </a:extLst>
          </p:cNvPr>
          <p:cNvGraphicFramePr>
            <a:graphicFrameLocks noGrp="1"/>
          </p:cNvGraphicFramePr>
          <p:nvPr>
            <p:extLst>
              <p:ext uri="{D42A27DB-BD31-4B8C-83A1-F6EECF244321}">
                <p14:modId xmlns:p14="http://schemas.microsoft.com/office/powerpoint/2010/main" val="843099669"/>
              </p:ext>
            </p:extLst>
          </p:nvPr>
        </p:nvGraphicFramePr>
        <p:xfrm>
          <a:off x="914399" y="1699260"/>
          <a:ext cx="8229600" cy="3444240"/>
        </p:xfrm>
        <a:graphic>
          <a:graphicData uri="http://schemas.openxmlformats.org/drawingml/2006/table">
            <a:tbl>
              <a:tblPr/>
              <a:tblGrid>
                <a:gridCol w="8229600">
                  <a:extLst>
                    <a:ext uri="{9D8B030D-6E8A-4147-A177-3AD203B41FA5}">
                      <a16:colId xmlns:a16="http://schemas.microsoft.com/office/drawing/2014/main" val="4129565743"/>
                    </a:ext>
                  </a:extLst>
                </a:gridCol>
              </a:tblGrid>
              <a:tr h="0">
                <a:tc>
                  <a:txBody>
                    <a:bodyPr/>
                    <a:lstStyle/>
                    <a:p>
                      <a:pPr marL="0" marR="0" algn="l">
                        <a:spcBef>
                          <a:spcPts val="300"/>
                        </a:spcBef>
                        <a:spcAft>
                          <a:spcPts val="0"/>
                        </a:spcAft>
                      </a:pP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1.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Luyện</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tập</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a:t>
                      </a: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Tung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và</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bắt</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bóng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hai</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tay</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endParaRPr lang="en-US" sz="3200" dirty="0">
                        <a:effectLst/>
                        <a:latin typeface="Varela Round" panose="020B0604020202020204" charset="-79"/>
                        <a:ea typeface="Calibri" panose="020F0502020204030204" pitchFamily="34" charset="0"/>
                        <a:cs typeface="Varela Round" panose="020B0604020202020204" charset="-79"/>
                      </a:endParaRP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Tung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và</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bắt</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bóng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một</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tay</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a:t>
                      </a:r>
                      <a:endParaRPr lang="en-US" sz="3200" dirty="0">
                        <a:effectLst/>
                        <a:latin typeface="Varela Round" panose="020B0604020202020204" charset="-79"/>
                        <a:ea typeface="Calibri" panose="020F0502020204030204" pitchFamily="34" charset="0"/>
                        <a:cs typeface="Varela Round" panose="020B0604020202020204" charset="-79"/>
                      </a:endParaRP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Hai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tay</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phối</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hợp</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tung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và</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bắt</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bóng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a:t>
                      </a:r>
                      <a:endParaRPr lang="en-US" sz="3200" dirty="0">
                        <a:effectLst/>
                        <a:latin typeface="Varela Round" panose="020B0604020202020204" charset="-79"/>
                        <a:ea typeface="Calibri" panose="020F0502020204030204" pitchFamily="34" charset="0"/>
                        <a:cs typeface="Varela Round" panose="020B0604020202020204" charset="-79"/>
                      </a:endParaRP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Giai</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đoạn</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kĩ</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thuật</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ra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sức</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cuối</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cùng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và</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giữa</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thăng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bằng</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a:t>
                      </a:r>
                      <a:endParaRPr lang="en-US" sz="3200" dirty="0">
                        <a:effectLst/>
                        <a:latin typeface="Varela Round" panose="020B0604020202020204" charset="-79"/>
                        <a:ea typeface="Calibri" panose="020F0502020204030204" pitchFamily="34" charset="0"/>
                        <a:cs typeface="Varela Round" panose="020B0604020202020204" charset="-79"/>
                      </a:endParaRPr>
                    </a:p>
                  </a:txBody>
                  <a:tcPr marL="114300" marR="114300" marT="0" marB="0">
                    <a:lnL>
                      <a:noFill/>
                    </a:lnL>
                    <a:lnR>
                      <a:noFill/>
                    </a:lnR>
                    <a:lnT>
                      <a:noFill/>
                    </a:lnT>
                    <a:lnB>
                      <a:noFill/>
                    </a:lnB>
                  </a:tcPr>
                </a:tc>
                <a:extLst>
                  <a:ext uri="{0D108BD9-81ED-4DB2-BD59-A6C34878D82A}">
                    <a16:rowId xmlns:a16="http://schemas.microsoft.com/office/drawing/2014/main" val="2039945140"/>
                  </a:ext>
                </a:extLst>
              </a:tr>
            </a:tbl>
          </a:graphicData>
        </a:graphic>
      </p:graphicFrame>
      <p:pic>
        <p:nvPicPr>
          <p:cNvPr id="6145" name="Picture 3255">
            <a:extLst>
              <a:ext uri="{FF2B5EF4-FFF2-40B4-BE49-F238E27FC236}">
                <a16:creationId xmlns:a16="http://schemas.microsoft.com/office/drawing/2014/main" id="{64454FA3-C6E6-4D6C-B6F9-C4125DA51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1935480"/>
            <a:ext cx="8260088" cy="320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FC75E414-F747-4821-966E-502241AACB28}"/>
              </a:ext>
            </a:extLst>
          </p:cNvPr>
          <p:cNvGraphicFramePr>
            <a:graphicFrameLocks noGrp="1"/>
          </p:cNvGraphicFramePr>
          <p:nvPr>
            <p:extLst>
              <p:ext uri="{D42A27DB-BD31-4B8C-83A1-F6EECF244321}">
                <p14:modId xmlns:p14="http://schemas.microsoft.com/office/powerpoint/2010/main" val="3543685614"/>
              </p:ext>
            </p:extLst>
          </p:nvPr>
        </p:nvGraphicFramePr>
        <p:xfrm>
          <a:off x="914399" y="5893097"/>
          <a:ext cx="8229600" cy="1135380"/>
        </p:xfrm>
        <a:graphic>
          <a:graphicData uri="http://schemas.openxmlformats.org/drawingml/2006/table">
            <a:tbl>
              <a:tblPr/>
              <a:tblGrid>
                <a:gridCol w="8229600">
                  <a:extLst>
                    <a:ext uri="{9D8B030D-6E8A-4147-A177-3AD203B41FA5}">
                      <a16:colId xmlns:a16="http://schemas.microsoft.com/office/drawing/2014/main" val="4129565743"/>
                    </a:ext>
                  </a:extLst>
                </a:gridCol>
              </a:tblGrid>
              <a:tr h="0">
                <a:tc>
                  <a:txBody>
                    <a:bodyPr/>
                    <a:lstStyle/>
                    <a:p>
                      <a:pPr marL="0" marR="0" algn="l">
                        <a:spcBef>
                          <a:spcPts val="300"/>
                        </a:spcBef>
                        <a:spcAft>
                          <a:spcPts val="0"/>
                        </a:spcAft>
                      </a:pP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2.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Trò</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b="1" dirty="0" err="1">
                          <a:solidFill>
                            <a:srgbClr val="000000"/>
                          </a:solidFill>
                          <a:effectLst/>
                          <a:latin typeface="Varela Round" panose="020B0604020202020204" charset="-79"/>
                          <a:ea typeface="Calibri" panose="020F0502020204030204" pitchFamily="34" charset="0"/>
                          <a:cs typeface="Varela Round" panose="020B0604020202020204" charset="-79"/>
                        </a:rPr>
                        <a:t>chơi</a:t>
                      </a:r>
                      <a:r>
                        <a:rPr lang="en-US" sz="3600" b="1" dirty="0">
                          <a:solidFill>
                            <a:srgbClr val="000000"/>
                          </a:solidFill>
                          <a:effectLst/>
                          <a:latin typeface="Varela Round" panose="020B0604020202020204" charset="-79"/>
                          <a:ea typeface="Calibri" panose="020F0502020204030204" pitchFamily="34" charset="0"/>
                          <a:cs typeface="Varela Round" panose="020B0604020202020204" charset="-79"/>
                        </a:rPr>
                        <a:t>:</a:t>
                      </a:r>
                    </a:p>
                    <a:p>
                      <a:pPr marL="0" marR="0" algn="l">
                        <a:spcBef>
                          <a:spcPts val="300"/>
                        </a:spcBef>
                        <a:spcAft>
                          <a:spcPts val="0"/>
                        </a:spcAft>
                      </a:pP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Lò</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cò</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tiếp</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 </a:t>
                      </a:r>
                      <a:r>
                        <a:rPr lang="en-US" sz="3600" dirty="0" err="1">
                          <a:solidFill>
                            <a:srgbClr val="000000"/>
                          </a:solidFill>
                          <a:effectLst/>
                          <a:latin typeface="Varela Round" panose="020B0604020202020204" charset="-79"/>
                          <a:ea typeface="Calibri" panose="020F0502020204030204" pitchFamily="34" charset="0"/>
                          <a:cs typeface="Varela Round" panose="020B0604020202020204" charset="-79"/>
                        </a:rPr>
                        <a:t>sức</a:t>
                      </a:r>
                      <a:r>
                        <a:rPr lang="en-US" sz="3600" dirty="0">
                          <a:solidFill>
                            <a:srgbClr val="000000"/>
                          </a:solidFill>
                          <a:effectLst/>
                          <a:latin typeface="Varela Round" panose="020B0604020202020204" charset="-79"/>
                          <a:ea typeface="Calibri" panose="020F0502020204030204" pitchFamily="34" charset="0"/>
                          <a:cs typeface="Varela Round" panose="020B0604020202020204" charset="-79"/>
                        </a:rPr>
                        <a:t>.</a:t>
                      </a:r>
                      <a:endParaRPr lang="en-US" sz="3200" dirty="0">
                        <a:effectLst/>
                        <a:latin typeface="Varela Round" panose="020B0604020202020204" charset="-79"/>
                        <a:ea typeface="Calibri" panose="020F0502020204030204" pitchFamily="34" charset="0"/>
                        <a:cs typeface="Varela Round" panose="020B0604020202020204" charset="-79"/>
                      </a:endParaRPr>
                    </a:p>
                  </a:txBody>
                  <a:tcPr marL="114300" marR="114300" marT="0" marB="0">
                    <a:lnL>
                      <a:noFill/>
                    </a:lnL>
                    <a:lnR>
                      <a:noFill/>
                    </a:lnR>
                    <a:lnT>
                      <a:noFill/>
                    </a:lnT>
                    <a:lnB>
                      <a:noFill/>
                    </a:lnB>
                  </a:tcPr>
                </a:tc>
                <a:extLst>
                  <a:ext uri="{0D108BD9-81ED-4DB2-BD59-A6C34878D82A}">
                    <a16:rowId xmlns:a16="http://schemas.microsoft.com/office/drawing/2014/main" val="2039945140"/>
                  </a:ext>
                </a:extLst>
              </a:tr>
            </a:tbl>
          </a:graphicData>
        </a:graphic>
      </p:graphicFrame>
      <p:pic>
        <p:nvPicPr>
          <p:cNvPr id="6146" name="Picture 3250" descr="IMG_20210809_220043">
            <a:extLst>
              <a:ext uri="{FF2B5EF4-FFF2-40B4-BE49-F238E27FC236}">
                <a16:creationId xmlns:a16="http://schemas.microsoft.com/office/drawing/2014/main" id="{3F81FAAA-F69A-4120-B2F4-078ECC1B4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503" y="5787329"/>
            <a:ext cx="9922584" cy="385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517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l="-18418" t="-31163" r="-18418" b="-50373"/>
            </a:stretch>
          </a:blipFill>
        </p:spPr>
      </p:sp>
      <p:sp>
        <p:nvSpPr>
          <p:cNvPr id="15" name="TextBox 15">
            <a:extLst>
              <a:ext uri="{FF2B5EF4-FFF2-40B4-BE49-F238E27FC236}">
                <a16:creationId xmlns:a16="http://schemas.microsoft.com/office/drawing/2014/main" id="{DBE5B342-1CA2-4DEF-81CA-F449E4E27F95}"/>
              </a:ext>
            </a:extLst>
          </p:cNvPr>
          <p:cNvSpPr txBox="1"/>
          <p:nvPr/>
        </p:nvSpPr>
        <p:spPr>
          <a:xfrm>
            <a:off x="1045612" y="1696401"/>
            <a:ext cx="8609202" cy="6894195"/>
          </a:xfrm>
          <a:prstGeom prst="rect">
            <a:avLst/>
          </a:prstGeom>
        </p:spPr>
        <p:txBody>
          <a:bodyPr wrap="square" lIns="0" tIns="0" rIns="0" bIns="0" rtlCol="0" anchor="t">
            <a:spAutoFit/>
          </a:bodyPr>
          <a:lstStyle/>
          <a:p>
            <a:pPr marL="514350" lvl="1" indent="-514350">
              <a:buAutoNum type="arabicPeriod"/>
            </a:pPr>
            <a:r>
              <a:rPr lang="en-US" sz="3200" b="1" u="none" spc="55" dirty="0">
                <a:solidFill>
                  <a:schemeClr val="bg1"/>
                </a:solidFill>
                <a:latin typeface="Varela Round"/>
                <a:ea typeface="Varela Round"/>
                <a:cs typeface="Varela Round"/>
                <a:sym typeface="Varela Round"/>
              </a:rPr>
              <a:t>VẬN DỤNG:</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Thực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hiện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giai</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đoạn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kĩ</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thuật</a:t>
            </a:r>
            <a:r>
              <a:rPr lang="en-US" sz="3200" spc="55" dirty="0">
                <a:solidFill>
                  <a:schemeClr val="bg1"/>
                </a:solidFill>
                <a:latin typeface="Varela Round"/>
                <a:ea typeface="Varela Round"/>
                <a:cs typeface="Varela Round"/>
                <a:sym typeface="Varela Round"/>
              </a:rPr>
              <a:t> ra </a:t>
            </a:r>
            <a:r>
              <a:rPr lang="en-US" sz="3200" spc="55" dirty="0" err="1">
                <a:solidFill>
                  <a:schemeClr val="bg1"/>
                </a:solidFill>
                <a:latin typeface="Varela Round"/>
                <a:ea typeface="Varela Round"/>
                <a:cs typeface="Varela Round"/>
                <a:sym typeface="Varela Round"/>
              </a:rPr>
              <a:t>sức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cuối</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cùng</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và</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giữ</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thăng</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bằng</a:t>
            </a:r>
            <a:r>
              <a:rPr lang="en-US" sz="3200" spc="55" dirty="0">
                <a:solidFill>
                  <a:schemeClr val="bg1"/>
                </a:solidFill>
                <a:latin typeface="Varela Round"/>
                <a:ea typeface="Varela Round"/>
                <a:cs typeface="Varela Round"/>
                <a:sym typeface="Varela Round"/>
              </a:rPr>
              <a:t>.</a:t>
            </a:r>
          </a:p>
          <a:p>
            <a:pPr marL="0" lvl="1"/>
            <a:endParaRPr lang="en-US" sz="3200" b="1"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2. HỒI TỈNH:</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Thả</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lỏng</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cơ</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toàn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thân</a:t>
            </a:r>
            <a:r>
              <a:rPr lang="en-US" sz="3200" spc="55" dirty="0">
                <a:solidFill>
                  <a:schemeClr val="bg1"/>
                </a:solidFill>
                <a:latin typeface="Varela Round"/>
                <a:ea typeface="Varela Round"/>
                <a:cs typeface="Varela Round"/>
                <a:sym typeface="Varela Round"/>
              </a:rPr>
              <a:t>.</a:t>
            </a:r>
          </a:p>
          <a:p>
            <a:pPr marL="0" lvl="1"/>
            <a:endParaRPr lang="en-US" sz="3200" spc="55" dirty="0">
              <a:solidFill>
                <a:schemeClr val="bg1"/>
              </a:solidFill>
              <a:latin typeface="Varela Round"/>
              <a:ea typeface="Varela Round"/>
              <a:cs typeface="Varela Round"/>
              <a:sym typeface="Varela Round"/>
            </a:endParaRPr>
          </a:p>
          <a:p>
            <a:pPr marL="0" lvl="1"/>
            <a:r>
              <a:rPr lang="en-US" sz="3200" b="1" u="none" spc="55" dirty="0">
                <a:solidFill>
                  <a:schemeClr val="bg1"/>
                </a:solidFill>
                <a:latin typeface="Varela Round"/>
                <a:ea typeface="Varela Round"/>
                <a:cs typeface="Varela Round"/>
                <a:sym typeface="Varela Round"/>
              </a:rPr>
              <a:t>3. NHẬN XÉT VÀ HƯỚNG DẪN TỰ LUYỆN TẬP Ở NHÀ:</a:t>
            </a:r>
          </a:p>
          <a:p>
            <a:pPr marL="0" lvl="1"/>
            <a:r>
              <a:rPr lang="en-US" sz="3200" spc="55" dirty="0">
                <a:solidFill>
                  <a:schemeClr val="bg1"/>
                </a:solidFill>
                <a:latin typeface="Varela Round"/>
                <a:ea typeface="Varela Round"/>
                <a:cs typeface="Varela Round"/>
                <a:sym typeface="Varela Round"/>
              </a:rPr>
              <a:t>  + </a:t>
            </a:r>
            <a:r>
              <a:rPr lang="en-US" sz="3200" spc="55" dirty="0" err="1">
                <a:solidFill>
                  <a:schemeClr val="bg1"/>
                </a:solidFill>
                <a:latin typeface="Varela Round"/>
                <a:ea typeface="Varela Round"/>
                <a:cs typeface="Varela Round"/>
                <a:sym typeface="Varela Round"/>
              </a:rPr>
              <a:t>Ưu</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điểm</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Hạn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chế</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cần</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khắc</a:t>
            </a:r>
            <a:r>
              <a:rPr lang="en-US" sz="3200" spc="55" dirty="0">
                <a:solidFill>
                  <a:schemeClr val="bg1"/>
                </a:solidFill>
                <a:latin typeface="Varela Round"/>
                <a:ea typeface="Varela Round"/>
                <a:cs typeface="Varela Round"/>
                <a:sym typeface="Varela Round"/>
              </a:rPr>
              <a:t> </a:t>
            </a:r>
            <a:r>
              <a:rPr lang="en-US" sz="3200" spc="55" dirty="0" err="1">
                <a:solidFill>
                  <a:schemeClr val="bg1"/>
                </a:solidFill>
                <a:latin typeface="Varela Round"/>
                <a:ea typeface="Varela Round"/>
                <a:cs typeface="Varela Round"/>
                <a:sym typeface="Varela Round"/>
              </a:rPr>
              <a:t>phục</a:t>
            </a:r>
            <a:r>
              <a:rPr lang="en-US" sz="3200" spc="55" dirty="0">
                <a:solidFill>
                  <a:schemeClr val="bg1"/>
                </a:solidFill>
                <a:latin typeface="Varela Round"/>
                <a:ea typeface="Varela Round"/>
                <a:cs typeface="Varela Round"/>
                <a:sym typeface="Varela Round"/>
              </a:rPr>
              <a:t>.</a:t>
            </a:r>
          </a:p>
          <a:p>
            <a:pPr marL="0" lvl="1"/>
            <a:r>
              <a:rPr lang="en-US" sz="3200" u="none" spc="55" dirty="0">
                <a:solidFill>
                  <a:schemeClr val="bg1"/>
                </a:solidFill>
                <a:latin typeface="Varela Round"/>
                <a:ea typeface="Varela Round"/>
                <a:cs typeface="Varela Round"/>
                <a:sym typeface="Varela Round"/>
              </a:rPr>
              <a:t>  + </a:t>
            </a:r>
            <a:r>
              <a:rPr lang="en-US" sz="3200" u="none" spc="55" dirty="0" err="1">
                <a:solidFill>
                  <a:schemeClr val="bg1"/>
                </a:solidFill>
                <a:latin typeface="Varela Round"/>
                <a:ea typeface="Varela Round"/>
                <a:cs typeface="Varela Round"/>
                <a:sym typeface="Varela Round"/>
              </a:rPr>
              <a:t>Hướng</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dẫn</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tập</a:t>
            </a:r>
            <a:r>
              <a:rPr lang="en-US" sz="3200" u="none" spc="55" dirty="0">
                <a:solidFill>
                  <a:schemeClr val="bg1"/>
                </a:solidFill>
                <a:latin typeface="Varela Round"/>
                <a:ea typeface="Varela Round"/>
                <a:cs typeface="Varela Round"/>
                <a:sym typeface="Varela Round"/>
              </a:rPr>
              <a:t> </a:t>
            </a:r>
            <a:r>
              <a:rPr lang="en-US" sz="3200" u="none" spc="55" dirty="0" err="1">
                <a:solidFill>
                  <a:schemeClr val="bg1"/>
                </a:solidFill>
                <a:latin typeface="Varela Round"/>
                <a:ea typeface="Varela Round"/>
                <a:cs typeface="Varela Round"/>
                <a:sym typeface="Varela Round"/>
              </a:rPr>
              <a:t>luyện</a:t>
            </a:r>
            <a:r>
              <a:rPr lang="en-US" sz="3200" u="none" spc="55" dirty="0">
                <a:solidFill>
                  <a:schemeClr val="bg1"/>
                </a:solidFill>
                <a:latin typeface="Varela Round"/>
                <a:ea typeface="Varela Round"/>
                <a:cs typeface="Varela Round"/>
                <a:sym typeface="Varela Round"/>
              </a:rPr>
              <a:t> ở </a:t>
            </a:r>
            <a:r>
              <a:rPr lang="en-US" sz="3200" u="none" spc="55" dirty="0" err="1">
                <a:solidFill>
                  <a:schemeClr val="bg1"/>
                </a:solidFill>
                <a:latin typeface="Varela Round"/>
                <a:ea typeface="Varela Round"/>
                <a:cs typeface="Varela Round"/>
                <a:sym typeface="Varela Round"/>
              </a:rPr>
              <a:t>nhà</a:t>
            </a:r>
            <a:r>
              <a:rPr lang="en-US" sz="3200" u="none" spc="55" dirty="0">
                <a:solidFill>
                  <a:schemeClr val="bg1"/>
                </a:solidFill>
                <a:latin typeface="Varela Round"/>
                <a:ea typeface="Varela Round"/>
                <a:cs typeface="Varela Round"/>
                <a:sym typeface="Varela Round"/>
              </a:rPr>
              <a:t>.</a:t>
            </a:r>
          </a:p>
          <a:p>
            <a:pPr marL="0" lvl="1"/>
            <a:endParaRPr lang="en-US" sz="3200" spc="55" dirty="0">
              <a:solidFill>
                <a:schemeClr val="bg1"/>
              </a:solidFill>
              <a:latin typeface="Varela Round"/>
              <a:ea typeface="Varela Round"/>
              <a:cs typeface="Varela Round"/>
              <a:sym typeface="Varela Round"/>
            </a:endParaRPr>
          </a:p>
          <a:p>
            <a:pPr marL="0" lvl="1"/>
            <a:r>
              <a:rPr lang="en-US" sz="3200" b="1" spc="55" dirty="0">
                <a:solidFill>
                  <a:schemeClr val="bg1"/>
                </a:solidFill>
                <a:latin typeface="Varela Round"/>
                <a:ea typeface="Varela Round"/>
                <a:cs typeface="Varela Round"/>
                <a:sym typeface="Varela Round"/>
              </a:rPr>
              <a:t>4. XUỐNG LỚP:</a:t>
            </a:r>
            <a:endParaRPr lang="en-US" sz="3200" b="1" u="none" spc="55" dirty="0">
              <a:solidFill>
                <a:schemeClr val="bg1"/>
              </a:solidFill>
              <a:latin typeface="Varela Round"/>
              <a:ea typeface="Varela Round"/>
              <a:cs typeface="Varela Round"/>
              <a:sym typeface="Varela Round"/>
            </a:endParaRPr>
          </a:p>
          <a:p>
            <a:pPr marL="0" lvl="1"/>
            <a:endParaRPr lang="en-US" sz="3200" u="none" spc="55" dirty="0">
              <a:solidFill>
                <a:schemeClr val="bg1"/>
              </a:solidFill>
              <a:latin typeface="Varela Round"/>
              <a:ea typeface="Varela Round"/>
              <a:cs typeface="Varela Round"/>
              <a:sym typeface="Varela Round"/>
            </a:endParaRPr>
          </a:p>
        </p:txBody>
      </p:sp>
      <p:sp>
        <p:nvSpPr>
          <p:cNvPr id="16" name="文本框 18">
            <a:extLst>
              <a:ext uri="{FF2B5EF4-FFF2-40B4-BE49-F238E27FC236}">
                <a16:creationId xmlns:a16="http://schemas.microsoft.com/office/drawing/2014/main" id="{F30CFCCC-1483-4E3D-BA2A-2FF7D3222AE2}"/>
              </a:ext>
            </a:extLst>
          </p:cNvPr>
          <p:cNvSpPr txBox="1"/>
          <p:nvPr/>
        </p:nvSpPr>
        <p:spPr>
          <a:xfrm>
            <a:off x="4854214" y="223360"/>
            <a:ext cx="9601200" cy="1249680"/>
          </a:xfrm>
          <a:prstGeom prst="rect">
            <a:avLst/>
          </a:prstGeom>
          <a:noFill/>
        </p:spPr>
        <p:txBody>
          <a:bodyPr wrap="square" rtlCol="0">
            <a:noAutofit/>
            <a:scene3d>
              <a:camera prst="orthographicFront"/>
              <a:lightRig rig="threePt" dir="t"/>
            </a:scene3d>
          </a:bodyPr>
          <a:lstStyle/>
          <a:p>
            <a:r>
              <a:rPr lang="en-US" altLang="vi-VN" sz="5400" b="1" dirty="0">
                <a:solidFill>
                  <a:schemeClr val="bg1"/>
                </a:solidFill>
                <a:latin typeface="Noto Sans"/>
                <a:ea typeface="Noto Sans"/>
                <a:cs typeface="+mn-ea"/>
                <a:sym typeface="Source Han Serif SC" panose="02020400000000000000" pitchFamily="18" charset="-122"/>
              </a:rPr>
              <a:t>IV. VẬN DỤNG – HỒI TỈNH</a:t>
            </a:r>
            <a:endParaRPr lang="vi-VN" altLang="vi-VN" sz="5400" b="1" dirty="0">
              <a:solidFill>
                <a:schemeClr val="bg1"/>
              </a:solidFill>
              <a:latin typeface="Noto Sans"/>
              <a:ea typeface="Noto Sans"/>
              <a:cs typeface="+mn-ea"/>
              <a:sym typeface="Source Han Serif SC" panose="02020400000000000000" pitchFamily="18" charset="-122"/>
            </a:endParaRPr>
          </a:p>
        </p:txBody>
      </p:sp>
      <p:sp>
        <p:nvSpPr>
          <p:cNvPr id="19" name="Freeform 12" descr="grid paper">
            <a:extLst>
              <a:ext uri="{FF2B5EF4-FFF2-40B4-BE49-F238E27FC236}">
                <a16:creationId xmlns:a16="http://schemas.microsoft.com/office/drawing/2014/main" id="{E8F54B20-CA32-475A-B19D-674304FB11FC}"/>
              </a:ext>
            </a:extLst>
          </p:cNvPr>
          <p:cNvSpPr/>
          <p:nvPr/>
        </p:nvSpPr>
        <p:spPr>
          <a:xfrm>
            <a:off x="9906000" y="1540193"/>
            <a:ext cx="7696199" cy="8456294"/>
          </a:xfrm>
          <a:custGeom>
            <a:avLst/>
            <a:gdLst/>
            <a:ahLst/>
            <a:cxnLst/>
            <a:rect l="l" t="t" r="r" b="b"/>
            <a:pathLst>
              <a:path w="3623203" h="2767221">
                <a:moveTo>
                  <a:pt x="0" y="0"/>
                </a:moveTo>
                <a:lnTo>
                  <a:pt x="3623203" y="0"/>
                </a:lnTo>
                <a:lnTo>
                  <a:pt x="3623203" y="2767221"/>
                </a:lnTo>
                <a:lnTo>
                  <a:pt x="0" y="2767221"/>
                </a:lnTo>
                <a:lnTo>
                  <a:pt x="0" y="0"/>
                </a:lnTo>
                <a:close/>
              </a:path>
            </a:pathLst>
          </a:custGeom>
          <a:blipFill>
            <a:blip r:embed="rId3"/>
            <a:stretch>
              <a:fillRect/>
            </a:stretch>
          </a:blipFill>
        </p:spPr>
      </p:sp>
      <p:pic>
        <p:nvPicPr>
          <p:cNvPr id="7171" name="Picture 450">
            <a:extLst>
              <a:ext uri="{FF2B5EF4-FFF2-40B4-BE49-F238E27FC236}">
                <a16:creationId xmlns:a16="http://schemas.microsoft.com/office/drawing/2014/main" id="{E3F0F7C6-5258-48E3-8053-2FA5A22D4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3124" y="3354082"/>
            <a:ext cx="6203636" cy="178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49">
            <a:extLst>
              <a:ext uri="{FF2B5EF4-FFF2-40B4-BE49-F238E27FC236}">
                <a16:creationId xmlns:a16="http://schemas.microsoft.com/office/drawing/2014/main" id="{8140B7F5-1844-43A7-9689-246B51283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1300" y="7400437"/>
            <a:ext cx="6477000" cy="238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464</Words>
  <Application>Microsoft Office PowerPoint</Application>
  <PresentationFormat>Custom</PresentationFormat>
  <Paragraphs>54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Arial</vt:lpstr>
      <vt:lpstr>Varela Round</vt:lpstr>
      <vt:lpstr>Noto Sans</vt:lpstr>
      <vt:lpstr>Source Han Serif SC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Geography Education Presentation in a Brown and Beige Scrapbook Style</dc:title>
  <dc:creator>Trí Nguyễn Hồng</dc:creator>
  <cp:lastModifiedBy>Trí Nguyễn Hồng</cp:lastModifiedBy>
  <cp:revision>59</cp:revision>
  <dcterms:created xsi:type="dcterms:W3CDTF">2006-08-16T00:00:00Z</dcterms:created>
  <dcterms:modified xsi:type="dcterms:W3CDTF">2024-11-24T11:25:11Z</dcterms:modified>
  <dc:identifier>DAGWvVOpjhI</dc:identifier>
</cp:coreProperties>
</file>