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57" r:id="rId4"/>
    <p:sldId id="265" r:id="rId5"/>
    <p:sldId id="267" r:id="rId6"/>
    <p:sldId id="266" r:id="rId7"/>
    <p:sldId id="259" r:id="rId8"/>
    <p:sldId id="268" r:id="rId9"/>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Noto Sans" panose="020B0502040504020204" pitchFamily="34" charset="0"/>
      <p:regular r:id="rId14"/>
      <p:bold r:id="rId15"/>
      <p:italic r:id="rId16"/>
      <p:boldItalic r:id="rId17"/>
    </p:embeddedFont>
    <p:embeddedFont>
      <p:font typeface="Varela Round" panose="020B0604020202020204" charset="-79"/>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82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5" descr="abstract speckles"/>
          <p:cNvSpPr/>
          <p:nvPr/>
        </p:nvSpPr>
        <p:spPr>
          <a:xfrm>
            <a:off x="11297360" y="-582295"/>
            <a:ext cx="4114800" cy="3987615"/>
          </a:xfrm>
          <a:custGeom>
            <a:avLst/>
            <a:gdLst/>
            <a:ahLst/>
            <a:cxnLst/>
            <a:rect l="l" t="t" r="r" b="b"/>
            <a:pathLst>
              <a:path w="4114800" h="3987615">
                <a:moveTo>
                  <a:pt x="0" y="0"/>
                </a:moveTo>
                <a:lnTo>
                  <a:pt x="4114800" y="0"/>
                </a:lnTo>
                <a:lnTo>
                  <a:pt x="4114800" y="3987615"/>
                </a:lnTo>
                <a:lnTo>
                  <a:pt x="0" y="39876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Freeform 2">
            <a:extLst>
              <a:ext uri="{FF2B5EF4-FFF2-40B4-BE49-F238E27FC236}">
                <a16:creationId xmlns:a16="http://schemas.microsoft.com/office/drawing/2014/main" id="{EFF34A78-7F97-4F12-8607-17B26686D76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l="-10431" t="-39900" r="-828" b="-1523"/>
            </a:stretch>
          </a:blipFill>
        </p:spPr>
      </p:sp>
      <p:pic>
        <p:nvPicPr>
          <p:cNvPr id="19" name="图片 25">
            <a:extLst>
              <a:ext uri="{FF2B5EF4-FFF2-40B4-BE49-F238E27FC236}">
                <a16:creationId xmlns:a16="http://schemas.microsoft.com/office/drawing/2014/main" id="{183E9840-A7D5-4AF0-BC74-59548E9C17CA}"/>
              </a:ext>
            </a:extLst>
          </p:cNvPr>
          <p:cNvPicPr>
            <a:picLocks noChangeAspect="1"/>
          </p:cNvPicPr>
          <p:nvPr/>
        </p:nvPicPr>
        <p:blipFill>
          <a:blip r:embed="rId5">
            <a:extLst>
              <a:ext uri="{28A0092B-C50C-407E-A947-70E740481C1C}">
                <a14:useLocalDpi xmlns:a14="http://schemas.microsoft.com/office/drawing/2010/main" val="0"/>
              </a:ext>
            </a:extLst>
          </a:blip>
          <a:srcRect l="2651" t="3200" r="10784" b="44815"/>
          <a:stretch>
            <a:fillRect/>
          </a:stretch>
        </p:blipFill>
        <p:spPr>
          <a:xfrm>
            <a:off x="-2973714" y="11984"/>
            <a:ext cx="14271073" cy="8570196"/>
          </a:xfrm>
          <a:custGeom>
            <a:avLst/>
            <a:gdLst>
              <a:gd name="connsiteX0" fmla="*/ 0 w 9791531"/>
              <a:gd name="connsiteY0" fmla="*/ 0 h 5880100"/>
              <a:gd name="connsiteX1" fmla="*/ 9791531 w 9791531"/>
              <a:gd name="connsiteY1" fmla="*/ 0 h 5880100"/>
              <a:gd name="connsiteX2" fmla="*/ 9791531 w 9791531"/>
              <a:gd name="connsiteY2" fmla="*/ 5880100 h 5880100"/>
              <a:gd name="connsiteX3" fmla="*/ 1930402 w 9791531"/>
              <a:gd name="connsiteY3" fmla="*/ 5880100 h 5880100"/>
              <a:gd name="connsiteX4" fmla="*/ 1930402 w 9791531"/>
              <a:gd name="connsiteY4" fmla="*/ 654050 h 5880100"/>
              <a:gd name="connsiteX5" fmla="*/ 0 w 9791531"/>
              <a:gd name="connsiteY5" fmla="*/ 654050 h 588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91531" h="5880100">
                <a:moveTo>
                  <a:pt x="0" y="0"/>
                </a:moveTo>
                <a:lnTo>
                  <a:pt x="9791531" y="0"/>
                </a:lnTo>
                <a:lnTo>
                  <a:pt x="9791531" y="5880100"/>
                </a:lnTo>
                <a:lnTo>
                  <a:pt x="1930402" y="5880100"/>
                </a:lnTo>
                <a:lnTo>
                  <a:pt x="1930402" y="654050"/>
                </a:lnTo>
                <a:lnTo>
                  <a:pt x="0" y="654050"/>
                </a:lnTo>
                <a:close/>
              </a:path>
            </a:pathLst>
          </a:custGeom>
        </p:spPr>
      </p:pic>
      <p:sp>
        <p:nvSpPr>
          <p:cNvPr id="20" name="文本框 18">
            <a:extLst>
              <a:ext uri="{FF2B5EF4-FFF2-40B4-BE49-F238E27FC236}">
                <a16:creationId xmlns:a16="http://schemas.microsoft.com/office/drawing/2014/main" id="{138DC7B7-7C6F-4FEC-90E7-16C3D1C9A328}"/>
              </a:ext>
            </a:extLst>
          </p:cNvPr>
          <p:cNvSpPr txBox="1"/>
          <p:nvPr/>
        </p:nvSpPr>
        <p:spPr>
          <a:xfrm>
            <a:off x="7696200" y="1677119"/>
            <a:ext cx="10934357" cy="5845976"/>
          </a:xfrm>
          <a:prstGeom prst="rect">
            <a:avLst/>
          </a:prstGeom>
          <a:noFill/>
        </p:spPr>
        <p:txBody>
          <a:bodyPr wrap="square" rtlCol="0">
            <a:noAutofit/>
            <a:scene3d>
              <a:camera prst="orthographicFront"/>
              <a:lightRig rig="threePt" dir="t"/>
            </a:scene3d>
          </a:bodyPr>
          <a:lstStyle/>
          <a:p>
            <a:r>
              <a:rPr lang="en-US" altLang="vi-VN" sz="8800" b="1" dirty="0">
                <a:solidFill>
                  <a:srgbClr val="3A1F0B"/>
                </a:solidFill>
                <a:latin typeface="Noto Sans"/>
                <a:ea typeface="Noto Sans"/>
                <a:cs typeface="+mn-ea"/>
                <a:sym typeface="Source Han Serif SC" panose="02020400000000000000" pitchFamily="18" charset="-122"/>
              </a:rPr>
              <a:t>PHỐI HỢP CÁC GIAI ĐOẠN TRONG NHẢY CAO KIỂU NẰM NGHIÊNG</a:t>
            </a:r>
            <a:endParaRPr lang="vi-VN" altLang="vi-VN" sz="8800" b="1" dirty="0">
              <a:solidFill>
                <a:srgbClr val="3A1F0B"/>
              </a:solidFill>
              <a:latin typeface="Noto Sans"/>
              <a:ea typeface="Noto Sans"/>
              <a:cs typeface="+mn-ea"/>
              <a:sym typeface="Source Han Serif SC" panose="02020400000000000000" pitchFamily="18" charset="-122"/>
            </a:endParaRPr>
          </a:p>
        </p:txBody>
      </p:sp>
      <p:sp>
        <p:nvSpPr>
          <p:cNvPr id="25" name="文本框 24">
            <a:extLst>
              <a:ext uri="{FF2B5EF4-FFF2-40B4-BE49-F238E27FC236}">
                <a16:creationId xmlns:a16="http://schemas.microsoft.com/office/drawing/2014/main" id="{5F617B0B-5876-4617-B56F-FDC034B3A580}"/>
              </a:ext>
            </a:extLst>
          </p:cNvPr>
          <p:cNvSpPr txBox="1"/>
          <p:nvPr/>
        </p:nvSpPr>
        <p:spPr>
          <a:xfrm>
            <a:off x="10535441" y="323726"/>
            <a:ext cx="2790732" cy="1310640"/>
          </a:xfrm>
          <a:prstGeom prst="rect">
            <a:avLst/>
          </a:prstGeom>
          <a:noFill/>
        </p:spPr>
        <p:txBody>
          <a:bodyPr wrap="square" rtlCol="0">
            <a:normAutofit/>
            <a:scene3d>
              <a:camera prst="orthographicFront"/>
              <a:lightRig rig="threePt" dir="t"/>
            </a:scene3d>
            <a:sp3d contourW="12700"/>
          </a:bodyPr>
          <a:lstStyle/>
          <a:p>
            <a:pPr algn="dist" defTabSz="914377">
              <a:defRPr/>
            </a:pPr>
            <a:r>
              <a:rPr lang="en-US" altLang="zh-CN" sz="8000" b="1" dirty="0" err="1">
                <a:solidFill>
                  <a:srgbClr val="D6B383"/>
                </a:solidFill>
                <a:latin typeface="Noto Sans"/>
                <a:ea typeface="Noto Sans"/>
                <a:sym typeface="Source Han Serif SC" panose="02020400000000000000" pitchFamily="18" charset="-122"/>
              </a:rPr>
              <a:t>Bài</a:t>
            </a:r>
            <a:r>
              <a:rPr lang="en-US" altLang="zh-CN" sz="8000" b="1" dirty="0">
                <a:solidFill>
                  <a:srgbClr val="D6B383"/>
                </a:solidFill>
                <a:latin typeface="Noto Sans"/>
                <a:ea typeface="Noto Sans"/>
                <a:sym typeface="Source Han Serif SC" panose="02020400000000000000" pitchFamily="18" charset="-122"/>
              </a:rPr>
              <a:t> 3:</a:t>
            </a:r>
            <a:endParaRPr lang="zh-CN" altLang="en-US" sz="8000" b="1" dirty="0">
              <a:solidFill>
                <a:srgbClr val="D6B383"/>
              </a:solidFill>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26" name="任意多边形: 形状 15">
            <a:extLst>
              <a:ext uri="{FF2B5EF4-FFF2-40B4-BE49-F238E27FC236}">
                <a16:creationId xmlns:a16="http://schemas.microsoft.com/office/drawing/2014/main" id="{0164F2A6-4E7A-4068-A00F-6F0C07ED18C7}"/>
              </a:ext>
            </a:extLst>
          </p:cNvPr>
          <p:cNvSpPr/>
          <p:nvPr/>
        </p:nvSpPr>
        <p:spPr>
          <a:xfrm>
            <a:off x="0" y="6808910"/>
            <a:ext cx="18288000" cy="3466106"/>
          </a:xfrm>
          <a:custGeom>
            <a:avLst/>
            <a:gdLst>
              <a:gd name="connsiteX0" fmla="*/ 0 w 12192000"/>
              <a:gd name="connsiteY0" fmla="*/ 0 h 2125057"/>
              <a:gd name="connsiteX1" fmla="*/ 497295 w 12192000"/>
              <a:gd name="connsiteY1" fmla="*/ 221089 h 2125057"/>
              <a:gd name="connsiteX2" fmla="*/ 2550751 w 12192000"/>
              <a:gd name="connsiteY2" fmla="*/ 901801 h 2125057"/>
              <a:gd name="connsiteX3" fmla="*/ 5992888 w 12192000"/>
              <a:gd name="connsiteY3" fmla="*/ 223852 h 2125057"/>
              <a:gd name="connsiteX4" fmla="*/ 8782489 w 12192000"/>
              <a:gd name="connsiteY4" fmla="*/ 150162 h 2125057"/>
              <a:gd name="connsiteX5" fmla="*/ 12175687 w 12192000"/>
              <a:gd name="connsiteY5" fmla="*/ 503875 h 2125057"/>
              <a:gd name="connsiteX6" fmla="*/ 12192000 w 12192000"/>
              <a:gd name="connsiteY6" fmla="*/ 516190 h 2125057"/>
              <a:gd name="connsiteX7" fmla="*/ 12192000 w 12192000"/>
              <a:gd name="connsiteY7" fmla="*/ 2125057 h 2125057"/>
              <a:gd name="connsiteX8" fmla="*/ 0 w 12192000"/>
              <a:gd name="connsiteY8" fmla="*/ 2125057 h 212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125057">
                <a:moveTo>
                  <a:pt x="0" y="0"/>
                </a:moveTo>
                <a:lnTo>
                  <a:pt x="497295" y="221089"/>
                </a:lnTo>
                <a:cubicBezTo>
                  <a:pt x="1202172" y="533965"/>
                  <a:pt x="1936278" y="842849"/>
                  <a:pt x="2550751" y="901801"/>
                </a:cubicBezTo>
                <a:cubicBezTo>
                  <a:pt x="3779696" y="1019705"/>
                  <a:pt x="4954266" y="349125"/>
                  <a:pt x="5992888" y="223852"/>
                </a:cubicBezTo>
                <a:cubicBezTo>
                  <a:pt x="7031512" y="98579"/>
                  <a:pt x="7752022" y="103491"/>
                  <a:pt x="8782489" y="150162"/>
                </a:cubicBezTo>
                <a:cubicBezTo>
                  <a:pt x="9812955" y="196833"/>
                  <a:pt x="11588402" y="69103"/>
                  <a:pt x="12175687" y="503875"/>
                </a:cubicBezTo>
                <a:lnTo>
                  <a:pt x="12192000" y="516190"/>
                </a:lnTo>
                <a:lnTo>
                  <a:pt x="12192000" y="2125057"/>
                </a:lnTo>
                <a:lnTo>
                  <a:pt x="0" y="2125057"/>
                </a:lnTo>
                <a:close/>
              </a:path>
            </a:pathLst>
          </a:custGeom>
          <a:solidFill>
            <a:srgbClr val="D6B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27" name="文本框 18">
            <a:extLst>
              <a:ext uri="{FF2B5EF4-FFF2-40B4-BE49-F238E27FC236}">
                <a16:creationId xmlns:a16="http://schemas.microsoft.com/office/drawing/2014/main" id="{F20BBFE2-B3D4-4D94-AC5F-86EFEE7CAB9D}"/>
              </a:ext>
            </a:extLst>
          </p:cNvPr>
          <p:cNvSpPr txBox="1"/>
          <p:nvPr/>
        </p:nvSpPr>
        <p:spPr>
          <a:xfrm>
            <a:off x="9298100" y="8499870"/>
            <a:ext cx="8970445" cy="1249680"/>
          </a:xfrm>
          <a:prstGeom prst="rect">
            <a:avLst/>
          </a:prstGeom>
          <a:noFill/>
        </p:spPr>
        <p:txBody>
          <a:bodyPr wrap="square" rtlCol="0">
            <a:noAutofit/>
            <a:scene3d>
              <a:camera prst="orthographicFront"/>
              <a:lightRig rig="threePt" dir="t"/>
            </a:scene3d>
          </a:bodyPr>
          <a:lstStyle/>
          <a:p>
            <a:r>
              <a:rPr lang="en-US" altLang="vi-VN" sz="4000" b="1" dirty="0" err="1">
                <a:solidFill>
                  <a:srgbClr val="3A1F0B"/>
                </a:solidFill>
                <a:latin typeface="Noto Sans"/>
                <a:ea typeface="Noto Sans"/>
                <a:cs typeface="+mn-ea"/>
                <a:sym typeface="Source Han Serif SC" panose="02020400000000000000" pitchFamily="18" charset="-122"/>
              </a:rPr>
              <a:t>Giáo</a:t>
            </a:r>
            <a:r>
              <a:rPr lang="en-US" altLang="vi-VN" sz="4000" b="1" dirty="0">
                <a:solidFill>
                  <a:srgbClr val="3A1F0B"/>
                </a:solidFill>
                <a:latin typeface="Noto Sans"/>
                <a:ea typeface="Noto Sans"/>
                <a:cs typeface="+mn-ea"/>
                <a:sym typeface="Source Han Serif SC" panose="02020400000000000000" pitchFamily="18" charset="-122"/>
              </a:rPr>
              <a:t> </a:t>
            </a:r>
            <a:r>
              <a:rPr lang="en-US" altLang="vi-VN" sz="4000" b="1" dirty="0" err="1">
                <a:solidFill>
                  <a:srgbClr val="3A1F0B"/>
                </a:solidFill>
                <a:latin typeface="Noto Sans"/>
                <a:ea typeface="Noto Sans"/>
                <a:cs typeface="+mn-ea"/>
                <a:sym typeface="Source Han Serif SC" panose="02020400000000000000" pitchFamily="18" charset="-122"/>
              </a:rPr>
              <a:t>viên</a:t>
            </a:r>
            <a:r>
              <a:rPr lang="en-US" altLang="vi-VN" sz="4000" b="1" dirty="0">
                <a:solidFill>
                  <a:srgbClr val="3A1F0B"/>
                </a:solidFill>
                <a:latin typeface="Noto Sans"/>
                <a:ea typeface="Noto Sans"/>
                <a:cs typeface="+mn-ea"/>
                <a:sym typeface="Source Han Serif SC" panose="02020400000000000000" pitchFamily="18" charset="-122"/>
              </a:rPr>
              <a:t>: </a:t>
            </a:r>
            <a:r>
              <a:rPr lang="en-US" altLang="vi-VN" sz="4000" b="1" dirty="0" err="1">
                <a:solidFill>
                  <a:srgbClr val="3A1F0B"/>
                </a:solidFill>
                <a:latin typeface="Noto Sans"/>
                <a:ea typeface="Noto Sans"/>
                <a:cs typeface="+mn-ea"/>
                <a:sym typeface="Source Han Serif SC" panose="02020400000000000000" pitchFamily="18" charset="-122"/>
              </a:rPr>
              <a:t>Phạm</a:t>
            </a:r>
            <a:r>
              <a:rPr lang="en-US" altLang="vi-VN" sz="4000" b="1" dirty="0">
                <a:solidFill>
                  <a:srgbClr val="3A1F0B"/>
                </a:solidFill>
                <a:latin typeface="Noto Sans"/>
                <a:ea typeface="Noto Sans"/>
                <a:cs typeface="+mn-ea"/>
                <a:sym typeface="Source Han Serif SC" panose="02020400000000000000" pitchFamily="18" charset="-122"/>
              </a:rPr>
              <a:t> </a:t>
            </a:r>
            <a:r>
              <a:rPr lang="en-US" altLang="vi-VN" sz="4000" b="1" dirty="0" err="1">
                <a:solidFill>
                  <a:srgbClr val="3A1F0B"/>
                </a:solidFill>
                <a:latin typeface="Noto Sans"/>
                <a:ea typeface="Noto Sans"/>
                <a:cs typeface="+mn-ea"/>
                <a:sym typeface="Source Han Serif SC" panose="02020400000000000000" pitchFamily="18" charset="-122"/>
              </a:rPr>
              <a:t>Thị</a:t>
            </a:r>
            <a:r>
              <a:rPr lang="en-US" altLang="vi-VN" sz="4000" b="1" dirty="0">
                <a:solidFill>
                  <a:srgbClr val="3A1F0B"/>
                </a:solidFill>
                <a:latin typeface="Noto Sans"/>
                <a:ea typeface="Noto Sans"/>
                <a:cs typeface="+mn-ea"/>
                <a:sym typeface="Source Han Serif SC" panose="02020400000000000000" pitchFamily="18" charset="-122"/>
              </a:rPr>
              <a:t> </a:t>
            </a:r>
            <a:r>
              <a:rPr lang="en-US" altLang="vi-VN" sz="4000" b="1" dirty="0" err="1">
                <a:solidFill>
                  <a:srgbClr val="3A1F0B"/>
                </a:solidFill>
                <a:latin typeface="Noto Sans"/>
                <a:ea typeface="Noto Sans"/>
                <a:cs typeface="+mn-ea"/>
                <a:sym typeface="Source Han Serif SC" panose="02020400000000000000" pitchFamily="18" charset="-122"/>
              </a:rPr>
              <a:t>Kiều</a:t>
            </a:r>
            <a:r>
              <a:rPr lang="en-US" altLang="vi-VN" sz="4000" b="1" dirty="0">
                <a:solidFill>
                  <a:srgbClr val="3A1F0B"/>
                </a:solidFill>
                <a:latin typeface="Noto Sans"/>
                <a:ea typeface="Noto Sans"/>
                <a:cs typeface="+mn-ea"/>
                <a:sym typeface="Source Han Serif SC" panose="02020400000000000000" pitchFamily="18" charset="-122"/>
              </a:rPr>
              <a:t> </a:t>
            </a:r>
            <a:r>
              <a:rPr lang="en-US" altLang="vi-VN" sz="4000" b="1" dirty="0" err="1">
                <a:solidFill>
                  <a:srgbClr val="3A1F0B"/>
                </a:solidFill>
                <a:latin typeface="Noto Sans"/>
                <a:ea typeface="Noto Sans"/>
                <a:cs typeface="+mn-ea"/>
                <a:sym typeface="Source Han Serif SC" panose="02020400000000000000" pitchFamily="18" charset="-122"/>
              </a:rPr>
              <a:t>Uyên</a:t>
            </a:r>
            <a:endParaRPr lang="vi-VN" altLang="vi-VN" sz="3600" b="1" dirty="0">
              <a:solidFill>
                <a:srgbClr val="3A1F0B"/>
              </a:solidFill>
              <a:latin typeface="Noto Sans"/>
              <a:ea typeface="Noto Sans"/>
              <a:cs typeface="+mn-ea"/>
              <a:sym typeface="Source Han Serif SC" panose="02020400000000000000"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randombar(horizontal)">
                                      <p:cBhvr>
                                        <p:cTn id="11" dur="500"/>
                                        <p:tgtEl>
                                          <p:spTgt spid="2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6" grpId="0" animBg="1"/>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0431" t="-39900" r="-828" b="-1523"/>
            </a:stretch>
          </a:blipFill>
        </p:spPr>
      </p:sp>
      <p:sp>
        <p:nvSpPr>
          <p:cNvPr id="28" name="文本框 18">
            <a:extLst>
              <a:ext uri="{FF2B5EF4-FFF2-40B4-BE49-F238E27FC236}">
                <a16:creationId xmlns:a16="http://schemas.microsoft.com/office/drawing/2014/main" id="{F00F13DE-D961-436D-884F-16888B7A0B6C}"/>
              </a:ext>
            </a:extLst>
          </p:cNvPr>
          <p:cNvSpPr txBox="1"/>
          <p:nvPr/>
        </p:nvSpPr>
        <p:spPr>
          <a:xfrm>
            <a:off x="5649377" y="266700"/>
            <a:ext cx="6989245" cy="1249680"/>
          </a:xfrm>
          <a:prstGeom prst="rect">
            <a:avLst/>
          </a:prstGeom>
          <a:noFill/>
        </p:spPr>
        <p:txBody>
          <a:bodyPr wrap="square" rtlCol="0">
            <a:noAutofit/>
            <a:scene3d>
              <a:camera prst="orthographicFront"/>
              <a:lightRig rig="threePt" dir="t"/>
            </a:scene3d>
          </a:bodyPr>
          <a:lstStyle/>
          <a:p>
            <a:r>
              <a:rPr lang="en-US" altLang="vi-VN" sz="5400" b="1" dirty="0">
                <a:solidFill>
                  <a:srgbClr val="3A1F0B"/>
                </a:solidFill>
                <a:latin typeface="Noto Sans"/>
                <a:ea typeface="Noto Sans"/>
                <a:cs typeface="+mn-ea"/>
                <a:sym typeface="Source Han Serif SC" panose="02020400000000000000" pitchFamily="18" charset="-122"/>
              </a:rPr>
              <a:t>MỤC TIÊU BÀI HỌC</a:t>
            </a:r>
            <a:endParaRPr lang="vi-VN" altLang="vi-VN" sz="5400" b="1" dirty="0">
              <a:solidFill>
                <a:srgbClr val="3A1F0B"/>
              </a:solidFill>
              <a:latin typeface="Noto Sans"/>
              <a:ea typeface="Noto Sans"/>
              <a:cs typeface="+mn-ea"/>
              <a:sym typeface="Source Han Serif SC" panose="02020400000000000000" pitchFamily="18" charset="-122"/>
            </a:endParaRPr>
          </a:p>
        </p:txBody>
      </p:sp>
      <p:sp>
        <p:nvSpPr>
          <p:cNvPr id="33" name="TextBox 15">
            <a:extLst>
              <a:ext uri="{FF2B5EF4-FFF2-40B4-BE49-F238E27FC236}">
                <a16:creationId xmlns:a16="http://schemas.microsoft.com/office/drawing/2014/main" id="{12486B57-9C3B-45D6-8526-367A7E4D2937}"/>
              </a:ext>
            </a:extLst>
          </p:cNvPr>
          <p:cNvSpPr txBox="1"/>
          <p:nvPr/>
        </p:nvSpPr>
        <p:spPr>
          <a:xfrm>
            <a:off x="685800" y="1116289"/>
            <a:ext cx="17297399" cy="8863965"/>
          </a:xfrm>
          <a:prstGeom prst="rect">
            <a:avLst/>
          </a:prstGeom>
        </p:spPr>
        <p:txBody>
          <a:bodyPr wrap="square" lIns="0" tIns="0" rIns="0" bIns="0" rtlCol="0" anchor="t">
            <a:spAutoFit/>
          </a:bodyPr>
          <a:lstStyle/>
          <a:p>
            <a:pPr marL="0" lvl="1" indent="0"/>
            <a:r>
              <a:rPr lang="vi-VN" sz="3200" b="1" u="none" spc="55" dirty="0">
                <a:solidFill>
                  <a:srgbClr val="302C2C"/>
                </a:solidFill>
                <a:latin typeface="Varela Round"/>
                <a:ea typeface="Varela Round"/>
                <a:cs typeface="Varela Round"/>
                <a:sym typeface="Varela Round"/>
              </a:rPr>
              <a:t>1. Kiến thức</a:t>
            </a:r>
          </a:p>
          <a:p>
            <a:pPr marL="0" lvl="1" indent="0"/>
            <a:r>
              <a:rPr lang="en-US" sz="3200" u="none" spc="55" dirty="0">
                <a:solidFill>
                  <a:srgbClr val="302C2C"/>
                </a:solidFill>
                <a:latin typeface="Varela Round"/>
                <a:ea typeface="Varela Round"/>
                <a:cs typeface="Varela Round"/>
                <a:sym typeface="Varela Round"/>
              </a:rPr>
              <a:t>  </a:t>
            </a:r>
            <a:r>
              <a:rPr lang="vi-VN" sz="3200" u="none" spc="55" dirty="0">
                <a:solidFill>
                  <a:srgbClr val="302C2C"/>
                </a:solidFill>
                <a:latin typeface="Varela Round"/>
                <a:ea typeface="Varela Round"/>
                <a:cs typeface="Varela Round"/>
                <a:sym typeface="Varela Round"/>
              </a:rPr>
              <a:t>- Phối hợp các giai đoạn trong nhảy cao kiểu nằm nghiêng </a:t>
            </a:r>
          </a:p>
          <a:p>
            <a:pPr marL="0" lvl="1" indent="0"/>
            <a:r>
              <a:rPr lang="en-US" sz="3200" u="none" spc="55" dirty="0">
                <a:solidFill>
                  <a:srgbClr val="302C2C"/>
                </a:solidFill>
                <a:latin typeface="Varela Round"/>
                <a:ea typeface="Varela Round"/>
                <a:cs typeface="Varela Round"/>
                <a:sym typeface="Varela Round"/>
              </a:rPr>
              <a:t>  </a:t>
            </a:r>
            <a:r>
              <a:rPr lang="vi-VN" sz="3200" u="none" spc="55" dirty="0">
                <a:solidFill>
                  <a:srgbClr val="302C2C"/>
                </a:solidFill>
                <a:latin typeface="Varela Round"/>
                <a:ea typeface="Varela Round"/>
                <a:cs typeface="Varela Round"/>
                <a:sym typeface="Varela Round"/>
              </a:rPr>
              <a:t>- Trò chơi phát triển sức mạnh chân: Nhảy dây tiếp sức</a:t>
            </a:r>
          </a:p>
          <a:p>
            <a:pPr marL="0" lvl="1" indent="0"/>
            <a:r>
              <a:rPr lang="en-US" sz="3200" u="none" spc="55" dirty="0">
                <a:solidFill>
                  <a:srgbClr val="302C2C"/>
                </a:solidFill>
                <a:latin typeface="Varela Round"/>
                <a:ea typeface="Varela Round"/>
                <a:cs typeface="Varela Round"/>
                <a:sym typeface="Varela Round"/>
              </a:rPr>
              <a:t>  </a:t>
            </a:r>
            <a:r>
              <a:rPr lang="vi-VN" sz="3200" u="none" spc="55" dirty="0">
                <a:solidFill>
                  <a:srgbClr val="302C2C"/>
                </a:solidFill>
                <a:latin typeface="Varela Round"/>
                <a:ea typeface="Varela Round"/>
                <a:cs typeface="Varela Round"/>
                <a:sym typeface="Varela Round"/>
              </a:rPr>
              <a:t>- Yêu cầu học sinh thực hiện nghiêm túc, đủ lượng vận động, tích cực trong các hoạt động.</a:t>
            </a:r>
          </a:p>
          <a:p>
            <a:pPr marL="0" lvl="1" indent="0"/>
            <a:r>
              <a:rPr lang="vi-VN" sz="3200" b="1" u="none" spc="55" dirty="0">
                <a:solidFill>
                  <a:srgbClr val="302C2C"/>
                </a:solidFill>
                <a:latin typeface="Varela Round"/>
                <a:ea typeface="Varela Round"/>
                <a:cs typeface="Varela Round"/>
                <a:sym typeface="Varela Round"/>
              </a:rPr>
              <a:t>2. Năng lực</a:t>
            </a:r>
          </a:p>
          <a:p>
            <a:pPr marL="0" lvl="1" indent="0"/>
            <a:r>
              <a:rPr lang="en-US" sz="3200" b="1" u="none" spc="55" dirty="0">
                <a:solidFill>
                  <a:srgbClr val="302C2C"/>
                </a:solidFill>
                <a:latin typeface="Varela Round"/>
                <a:ea typeface="Varela Round"/>
                <a:cs typeface="Varela Round"/>
                <a:sym typeface="Varela Round"/>
              </a:rPr>
              <a:t> * </a:t>
            </a:r>
            <a:r>
              <a:rPr lang="vi-VN" sz="3200" b="1" u="none" spc="55" dirty="0">
                <a:solidFill>
                  <a:srgbClr val="302C2C"/>
                </a:solidFill>
                <a:latin typeface="Varela Round"/>
                <a:ea typeface="Varela Round"/>
                <a:cs typeface="Varela Round"/>
                <a:sym typeface="Varela Round"/>
              </a:rPr>
              <a:t>Năng lực chung:</a:t>
            </a:r>
          </a:p>
          <a:p>
            <a:pPr marL="0" lvl="1" indent="0"/>
            <a:r>
              <a:rPr lang="en-US" sz="3200" b="1" u="none" spc="55" dirty="0">
                <a:solidFill>
                  <a:srgbClr val="302C2C"/>
                </a:solidFill>
                <a:latin typeface="Varela Round"/>
                <a:ea typeface="Varela Round"/>
                <a:cs typeface="Varela Round"/>
                <a:sym typeface="Varela Round"/>
              </a:rPr>
              <a:t>  - </a:t>
            </a:r>
            <a:r>
              <a:rPr lang="vi-VN" sz="3200" u="none" spc="55" dirty="0">
                <a:solidFill>
                  <a:srgbClr val="302C2C"/>
                </a:solidFill>
                <a:latin typeface="Varela Round"/>
                <a:ea typeface="Varela Round"/>
                <a:cs typeface="Varela Round"/>
                <a:sym typeface="Varela Round"/>
              </a:rPr>
              <a:t>Tự học và tự chủ: Học sinh tự tìm hiểu bài qua hình ảnh và ghi chú, tập luyện chủ động.</a:t>
            </a:r>
          </a:p>
          <a:p>
            <a:pPr marL="0" lvl="1" indent="0"/>
            <a:r>
              <a:rPr lang="en-US" sz="3200" u="none" spc="55" dirty="0">
                <a:solidFill>
                  <a:srgbClr val="302C2C"/>
                </a:solidFill>
                <a:latin typeface="Varela Round"/>
                <a:ea typeface="Varela Round"/>
                <a:cs typeface="Varela Round"/>
                <a:sym typeface="Varela Round"/>
              </a:rPr>
              <a:t>  - </a:t>
            </a:r>
            <a:r>
              <a:rPr lang="vi-VN" sz="3200" u="none" spc="55" dirty="0">
                <a:solidFill>
                  <a:srgbClr val="302C2C"/>
                </a:solidFill>
                <a:latin typeface="Varela Round"/>
                <a:ea typeface="Varela Round"/>
                <a:cs typeface="Varela Round"/>
                <a:sym typeface="Varela Round"/>
              </a:rPr>
              <a:t>Giao tiếp và hợp tác: Phát triển khả năng giao tiếp và làm việc nhóm qua các trò chơi và nhiệm vụ tập luyện.</a:t>
            </a:r>
          </a:p>
          <a:p>
            <a:pPr marL="0" lvl="1" indent="0"/>
            <a:r>
              <a:rPr lang="en-US" sz="3200" u="none" spc="55" dirty="0">
                <a:solidFill>
                  <a:srgbClr val="302C2C"/>
                </a:solidFill>
                <a:latin typeface="Varela Round"/>
                <a:ea typeface="Varela Round"/>
                <a:cs typeface="Varela Round"/>
                <a:sym typeface="Varela Round"/>
              </a:rPr>
              <a:t>  - </a:t>
            </a:r>
            <a:r>
              <a:rPr lang="vi-VN" sz="3200" u="none" spc="55" dirty="0">
                <a:solidFill>
                  <a:srgbClr val="302C2C"/>
                </a:solidFill>
                <a:latin typeface="Varela Round"/>
                <a:ea typeface="Varela Round"/>
                <a:cs typeface="Varela Round"/>
                <a:sym typeface="Varela Round"/>
              </a:rPr>
              <a:t>Giải quyết vấn đề và sáng tạo: Khuyến khích sáng tạo và giải quyết vấn đề trong trò chơi và bài học.</a:t>
            </a:r>
          </a:p>
          <a:p>
            <a:pPr marL="0" lvl="1" indent="0"/>
            <a:r>
              <a:rPr lang="en-US" sz="3200" b="1" u="none" spc="55" dirty="0">
                <a:solidFill>
                  <a:srgbClr val="302C2C"/>
                </a:solidFill>
                <a:latin typeface="Varela Round"/>
                <a:ea typeface="Varela Round"/>
                <a:cs typeface="Varela Round"/>
                <a:sym typeface="Varela Round"/>
              </a:rPr>
              <a:t>  - </a:t>
            </a:r>
            <a:r>
              <a:rPr lang="vi-VN" sz="3200" b="1" u="none" spc="55" dirty="0">
                <a:solidFill>
                  <a:srgbClr val="302C2C"/>
                </a:solidFill>
                <a:latin typeface="Varela Round"/>
                <a:ea typeface="Varela Round"/>
                <a:cs typeface="Varela Round"/>
                <a:sym typeface="Varela Round"/>
              </a:rPr>
              <a:t>Năng lực riêng:</a:t>
            </a:r>
          </a:p>
          <a:p>
            <a:pPr marL="0" lvl="1" indent="0"/>
            <a:r>
              <a:rPr lang="en-US" sz="3200" b="1" u="none" spc="55" dirty="0">
                <a:solidFill>
                  <a:srgbClr val="302C2C"/>
                </a:solidFill>
                <a:latin typeface="Varela Round"/>
                <a:ea typeface="Varela Round"/>
                <a:cs typeface="Varela Round"/>
                <a:sym typeface="Varela Round"/>
              </a:rPr>
              <a:t>  </a:t>
            </a:r>
            <a:r>
              <a:rPr lang="en-US" sz="3200" u="none" spc="55" dirty="0">
                <a:solidFill>
                  <a:srgbClr val="302C2C"/>
                </a:solidFill>
                <a:latin typeface="Varela Round"/>
                <a:ea typeface="Varela Round"/>
                <a:cs typeface="Varela Round"/>
                <a:sym typeface="Varela Round"/>
              </a:rPr>
              <a:t>- </a:t>
            </a:r>
            <a:r>
              <a:rPr lang="vi-VN" sz="3200" u="none" spc="55" dirty="0">
                <a:solidFill>
                  <a:srgbClr val="302C2C"/>
                </a:solidFill>
                <a:latin typeface="Varela Round"/>
                <a:ea typeface="Varela Round"/>
                <a:cs typeface="Varela Round"/>
                <a:sym typeface="Varela Round"/>
              </a:rPr>
              <a:t>Chăm sóc sức khoẻ: Phát triển năng lực chăm sóc sức khỏe qua trò chơi và học tập.</a:t>
            </a:r>
          </a:p>
          <a:p>
            <a:pPr marL="0" lvl="1" indent="0"/>
            <a:r>
              <a:rPr lang="en-US" sz="3200" u="none" spc="55" dirty="0">
                <a:solidFill>
                  <a:srgbClr val="302C2C"/>
                </a:solidFill>
                <a:latin typeface="Varela Round"/>
                <a:ea typeface="Varela Round"/>
                <a:cs typeface="Varela Round"/>
                <a:sym typeface="Varela Round"/>
              </a:rPr>
              <a:t>  - </a:t>
            </a:r>
            <a:r>
              <a:rPr lang="vi-VN" sz="3200" u="none" spc="55" dirty="0">
                <a:solidFill>
                  <a:srgbClr val="302C2C"/>
                </a:solidFill>
                <a:latin typeface="Varela Round"/>
                <a:ea typeface="Varela Round"/>
                <a:cs typeface="Varela Round"/>
                <a:sym typeface="Varela Round"/>
              </a:rPr>
              <a:t>Vận động cơ bản: Cải thiện kỹ năng vận động qua các động tác và trò chơi.</a:t>
            </a:r>
          </a:p>
          <a:p>
            <a:pPr marL="0" lvl="1" indent="0"/>
            <a:r>
              <a:rPr lang="vi-VN" sz="3200" b="1" u="none" spc="55" dirty="0">
                <a:solidFill>
                  <a:srgbClr val="302C2C"/>
                </a:solidFill>
                <a:latin typeface="Varela Round"/>
                <a:ea typeface="Varela Round"/>
                <a:cs typeface="Varela Round"/>
                <a:sym typeface="Varela Round"/>
              </a:rPr>
              <a:t>3. Phẩm chất</a:t>
            </a:r>
          </a:p>
          <a:p>
            <a:pPr marL="0" lvl="1" indent="0"/>
            <a:r>
              <a:rPr lang="en-US" sz="3200" u="none" spc="55" dirty="0">
                <a:solidFill>
                  <a:srgbClr val="302C2C"/>
                </a:solidFill>
                <a:latin typeface="Varela Round"/>
                <a:ea typeface="Varela Round"/>
                <a:cs typeface="Varela Round"/>
                <a:sym typeface="Varela Round"/>
              </a:rPr>
              <a:t>  </a:t>
            </a:r>
            <a:r>
              <a:rPr lang="vi-VN" sz="3200" u="none" spc="55" dirty="0">
                <a:solidFill>
                  <a:srgbClr val="302C2C"/>
                </a:solidFill>
                <a:latin typeface="Varela Round"/>
                <a:ea typeface="Varela Round"/>
                <a:cs typeface="Varela Round"/>
                <a:sym typeface="Varela Round"/>
              </a:rPr>
              <a:t>- Tích cực, tự giác trong học tập và vận dụng để rèn luyện thân thể hằng ngày.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811" t="-94768" r="-5745"/>
            </a:stretch>
          </a:blipFill>
        </p:spPr>
        <p:txBody>
          <a:bodyPr/>
          <a:lstStyle/>
          <a:p>
            <a:r>
              <a:rPr lang="en-US" dirty="0"/>
              <a:t>:</a:t>
            </a:r>
          </a:p>
        </p:txBody>
      </p:sp>
      <p:sp>
        <p:nvSpPr>
          <p:cNvPr id="16" name="文本框 18">
            <a:extLst>
              <a:ext uri="{FF2B5EF4-FFF2-40B4-BE49-F238E27FC236}">
                <a16:creationId xmlns:a16="http://schemas.microsoft.com/office/drawing/2014/main" id="{BA157729-CC9F-472A-8A5F-9CFD00C4A26B}"/>
              </a:ext>
            </a:extLst>
          </p:cNvPr>
          <p:cNvSpPr txBox="1"/>
          <p:nvPr/>
        </p:nvSpPr>
        <p:spPr>
          <a:xfrm>
            <a:off x="7315200" y="327753"/>
            <a:ext cx="6781800" cy="1249680"/>
          </a:xfrm>
          <a:prstGeom prst="rect">
            <a:avLst/>
          </a:prstGeom>
          <a:noFill/>
        </p:spPr>
        <p:txBody>
          <a:bodyPr wrap="square" rtlCol="0">
            <a:noAutofit/>
            <a:scene3d>
              <a:camera prst="orthographicFront"/>
              <a:lightRig rig="threePt" dir="t"/>
            </a:scene3d>
          </a:bodyPr>
          <a:lstStyle/>
          <a:p>
            <a:r>
              <a:rPr lang="en-US" altLang="vi-VN" sz="5400" b="1" dirty="0">
                <a:solidFill>
                  <a:schemeClr val="bg1"/>
                </a:solidFill>
                <a:latin typeface="Noto Sans"/>
                <a:ea typeface="Noto Sans"/>
                <a:cs typeface="+mn-ea"/>
                <a:sym typeface="Source Han Serif SC" panose="02020400000000000000" pitchFamily="18" charset="-122"/>
              </a:rPr>
              <a:t>I. MỞ ĐẦU</a:t>
            </a:r>
            <a:endParaRPr lang="vi-VN" altLang="vi-VN" sz="5400" b="1" dirty="0">
              <a:solidFill>
                <a:schemeClr val="bg1"/>
              </a:solidFill>
              <a:latin typeface="Noto Sans"/>
              <a:ea typeface="Noto Sans"/>
              <a:cs typeface="+mn-ea"/>
              <a:sym typeface="Source Han Serif SC" panose="02020400000000000000" pitchFamily="18" charset="-122"/>
            </a:endParaRPr>
          </a:p>
        </p:txBody>
      </p:sp>
      <p:sp>
        <p:nvSpPr>
          <p:cNvPr id="17" name="TextBox 15">
            <a:extLst>
              <a:ext uri="{FF2B5EF4-FFF2-40B4-BE49-F238E27FC236}">
                <a16:creationId xmlns:a16="http://schemas.microsoft.com/office/drawing/2014/main" id="{F72BF076-ACE7-4911-9BFC-0272092F2FC4}"/>
              </a:ext>
            </a:extLst>
          </p:cNvPr>
          <p:cNvSpPr txBox="1"/>
          <p:nvPr/>
        </p:nvSpPr>
        <p:spPr>
          <a:xfrm>
            <a:off x="1144397" y="1577433"/>
            <a:ext cx="15999203" cy="6401753"/>
          </a:xfrm>
          <a:prstGeom prst="rect">
            <a:avLst/>
          </a:prstGeom>
        </p:spPr>
        <p:txBody>
          <a:bodyPr wrap="square" lIns="0" tIns="0" rIns="0" bIns="0" rtlCol="0" anchor="t">
            <a:spAutoFit/>
          </a:bodyPr>
          <a:lstStyle/>
          <a:p>
            <a:pPr marL="514350" lvl="1" indent="-514350">
              <a:buAutoNum type="arabicPeriod"/>
            </a:pPr>
            <a:r>
              <a:rPr lang="en-US" sz="3200" b="1" u="none" spc="55" dirty="0">
                <a:solidFill>
                  <a:schemeClr val="bg1"/>
                </a:solidFill>
                <a:latin typeface="Varela Round"/>
                <a:ea typeface="Varela Round"/>
                <a:cs typeface="Varela Round"/>
                <a:sym typeface="Varela Round"/>
              </a:rPr>
              <a:t>KHỞI ĐỘNG CHUNG:</a:t>
            </a:r>
          </a:p>
          <a:p>
            <a:pPr marL="0" lvl="1"/>
            <a:r>
              <a:rPr lang="en-US" sz="3200" spc="55" dirty="0">
                <a:solidFill>
                  <a:schemeClr val="bg1"/>
                </a:solidFill>
                <a:latin typeface="Varela Round"/>
                <a:ea typeface="Varela Round"/>
                <a:cs typeface="Varela Round"/>
                <a:sym typeface="Varela Round"/>
              </a:rPr>
              <a:t>  + </a:t>
            </a:r>
            <a:r>
              <a:rPr lang="en-US" sz="3200" spc="55" dirty="0" err="1">
                <a:solidFill>
                  <a:schemeClr val="bg1"/>
                </a:solidFill>
                <a:latin typeface="Varela Round"/>
                <a:ea typeface="Varela Round"/>
                <a:cs typeface="Varela Round"/>
                <a:sym typeface="Varela Round"/>
              </a:rPr>
              <a:t>Chạy</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trên</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địa</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hình</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tự</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nhiên</a:t>
            </a:r>
            <a:r>
              <a:rPr lang="en-US" sz="3200" spc="55" dirty="0">
                <a:solidFill>
                  <a:schemeClr val="bg1"/>
                </a:solidFill>
                <a:latin typeface="Varela Round"/>
                <a:ea typeface="Varela Round"/>
                <a:cs typeface="Varela Round"/>
                <a:sym typeface="Varela Round"/>
              </a:rPr>
              <a:t>. </a:t>
            </a:r>
          </a:p>
          <a:p>
            <a:pPr marL="0" lvl="1"/>
            <a:r>
              <a:rPr lang="en-US" sz="3200" u="none" spc="55" dirty="0">
                <a:solidFill>
                  <a:schemeClr val="bg1"/>
                </a:solidFill>
                <a:latin typeface="Varela Round"/>
                <a:ea typeface="Varela Round"/>
                <a:cs typeface="Varela Round"/>
                <a:sym typeface="Varela Round"/>
              </a:rPr>
              <a:t>  + </a:t>
            </a:r>
            <a:r>
              <a:rPr lang="en-US" sz="3200" u="none" spc="55" dirty="0" err="1">
                <a:solidFill>
                  <a:schemeClr val="bg1"/>
                </a:solidFill>
                <a:latin typeface="Varela Round"/>
                <a:ea typeface="Varela Round"/>
                <a:cs typeface="Varela Round"/>
                <a:sym typeface="Varela Round"/>
              </a:rPr>
              <a:t>Xoay</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các</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khớp</a:t>
            </a:r>
            <a:r>
              <a:rPr lang="en-US" sz="3200" u="none" spc="55" dirty="0">
                <a:solidFill>
                  <a:schemeClr val="bg1"/>
                </a:solidFill>
                <a:latin typeface="Varela Round"/>
                <a:ea typeface="Varela Round"/>
                <a:cs typeface="Varela Round"/>
                <a:sym typeface="Varela Round"/>
              </a:rPr>
              <a:t>.</a:t>
            </a:r>
          </a:p>
          <a:p>
            <a:pPr marL="0" lvl="1"/>
            <a:r>
              <a:rPr lang="en-US" sz="3200" spc="55" dirty="0">
                <a:solidFill>
                  <a:schemeClr val="bg1"/>
                </a:solidFill>
                <a:latin typeface="Varela Round"/>
                <a:ea typeface="Varela Round"/>
                <a:cs typeface="Varela Round"/>
                <a:sym typeface="Varela Round"/>
              </a:rPr>
              <a:t>  + </a:t>
            </a:r>
            <a:r>
              <a:rPr lang="en-US" sz="3200" spc="55" dirty="0" err="1">
                <a:solidFill>
                  <a:schemeClr val="bg1"/>
                </a:solidFill>
                <a:latin typeface="Varela Round"/>
                <a:ea typeface="Varela Round"/>
                <a:cs typeface="Varela Round"/>
                <a:sym typeface="Varela Round"/>
              </a:rPr>
              <a:t>Ép</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dọc</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ép</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ngang</a:t>
            </a:r>
            <a:r>
              <a:rPr lang="en-US" sz="3200" spc="55" dirty="0">
                <a:solidFill>
                  <a:schemeClr val="bg1"/>
                </a:solidFill>
                <a:latin typeface="Varela Round"/>
                <a:ea typeface="Varela Round"/>
                <a:cs typeface="Varela Round"/>
                <a:sym typeface="Varela Round"/>
              </a:rPr>
              <a:t>.</a:t>
            </a:r>
          </a:p>
          <a:p>
            <a:pPr marL="0" lvl="1"/>
            <a:endParaRPr lang="en-US" sz="3200" b="1" spc="55" dirty="0">
              <a:solidFill>
                <a:schemeClr val="bg1"/>
              </a:solidFill>
              <a:latin typeface="Varela Round"/>
              <a:ea typeface="Varela Round"/>
              <a:cs typeface="Varela Round"/>
              <a:sym typeface="Varela Round"/>
            </a:endParaRPr>
          </a:p>
          <a:p>
            <a:pPr marL="0" lvl="1"/>
            <a:r>
              <a:rPr lang="en-US" sz="3200" b="1" u="none" spc="55" dirty="0">
                <a:solidFill>
                  <a:schemeClr val="bg1"/>
                </a:solidFill>
                <a:latin typeface="Varela Round"/>
                <a:ea typeface="Varela Round"/>
                <a:cs typeface="Varela Round"/>
                <a:sym typeface="Varela Round"/>
              </a:rPr>
              <a:t>2. KHỞI ĐỘNG CHUYÊN MÔN:</a:t>
            </a:r>
          </a:p>
          <a:p>
            <a:pPr marL="0" lvl="1"/>
            <a:r>
              <a:rPr lang="en-US" sz="3200" u="none" spc="55" dirty="0">
                <a:solidFill>
                  <a:schemeClr val="bg1"/>
                </a:solidFill>
                <a:latin typeface="Varela Round"/>
                <a:ea typeface="Varela Round"/>
                <a:cs typeface="Varela Round"/>
                <a:sym typeface="Varela Round"/>
              </a:rPr>
              <a:t>  + </a:t>
            </a:r>
            <a:r>
              <a:rPr lang="en-US" sz="3200" u="none" spc="55" dirty="0" err="1">
                <a:solidFill>
                  <a:schemeClr val="bg1"/>
                </a:solidFill>
                <a:latin typeface="Varela Round"/>
                <a:ea typeface="Varela Round"/>
                <a:cs typeface="Varela Round"/>
                <a:sym typeface="Varela Round"/>
              </a:rPr>
              <a:t>Chạy</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tại</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chổ</a:t>
            </a:r>
            <a:r>
              <a:rPr lang="en-US" sz="3200" u="none" spc="55" dirty="0">
                <a:solidFill>
                  <a:schemeClr val="bg1"/>
                </a:solidFill>
                <a:latin typeface="Varela Round"/>
                <a:ea typeface="Varela Round"/>
                <a:cs typeface="Varela Round"/>
                <a:sym typeface="Varela Round"/>
              </a:rPr>
              <a:t>.</a:t>
            </a:r>
          </a:p>
          <a:p>
            <a:pPr marL="0" lvl="1"/>
            <a:r>
              <a:rPr lang="en-US" sz="3200" u="none" spc="55" dirty="0">
                <a:solidFill>
                  <a:schemeClr val="bg1"/>
                </a:solidFill>
                <a:latin typeface="Varela Round"/>
                <a:ea typeface="Varela Round"/>
                <a:cs typeface="Varela Round"/>
                <a:sym typeface="Varela Round"/>
              </a:rPr>
              <a:t>  + </a:t>
            </a:r>
            <a:r>
              <a:rPr lang="en-US" sz="3200" u="none" spc="55" dirty="0" err="1">
                <a:solidFill>
                  <a:schemeClr val="bg1"/>
                </a:solidFill>
                <a:latin typeface="Varela Round"/>
                <a:ea typeface="Varela Round"/>
                <a:cs typeface="Varela Round"/>
                <a:sym typeface="Varela Round"/>
              </a:rPr>
              <a:t>Cúi</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gập</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đánh</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tay</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tại</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chổ</a:t>
            </a:r>
            <a:r>
              <a:rPr lang="en-US" sz="3200" u="none" spc="55" dirty="0">
                <a:solidFill>
                  <a:schemeClr val="bg1"/>
                </a:solidFill>
                <a:latin typeface="Varela Round"/>
                <a:ea typeface="Varela Round"/>
                <a:cs typeface="Varela Round"/>
                <a:sym typeface="Varela Round"/>
              </a:rPr>
              <a:t>.</a:t>
            </a:r>
          </a:p>
          <a:p>
            <a:pPr marL="0" lvl="1"/>
            <a:r>
              <a:rPr lang="en-US" sz="3200" u="none" spc="55" dirty="0">
                <a:solidFill>
                  <a:schemeClr val="bg1"/>
                </a:solidFill>
                <a:latin typeface="Varela Round"/>
                <a:ea typeface="Varela Round"/>
                <a:cs typeface="Varela Round"/>
                <a:sym typeface="Varela Round"/>
              </a:rPr>
              <a:t>  + </a:t>
            </a:r>
            <a:r>
              <a:rPr lang="en-US" sz="3200" u="none" spc="55" dirty="0" err="1">
                <a:solidFill>
                  <a:schemeClr val="bg1"/>
                </a:solidFill>
                <a:latin typeface="Varela Round"/>
                <a:ea typeface="Varela Round"/>
                <a:cs typeface="Varela Round"/>
                <a:sym typeface="Varela Round"/>
              </a:rPr>
              <a:t>Vặn</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mình</a:t>
            </a:r>
            <a:r>
              <a:rPr lang="en-US" sz="3200" u="none" spc="55" dirty="0">
                <a:solidFill>
                  <a:schemeClr val="bg1"/>
                </a:solidFill>
                <a:latin typeface="Varela Round"/>
                <a:ea typeface="Varela Round"/>
                <a:cs typeface="Varela Round"/>
                <a:sym typeface="Varela Round"/>
              </a:rPr>
              <a:t> </a:t>
            </a:r>
          </a:p>
          <a:p>
            <a:pPr marL="0" lvl="1"/>
            <a:endParaRPr lang="en-US" sz="3200" spc="55" dirty="0">
              <a:solidFill>
                <a:schemeClr val="bg1"/>
              </a:solidFill>
              <a:latin typeface="Varela Round"/>
              <a:ea typeface="Varela Round"/>
              <a:cs typeface="Varela Round"/>
              <a:sym typeface="Varela Round"/>
            </a:endParaRPr>
          </a:p>
          <a:p>
            <a:pPr marL="0" lvl="1"/>
            <a:r>
              <a:rPr lang="en-US" sz="3200" b="1" u="none" spc="55" dirty="0">
                <a:solidFill>
                  <a:schemeClr val="bg1"/>
                </a:solidFill>
                <a:latin typeface="Varela Round"/>
                <a:ea typeface="Varela Round"/>
                <a:cs typeface="Varela Round"/>
                <a:sym typeface="Varela Round"/>
              </a:rPr>
              <a:t>3. TRÒ CHƠI:</a:t>
            </a:r>
          </a:p>
          <a:p>
            <a:pPr marL="0" lvl="1"/>
            <a:r>
              <a:rPr lang="en-US" sz="3200" spc="55" dirty="0">
                <a:solidFill>
                  <a:schemeClr val="bg1"/>
                </a:solidFill>
                <a:latin typeface="Varela Round"/>
                <a:ea typeface="Varela Round"/>
                <a:cs typeface="Varela Round"/>
                <a:sym typeface="Varela Round"/>
              </a:rPr>
              <a:t>  “</a:t>
            </a:r>
            <a:r>
              <a:rPr lang="en-US" sz="3200" i="1" spc="55" dirty="0" err="1">
                <a:solidFill>
                  <a:schemeClr val="bg1"/>
                </a:solidFill>
                <a:latin typeface="Varela Round"/>
                <a:ea typeface="Varela Round"/>
                <a:cs typeface="Varela Round"/>
                <a:sym typeface="Varela Round"/>
              </a:rPr>
              <a:t>Lò</a:t>
            </a:r>
            <a:r>
              <a:rPr lang="en-US" sz="3200" i="1" spc="55" dirty="0">
                <a:solidFill>
                  <a:schemeClr val="bg1"/>
                </a:solidFill>
                <a:latin typeface="Varela Round"/>
                <a:ea typeface="Varela Round"/>
                <a:cs typeface="Varela Round"/>
                <a:sym typeface="Varela Round"/>
              </a:rPr>
              <a:t> </a:t>
            </a:r>
            <a:r>
              <a:rPr lang="en-US" sz="3200" i="1" spc="55" dirty="0" err="1">
                <a:solidFill>
                  <a:schemeClr val="bg1"/>
                </a:solidFill>
                <a:latin typeface="Varela Round"/>
                <a:ea typeface="Varela Round"/>
                <a:cs typeface="Varela Round"/>
                <a:sym typeface="Varela Round"/>
              </a:rPr>
              <a:t>cò</a:t>
            </a:r>
            <a:r>
              <a:rPr lang="en-US" sz="3200" i="1" spc="55" dirty="0">
                <a:solidFill>
                  <a:schemeClr val="bg1"/>
                </a:solidFill>
                <a:latin typeface="Varela Round"/>
                <a:ea typeface="Varela Round"/>
                <a:cs typeface="Varela Round"/>
                <a:sym typeface="Varela Round"/>
              </a:rPr>
              <a:t> </a:t>
            </a:r>
            <a:r>
              <a:rPr lang="en-US" sz="3200" i="1" spc="55" dirty="0" err="1">
                <a:solidFill>
                  <a:schemeClr val="bg1"/>
                </a:solidFill>
                <a:latin typeface="Varela Round"/>
                <a:ea typeface="Varela Round"/>
                <a:cs typeface="Varela Round"/>
                <a:sym typeface="Varela Round"/>
              </a:rPr>
              <a:t>vượt</a:t>
            </a:r>
            <a:r>
              <a:rPr lang="en-US" sz="3200" i="1" spc="55" dirty="0">
                <a:solidFill>
                  <a:schemeClr val="bg1"/>
                </a:solidFill>
                <a:latin typeface="Varela Round"/>
                <a:ea typeface="Varela Round"/>
                <a:cs typeface="Varela Round"/>
                <a:sym typeface="Varela Round"/>
              </a:rPr>
              <a:t> </a:t>
            </a:r>
            <a:r>
              <a:rPr lang="en-US" sz="3200" i="1" spc="55" dirty="0" err="1">
                <a:solidFill>
                  <a:schemeClr val="bg1"/>
                </a:solidFill>
                <a:latin typeface="Varela Round"/>
                <a:ea typeface="Varela Round"/>
                <a:cs typeface="Varela Round"/>
                <a:sym typeface="Varela Round"/>
              </a:rPr>
              <a:t>rào</a:t>
            </a:r>
            <a:r>
              <a:rPr lang="en-US" sz="3200" i="1" spc="55" dirty="0">
                <a:solidFill>
                  <a:schemeClr val="bg1"/>
                </a:solidFill>
                <a:latin typeface="Varela Round"/>
                <a:ea typeface="Varela Round"/>
                <a:cs typeface="Varela Round"/>
                <a:sym typeface="Varela Round"/>
              </a:rPr>
              <a:t>” </a:t>
            </a:r>
            <a:endParaRPr lang="en-US" sz="3200" u="none" spc="55" dirty="0">
              <a:solidFill>
                <a:schemeClr val="bg1"/>
              </a:solidFill>
              <a:latin typeface="Varela Round"/>
              <a:ea typeface="Varela Round"/>
              <a:cs typeface="Varela Round"/>
              <a:sym typeface="Varela Round"/>
            </a:endParaRPr>
          </a:p>
          <a:p>
            <a:pPr marL="0" lvl="1"/>
            <a:endParaRPr lang="en-US" sz="3200" u="none" spc="55" dirty="0">
              <a:solidFill>
                <a:schemeClr val="bg1"/>
              </a:solidFill>
              <a:latin typeface="Varela Round"/>
              <a:ea typeface="Varela Round"/>
              <a:cs typeface="Varela Round"/>
              <a:sym typeface="Varela Round"/>
            </a:endParaRPr>
          </a:p>
        </p:txBody>
      </p:sp>
      <p:pic>
        <p:nvPicPr>
          <p:cNvPr id="4099" name="Picture 1">
            <a:extLst>
              <a:ext uri="{FF2B5EF4-FFF2-40B4-BE49-F238E27FC236}">
                <a16:creationId xmlns:a16="http://schemas.microsoft.com/office/drawing/2014/main" id="{7B009B6C-22D0-4807-B0FE-E93DD9BD9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1650" y="1577433"/>
            <a:ext cx="6477000" cy="426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40">
            <a:extLst>
              <a:ext uri="{FF2B5EF4-FFF2-40B4-BE49-F238E27FC236}">
                <a16:creationId xmlns:a16="http://schemas.microsoft.com/office/drawing/2014/main" id="{8D36697F-EF86-415D-B5E0-D65EB30973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4927" y="6358819"/>
            <a:ext cx="8270445" cy="338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0431" t="-39900" r="-828" b="-1523"/>
            </a:stretch>
          </a:blipFill>
        </p:spPr>
      </p:sp>
      <p:sp>
        <p:nvSpPr>
          <p:cNvPr id="28" name="文本框 18">
            <a:extLst>
              <a:ext uri="{FF2B5EF4-FFF2-40B4-BE49-F238E27FC236}">
                <a16:creationId xmlns:a16="http://schemas.microsoft.com/office/drawing/2014/main" id="{F00F13DE-D961-436D-884F-16888B7A0B6C}"/>
              </a:ext>
            </a:extLst>
          </p:cNvPr>
          <p:cNvSpPr txBox="1"/>
          <p:nvPr/>
        </p:nvSpPr>
        <p:spPr>
          <a:xfrm>
            <a:off x="1144396" y="1712495"/>
            <a:ext cx="15999203" cy="1249680"/>
          </a:xfrm>
          <a:prstGeom prst="rect">
            <a:avLst/>
          </a:prstGeom>
          <a:noFill/>
        </p:spPr>
        <p:txBody>
          <a:bodyPr wrap="square" rtlCol="0">
            <a:noAutofit/>
            <a:scene3d>
              <a:camera prst="orthographicFront"/>
              <a:lightRig rig="threePt" dir="t"/>
            </a:scene3d>
          </a:bodyPr>
          <a:lstStyle/>
          <a:p>
            <a:pPr algn="ctr"/>
            <a:r>
              <a:rPr lang="en-US" altLang="vi-VN" sz="4400" b="1" dirty="0">
                <a:solidFill>
                  <a:srgbClr val="3A1F0B"/>
                </a:solidFill>
                <a:latin typeface="Noto Sans"/>
                <a:ea typeface="Noto Sans"/>
                <a:cs typeface="+mn-ea"/>
                <a:sym typeface="Source Han Serif SC" panose="02020400000000000000" pitchFamily="18" charset="-122"/>
              </a:rPr>
              <a:t>PHỐI HỢP CÁC GIAI ĐOẠN TRONG NHẢY CAO KIỂU NẰM NGHIÊNG</a:t>
            </a:r>
            <a:endParaRPr lang="vi-VN" altLang="vi-VN" sz="4400" b="1" dirty="0">
              <a:solidFill>
                <a:srgbClr val="3A1F0B"/>
              </a:solidFill>
              <a:latin typeface="Noto Sans"/>
              <a:ea typeface="Noto Sans"/>
              <a:cs typeface="+mn-ea"/>
              <a:sym typeface="Source Han Serif SC" panose="02020400000000000000" pitchFamily="18" charset="-122"/>
            </a:endParaRPr>
          </a:p>
        </p:txBody>
      </p:sp>
      <p:pic>
        <p:nvPicPr>
          <p:cNvPr id="5126" name="Picture 6" descr="Hướng Dẫn Chi Tiết 4 Kỹ Thuật Nhảy Cao Hiệu Quả">
            <a:extLst>
              <a:ext uri="{FF2B5EF4-FFF2-40B4-BE49-F238E27FC236}">
                <a16:creationId xmlns:a16="http://schemas.microsoft.com/office/drawing/2014/main" id="{0A612687-5119-442D-BFB9-ECFCC07F6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497" y="3314700"/>
            <a:ext cx="14859000" cy="5562049"/>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18">
            <a:extLst>
              <a:ext uri="{FF2B5EF4-FFF2-40B4-BE49-F238E27FC236}">
                <a16:creationId xmlns:a16="http://schemas.microsoft.com/office/drawing/2014/main" id="{4FDE42B3-4CB7-40A9-A5A0-DB894A8DDA1E}"/>
              </a:ext>
            </a:extLst>
          </p:cNvPr>
          <p:cNvSpPr txBox="1"/>
          <p:nvPr/>
        </p:nvSpPr>
        <p:spPr>
          <a:xfrm>
            <a:off x="1156428" y="232410"/>
            <a:ext cx="15999203" cy="1249680"/>
          </a:xfrm>
          <a:prstGeom prst="rect">
            <a:avLst/>
          </a:prstGeom>
          <a:noFill/>
        </p:spPr>
        <p:txBody>
          <a:bodyPr wrap="square" rtlCol="0">
            <a:noAutofit/>
            <a:scene3d>
              <a:camera prst="orthographicFront"/>
              <a:lightRig rig="threePt" dir="t"/>
            </a:scene3d>
          </a:bodyPr>
          <a:lstStyle/>
          <a:p>
            <a:pPr algn="ctr"/>
            <a:r>
              <a:rPr lang="en-US" altLang="vi-VN" sz="5400" b="1" dirty="0">
                <a:solidFill>
                  <a:srgbClr val="3A1F0B"/>
                </a:solidFill>
                <a:latin typeface="Noto Sans"/>
                <a:ea typeface="Noto Sans"/>
                <a:cs typeface="+mn-ea"/>
                <a:sym typeface="Source Han Serif SC" panose="02020400000000000000" pitchFamily="18" charset="-122"/>
              </a:rPr>
              <a:t>II. HÌNH THÀNH KIẾN THỨC</a:t>
            </a:r>
            <a:endParaRPr lang="vi-VN" altLang="vi-VN" sz="5400" b="1" dirty="0">
              <a:solidFill>
                <a:srgbClr val="3A1F0B"/>
              </a:solidFill>
              <a:latin typeface="Noto Sans"/>
              <a:ea typeface="Noto Sans"/>
              <a:cs typeface="+mn-ea"/>
              <a:sym typeface="Source Han Serif SC" panose="02020400000000000000" pitchFamily="18" charset="-122"/>
            </a:endParaRPr>
          </a:p>
        </p:txBody>
      </p:sp>
    </p:spTree>
    <p:extLst>
      <p:ext uri="{BB962C8B-B14F-4D97-AF65-F5344CB8AC3E}">
        <p14:creationId xmlns:p14="http://schemas.microsoft.com/office/powerpoint/2010/main" val="1615485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0431" t="-39900" r="-828" b="-1523"/>
            </a:stretch>
          </a:blipFill>
        </p:spPr>
      </p:sp>
      <p:sp>
        <p:nvSpPr>
          <p:cNvPr id="28" name="文本框 18">
            <a:extLst>
              <a:ext uri="{FF2B5EF4-FFF2-40B4-BE49-F238E27FC236}">
                <a16:creationId xmlns:a16="http://schemas.microsoft.com/office/drawing/2014/main" id="{F00F13DE-D961-436D-884F-16888B7A0B6C}"/>
              </a:ext>
            </a:extLst>
          </p:cNvPr>
          <p:cNvSpPr txBox="1"/>
          <p:nvPr/>
        </p:nvSpPr>
        <p:spPr>
          <a:xfrm>
            <a:off x="1144398" y="342900"/>
            <a:ext cx="15999203" cy="1249680"/>
          </a:xfrm>
          <a:prstGeom prst="rect">
            <a:avLst/>
          </a:prstGeom>
          <a:noFill/>
        </p:spPr>
        <p:txBody>
          <a:bodyPr wrap="square" rtlCol="0">
            <a:noAutofit/>
            <a:scene3d>
              <a:camera prst="orthographicFront"/>
              <a:lightRig rig="threePt" dir="t"/>
            </a:scene3d>
          </a:bodyPr>
          <a:lstStyle/>
          <a:p>
            <a:pPr algn="ctr"/>
            <a:r>
              <a:rPr lang="en-US" altLang="vi-VN" sz="5400" b="1" dirty="0">
                <a:solidFill>
                  <a:srgbClr val="3A1F0B"/>
                </a:solidFill>
                <a:latin typeface="Noto Sans"/>
                <a:ea typeface="Noto Sans"/>
                <a:cs typeface="+mn-ea"/>
                <a:sym typeface="Source Han Serif SC" panose="02020400000000000000" pitchFamily="18" charset="-122"/>
              </a:rPr>
              <a:t>PHỐI HỢP CÁC GIAI ĐOẠN TRONG NHẢY CAO KIỂU NẰM NGHIÊNG</a:t>
            </a:r>
            <a:endParaRPr lang="vi-VN" altLang="vi-VN" sz="5400" b="1" dirty="0">
              <a:solidFill>
                <a:srgbClr val="3A1F0B"/>
              </a:solidFill>
              <a:latin typeface="Noto Sans"/>
              <a:ea typeface="Noto Sans"/>
              <a:cs typeface="+mn-ea"/>
              <a:sym typeface="Source Han Serif SC" panose="02020400000000000000" pitchFamily="18" charset="-122"/>
            </a:endParaRPr>
          </a:p>
        </p:txBody>
      </p:sp>
      <p:sp>
        <p:nvSpPr>
          <p:cNvPr id="8" name="TextBox 15">
            <a:extLst>
              <a:ext uri="{FF2B5EF4-FFF2-40B4-BE49-F238E27FC236}">
                <a16:creationId xmlns:a16="http://schemas.microsoft.com/office/drawing/2014/main" id="{2252D7A1-3352-47E0-90B1-85C0E5659CD6}"/>
              </a:ext>
            </a:extLst>
          </p:cNvPr>
          <p:cNvSpPr txBox="1"/>
          <p:nvPr/>
        </p:nvSpPr>
        <p:spPr>
          <a:xfrm>
            <a:off x="762000" y="2552700"/>
            <a:ext cx="17221199" cy="6401753"/>
          </a:xfrm>
          <a:prstGeom prst="rect">
            <a:avLst/>
          </a:prstGeom>
        </p:spPr>
        <p:txBody>
          <a:bodyPr wrap="square" lIns="0" tIns="0" rIns="0" bIns="0" rtlCol="0" anchor="t">
            <a:spAutoFit/>
          </a:bodyPr>
          <a:lstStyle/>
          <a:p>
            <a:pPr marL="0" lvl="1" indent="0"/>
            <a:r>
              <a:rPr lang="vi-VN" sz="3200" b="1" u="none" spc="55" dirty="0">
                <a:solidFill>
                  <a:srgbClr val="302C2C"/>
                </a:solidFill>
                <a:latin typeface="Varela Round"/>
                <a:ea typeface="Varela Round"/>
                <a:cs typeface="Varela Round"/>
                <a:sym typeface="Varela Round"/>
              </a:rPr>
              <a:t>Mục đích luyện tập phối hợp các giai đoạn:</a:t>
            </a:r>
          </a:p>
          <a:p>
            <a:pPr marL="0" lvl="1" indent="0"/>
            <a:r>
              <a:rPr lang="en-US" sz="3200" u="none" spc="55" dirty="0">
                <a:solidFill>
                  <a:srgbClr val="302C2C"/>
                </a:solidFill>
                <a:latin typeface="Varela Round"/>
                <a:ea typeface="Varela Round"/>
                <a:cs typeface="Varela Round"/>
                <a:sym typeface="Varela Round"/>
              </a:rPr>
              <a:t>  </a:t>
            </a:r>
            <a:r>
              <a:rPr lang="vi-VN" sz="3200" u="none" spc="55" dirty="0">
                <a:solidFill>
                  <a:srgbClr val="302C2C"/>
                </a:solidFill>
                <a:latin typeface="Varela Round"/>
                <a:ea typeface="Varela Round"/>
                <a:cs typeface="Varela Round"/>
                <a:sym typeface="Varela Round"/>
              </a:rPr>
              <a:t>+ Kết nối kĩ năng thực hành các giai đoạn thành một kĩ thuật hoàn chỉnh.</a:t>
            </a:r>
          </a:p>
          <a:p>
            <a:pPr marL="0" lvl="1" indent="0"/>
            <a:r>
              <a:rPr lang="en-US" sz="3200" u="none" spc="55" dirty="0">
                <a:solidFill>
                  <a:srgbClr val="302C2C"/>
                </a:solidFill>
                <a:latin typeface="Varela Round"/>
                <a:ea typeface="Varela Round"/>
                <a:cs typeface="Varela Round"/>
                <a:sym typeface="Varela Round"/>
              </a:rPr>
              <a:t>  </a:t>
            </a:r>
            <a:r>
              <a:rPr lang="vi-VN" sz="3200" u="none" spc="55" dirty="0">
                <a:solidFill>
                  <a:srgbClr val="302C2C"/>
                </a:solidFill>
                <a:latin typeface="Varela Round"/>
                <a:ea typeface="Varela Round"/>
                <a:cs typeface="Varela Round"/>
                <a:sym typeface="Varela Round"/>
              </a:rPr>
              <a:t>+ Từng bước củng cố, nâng cao kĩ năng thực hành toàn bộ kĩ thuật để đảm bảo tính liên kết, tính nhịp điệu và thực hiện các động tác một cách tự nhiên.</a:t>
            </a:r>
          </a:p>
          <a:p>
            <a:pPr marL="0" lvl="1" indent="0"/>
            <a:r>
              <a:rPr lang="en-US" sz="3200" u="none" spc="55" dirty="0">
                <a:solidFill>
                  <a:srgbClr val="302C2C"/>
                </a:solidFill>
                <a:latin typeface="Varela Round"/>
                <a:ea typeface="Varela Round"/>
                <a:cs typeface="Varela Round"/>
                <a:sym typeface="Varela Round"/>
              </a:rPr>
              <a:t>  </a:t>
            </a:r>
            <a:r>
              <a:rPr lang="vi-VN" sz="3200" u="none" spc="55" dirty="0">
                <a:solidFill>
                  <a:srgbClr val="302C2C"/>
                </a:solidFill>
                <a:latin typeface="Varela Round"/>
                <a:ea typeface="Varela Round"/>
                <a:cs typeface="Varela Round"/>
                <a:sym typeface="Varela Round"/>
              </a:rPr>
              <a:t>+ Phát triển thể lực phù hợp với yêu cầu, đặc điểm của hoạt động luyện tập kĩ thuật nhảy cao kiểu nằm nghiêng.</a:t>
            </a:r>
          </a:p>
          <a:p>
            <a:pPr marL="0" lvl="1" indent="0"/>
            <a:r>
              <a:rPr lang="vi-VN" sz="3200" b="1" u="none" spc="55" dirty="0">
                <a:solidFill>
                  <a:srgbClr val="302C2C"/>
                </a:solidFill>
                <a:latin typeface="Varela Round"/>
                <a:ea typeface="Varela Round"/>
                <a:cs typeface="Varela Round"/>
                <a:sym typeface="Varela Round"/>
              </a:rPr>
              <a:t>Một số lưu ý trong quá trình luyện tập phối hợp các giai đoạn:</a:t>
            </a:r>
          </a:p>
          <a:p>
            <a:pPr marL="0" lvl="1" indent="0"/>
            <a:r>
              <a:rPr lang="en-US" sz="3200" u="none" spc="55" dirty="0">
                <a:solidFill>
                  <a:srgbClr val="302C2C"/>
                </a:solidFill>
                <a:latin typeface="Varela Round"/>
                <a:ea typeface="Varela Round"/>
                <a:cs typeface="Varela Round"/>
                <a:sym typeface="Varela Round"/>
              </a:rPr>
              <a:t>   </a:t>
            </a:r>
            <a:r>
              <a:rPr lang="vi-VN" sz="3200" u="none" spc="55" dirty="0">
                <a:solidFill>
                  <a:srgbClr val="302C2C"/>
                </a:solidFill>
                <a:latin typeface="Varela Round"/>
                <a:ea typeface="Varela Round"/>
                <a:cs typeface="Varela Round"/>
                <a:sym typeface="Varela Round"/>
              </a:rPr>
              <a:t>+ Chạy đà: Duy trì cự li và sự ổn định các bước đà; đảm bảo tính liên tục, tính nhịp điệu giữa các bước đà với tốc độ tăng dần.</a:t>
            </a:r>
          </a:p>
          <a:p>
            <a:pPr marL="0" lvl="1" indent="0"/>
            <a:r>
              <a:rPr lang="en-US" sz="3200" u="none" spc="55" dirty="0">
                <a:solidFill>
                  <a:srgbClr val="302C2C"/>
                </a:solidFill>
                <a:latin typeface="Varela Round"/>
                <a:ea typeface="Varela Round"/>
                <a:cs typeface="Varela Round"/>
                <a:sym typeface="Varela Round"/>
              </a:rPr>
              <a:t>  </a:t>
            </a:r>
            <a:r>
              <a:rPr lang="vi-VN" sz="3200" u="none" spc="55" dirty="0">
                <a:solidFill>
                  <a:srgbClr val="302C2C"/>
                </a:solidFill>
                <a:latin typeface="Varela Round"/>
                <a:ea typeface="Varela Round"/>
                <a:cs typeface="Varela Round"/>
                <a:sym typeface="Varela Round"/>
              </a:rPr>
              <a:t>+ Giậm nhảy: Đảm bảo nhanh, mạnh và chính xác.</a:t>
            </a:r>
          </a:p>
          <a:p>
            <a:pPr marL="0" lvl="1" indent="0"/>
            <a:r>
              <a:rPr lang="en-US" sz="3200" u="none" spc="55" dirty="0">
                <a:solidFill>
                  <a:srgbClr val="302C2C"/>
                </a:solidFill>
                <a:latin typeface="Varela Round"/>
                <a:ea typeface="Varela Round"/>
                <a:cs typeface="Varela Round"/>
                <a:sym typeface="Varela Round"/>
              </a:rPr>
              <a:t>  </a:t>
            </a:r>
            <a:r>
              <a:rPr lang="vi-VN" sz="3200" u="none" spc="55" dirty="0">
                <a:solidFill>
                  <a:srgbClr val="302C2C"/>
                </a:solidFill>
                <a:latin typeface="Varela Round"/>
                <a:ea typeface="Varela Round"/>
                <a:cs typeface="Varela Round"/>
                <a:sym typeface="Varela Round"/>
              </a:rPr>
              <a:t>+ Qua xà: Chính xác và kịp thời về thời điểm xoay người để qua xả khi cơ thể đạt độ cao thích hợp.</a:t>
            </a:r>
          </a:p>
          <a:p>
            <a:pPr marL="0" lvl="1" indent="0"/>
            <a:r>
              <a:rPr lang="en-US" sz="3200" u="none" spc="55" dirty="0">
                <a:solidFill>
                  <a:srgbClr val="302C2C"/>
                </a:solidFill>
                <a:latin typeface="Varela Round"/>
                <a:ea typeface="Varela Round"/>
                <a:cs typeface="Varela Round"/>
                <a:sym typeface="Varela Round"/>
              </a:rPr>
              <a:t>  </a:t>
            </a:r>
            <a:r>
              <a:rPr lang="vi-VN" sz="3200" u="none" spc="55" dirty="0">
                <a:solidFill>
                  <a:srgbClr val="302C2C"/>
                </a:solidFill>
                <a:latin typeface="Varela Round"/>
                <a:ea typeface="Varela Round"/>
                <a:cs typeface="Varela Round"/>
                <a:sym typeface="Varela Round"/>
              </a:rPr>
              <a:t>+ Rơi xuống: Chủ động, đúng kĩ thuật khi tiếp đất để đảm bảo an toàn.</a:t>
            </a:r>
          </a:p>
        </p:txBody>
      </p:sp>
    </p:spTree>
    <p:extLst>
      <p:ext uri="{BB962C8B-B14F-4D97-AF65-F5344CB8AC3E}">
        <p14:creationId xmlns:p14="http://schemas.microsoft.com/office/powerpoint/2010/main" val="2089744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0431" t="-39900" r="-828" b="-1523"/>
            </a:stretch>
          </a:blipFill>
        </p:spPr>
      </p:sp>
      <p:sp>
        <p:nvSpPr>
          <p:cNvPr id="28" name="文本框 18">
            <a:extLst>
              <a:ext uri="{FF2B5EF4-FFF2-40B4-BE49-F238E27FC236}">
                <a16:creationId xmlns:a16="http://schemas.microsoft.com/office/drawing/2014/main" id="{F00F13DE-D961-436D-884F-16888B7A0B6C}"/>
              </a:ext>
            </a:extLst>
          </p:cNvPr>
          <p:cNvSpPr txBox="1"/>
          <p:nvPr/>
        </p:nvSpPr>
        <p:spPr>
          <a:xfrm>
            <a:off x="1144398" y="342900"/>
            <a:ext cx="15999203" cy="1249680"/>
          </a:xfrm>
          <a:prstGeom prst="rect">
            <a:avLst/>
          </a:prstGeom>
          <a:noFill/>
        </p:spPr>
        <p:txBody>
          <a:bodyPr wrap="square" rtlCol="0">
            <a:noAutofit/>
            <a:scene3d>
              <a:camera prst="orthographicFront"/>
              <a:lightRig rig="threePt" dir="t"/>
            </a:scene3d>
          </a:bodyPr>
          <a:lstStyle/>
          <a:p>
            <a:pPr algn="ctr"/>
            <a:r>
              <a:rPr lang="en-US" altLang="vi-VN" sz="5400" b="1" dirty="0">
                <a:solidFill>
                  <a:srgbClr val="3A1F0B"/>
                </a:solidFill>
                <a:latin typeface="Noto Sans"/>
                <a:ea typeface="Noto Sans"/>
                <a:cs typeface="+mn-ea"/>
                <a:sym typeface="Source Han Serif SC" panose="02020400000000000000" pitchFamily="18" charset="-122"/>
              </a:rPr>
              <a:t>III. LUYỆN TẬP</a:t>
            </a:r>
            <a:endParaRPr lang="vi-VN" altLang="vi-VN" sz="5400" b="1" dirty="0">
              <a:solidFill>
                <a:srgbClr val="3A1F0B"/>
              </a:solidFill>
              <a:latin typeface="Noto Sans"/>
              <a:ea typeface="Noto Sans"/>
              <a:cs typeface="+mn-ea"/>
              <a:sym typeface="Source Han Serif SC" panose="02020400000000000000" pitchFamily="18" charset="-122"/>
            </a:endParaRPr>
          </a:p>
        </p:txBody>
      </p:sp>
      <p:graphicFrame>
        <p:nvGraphicFramePr>
          <p:cNvPr id="3" name="Table 2">
            <a:extLst>
              <a:ext uri="{FF2B5EF4-FFF2-40B4-BE49-F238E27FC236}">
                <a16:creationId xmlns:a16="http://schemas.microsoft.com/office/drawing/2014/main" id="{3954F86A-A8D6-40B1-9E95-5F8B5AF8AEE6}"/>
              </a:ext>
            </a:extLst>
          </p:cNvPr>
          <p:cNvGraphicFramePr>
            <a:graphicFrameLocks noGrp="1"/>
          </p:cNvGraphicFramePr>
          <p:nvPr>
            <p:extLst>
              <p:ext uri="{D42A27DB-BD31-4B8C-83A1-F6EECF244321}">
                <p14:modId xmlns:p14="http://schemas.microsoft.com/office/powerpoint/2010/main" val="1522806816"/>
              </p:ext>
            </p:extLst>
          </p:nvPr>
        </p:nvGraphicFramePr>
        <p:xfrm>
          <a:off x="914399" y="1699260"/>
          <a:ext cx="8229600" cy="1684020"/>
        </p:xfrm>
        <a:graphic>
          <a:graphicData uri="http://schemas.openxmlformats.org/drawingml/2006/table">
            <a:tbl>
              <a:tblPr/>
              <a:tblGrid>
                <a:gridCol w="8229600">
                  <a:extLst>
                    <a:ext uri="{9D8B030D-6E8A-4147-A177-3AD203B41FA5}">
                      <a16:colId xmlns:a16="http://schemas.microsoft.com/office/drawing/2014/main" val="4129565743"/>
                    </a:ext>
                  </a:extLst>
                </a:gridCol>
              </a:tblGrid>
              <a:tr h="0">
                <a:tc>
                  <a:txBody>
                    <a:bodyPr/>
                    <a:lstStyle/>
                    <a:p>
                      <a:pPr marL="0" marR="0" algn="l">
                        <a:spcBef>
                          <a:spcPts val="300"/>
                        </a:spcBef>
                        <a:spcAft>
                          <a:spcPts val="0"/>
                        </a:spcAft>
                      </a:pPr>
                      <a:r>
                        <a:rPr lang="en-US" sz="3600" b="1" dirty="0">
                          <a:solidFill>
                            <a:srgbClr val="000000"/>
                          </a:solidFill>
                          <a:effectLst/>
                          <a:latin typeface="Varela Round" panose="020B0604020202020204" charset="-79"/>
                          <a:ea typeface="Calibri" panose="020F0502020204030204" pitchFamily="34" charset="0"/>
                          <a:cs typeface="Varela Round" panose="020B0604020202020204" charset="-79"/>
                        </a:rPr>
                        <a:t>1. </a:t>
                      </a:r>
                      <a:r>
                        <a:rPr lang="en-US" sz="3600" b="1" dirty="0" err="1">
                          <a:solidFill>
                            <a:srgbClr val="000000"/>
                          </a:solidFill>
                          <a:effectLst/>
                          <a:latin typeface="Varela Round" panose="020B0604020202020204" charset="-79"/>
                          <a:ea typeface="Calibri" panose="020F0502020204030204" pitchFamily="34" charset="0"/>
                          <a:cs typeface="Varela Round" panose="020B0604020202020204" charset="-79"/>
                        </a:rPr>
                        <a:t>Luyện</a:t>
                      </a:r>
                      <a:r>
                        <a:rPr lang="en-US" sz="3600" b="1"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b="1" dirty="0" err="1">
                          <a:solidFill>
                            <a:srgbClr val="000000"/>
                          </a:solidFill>
                          <a:effectLst/>
                          <a:latin typeface="Varela Round" panose="020B0604020202020204" charset="-79"/>
                          <a:ea typeface="Calibri" panose="020F0502020204030204" pitchFamily="34" charset="0"/>
                          <a:cs typeface="Varela Round" panose="020B0604020202020204" charset="-79"/>
                        </a:rPr>
                        <a:t>tập</a:t>
                      </a:r>
                      <a:r>
                        <a:rPr lang="en-US" sz="3600" b="1" dirty="0">
                          <a:solidFill>
                            <a:srgbClr val="000000"/>
                          </a:solidFill>
                          <a:effectLst/>
                          <a:latin typeface="Varela Round" panose="020B0604020202020204" charset="-79"/>
                          <a:ea typeface="Calibri" panose="020F0502020204030204" pitchFamily="34" charset="0"/>
                          <a:cs typeface="Varela Round" panose="020B0604020202020204" charset="-79"/>
                        </a:rPr>
                        <a:t>:</a:t>
                      </a:r>
                    </a:p>
                    <a:p>
                      <a:pPr marL="0" marR="0" algn="l">
                        <a:spcBef>
                          <a:spcPts val="300"/>
                        </a:spcBef>
                        <a:spcAft>
                          <a:spcPts val="0"/>
                        </a:spcAft>
                      </a:pP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Luyện</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tập</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các</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giai</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đoạn</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trong</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nhảy</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cao</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kiểu</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nằm</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nghiêng</a:t>
                      </a:r>
                      <a:endParaRPr lang="en-US" sz="3200" dirty="0">
                        <a:effectLst/>
                        <a:latin typeface="Varela Round" panose="020B0604020202020204" charset="-79"/>
                        <a:ea typeface="Calibri" panose="020F0502020204030204" pitchFamily="34" charset="0"/>
                        <a:cs typeface="Varela Round" panose="020B0604020202020204" charset="-79"/>
                      </a:endParaRPr>
                    </a:p>
                  </a:txBody>
                  <a:tcPr marL="114300" marR="114300" marT="0" marB="0">
                    <a:lnL>
                      <a:noFill/>
                    </a:lnL>
                    <a:lnR>
                      <a:noFill/>
                    </a:lnR>
                    <a:lnT>
                      <a:noFill/>
                    </a:lnT>
                    <a:lnB>
                      <a:noFill/>
                    </a:lnB>
                  </a:tcPr>
                </a:tc>
                <a:extLst>
                  <a:ext uri="{0D108BD9-81ED-4DB2-BD59-A6C34878D82A}">
                    <a16:rowId xmlns:a16="http://schemas.microsoft.com/office/drawing/2014/main" val="2039945140"/>
                  </a:ext>
                </a:extLst>
              </a:tr>
            </a:tbl>
          </a:graphicData>
        </a:graphic>
      </p:graphicFrame>
      <p:graphicFrame>
        <p:nvGraphicFramePr>
          <p:cNvPr id="11" name="Table 10">
            <a:extLst>
              <a:ext uri="{FF2B5EF4-FFF2-40B4-BE49-F238E27FC236}">
                <a16:creationId xmlns:a16="http://schemas.microsoft.com/office/drawing/2014/main" id="{FC75E414-F747-4821-966E-502241AACB28}"/>
              </a:ext>
            </a:extLst>
          </p:cNvPr>
          <p:cNvGraphicFramePr>
            <a:graphicFrameLocks noGrp="1"/>
          </p:cNvGraphicFramePr>
          <p:nvPr>
            <p:extLst>
              <p:ext uri="{D42A27DB-BD31-4B8C-83A1-F6EECF244321}">
                <p14:modId xmlns:p14="http://schemas.microsoft.com/office/powerpoint/2010/main" val="3045576475"/>
              </p:ext>
            </p:extLst>
          </p:nvPr>
        </p:nvGraphicFramePr>
        <p:xfrm>
          <a:off x="1144398" y="5143500"/>
          <a:ext cx="8229600" cy="548640"/>
        </p:xfrm>
        <a:graphic>
          <a:graphicData uri="http://schemas.openxmlformats.org/drawingml/2006/table">
            <a:tbl>
              <a:tblPr/>
              <a:tblGrid>
                <a:gridCol w="8229600">
                  <a:extLst>
                    <a:ext uri="{9D8B030D-6E8A-4147-A177-3AD203B41FA5}">
                      <a16:colId xmlns:a16="http://schemas.microsoft.com/office/drawing/2014/main" val="4129565743"/>
                    </a:ext>
                  </a:extLst>
                </a:gridCol>
              </a:tblGrid>
              <a:tr h="0">
                <a:tc>
                  <a:txBody>
                    <a:bodyPr/>
                    <a:lstStyle/>
                    <a:p>
                      <a:pPr marL="0" marR="0" algn="l">
                        <a:spcBef>
                          <a:spcPts val="300"/>
                        </a:spcBef>
                        <a:spcAft>
                          <a:spcPts val="0"/>
                        </a:spcAft>
                      </a:pPr>
                      <a:r>
                        <a:rPr lang="en-US" sz="3600" b="1" dirty="0">
                          <a:solidFill>
                            <a:srgbClr val="000000"/>
                          </a:solidFill>
                          <a:effectLst/>
                          <a:latin typeface="Varela Round" panose="020B0604020202020204" charset="-79"/>
                          <a:ea typeface="Calibri" panose="020F0502020204030204" pitchFamily="34" charset="0"/>
                          <a:cs typeface="Varela Round" panose="020B0604020202020204" charset="-79"/>
                        </a:rPr>
                        <a:t>2. </a:t>
                      </a:r>
                      <a:r>
                        <a:rPr lang="en-US" sz="3600" b="1" dirty="0" err="1">
                          <a:solidFill>
                            <a:srgbClr val="000000"/>
                          </a:solidFill>
                          <a:effectLst/>
                          <a:latin typeface="Varela Round" panose="020B0604020202020204" charset="-79"/>
                          <a:ea typeface="Calibri" panose="020F0502020204030204" pitchFamily="34" charset="0"/>
                          <a:cs typeface="Varela Round" panose="020B0604020202020204" charset="-79"/>
                        </a:rPr>
                        <a:t>Củng</a:t>
                      </a:r>
                      <a:r>
                        <a:rPr lang="en-US" sz="3600" b="1"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b="1" dirty="0" err="1">
                          <a:solidFill>
                            <a:srgbClr val="000000"/>
                          </a:solidFill>
                          <a:effectLst/>
                          <a:latin typeface="Varela Round" panose="020B0604020202020204" charset="-79"/>
                          <a:ea typeface="Calibri" panose="020F0502020204030204" pitchFamily="34" charset="0"/>
                          <a:cs typeface="Varela Round" panose="020B0604020202020204" charset="-79"/>
                        </a:rPr>
                        <a:t>cố</a:t>
                      </a:r>
                      <a:r>
                        <a:rPr lang="en-US" sz="3600" b="1" dirty="0">
                          <a:solidFill>
                            <a:srgbClr val="000000"/>
                          </a:solidFill>
                          <a:effectLst/>
                          <a:latin typeface="Varela Round" panose="020B0604020202020204" charset="-79"/>
                          <a:ea typeface="Calibri" panose="020F0502020204030204" pitchFamily="34" charset="0"/>
                          <a:cs typeface="Varela Round" panose="020B0604020202020204" charset="-79"/>
                        </a:rPr>
                        <a:t>:</a:t>
                      </a:r>
                    </a:p>
                  </a:txBody>
                  <a:tcPr marL="114300" marR="114300" marT="0" marB="0">
                    <a:lnL>
                      <a:noFill/>
                    </a:lnL>
                    <a:lnR>
                      <a:noFill/>
                    </a:lnR>
                    <a:lnT>
                      <a:noFill/>
                    </a:lnT>
                    <a:lnB>
                      <a:noFill/>
                    </a:lnB>
                  </a:tcPr>
                </a:tc>
                <a:extLst>
                  <a:ext uri="{0D108BD9-81ED-4DB2-BD59-A6C34878D82A}">
                    <a16:rowId xmlns:a16="http://schemas.microsoft.com/office/drawing/2014/main" val="2039945140"/>
                  </a:ext>
                </a:extLst>
              </a:tr>
            </a:tbl>
          </a:graphicData>
        </a:graphic>
      </p:graphicFrame>
      <p:pic>
        <p:nvPicPr>
          <p:cNvPr id="14" name="Picture 6">
            <a:extLst>
              <a:ext uri="{FF2B5EF4-FFF2-40B4-BE49-F238E27FC236}">
                <a16:creationId xmlns:a16="http://schemas.microsoft.com/office/drawing/2014/main" id="{FC99C210-CDDE-46E2-8CF8-308035F0B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452" y="1648940"/>
            <a:ext cx="8732197" cy="32686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5B4C583F-F332-4FDB-93EF-7B89CAE3BEE0}"/>
              </a:ext>
            </a:extLst>
          </p:cNvPr>
          <p:cNvGraphicFramePr>
            <a:graphicFrameLocks noGrp="1"/>
          </p:cNvGraphicFramePr>
          <p:nvPr>
            <p:extLst>
              <p:ext uri="{D42A27DB-BD31-4B8C-83A1-F6EECF244321}">
                <p14:modId xmlns:p14="http://schemas.microsoft.com/office/powerpoint/2010/main" val="1026935533"/>
              </p:ext>
            </p:extLst>
          </p:nvPr>
        </p:nvGraphicFramePr>
        <p:xfrm>
          <a:off x="7762672" y="5310782"/>
          <a:ext cx="10134600" cy="4427772"/>
        </p:xfrm>
        <a:graphic>
          <a:graphicData uri="http://schemas.openxmlformats.org/drawingml/2006/table">
            <a:tbl>
              <a:tblPr firstRow="1" bandRow="1">
                <a:tableStyleId>{5C22544A-7EE6-4342-B048-85BDC9FD1C3A}</a:tableStyleId>
              </a:tblPr>
              <a:tblGrid>
                <a:gridCol w="5065168">
                  <a:extLst>
                    <a:ext uri="{9D8B030D-6E8A-4147-A177-3AD203B41FA5}">
                      <a16:colId xmlns:a16="http://schemas.microsoft.com/office/drawing/2014/main" val="1401281413"/>
                    </a:ext>
                  </a:extLst>
                </a:gridCol>
                <a:gridCol w="5069432">
                  <a:extLst>
                    <a:ext uri="{9D8B030D-6E8A-4147-A177-3AD203B41FA5}">
                      <a16:colId xmlns:a16="http://schemas.microsoft.com/office/drawing/2014/main" val="2939735752"/>
                    </a:ext>
                  </a:extLst>
                </a:gridCol>
              </a:tblGrid>
              <a:tr h="598739">
                <a:tc>
                  <a:txBody>
                    <a:bodyPr/>
                    <a:lstStyle/>
                    <a:p>
                      <a:pPr marL="0" marR="0" algn="ctr">
                        <a:lnSpc>
                          <a:spcPct val="150000"/>
                        </a:lnSpc>
                        <a:spcBef>
                          <a:spcPts val="300"/>
                        </a:spcBef>
                        <a:spcAft>
                          <a:spcPts val="0"/>
                        </a:spcAft>
                      </a:pPr>
                      <a:r>
                        <a:rPr lang="vi-VN" sz="3200">
                          <a:effectLst/>
                        </a:rPr>
                        <a:t>Đạt</a:t>
                      </a:r>
                      <a:endParaRPr lang="en-US" sz="3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50000"/>
                        </a:lnSpc>
                        <a:spcBef>
                          <a:spcPts val="300"/>
                        </a:spcBef>
                        <a:spcAft>
                          <a:spcPts val="0"/>
                        </a:spcAft>
                      </a:pPr>
                      <a:r>
                        <a:rPr lang="vi-VN" sz="3200" dirty="0">
                          <a:effectLst/>
                        </a:rPr>
                        <a:t>Chưa đạt</a:t>
                      </a:r>
                      <a:endParaRPr lang="en-US" sz="3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28196615"/>
                  </a:ext>
                </a:extLst>
              </a:tr>
              <a:tr h="3784390">
                <a:tc>
                  <a:txBody>
                    <a:bodyPr/>
                    <a:lstStyle/>
                    <a:p>
                      <a:pPr marL="0" marR="0" algn="ctr">
                        <a:lnSpc>
                          <a:spcPct val="150000"/>
                        </a:lnSpc>
                        <a:spcBef>
                          <a:spcPts val="300"/>
                        </a:spcBef>
                        <a:spcAft>
                          <a:spcPts val="0"/>
                        </a:spcAft>
                      </a:pPr>
                      <a:r>
                        <a:rPr lang="vi-VN" sz="3200" dirty="0">
                          <a:effectLst/>
                        </a:rPr>
                        <a:t>- Thực hiện được </a:t>
                      </a:r>
                      <a:r>
                        <a:rPr lang="nl-NL" sz="3200" dirty="0">
                          <a:effectLst/>
                        </a:rPr>
                        <a:t>các kĩ thuật </a:t>
                      </a:r>
                      <a:r>
                        <a:rPr lang="vi-VN" sz="3200" dirty="0">
                          <a:effectLst/>
                        </a:rPr>
                        <a:t>theo yêu cầu của GV (còn có sai sót  nhỏ)</a:t>
                      </a:r>
                      <a:endParaRPr lang="en-US" sz="32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50000"/>
                        </a:lnSpc>
                        <a:spcBef>
                          <a:spcPts val="300"/>
                        </a:spcBef>
                        <a:spcAft>
                          <a:spcPts val="0"/>
                        </a:spcAft>
                      </a:pPr>
                      <a:r>
                        <a:rPr lang="vi-VN" sz="3200" dirty="0">
                          <a:effectLst/>
                        </a:rPr>
                        <a:t>- Chưa thực hiện </a:t>
                      </a:r>
                      <a:r>
                        <a:rPr lang="en-US" sz="3200" dirty="0" err="1">
                          <a:effectLst/>
                        </a:rPr>
                        <a:t>được</a:t>
                      </a:r>
                      <a:r>
                        <a:rPr lang="nl-NL" sz="3200" dirty="0">
                          <a:effectLst/>
                        </a:rPr>
                        <a:t> các  kĩ thuật </a:t>
                      </a:r>
                      <a:r>
                        <a:rPr lang="vi-VN" sz="3200" dirty="0">
                          <a:effectLst/>
                        </a:rPr>
                        <a:t>theo yêu cầu của GV. </a:t>
                      </a:r>
                      <a:endParaRPr lang="en-US" sz="3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497180106"/>
                  </a:ext>
                </a:extLst>
              </a:tr>
            </a:tbl>
          </a:graphicData>
        </a:graphic>
      </p:graphicFrame>
    </p:spTree>
    <p:extLst>
      <p:ext uri="{BB962C8B-B14F-4D97-AF65-F5344CB8AC3E}">
        <p14:creationId xmlns:p14="http://schemas.microsoft.com/office/powerpoint/2010/main" val="3679517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8418" t="-31163" r="-18418" b="-50373"/>
            </a:stretch>
          </a:blipFill>
        </p:spPr>
      </p:sp>
      <p:sp>
        <p:nvSpPr>
          <p:cNvPr id="16" name="文本框 18">
            <a:extLst>
              <a:ext uri="{FF2B5EF4-FFF2-40B4-BE49-F238E27FC236}">
                <a16:creationId xmlns:a16="http://schemas.microsoft.com/office/drawing/2014/main" id="{F30CFCCC-1483-4E3D-BA2A-2FF7D3222AE2}"/>
              </a:ext>
            </a:extLst>
          </p:cNvPr>
          <p:cNvSpPr txBox="1"/>
          <p:nvPr/>
        </p:nvSpPr>
        <p:spPr>
          <a:xfrm>
            <a:off x="4572000" y="300681"/>
            <a:ext cx="9144000" cy="1249680"/>
          </a:xfrm>
          <a:prstGeom prst="rect">
            <a:avLst/>
          </a:prstGeom>
          <a:noFill/>
        </p:spPr>
        <p:txBody>
          <a:bodyPr wrap="square" rtlCol="0">
            <a:noAutofit/>
            <a:scene3d>
              <a:camera prst="orthographicFront"/>
              <a:lightRig rig="threePt" dir="t"/>
            </a:scene3d>
          </a:bodyPr>
          <a:lstStyle/>
          <a:p>
            <a:r>
              <a:rPr lang="en-US" altLang="vi-VN" sz="5400" b="1" dirty="0">
                <a:solidFill>
                  <a:schemeClr val="bg1"/>
                </a:solidFill>
                <a:latin typeface="Noto Sans"/>
                <a:ea typeface="Noto Sans"/>
                <a:cs typeface="+mn-ea"/>
                <a:sym typeface="Source Han Serif SC" panose="02020400000000000000" pitchFamily="18" charset="-122"/>
              </a:rPr>
              <a:t>IV. VẬN DỤNG – HỒI TỈNH</a:t>
            </a:r>
            <a:endParaRPr lang="vi-VN" altLang="vi-VN" sz="5400" b="1" dirty="0">
              <a:solidFill>
                <a:schemeClr val="bg1"/>
              </a:solidFill>
              <a:latin typeface="Noto Sans"/>
              <a:ea typeface="Noto Sans"/>
              <a:cs typeface="+mn-ea"/>
              <a:sym typeface="Source Han Serif SC" panose="02020400000000000000" pitchFamily="18" charset="-122"/>
            </a:endParaRPr>
          </a:p>
        </p:txBody>
      </p:sp>
      <p:pic>
        <p:nvPicPr>
          <p:cNvPr id="7173" name="Picture 241">
            <a:extLst>
              <a:ext uri="{FF2B5EF4-FFF2-40B4-BE49-F238E27FC236}">
                <a16:creationId xmlns:a16="http://schemas.microsoft.com/office/drawing/2014/main" id="{65CA7BAC-306B-4DDE-A0BD-A68D97EB5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1333500"/>
            <a:ext cx="7240398" cy="549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5">
            <a:extLst>
              <a:ext uri="{FF2B5EF4-FFF2-40B4-BE49-F238E27FC236}">
                <a16:creationId xmlns:a16="http://schemas.microsoft.com/office/drawing/2014/main" id="{00CBEC68-A2C2-4BCE-87B6-2E71CD520285}"/>
              </a:ext>
            </a:extLst>
          </p:cNvPr>
          <p:cNvSpPr txBox="1"/>
          <p:nvPr/>
        </p:nvSpPr>
        <p:spPr>
          <a:xfrm>
            <a:off x="838200" y="1550361"/>
            <a:ext cx="8609202" cy="8371523"/>
          </a:xfrm>
          <a:prstGeom prst="rect">
            <a:avLst/>
          </a:prstGeom>
        </p:spPr>
        <p:txBody>
          <a:bodyPr wrap="square" lIns="0" tIns="0" rIns="0" bIns="0" rtlCol="0" anchor="t">
            <a:spAutoFit/>
          </a:bodyPr>
          <a:lstStyle/>
          <a:p>
            <a:pPr marL="514350" lvl="1" indent="-514350">
              <a:buAutoNum type="arabicPeriod"/>
            </a:pPr>
            <a:r>
              <a:rPr lang="en-US" sz="3200" b="1" u="none" spc="55" dirty="0">
                <a:solidFill>
                  <a:schemeClr val="bg1"/>
                </a:solidFill>
                <a:latin typeface="Varela Round"/>
                <a:ea typeface="Varela Round"/>
                <a:cs typeface="Varela Round"/>
                <a:sym typeface="Varela Round"/>
              </a:rPr>
              <a:t>VẬN DỤNG:</a:t>
            </a:r>
          </a:p>
          <a:p>
            <a:pPr marL="0" lvl="1"/>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Trò</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chơi</a:t>
            </a:r>
            <a:r>
              <a:rPr lang="en-US" sz="3200" spc="55" dirty="0">
                <a:solidFill>
                  <a:schemeClr val="bg1"/>
                </a:solidFill>
                <a:latin typeface="Varela Round"/>
                <a:ea typeface="Varela Round"/>
                <a:cs typeface="Varela Round"/>
                <a:sym typeface="Varela Round"/>
              </a:rPr>
              <a:t>: “</a:t>
            </a:r>
            <a:r>
              <a:rPr lang="en-US" sz="3200" i="1" spc="55" dirty="0" err="1">
                <a:solidFill>
                  <a:schemeClr val="bg1"/>
                </a:solidFill>
                <a:latin typeface="Varela Round"/>
                <a:ea typeface="Varela Round"/>
                <a:cs typeface="Varela Round"/>
                <a:sym typeface="Varela Round"/>
              </a:rPr>
              <a:t>Nhảy</a:t>
            </a:r>
            <a:r>
              <a:rPr lang="en-US" sz="3200" i="1" spc="55" dirty="0">
                <a:solidFill>
                  <a:schemeClr val="bg1"/>
                </a:solidFill>
                <a:latin typeface="Varela Round"/>
                <a:ea typeface="Varela Round"/>
                <a:cs typeface="Varela Round"/>
                <a:sym typeface="Varela Round"/>
              </a:rPr>
              <a:t> </a:t>
            </a:r>
            <a:r>
              <a:rPr lang="en-US" sz="3200" i="1" spc="55" dirty="0" err="1">
                <a:solidFill>
                  <a:schemeClr val="bg1"/>
                </a:solidFill>
                <a:latin typeface="Varela Round"/>
                <a:ea typeface="Varela Round"/>
                <a:cs typeface="Varela Round"/>
                <a:sym typeface="Varela Round"/>
              </a:rPr>
              <a:t>dây</a:t>
            </a:r>
            <a:r>
              <a:rPr lang="en-US" sz="3200" i="1" spc="55" dirty="0">
                <a:solidFill>
                  <a:schemeClr val="bg1"/>
                </a:solidFill>
                <a:latin typeface="Varela Round"/>
                <a:ea typeface="Varela Round"/>
                <a:cs typeface="Varela Round"/>
                <a:sym typeface="Varela Round"/>
              </a:rPr>
              <a:t> </a:t>
            </a:r>
            <a:r>
              <a:rPr lang="en-US" sz="3200" i="1" spc="55" dirty="0" err="1">
                <a:solidFill>
                  <a:schemeClr val="bg1"/>
                </a:solidFill>
                <a:latin typeface="Varela Round"/>
                <a:ea typeface="Varela Round"/>
                <a:cs typeface="Varela Round"/>
                <a:sym typeface="Varela Round"/>
              </a:rPr>
              <a:t>tiếp</a:t>
            </a:r>
            <a:r>
              <a:rPr lang="en-US" sz="3200" i="1" spc="55" dirty="0">
                <a:solidFill>
                  <a:schemeClr val="bg1"/>
                </a:solidFill>
                <a:latin typeface="Varela Round"/>
                <a:ea typeface="Varela Round"/>
                <a:cs typeface="Varela Round"/>
                <a:sym typeface="Varela Round"/>
              </a:rPr>
              <a:t> </a:t>
            </a:r>
            <a:r>
              <a:rPr lang="en-US" sz="3200" i="1" spc="55" dirty="0" err="1">
                <a:solidFill>
                  <a:schemeClr val="bg1"/>
                </a:solidFill>
                <a:latin typeface="Varela Round"/>
                <a:ea typeface="Varela Round"/>
                <a:cs typeface="Varela Round"/>
                <a:sym typeface="Varela Round"/>
              </a:rPr>
              <a:t>sức</a:t>
            </a:r>
            <a:r>
              <a:rPr lang="en-US" sz="3200" i="1" spc="55" dirty="0">
                <a:solidFill>
                  <a:schemeClr val="bg1"/>
                </a:solidFill>
                <a:latin typeface="Varela Round"/>
                <a:ea typeface="Varela Round"/>
                <a:cs typeface="Varela Round"/>
                <a:sym typeface="Varela Round"/>
              </a:rPr>
              <a:t>”.</a:t>
            </a:r>
            <a:endParaRPr lang="en-US" sz="3200" spc="55" dirty="0">
              <a:solidFill>
                <a:schemeClr val="bg1"/>
              </a:solidFill>
              <a:latin typeface="Varela Round"/>
              <a:ea typeface="Varela Round"/>
              <a:cs typeface="Varela Round"/>
              <a:sym typeface="Varela Round"/>
            </a:endParaRPr>
          </a:p>
          <a:p>
            <a:pPr marL="0" lvl="1"/>
            <a:endParaRPr lang="en-US" sz="3200" b="1" spc="55" dirty="0">
              <a:solidFill>
                <a:schemeClr val="bg1"/>
              </a:solidFill>
              <a:latin typeface="Varela Round"/>
              <a:ea typeface="Varela Round"/>
              <a:cs typeface="Varela Round"/>
              <a:sym typeface="Varela Round"/>
            </a:endParaRPr>
          </a:p>
          <a:p>
            <a:pPr marL="0" lvl="1"/>
            <a:endParaRPr lang="en-US" sz="3200" b="1" spc="55" dirty="0">
              <a:solidFill>
                <a:schemeClr val="bg1"/>
              </a:solidFill>
              <a:latin typeface="Varela Round"/>
              <a:ea typeface="Varela Round"/>
              <a:cs typeface="Varela Round"/>
              <a:sym typeface="Varela Round"/>
            </a:endParaRPr>
          </a:p>
          <a:p>
            <a:pPr marL="0" lvl="1"/>
            <a:endParaRPr lang="en-US" sz="3200" b="1" spc="55" dirty="0">
              <a:solidFill>
                <a:schemeClr val="bg1"/>
              </a:solidFill>
              <a:latin typeface="Varela Round"/>
              <a:ea typeface="Varela Round"/>
              <a:cs typeface="Varela Round"/>
              <a:sym typeface="Varela Round"/>
            </a:endParaRPr>
          </a:p>
          <a:p>
            <a:pPr marL="0" lvl="1"/>
            <a:endParaRPr lang="en-US" sz="3200" b="1" spc="55" dirty="0">
              <a:solidFill>
                <a:schemeClr val="bg1"/>
              </a:solidFill>
              <a:latin typeface="Varela Round"/>
              <a:ea typeface="Varela Round"/>
              <a:cs typeface="Varela Round"/>
              <a:sym typeface="Varela Round"/>
            </a:endParaRPr>
          </a:p>
          <a:p>
            <a:pPr marL="0" lvl="1"/>
            <a:endParaRPr lang="en-US" sz="3200" b="1" spc="55" dirty="0">
              <a:solidFill>
                <a:schemeClr val="bg1"/>
              </a:solidFill>
              <a:latin typeface="Varela Round"/>
              <a:ea typeface="Varela Round"/>
              <a:cs typeface="Varela Round"/>
              <a:sym typeface="Varela Round"/>
            </a:endParaRPr>
          </a:p>
          <a:p>
            <a:pPr marL="0" lvl="1"/>
            <a:endParaRPr lang="en-US" sz="3200" b="1" spc="55" dirty="0">
              <a:solidFill>
                <a:schemeClr val="bg1"/>
              </a:solidFill>
              <a:latin typeface="Varela Round"/>
              <a:ea typeface="Varela Round"/>
              <a:cs typeface="Varela Round"/>
              <a:sym typeface="Varela Round"/>
            </a:endParaRPr>
          </a:p>
          <a:p>
            <a:pPr marL="0" lvl="1"/>
            <a:r>
              <a:rPr lang="en-US" sz="3200" b="1" u="none" spc="55" dirty="0">
                <a:solidFill>
                  <a:schemeClr val="bg1"/>
                </a:solidFill>
                <a:latin typeface="Varela Round"/>
                <a:ea typeface="Varela Round"/>
                <a:cs typeface="Varela Round"/>
                <a:sym typeface="Varela Round"/>
              </a:rPr>
              <a:t>2. THẢ LỎNG:</a:t>
            </a:r>
          </a:p>
          <a:p>
            <a:pPr marL="0" lvl="1"/>
            <a:r>
              <a:rPr lang="en-US" sz="3200" u="none" spc="55" dirty="0">
                <a:solidFill>
                  <a:schemeClr val="bg1"/>
                </a:solidFill>
                <a:latin typeface="Varela Round"/>
                <a:ea typeface="Varela Round"/>
                <a:cs typeface="Varela Round"/>
                <a:sym typeface="Varela Round"/>
              </a:rPr>
              <a:t>  + </a:t>
            </a:r>
            <a:r>
              <a:rPr lang="en-US" sz="3200" u="none" spc="55" dirty="0" err="1">
                <a:solidFill>
                  <a:schemeClr val="bg1"/>
                </a:solidFill>
                <a:latin typeface="Varela Round"/>
                <a:ea typeface="Varela Round"/>
                <a:cs typeface="Varela Round"/>
                <a:sym typeface="Varela Round"/>
              </a:rPr>
              <a:t>Thả</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lỏng</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cơ</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toàn</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thân</a:t>
            </a:r>
            <a:r>
              <a:rPr lang="en-US" sz="3200" spc="55" dirty="0">
                <a:solidFill>
                  <a:schemeClr val="bg1"/>
                </a:solidFill>
                <a:latin typeface="Varela Round"/>
                <a:ea typeface="Varela Round"/>
                <a:cs typeface="Varela Round"/>
                <a:sym typeface="Varela Round"/>
              </a:rPr>
              <a:t>.</a:t>
            </a:r>
          </a:p>
          <a:p>
            <a:pPr marL="0" lvl="1"/>
            <a:endParaRPr lang="en-US" sz="3200" spc="55" dirty="0">
              <a:solidFill>
                <a:schemeClr val="bg1"/>
              </a:solidFill>
              <a:latin typeface="Varela Round"/>
              <a:ea typeface="Varela Round"/>
              <a:cs typeface="Varela Round"/>
              <a:sym typeface="Varela Round"/>
            </a:endParaRPr>
          </a:p>
          <a:p>
            <a:pPr marL="0" lvl="1"/>
            <a:r>
              <a:rPr lang="en-US" sz="3200" b="1" u="none" spc="55" dirty="0">
                <a:solidFill>
                  <a:schemeClr val="bg1"/>
                </a:solidFill>
                <a:latin typeface="Varela Round"/>
                <a:ea typeface="Varela Round"/>
                <a:cs typeface="Varela Round"/>
                <a:sym typeface="Varela Round"/>
              </a:rPr>
              <a:t>3. GIAO BÀI TẬP VỀ NHÀ:</a:t>
            </a:r>
          </a:p>
          <a:p>
            <a:pPr marL="0" lvl="1"/>
            <a:r>
              <a:rPr lang="en-US" sz="3200" spc="55" dirty="0">
                <a:solidFill>
                  <a:schemeClr val="bg1"/>
                </a:solidFill>
                <a:latin typeface="Varela Round"/>
                <a:ea typeface="Varela Round"/>
                <a:cs typeface="Varela Round"/>
                <a:sym typeface="Varela Round"/>
              </a:rPr>
              <a:t>  + </a:t>
            </a:r>
            <a:r>
              <a:rPr lang="en-US" sz="3200" spc="55" dirty="0" err="1">
                <a:solidFill>
                  <a:schemeClr val="bg1"/>
                </a:solidFill>
                <a:latin typeface="Varela Round"/>
                <a:ea typeface="Varela Round"/>
                <a:cs typeface="Varela Round"/>
                <a:sym typeface="Varela Round"/>
              </a:rPr>
              <a:t>Ưu</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điểm</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Hạn</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chế</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cần</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khắc</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phục</a:t>
            </a:r>
            <a:r>
              <a:rPr lang="en-US" sz="3200" spc="55" dirty="0">
                <a:solidFill>
                  <a:schemeClr val="bg1"/>
                </a:solidFill>
                <a:latin typeface="Varela Round"/>
                <a:ea typeface="Varela Round"/>
                <a:cs typeface="Varela Round"/>
                <a:sym typeface="Varela Round"/>
              </a:rPr>
              <a:t>.</a:t>
            </a:r>
          </a:p>
          <a:p>
            <a:pPr marL="0" lvl="1"/>
            <a:r>
              <a:rPr lang="en-US" sz="3200" u="none" spc="55" dirty="0">
                <a:solidFill>
                  <a:schemeClr val="bg1"/>
                </a:solidFill>
                <a:latin typeface="Varela Round"/>
                <a:ea typeface="Varela Round"/>
                <a:cs typeface="Varela Round"/>
                <a:sym typeface="Varela Round"/>
              </a:rPr>
              <a:t>  + </a:t>
            </a:r>
            <a:r>
              <a:rPr lang="en-US" sz="3200" u="none" spc="55" dirty="0" err="1">
                <a:solidFill>
                  <a:schemeClr val="bg1"/>
                </a:solidFill>
                <a:latin typeface="Varela Round"/>
                <a:ea typeface="Varela Round"/>
                <a:cs typeface="Varela Round"/>
                <a:sym typeface="Varela Round"/>
              </a:rPr>
              <a:t>Hướng</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dẫn</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tập</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luyện</a:t>
            </a:r>
            <a:r>
              <a:rPr lang="en-US" sz="3200" u="none" spc="55" dirty="0">
                <a:solidFill>
                  <a:schemeClr val="bg1"/>
                </a:solidFill>
                <a:latin typeface="Varela Round"/>
                <a:ea typeface="Varela Round"/>
                <a:cs typeface="Varela Round"/>
                <a:sym typeface="Varela Round"/>
              </a:rPr>
              <a:t> ở </a:t>
            </a:r>
            <a:r>
              <a:rPr lang="en-US" sz="3200" u="none" spc="55" dirty="0" err="1">
                <a:solidFill>
                  <a:schemeClr val="bg1"/>
                </a:solidFill>
                <a:latin typeface="Varela Round"/>
                <a:ea typeface="Varela Round"/>
                <a:cs typeface="Varela Round"/>
                <a:sym typeface="Varela Round"/>
              </a:rPr>
              <a:t>nhà</a:t>
            </a:r>
            <a:r>
              <a:rPr lang="en-US" sz="3200" u="none" spc="55" dirty="0">
                <a:solidFill>
                  <a:schemeClr val="bg1"/>
                </a:solidFill>
                <a:latin typeface="Varela Round"/>
                <a:ea typeface="Varela Round"/>
                <a:cs typeface="Varela Round"/>
                <a:sym typeface="Varela Round"/>
              </a:rPr>
              <a:t>.</a:t>
            </a:r>
          </a:p>
          <a:p>
            <a:pPr marL="0" lvl="1"/>
            <a:endParaRPr lang="en-US" sz="3200" spc="55" dirty="0">
              <a:solidFill>
                <a:schemeClr val="bg1"/>
              </a:solidFill>
              <a:latin typeface="Varela Round"/>
              <a:ea typeface="Varela Round"/>
              <a:cs typeface="Varela Round"/>
              <a:sym typeface="Varela Round"/>
            </a:endParaRPr>
          </a:p>
          <a:p>
            <a:pPr marL="0" lvl="1"/>
            <a:r>
              <a:rPr lang="en-US" sz="3200" b="1" spc="55" dirty="0">
                <a:solidFill>
                  <a:schemeClr val="bg1"/>
                </a:solidFill>
                <a:latin typeface="Varela Round"/>
                <a:ea typeface="Varela Round"/>
                <a:cs typeface="Varela Round"/>
                <a:sym typeface="Varela Round"/>
              </a:rPr>
              <a:t>4. XUỐNG LỚP:</a:t>
            </a:r>
            <a:endParaRPr lang="en-US" sz="3200" b="1" u="none" spc="55" dirty="0">
              <a:solidFill>
                <a:schemeClr val="bg1"/>
              </a:solidFill>
              <a:latin typeface="Varela Round"/>
              <a:ea typeface="Varela Round"/>
              <a:cs typeface="Varela Round"/>
              <a:sym typeface="Varela Round"/>
            </a:endParaRPr>
          </a:p>
          <a:p>
            <a:pPr marL="0" lvl="1"/>
            <a:endParaRPr lang="en-US" sz="3200" u="none" spc="55" dirty="0">
              <a:solidFill>
                <a:schemeClr val="bg1"/>
              </a:solidFill>
              <a:latin typeface="Varela Round"/>
              <a:ea typeface="Varela Round"/>
              <a:cs typeface="Varela Round"/>
              <a:sym typeface="Varela Roun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8418" t="-31163" r="-18418" b="-50373"/>
            </a:stretch>
          </a:blipFill>
        </p:spPr>
      </p:sp>
      <p:sp>
        <p:nvSpPr>
          <p:cNvPr id="16" name="文本框 18">
            <a:extLst>
              <a:ext uri="{FF2B5EF4-FFF2-40B4-BE49-F238E27FC236}">
                <a16:creationId xmlns:a16="http://schemas.microsoft.com/office/drawing/2014/main" id="{F30CFCCC-1483-4E3D-BA2A-2FF7D3222AE2}"/>
              </a:ext>
            </a:extLst>
          </p:cNvPr>
          <p:cNvSpPr txBox="1"/>
          <p:nvPr/>
        </p:nvSpPr>
        <p:spPr>
          <a:xfrm>
            <a:off x="4572000" y="300681"/>
            <a:ext cx="9144000" cy="1249680"/>
          </a:xfrm>
          <a:prstGeom prst="rect">
            <a:avLst/>
          </a:prstGeom>
          <a:noFill/>
        </p:spPr>
        <p:txBody>
          <a:bodyPr wrap="square" rtlCol="0">
            <a:noAutofit/>
            <a:scene3d>
              <a:camera prst="orthographicFront"/>
              <a:lightRig rig="threePt" dir="t"/>
            </a:scene3d>
          </a:bodyPr>
          <a:lstStyle/>
          <a:p>
            <a:r>
              <a:rPr lang="en-US" altLang="vi-VN" sz="5400" b="1" dirty="0">
                <a:solidFill>
                  <a:schemeClr val="bg1"/>
                </a:solidFill>
                <a:latin typeface="Noto Sans"/>
                <a:ea typeface="Noto Sans"/>
                <a:cs typeface="+mn-ea"/>
                <a:sym typeface="Source Han Serif SC" panose="02020400000000000000" pitchFamily="18" charset="-122"/>
              </a:rPr>
              <a:t>IV. VẬN DỤNG – HỒI TỈNH</a:t>
            </a:r>
            <a:endParaRPr lang="vi-VN" altLang="vi-VN" sz="5400" b="1" dirty="0">
              <a:solidFill>
                <a:schemeClr val="bg1"/>
              </a:solidFill>
              <a:latin typeface="Noto Sans"/>
              <a:ea typeface="Noto Sans"/>
              <a:cs typeface="+mn-ea"/>
              <a:sym typeface="Source Han Serif SC" panose="02020400000000000000" pitchFamily="18" charset="-122"/>
            </a:endParaRPr>
          </a:p>
        </p:txBody>
      </p:sp>
      <p:sp>
        <p:nvSpPr>
          <p:cNvPr id="7" name="TextBox 6">
            <a:extLst>
              <a:ext uri="{FF2B5EF4-FFF2-40B4-BE49-F238E27FC236}">
                <a16:creationId xmlns:a16="http://schemas.microsoft.com/office/drawing/2014/main" id="{BE8FC12B-6EF0-4314-A681-F45C30081E42}"/>
              </a:ext>
            </a:extLst>
          </p:cNvPr>
          <p:cNvSpPr txBox="1"/>
          <p:nvPr/>
        </p:nvSpPr>
        <p:spPr>
          <a:xfrm>
            <a:off x="914400" y="2095500"/>
            <a:ext cx="13030200" cy="1569660"/>
          </a:xfrm>
          <a:prstGeom prst="rect">
            <a:avLst/>
          </a:prstGeom>
          <a:noFill/>
        </p:spPr>
        <p:txBody>
          <a:bodyPr wrap="square">
            <a:spAutoFit/>
          </a:bodyPr>
          <a:lstStyle/>
          <a:p>
            <a:pPr marL="0" lvl="1"/>
            <a:r>
              <a:rPr lang="en-US" sz="3200" b="1" u="none" spc="55" dirty="0">
                <a:solidFill>
                  <a:schemeClr val="bg1"/>
                </a:solidFill>
                <a:latin typeface="Varela Round"/>
                <a:ea typeface="Varela Round"/>
                <a:cs typeface="Varela Round"/>
                <a:sym typeface="Varela Round"/>
              </a:rPr>
              <a:t>2. HỒI TỈNH:</a:t>
            </a:r>
          </a:p>
          <a:p>
            <a:pPr marL="0" lvl="1"/>
            <a:r>
              <a:rPr lang="en-US" sz="3200" u="none" spc="55" dirty="0">
                <a:solidFill>
                  <a:schemeClr val="bg1"/>
                </a:solidFill>
                <a:latin typeface="Varela Round"/>
                <a:ea typeface="Varela Round"/>
                <a:cs typeface="Varela Round"/>
                <a:sym typeface="Varela Round"/>
              </a:rPr>
              <a:t>  + </a:t>
            </a:r>
            <a:r>
              <a:rPr lang="en-US" sz="3200" u="none" spc="55" dirty="0" err="1">
                <a:solidFill>
                  <a:schemeClr val="bg1"/>
                </a:solidFill>
                <a:latin typeface="Varela Round"/>
                <a:ea typeface="Varela Round"/>
                <a:cs typeface="Varela Round"/>
                <a:sym typeface="Varela Round"/>
              </a:rPr>
              <a:t>Thả</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lỏng</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cơ</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toàn</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thân</a:t>
            </a:r>
            <a:r>
              <a:rPr lang="en-US" sz="3200" spc="55" dirty="0">
                <a:solidFill>
                  <a:schemeClr val="bg1"/>
                </a:solidFill>
                <a:latin typeface="Varela Round"/>
                <a:ea typeface="Varela Round"/>
                <a:cs typeface="Varela Round"/>
                <a:sym typeface="Varela Round"/>
              </a:rPr>
              <a:t>.</a:t>
            </a:r>
          </a:p>
          <a:p>
            <a:pPr marL="0" lvl="1"/>
            <a:r>
              <a:rPr lang="en-US" sz="3200" spc="55" dirty="0">
                <a:solidFill>
                  <a:schemeClr val="bg1"/>
                </a:solidFill>
                <a:latin typeface="Varela Round"/>
                <a:ea typeface="Varela Round"/>
                <a:cs typeface="Varela Round"/>
                <a:sym typeface="Varela Round"/>
              </a:rPr>
              <a:t>  + Giao </a:t>
            </a:r>
            <a:r>
              <a:rPr lang="en-US" sz="3200" spc="55" dirty="0" err="1">
                <a:solidFill>
                  <a:schemeClr val="bg1"/>
                </a:solidFill>
                <a:latin typeface="Varela Round"/>
                <a:ea typeface="Varela Round"/>
                <a:cs typeface="Varela Round"/>
                <a:sym typeface="Varela Round"/>
              </a:rPr>
              <a:t>bài</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tập</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về</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nhà</a:t>
            </a:r>
            <a:endParaRPr lang="en-US" sz="3200" b="1" u="none" spc="55" dirty="0">
              <a:solidFill>
                <a:schemeClr val="bg1"/>
              </a:solidFill>
              <a:latin typeface="Varela Round"/>
              <a:ea typeface="Varela Round"/>
              <a:cs typeface="Varela Round"/>
              <a:sym typeface="Varela Round"/>
            </a:endParaRPr>
          </a:p>
        </p:txBody>
      </p:sp>
    </p:spTree>
    <p:extLst>
      <p:ext uri="{BB962C8B-B14F-4D97-AF65-F5344CB8AC3E}">
        <p14:creationId xmlns:p14="http://schemas.microsoft.com/office/powerpoint/2010/main" val="24192330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701</Words>
  <Application>Microsoft Office PowerPoint</Application>
  <PresentationFormat>Custom</PresentationFormat>
  <Paragraphs>73</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Calibri</vt:lpstr>
      <vt:lpstr>Arial</vt:lpstr>
      <vt:lpstr>Varela Round</vt:lpstr>
      <vt:lpstr>Noto Sans</vt:lpstr>
      <vt:lpstr>Times New Roman</vt:lpstr>
      <vt:lpstr>Source Han Serif SC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Geography Education Presentation in a Brown and Beige Scrapbook Style</dc:title>
  <dc:creator>Trí Nguyễn Hồng</dc:creator>
  <cp:lastModifiedBy>Trí Nguyễn Hồng</cp:lastModifiedBy>
  <cp:revision>87</cp:revision>
  <dcterms:created xsi:type="dcterms:W3CDTF">2006-08-16T00:00:00Z</dcterms:created>
  <dcterms:modified xsi:type="dcterms:W3CDTF">2024-11-24T11:24:03Z</dcterms:modified>
  <dc:identifier>DAGWvVOpjhI</dc:identifier>
</cp:coreProperties>
</file>