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72" r:id="rId3"/>
    <p:sldId id="358" r:id="rId4"/>
    <p:sldId id="348" r:id="rId5"/>
    <p:sldId id="341" r:id="rId6"/>
    <p:sldId id="342" r:id="rId8"/>
    <p:sldId id="344" r:id="rId9"/>
    <p:sldId id="345" r:id="rId10"/>
    <p:sldId id="385" r:id="rId11"/>
    <p:sldId id="362" r:id="rId12"/>
    <p:sldId id="346" r:id="rId13"/>
    <p:sldId id="314" r:id="rId14"/>
    <p:sldId id="330" r:id="rId15"/>
    <p:sldId id="3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/>
  <p:cmAuthor id="2" name="NGOC ANH" initials="N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1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hyperlink" Target="mailto:Tom@web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35" y="0"/>
            <a:ext cx="121926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1066800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52600" y="2590800"/>
            <a:ext cx="891540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sz="4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WELCOME TO OUR CLASS</a:t>
            </a:r>
            <a:endParaRPr lang="vi-VN" altLang="vi-VN" sz="4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4671" y="285996"/>
            <a:ext cx="695412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 </a:t>
            </a:r>
            <a:endParaRPr lang="en-US" sz="2800" b="1" dirty="0">
              <a:solidFill>
                <a:srgbClr val="FFC000"/>
              </a:solidFill>
            </a:endParaRPr>
          </a:p>
          <a:p>
            <a:pPr algn="ctr"/>
            <a:fld id="{A7691CC9-3C7F-4A7F-B92B-6EB9B1004AB9}" type="datetime2">
              <a:rPr lang="en-US" sz="2800" b="1" smtClean="0">
                <a:solidFill>
                  <a:srgbClr val="002060"/>
                </a:solidFill>
              </a:rPr>
            </a:fld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>
            <a:fillRect/>
          </a:stretch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>
            <a:fillRect/>
          </a:stretch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POST-LISTENING 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WRITING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6244" y="1884604"/>
            <a:ext cx="3714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9718" y="2776192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  <a:endParaRPr lang="en-US" sz="2800" b="1" dirty="0"/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  <a:endParaRPr lang="en-US" sz="2800" dirty="0"/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20762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50730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2759" y="1865874"/>
            <a:ext cx="8152967" cy="347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listen for specific information about some community activities and their benefits;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write an email about community activities one did last summer.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899" y="2389239"/>
            <a:ext cx="2330929" cy="2572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0961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52738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3038" y="2021423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Rewrite the email  on your notebook.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 </a:t>
            </a:r>
            <a:r>
              <a:rPr lang="en-US" sz="2800" dirty="0"/>
              <a:t>for the next lesson: </a:t>
            </a:r>
            <a:r>
              <a:rPr lang="en-US" sz="2800" b="1" dirty="0">
                <a:solidFill>
                  <a:srgbClr val="FF0000"/>
                </a:solidFill>
              </a:rPr>
              <a:t>Looking back &amp; Project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0" y="3952567"/>
            <a:ext cx="3320593" cy="233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17986"/>
            <a:ext cx="12324735" cy="69759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5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FBB040"/>
                </a:solidFill>
                <a:latin typeface="UVN Bay Buom Nang" panose="00000900000000000000" pitchFamily="2" charset="0"/>
              </a:rPr>
              <a:t>Goodbye.</a:t>
            </a:r>
            <a:endParaRPr lang="en-GB" sz="8800" dirty="0" smtClean="0">
              <a:solidFill>
                <a:srgbClr val="FBB040"/>
              </a:solidFill>
              <a:latin typeface="UVN Bay Buom Nang" panose="00000900000000000000" pitchFamily="2" charset="0"/>
            </a:endParaRPr>
          </a:p>
          <a:p>
            <a:r>
              <a:rPr lang="en-GB" sz="8800" dirty="0" smtClean="0">
                <a:solidFill>
                  <a:srgbClr val="FBB040"/>
                </a:solidFill>
                <a:latin typeface="UVN Bay Buom Nang" panose="00000900000000000000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anose="000009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men-pflanzen1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99" y="-25398"/>
            <a:ext cx="2404533" cy="14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blumen-pflanzen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02" y="5651088"/>
            <a:ext cx="170589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838200" y="1114391"/>
            <a:ext cx="10566400" cy="1139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solidFill>
                  <a:srgbClr val="800080"/>
                </a:solidFill>
                <a:latin typeface=".VnAristote" panose="020B7200000000000000"/>
              </a:rPr>
              <a:t>Unit 3: </a:t>
            </a:r>
            <a:r>
              <a:rPr lang="en-GB" sz="3600" b="1" kern="10" dirty="0">
                <a:solidFill>
                  <a:srgbClr val="FF0000"/>
                </a:solidFill>
                <a:latin typeface=".VnAristote" panose="020B7200000000000000"/>
              </a:rPr>
              <a:t>Community</a:t>
            </a:r>
            <a:r>
              <a:rPr lang="en-GB" sz="3600" b="1" kern="10" dirty="0">
                <a:solidFill>
                  <a:srgbClr val="800080"/>
                </a:solidFill>
                <a:latin typeface=".VnAristote" panose="020B7200000000000000"/>
              </a:rPr>
              <a:t> </a:t>
            </a:r>
            <a:r>
              <a:rPr lang="en-GB" sz="3600" b="1" kern="10" dirty="0">
                <a:solidFill>
                  <a:srgbClr val="FF0000"/>
                </a:solidFill>
                <a:latin typeface=".VnAristote" panose="020B7200000000000000"/>
              </a:rPr>
              <a:t>service </a:t>
            </a:r>
            <a:endParaRPr lang="en-GB" sz="3600" b="1" kern="10" dirty="0">
              <a:solidFill>
                <a:srgbClr val="FF0000"/>
              </a:solidFill>
              <a:latin typeface=".VnAristote" panose="020B7200000000000000"/>
            </a:endParaRPr>
          </a:p>
        </p:txBody>
      </p:sp>
      <p:pic>
        <p:nvPicPr>
          <p:cNvPr id="5" name="Picture 2" descr="blumen-pflanzen1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4" y="2"/>
            <a:ext cx="2113935" cy="155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blumen-pflanzen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" y="5609298"/>
            <a:ext cx="1728716" cy="124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63900" y="2959735"/>
            <a:ext cx="6019165" cy="5822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altLang="en-GB" sz="3200" b="1" dirty="0" smtClean="0"/>
              <a:t>PERIOD 21</a:t>
            </a:r>
            <a:r>
              <a:rPr lang="en-GB" sz="3200" b="1" dirty="0" smtClean="0"/>
              <a:t>: SKILLS 2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267" y="2249832"/>
            <a:ext cx="3681578" cy="24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980"/>
          <a:stretch>
            <a:fillRect/>
          </a:stretch>
        </p:blipFill>
        <p:spPr>
          <a:xfrm>
            <a:off x="8311970" y="2333471"/>
            <a:ext cx="3559911" cy="23732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9097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87067" y="208434"/>
            <a:ext cx="323829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I/ LISTENING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5419" y="1187629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What community activities are the children doing in the pictures?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2" name="Rounded Rectangle 15"/>
          <p:cNvSpPr/>
          <p:nvPr/>
        </p:nvSpPr>
        <p:spPr>
          <a:xfrm>
            <a:off x="484632" y="114668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7417" y="10440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344" y="4822449"/>
            <a:ext cx="3014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reading books 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the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elderly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5263" y="4822449"/>
            <a:ext cx="2345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picking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 litter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74528" y="4822449"/>
            <a:ext cx="3113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planting trees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130" y="2249170"/>
            <a:ext cx="3554730" cy="245808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37575" y="2341876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a</a:t>
            </a:r>
            <a:endParaRPr lang="en-GB" sz="2000" b="1"/>
          </a:p>
        </p:txBody>
      </p:sp>
      <p:sp>
        <p:nvSpPr>
          <p:cNvPr id="17" name="Oval 16"/>
          <p:cNvSpPr/>
          <p:nvPr/>
        </p:nvSpPr>
        <p:spPr>
          <a:xfrm>
            <a:off x="7453313" y="2364180"/>
            <a:ext cx="368212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  <a:endParaRPr lang="en-GB" sz="2000" b="1"/>
          </a:p>
        </p:txBody>
      </p:sp>
      <p:sp>
        <p:nvSpPr>
          <p:cNvPr id="20" name="Oval 19"/>
          <p:cNvSpPr/>
          <p:nvPr/>
        </p:nvSpPr>
        <p:spPr>
          <a:xfrm>
            <a:off x="11408359" y="2364180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c</a:t>
            </a:r>
            <a:endParaRPr lang="en-GB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8370" y="427290"/>
            <a:ext cx="1049905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</a:t>
            </a:r>
            <a:r>
              <a:rPr lang="en-US" sz="2400" b="1">
                <a:cs typeface="Arial" panose="020B0604020202020204" pitchFamily="34" charset="0"/>
              </a:rPr>
              <a:t>to </a:t>
            </a:r>
            <a:r>
              <a:rPr lang="en-US" sz="2400" b="1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and Linda talking about their community activities last summer. Circle the correct answers.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227584" y="5265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369" y="4239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369" y="1277577"/>
            <a:ext cx="57863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Li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nda and her friends taught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literature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and history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inda and her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friends </a:t>
            </a:r>
            <a:r>
              <a:rPr lang="en-US" sz="2400" b="0" i="0" smtClean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elderly.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talked to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cooked for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read books to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6117" y="127757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picked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books and paper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bottles and books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paper and bottles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grew some trees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tutored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cleaned schools</a:t>
            </a:r>
            <a:r>
              <a:rPr lang="en-US" sz="2400" dirty="0"/>
              <a:t> 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289252" y="3116249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0369" y="4727452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46117" y="3093946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46117" y="4188408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932623" y="122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7854" y="410118"/>
            <a:ext cx="90047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fill in each blank with no more than two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3989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296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3777" y="1433075"/>
            <a:ext cx="9496818" cy="4750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27561" y="2348582"/>
            <a:ext cx="1356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2354" y="3513344"/>
            <a:ext cx="2513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36749" y="5355459"/>
            <a:ext cx="19843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63611" y="3515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68383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II/ WRITING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672" y="1160115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</a:t>
            </a:r>
            <a:r>
              <a:rPr lang="en-US" sz="2800" b="1" dirty="0" smtClean="0">
                <a:cs typeface="Arial" panose="020B0604020202020204" pitchFamily="34" charset="0"/>
              </a:rPr>
              <a:t>Tom’s </a:t>
            </a:r>
            <a:r>
              <a:rPr lang="en-US" sz="2800" b="1" dirty="0">
                <a:cs typeface="Arial" panose="020B0604020202020204" pitchFamily="34" charset="0"/>
              </a:rPr>
              <a:t>email to N</a:t>
            </a:r>
            <a:r>
              <a:rPr lang="en-US" sz="2800" b="1" dirty="0" smtClean="0">
                <a:cs typeface="Arial" panose="020B0604020202020204" pitchFamily="34" charset="0"/>
              </a:rPr>
              <a:t>am </a:t>
            </a:r>
            <a:r>
              <a:rPr lang="en-US" sz="2800" b="1" dirty="0">
                <a:cs typeface="Arial" panose="020B0604020202020204" pitchFamily="34" charset="0"/>
              </a:rPr>
              <a:t>about his school activities last summer.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78014" y="11728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799" y="10702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17" y="1710813"/>
            <a:ext cx="5470761" cy="5039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4977" y="2652355"/>
            <a:ext cx="5369130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is writing to whom?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2052" y="3373472"/>
            <a:ext cx="531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Tom  is </a:t>
            </a:r>
            <a:r>
              <a:rPr lang="en-US" sz="2800" b="1" i="1" dirty="0">
                <a:solidFill>
                  <a:srgbClr val="FF0000"/>
                </a:solidFill>
              </a:rPr>
              <a:t>writing </a:t>
            </a:r>
            <a:r>
              <a:rPr lang="en-US" sz="2800" b="1" i="1" dirty="0" smtClean="0">
                <a:solidFill>
                  <a:srgbClr val="FF0000"/>
                </a:solidFill>
              </a:rPr>
              <a:t>to Nam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2052" y="4663488"/>
            <a:ext cx="531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School activities last summer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0901" y="3924824"/>
            <a:ext cx="53832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is the subject of  the email?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to-namwebmailcom-subject1657001398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5936" y="1652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3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2458" y="60347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 are Nam. Now write an email of about 70 words to </a:t>
            </a:r>
            <a:r>
              <a:rPr lang="en-US" sz="2400" b="1" dirty="0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75916" y="71191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701" y="6092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7962" y="1372913"/>
            <a:ext cx="6436006" cy="471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8323" y="99286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 are Nam. Now write an email of about 70 words to </a:t>
            </a:r>
            <a:r>
              <a:rPr lang="en-US" sz="2400" b="1" dirty="0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75916" y="1918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615" y="99060"/>
            <a:ext cx="396875" cy="502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950" y="1400175"/>
            <a:ext cx="1088009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C00000"/>
                </a:solidFill>
              </a:rPr>
              <a:t>Dear Tom,</a:t>
            </a:r>
            <a:endParaRPr lang="en-US" sz="3200" b="1">
              <a:solidFill>
                <a:srgbClr val="C00000"/>
              </a:solidFill>
            </a:endParaRPr>
          </a:p>
          <a:p>
            <a:pPr algn="just"/>
            <a:r>
              <a:rPr lang="en-US" sz="3200" b="1"/>
              <a:t>Things are good. We also did some interesting activities last summer. We picked up litter on the road and in a nearby park in my village. We also collected cans and used paper to raise money for the poor people. </a:t>
            </a:r>
            <a:r>
              <a:rPr lang="en-US" sz="3200" b="1">
                <a:sym typeface="+mn-ea"/>
              </a:rPr>
              <a:t>I felt very pleased to see people here was happy</a:t>
            </a:r>
            <a:r>
              <a:rPr lang="en-US" sz="3200" b="1"/>
              <a:t>. We also had a lot of fun and learnt some skills. We are so proud of our activities.</a:t>
            </a:r>
            <a:endParaRPr lang="en-US" sz="3200" b="1"/>
          </a:p>
          <a:p>
            <a:pPr algn="just"/>
            <a:r>
              <a:rPr lang="en-US" sz="3200" b="1"/>
              <a:t>See you soon.</a:t>
            </a:r>
            <a:endParaRPr lang="en-US" sz="3200" b="1"/>
          </a:p>
          <a:p>
            <a:pPr algn="just"/>
            <a:r>
              <a:rPr lang="en-US" sz="3200" b="1">
                <a:solidFill>
                  <a:srgbClr val="C00000"/>
                </a:solidFill>
              </a:rPr>
              <a:t>Nam</a:t>
            </a:r>
            <a:endParaRPr lang="en-US" sz="3200" b="1">
              <a:solidFill>
                <a:srgbClr val="C00000"/>
              </a:solidFill>
            </a:endParaRPr>
          </a:p>
          <a:p>
            <a:pPr algn="just"/>
            <a:endParaRPr 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2458" y="30851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 are Nam. Now write an email of about 70 words to </a:t>
            </a:r>
            <a:r>
              <a:rPr lang="en-US" sz="2400" b="1" dirty="0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75916" y="4169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701" y="3143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4280" y="1678940"/>
            <a:ext cx="9448800" cy="48691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To: </a:t>
            </a:r>
            <a:r>
              <a:rPr lang="en-GB" sz="2800" b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tom@webmail.com</a:t>
            </a:r>
            <a:endParaRPr lang="en-GB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 School activities last summer</a:t>
            </a:r>
            <a:r>
              <a:rPr lang="en-US" altLang="en-GB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Tom,</a:t>
            </a:r>
            <a:endParaRPr lang="en-GB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are good. We also did some interesting activities last summer. </a:t>
            </a:r>
            <a:r>
              <a:rPr lang="en-GB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Latest </a:t>
            </a:r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on Sunday, I and my brother donated books and clothes for a charity organization. In here, I met the orphan’s children. I played with them. Then I gave candies to them. They were all very happy and so did I.</a:t>
            </a:r>
            <a:endParaRPr lang="en-GB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write back to me.</a:t>
            </a:r>
            <a:endParaRPr lang="en-GB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you soon,</a:t>
            </a:r>
            <a:endParaRPr lang="en-GB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GB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2575</Words>
  <Application>WPS Presentation</Application>
  <PresentationFormat>Custom</PresentationFormat>
  <Paragraphs>116</Paragraphs>
  <Slides>13</Slides>
  <Notes>9</Notes>
  <HiddenSlides>0</HiddenSlides>
  <MMClips>3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SimSun</vt:lpstr>
      <vt:lpstr>Wingdings</vt:lpstr>
      <vt:lpstr>Wingdings</vt:lpstr>
      <vt:lpstr>Wingdings 2</vt:lpstr>
      <vt:lpstr>Times New Roman</vt:lpstr>
      <vt:lpstr>.VnAristote</vt:lpstr>
      <vt:lpstr>Calibri</vt:lpstr>
      <vt:lpstr>.VnArial Narrow</vt:lpstr>
      <vt:lpstr>Myriad Pro</vt:lpstr>
      <vt:lpstr>Segoe Print</vt:lpstr>
      <vt:lpstr>OpenSans</vt:lpstr>
      <vt:lpstr>Calibri (Body)</vt:lpstr>
      <vt:lpstr>UVN Bay Buom Nang</vt:lpstr>
      <vt:lpstr>Century Schoolbook</vt:lpstr>
      <vt:lpstr>Microsoft YaHei</vt:lpstr>
      <vt:lpstr>Arial Unicode MS</vt:lpstr>
      <vt:lpstr>Oriel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210</cp:revision>
  <dcterms:created xsi:type="dcterms:W3CDTF">2020-12-09T02:04:00Z</dcterms:created>
  <dcterms:modified xsi:type="dcterms:W3CDTF">2023-10-23T15:40:49Z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DFD78C0A9A3945D38C265C7CDA2D31A4</vt:lpwstr>
  </property>
  <property fmtid="{D5CDD505-2E9C-101B-9397-08002B2CF9AE}" pid="3" name="KSOProductBuildVer">
    <vt:lpwstr>1033-12.2.0.13266</vt:lpwstr>
  </property>
</Properties>
</file>