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0" r:id="rId5"/>
    <p:sldId id="261" r:id="rId6"/>
    <p:sldId id="262" r:id="rId7"/>
    <p:sldId id="275" r:id="rId8"/>
    <p:sldId id="263" r:id="rId9"/>
    <p:sldId id="264" r:id="rId10"/>
    <p:sldId id="265" r:id="rId11"/>
    <p:sldId id="276" r:id="rId12"/>
    <p:sldId id="277" r:id="rId13"/>
    <p:sldId id="268" r:id="rId14"/>
    <p:sldId id="278" r:id="rId15"/>
    <p:sldId id="271" r:id="rId16"/>
    <p:sldId id="269" r:id="rId17"/>
    <p:sldId id="259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72" r:id="rId29"/>
    <p:sldId id="273" r:id="rId30"/>
    <p:sldId id="274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99"/>
    <a:srgbClr val="D9D9D9"/>
    <a:srgbClr val="954F72"/>
    <a:srgbClr val="FFF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4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7B18D-8A91-4E2F-B57B-622CF26502BA}" type="datetimeFigureOut">
              <a:rPr lang="en-US" smtClean="0"/>
              <a:t>27/11/23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FC92C-09AB-4A5D-BE08-DB3DF4CB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87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FC92C-09AB-4A5D-BE08-DB3DF4CBBF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B210-4B60-4B01-9479-7FA0DB2CF9EE}" type="datetimeFigureOut">
              <a:rPr lang="en-US" smtClean="0"/>
              <a:t>27/11/23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9D4D-48D0-4F64-A83D-BC84C9B32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2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B210-4B60-4B01-9479-7FA0DB2CF9EE}" type="datetimeFigureOut">
              <a:rPr lang="en-US" smtClean="0"/>
              <a:t>27/11/23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9D4D-48D0-4F64-A83D-BC84C9B32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2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B210-4B60-4B01-9479-7FA0DB2CF9EE}" type="datetimeFigureOut">
              <a:rPr lang="en-US" smtClean="0"/>
              <a:t>27/11/23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9D4D-48D0-4F64-A83D-BC84C9B32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9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B210-4B60-4B01-9479-7FA0DB2CF9EE}" type="datetimeFigureOut">
              <a:rPr lang="en-US" smtClean="0"/>
              <a:t>27/11/23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9D4D-48D0-4F64-A83D-BC84C9B32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7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B210-4B60-4B01-9479-7FA0DB2CF9EE}" type="datetimeFigureOut">
              <a:rPr lang="en-US" smtClean="0"/>
              <a:t>27/11/23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9D4D-48D0-4F64-A83D-BC84C9B32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9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B210-4B60-4B01-9479-7FA0DB2CF9EE}" type="datetimeFigureOut">
              <a:rPr lang="en-US" smtClean="0"/>
              <a:t>27/11/23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9D4D-48D0-4F64-A83D-BC84C9B32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6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B210-4B60-4B01-9479-7FA0DB2CF9EE}" type="datetimeFigureOut">
              <a:rPr lang="en-US" smtClean="0"/>
              <a:t>27/11/23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9D4D-48D0-4F64-A83D-BC84C9B32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0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B210-4B60-4B01-9479-7FA0DB2CF9EE}" type="datetimeFigureOut">
              <a:rPr lang="en-US" smtClean="0"/>
              <a:t>27/11/23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9D4D-48D0-4F64-A83D-BC84C9B32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9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B210-4B60-4B01-9479-7FA0DB2CF9EE}" type="datetimeFigureOut">
              <a:rPr lang="en-US" smtClean="0"/>
              <a:t>27/11/23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9D4D-48D0-4F64-A83D-BC84C9B32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B210-4B60-4B01-9479-7FA0DB2CF9EE}" type="datetimeFigureOut">
              <a:rPr lang="en-US" smtClean="0"/>
              <a:t>27/11/23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9D4D-48D0-4F64-A83D-BC84C9B32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4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B210-4B60-4B01-9479-7FA0DB2CF9EE}" type="datetimeFigureOut">
              <a:rPr lang="en-US" smtClean="0"/>
              <a:t>27/11/23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9D4D-48D0-4F64-A83D-BC84C9B32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8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DB210-4B60-4B01-9479-7FA0DB2CF9EE}" type="datetimeFigureOut">
              <a:rPr lang="en-US" smtClean="0"/>
              <a:t>27/11/23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C9D4D-48D0-4F64-A83D-BC84C9B32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9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4114" y="420914"/>
            <a:ext cx="10879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khối vuông có cùng kích thước như sau thì khối vuông nào nặng hơn?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2570" y="4840386"/>
            <a:ext cx="2278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Khối sắt (Fe)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2842" y="4978393"/>
            <a:ext cx="253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Khối nhôm (Al)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2911" y="5594130"/>
            <a:ext cx="108920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 biết vật nào nặng hơn người ta so sánh khối lượng của hai vật có cùng thể tích 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hay là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khối lượng riêng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6712842" y="1842168"/>
            <a:ext cx="2743200" cy="2743200"/>
          </a:xfrm>
          <a:prstGeom prst="cub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2320245" y="1866662"/>
            <a:ext cx="2743200" cy="2743200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95081" y="3806197"/>
            <a:ext cx="109582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 nhận xét về tỉ số giữa khối lượng và thể tích của các thỏi sắt, nhôm, đồng.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95085" y="163286"/>
            <a:ext cx="111905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Bảng 13.2.</a:t>
            </a:r>
            <a:r>
              <a:rPr lang="en-US" sz="32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Tỉ số giữa khối lượng và thể tích của các vật làm từ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 chất khác nhau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424121"/>
                  </p:ext>
                </p:extLst>
              </p:nvPr>
            </p:nvGraphicFramePr>
            <p:xfrm>
              <a:off x="319315" y="1284370"/>
              <a:ext cx="11611426" cy="2530430"/>
            </p:xfrm>
            <a:graphic>
              <a:graphicData uri="http://schemas.openxmlformats.org/drawingml/2006/table">
                <a:tbl>
                  <a:tblPr/>
                  <a:tblGrid>
                    <a:gridCol w="23948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721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721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07219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96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1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Đại lượng</a:t>
                          </a:r>
                          <a:endParaRPr lang="en-US" sz="3200" b="1"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7318" marR="6731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1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Thỏi 1</a:t>
                          </a:r>
                          <a:endParaRPr lang="en-US" sz="3200"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7318" marR="6731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1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Thỏi 2</a:t>
                          </a:r>
                          <a:endParaRPr lang="en-US" sz="3200"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7318" marR="6731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1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Thỏi 3</a:t>
                          </a:r>
                          <a:endParaRPr lang="en-US" sz="3200"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7318" marR="6731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46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1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Thể tích</a:t>
                          </a:r>
                          <a:endParaRPr lang="en-US" sz="3200" b="1"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7318" marR="6731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V</a:t>
                          </a:r>
                          <a:r>
                            <a:rPr lang="en-US" sz="3200" baseline="-250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1</a:t>
                          </a:r>
                          <a:r>
                            <a:rPr lang="en-US" sz="32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= V = 1cm</a:t>
                          </a:r>
                          <a:r>
                            <a:rPr lang="en-US" sz="3200" baseline="300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3</a:t>
                          </a:r>
                          <a:endParaRPr lang="en-US" sz="3200"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7318" marR="6731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V</a:t>
                          </a:r>
                          <a:r>
                            <a:rPr lang="en-US" sz="3200" baseline="-250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en-US" sz="32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= V = 1cm</a:t>
                          </a:r>
                          <a:r>
                            <a:rPr lang="en-US" sz="3200" baseline="300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3</a:t>
                          </a:r>
                          <a:endParaRPr lang="en-US" sz="3200"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7318" marR="6731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V</a:t>
                          </a:r>
                          <a:r>
                            <a:rPr lang="en-US" sz="3200" baseline="-250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3</a:t>
                          </a:r>
                          <a:r>
                            <a:rPr lang="en-US" sz="32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 =V = 1cm</a:t>
                          </a:r>
                          <a:r>
                            <a:rPr lang="en-US" sz="3200" baseline="300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3</a:t>
                          </a:r>
                          <a:endParaRPr lang="en-US" sz="3200"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7318" marR="6731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41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1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Khối lượng</a:t>
                          </a:r>
                          <a:endParaRPr lang="en-US" sz="3200" b="1"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7318" marR="6731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m</a:t>
                          </a:r>
                          <a:r>
                            <a:rPr lang="en-US" sz="3200" baseline="-250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1</a:t>
                          </a:r>
                          <a:r>
                            <a:rPr lang="en-US" sz="32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 = 7,8 g</a:t>
                          </a:r>
                          <a:endParaRPr lang="en-US" sz="3200"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7318" marR="6731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m</a:t>
                          </a:r>
                          <a:r>
                            <a:rPr lang="en-US" sz="3200" baseline="-250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en-US" sz="32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 = 2,7 g</a:t>
                          </a:r>
                          <a:endParaRPr lang="en-US" sz="3200"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7318" marR="6731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m</a:t>
                          </a:r>
                          <a:r>
                            <a:rPr lang="en-US" sz="3200" baseline="-250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3</a:t>
                          </a:r>
                          <a:r>
                            <a:rPr lang="en-US" sz="32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 = 8,96 g</a:t>
                          </a:r>
                          <a:endParaRPr lang="en-US" sz="3200"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7318" marR="6731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958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Tỉ </a:t>
                          </a:r>
                          <a:r>
                            <a:rPr lang="en-US" sz="32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2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den>
                              </m:f>
                            </m:oMath>
                          </a14:m>
                          <a:endParaRPr lang="en-US" sz="3200" b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318" marR="6731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320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320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=7,8</a:t>
                          </a:r>
                          <a:r>
                            <a:rPr lang="en-US" sz="32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g/</a:t>
                          </a:r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</a:t>
                          </a:r>
                          <a:r>
                            <a:rPr lang="en-US" sz="3200" baseline="30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3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32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32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=2,7</a:t>
                          </a:r>
                          <a:r>
                            <a:rPr lang="en-US" sz="32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g/</a:t>
                          </a:r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</a:t>
                          </a:r>
                          <a:r>
                            <a:rPr lang="en-US" sz="3200" baseline="30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3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320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320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=8,96</a:t>
                          </a:r>
                          <a:r>
                            <a:rPr lang="en-US" sz="32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g/</a:t>
                          </a:r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</a:t>
                          </a:r>
                          <a:r>
                            <a:rPr lang="en-US" sz="3200" baseline="30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32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424121"/>
                  </p:ext>
                </p:extLst>
              </p:nvPr>
            </p:nvGraphicFramePr>
            <p:xfrm>
              <a:off x="319315" y="1284370"/>
              <a:ext cx="11611426" cy="2530430"/>
            </p:xfrm>
            <a:graphic>
              <a:graphicData uri="http://schemas.openxmlformats.org/drawingml/2006/table">
                <a:tbl>
                  <a:tblPr/>
                  <a:tblGrid>
                    <a:gridCol w="23948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721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721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07219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58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1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Đại lượng</a:t>
                          </a:r>
                          <a:endParaRPr lang="en-US" sz="3200" b="1"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7318" marR="6731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1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Thỏi 1</a:t>
                          </a:r>
                          <a:endParaRPr lang="en-US" sz="3200"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7318" marR="6731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1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Thỏi 2</a:t>
                          </a:r>
                          <a:endParaRPr lang="en-US" sz="3200"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7318" marR="6731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1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Thỏi 3</a:t>
                          </a:r>
                          <a:endParaRPr lang="en-US" sz="3200"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7318" marR="6731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46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1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Thể tích</a:t>
                          </a:r>
                          <a:endParaRPr lang="en-US" sz="3200" b="1"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7318" marR="6731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V</a:t>
                          </a:r>
                          <a:r>
                            <a:rPr lang="en-US" sz="3200" baseline="-250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1</a:t>
                          </a:r>
                          <a:r>
                            <a:rPr lang="en-US" sz="32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= V = 1cm</a:t>
                          </a:r>
                          <a:r>
                            <a:rPr lang="en-US" sz="3200" baseline="300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3</a:t>
                          </a:r>
                          <a:endParaRPr lang="en-US" sz="3200"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7318" marR="6731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V</a:t>
                          </a:r>
                          <a:r>
                            <a:rPr lang="en-US" sz="3200" baseline="-250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en-US" sz="32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= V = 1cm</a:t>
                          </a:r>
                          <a:r>
                            <a:rPr lang="en-US" sz="3200" baseline="300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3</a:t>
                          </a:r>
                          <a:endParaRPr lang="en-US" sz="3200"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7318" marR="6731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V</a:t>
                          </a:r>
                          <a:r>
                            <a:rPr lang="en-US" sz="3200" baseline="-250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3</a:t>
                          </a:r>
                          <a:r>
                            <a:rPr lang="en-US" sz="32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 =V = 1cm</a:t>
                          </a:r>
                          <a:r>
                            <a:rPr lang="en-US" sz="3200" baseline="300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3</a:t>
                          </a:r>
                          <a:endParaRPr lang="en-US" sz="3200"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7318" marR="6731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41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1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Khối lượng</a:t>
                          </a:r>
                          <a:endParaRPr lang="en-US" sz="3200" b="1"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7318" marR="6731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m</a:t>
                          </a:r>
                          <a:r>
                            <a:rPr lang="en-US" sz="3200" baseline="-250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1</a:t>
                          </a:r>
                          <a:r>
                            <a:rPr lang="en-US" sz="32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 = 7,8 g</a:t>
                          </a:r>
                          <a:endParaRPr lang="en-US" sz="3200"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7318" marR="6731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m</a:t>
                          </a:r>
                          <a:r>
                            <a:rPr lang="en-US" sz="3200" baseline="-250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en-US" sz="32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 = 2,7 g</a:t>
                          </a:r>
                          <a:endParaRPr lang="en-US" sz="3200"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7318" marR="6731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m</a:t>
                          </a:r>
                          <a:r>
                            <a:rPr lang="en-US" sz="3200" baseline="-250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3</a:t>
                          </a:r>
                          <a:r>
                            <a:rPr lang="en-US" sz="320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 = 8,96 g</a:t>
                          </a:r>
                          <a:endParaRPr lang="en-US" sz="3200"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7318" marR="6731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958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318" marR="6731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" t="-229771" r="-385496" b="-3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8175" t="-229771" r="-200595" b="-3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7822" t="-229771" r="-100198" b="-3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8373" t="-229771" r="-397" b="-38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95080" y="4795897"/>
            <a:ext cx="111905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Tỉ số giữa khối lượng và thể tích của các thỏi sắt, nhôm, đồng là khác nhau và tỉ số m</a:t>
            </a:r>
            <a:r>
              <a:rPr lang="vi-VN" sz="32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en-US" sz="32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en-US" sz="3200" b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sz="32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 đồng lớn hơn tỉ số m</a:t>
            </a:r>
            <a:r>
              <a:rPr lang="vi-VN" sz="32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en-US" sz="32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 của sắt lớn hơn tỉ số m</a:t>
            </a:r>
            <a:r>
              <a:rPr lang="vi-VN" sz="32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en-US" sz="32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Vcủa nhôm.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9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15;p37">
            <a:extLst>
              <a:ext uri="{FF2B5EF4-FFF2-40B4-BE49-F238E27FC236}">
                <a16:creationId xmlns:a16="http://schemas.microsoft.com/office/drawing/2014/main" id="{BAF64984-4238-44DE-AD12-86B3158F5B49}"/>
              </a:ext>
            </a:extLst>
          </p:cNvPr>
          <p:cNvSpPr txBox="1">
            <a:spLocks/>
          </p:cNvSpPr>
          <p:nvPr/>
        </p:nvSpPr>
        <p:spPr>
          <a:xfrm>
            <a:off x="2225445" y="0"/>
            <a:ext cx="7741111" cy="945516"/>
          </a:xfrm>
          <a:prstGeom prst="rect">
            <a:avLst/>
          </a:prstGeom>
        </p:spPr>
        <p:txBody>
          <a:bodyPr spcFirstLastPara="1" wrap="square" lIns="137138" tIns="137138" rIns="137138" bIns="137138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71600">
              <a:lnSpc>
                <a:spcPct val="10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RIÊNG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5"/>
          <p:cNvSpPr txBox="1"/>
          <p:nvPr/>
        </p:nvSpPr>
        <p:spPr>
          <a:xfrm>
            <a:off x="123800" y="945516"/>
            <a:ext cx="2996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I-Thí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nghiệm</a:t>
            </a:r>
            <a:endParaRPr lang="zh-CN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25"/>
          <p:cNvSpPr txBox="1"/>
          <p:nvPr/>
        </p:nvSpPr>
        <p:spPr>
          <a:xfrm>
            <a:off x="123800" y="1399665"/>
            <a:ext cx="443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altLang="zh-CN" sz="3200" b="1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1. Thí nghiệm 1 (SGK)</a:t>
            </a:r>
            <a:endParaRPr lang="zh-CN" altLang="en-US" sz="3200" b="1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25"/>
          <p:cNvSpPr txBox="1"/>
          <p:nvPr/>
        </p:nvSpPr>
        <p:spPr>
          <a:xfrm>
            <a:off x="123800" y="2689564"/>
            <a:ext cx="443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altLang="zh-CN" sz="3200" b="1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2. Thí nghiệm 2 (SGK)</a:t>
            </a:r>
            <a:endParaRPr lang="zh-CN" altLang="en-US" sz="3200" b="1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6985" y="1984440"/>
                <a:ext cx="10662557" cy="748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Kết luận: v</a:t>
                </a:r>
                <a:r>
                  <a:rPr lang="vi-VN" sz="320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ới cùng một loại vật liệu</a:t>
                </a:r>
                <a:r>
                  <a:rPr lang="en-US" sz="320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,</a:t>
                </a:r>
                <a:r>
                  <a:rPr lang="vi-VN" sz="320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vi-VN" sz="320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là không đổi</a:t>
                </a:r>
                <a:r>
                  <a:rPr lang="en-US" sz="320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85" y="1984440"/>
                <a:ext cx="10662557" cy="748666"/>
              </a:xfrm>
              <a:prstGeom prst="rect">
                <a:avLst/>
              </a:prstGeom>
              <a:blipFill>
                <a:blip r:embed="rId2"/>
                <a:stretch>
                  <a:fillRect l="-1429" t="-4098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6984" y="3317881"/>
                <a:ext cx="10662557" cy="751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Kết luận: v</a:t>
                </a:r>
                <a:r>
                  <a:rPr lang="vi-VN" sz="320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ới các vật liệu khác nhau,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vi-VN" sz="320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là khác nhau</a:t>
                </a:r>
                <a:endParaRPr lang="en-US" sz="3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84" y="3317881"/>
                <a:ext cx="10662557" cy="751424"/>
              </a:xfrm>
              <a:prstGeom prst="rect">
                <a:avLst/>
              </a:prstGeom>
              <a:blipFill>
                <a:blip r:embed="rId3"/>
                <a:stretch>
                  <a:fillRect l="-1429" t="-403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17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15;p37">
            <a:extLst>
              <a:ext uri="{FF2B5EF4-FFF2-40B4-BE49-F238E27FC236}">
                <a16:creationId xmlns:a16="http://schemas.microsoft.com/office/drawing/2014/main" id="{BAF64984-4238-44DE-AD12-86B3158F5B49}"/>
              </a:ext>
            </a:extLst>
          </p:cNvPr>
          <p:cNvSpPr txBox="1">
            <a:spLocks/>
          </p:cNvSpPr>
          <p:nvPr/>
        </p:nvSpPr>
        <p:spPr>
          <a:xfrm>
            <a:off x="2225445" y="0"/>
            <a:ext cx="7741111" cy="945516"/>
          </a:xfrm>
          <a:prstGeom prst="rect">
            <a:avLst/>
          </a:prstGeom>
        </p:spPr>
        <p:txBody>
          <a:bodyPr spcFirstLastPara="1" wrap="square" lIns="137138" tIns="137138" rIns="137138" bIns="137138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71600">
              <a:lnSpc>
                <a:spcPct val="10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RIÊNG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5"/>
          <p:cNvSpPr txBox="1"/>
          <p:nvPr/>
        </p:nvSpPr>
        <p:spPr>
          <a:xfrm>
            <a:off x="123800" y="945516"/>
            <a:ext cx="2996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I-Thí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nghiệm</a:t>
            </a:r>
            <a:endParaRPr lang="zh-CN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3800" y="1472235"/>
            <a:ext cx="8039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II. Khối lượng riêng, đơn vị khối lượng riêng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9659" y="2052696"/>
            <a:ext cx="114517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Khối lượng riêng của một chất cho ta biết khối lượng của một đơn vị thể tích chất đó. Khối lượng riêng được tính theo công thức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DKjKD1dL3G6Wm1sIPeS1RbcX_4k824mL4ZOTsZOq7FrDSqDoDXjTAygWMFU97KoDYN8l15mMJnrWU0bqIVJTxec1Zu4oA2dRR2DEQBVzU431w99qYcKutFO2kVxuvWbwz2xI0FTxi7PJm0NwSGPD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604" y="3262610"/>
            <a:ext cx="1447800" cy="12635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78904" y="4256393"/>
            <a:ext cx="46197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V là thể tích của vật liệu.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02504" y="3189593"/>
            <a:ext cx="1798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 đó: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78905" y="3189593"/>
            <a:ext cx="4160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D là khối lượng riêng.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78905" y="3722993"/>
            <a:ext cx="5232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m là khối lượng của vật liệu.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59658" y="4900847"/>
            <a:ext cx="120323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Đơn vị thường dùng của khối lượng riêng là: kg/m</a:t>
            </a:r>
            <a:r>
              <a:rPr lang="en-US" sz="3200" baseline="300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32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g/cm</a:t>
            </a:r>
            <a:r>
              <a:rPr lang="en-US" sz="3200" baseline="300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32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hoặc g/mL.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kg/m</a:t>
            </a:r>
            <a:r>
              <a:rPr lang="en-US" sz="3200" baseline="300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32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0,001 g/cm</a:t>
            </a:r>
            <a:r>
              <a:rPr lang="en-US" sz="3200" baseline="300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en-US" sz="320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g/cm</a:t>
            </a:r>
            <a:r>
              <a:rPr lang="en-US" sz="3200" baseline="300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32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 g/mL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2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Top 100 hình nền powerpoint đẹp nhất 2023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Top 100 hình nền powerpoint đẹp nhất 2023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13143" y="101025"/>
            <a:ext cx="10565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Bảng 13.3. 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 lượng riêng của một số chất ở nhiệt độ phòng</a:t>
            </a:r>
            <a:endParaRPr lang="en-US" sz="32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gRVUgLV-0K50WPXQPVA-N31ot7AnOhMAkOPvGtn0W1JXNvCinocLBY4lG6Uq71X33T8gcG9QHJS6hRuqa3ie3svHhSf-jUKc9jnJyTWvyFCnLg0bN11zD-My1Ws0Z1I6ezCd4quGwlPyd-1TDpx6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3429" y="762000"/>
            <a:ext cx="1043542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84273" y="5246916"/>
            <a:ext cx="9542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>
                <a:latin typeface="+mj-lt"/>
              </a:rPr>
              <a:t>Dựa vào đại lượng nào,</a:t>
            </a:r>
            <a:r>
              <a:rPr lang="en-US" sz="3200">
                <a:latin typeface="+mj-lt"/>
              </a:rPr>
              <a:t> </a:t>
            </a:r>
            <a:r>
              <a:rPr lang="vi-VN" sz="3200">
                <a:latin typeface="+mj-lt"/>
              </a:rPr>
              <a:t>người ta nói sắt nặng hơn nhôm?</a:t>
            </a:r>
            <a:endParaRPr lang="en-US" sz="32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230" y="5727989"/>
            <a:ext cx="116694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 vào khối lượng riêng,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 ta nói sắt nặng hơn nhôm.</a:t>
            </a:r>
          </a:p>
          <a:p>
            <a:pPr algn="ctr"/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200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7800kg/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3000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D</a:t>
            </a:r>
            <a:r>
              <a:rPr lang="en-US" sz="3200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2700kg/ 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3000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en-US" sz="32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77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Top 100 hình nền powerpoint đẹp nhất 2023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Top 100 hình nền powerpoint đẹp nhất 2023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13143" y="101025"/>
            <a:ext cx="10565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Bảng 13.3. 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 lượng riêng của một số chất ở nhiệt độ phòng</a:t>
            </a:r>
            <a:endParaRPr lang="en-US" sz="32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gRVUgLV-0K50WPXQPVA-N31ot7AnOhMAkOPvGtn0W1JXNvCinocLBY4lG6Uq71X33T8gcG9QHJS6hRuqa3ie3svHhSf-jUKc9jnJyTWvyFCnLg0bN11zD-My1Ws0Z1I6ezCd4quGwlPyd-1TDpx6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3429" y="762000"/>
            <a:ext cx="1043542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84273" y="5246916"/>
            <a:ext cx="9542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>
                <a:latin typeface="+mj-lt"/>
              </a:rPr>
              <a:t>Dựa vào đại lượng nào,</a:t>
            </a:r>
            <a:r>
              <a:rPr lang="en-US" sz="3200">
                <a:latin typeface="+mj-lt"/>
              </a:rPr>
              <a:t> </a:t>
            </a:r>
            <a:r>
              <a:rPr lang="vi-VN" sz="3200">
                <a:latin typeface="+mj-lt"/>
              </a:rPr>
              <a:t>người ta nói sắt nặng hơn nhôm?</a:t>
            </a:r>
            <a:endParaRPr lang="en-US" sz="32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230" y="5727989"/>
            <a:ext cx="116694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 vào khối lượng riêng,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 ta nói sắt nặng hơn nhôm.</a:t>
            </a:r>
          </a:p>
          <a:p>
            <a:pPr algn="ctr"/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200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7800kg/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3000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D</a:t>
            </a:r>
            <a:r>
              <a:rPr lang="en-US" sz="3200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2700kg/ 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3000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en-US" sz="32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97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Process 5"/>
              <p:cNvSpPr/>
              <p:nvPr/>
            </p:nvSpPr>
            <p:spPr>
              <a:xfrm>
                <a:off x="1625599" y="2619826"/>
                <a:ext cx="9144000" cy="2743200"/>
              </a:xfrm>
              <a:prstGeom prst="flowChartProcess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Thể tích của khối gang là:</a:t>
                </a:r>
              </a:p>
              <a:p>
                <a:pPr algn="ctr"/>
                <a:r>
                  <a:rPr lang="vi-VN"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  =  2</a:t>
                </a:r>
                <a:r>
                  <a:rPr lang="en-US"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3</a:t>
                </a:r>
                <a:r>
                  <a:rPr lang="en-US"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5 =  30 </a:t>
                </a:r>
                <a:r>
                  <a:rPr lang="en-US"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vi-VN"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3200" baseline="3000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320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)</a:t>
                </a:r>
                <a:endParaRPr lang="vi-VN" sz="3200" baseline="300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vi-VN" sz="3200" baseline="30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Khối lượng riêng của gang là:</a:t>
                </a:r>
              </a:p>
              <a:p>
                <a:pPr algn="ctr"/>
                <a:r>
                  <a:rPr lang="vi-VN"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vi-VN"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210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vi-VN"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7</a:t>
                </a:r>
                <a:r>
                  <a:rPr lang="en-US"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vi-VN"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g/ c</a:t>
                </a:r>
                <a:r>
                  <a:rPr lang="en-US" sz="320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3200" baseline="3000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320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)</a:t>
                </a:r>
                <a:endParaRPr lang="vi-VN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Flowchart: Proces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599" y="2619826"/>
                <a:ext cx="9144000" cy="2743200"/>
              </a:xfrm>
              <a:prstGeom prst="flowChartProcess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78971" y="427335"/>
            <a:ext cx="114372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Một khối gang hình hộp chữ nhật có chiều dài các cạnh tương ứng là 2cm, 3cm, 5cm  và có khối lượng 210g. Hãy tính khối lượng riêng của gang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4428" y="1950710"/>
            <a:ext cx="1518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3200" b="1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8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7147" y="1422394"/>
            <a:ext cx="113187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 lượng của một mét khối một chất gọi là trọng lượng riêng d của chất đó.</a:t>
            </a:r>
            <a:endParaRPr lang="en-US" sz="32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1" y="2522939"/>
            <a:ext cx="2117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Công thức: </a:t>
            </a:r>
          </a:p>
        </p:txBody>
      </p:sp>
      <p:pic>
        <p:nvPicPr>
          <p:cNvPr id="8194" name="Picture 2" descr="m6EsLHgoc689GEZSvetk_7hvW31Lhr5WWhO9-p5mL5IFWzHA2f_yemPkcT37DfbAc0wCiJrymtFH1xFqUOOC5mLBAa0YlaTktAaX4FhXDSgy7vyNGCz0Ln1waBHJqh6aBxErCQnCytacbD3hF3ga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0488" y="2281361"/>
            <a:ext cx="1143000" cy="111967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352800" y="4550225"/>
            <a:ext cx="655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d là trọng lượng riêng (N/m</a:t>
            </a:r>
            <a:r>
              <a:rPr lang="en-US" sz="3200" baseline="300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1" y="3363683"/>
            <a:ext cx="1901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 đó:</a:t>
            </a:r>
            <a:r>
              <a:rPr lang="vi-VN" sz="320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3407225"/>
            <a:ext cx="3938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P là trọng lượng (N).</a:t>
            </a:r>
            <a:endParaRPr lang="en-US" sz="320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4016825"/>
            <a:ext cx="3454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V là thể tích (m</a:t>
            </a:r>
            <a:r>
              <a:rPr lang="en-US" sz="3200" baseline="300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en-US" sz="320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ZGJCBQVEf77ZxgC4PXwswdgKaDyYC8bSGkRXYfuO-3inF8oSALXuGKr9yiMmbCXCF0Z7eJM2zC5XPV6J6nRdueTbuKMvGdxj8jhDMAO1xNRyZwqO3i_KhjUH1GWvcsCJnW8CivuIm2yIsfaQ9NARF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344" y="2579247"/>
            <a:ext cx="2133600" cy="51468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66057" y="5533570"/>
            <a:ext cx="110598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Như vậy, ta cũng có thể dựa vào trọng lượng riêng của vật liệu để so sánh các vật liệu (nặng, nhẹ).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7147" y="107850"/>
            <a:ext cx="1160908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 ta còn sử dụng đại lượng khác là </a:t>
            </a:r>
            <a:r>
              <a:rPr lang="en-US" sz="32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 lượng riêng 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 nói tới một chất nặng hay nhẹ hơn chất khác.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99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458" y="1625597"/>
            <a:ext cx="28130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9" y="2622547"/>
            <a:ext cx="4030663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258" y="1930397"/>
            <a:ext cx="3302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108" y="1701798"/>
            <a:ext cx="1906588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889140" y="1018715"/>
            <a:ext cx="4048806" cy="1815882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vi-VN" sz="2800" dirty="0">
                <a:latin typeface="+mj-lt"/>
              </a:rPr>
              <a:t>Khối lượng riêng của một chất cho ta biết khối lượng của một đơn vị thể tích chất đó.</a:t>
            </a:r>
            <a:endParaRPr lang="en-US" altLang="en-US" sz="28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8033658" y="4634130"/>
            <a:ext cx="2641600" cy="954107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(kg/m</a:t>
            </a:r>
            <a:r>
              <a:rPr lang="en-US" altLang="en-US" sz="2800" baseline="30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g/cm</a:t>
            </a:r>
            <a:r>
              <a:rPr lang="en-US" sz="2800" baseline="30000"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hoặc g/mL</a:t>
            </a:r>
            <a:endParaRPr lang="en-US" altLang="en-US" sz="2800" b="1" baseline="3000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9" name="Picture 9" descr="image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877" flipV="1">
            <a:off x="1135566" y="2501459"/>
            <a:ext cx="308125" cy="294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2" descr="image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8151" flipV="1">
            <a:off x="1391572" y="2238896"/>
            <a:ext cx="196808" cy="191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973" name="Text Box 13"/>
              <p:cNvSpPr txBox="1">
                <a:spLocks noChangeArrowheads="1"/>
              </p:cNvSpPr>
              <p:nvPr/>
            </p:nvSpPr>
            <p:spPr bwMode="auto">
              <a:xfrm>
                <a:off x="2053772" y="3835398"/>
                <a:ext cx="1733550" cy="583173"/>
              </a:xfrm>
              <a:prstGeom prst="rect">
                <a:avLst/>
              </a:prstGeom>
              <a:noFill/>
              <a:ln w="2857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den>
                    </m:f>
                  </m:oMath>
                </a14:m>
                <a:r>
                  <a:rPr lang="en-US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973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3772" y="3835398"/>
                <a:ext cx="1733550" cy="583173"/>
              </a:xfrm>
              <a:prstGeom prst="rect">
                <a:avLst/>
              </a:prstGeom>
              <a:blipFill>
                <a:blip r:embed="rId7"/>
                <a:stretch>
                  <a:fillRect l="-4844" b="-5941"/>
                </a:stretch>
              </a:blipFill>
              <a:ln w="2857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444760" y="5216739"/>
            <a:ext cx="1733550" cy="461963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 = D. V</a:t>
            </a:r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704534" y="1775616"/>
            <a:ext cx="1716833" cy="1295400"/>
            <a:chOff x="744" y="576"/>
            <a:chExt cx="1152" cy="816"/>
          </a:xfrm>
        </p:grpSpPr>
        <p:sp>
          <p:nvSpPr>
            <p:cNvPr id="18445" name="Rectangle 72"/>
            <p:cNvSpPr>
              <a:spLocks noChangeArrowheads="1"/>
            </p:cNvSpPr>
            <p:nvPr/>
          </p:nvSpPr>
          <p:spPr bwMode="auto">
            <a:xfrm>
              <a:off x="744" y="576"/>
              <a:ext cx="1152" cy="816"/>
            </a:xfrm>
            <a:prstGeom prst="rect">
              <a:avLst/>
            </a:prstGeom>
            <a:solidFill>
              <a:srgbClr val="F5FD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4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839" y="735"/>
                  <a:ext cx="1046" cy="5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600" b="1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D </a:t>
                  </a:r>
                  <a:r>
                    <a:rPr lang="en-US" altLang="en-US" sz="4000" b="1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alt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</m:oMath>
                  </a14:m>
                  <a:endParaRPr lang="en-US" altLang="en-US" sz="4000" b="1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446" name="Text 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9" y="735"/>
                  <a:ext cx="1046" cy="574"/>
                </a:xfrm>
                <a:prstGeom prst="rect">
                  <a:avLst/>
                </a:prstGeom>
                <a:blipFill>
                  <a:blip r:embed="rId8"/>
                  <a:stretch>
                    <a:fillRect l="-12109" t="-4698" b="-134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112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  <p:bldP spid="40967" grpId="0" animBg="1"/>
      <p:bldP spid="40973" grpId="0" animBg="1"/>
      <p:bldP spid="409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2FB1-8170-54C1-2F4A-A0B852367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27628"/>
            <a:ext cx="1125582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7800 kg/m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cm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7800 kg.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 =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m.V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31257" y="141515"/>
            <a:ext cx="9194800" cy="1117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" name="Oval 3"/>
          <p:cNvSpPr/>
          <p:nvPr/>
        </p:nvSpPr>
        <p:spPr>
          <a:xfrm>
            <a:off x="500741" y="2104571"/>
            <a:ext cx="457200" cy="47534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4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62C843-1DD2-3E06-BAD4-6A022EAD5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507331"/>
            <a:ext cx="110998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32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5,4 g.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4571" y="4118429"/>
            <a:ext cx="406400" cy="406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7030A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0057" y="5438105"/>
                <a:ext cx="1061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Hướng </a:t>
                </a:r>
                <a:r>
                  <a:rPr lang="en-US" sz="3200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dẫn</a:t>
                </a:r>
                <a:r>
                  <a:rPr lang="en-US" sz="32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: 5,4 : 2 = 2,7g/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 </a:t>
                </a:r>
                <a:r>
                  <a:rPr lang="en-US" sz="3200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đổi</a:t>
                </a:r>
                <a:r>
                  <a:rPr lang="en-US" sz="32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3200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thành</a:t>
                </a:r>
                <a:r>
                  <a:rPr lang="en-US" sz="32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2700 kg/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57" y="5438105"/>
                <a:ext cx="10617200" cy="584775"/>
              </a:xfrm>
              <a:prstGeom prst="rect">
                <a:avLst/>
              </a:prstGeom>
              <a:blipFill>
                <a:blip r:embed="rId2"/>
                <a:stretch>
                  <a:fillRect l="-1493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1531257" y="141515"/>
            <a:ext cx="9194800" cy="1117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23770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F2986C-DE19-43ED-B1E0-984EBD6EE3E2}"/>
              </a:ext>
            </a:extLst>
          </p:cNvPr>
          <p:cNvSpPr/>
          <p:nvPr/>
        </p:nvSpPr>
        <p:spPr>
          <a:xfrm>
            <a:off x="189049" y="558572"/>
            <a:ext cx="11813903" cy="1800493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1371600"/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III: KHỐI LƯỢNG RIÊNG </a:t>
            </a:r>
          </a:p>
          <a:p>
            <a:pPr algn="ctr" defTabSz="1371600"/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ÁP SUẤT</a:t>
            </a:r>
          </a:p>
        </p:txBody>
      </p:sp>
      <p:sp>
        <p:nvSpPr>
          <p:cNvPr id="3" name="Google Shape;5915;p37">
            <a:extLst>
              <a:ext uri="{FF2B5EF4-FFF2-40B4-BE49-F238E27FC236}">
                <a16:creationId xmlns:a16="http://schemas.microsoft.com/office/drawing/2014/main" id="{BAF64984-4238-44DE-AD12-86B3158F5B49}"/>
              </a:ext>
            </a:extLst>
          </p:cNvPr>
          <p:cNvSpPr txBox="1">
            <a:spLocks/>
          </p:cNvSpPr>
          <p:nvPr/>
        </p:nvSpPr>
        <p:spPr>
          <a:xfrm>
            <a:off x="662661" y="2465342"/>
            <a:ext cx="10866678" cy="1351915"/>
          </a:xfrm>
          <a:prstGeom prst="rect">
            <a:avLst/>
          </a:prstGeom>
        </p:spPr>
        <p:txBody>
          <a:bodyPr spcFirstLastPara="1" wrap="square" lIns="137138" tIns="137138" rIns="137138" bIns="137138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71600">
              <a:lnSpc>
                <a:spcPct val="10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RIÊNG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25"/>
          <p:cNvSpPr txBox="1"/>
          <p:nvPr/>
        </p:nvSpPr>
        <p:spPr>
          <a:xfrm>
            <a:off x="1067228" y="4209751"/>
            <a:ext cx="7683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altLang="zh-CN" sz="4000" b="1">
                <a:solidFill>
                  <a:srgbClr val="0000CC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I-Thí </a:t>
            </a:r>
            <a:r>
              <a:rPr lang="en-US" altLang="zh-CN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nghiệm</a:t>
            </a:r>
            <a:endParaRPr lang="zh-CN" alt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26"/>
          <p:cNvSpPr txBox="1"/>
          <p:nvPr/>
        </p:nvSpPr>
        <p:spPr>
          <a:xfrm>
            <a:off x="1067228" y="4917637"/>
            <a:ext cx="1061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altLang="zh-CN" sz="4000" b="1">
                <a:solidFill>
                  <a:srgbClr val="0000CC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II-Khối </a:t>
            </a:r>
            <a:r>
              <a:rPr lang="en-US" altLang="zh-CN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lượng</a:t>
            </a:r>
            <a:r>
              <a:rPr lang="en-US" altLang="zh-CN" sz="4000" b="1" dirty="0">
                <a:solidFill>
                  <a:srgbClr val="0000CC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riêng</a:t>
            </a:r>
            <a:r>
              <a:rPr lang="en-US" altLang="zh-CN" sz="4000" b="1" dirty="0">
                <a:solidFill>
                  <a:srgbClr val="0000CC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đơn</a:t>
            </a:r>
            <a:r>
              <a:rPr lang="en-US" altLang="zh-CN" sz="4000" b="1" dirty="0">
                <a:solidFill>
                  <a:srgbClr val="0000CC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vị</a:t>
            </a:r>
            <a:r>
              <a:rPr lang="en-US" altLang="zh-CN" sz="4000" b="1" dirty="0">
                <a:solidFill>
                  <a:srgbClr val="0000CC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khối</a:t>
            </a:r>
            <a:r>
              <a:rPr lang="en-US" altLang="zh-CN" sz="4000" b="1" dirty="0">
                <a:solidFill>
                  <a:srgbClr val="0000CC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lượng</a:t>
            </a:r>
            <a:r>
              <a:rPr lang="en-US" altLang="zh-CN" sz="4000" b="1" dirty="0">
                <a:solidFill>
                  <a:srgbClr val="0000CC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riêng</a:t>
            </a:r>
            <a:endParaRPr lang="zh-CN" alt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0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B3F4F3-39DE-8EFB-9AF5-433A9554B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7800kg/m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1kg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7800 m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7800 kg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m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7800 kg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1m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3436257"/>
            <a:ext cx="406400" cy="406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31257" y="141515"/>
            <a:ext cx="9194800" cy="1117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53311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5F6A69-5BB1-6A25-DFE1-C8621ABC2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13" y="1491797"/>
            <a:ext cx="11001829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32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4.</a:t>
            </a:r>
            <a:r>
              <a:rPr lang="vi-VN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54744" y="5090882"/>
            <a:ext cx="406400" cy="406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31257" y="141515"/>
            <a:ext cx="9194800" cy="1117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6697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23B2CBD-39A8-12B2-DC30-48741F8AF1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6"/>
                <a:ext cx="105156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vi-VN" sz="3200" b="1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5.</a:t>
                </a:r>
                <a:r>
                  <a:rPr lang="vi-VN" sz="32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riêng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d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d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23B2CBD-39A8-12B2-DC30-48741F8AF1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6"/>
                <a:ext cx="10515600" cy="4351338"/>
              </a:xfrm>
              <a:blipFill>
                <a:blip r:embed="rId2"/>
                <a:stretch>
                  <a:fillRect l="-150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856342" y="3225800"/>
            <a:ext cx="406400" cy="406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31257" y="141515"/>
            <a:ext cx="9194800" cy="1117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20745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E8E43B-A7A9-03DB-B116-03FC7725D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68048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6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kg/m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g/mL		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N/m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g/cm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27314" y="3859778"/>
            <a:ext cx="406400" cy="406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31257" y="141515"/>
            <a:ext cx="9194800" cy="1117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8442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5DA018-D475-CBC5-495B-07658068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7.</a:t>
            </a:r>
            <a:r>
              <a:rPr lang="vi-VN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13,5kg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5dm³.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A.2700kg/dm³	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B.2700kg/m³	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C.270 N/m³	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D.260kg/m³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4570" y="3421738"/>
            <a:ext cx="406400" cy="406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4570" y="5222857"/>
                <a:ext cx="96302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𝑑𝑚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 0,005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sym typeface="Wingdings" pitchFamily="2" charset="2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sym typeface="Wingdings" pitchFamily="2" charset="2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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áp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dụng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công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thức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tính</a:t>
                </a:r>
                <a:endPara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70" y="5222857"/>
                <a:ext cx="9630230" cy="523220"/>
              </a:xfrm>
              <a:prstGeom prst="rect">
                <a:avLst/>
              </a:prstGeom>
              <a:blipFill>
                <a:blip r:embed="rId2"/>
                <a:stretch>
                  <a:fillRect l="-1329" t="-1395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1531257" y="141515"/>
            <a:ext cx="9194800" cy="1117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2463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BCF147-ECEE-9A1F-6857-0C1DEB517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8.</a:t>
            </a:r>
            <a:r>
              <a:rPr lang="vi-VN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7800kg/m³;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50dm³. Khối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390kg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312kg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390000kg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D. 156kg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27314" y="2889549"/>
            <a:ext cx="406400" cy="406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7030A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30513" y="5359400"/>
                <a:ext cx="108857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 </a:t>
                </a:r>
                <a:r>
                  <a:rPr lang="en-US" sz="32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𝑑𝑚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 0,05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sym typeface="Wingdings" pitchFamily="2" charset="2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sym typeface="Wingdings" pitchFamily="2" charset="2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 </a:t>
                </a:r>
                <a:r>
                  <a:rPr lang="en-US" sz="32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áp</a:t>
                </a:r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en-US" sz="32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dụng</a:t>
                </a:r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en-US" sz="32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công</a:t>
                </a:r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en-US" sz="32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thức</a:t>
                </a:r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en-US" sz="32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tính</a:t>
                </a:r>
                <a:endParaRPr 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513" y="5359400"/>
                <a:ext cx="10885715" cy="584775"/>
              </a:xfrm>
              <a:prstGeom prst="rect">
                <a:avLst/>
              </a:prstGeom>
              <a:blipFill>
                <a:blip r:embed="rId2"/>
                <a:stretch>
                  <a:fillRect l="-1400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1531257" y="141515"/>
            <a:ext cx="9194800" cy="1117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64585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BCF147-ECEE-9A1F-6857-0C1DEB517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825626"/>
            <a:ext cx="11117943" cy="45896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32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vi-VN" sz="32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khối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khối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580576" y="2875035"/>
            <a:ext cx="406400" cy="406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31257" y="141515"/>
            <a:ext cx="9194800" cy="1117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652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BCF147-ECEE-9A1F-6857-0C1DEB517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vi-VN" sz="32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7800kg/m³.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1kg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12,8cm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128cm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1.280cm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12.800cm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847875" y="3425366"/>
            <a:ext cx="406400" cy="406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7030A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8800" y="5054600"/>
                <a:ext cx="10414000" cy="113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28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7800</m:t>
                        </m:r>
                      </m:den>
                    </m:f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=0,000128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128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" y="5054600"/>
                <a:ext cx="10414000" cy="1134541"/>
              </a:xfrm>
              <a:prstGeom prst="rect">
                <a:avLst/>
              </a:prstGeom>
              <a:blipFill>
                <a:blip r:embed="rId2"/>
                <a:stretch>
                  <a:fillRect l="-1230" t="-5376" b="-5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1531257" y="141515"/>
            <a:ext cx="9194800" cy="1117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37161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ữa đặc Vinamilk Ông Thọ 380gr | Shopee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29" y="1559070"/>
            <a:ext cx="3628571" cy="362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9943" y="1001489"/>
            <a:ext cx="11495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Một hộp sữa ông Thọ có khối lượng 380 g và có thể tích 320 cm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 Hãy tính khối lượng riêng của sữa trong hộp theo đơn vị kg/ m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2601690"/>
            <a:ext cx="1518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3211289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Ta có: 380 g = 0,38 kg.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320 cm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0,00032 m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4278090"/>
            <a:ext cx="6660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Khối lượng riêng của sữa trong hộp là: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48629" y="145143"/>
            <a:ext cx="329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1268" y="5108570"/>
                <a:ext cx="6809532" cy="821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0,38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0.00032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=1187,5 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268" y="5108570"/>
                <a:ext cx="6809532" cy="821956"/>
              </a:xfrm>
              <a:prstGeom prst="rect">
                <a:avLst/>
              </a:prstGeom>
              <a:blipFill>
                <a:blip r:embed="rId3"/>
                <a:stretch>
                  <a:fillRect l="-2328" b="-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05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ột giặt Viso Ngời sáng hương Chanh 3 Kg - Mỹ Phẩm ĐẸP X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477" y="1759339"/>
            <a:ext cx="3175523" cy="317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8171" y="844216"/>
            <a:ext cx="113356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latin typeface="Times New Roman" pitchFamily="18" charset="0"/>
                <a:cs typeface="Times New Roman" pitchFamily="18" charset="0"/>
              </a:rPr>
              <a:t>Bài tập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 kg bột giặt VISO có thể tích 900 cm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 Tính khối lượng riêng của bột giặt VISO và so sánh với khối lượng riêng của nước.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1084" y="2197584"/>
            <a:ext cx="1518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320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2801260"/>
            <a:ext cx="4876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Ta có: 900 cm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0,0009 m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52600" y="3334660"/>
            <a:ext cx="64866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 lượng riêng của bột giặt VISO là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508UdKa_MFyZcvxkeOUSpWXHDjSvMxVqGDDXI7q6Hze7azLMwf78y67llmT76tlfqii22P8KPOHMC8vtkPoSp70cys1ZZdLm4xyh8xbiFQ10QL0cy29hPKfEeDRIMZWINqrvzt7r4SMg55arVsoJ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096659"/>
            <a:ext cx="518757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24000" y="5239659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So sánh với khối lượng riêng của nước (1000 kg/m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) thì khối lượng riêng của kem giặt VISO lớn hơn.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8629" y="145143"/>
            <a:ext cx="329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338865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15;p37">
            <a:extLst>
              <a:ext uri="{FF2B5EF4-FFF2-40B4-BE49-F238E27FC236}">
                <a16:creationId xmlns:a16="http://schemas.microsoft.com/office/drawing/2014/main" id="{BAF64984-4238-44DE-AD12-86B3158F5B49}"/>
              </a:ext>
            </a:extLst>
          </p:cNvPr>
          <p:cNvSpPr txBox="1">
            <a:spLocks/>
          </p:cNvSpPr>
          <p:nvPr/>
        </p:nvSpPr>
        <p:spPr>
          <a:xfrm>
            <a:off x="2225445" y="0"/>
            <a:ext cx="7741111" cy="945516"/>
          </a:xfrm>
          <a:prstGeom prst="rect">
            <a:avLst/>
          </a:prstGeom>
        </p:spPr>
        <p:txBody>
          <a:bodyPr spcFirstLastPara="1" wrap="square" lIns="137138" tIns="137138" rIns="137138" bIns="137138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71600">
              <a:lnSpc>
                <a:spcPct val="10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RIÊNG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5"/>
          <p:cNvSpPr txBox="1"/>
          <p:nvPr/>
        </p:nvSpPr>
        <p:spPr>
          <a:xfrm>
            <a:off x="123800" y="945516"/>
            <a:ext cx="2996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I-Thí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nghiệm</a:t>
            </a:r>
            <a:endParaRPr lang="zh-CN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25"/>
          <p:cNvSpPr txBox="1"/>
          <p:nvPr/>
        </p:nvSpPr>
        <p:spPr>
          <a:xfrm>
            <a:off x="123800" y="1399665"/>
            <a:ext cx="2996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altLang="zh-CN" sz="3200" b="1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1. Thí nghiệm 1</a:t>
            </a:r>
            <a:endParaRPr lang="zh-CN" altLang="en-US" sz="3200" b="1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312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399" y="914395"/>
            <a:ext cx="114372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latin typeface="Times New Roman" pitchFamily="18" charset="0"/>
                <a:cs typeface="Times New Roman" pitchFamily="18" charset="0"/>
              </a:rPr>
              <a:t>Bài tập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Hòn gạch có khối lượng là 1,6 kg và thể tích 1200 cm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 Hòn gạch có hai lỗ, mỗi lỗ có thể tích 192 cm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 Tính khối lượng riêng và trọng lượng riêng của gạch.</a:t>
            </a:r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4800600" y="2416628"/>
            <a:ext cx="1518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320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292463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Thế tích thực của hòn gạch là: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345803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V = 1200 – (192 . 2) = 816 (cm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) = 0,000816 (m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3200"/>
          </a:p>
        </p:txBody>
      </p:sp>
      <p:sp>
        <p:nvSpPr>
          <p:cNvPr id="8" name="Rectangle 7"/>
          <p:cNvSpPr/>
          <p:nvPr/>
        </p:nvSpPr>
        <p:spPr>
          <a:xfrm>
            <a:off x="2133600" y="4067630"/>
            <a:ext cx="4785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Khối lượng riêng của gạch: </a:t>
            </a:r>
            <a:endParaRPr lang="en-US" sz="3200"/>
          </a:p>
        </p:txBody>
      </p:sp>
      <p:pic>
        <p:nvPicPr>
          <p:cNvPr id="37889" name="Picture 1" descr="mFAhmOhg20iaIG73ZmvRqBEWHqUVKunCxRktOzCsqwgZtbfzWhRRRV7rPV188nz6NEouOXKoY6f8-zSKAPe74wPdUREa7seTUGnpZmOo-WvbgvFCmJUspxtHWybb1j3HZ1l-P0y-qH5UHgSri6BRA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677229"/>
            <a:ext cx="487125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524001" y="5591629"/>
            <a:ext cx="645080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 lượng riêng của gạch: </a:t>
            </a:r>
            <a:endParaRPr lang="en-US" sz="32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 = 10.D </a:t>
            </a:r>
            <a:r>
              <a:rPr lang="vi-VN" sz="320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10.1960,8 = 19608 N/m</a:t>
            </a:r>
            <a:r>
              <a:rPr lang="en-US" sz="3200" baseline="30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48629" y="145143"/>
            <a:ext cx="329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pic>
        <p:nvPicPr>
          <p:cNvPr id="4098" name="Picture 2" descr="Gạch thẻ 2 lỗ&gt;Cong ty Co Phan Gach Ngoi Kien Giang, Gạch cẩn tường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343" y="1707360"/>
            <a:ext cx="3207657" cy="213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2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&amp;quot;Hoạt hình siêu dễ thương&amp;quot; chất lượng cao cho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7"/>
          <a:stretch>
            <a:fillRect/>
          </a:stretch>
        </p:blipFill>
        <p:spPr bwMode="auto">
          <a:xfrm>
            <a:off x="0" y="1864"/>
            <a:ext cx="12192000" cy="685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63240" y="137160"/>
            <a:ext cx="6053328" cy="1024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NHIỆM VỤ VỀ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0686" y="2732372"/>
            <a:ext cx="93326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10" indent="-190510">
              <a:buFont typeface="Arial" pitchFamily="34" charset="0"/>
              <a:buChar char="•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ở nhà: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tre…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190510" indent="-190510"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Quay video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qua zalo nhóm.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190510" indent="-190510">
              <a:buFont typeface="Arial" pitchFamily="34" charset="0"/>
              <a:buChar char="•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: thả tim, đưa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ý.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7372" y="160338"/>
            <a:ext cx="11437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Chuẩn bị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thỏi sắt có thể tích lần lượt là V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= V, V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= 2V, V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=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3V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cân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điện tử.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Thí nghiệm 1 Chuẩn bị: Ba thỏi sắt có thể tích lần lượt là V1 = V, V2 = 2V, V3 = 3V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372" y="1237556"/>
            <a:ext cx="5181600" cy="4038600"/>
          </a:xfrm>
          <a:prstGeom prst="rect">
            <a:avLst/>
          </a:prstGeom>
          <a:noFill/>
        </p:spPr>
      </p:pic>
      <p:sp>
        <p:nvSpPr>
          <p:cNvPr id="16386" name="AutoShape 2" descr="Cân diện tử shinko, độ chính xác cực cao, bảo hành 1 nă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Cân diện tử shinko, độ chính xác cực cao, bảo hành 1 nă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Cân diện tử shinko, độ chính xác cực cao, bảo hành 1 nă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8973" y="1542357"/>
            <a:ext cx="3454797" cy="4606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86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Top 300 hình nền Powerpoint đẹp chuyên nghiệp chất lừ nhất 2023 - Thế Giới  Táo Khuyế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4786" y="160338"/>
            <a:ext cx="2295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682171" y="671280"/>
            <a:ext cx="111905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Bước 1: Dùng cân điện tử để xác định khối lượng từng thỏi sắt tương ứng m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, m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, m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171" y="1687278"/>
            <a:ext cx="111905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Bước 2: Ghi số liệu, tính tỉ số khối lượng và thể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tích tương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ứng vào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bảng 13.1.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4057" y="2706906"/>
            <a:ext cx="10290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 13.1.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Tỉ số giữa khối lượng và thể tích của ba thỏi sắt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0177012"/>
                  </p:ext>
                </p:extLst>
              </p:nvPr>
            </p:nvGraphicFramePr>
            <p:xfrm>
              <a:off x="1752600" y="3356428"/>
              <a:ext cx="8763000" cy="253378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907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907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907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907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5923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b="1">
                              <a:latin typeface="+mj-lt"/>
                            </a:rPr>
                            <a:t>Đại lượng</a:t>
                          </a:r>
                          <a:endParaRPr lang="en-US" b="1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Thỏi 1</a:t>
                          </a:r>
                          <a:endParaRPr lang="en-US" sz="28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Thỏi </a:t>
                          </a:r>
                          <a:r>
                            <a:rPr lang="vi-VN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8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Thỏi </a:t>
                          </a:r>
                          <a:r>
                            <a:rPr lang="vi-VN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33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Thể</a:t>
                          </a:r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28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= V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28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= 2V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28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= 3V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33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Khối lượng</a:t>
                          </a:r>
                          <a:endParaRPr lang="vi-VN" sz="2800" b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800" baseline="-25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= ?</a:t>
                          </a:r>
                          <a:endParaRPr lang="en-US" sz="28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8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= ?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8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= ?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290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Tỉ </a:t>
                          </a:r>
                          <a:r>
                            <a:rPr lang="en-US" sz="28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den>
                              </m:f>
                            </m:oMath>
                          </a14:m>
                          <a:endParaRPr lang="en-US" sz="2800" b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=?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=?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=?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0177012"/>
                  </p:ext>
                </p:extLst>
              </p:nvPr>
            </p:nvGraphicFramePr>
            <p:xfrm>
              <a:off x="1752600" y="3356428"/>
              <a:ext cx="8763000" cy="253378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907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907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907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907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b="1">
                              <a:latin typeface="+mj-lt"/>
                            </a:rPr>
                            <a:t>Đại </a:t>
                          </a:r>
                          <a:r>
                            <a:rPr lang="vi-VN" sz="2800" b="1" smtClean="0">
                              <a:latin typeface="+mj-lt"/>
                            </a:rPr>
                            <a:t>lượng</a:t>
                          </a:r>
                          <a:endParaRPr lang="en-US" b="1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Thỏi 1</a:t>
                          </a:r>
                          <a:endParaRPr lang="en-US" sz="28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Thỏi </a:t>
                          </a:r>
                          <a:r>
                            <a:rPr lang="vi-VN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8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Thỏi </a:t>
                          </a:r>
                          <a:r>
                            <a:rPr lang="vi-VN" sz="28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33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Thể</a:t>
                          </a:r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28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= V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28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= 2V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28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= 3V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33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Khối lượng</a:t>
                          </a:r>
                          <a:endParaRPr lang="vi-VN" sz="2800" b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800" baseline="-25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= ?</a:t>
                          </a:r>
                          <a:endParaRPr lang="en-US" sz="28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8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= ?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8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= ?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290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8" t="-256667" r="-300278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57" t="-256667" r="-201114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256667" r="-100556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36" t="-256667" r="-836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9387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1542" y="3471967"/>
            <a:ext cx="11045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latin typeface="+mj-lt"/>
              </a:rPr>
              <a:t>1.Hãy nhận xét về tỉ số giữa khối lượng và thể tích của ba thỏi sắt</a:t>
            </a:r>
            <a:r>
              <a:rPr lang="en-US" sz="3200">
                <a:latin typeface="+mj-lt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51542" y="405674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latin typeface="+mj-lt"/>
              </a:rPr>
              <a:t>2. Dự đoán về tỉ số này với các vật liệu khác nhau </a:t>
            </a:r>
            <a:endParaRPr lang="en-US" sz="32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0685" y="88614"/>
            <a:ext cx="10290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 13.1.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Tỉ số giữa khối lượng và thể tích của ba thỏi sắt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0942622"/>
                  </p:ext>
                </p:extLst>
              </p:nvPr>
            </p:nvGraphicFramePr>
            <p:xfrm>
              <a:off x="1758042" y="751937"/>
              <a:ext cx="8763000" cy="253378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907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907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907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907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5923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b="1">
                              <a:latin typeface="+mj-lt"/>
                            </a:rPr>
                            <a:t>Đại lượng</a:t>
                          </a:r>
                          <a:endParaRPr lang="en-US" b="1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Thỏi 1</a:t>
                          </a:r>
                          <a:endParaRPr lang="en-US" sz="28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Thỏi </a:t>
                          </a:r>
                          <a:r>
                            <a:rPr lang="vi-VN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8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Thỏi </a:t>
                          </a:r>
                          <a:r>
                            <a:rPr lang="vi-VN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33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Thể</a:t>
                          </a:r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2800" baseline="-25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=V=1 cm</a:t>
                          </a:r>
                          <a:r>
                            <a:rPr lang="en-US" sz="2800" baseline="30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2800" baseline="-25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=2V=2 cm</a:t>
                          </a:r>
                          <a:r>
                            <a:rPr lang="en-US" sz="2800" baseline="30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8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2800" baseline="-25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=3V=3 cm</a:t>
                          </a:r>
                          <a:r>
                            <a:rPr lang="en-US" sz="2800" baseline="30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8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33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Khối lượng</a:t>
                          </a:r>
                          <a:endParaRPr lang="vi-VN" sz="2800" b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800" baseline="-25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= 7,8g</a:t>
                          </a:r>
                          <a:endParaRPr lang="en-US" sz="28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8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15,6g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8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23,4g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290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Tỉ </a:t>
                          </a:r>
                          <a:r>
                            <a:rPr lang="en-US" sz="28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den>
                              </m:f>
                            </m:oMath>
                          </a14:m>
                          <a:endParaRPr lang="en-US" sz="2800" b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=7,8</a:t>
                          </a:r>
                          <a:r>
                            <a:rPr lang="en-US" sz="28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g/</a:t>
                          </a:r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</a:t>
                          </a:r>
                          <a:r>
                            <a:rPr lang="en-US" sz="2800" baseline="30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8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=7,8</a:t>
                          </a:r>
                          <a:r>
                            <a:rPr lang="en-US" sz="28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g/</a:t>
                          </a:r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</a:t>
                          </a:r>
                          <a:r>
                            <a:rPr lang="en-US" sz="2800" baseline="30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8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=7,8</a:t>
                          </a:r>
                          <a:r>
                            <a:rPr lang="en-US" sz="28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g/</a:t>
                          </a:r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</a:t>
                          </a:r>
                          <a:r>
                            <a:rPr lang="en-US" sz="2800" baseline="30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8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0942622"/>
                  </p:ext>
                </p:extLst>
              </p:nvPr>
            </p:nvGraphicFramePr>
            <p:xfrm>
              <a:off x="1758042" y="751937"/>
              <a:ext cx="8763000" cy="253378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907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907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907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907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b="1">
                              <a:latin typeface="+mj-lt"/>
                            </a:rPr>
                            <a:t>Đại </a:t>
                          </a:r>
                          <a:r>
                            <a:rPr lang="vi-VN" sz="2800" b="1" smtClean="0">
                              <a:latin typeface="+mj-lt"/>
                            </a:rPr>
                            <a:t>lượng</a:t>
                          </a:r>
                          <a:endParaRPr lang="en-US" b="1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Thỏi 1</a:t>
                          </a:r>
                          <a:endParaRPr lang="en-US" sz="28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Thỏi </a:t>
                          </a:r>
                          <a:r>
                            <a:rPr lang="vi-VN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8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Thỏi </a:t>
                          </a:r>
                          <a:r>
                            <a:rPr lang="vi-VN" sz="28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33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Thể</a:t>
                          </a:r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2800" baseline="-250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8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=V=1 cm</a:t>
                          </a:r>
                          <a:r>
                            <a:rPr lang="en-US" sz="2800" baseline="300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2800" baseline="-250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=2V=2 cm</a:t>
                          </a:r>
                          <a:r>
                            <a:rPr lang="en-US" sz="2800" baseline="300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80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2800" baseline="-250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8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=3V=3 cm</a:t>
                          </a:r>
                          <a:r>
                            <a:rPr lang="en-US" sz="2800" baseline="300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80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33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Khối lượng</a:t>
                          </a:r>
                          <a:endParaRPr lang="vi-VN" sz="2800" b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800" baseline="-25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= </a:t>
                          </a:r>
                          <a:r>
                            <a:rPr lang="en-US" sz="28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7,8g</a:t>
                          </a:r>
                          <a:endParaRPr lang="en-US" sz="28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8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US" sz="28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15,6g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8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US" sz="28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23,4g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290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8" t="-255833" r="-300000" b="-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57" t="-255833" r="-200836" b="-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255833" r="-100278" b="-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36" t="-255833" r="-557" b="-5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/>
          <p:cNvSpPr/>
          <p:nvPr/>
        </p:nvSpPr>
        <p:spPr>
          <a:xfrm>
            <a:off x="114837" y="4549940"/>
            <a:ext cx="10093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số liệu thu được trên bảng, ta thấy:</a:t>
            </a:r>
            <a:endParaRPr lang="en-US" sz="32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033" y="5124694"/>
            <a:ext cx="11774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Tỉ số giữa khối lượng và thể tích của ba thỏi sắt có giá trị như nhau.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8033" y="5656941"/>
            <a:ext cx="11655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ới các vật liệu khác nhau thì tỉ số thu được có giá trị khác nhau.</a:t>
            </a:r>
          </a:p>
        </p:txBody>
      </p:sp>
    </p:spTree>
    <p:extLst>
      <p:ext uri="{BB962C8B-B14F-4D97-AF65-F5344CB8AC3E}">
        <p14:creationId xmlns:p14="http://schemas.microsoft.com/office/powerpoint/2010/main" val="36426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15;p37">
            <a:extLst>
              <a:ext uri="{FF2B5EF4-FFF2-40B4-BE49-F238E27FC236}">
                <a16:creationId xmlns:a16="http://schemas.microsoft.com/office/drawing/2014/main" id="{BAF64984-4238-44DE-AD12-86B3158F5B49}"/>
              </a:ext>
            </a:extLst>
          </p:cNvPr>
          <p:cNvSpPr txBox="1">
            <a:spLocks/>
          </p:cNvSpPr>
          <p:nvPr/>
        </p:nvSpPr>
        <p:spPr>
          <a:xfrm>
            <a:off x="2225445" y="0"/>
            <a:ext cx="7741111" cy="945516"/>
          </a:xfrm>
          <a:prstGeom prst="rect">
            <a:avLst/>
          </a:prstGeom>
        </p:spPr>
        <p:txBody>
          <a:bodyPr spcFirstLastPara="1" wrap="square" lIns="137138" tIns="137138" rIns="137138" bIns="137138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71600">
              <a:lnSpc>
                <a:spcPct val="10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RIÊNG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5"/>
          <p:cNvSpPr txBox="1"/>
          <p:nvPr/>
        </p:nvSpPr>
        <p:spPr>
          <a:xfrm>
            <a:off x="123800" y="945516"/>
            <a:ext cx="2996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I-Thí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nghiệm</a:t>
            </a:r>
            <a:endParaRPr lang="zh-CN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25"/>
          <p:cNvSpPr txBox="1"/>
          <p:nvPr/>
        </p:nvSpPr>
        <p:spPr>
          <a:xfrm>
            <a:off x="123800" y="1399665"/>
            <a:ext cx="443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altLang="zh-CN" sz="3200" b="1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1. Thí nghiệm 1 (SGK)</a:t>
            </a:r>
            <a:endParaRPr lang="zh-CN" altLang="en-US" sz="3200" b="1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25"/>
          <p:cNvSpPr txBox="1"/>
          <p:nvPr/>
        </p:nvSpPr>
        <p:spPr>
          <a:xfrm>
            <a:off x="123800" y="2689564"/>
            <a:ext cx="443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altLang="zh-CN" sz="3200" b="1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2. Thí nghiệm 2</a:t>
            </a:r>
            <a:endParaRPr lang="zh-CN" altLang="en-US" sz="3200" b="1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6985" y="1984440"/>
                <a:ext cx="10662557" cy="748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Kết luận: v</a:t>
                </a:r>
                <a:r>
                  <a:rPr lang="vi-VN" sz="320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ới cùng một loại vật liệu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vi-VN" sz="320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là không đổi</a:t>
                </a:r>
                <a:r>
                  <a:rPr lang="en-US" sz="320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85" y="1984440"/>
                <a:ext cx="10662557" cy="748666"/>
              </a:xfrm>
              <a:prstGeom prst="rect">
                <a:avLst/>
              </a:prstGeom>
              <a:blipFill>
                <a:blip r:embed="rId2"/>
                <a:stretch>
                  <a:fillRect l="-1429" t="-4098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3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0228" y="254000"/>
            <a:ext cx="111324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Chuẩn bị: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Ba thỏi sắt có thể tích lần lượt là V</a:t>
            </a:r>
            <a:r>
              <a:rPr lang="vi-VN" sz="32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 = V</a:t>
            </a:r>
            <a:r>
              <a:rPr lang="vi-VN" sz="32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 = V</a:t>
            </a:r>
            <a:r>
              <a:rPr lang="vi-VN" sz="32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 = V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 cân điện tử.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ttps://lh5.googleusercontent.com/sWcogMwCGVV9oTo53hU6baiw3Jx7a7-vUNYgyAiP5mXFzSMknkGn3E9MbuVtRMwheod-X9UW18XclQxVfVg1ARxX3z9hz6lelBGBJ19BXatu-my5fhpupdDVGcVPsbi0Pol9FWQAJO6CIe-ezits7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7657" y="1462314"/>
            <a:ext cx="438694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008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8" y="175230"/>
            <a:ext cx="2102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561082"/>
            <a:ext cx="10834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Bước 1: Dùng cân điện tử để xác định khối lượng từng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thỏi sắt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, nhôm, đồng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tương ứng m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, m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, m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62000" y="1524000"/>
            <a:ext cx="108349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 2: Tính tỉ số giữa khối lượng và thể tích, ghi số liệu vào vở theo mẫu Bảng 13.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132114" y="2590800"/>
            <a:ext cx="95358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Bảng 13.2.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Tỉ số giữa khối lượng và thể tích của các vật làm từ các chất khác nhau</a:t>
            </a:r>
            <a:endParaRPr lang="en-US" sz="32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6624281"/>
                  </p:ext>
                </p:extLst>
              </p:nvPr>
            </p:nvGraphicFramePr>
            <p:xfrm>
              <a:off x="1524000" y="3701145"/>
              <a:ext cx="9144001" cy="2764971"/>
            </p:xfrm>
            <a:graphic>
              <a:graphicData uri="http://schemas.openxmlformats.org/drawingml/2006/table">
                <a:tbl>
                  <a:tblPr/>
                  <a:tblGrid>
                    <a:gridCol w="23909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7013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9195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9095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990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1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Đại lượng</a:t>
                          </a:r>
                          <a:endParaRPr lang="en-US" sz="3200" b="1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1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Thỏi 1</a:t>
                          </a:r>
                          <a:endParaRPr lang="en-US" sz="3200" b="1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1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Thỏi 2</a:t>
                          </a:r>
                          <a:endParaRPr lang="en-US" sz="3200" b="1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1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Thỏi 3</a:t>
                          </a:r>
                          <a:endParaRPr lang="en-US" sz="3200" b="1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10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1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Thể tích</a:t>
                          </a:r>
                          <a:endParaRPr lang="en-US" sz="3200" b="1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V</a:t>
                          </a:r>
                          <a:r>
                            <a:rPr lang="en-US" sz="3200" baseline="-250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r>
                            <a:rPr lang="en-US" sz="32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 = V</a:t>
                          </a:r>
                          <a:endParaRPr lang="en-US" sz="32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V</a:t>
                          </a:r>
                          <a:r>
                            <a:rPr lang="en-US" sz="3200" baseline="-250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  <a:r>
                            <a:rPr lang="en-US" sz="32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 = V</a:t>
                          </a:r>
                          <a:endParaRPr lang="en-US" sz="32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V</a:t>
                          </a:r>
                          <a:r>
                            <a:rPr lang="en-US" sz="3200" baseline="-250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  <a:r>
                            <a:rPr lang="en-US" sz="32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 = V</a:t>
                          </a:r>
                          <a:endParaRPr lang="en-US" sz="32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10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1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Khối lượng</a:t>
                          </a:r>
                          <a:endParaRPr lang="en-US" sz="3200" b="1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m</a:t>
                          </a:r>
                          <a:r>
                            <a:rPr lang="en-US" sz="3200" baseline="-250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r>
                            <a:rPr lang="en-US" sz="32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 = ?</a:t>
                          </a:r>
                          <a:endParaRPr lang="en-US" sz="32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m</a:t>
                          </a:r>
                          <a:r>
                            <a:rPr lang="en-US" sz="3200" baseline="-250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  <a:r>
                            <a:rPr lang="en-US" sz="32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 = ?</a:t>
                          </a:r>
                          <a:endParaRPr lang="en-US" sz="32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m</a:t>
                          </a:r>
                          <a:r>
                            <a:rPr lang="en-US" sz="3200" baseline="-250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  <a:r>
                            <a:rPr lang="en-US" sz="32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 = ?</a:t>
                          </a:r>
                          <a:endParaRPr lang="en-US" sz="32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638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Tỉ </a:t>
                          </a:r>
                          <a:r>
                            <a:rPr lang="en-US" sz="28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den>
                              </m:f>
                            </m:oMath>
                          </a14:m>
                          <a:endParaRPr lang="en-US" sz="2800" b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=?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=?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=?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6624281"/>
                  </p:ext>
                </p:extLst>
              </p:nvPr>
            </p:nvGraphicFramePr>
            <p:xfrm>
              <a:off x="1524000" y="3701145"/>
              <a:ext cx="9144001" cy="2764971"/>
            </p:xfrm>
            <a:graphic>
              <a:graphicData uri="http://schemas.openxmlformats.org/drawingml/2006/table">
                <a:tbl>
                  <a:tblPr/>
                  <a:tblGrid>
                    <a:gridCol w="23909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7013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9195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9095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990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1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Đại lượng</a:t>
                          </a:r>
                          <a:endParaRPr lang="en-US" sz="3200" b="1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1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Thỏi 1</a:t>
                          </a:r>
                          <a:endParaRPr lang="en-US" sz="3200" b="1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1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Thỏi 2</a:t>
                          </a:r>
                          <a:endParaRPr lang="en-US" sz="3200" b="1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1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Thỏi 3</a:t>
                          </a:r>
                          <a:endParaRPr lang="en-US" sz="3200" b="1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10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1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Thể tích</a:t>
                          </a:r>
                          <a:endParaRPr lang="en-US" sz="3200" b="1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V</a:t>
                          </a:r>
                          <a:r>
                            <a:rPr lang="en-US" sz="3200" baseline="-250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r>
                            <a:rPr lang="en-US" sz="32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 = V</a:t>
                          </a:r>
                          <a:endParaRPr lang="en-US" sz="32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V</a:t>
                          </a:r>
                          <a:r>
                            <a:rPr lang="en-US" sz="3200" baseline="-250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  <a:r>
                            <a:rPr lang="en-US" sz="32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 = V</a:t>
                          </a:r>
                          <a:endParaRPr lang="en-US" sz="32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V</a:t>
                          </a:r>
                          <a:r>
                            <a:rPr lang="en-US" sz="3200" baseline="-250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  <a:r>
                            <a:rPr lang="en-US" sz="32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 = V</a:t>
                          </a:r>
                          <a:endParaRPr lang="en-US" sz="32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10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1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Khối lượng</a:t>
                          </a:r>
                          <a:endParaRPr lang="en-US" sz="3200" b="1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m</a:t>
                          </a:r>
                          <a:r>
                            <a:rPr lang="en-US" sz="3200" baseline="-250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r>
                            <a:rPr lang="en-US" sz="32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 = ?</a:t>
                          </a:r>
                          <a:endParaRPr lang="en-US" sz="32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m</a:t>
                          </a:r>
                          <a:r>
                            <a:rPr lang="en-US" sz="3200" baseline="-250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  <a:r>
                            <a:rPr lang="en-US" sz="32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 = ?</a:t>
                          </a:r>
                          <a:endParaRPr lang="en-US" sz="32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m</a:t>
                          </a:r>
                          <a:r>
                            <a:rPr lang="en-US" sz="3200" baseline="-250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  <a:r>
                            <a:rPr lang="en-US" sz="32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a:t> = ?</a:t>
                          </a:r>
                          <a:endParaRPr lang="en-US" sz="320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638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0" t="-230986" r="-283418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1605" t="-230986" r="-242901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2697" t="-230986" r="-100254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3418" t="-230986" r="-510" b="-1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1444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2200</Words>
  <Application>Microsoft Office PowerPoint</Application>
  <PresentationFormat>Widescreen</PresentationFormat>
  <Paragraphs>235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Duong</dc:creator>
  <cp:lastModifiedBy>HUY CUONG</cp:lastModifiedBy>
  <cp:revision>24</cp:revision>
  <dcterms:created xsi:type="dcterms:W3CDTF">2023-11-20T05:44:04Z</dcterms:created>
  <dcterms:modified xsi:type="dcterms:W3CDTF">2023-11-27T14:03:35Z</dcterms:modified>
</cp:coreProperties>
</file>