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83" r:id="rId1"/>
    <p:sldMasterId id="2147483848" r:id="rId2"/>
    <p:sldMasterId id="2147483863" r:id="rId3"/>
  </p:sldMasterIdLst>
  <p:notesMasterIdLst>
    <p:notesMasterId r:id="rId33"/>
  </p:notesMasterIdLst>
  <p:handoutMasterIdLst>
    <p:handoutMasterId r:id="rId34"/>
  </p:handoutMasterIdLst>
  <p:sldIdLst>
    <p:sldId id="346" r:id="rId4"/>
    <p:sldId id="276" r:id="rId5"/>
    <p:sldId id="277" r:id="rId6"/>
    <p:sldId id="324" r:id="rId7"/>
    <p:sldId id="325" r:id="rId8"/>
    <p:sldId id="348" r:id="rId9"/>
    <p:sldId id="349" r:id="rId10"/>
    <p:sldId id="350" r:id="rId11"/>
    <p:sldId id="338" r:id="rId12"/>
    <p:sldId id="328" r:id="rId13"/>
    <p:sldId id="339" r:id="rId14"/>
    <p:sldId id="351" r:id="rId15"/>
    <p:sldId id="352" r:id="rId16"/>
    <p:sldId id="353" r:id="rId17"/>
    <p:sldId id="354" r:id="rId18"/>
    <p:sldId id="355" r:id="rId19"/>
    <p:sldId id="357" r:id="rId20"/>
    <p:sldId id="358" r:id="rId21"/>
    <p:sldId id="359" r:id="rId22"/>
    <p:sldId id="360" r:id="rId23"/>
    <p:sldId id="361" r:id="rId24"/>
    <p:sldId id="362" r:id="rId25"/>
    <p:sldId id="364" r:id="rId26"/>
    <p:sldId id="308" r:id="rId27"/>
    <p:sldId id="342" r:id="rId28"/>
    <p:sldId id="343" r:id="rId29"/>
    <p:sldId id="365" r:id="rId30"/>
    <p:sldId id="366" r:id="rId31"/>
    <p:sldId id="310" r:id="rId32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35"/>
      <p: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  <p:embeddedFont>
      <p:font typeface=".VnAvant" panose="020B7200000000000000"/>
      <p:regular r:id="rId43"/>
      <p:bold r:id="rId44"/>
      <p:italic r:id="rId45"/>
      <p:boldItalic r:id="rId46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2C2"/>
    <a:srgbClr val="FFFFFF"/>
    <a:srgbClr val="FCEA00"/>
    <a:srgbClr val="F58220"/>
    <a:srgbClr val="78CDD1"/>
    <a:srgbClr val="0CAE4C"/>
    <a:srgbClr val="D3EAD4"/>
    <a:srgbClr val="1D90D0"/>
    <a:srgbClr val="F7931C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52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FC571-9BF1-4A63-9ED0-A5C962FC73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97B46F-645B-4291-865C-8270D9CAC529}" type="pres">
      <dgm:prSet presAssocID="{E22FC571-9BF1-4A63-9ED0-A5C962FC73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8465055-4EB5-4910-B8BF-66F26C9D6FAA}" type="presOf" srcId="{E22FC571-9BF1-4A63-9ED0-A5C962FC735D}" destId="{BF97B46F-645B-4291-865C-8270D9CAC5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2FC571-9BF1-4A63-9ED0-A5C962FC73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97B46F-645B-4291-865C-8270D9CAC529}" type="pres">
      <dgm:prSet presAssocID="{E22FC571-9BF1-4A63-9ED0-A5C962FC73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8465055-4EB5-4910-B8BF-66F26C9D6FAA}" type="presOf" srcId="{E22FC571-9BF1-4A63-9ED0-A5C962FC735D}" destId="{BF97B46F-645B-4291-865C-8270D9CAC5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2FC571-9BF1-4A63-9ED0-A5C962FC73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97B46F-645B-4291-865C-8270D9CAC529}" type="pres">
      <dgm:prSet presAssocID="{E22FC571-9BF1-4A63-9ED0-A5C962FC73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8465055-4EB5-4910-B8BF-66F26C9D6FAA}" type="presOf" srcId="{E22FC571-9BF1-4A63-9ED0-A5C962FC735D}" destId="{BF97B46F-645B-4291-865C-8270D9CAC5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2FC571-9BF1-4A63-9ED0-A5C962FC73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97B46F-645B-4291-865C-8270D9CAC529}" type="pres">
      <dgm:prSet presAssocID="{E22FC571-9BF1-4A63-9ED0-A5C962FC73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8465055-4EB5-4910-B8BF-66F26C9D6FAA}" type="presOf" srcId="{E22FC571-9BF1-4A63-9ED0-A5C962FC735D}" destId="{BF97B46F-645B-4291-865C-8270D9CAC5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2FC571-9BF1-4A63-9ED0-A5C962FC73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97B46F-645B-4291-865C-8270D9CAC529}" type="pres">
      <dgm:prSet presAssocID="{E22FC571-9BF1-4A63-9ED0-A5C962FC73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8465055-4EB5-4910-B8BF-66F26C9D6FAA}" type="presOf" srcId="{E22FC571-9BF1-4A63-9ED0-A5C962FC735D}" destId="{BF97B46F-645B-4291-865C-8270D9CAC5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2FC571-9BF1-4A63-9ED0-A5C962FC73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97B46F-645B-4291-865C-8270D9CAC529}" type="pres">
      <dgm:prSet presAssocID="{E22FC571-9BF1-4A63-9ED0-A5C962FC73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8465055-4EB5-4910-B8BF-66F26C9D6FAA}" type="presOf" srcId="{E22FC571-9BF1-4A63-9ED0-A5C962FC735D}" destId="{BF97B46F-645B-4291-865C-8270D9CAC5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2FC571-9BF1-4A63-9ED0-A5C962FC73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97B46F-645B-4291-865C-8270D9CAC529}" type="pres">
      <dgm:prSet presAssocID="{E22FC571-9BF1-4A63-9ED0-A5C962FC73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8465055-4EB5-4910-B8BF-66F26C9D6FAA}" type="presOf" srcId="{E22FC571-9BF1-4A63-9ED0-A5C962FC735D}" destId="{BF97B46F-645B-4291-865C-8270D9CAC5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2FC571-9BF1-4A63-9ED0-A5C962FC73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97B46F-645B-4291-865C-8270D9CAC529}" type="pres">
      <dgm:prSet presAssocID="{E22FC571-9BF1-4A63-9ED0-A5C962FC73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8465055-4EB5-4910-B8BF-66F26C9D6FAA}" type="presOf" srcId="{E22FC571-9BF1-4A63-9ED0-A5C962FC735D}" destId="{BF97B46F-645B-4291-865C-8270D9CAC5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2FC571-9BF1-4A63-9ED0-A5C962FC73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97B46F-645B-4291-865C-8270D9CAC529}" type="pres">
      <dgm:prSet presAssocID="{E22FC571-9BF1-4A63-9ED0-A5C962FC73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8465055-4EB5-4910-B8BF-66F26C9D6FAA}" type="presOf" srcId="{E22FC571-9BF1-4A63-9ED0-A5C962FC735D}" destId="{BF97B46F-645B-4291-865C-8270D9CAC5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2FC571-9BF1-4A63-9ED0-A5C962FC73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97B46F-645B-4291-865C-8270D9CAC529}" type="pres">
      <dgm:prSet presAssocID="{E22FC571-9BF1-4A63-9ED0-A5C962FC73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8465055-4EB5-4910-B8BF-66F26C9D6FAA}" type="presOf" srcId="{E22FC571-9BF1-4A63-9ED0-A5C962FC735D}" destId="{BF97B46F-645B-4291-865C-8270D9CAC5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vi-VN" smtClean="0"/>
              <a:t>Tiết:....Bài 8: THƯ ĐIỆN TỬ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D2BC1-F016-4467-B322-819B5D5C2FC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874D2-A8BC-459A-88EB-63EBD405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38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vi-VN" smtClean="0"/>
              <a:t>Tiết:....Bài 8: THƯ ĐIỆN TỬ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DF4EC-C5B4-4C54-955F-07C57CE0159C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D969D-F59E-440E-85F9-B689AD8C5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778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BFAFB7-F0D4-4B85-8595-D3D3BC4B657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70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D969D-F59E-440E-85F9-B689AD8C55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3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D969D-F59E-440E-85F9-B689AD8C55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68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D969D-F59E-440E-85F9-B689AD8C55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28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D969D-F59E-440E-85F9-B689AD8C55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D969D-F59E-440E-85F9-B689AD8C55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6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D969D-F59E-440E-85F9-B689AD8C55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1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2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1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6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 bwMode="gray"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454400" y="6308725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AF0FC8A0-5382-4017-9921-AE8BC4DBB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409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95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4D0F6-F48A-394B-B568-57D1D6A53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2972C-BE90-5B4C-841E-3593E60DA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3EBBA-E62D-054A-A54B-87A9382BF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A5E74-081D-274D-87C3-030E14AC7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7AFE4-2027-EC48-881D-86393F11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89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380B5-FA1C-DC4F-BD7B-594BE050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5488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45B61-5146-2841-9842-072D2E892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86B49-78E0-CE44-8415-1694D23F8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7AE99-EB45-8F4C-B169-EB8655D1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E411D-92FC-304A-A1D7-A083C759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3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3755-103A-9B46-907E-7C1996D14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7FC4D-D78A-EF4A-A981-197854964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E6DE5-C5F6-BF4D-AA32-2CD7BCF3B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F89A5-100C-F044-938A-6F94156F1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4523B-9787-E44C-974C-5C2E3DE0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35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C51D-5B95-3E45-A29E-6A418D618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82714-1397-E34C-8D62-137EF98D7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C690A-DB9D-F943-A37B-A5EF1E5BD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5CDE8-3448-A948-B012-BABC3686F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E3712-6AE2-9444-A800-2CCD748C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A5890-8CBA-A948-B0AB-FFD0DA8A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0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8EE7-9E82-0847-AF3A-E4401444E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B1553-B6DC-2340-88AA-1BE1E3C29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13DFB-949A-EE46-8F43-CDB4D50FC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B672E7-4AB5-AF42-BDC6-95BED7EDE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7C8C9-5C4C-8B40-B53F-7153939C0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1E993F-D431-6B42-B27F-D638A531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D9D417-82E2-3C4E-A606-24BC44B5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9B2528-E5C6-9347-9707-119EE92A3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3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90821-17CA-6D4F-8F51-3495B102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6AC736-E4BC-B241-818E-0CEDB3573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0A4C0-FA46-9343-9A86-DC13A5CB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F1EE-CFAD-7C4D-A2F0-6022B682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2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6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195224-DDAC-6446-93EF-2C51661E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C887B7-12E5-CC48-B843-4A451186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F86EA-08D1-854A-A7D4-A258C1FC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78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1614C-CEB4-814C-8CC6-FD571984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FE200-3BB6-264E-A474-84C897621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B816E-F2A3-6A4D-A325-9DDFAA8AB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D3203-FE6F-C647-AAEC-86F62B44D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63DCB-7324-C946-9E3C-B39914F3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98244-BCA7-3A46-BD2E-733651BD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1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5F299-1DBC-A742-B71C-91BCAC15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D6D0EC-432E-094F-804A-21B1344EEB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CD31A-E8E2-3E4F-9A05-BAB944C15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F894A-17F4-2C4A-A1C1-F08B77FF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87911-CCA9-EA41-A961-EF1A1E10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7DB7E-98C7-CC4C-85BE-B3211EB9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55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6A89B-33EC-EF47-8472-9FA6C542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CA58C-BEA0-4440-9D3C-ACB88371F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00475-BEDB-5A46-8A9F-F871DF055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7D94F-230A-B54F-BA3E-3AD6B99B0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BBC37-E9DB-FD4B-B4B2-092732A71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12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B8F596-231D-BC46-8FBA-A8CB5C371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C3298-2FF2-2C42-8618-4A764101B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6D602-0A1B-7A41-BEDC-F0C84CBF0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4619A-5545-1D45-A3A4-794456FE4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475F2-EE3C-8642-A172-00B23F99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3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94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684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 bwMode="gray"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454400" y="6308725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AF0FC8A0-5382-4017-9921-AE8BC4DBBD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552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45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3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64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51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01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9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8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69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2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2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03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0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1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6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2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1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7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9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809" r:id="rId12"/>
    <p:sldLayoutId id="214748367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C8039A-4C87-CB4A-9053-2A71DA77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00D28-E2DB-A54A-902D-6E95234B6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5BE30-07AF-934D-945E-3DB07B63E9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57F0D-CE3A-D54B-980B-0A688EA97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E0C65-D736-7545-8E0D-E2C27A144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E7A8D1-E627-2149-813C-8521F8E7732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4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2230C-490D-40C6-AEB9-1AAA5A7C4BA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96064-F9DD-4798-BE61-5851FB8F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7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3.xml"/><Relationship Id="rId7" Type="http://schemas.openxmlformats.org/officeDocument/2006/relationships/hyperlink" Target="HD%20PH&#210;NG%20CH&#7888;NG%20COVID-%2019%20T&#7840;I%20CHUNG%20C&#431;%20D&#192;NH%20CHO%20NG&#431;&#7900;I%20D&#194;N.mp4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5.xml"/><Relationship Id="rId7" Type="http://schemas.openxmlformats.org/officeDocument/2006/relationships/hyperlink" Target="HD%20PH&#210;NG%20CH&#7888;NG%20COVID-%2019%20T&#7840;I%20CHUNG%20C&#431;%20D&#192;NH%20CHO%20NG&#431;&#7900;I%20D&#194;N.mp4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16.jpeg"/><Relationship Id="rId3" Type="http://schemas.openxmlformats.org/officeDocument/2006/relationships/diagramLayout" Target="../diagrams/layout6.xml"/><Relationship Id="rId7" Type="http://schemas.openxmlformats.org/officeDocument/2006/relationships/hyperlink" Target="5%20l&#7847;n%20Quang%20H&#7843;i%20s&#250;t%20ph&#7841;t%20(online-video-cutter.com).mp4" TargetMode="External"/><Relationship Id="rId12" Type="http://schemas.openxmlformats.org/officeDocument/2006/relationships/image" Target="../media/image1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21.jpeg"/><Relationship Id="rId5" Type="http://schemas.openxmlformats.org/officeDocument/2006/relationships/diagramColors" Target="../diagrams/colors6.xml"/><Relationship Id="rId10" Type="http://schemas.openxmlformats.org/officeDocument/2006/relationships/hyperlink" Target="video%203.mp4" TargetMode="External"/><Relationship Id="rId4" Type="http://schemas.openxmlformats.org/officeDocument/2006/relationships/diagramQuickStyle" Target="../diagrams/quickStyle6.xml"/><Relationship Id="rId9" Type="http://schemas.openxmlformats.org/officeDocument/2006/relationships/hyperlink" Target="video%202.mp4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4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524000" y="0"/>
            <a:ext cx="6829425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i="1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07763" dir="135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8134350" y="10668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7753350" y="81915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1066800" y="28194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7" name="WordArt 13"/>
          <p:cNvSpPr>
            <a:spLocks noChangeArrowheads="1" noChangeShapeType="1" noTextEdit="1"/>
          </p:cNvSpPr>
          <p:nvPr/>
        </p:nvSpPr>
        <p:spPr bwMode="auto">
          <a:xfrm>
            <a:off x="1160463" y="636588"/>
            <a:ext cx="6934200" cy="7467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4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 ĐẾN DỰ GIỜ, THĂM LỚP </a:t>
            </a:r>
          </a:p>
        </p:txBody>
      </p:sp>
      <p:sp>
        <p:nvSpPr>
          <p:cNvPr id="3083" name="WordArt 14"/>
          <p:cNvSpPr>
            <a:spLocks noChangeArrowheads="1" noChangeShapeType="1" noTextEdit="1"/>
          </p:cNvSpPr>
          <p:nvPr/>
        </p:nvSpPr>
        <p:spPr bwMode="auto">
          <a:xfrm>
            <a:off x="1693863" y="3518835"/>
            <a:ext cx="5867400" cy="1495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Tin </a:t>
            </a:r>
            <a:r>
              <a:rPr lang="en-US" sz="4000" b="1" kern="1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endParaRPr lang="en-US" sz="40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6" descr="POINSET3">
            <a:extLst>
              <a:ext uri="{FF2B5EF4-FFF2-40B4-BE49-F238E27FC236}">
                <a16:creationId xmlns:a16="http://schemas.microsoft.com/office/drawing/2014/main" id="{C8DB22D7-73BB-8E4B-A2AF-572652C04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2489" y="4837657"/>
            <a:ext cx="2201511" cy="202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OINSET2">
            <a:extLst>
              <a:ext uri="{FF2B5EF4-FFF2-40B4-BE49-F238E27FC236}">
                <a16:creationId xmlns:a16="http://schemas.microsoft.com/office/drawing/2014/main" id="{B26B1F8C-662A-0A4D-B7DC-2009CFDCA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99238" cy="192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0032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99063" y="27562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413" y="2333637"/>
            <a:ext cx="75558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1: Trong số các địa chỉ dưới đây, địa chỉ nào là địa chỉ thư điện tử?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3136" y="1652608"/>
            <a:ext cx="8163882" cy="709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04108" y="3852861"/>
            <a:ext cx="5805060" cy="519340"/>
          </a:xfrm>
          <a:prstGeom prst="rect">
            <a:avLst/>
          </a:prstGeom>
          <a:solidFill>
            <a:srgbClr val="0C22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www.vnexpress.net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04105" y="5326866"/>
            <a:ext cx="5805059" cy="452359"/>
          </a:xfrm>
          <a:prstGeom prst="rect">
            <a:avLst/>
          </a:prstGeom>
          <a:solidFill>
            <a:srgbClr val="0C22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http://www.mail.google.com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04104" y="5987433"/>
            <a:ext cx="5805060" cy="498373"/>
          </a:xfrm>
          <a:prstGeom prst="rect">
            <a:avLst/>
          </a:prstGeom>
          <a:solidFill>
            <a:srgbClr val="0C22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www.dantri.com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04108" y="4616361"/>
            <a:ext cx="5805060" cy="502297"/>
          </a:xfrm>
          <a:prstGeom prst="rect">
            <a:avLst/>
          </a:prstGeom>
          <a:solidFill>
            <a:srgbClr val="0C22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vietjack@gmail.com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883136" y="940801"/>
            <a:ext cx="7886700" cy="538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b="1" dirty="0">
              <a:solidFill>
                <a:srgbClr val="0C22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470"/>
            <a:ext cx="8572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511682" y="209373"/>
            <a:ext cx="694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THƯ ĐIỆN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75945" y="54487"/>
            <a:ext cx="1586673" cy="9321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0168"/>
          <a:stretch/>
        </p:blipFill>
        <p:spPr>
          <a:xfrm>
            <a:off x="7768888" y="0"/>
            <a:ext cx="1375112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35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7C76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35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35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05103" y="1619387"/>
          <a:ext cx="6535118" cy="128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1736" y="1159138"/>
            <a:ext cx="8281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4682" y="2781778"/>
            <a:ext cx="5522700" cy="585153"/>
          </a:xfrm>
          <a:prstGeom prst="rect">
            <a:avLst/>
          </a:prstGeom>
          <a:solidFill>
            <a:srgbClr val="0C22C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www.nxbgd.vn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4204" y="5547711"/>
            <a:ext cx="5523177" cy="586334"/>
          </a:xfrm>
          <a:prstGeom prst="rect">
            <a:avLst/>
          </a:prstGeom>
          <a:solidFill>
            <a:srgbClr val="0C22C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Hoa67@gf@gmail.com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2517" y="3706023"/>
            <a:ext cx="5514865" cy="585152"/>
          </a:xfrm>
          <a:prstGeom prst="rect">
            <a:avLst/>
          </a:prstGeom>
          <a:solidFill>
            <a:srgbClr val="0C22C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thu_hoai.43@gmail.com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92516" y="4630267"/>
            <a:ext cx="5514865" cy="578352"/>
          </a:xfrm>
          <a:prstGeom prst="rect">
            <a:avLst/>
          </a:prstGeom>
          <a:solidFill>
            <a:srgbClr val="0C22C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Hoangth&amp;hotmail.coim</a:t>
            </a:r>
            <a:r>
              <a:rPr lang="pt-B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75945" y="54487"/>
            <a:ext cx="1586673" cy="9321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0168"/>
          <a:stretch/>
        </p:blipFill>
        <p:spPr>
          <a:xfrm>
            <a:off x="7768888" y="0"/>
            <a:ext cx="1375112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7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35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7C76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35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35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05103" y="1619387"/>
          <a:ext cx="6535118" cy="128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883136" y="1053447"/>
            <a:ext cx="7886700" cy="538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b="1" dirty="0">
              <a:solidFill>
                <a:srgbClr val="0C22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11682" y="235211"/>
            <a:ext cx="694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THƯ ĐIỆN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b="1" dirty="0"/>
          </a:p>
        </p:txBody>
      </p:sp>
      <p:sp>
        <p:nvSpPr>
          <p:cNvPr id="17" name="Rectangle 16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304800" y="1789505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C22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download (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2473" y="2463024"/>
            <a:ext cx="2667000" cy="1498515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48352" y="4158697"/>
            <a:ext cx="8621484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75945" y="54487"/>
            <a:ext cx="1586673" cy="9321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0168"/>
          <a:stretch/>
        </p:blipFill>
        <p:spPr>
          <a:xfrm>
            <a:off x="7768888" y="0"/>
            <a:ext cx="1375112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1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05103" y="1619387"/>
          <a:ext cx="6535118" cy="128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883136" y="1053447"/>
            <a:ext cx="7886700" cy="538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b="1" dirty="0">
              <a:solidFill>
                <a:srgbClr val="0C22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5103" y="303214"/>
            <a:ext cx="694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THƯ ĐIỆN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b="1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59189" y="1883753"/>
            <a:ext cx="862148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i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b="1" i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i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i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i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9189" y="3699635"/>
            <a:ext cx="8621484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&gt;@&lt;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b="1" dirty="0" smtClean="0">
              <a:solidFill>
                <a:srgbClr val="0C22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75945" y="54487"/>
            <a:ext cx="1586673" cy="9321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0168"/>
          <a:stretch/>
        </p:blipFill>
        <p:spPr>
          <a:xfrm>
            <a:off x="7768888" y="0"/>
            <a:ext cx="1375112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05103" y="1619387"/>
          <a:ext cx="6535118" cy="128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883136" y="1053447"/>
            <a:ext cx="7886700" cy="538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b="1" dirty="0">
              <a:solidFill>
                <a:srgbClr val="0C22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56784" y="297752"/>
            <a:ext cx="694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THƯ ĐIỆN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b="1" dirty="0"/>
          </a:p>
        </p:txBody>
      </p:sp>
      <p:sp>
        <p:nvSpPr>
          <p:cNvPr id="17" name="Rectangle 16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1284370" y="1718114"/>
            <a:ext cx="74854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3" y="1622179"/>
            <a:ext cx="8572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346965" y="4048114"/>
            <a:ext cx="3607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&lt;tên đăng nhập&gt;</a:t>
            </a:r>
            <a:endParaRPr lang="en-US" sz="2800" b="1" dirty="0">
              <a:solidFill>
                <a:srgbClr val="0C22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5821" y="4113513"/>
            <a:ext cx="4884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vi-VN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</a:t>
            </a:r>
            <a:r>
              <a:rPr lang="vi-VN" sz="2800" b="1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máy </a:t>
            </a:r>
            <a:r>
              <a:rPr lang="vi-VN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</a:t>
            </a:r>
            <a:r>
              <a:rPr lang="vi-VN" sz="2800" b="1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tử&gt;</a:t>
            </a:r>
            <a:endParaRPr lang="en-US" sz="2800" b="1" dirty="0">
              <a:solidFill>
                <a:srgbClr val="0C22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10390" y="4770662"/>
            <a:ext cx="3523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vi-VN" sz="28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b="1" dirty="0">
              <a:solidFill>
                <a:srgbClr val="0C22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14827" y="3398166"/>
            <a:ext cx="487959" cy="781218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10390" y="2814349"/>
            <a:ext cx="5124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tim@gmail.com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346348" y="3456365"/>
            <a:ext cx="393847" cy="1381292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592444" y="3371633"/>
            <a:ext cx="1035892" cy="734062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75945" y="54487"/>
            <a:ext cx="1586673" cy="9321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0168"/>
          <a:stretch/>
        </p:blipFill>
        <p:spPr>
          <a:xfrm>
            <a:off x="7768888" y="0"/>
            <a:ext cx="1375112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3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2" grpId="0"/>
      <p:bldP spid="13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337887"/>
              </p:ext>
            </p:extLst>
          </p:nvPr>
        </p:nvGraphicFramePr>
        <p:xfrm>
          <a:off x="883136" y="1646574"/>
          <a:ext cx="6535118" cy="128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883136" y="1053447"/>
            <a:ext cx="7886700" cy="538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b="1" dirty="0">
              <a:solidFill>
                <a:srgbClr val="0C22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11682" y="236032"/>
            <a:ext cx="694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THƯ ĐIỆN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b="1" dirty="0"/>
          </a:p>
        </p:txBody>
      </p:sp>
      <p:sp>
        <p:nvSpPr>
          <p:cNvPr id="18" name="TextBox 1">
            <a:hlinkClick r:id="rId7" action="ppaction://hlinkfile"/>
          </p:cNvPr>
          <p:cNvSpPr txBox="1">
            <a:spLocks noChangeArrowheads="1"/>
          </p:cNvSpPr>
          <p:nvPr/>
        </p:nvSpPr>
        <p:spPr bwMode="auto">
          <a:xfrm>
            <a:off x="2157899" y="1908470"/>
            <a:ext cx="464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sát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</a:rPr>
              <a:t> video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9" name="Picture 2" descr="image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7" y="1843934"/>
            <a:ext cx="12747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65714" y="2788026"/>
            <a:ext cx="1759527" cy="5957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file"/>
              </a:rPr>
              <a:t>Video 1</a:t>
            </a:r>
            <a:endParaRPr lang="en-US" sz="3200" b="1" dirty="0">
              <a:solidFill>
                <a:srgbClr val="0C22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75873" y="2793296"/>
            <a:ext cx="1759527" cy="5957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file"/>
              </a:rPr>
              <a:t>Video 2</a:t>
            </a:r>
            <a:endParaRPr lang="en-US" sz="3200" b="1" dirty="0">
              <a:solidFill>
                <a:srgbClr val="0C22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733492" y="3584318"/>
            <a:ext cx="5814762" cy="2130030"/>
          </a:xfrm>
          <a:prstGeom prst="cloudCallout">
            <a:avLst/>
          </a:prstGeom>
          <a:solidFill>
            <a:srgbClr val="0C22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144" y="4117965"/>
            <a:ext cx="8570692" cy="1369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 descr="download (1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793745"/>
            <a:ext cx="2667000" cy="14985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75945" y="54487"/>
            <a:ext cx="1586673" cy="9321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0168"/>
          <a:stretch/>
        </p:blipFill>
        <p:spPr>
          <a:xfrm>
            <a:off x="7768888" y="0"/>
            <a:ext cx="1375112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3" grpId="0" animBg="1"/>
      <p:bldP spid="24" grpId="0" animBg="1"/>
      <p:bldP spid="5" grpId="0" animBg="1"/>
      <p:bldP spid="5" grpId="1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05103" y="1619387"/>
          <a:ext cx="6535118" cy="128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883136" y="1053447"/>
            <a:ext cx="7886700" cy="538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b="1" dirty="0">
              <a:solidFill>
                <a:srgbClr val="0C22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64948" y="273813"/>
            <a:ext cx="694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THƯ ĐIỆN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6" y="1896063"/>
            <a:ext cx="7526574" cy="4463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75945" y="54487"/>
            <a:ext cx="1586673" cy="932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0168"/>
          <a:stretch/>
        </p:blipFill>
        <p:spPr>
          <a:xfrm>
            <a:off x="7768888" y="0"/>
            <a:ext cx="1375112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67" y="3340384"/>
            <a:ext cx="7764462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67" y="3060984"/>
            <a:ext cx="7764462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04" y="1924334"/>
            <a:ext cx="7754938" cy="16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571" y="2511709"/>
            <a:ext cx="2954338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83136" y="1053447"/>
            <a:ext cx="7886700" cy="538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b="1" dirty="0">
              <a:solidFill>
                <a:srgbClr val="0C22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4105" y="236540"/>
            <a:ext cx="694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THƯ ĐIỆN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75945" y="54487"/>
            <a:ext cx="1586673" cy="9321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0168"/>
          <a:stretch/>
        </p:blipFill>
        <p:spPr>
          <a:xfrm>
            <a:off x="7768888" y="0"/>
            <a:ext cx="1375112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1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05103" y="1619387"/>
          <a:ext cx="6535118" cy="128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angle 15"/>
          <p:cNvSpPr/>
          <p:nvPr/>
        </p:nvSpPr>
        <p:spPr>
          <a:xfrm>
            <a:off x="1511682" y="258950"/>
            <a:ext cx="694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THƯ ĐIỆN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b="1" dirty="0"/>
          </a:p>
        </p:txBody>
      </p:sp>
      <p:pic>
        <p:nvPicPr>
          <p:cNvPr id="7" name="Picture 6" descr="download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492" y="1175076"/>
            <a:ext cx="2667000" cy="1498515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565609" y="2906681"/>
            <a:ext cx="5814762" cy="2552009"/>
          </a:xfrm>
          <a:prstGeom prst="cloudCallout">
            <a:avLst/>
          </a:prstGeom>
          <a:solidFill>
            <a:srgbClr val="0C22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75945" y="54487"/>
            <a:ext cx="1586673" cy="9321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0168"/>
          <a:stretch/>
        </p:blipFill>
        <p:spPr>
          <a:xfrm>
            <a:off x="7768888" y="0"/>
            <a:ext cx="1375112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5392738"/>
            <a:ext cx="4354512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019550"/>
            <a:ext cx="3960813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651250"/>
            <a:ext cx="6891338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2628900"/>
            <a:ext cx="4546600" cy="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1958975"/>
            <a:ext cx="4965700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762000"/>
            <a:ext cx="5175250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452688"/>
            <a:ext cx="3441700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3763"/>
            <a:ext cx="2252663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5394" y="229255"/>
            <a:ext cx="694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THƯ ĐIỆN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75945" y="54487"/>
            <a:ext cx="1586673" cy="93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1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986613" y="1570391"/>
            <a:ext cx="50662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lackadder ITC" pitchFamily="8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lackadder ITC" pitchFamily="8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lackadder ITC" pitchFamily="8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lackadder ITC" pitchFamily="8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lackadder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ackadder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ackadder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ackadder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lackadder ITC" pitchFamily="8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6" descr="POINSET3">
            <a:extLst>
              <a:ext uri="{FF2B5EF4-FFF2-40B4-BE49-F238E27FC236}">
                <a16:creationId xmlns:a16="http://schemas.microsoft.com/office/drawing/2014/main" id="{C8DB22D7-73BB-8E4B-A2AF-572652C04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2489" y="4837657"/>
            <a:ext cx="2201511" cy="202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OINSET2">
            <a:extLst>
              <a:ext uri="{FF2B5EF4-FFF2-40B4-BE49-F238E27FC236}">
                <a16:creationId xmlns:a16="http://schemas.microsoft.com/office/drawing/2014/main" id="{B26B1F8C-662A-0A4D-B7DC-2009CFDCA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99238" cy="192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53F01656-6948-8F4E-B394-3DA6A3CEB8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6785">
            <a:off x="3006072" y="3086753"/>
            <a:ext cx="2724118" cy="27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70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3883025"/>
            <a:ext cx="2265362" cy="7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3482975"/>
            <a:ext cx="1516062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2962275"/>
            <a:ext cx="18129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38512"/>
            <a:ext cx="6300788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4" y="2303390"/>
            <a:ext cx="4418013" cy="19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3001962"/>
            <a:ext cx="2290763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43372" y="312637"/>
            <a:ext cx="694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THƯ ĐIỆN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75945" y="54487"/>
            <a:ext cx="1586673" cy="9321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0168"/>
          <a:stretch/>
        </p:blipFill>
        <p:spPr>
          <a:xfrm>
            <a:off x="7768888" y="0"/>
            <a:ext cx="1375112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4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3492" y="224874"/>
            <a:ext cx="694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THƯ ĐIỆN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96991" y="962167"/>
            <a:ext cx="7886700" cy="538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b="1" dirty="0" smtClean="0">
              <a:solidFill>
                <a:srgbClr val="0C22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dirty="0">
              <a:solidFill>
                <a:srgbClr val="0C22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821138"/>
              </p:ext>
            </p:extLst>
          </p:nvPr>
        </p:nvGraphicFramePr>
        <p:xfrm>
          <a:off x="661554" y="2120619"/>
          <a:ext cx="7886700" cy="432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4190444384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408248686"/>
                    </a:ext>
                  </a:extLst>
                </a:gridCol>
              </a:tblGrid>
              <a:tr h="57525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Nhược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28055"/>
                  </a:ext>
                </a:extLst>
              </a:tr>
              <a:tr h="371128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BR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G</a:t>
                      </a: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ửi và nhận nhanh, kịp thời;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Có thể gửi thư cùng lúc cho nhiều người;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Có thể gửi kèm được các tệp thông tin khác nhau như văn bản, âm thanh, hình ảnh, …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Chi phí thấp, có nhiều dịch vụ thư điện tử miễn phí;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Lưu trữ và tìm kiếm thư dễ dàng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P</a:t>
                      </a: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hải sử dụng phương tiện điện tử kết nối mạng.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Có thể gặp một số nguy cơ, phiền toái</a:t>
                      </a:r>
                      <a:r>
                        <a:rPr lang="pt-BR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như: Virus, thư rác, thư giả mạo...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432821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75945" y="54487"/>
            <a:ext cx="1586673" cy="932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0168"/>
          <a:stretch/>
        </p:blipFill>
        <p:spPr>
          <a:xfrm>
            <a:off x="7768888" y="0"/>
            <a:ext cx="1375112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89753" y="246717"/>
            <a:ext cx="694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THƯ ĐIỆN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96991" y="962167"/>
            <a:ext cx="7886700" cy="538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b="1" dirty="0" smtClean="0">
              <a:solidFill>
                <a:srgbClr val="0C22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dirty="0">
              <a:solidFill>
                <a:srgbClr val="0C22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946" y="2120619"/>
            <a:ext cx="2667000" cy="14985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109" y="4184072"/>
            <a:ext cx="8603582" cy="1551709"/>
          </a:xfrm>
          <a:prstGeom prst="rect">
            <a:avLst/>
          </a:prstGeom>
          <a:solidFill>
            <a:srgbClr val="0C22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3345872"/>
            <a:ext cx="8572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75945" y="54487"/>
            <a:ext cx="1586673" cy="932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0168"/>
          <a:stretch/>
        </p:blipFill>
        <p:spPr>
          <a:xfrm>
            <a:off x="7768888" y="0"/>
            <a:ext cx="1375112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89753" y="265203"/>
            <a:ext cx="694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THƯ ĐIỆN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96991" y="962167"/>
            <a:ext cx="7886700" cy="538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b="1" dirty="0" smtClean="0">
              <a:solidFill>
                <a:srgbClr val="0C22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dirty="0">
              <a:solidFill>
                <a:srgbClr val="0C22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6990" y="2069595"/>
            <a:ext cx="722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9617" y="3129153"/>
            <a:ext cx="722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9614" y="5819816"/>
            <a:ext cx="722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1471" y="3674568"/>
            <a:ext cx="722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9616" y="4781632"/>
            <a:ext cx="722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9617" y="4236217"/>
            <a:ext cx="722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99618" y="2612324"/>
            <a:ext cx="722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9613" y="5279098"/>
            <a:ext cx="722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836" y="2365775"/>
            <a:ext cx="8936182" cy="2635716"/>
          </a:xfrm>
          <a:prstGeom prst="rect">
            <a:avLst/>
          </a:prstGeom>
          <a:solidFill>
            <a:srgbClr val="0C22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75945" y="54487"/>
            <a:ext cx="1586673" cy="9321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0168"/>
          <a:stretch/>
        </p:blipFill>
        <p:spPr>
          <a:xfrm>
            <a:off x="7768888" y="0"/>
            <a:ext cx="1375112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2" grpId="1"/>
      <p:bldP spid="13" grpId="0"/>
      <p:bldP spid="13" grpId="1"/>
      <p:bldP spid="15" grpId="0"/>
      <p:bldP spid="15" grpId="1"/>
      <p:bldP spid="17" grpId="0"/>
      <p:bldP spid="17" grpId="1"/>
      <p:bldP spid="18" grpId="0"/>
      <p:bldP spid="18" grpId="1"/>
      <p:bldP spid="20" grpId="0"/>
      <p:bldP spid="20" grpId="1"/>
      <p:bldP spid="21" grpId="0"/>
      <p:bldP spid="21" grpId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6200" y="40386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6000" b="1">
                <a:latin typeface=".VnAvant" pitchFamily="34" charset="0"/>
              </a:rPr>
              <a:t>    </a:t>
            </a:r>
          </a:p>
        </p:txBody>
      </p:sp>
      <p:sp>
        <p:nvSpPr>
          <p:cNvPr id="29706" name="WordArt 9"/>
          <p:cNvSpPr>
            <a:spLocks noChangeArrowheads="1" noChangeShapeType="1" noTextEdit="1"/>
          </p:cNvSpPr>
          <p:nvPr/>
        </p:nvSpPr>
        <p:spPr bwMode="auto">
          <a:xfrm rot="-1721931">
            <a:off x="3124200" y="2133600"/>
            <a:ext cx="3368675" cy="1604963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30699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UVnAvant Bold"/>
            </a:endParaRPr>
          </a:p>
        </p:txBody>
      </p:sp>
      <p:pic>
        <p:nvPicPr>
          <p:cNvPr id="9" name="Picture 8" descr="A close up of a toy&#10;&#10;Description automatically generated">
            <a:extLst>
              <a:ext uri="{FF2B5EF4-FFF2-40B4-BE49-F238E27FC236}">
                <a16:creationId xmlns:a16="http://schemas.microsoft.com/office/drawing/2014/main" id="{218961B7-AAF6-F845-8ACA-F6C4A62B9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6785">
            <a:off x="2815898" y="2526887"/>
            <a:ext cx="3704442" cy="3704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9238" y="1328183"/>
            <a:ext cx="493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75945" y="54487"/>
            <a:ext cx="1586673" cy="9321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0168"/>
          <a:stretch/>
        </p:blipFill>
        <p:spPr>
          <a:xfrm>
            <a:off x="7768888" y="0"/>
            <a:ext cx="1375112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48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05103" y="1619387"/>
          <a:ext cx="6535118" cy="128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96258" y="806960"/>
            <a:ext cx="8236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2989" y="2395191"/>
            <a:ext cx="7108051" cy="6034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45503" y="5160195"/>
            <a:ext cx="7075537" cy="6078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thể gửi kèm tệp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45503" y="3270688"/>
            <a:ext cx="7075537" cy="7596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45503" y="4302337"/>
            <a:ext cx="7075537" cy="5858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12989" y="3212366"/>
            <a:ext cx="449556" cy="445234"/>
          </a:xfrm>
          <a:prstGeom prst="ellipse">
            <a:avLst/>
          </a:prstGeom>
          <a:noFill/>
          <a:ln w="38100" cap="rnd" cmpd="sng">
            <a:solidFill>
              <a:srgbClr val="FF0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103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1" animBg="1"/>
      <p:bldP spid="13" grpId="0" animBg="1"/>
      <p:bldP spid="14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05103" y="1619387"/>
          <a:ext cx="6535118" cy="128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8233" y="867238"/>
            <a:ext cx="7752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873" y="1961794"/>
            <a:ext cx="8049491" cy="6034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@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7799" y="5110479"/>
            <a:ext cx="8084272" cy="549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#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8874" y="2966917"/>
            <a:ext cx="8049490" cy="633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@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7800" y="4001690"/>
            <a:ext cx="8084271" cy="792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738610" y="2031955"/>
            <a:ext cx="361009" cy="48942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75945" y="54487"/>
            <a:ext cx="1586673" cy="9321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0168"/>
          <a:stretch/>
        </p:blipFill>
        <p:spPr>
          <a:xfrm>
            <a:off x="7768888" y="0"/>
            <a:ext cx="1375112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1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349578" y="512618"/>
            <a:ext cx="7351077" cy="1411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975873"/>
              </p:ext>
            </p:extLst>
          </p:nvPr>
        </p:nvGraphicFramePr>
        <p:xfrm>
          <a:off x="660447" y="2134870"/>
          <a:ext cx="7717956" cy="392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5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7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biểu</a:t>
                      </a:r>
                      <a:endParaRPr lang="en-US" sz="28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C2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28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C2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Sai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C2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39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a) Thời gian gửi</a:t>
                      </a: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và nhận nhanh, kịp thời, chi phí</a:t>
                      </a:r>
                      <a:r>
                        <a:rPr lang="pt-BR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thấp</a:t>
                      </a: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64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4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26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kiếm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95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d) Có thể gặp một số nguy cơ, phiền toái</a:t>
                      </a:r>
                      <a:r>
                        <a:rPr lang="pt-BR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như: Virus, thư rác, thư giả mạo...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1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kèm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tệp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93107" y="2852559"/>
            <a:ext cx="498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693107" y="3614356"/>
            <a:ext cx="498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7673013" y="4195086"/>
            <a:ext cx="498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7626321" y="5484281"/>
            <a:ext cx="749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6716880" y="4902972"/>
            <a:ext cx="749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75945" y="54487"/>
            <a:ext cx="1273633" cy="93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4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7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1294647" y="446264"/>
            <a:ext cx="7607652" cy="129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724223"/>
              </p:ext>
            </p:extLst>
          </p:nvPr>
        </p:nvGraphicFramePr>
        <p:xfrm>
          <a:off x="193963" y="1739870"/>
          <a:ext cx="8825346" cy="4540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791376752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4097632596"/>
                    </a:ext>
                  </a:extLst>
                </a:gridCol>
                <a:gridCol w="3851564">
                  <a:extLst>
                    <a:ext uri="{9D8B030D-6E8A-4147-A177-3AD203B41FA5}">
                      <a16:colId xmlns:a16="http://schemas.microsoft.com/office/drawing/2014/main" val="44716063"/>
                    </a:ext>
                  </a:extLst>
                </a:gridCol>
              </a:tblGrid>
              <a:tr h="852632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US" sz="2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C2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C2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endParaRPr lang="en-US" sz="2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C2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176739"/>
                  </a:ext>
                </a:extLst>
              </a:tr>
              <a:tr h="852632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8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8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28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8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912339"/>
                  </a:ext>
                </a:extLst>
              </a:tr>
              <a:tr h="852632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</a:t>
                      </a:r>
                      <a:endParaRPr lang="en-US" sz="28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28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921993"/>
                  </a:ext>
                </a:extLst>
              </a:tr>
              <a:tr h="852632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8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8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8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buộc</a:t>
                      </a:r>
                      <a:endParaRPr lang="en-US" sz="2800" b="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5419347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103417" y="3033476"/>
            <a:ext cx="1995056" cy="74881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103418" y="2892700"/>
            <a:ext cx="1995055" cy="247996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131127" y="4321947"/>
            <a:ext cx="1995055" cy="113607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75946" y="54487"/>
            <a:ext cx="1101692" cy="93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9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WordArt 9"/>
          <p:cNvSpPr>
            <a:spLocks noChangeArrowheads="1" noChangeShapeType="1" noTextEdit="1"/>
          </p:cNvSpPr>
          <p:nvPr/>
        </p:nvSpPr>
        <p:spPr bwMode="auto">
          <a:xfrm rot="-1721931">
            <a:off x="3124200" y="2133600"/>
            <a:ext cx="3368675" cy="1604963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30699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UVnAvant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8977" y="773271"/>
            <a:ext cx="7615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697923" y="1924334"/>
            <a:ext cx="7886700" cy="388382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C22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en-US" sz="3200" dirty="0">
              <a:solidFill>
                <a:srgbClr val="0C22C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75945" y="54487"/>
            <a:ext cx="1586673" cy="9321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0168"/>
          <a:stretch/>
        </p:blipFill>
        <p:spPr>
          <a:xfrm>
            <a:off x="7768888" y="0"/>
            <a:ext cx="1375112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5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019343"/>
              </p:ext>
            </p:extLst>
          </p:nvPr>
        </p:nvGraphicFramePr>
        <p:xfrm>
          <a:off x="1405103" y="1619387"/>
          <a:ext cx="6535118" cy="128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8" y="1458084"/>
            <a:ext cx="2635667" cy="19317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44" y="1424581"/>
            <a:ext cx="2855301" cy="19652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759" y="4000499"/>
            <a:ext cx="2724782" cy="21823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79" y="1424580"/>
            <a:ext cx="2781361" cy="19652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8" y="4000499"/>
            <a:ext cx="2635667" cy="218238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11489" y="3418038"/>
            <a:ext cx="1313504" cy="41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26717" y="6252603"/>
            <a:ext cx="1313504" cy="41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23398" y="6254505"/>
            <a:ext cx="1313504" cy="41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1489" y="6252603"/>
            <a:ext cx="1313504" cy="41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26717" y="3389809"/>
            <a:ext cx="1313504" cy="41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95107" y="3389809"/>
            <a:ext cx="1313504" cy="41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45" y="4000499"/>
            <a:ext cx="2855300" cy="2087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1832" y="281047"/>
            <a:ext cx="5036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ẢNH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472775" y="1424580"/>
            <a:ext cx="5758168" cy="2909456"/>
          </a:xfrm>
          <a:prstGeom prst="cloudCallout">
            <a:avLst>
              <a:gd name="adj1" fmla="val -30457"/>
              <a:gd name="adj2" fmla="val 72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4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1" grpId="0" animBg="1"/>
      <p:bldP spid="32" grpId="0" animBg="1"/>
      <p:bldP spid="32" grpId="1" animBg="1"/>
      <p:bldP spid="33" grpId="0" animBg="1"/>
      <p:bldP spid="34" grpId="0" animBg="1"/>
      <p:bldP spid="34" grpId="1" animBg="1"/>
      <p:bldP spid="35" grpId="0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6200" y="40386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6000" b="1">
                <a:latin typeface=".VnAvant" pitchFamily="34" charset="0"/>
              </a:rPr>
              <a:t>    </a:t>
            </a:r>
          </a:p>
        </p:txBody>
      </p:sp>
      <p:sp>
        <p:nvSpPr>
          <p:cNvPr id="29706" name="WordArt 9"/>
          <p:cNvSpPr>
            <a:spLocks noChangeArrowheads="1" noChangeShapeType="1" noTextEdit="1"/>
          </p:cNvSpPr>
          <p:nvPr/>
        </p:nvSpPr>
        <p:spPr bwMode="auto">
          <a:xfrm rot="-1721931">
            <a:off x="3124200" y="2133600"/>
            <a:ext cx="3368675" cy="1604963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30699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UVnAvant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366621"/>
            <a:ext cx="90678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ĐIỆN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(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0168"/>
          <a:stretch/>
        </p:blipFill>
        <p:spPr>
          <a:xfrm>
            <a:off x="6154607" y="3160674"/>
            <a:ext cx="1738648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85" y="4113466"/>
            <a:ext cx="2307676" cy="12980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1009421" y="3079333"/>
            <a:ext cx="2466975" cy="159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2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282" y="915295"/>
            <a:ext cx="7886700" cy="538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b="1" dirty="0">
              <a:solidFill>
                <a:srgbClr val="0C22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9063" y="27562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4" y="2289461"/>
            <a:ext cx="7537075" cy="42498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53682" y="1499063"/>
            <a:ext cx="5036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ẢNH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40251" y="196038"/>
            <a:ext cx="694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THƯ ĐIỆN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75945" y="54487"/>
            <a:ext cx="1586673" cy="9321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0168"/>
          <a:stretch/>
        </p:blipFill>
        <p:spPr>
          <a:xfrm>
            <a:off x="7768888" y="0"/>
            <a:ext cx="1375112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9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99063" y="27562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04243" y="202545"/>
            <a:ext cx="5036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ẢNH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3" y="1018360"/>
            <a:ext cx="7906853" cy="5271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75945" y="54487"/>
            <a:ext cx="1586673" cy="932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0168"/>
          <a:stretch/>
        </p:blipFill>
        <p:spPr>
          <a:xfrm>
            <a:off x="7768888" y="7942"/>
            <a:ext cx="1375112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2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99063" y="27562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04243" y="202545"/>
            <a:ext cx="5036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ẢNH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2" y="1117601"/>
            <a:ext cx="7847403" cy="5116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75945" y="54487"/>
            <a:ext cx="1586673" cy="932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0168"/>
          <a:stretch/>
        </p:blipFill>
        <p:spPr>
          <a:xfrm>
            <a:off x="7768888" y="0"/>
            <a:ext cx="1375112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7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99063" y="27562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04243" y="202545"/>
            <a:ext cx="5036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ẢNH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8" y="1219201"/>
            <a:ext cx="7649643" cy="5140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75945" y="54487"/>
            <a:ext cx="1586673" cy="932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0168"/>
          <a:stretch/>
        </p:blipFill>
        <p:spPr>
          <a:xfrm>
            <a:off x="7768888" y="0"/>
            <a:ext cx="1375112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9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852863" y="2030338"/>
            <a:ext cx="5089626" cy="1930948"/>
          </a:xfrm>
          <a:prstGeom prst="cloudCallout">
            <a:avLst>
              <a:gd name="adj1" fmla="val -66002"/>
              <a:gd name="adj2" fmla="val 6600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 điện tử là gì?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904" y="4537577"/>
            <a:ext cx="8578515" cy="10226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FFFFFF"/>
                </a:solidFill>
                <a:sym typeface="Wingdings" pitchFamily="2" charset="2"/>
              </a:rPr>
              <a:t> </a:t>
            </a:r>
            <a:r>
              <a:rPr lang="en-US" sz="3600" b="1" i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i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i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</a:t>
            </a:r>
            <a:r>
              <a:rPr lang="vi-V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gửi và nhận bằng </a:t>
            </a:r>
            <a:r>
              <a:rPr lang="en-US" sz="3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3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</a:t>
            </a:r>
            <a:r>
              <a:rPr lang="vi-V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 điện tử. </a:t>
            </a:r>
            <a:endParaRPr 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83136" y="1053447"/>
            <a:ext cx="7886700" cy="538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C22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b="1" dirty="0">
              <a:solidFill>
                <a:srgbClr val="0C22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54105" y="215546"/>
            <a:ext cx="694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THƯ ĐIỆN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75945" y="54487"/>
            <a:ext cx="1586673" cy="9321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0168"/>
          <a:stretch/>
        </p:blipFill>
        <p:spPr>
          <a:xfrm>
            <a:off x="7768888" y="0"/>
            <a:ext cx="1375112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7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965880D-6AAC-4B04-8A7E-916810894DF0}" vid="{E226C006-C6E5-4512-BF91-D9D8655804B6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4775</TotalTime>
  <Words>1266</Words>
  <Application>Microsoft Office PowerPoint</Application>
  <PresentationFormat>On-screen Show (4:3)</PresentationFormat>
  <Paragraphs>143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Times New Roman</vt:lpstr>
      <vt:lpstr>Calibri Light</vt:lpstr>
      <vt:lpstr>Calibri</vt:lpstr>
      <vt:lpstr>Arial</vt:lpstr>
      <vt:lpstr>Wingdings</vt:lpstr>
      <vt:lpstr>Tahoma</vt:lpstr>
      <vt:lpstr>.VnAvant</vt:lpstr>
      <vt:lpstr>UVnAvant Bold</vt:lpstr>
      <vt:lpstr>Custom Design</vt:lpstr>
      <vt:lpstr>Theme1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Đỗ Minh Quân</dc:creator>
  <cp:lastModifiedBy>Admin</cp:lastModifiedBy>
  <cp:revision>161</cp:revision>
  <dcterms:created xsi:type="dcterms:W3CDTF">2020-10-19T12:52:25Z</dcterms:created>
  <dcterms:modified xsi:type="dcterms:W3CDTF">2021-08-13T00:36:09Z</dcterms:modified>
</cp:coreProperties>
</file>