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 id="2147488617" r:id="rId5"/>
  </p:sldMasterIdLst>
  <p:notesMasterIdLst>
    <p:notesMasterId r:id="rId36"/>
  </p:notesMasterIdLst>
  <p:sldIdLst>
    <p:sldId id="318" r:id="rId6"/>
    <p:sldId id="333" r:id="rId7"/>
    <p:sldId id="356" r:id="rId8"/>
    <p:sldId id="317" r:id="rId9"/>
    <p:sldId id="355" r:id="rId10"/>
    <p:sldId id="365" r:id="rId11"/>
    <p:sldId id="321" r:id="rId12"/>
    <p:sldId id="368" r:id="rId13"/>
    <p:sldId id="331" r:id="rId14"/>
    <p:sldId id="336" r:id="rId15"/>
    <p:sldId id="370" r:id="rId16"/>
    <p:sldId id="369" r:id="rId17"/>
    <p:sldId id="383" r:id="rId18"/>
    <p:sldId id="341" r:id="rId19"/>
    <p:sldId id="337" r:id="rId20"/>
    <p:sldId id="348" r:id="rId21"/>
    <p:sldId id="366" r:id="rId22"/>
    <p:sldId id="373" r:id="rId23"/>
    <p:sldId id="371" r:id="rId24"/>
    <p:sldId id="372" r:id="rId25"/>
    <p:sldId id="382" r:id="rId26"/>
    <p:sldId id="363" r:id="rId27"/>
    <p:sldId id="354" r:id="rId28"/>
    <p:sldId id="375" r:id="rId29"/>
    <p:sldId id="326" r:id="rId30"/>
    <p:sldId id="378" r:id="rId31"/>
    <p:sldId id="374" r:id="rId32"/>
    <p:sldId id="360" r:id="rId33"/>
    <p:sldId id="380" r:id="rId34"/>
    <p:sldId id="35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4" d="100"/>
          <a:sy n="74"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07/10/2024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07/10/2024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07/10/2024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07/10/2024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07/10/2024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07/10/2024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07/10/2024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07/10/2024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07/10/2024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07/10/2024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07/10/2024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07/10/2024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07/10/2024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07/10/2024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07/10/2024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07/10/2024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07-10-2024</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xmlns=""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xmlns=""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07-10-2024</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xmlns=""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xmlns=""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07-10-2024</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xmlns=""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xmlns=""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07/10/2024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07/10/2024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07/10/2024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07/10/2024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07/10/2024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07/10/2024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07/10/2024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07/10/2024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07/10/2024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07/10/2024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07/10/2024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07/10/2024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07/10/2024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6B1F-EE64-456B-AB98-4A02B7A931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5992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A78F58-097C-4905-A838-C2FB2C183D3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81516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558D4-B2A0-4B65-B6BE-D648FF7D8D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78156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9FCAB5-81DE-4729-A068-A841F71E24F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623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07/10/2024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F68A17-69DE-45AE-86AE-1A2E227A0A1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2248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C60F3-99DB-45AD-A455-E323D6CA23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73836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82645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C8335F-0687-43BD-A92A-7A371260C73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76056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FFA2EA-8B08-4B9C-91E6-4D934162C94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66919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597FDC-5BDA-4662-8C51-29F729BA0F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511164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93A02-23AA-4B53-BF99-BE41B251197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4189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07/10/2024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07/10/2024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07/10/2024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07/10/2024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07/10/2024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07/10/2024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07-10-2024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07/10/2024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94CEC0-5F8F-41EE-8DE7-95573CECC4C2}"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18176595"/>
      </p:ext>
    </p:extLst>
  </p:cSld>
  <p:clrMap bg1="lt1" tx1="dk1" bg2="lt2" tx2="dk2" accent1="accent1" accent2="accent2" accent3="accent3" accent4="accent4" accent5="accent5" accent6="accent6" hlink="hlink" folHlink="folHlink"/>
  <p:sldLayoutIdLst>
    <p:sldLayoutId id="2147488618" r:id="rId1"/>
    <p:sldLayoutId id="2147488619" r:id="rId2"/>
    <p:sldLayoutId id="2147488620" r:id="rId3"/>
    <p:sldLayoutId id="2147488621" r:id="rId4"/>
    <p:sldLayoutId id="2147488622" r:id="rId5"/>
    <p:sldLayoutId id="2147488623" r:id="rId6"/>
    <p:sldLayoutId id="2147488624" r:id="rId7"/>
    <p:sldLayoutId id="2147488625" r:id="rId8"/>
    <p:sldLayoutId id="2147488626" r:id="rId9"/>
    <p:sldLayoutId id="2147488627" r:id="rId10"/>
    <p:sldLayoutId id="21474886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Layout" Target="../slideLayouts/slideLayout34.xml"/><Relationship Id="rId5" Type="http://schemas.openxmlformats.org/officeDocument/2006/relationships/image" Target="../media/image12.pn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26" Type="http://schemas.openxmlformats.org/officeDocument/2006/relationships/image" Target="../media/image12.pn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5" Type="http://schemas.openxmlformats.org/officeDocument/2006/relationships/image" Target="../media/image58.png"/><Relationship Id="rId2" Type="http://schemas.openxmlformats.org/officeDocument/2006/relationships/image" Target="../media/image36.png"/><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52.xml"/><Relationship Id="rId6" Type="http://schemas.openxmlformats.org/officeDocument/2006/relationships/image" Target="../media/image40.png"/><Relationship Id="rId11" Type="http://schemas.openxmlformats.org/officeDocument/2006/relationships/image" Target="../media/image45.png"/><Relationship Id="rId24" Type="http://schemas.openxmlformats.org/officeDocument/2006/relationships/image" Target="../media/image21.pn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9.png"/><Relationship Id="rId1" Type="http://schemas.openxmlformats.org/officeDocument/2006/relationships/slideLayout" Target="../slideLayouts/slideLayout13.xml"/><Relationship Id="rId5" Type="http://schemas.openxmlformats.org/officeDocument/2006/relationships/image" Target="../media/image58.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9.emf"/><Relationship Id="rId1" Type="http://schemas.openxmlformats.org/officeDocument/2006/relationships/slideLayout" Target="../slideLayouts/slideLayout13.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emf"/><Relationship Id="rId2" Type="http://schemas.openxmlformats.org/officeDocument/2006/relationships/image" Target="../media/image33.png"/><Relationship Id="rId1" Type="http://schemas.openxmlformats.org/officeDocument/2006/relationships/slideLayout" Target="../slideLayouts/slideLayout36.xml"/><Relationship Id="rId6" Type="http://schemas.openxmlformats.org/officeDocument/2006/relationships/image" Target="../media/image12.png"/><Relationship Id="rId5" Type="http://schemas.openxmlformats.org/officeDocument/2006/relationships/image" Target="../media/image34.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3.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6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Layout" Target="../slideLayouts/slideLayout34.xml"/><Relationship Id="rId5" Type="http://schemas.openxmlformats.org/officeDocument/2006/relationships/image" Target="../media/image12.pn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SỞ </a:t>
            </a:r>
            <a:r>
              <a:rPr lang="vi-VN" altLang="vi-VN" sz="2398" b="0" dirty="0">
                <a:latin typeface="Times New Roman" panose="02020603050405020304" pitchFamily="18" charset="0"/>
                <a:ea typeface="宋体" panose="02010600030101010101" pitchFamily="2" charset="-122"/>
                <a:cs typeface="Times New Roman" panose="02020603050405020304" pitchFamily="18" charset="0"/>
              </a:rPr>
              <a:t>BÌNH LONG</a:t>
            </a:r>
            <a:endParaRPr lang="en-US" altLang="vi-VN" sz="2398" b="0"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a:t>
            </a:r>
            <a:r>
              <a:rPr lang="en-US" altLang="vi-VN" sz="2398" dirty="0" smtClean="0">
                <a:latin typeface="Times New Roman" panose="02020603050405020304" pitchFamily="18" charset="0"/>
                <a:ea typeface="宋体" panose="02010600030101010101" pitchFamily="2" charset="-122"/>
                <a:cs typeface="Times New Roman" panose="02020603050405020304" pitchFamily="18" charset="0"/>
              </a:rPr>
              <a:t>: KHOA </a:t>
            </a: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4152112" y="1169182"/>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198" dirty="0" smtClean="0">
                <a:latin typeface="Times New Roman" panose="02020603050405020304" pitchFamily="18" charset="0"/>
                <a:ea typeface="宋体" panose="02010600030101010101" pitchFamily="2" charset="-122"/>
                <a:cs typeface="Times New Roman" panose="02020603050405020304" pitchFamily="18" charset="0"/>
              </a:rPr>
              <a:t>MÔN: GDCD  LỚP 6</a:t>
            </a:r>
            <a:endParaRPr lang="en-US" altLang="vi-VN" sz="2198"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7" name="Group 2"/>
          <p:cNvGrpSpPr>
            <a:grpSpLocks noChangeAspect="1"/>
          </p:cNvGrpSpPr>
          <p:nvPr/>
        </p:nvGrpSpPr>
        <p:grpSpPr bwMode="auto">
          <a:xfrm>
            <a:off x="4909844" y="3552713"/>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grpSp>
        <p:nvGrpSpPr>
          <p:cNvPr id="37" name="Group 27"/>
          <p:cNvGrpSpPr>
            <a:grpSpLocks/>
          </p:cNvGrpSpPr>
          <p:nvPr/>
        </p:nvGrpSpPr>
        <p:grpSpPr bwMode="auto">
          <a:xfrm rot="-637170">
            <a:off x="9056533" y="4641432"/>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7094" y="3712992"/>
            <a:ext cx="3710830" cy="2308751"/>
          </a:xfrm>
          <a:prstGeom prst="rect">
            <a:avLst/>
          </a:prstGeom>
        </p:spPr>
      </p:pic>
    </p:spTree>
    <p:extLst>
      <p:ext uri="{BB962C8B-B14F-4D97-AF65-F5344CB8AC3E}">
        <p14:creationId xmlns:p14="http://schemas.microsoft.com/office/powerpoint/2010/main" val="43833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278677" y="1590396"/>
            <a:ext cx="595745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vi-VN" sz="3600" b="1" dirty="0">
                <a:solidFill>
                  <a:srgbClr val="0000FF"/>
                </a:solidFill>
                <a:latin typeface="+mj-lt"/>
              </a:rPr>
              <a:t>Yêu thương con người </a:t>
            </a:r>
            <a:r>
              <a:rPr lang="vi-VN" sz="3600" b="1" dirty="0" smtClean="0">
                <a:solidFill>
                  <a:srgbClr val="0000FF"/>
                </a:solidFill>
                <a:latin typeface="+mj-lt"/>
              </a:rPr>
              <a:t>là</a:t>
            </a:r>
            <a:r>
              <a:rPr lang="en-US" sz="3600" b="1" dirty="0" smtClean="0">
                <a:solidFill>
                  <a:srgbClr val="0000FF"/>
                </a:solidFill>
                <a:latin typeface="+mj-lt"/>
              </a:rPr>
              <a:t> </a:t>
            </a:r>
            <a:r>
              <a:rPr lang="en-US" sz="3600" b="1" dirty="0" err="1" smtClean="0">
                <a:solidFill>
                  <a:srgbClr val="0000FF"/>
                </a:solidFill>
                <a:latin typeface="+mj-lt"/>
              </a:rPr>
              <a:t>sự</a:t>
            </a:r>
            <a:r>
              <a:rPr lang="vi-VN" sz="3600" b="1" dirty="0" smtClean="0">
                <a:solidFill>
                  <a:srgbClr val="0000FF"/>
                </a:solidFill>
                <a:latin typeface="+mj-lt"/>
              </a:rPr>
              <a:t> </a:t>
            </a:r>
            <a:r>
              <a:rPr lang="vi-VN" sz="3600" b="1" dirty="0">
                <a:solidFill>
                  <a:srgbClr val="0000FF"/>
                </a:solidFill>
                <a:latin typeface="+mj-lt"/>
              </a:rPr>
              <a:t>quan tâm, giúp đỡ và làm những điều tốt đẹp cho người khác, nhất là những </a:t>
            </a:r>
            <a:r>
              <a:rPr lang="en-US" sz="3600" b="1" dirty="0" err="1" smtClean="0">
                <a:solidFill>
                  <a:srgbClr val="0000FF"/>
                </a:solidFill>
                <a:latin typeface="+mj-lt"/>
              </a:rPr>
              <a:t>người</a:t>
            </a:r>
            <a:r>
              <a:rPr lang="en-US" sz="3600" b="1" dirty="0" smtClean="0">
                <a:solidFill>
                  <a:srgbClr val="0000FF"/>
                </a:solidFill>
                <a:latin typeface="+mj-lt"/>
              </a:rPr>
              <a:t> </a:t>
            </a:r>
            <a:r>
              <a:rPr lang="vi-VN" sz="3600" b="1" dirty="0" smtClean="0">
                <a:solidFill>
                  <a:srgbClr val="0000FF"/>
                </a:solidFill>
                <a:latin typeface="+mj-lt"/>
              </a:rPr>
              <a:t> </a:t>
            </a:r>
            <a:r>
              <a:rPr lang="vi-VN" sz="3600" b="1" dirty="0">
                <a:solidFill>
                  <a:srgbClr val="0000FF"/>
                </a:solidFill>
                <a:latin typeface="+mj-lt"/>
              </a:rPr>
              <a:t>gặp khó khăn, hoạn nạn.</a:t>
            </a:r>
            <a:endParaRPr lang="en-US" sz="3600" b="1" dirty="0">
              <a:solidFill>
                <a:srgbClr val="0000FF"/>
              </a:solidFill>
              <a:latin typeface="+mj-lt"/>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
        <p:nvSpPr>
          <p:cNvPr id="10" name="Cloud Callout 9"/>
          <p:cNvSpPr/>
          <p:nvPr/>
        </p:nvSpPr>
        <p:spPr>
          <a:xfrm rot="21416254">
            <a:off x="6612815" y="396873"/>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444116" y="329998"/>
            <a:ext cx="2620978"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5954788" y="1649955"/>
            <a:ext cx="5863027"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r>
              <a:rPr lang="vi-VN" altLang="en-US" sz="1000" dirty="0">
                <a:solidFill>
                  <a:prstClr val="black"/>
                </a:solidFill>
                <a:ea typeface="Cambria" panose="02040503050406030204" pitchFamily="18" charset="0"/>
                <a:cs typeface="Cambria" panose="02040503050406030204" pitchFamily="18" charset="0"/>
              </a:rPr>
              <a:t/>
            </a:r>
            <a:br>
              <a:rPr lang="vi-VN" altLang="en-US" sz="1000" dirty="0">
                <a:solidFill>
                  <a:prstClr val="black"/>
                </a:solidFill>
                <a:ea typeface="Cambria" panose="02040503050406030204" pitchFamily="18" charset="0"/>
                <a:cs typeface="Cambria" panose="02040503050406030204" pitchFamily="18" charset="0"/>
              </a:rPr>
            </a:br>
            <a:r>
              <a:rPr lang="en-US" sz="2800" b="1" dirty="0">
                <a:solidFill>
                  <a:srgbClr val="000000"/>
                </a:solidFill>
                <a:latin typeface="Times" panose="02020603050405020304" pitchFamily="18" charset="0"/>
                <a:ea typeface="Courier New" panose="02070309020205020404" pitchFamily="49" charset="0"/>
                <a:cs typeface="Times" panose="02020603050405020304" pitchFamily="18" charset="0"/>
              </a:rPr>
              <a:t>T</a:t>
            </a:r>
            <a:r>
              <a:rPr lang="vi-VN" sz="2800" b="1" dirty="0">
                <a:solidFill>
                  <a:srgbClr val="000000"/>
                </a:solidFill>
                <a:latin typeface="Times" panose="02020603050405020304" pitchFamily="18" charset="0"/>
                <a:ea typeface="Courier New" panose="02070309020205020404" pitchFamily="49" charset="0"/>
                <a:cs typeface="Times" panose="02020603050405020304" pitchFamily="18" charset="0"/>
              </a:rPr>
              <a:t>ình yêu thương con người được biểu hiện trong các mối quan hệ</a:t>
            </a:r>
            <a:r>
              <a:rPr lang="en-US" sz="2800" b="1" dirty="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a:solidFill>
                  <a:srgbClr val="000000"/>
                </a:solidFill>
                <a:latin typeface="Times" panose="02020603050405020304" pitchFamily="18" charset="0"/>
                <a:ea typeface="Courier New" panose="02070309020205020404" pitchFamily="49" charset="0"/>
                <a:cs typeface="Times" panose="02020603050405020304" pitchFamily="18" charset="0"/>
              </a:rPr>
              <a:t>nào</a:t>
            </a:r>
            <a:r>
              <a:rPr lang="en-US" sz="2800" b="1" dirty="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a:solidFill>
                  <a:srgbClr val="000000"/>
                </a:solidFill>
                <a:latin typeface="Times" panose="02020603050405020304" pitchFamily="18" charset="0"/>
                <a:ea typeface="Courier New" panose="02070309020205020404" pitchFamily="49" charset="0"/>
                <a:cs typeface="Times" panose="02020603050405020304" pitchFamily="18" charset="0"/>
              </a:rPr>
              <a:t>Với</a:t>
            </a:r>
            <a:r>
              <a:rPr lang="en-US" sz="2800" b="1" dirty="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a:solidFill>
                  <a:srgbClr val="000000"/>
                </a:solidFill>
                <a:latin typeface="Times" panose="02020603050405020304" pitchFamily="18" charset="0"/>
                <a:ea typeface="Courier New" panose="02070309020205020404" pitchFamily="49" charset="0"/>
                <a:cs typeface="Times" panose="02020603050405020304" pitchFamily="18" charset="0"/>
              </a:rPr>
              <a:t>những</a:t>
            </a:r>
            <a:r>
              <a:rPr lang="en-US" sz="2800" b="1" dirty="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a:solidFill>
                  <a:srgbClr val="000000"/>
                </a:solidFill>
                <a:latin typeface="Times" panose="02020603050405020304" pitchFamily="18" charset="0"/>
                <a:ea typeface="Courier New" panose="02070309020205020404" pitchFamily="49" charset="0"/>
                <a:cs typeface="Times" panose="02020603050405020304" pitchFamily="18" charset="0"/>
              </a:rPr>
              <a:t>hình</a:t>
            </a:r>
            <a:r>
              <a:rPr lang="en-US" sz="2800" b="1" dirty="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a:solidFill>
                  <a:srgbClr val="000000"/>
                </a:solidFill>
                <a:latin typeface="Times" panose="02020603050405020304" pitchFamily="18" charset="0"/>
                <a:ea typeface="Courier New" panose="02070309020205020404" pitchFamily="49" charset="0"/>
                <a:cs typeface="Times" panose="02020603050405020304" pitchFamily="18" charset="0"/>
              </a:rPr>
              <a:t>thức</a:t>
            </a:r>
            <a:r>
              <a:rPr lang="en-US" sz="2800" b="1" dirty="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a:solidFill>
                  <a:srgbClr val="000000"/>
                </a:solidFill>
                <a:latin typeface="Times" panose="02020603050405020304" pitchFamily="18" charset="0"/>
                <a:ea typeface="Courier New" panose="02070309020205020404" pitchFamily="49" charset="0"/>
                <a:cs typeface="Times" panose="02020603050405020304" pitchFamily="18" charset="0"/>
              </a:rPr>
              <a:t>nào</a:t>
            </a:r>
            <a:r>
              <a:rPr lang="en-US" sz="2800" b="1" dirty="0">
                <a:solidFill>
                  <a:srgbClr val="000000"/>
                </a:solidFill>
                <a:latin typeface="Times" panose="02020603050405020304" pitchFamily="18" charset="0"/>
                <a:ea typeface="Courier New" panose="02070309020205020404" pitchFamily="49" charset="0"/>
                <a:cs typeface="Times" panose="02020603050405020304" pitchFamily="18" charset="0"/>
              </a:rPr>
              <a:t>?</a:t>
            </a:r>
            <a:endParaRPr lang="vi-VN" altLang="en-US" sz="2800" b="1" dirty="0">
              <a:solidFill>
                <a:srgbClr val="FF0000"/>
              </a:solidFill>
              <a:latin typeface="Times" panose="02020603050405020304" pitchFamily="18" charset="0"/>
              <a:ea typeface="Cambria" panose="02040503050406030204" pitchFamily="18" charset="0"/>
              <a:cs typeface="Times" panose="020206030504050203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p:blipFill>
        <p:spPr>
          <a:xfrm>
            <a:off x="828254" y="1268856"/>
            <a:ext cx="5126534" cy="2243455"/>
          </a:xfrm>
          <a:prstGeom prst="rect">
            <a:avLst/>
          </a:prstGeom>
        </p:spPr>
      </p:pic>
      <p:grpSp>
        <p:nvGrpSpPr>
          <p:cNvPr id="20" name="Group 19"/>
          <p:cNvGrpSpPr/>
          <p:nvPr/>
        </p:nvGrpSpPr>
        <p:grpSpPr>
          <a:xfrm>
            <a:off x="279397" y="4010662"/>
            <a:ext cx="3876963" cy="2430967"/>
            <a:chOff x="5123915" y="1373832"/>
            <a:chExt cx="3876963" cy="1879154"/>
          </a:xfrm>
        </p:grpSpPr>
        <p:pic>
          <p:nvPicPr>
            <p:cNvPr id="18" name="Shape 57"/>
            <p:cNvPicPr/>
            <p:nvPr/>
          </p:nvPicPr>
          <p:blipFill>
            <a:blip r:embed="rId4"/>
            <a:stretch/>
          </p:blipFill>
          <p:spPr>
            <a:xfrm>
              <a:off x="5123916" y="1857256"/>
              <a:ext cx="3876962" cy="1395730"/>
            </a:xfrm>
            <a:prstGeom prst="rect">
              <a:avLst/>
            </a:prstGeom>
          </p:spPr>
        </p:pic>
        <p:sp>
          <p:nvSpPr>
            <p:cNvPr id="19" name="Shape 59"/>
            <p:cNvSpPr txBox="1"/>
            <p:nvPr/>
          </p:nvSpPr>
          <p:spPr>
            <a:xfrm>
              <a:off x="5365966" y="1383831"/>
              <a:ext cx="3340712" cy="548640"/>
            </a:xfrm>
            <a:prstGeom prst="rect">
              <a:avLst/>
            </a:prstGeom>
            <a:noFill/>
          </p:spPr>
          <p:txBody>
            <a:bodyPr lIns="0" tIns="0" rIns="0" bIns="0"/>
            <a:lstStyle/>
            <a:p>
              <a:pPr algn="just">
                <a:lnSpc>
                  <a:spcPct val="115000"/>
                </a:lnSpc>
              </a:pPr>
              <a:r>
                <a:rPr lang="vi-VN" sz="1000" i="1" dirty="0">
                  <a:solidFill>
                    <a:prstClr val="black"/>
                  </a:solidFill>
                  <a:ea typeface="Arial" panose="020B0604020202020204" pitchFamily="34" charset="0"/>
                </a:rPr>
                <a:t>Thầy tặng em tập vở. Mong em khắc phục hoàn cảnh khó khăn</a:t>
              </a:r>
              <a:r>
                <a:rPr lang="vi-VN" sz="800" dirty="0">
                  <a:solidFill>
                    <a:prstClr val="black"/>
                  </a:solidFill>
                  <a:latin typeface="Times New Roman" panose="02020603050405020304" pitchFamily="18" charset="0"/>
                  <a:ea typeface="Times New Roman" panose="02020603050405020304" pitchFamily="18" charset="0"/>
                </a:rPr>
                <a:t> </a:t>
              </a:r>
              <a:r>
                <a:rPr lang="en-US" sz="800" dirty="0">
                  <a:solidFill>
                    <a:prstClr val="black"/>
                  </a:solidFill>
                  <a:latin typeface="Times New Roman" panose="02020603050405020304" pitchFamily="18" charset="0"/>
                  <a:ea typeface="Times New Roman" panose="02020603050405020304" pitchFamily="18" charset="0"/>
                </a:rPr>
                <a:t> </a:t>
              </a:r>
              <a:r>
                <a:rPr lang="vi-VN" sz="1000" i="1" dirty="0">
                  <a:solidFill>
                    <a:prstClr val="black"/>
                  </a:solidFill>
                  <a:ea typeface="Arial" panose="020B0604020202020204" pitchFamily="34" charset="0"/>
                </a:rPr>
                <a:t>để tiếp tục đến lớp học tập</a:t>
              </a:r>
              <a:endParaRPr lang="en-US" sz="900" i="1" dirty="0">
                <a:solidFill>
                  <a:prstClr val="black"/>
                </a:solidFill>
                <a:latin typeface="Arial" panose="020B0604020202020204" pitchFamily="34" charset="0"/>
                <a:ea typeface="Arial" panose="020B0604020202020204" pitchFamily="34" charset="0"/>
              </a:endParaRPr>
            </a:p>
          </p:txBody>
        </p:sp>
        <p:sp>
          <p:nvSpPr>
            <p:cNvPr id="12" name="Rectangle 11"/>
            <p:cNvSpPr/>
            <p:nvPr/>
          </p:nvSpPr>
          <p:spPr>
            <a:xfrm>
              <a:off x="5123915" y="1373832"/>
              <a:ext cx="3876963" cy="4803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1" name="Shape 61"/>
          <p:cNvPicPr/>
          <p:nvPr/>
        </p:nvPicPr>
        <p:blipFill>
          <a:blip r:embed="rId5"/>
          <a:stretch/>
        </p:blipFill>
        <p:spPr>
          <a:xfrm>
            <a:off x="4597353" y="4043968"/>
            <a:ext cx="3560685" cy="2308880"/>
          </a:xfrm>
          <a:prstGeom prst="rect">
            <a:avLst/>
          </a:prstGeom>
        </p:spPr>
      </p:pic>
      <p:sp>
        <p:nvSpPr>
          <p:cNvPr id="22" name="Rectangle 6"/>
          <p:cNvSpPr>
            <a:spLocks noChangeArrowheads="1"/>
          </p:cNvSpPr>
          <p:nvPr/>
        </p:nvSpPr>
        <p:spPr bwMode="auto">
          <a:xfrm>
            <a:off x="8491993" y="3512123"/>
            <a:ext cx="2951070" cy="3200876"/>
          </a:xfrm>
          <a:prstGeom prst="rect">
            <a:avLst/>
          </a:prstGeom>
          <a:solidFill>
            <a:schemeClr val="accent6">
              <a:lumMod val="20000"/>
              <a:lumOff val="80000"/>
            </a:schemeClr>
          </a:solidFill>
          <a:ln>
            <a:solidFill>
              <a:srgbClr val="FFC000"/>
            </a:solidFill>
          </a:ln>
          <a:effec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12700"/>
            <a:r>
              <a:rPr kumimoji="0" lang="vi-VN" altLang="en-US" sz="10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t/>
            </a:r>
            <a:br>
              <a:rPr kumimoji="0" lang="vi-VN" altLang="en-US" sz="10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r>
              <a:rPr lang="en-US" sz="2400" b="1" dirty="0">
                <a:solidFill>
                  <a:srgbClr val="000000"/>
                </a:solidFill>
                <a:latin typeface="#9Slide05 Israquella" pitchFamily="2" charset="0"/>
                <a:ea typeface="Courier New" panose="02070309020205020404" pitchFamily="49" charset="0"/>
              </a:rPr>
              <a:t>T</a:t>
            </a:r>
            <a:r>
              <a:rPr lang="vi-VN" sz="2400" b="1" dirty="0">
                <a:solidFill>
                  <a:srgbClr val="000000"/>
                </a:solidFill>
                <a:latin typeface="#9Slide05 Israquella" pitchFamily="2" charset="0"/>
                <a:ea typeface="Courier New" panose="02070309020205020404" pitchFamily="49" charset="0"/>
              </a:rPr>
              <a:t>ình yêu thương con người được </a:t>
            </a:r>
            <a:r>
              <a:rPr lang="vi-VN" sz="2400" b="1" dirty="0">
                <a:solidFill>
                  <a:srgbClr val="000000"/>
                </a:solidFill>
                <a:latin typeface="+mj-lt"/>
                <a:ea typeface="Courier New" panose="02070309020205020404" pitchFamily="49" charset="0"/>
              </a:rPr>
              <a:t>biểu hiện trong các mối quan hệ: gia đình, nhà trường, xã hội. </a:t>
            </a:r>
            <a:r>
              <a:rPr lang="en-US" sz="2400" b="1" dirty="0" err="1">
                <a:solidFill>
                  <a:srgbClr val="000000"/>
                </a:solidFill>
                <a:latin typeface="Times" panose="02020603050405020304" pitchFamily="18" charset="0"/>
                <a:ea typeface="Courier New" panose="02070309020205020404" pitchFamily="49" charset="0"/>
                <a:cs typeface="Times" panose="02020603050405020304" pitchFamily="18" charset="0"/>
              </a:rPr>
              <a:t>Với</a:t>
            </a:r>
            <a:r>
              <a:rPr lang="en-US" sz="2400" b="1" dirty="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400" b="1" dirty="0" err="1">
                <a:solidFill>
                  <a:srgbClr val="000000"/>
                </a:solidFill>
                <a:latin typeface="Times" panose="02020603050405020304" pitchFamily="18" charset="0"/>
                <a:ea typeface="Courier New" panose="02070309020205020404" pitchFamily="49" charset="0"/>
                <a:cs typeface="Times" panose="02020603050405020304" pitchFamily="18" charset="0"/>
              </a:rPr>
              <a:t>những</a:t>
            </a:r>
            <a:r>
              <a:rPr lang="en-US" sz="2400" b="1" dirty="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400" b="1" dirty="0" err="1">
                <a:solidFill>
                  <a:srgbClr val="000000"/>
                </a:solidFill>
                <a:latin typeface="Times" panose="02020603050405020304" pitchFamily="18" charset="0"/>
                <a:ea typeface="Courier New" panose="02070309020205020404" pitchFamily="49" charset="0"/>
                <a:cs typeface="Times" panose="02020603050405020304" pitchFamily="18" charset="0"/>
              </a:rPr>
              <a:t>hình</a:t>
            </a:r>
            <a:r>
              <a:rPr lang="en-US" sz="2400" b="1" dirty="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400" b="1" dirty="0" err="1">
                <a:solidFill>
                  <a:srgbClr val="000000"/>
                </a:solidFill>
                <a:latin typeface="Times" panose="02020603050405020304" pitchFamily="18" charset="0"/>
                <a:ea typeface="Courier New" panose="02070309020205020404" pitchFamily="49" charset="0"/>
                <a:cs typeface="Times" panose="02020603050405020304" pitchFamily="18" charset="0"/>
              </a:rPr>
              <a:t>thức</a:t>
            </a:r>
            <a:r>
              <a:rPr lang="en-US" sz="2400" b="1" dirty="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400" b="1" dirty="0" err="1">
                <a:solidFill>
                  <a:srgbClr val="000000"/>
                </a:solidFill>
                <a:latin typeface="Times" panose="02020603050405020304" pitchFamily="18" charset="0"/>
                <a:ea typeface="Courier New" panose="02070309020205020404" pitchFamily="49" charset="0"/>
                <a:cs typeface="Times" panose="02020603050405020304" pitchFamily="18" charset="0"/>
              </a:rPr>
              <a:t>Lời</a:t>
            </a:r>
            <a:r>
              <a:rPr lang="en-US" sz="2400" b="1" dirty="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400" b="1" dirty="0" err="1">
                <a:solidFill>
                  <a:srgbClr val="000000"/>
                </a:solidFill>
                <a:latin typeface="Times" panose="02020603050405020304" pitchFamily="18" charset="0"/>
                <a:ea typeface="Courier New" panose="02070309020205020404" pitchFamily="49" charset="0"/>
                <a:cs typeface="Times" panose="02020603050405020304" pitchFamily="18" charset="0"/>
              </a:rPr>
              <a:t>nói</a:t>
            </a:r>
            <a:r>
              <a:rPr lang="en-US" sz="2400" b="1" dirty="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400" b="1" dirty="0" err="1">
                <a:solidFill>
                  <a:srgbClr val="000000"/>
                </a:solidFill>
                <a:latin typeface="Times" panose="02020603050405020304" pitchFamily="18" charset="0"/>
                <a:ea typeface="Courier New" panose="02070309020205020404" pitchFamily="49" charset="0"/>
                <a:cs typeface="Times" panose="02020603050405020304" pitchFamily="18" charset="0"/>
              </a:rPr>
              <a:t>việc</a:t>
            </a:r>
            <a:r>
              <a:rPr lang="en-US" sz="2400" b="1" dirty="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400" b="1" dirty="0" err="1">
                <a:solidFill>
                  <a:srgbClr val="000000"/>
                </a:solidFill>
                <a:latin typeface="Times" panose="02020603050405020304" pitchFamily="18" charset="0"/>
                <a:ea typeface="Courier New" panose="02070309020205020404" pitchFamily="49" charset="0"/>
                <a:cs typeface="Times" panose="02020603050405020304" pitchFamily="18" charset="0"/>
              </a:rPr>
              <a:t>làm</a:t>
            </a:r>
            <a:r>
              <a:rPr lang="en-US" sz="2400" b="1" dirty="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400" b="1" dirty="0" err="1">
                <a:solidFill>
                  <a:srgbClr val="000000"/>
                </a:solidFill>
                <a:latin typeface="Times" panose="02020603050405020304" pitchFamily="18" charset="0"/>
                <a:ea typeface="Courier New" panose="02070309020205020404" pitchFamily="49" charset="0"/>
                <a:cs typeface="Times" panose="02020603050405020304" pitchFamily="18" charset="0"/>
              </a:rPr>
              <a:t>thái</a:t>
            </a:r>
            <a:r>
              <a:rPr lang="en-US" sz="2400" b="1" dirty="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400" b="1" dirty="0" err="1">
                <a:solidFill>
                  <a:srgbClr val="000000"/>
                </a:solidFill>
                <a:latin typeface="Times" panose="02020603050405020304" pitchFamily="18" charset="0"/>
                <a:ea typeface="Courier New" panose="02070309020205020404" pitchFamily="49" charset="0"/>
                <a:cs typeface="Times" panose="02020603050405020304" pitchFamily="18" charset="0"/>
              </a:rPr>
              <a:t>độ</a:t>
            </a:r>
            <a:r>
              <a:rPr lang="en-US" sz="2400" b="1" dirty="0">
                <a:solidFill>
                  <a:srgbClr val="000000"/>
                </a:solidFill>
                <a:latin typeface="Times" panose="02020603050405020304" pitchFamily="18" charset="0"/>
                <a:ea typeface="Courier New" panose="02070309020205020404" pitchFamily="49" charset="0"/>
                <a:cs typeface="Times" panose="02020603050405020304" pitchFamily="18" charset="0"/>
              </a:rPr>
              <a:t>.</a:t>
            </a:r>
            <a:endParaRPr kumimoji="0" lang="vi-VN" altLang="en-US" sz="2400" b="1" i="0" u="none" strike="noStrike" cap="none" normalizeH="0" baseline="0" dirty="0">
              <a:ln>
                <a:noFill/>
              </a:ln>
              <a:solidFill>
                <a:srgbClr val="FF0000"/>
              </a:solidFill>
              <a:effectLst/>
              <a:latin typeface="Times" panose="02020603050405020304" pitchFamily="18" charset="0"/>
              <a:ea typeface="Cambria" panose="02040503050406030204" pitchFamily="18" charset="0"/>
              <a:cs typeface="Times" panose="02020603050405020304" pitchFamily="18" charset="0"/>
            </a:endParaRPr>
          </a:p>
        </p:txBody>
      </p:sp>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403100" y="2339082"/>
          <a:ext cx="11161281" cy="4926100"/>
        </p:xfrm>
        <a:graphic>
          <a:graphicData uri="http://schemas.openxmlformats.org/drawingml/2006/table">
            <a:tbl>
              <a:tblPr firstRow="1" firstCol="1" bandRow="1"/>
              <a:tblGrid>
                <a:gridCol w="2239739">
                  <a:extLst>
                    <a:ext uri="{9D8B030D-6E8A-4147-A177-3AD203B41FA5}">
                      <a16:colId xmlns:a16="http://schemas.microsoft.com/office/drawing/2014/main" xmlns="" val="20000"/>
                    </a:ext>
                  </a:extLst>
                </a:gridCol>
                <a:gridCol w="2655706">
                  <a:extLst>
                    <a:ext uri="{9D8B030D-6E8A-4147-A177-3AD203B41FA5}">
                      <a16:colId xmlns:a16="http://schemas.microsoft.com/office/drawing/2014/main" xmlns="" val="20001"/>
                    </a:ext>
                  </a:extLst>
                </a:gridCol>
                <a:gridCol w="3475516">
                  <a:extLst>
                    <a:ext uri="{9D8B030D-6E8A-4147-A177-3AD203B41FA5}">
                      <a16:colId xmlns:a16="http://schemas.microsoft.com/office/drawing/2014/main" xmlns="" val="20002"/>
                    </a:ext>
                  </a:extLst>
                </a:gridCol>
                <a:gridCol w="2790320">
                  <a:extLst>
                    <a:ext uri="{9D8B030D-6E8A-4147-A177-3AD203B41FA5}">
                      <a16:colId xmlns:a16="http://schemas.microsoft.com/office/drawing/2014/main" xmlns="" val="20003"/>
                    </a:ext>
                  </a:extLst>
                </a:gridCol>
              </a:tblGrid>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r>
                        <a:rPr lang="en-US" sz="1200" dirty="0">
                          <a:effectLst/>
                          <a:latin typeface="Courier New" panose="02070309020205020404" pitchFamily="49" charset="0"/>
                          <a:ea typeface="Courier New" panose="02070309020205020404" pitchFamily="49" charset="0"/>
                        </a:rPr>
                        <a:t>    </a:t>
                      </a:r>
                      <a:r>
                        <a:rPr lang="en-US" sz="2800" dirty="0" err="1">
                          <a:solidFill>
                            <a:srgbClr val="FF0000"/>
                          </a:solidFill>
                          <a:effectLst/>
                          <a:latin typeface="#9Slide05 IcielSanelma" pitchFamily="2" charset="0"/>
                          <a:ea typeface="Courier New" panose="02070309020205020404" pitchFamily="49" charset="0"/>
                        </a:rPr>
                        <a:t>Mối</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quan</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hệ</a:t>
                      </a:r>
                      <a:endParaRPr lang="en-US" sz="2800" baseline="0" dirty="0">
                        <a:solidFill>
                          <a:srgbClr val="FF0000"/>
                        </a:solidFill>
                        <a:effectLst/>
                        <a:latin typeface="#9Slide05 IcielSanelma" pitchFamily="2" charset="0"/>
                        <a:ea typeface="Courier New" panose="02070309020205020404" pitchFamily="49" charset="0"/>
                      </a:endParaRPr>
                    </a:p>
                    <a:p>
                      <a:pPr marL="0" marR="0" algn="just">
                        <a:lnSpc>
                          <a:spcPct val="115000"/>
                        </a:lnSpc>
                        <a:spcBef>
                          <a:spcPts val="0"/>
                        </a:spcBef>
                        <a:spcAft>
                          <a:spcPts val="600"/>
                        </a:spcAft>
                      </a:pPr>
                      <a:r>
                        <a:rPr lang="en-US" sz="2800" baseline="0" dirty="0" err="1">
                          <a:solidFill>
                            <a:srgbClr val="0000FF"/>
                          </a:solidFill>
                          <a:effectLst/>
                          <a:latin typeface="#9Slide05 IcielSanelma" pitchFamily="2" charset="0"/>
                          <a:ea typeface="Arial" panose="020B0604020202020204" pitchFamily="34" charset="0"/>
                        </a:rPr>
                        <a:t>Hình</a:t>
                      </a:r>
                      <a:r>
                        <a:rPr lang="en-US" sz="2800" baseline="0" dirty="0">
                          <a:solidFill>
                            <a:srgbClr val="0000FF"/>
                          </a:solidFill>
                          <a:effectLst/>
                          <a:latin typeface="#9Slide05 IcielSanelma" pitchFamily="2" charset="0"/>
                          <a:ea typeface="Arial" panose="020B0604020202020204" pitchFamily="34" charset="0"/>
                        </a:rPr>
                        <a:t> </a:t>
                      </a:r>
                      <a:r>
                        <a:rPr lang="en-US" sz="2800" baseline="0" dirty="0" err="1">
                          <a:solidFill>
                            <a:srgbClr val="0000FF"/>
                          </a:solidFill>
                          <a:effectLst/>
                          <a:latin typeface="#9Slide05 IcielSanelma" pitchFamily="2" charset="0"/>
                          <a:ea typeface="Arial" panose="020B0604020202020204" pitchFamily="34" charset="0"/>
                        </a:rPr>
                        <a:t>thức</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G</a:t>
                      </a:r>
                      <a:r>
                        <a:rPr lang="en-US" sz="2800" dirty="0" err="1">
                          <a:solidFill>
                            <a:srgbClr val="FF0000"/>
                          </a:solidFill>
                          <a:effectLst/>
                          <a:latin typeface="#9Slide05 IcielSanelma" pitchFamily="2" charset="0"/>
                          <a:ea typeface="Courier New" panose="02070309020205020404" pitchFamily="49" charset="0"/>
                        </a:rPr>
                        <a:t>ia</a:t>
                      </a:r>
                      <a:r>
                        <a:rPr lang="en-US" sz="2800" dirty="0">
                          <a:solidFill>
                            <a:srgbClr val="FF0000"/>
                          </a:solidFill>
                          <a:effectLst/>
                          <a:latin typeface="#9Slide05 IcielSanelma" pitchFamily="2" charset="0"/>
                          <a:ea typeface="Courier New" panose="02070309020205020404" pitchFamily="49" charset="0"/>
                        </a:rPr>
                        <a:t> </a:t>
                      </a:r>
                      <a:r>
                        <a:rPr lang="en-US" sz="2800" dirty="0" err="1">
                          <a:solidFill>
                            <a:srgbClr val="FF0000"/>
                          </a:solidFill>
                          <a:effectLst/>
                          <a:latin typeface="#9Slide05 IcielSanelma" pitchFamily="2" charset="0"/>
                          <a:ea typeface="Courier New" panose="02070309020205020404" pitchFamily="49" charset="0"/>
                        </a:rPr>
                        <a:t>đình</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N</a:t>
                      </a:r>
                      <a:r>
                        <a:rPr lang="en-US" sz="2800" dirty="0" err="1">
                          <a:solidFill>
                            <a:srgbClr val="FF0000"/>
                          </a:solidFill>
                          <a:effectLst/>
                          <a:latin typeface="#9Slide05 IcielSanelma" pitchFamily="2" charset="0"/>
                          <a:ea typeface="Courier New" panose="02070309020205020404" pitchFamily="49" charset="0"/>
                        </a:rPr>
                        <a:t>hà</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trường</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X</a:t>
                      </a:r>
                      <a:r>
                        <a:rPr lang="en-US" sz="2800" dirty="0">
                          <a:solidFill>
                            <a:srgbClr val="FF0000"/>
                          </a:solidFill>
                          <a:effectLst/>
                          <a:latin typeface="#9Slide05 IcielSanelma" pitchFamily="2" charset="0"/>
                          <a:ea typeface="Courier New" panose="02070309020205020404" pitchFamily="49" charset="0"/>
                        </a:rPr>
                        <a:t>ã</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hội</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a:solidFill>
                            <a:srgbClr val="0000FF"/>
                          </a:solidFill>
                          <a:effectLst/>
                          <a:latin typeface="#9Slide05 IcielSanelma" pitchFamily="2" charset="0"/>
                          <a:ea typeface="Courier New" panose="02070309020205020404" pitchFamily="49" charset="0"/>
                        </a:rPr>
                        <a:t>Lời</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nói</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a:solidFill>
                            <a:srgbClr val="0000FF"/>
                          </a:solidFill>
                          <a:effectLst/>
                          <a:latin typeface="#9Slide05 IcielSanelma" pitchFamily="2" charset="0"/>
                          <a:ea typeface="Courier New" panose="02070309020205020404" pitchFamily="49" charset="0"/>
                        </a:rPr>
                        <a:t>Việc</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làm</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T</a:t>
                      </a:r>
                      <a:r>
                        <a:rPr lang="en-US" sz="2800" dirty="0" err="1">
                          <a:solidFill>
                            <a:srgbClr val="0000FF"/>
                          </a:solidFill>
                          <a:effectLst/>
                          <a:latin typeface="#9Slide05 IcielSanelma" pitchFamily="2" charset="0"/>
                          <a:ea typeface="Courier New" panose="02070309020205020404" pitchFamily="49" charset="0"/>
                        </a:rPr>
                        <a:t>hái</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độ</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3"/>
                  </a:ext>
                </a:extLst>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Times" panose="02020603050405020304" pitchFamily="18" charset="0"/>
                <a:ea typeface="Times New Roman" panose="02020603050405020304" pitchFamily="18" charset="0"/>
                <a:cs typeface="Times" panose="02020603050405020304" pitchFamily="18" charset="0"/>
              </a:rPr>
              <a:t>PHIẾU BÀI TẬP (THẢO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292598"/>
          </a:xfrm>
          <a:prstGeom prst="rect">
            <a:avLst/>
          </a:prstGeom>
        </p:spPr>
        <p:txBody>
          <a:bodyPr wrap="square">
            <a:spAutoFit/>
          </a:bodyPr>
          <a:lstStyle/>
          <a:p>
            <a:pPr indent="279400" algn="just">
              <a:lnSpc>
                <a:spcPct val="127000"/>
              </a:lnSpc>
              <a:spcAft>
                <a:spcPts val="500"/>
              </a:spcAft>
            </a:pPr>
            <a:r>
              <a:rPr lang="vi-VN" sz="3200" b="1" dirty="0">
                <a:solidFill>
                  <a:srgbClr val="353635"/>
                </a:solidFill>
                <a:latin typeface="+mj-lt"/>
                <a:ea typeface="Times New Roman" panose="02020603050405020304" pitchFamily="18" charset="0"/>
              </a:rPr>
              <a:t>Tìm hiểu biểu hiện của tình yêu thương con người</a:t>
            </a:r>
            <a:r>
              <a:rPr lang="en-US" sz="3200" b="1" dirty="0">
                <a:solidFill>
                  <a:srgbClr val="353635"/>
                </a:solidFill>
                <a:latin typeface="+mj-lt"/>
                <a:ea typeface="Times New Roman" panose="02020603050405020304" pitchFamily="18" charset="0"/>
              </a:rPr>
              <a:t> </a:t>
            </a:r>
            <a:r>
              <a:rPr lang="en-US" sz="3200" b="1" dirty="0" err="1">
                <a:solidFill>
                  <a:srgbClr val="353635"/>
                </a:solidFill>
                <a:latin typeface="+mj-lt"/>
                <a:ea typeface="Times New Roman" panose="02020603050405020304" pitchFamily="18" charset="0"/>
              </a:rPr>
              <a:t>bằng</a:t>
            </a:r>
            <a:r>
              <a:rPr lang="en-US" sz="3200" b="1" dirty="0">
                <a:solidFill>
                  <a:srgbClr val="353635"/>
                </a:solidFill>
                <a:latin typeface="+mj-lt"/>
                <a:ea typeface="Times New Roman" panose="02020603050405020304" pitchFamily="18" charset="0"/>
              </a:rPr>
              <a:t> </a:t>
            </a:r>
            <a:r>
              <a:rPr lang="en-US" sz="3200" b="1" dirty="0" err="1">
                <a:solidFill>
                  <a:srgbClr val="353635"/>
                </a:solidFill>
                <a:latin typeface="+mj-lt"/>
                <a:ea typeface="Times New Roman" panose="02020603050405020304" pitchFamily="18" charset="0"/>
              </a:rPr>
              <a:t>cách</a:t>
            </a:r>
            <a:r>
              <a:rPr lang="en-US" sz="3200" b="1" dirty="0">
                <a:solidFill>
                  <a:srgbClr val="353635"/>
                </a:solidFill>
                <a:latin typeface="+mj-lt"/>
                <a:ea typeface="Times New Roman" panose="02020603050405020304" pitchFamily="18" charset="0"/>
              </a:rPr>
              <a:t> </a:t>
            </a:r>
            <a:r>
              <a:rPr lang="en-US" sz="3200" b="1" dirty="0" err="1">
                <a:solidFill>
                  <a:srgbClr val="353635"/>
                </a:solidFill>
                <a:latin typeface="+mj-lt"/>
                <a:ea typeface="Times New Roman" panose="02020603050405020304" pitchFamily="18" charset="0"/>
              </a:rPr>
              <a:t>hoàn</a:t>
            </a:r>
            <a:r>
              <a:rPr lang="en-US" sz="3200" b="1" dirty="0">
                <a:solidFill>
                  <a:srgbClr val="353635"/>
                </a:solidFill>
                <a:latin typeface="+mj-lt"/>
                <a:ea typeface="Times New Roman" panose="02020603050405020304" pitchFamily="18" charset="0"/>
              </a:rPr>
              <a:t> </a:t>
            </a:r>
            <a:r>
              <a:rPr lang="en-US" sz="3200" b="1" dirty="0" err="1">
                <a:solidFill>
                  <a:srgbClr val="353635"/>
                </a:solidFill>
                <a:latin typeface="+mj-lt"/>
                <a:ea typeface="Times New Roman" panose="02020603050405020304" pitchFamily="18" charset="0"/>
              </a:rPr>
              <a:t>thiện</a:t>
            </a:r>
            <a:r>
              <a:rPr lang="en-US" sz="3200" b="1" dirty="0">
                <a:solidFill>
                  <a:srgbClr val="353635"/>
                </a:solidFill>
                <a:latin typeface="+mj-lt"/>
                <a:ea typeface="Times New Roman" panose="02020603050405020304" pitchFamily="18" charset="0"/>
              </a:rPr>
              <a:t> </a:t>
            </a:r>
            <a:r>
              <a:rPr lang="en-US" sz="3200" b="1" dirty="0" err="1">
                <a:solidFill>
                  <a:srgbClr val="353635"/>
                </a:solidFill>
                <a:latin typeface="+mj-lt"/>
                <a:ea typeface="Times New Roman" panose="02020603050405020304" pitchFamily="18" charset="0"/>
              </a:rPr>
              <a:t>phiếu</a:t>
            </a:r>
            <a:r>
              <a:rPr lang="en-US" sz="3200" b="1" dirty="0">
                <a:solidFill>
                  <a:srgbClr val="353635"/>
                </a:solidFill>
                <a:latin typeface="+mj-lt"/>
                <a:ea typeface="Times New Roman" panose="02020603050405020304" pitchFamily="18" charset="0"/>
              </a:rPr>
              <a:t> </a:t>
            </a:r>
            <a:r>
              <a:rPr lang="en-US" sz="3200" b="1" dirty="0" err="1">
                <a:solidFill>
                  <a:srgbClr val="353635"/>
                </a:solidFill>
                <a:latin typeface="+mj-lt"/>
                <a:ea typeface="Times New Roman" panose="02020603050405020304" pitchFamily="18" charset="0"/>
              </a:rPr>
              <a:t>bài</a:t>
            </a:r>
            <a:r>
              <a:rPr lang="en-US" sz="3200" b="1" dirty="0">
                <a:solidFill>
                  <a:srgbClr val="353635"/>
                </a:solidFill>
                <a:latin typeface="+mj-lt"/>
                <a:ea typeface="Times New Roman" panose="02020603050405020304" pitchFamily="18" charset="0"/>
              </a:rPr>
              <a:t> </a:t>
            </a:r>
            <a:r>
              <a:rPr lang="en-US" sz="3200" b="1" dirty="0" err="1">
                <a:solidFill>
                  <a:srgbClr val="353635"/>
                </a:solidFill>
                <a:latin typeface="+mj-lt"/>
                <a:ea typeface="Times New Roman" panose="02020603050405020304" pitchFamily="18" charset="0"/>
              </a:rPr>
              <a:t>tập</a:t>
            </a:r>
            <a:r>
              <a:rPr lang="en-US" sz="3200" b="1" dirty="0">
                <a:solidFill>
                  <a:srgbClr val="353635"/>
                </a:solidFill>
                <a:latin typeface="+mj-lt"/>
                <a:ea typeface="Times New Roman" panose="02020603050405020304" pitchFamily="18" charset="0"/>
              </a:rPr>
              <a:t> </a:t>
            </a:r>
            <a:endParaRPr lang="en-US" sz="3200" b="1" dirty="0">
              <a:solidFill>
                <a:srgbClr val="353635"/>
              </a:solidFill>
              <a:effectLst/>
              <a:latin typeface="+mj-lt"/>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432746" y="2374785"/>
            <a:ext cx="2090271" cy="98904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32292174"/>
              </p:ext>
            </p:extLst>
          </p:nvPr>
        </p:nvGraphicFramePr>
        <p:xfrm>
          <a:off x="241954" y="1355342"/>
          <a:ext cx="11697496" cy="6118427"/>
        </p:xfrm>
        <a:graphic>
          <a:graphicData uri="http://schemas.openxmlformats.org/drawingml/2006/table">
            <a:tbl>
              <a:tblPr firstRow="1" firstCol="1" bandRow="1"/>
              <a:tblGrid>
                <a:gridCol w="2347341">
                  <a:extLst>
                    <a:ext uri="{9D8B030D-6E8A-4147-A177-3AD203B41FA5}">
                      <a16:colId xmlns:a16="http://schemas.microsoft.com/office/drawing/2014/main" xmlns="" val="20000"/>
                    </a:ext>
                  </a:extLst>
                </a:gridCol>
                <a:gridCol w="3048624">
                  <a:extLst>
                    <a:ext uri="{9D8B030D-6E8A-4147-A177-3AD203B41FA5}">
                      <a16:colId xmlns:a16="http://schemas.microsoft.com/office/drawing/2014/main" xmlns="" val="20001"/>
                    </a:ext>
                  </a:extLst>
                </a:gridCol>
                <a:gridCol w="3377157">
                  <a:extLst>
                    <a:ext uri="{9D8B030D-6E8A-4147-A177-3AD203B41FA5}">
                      <a16:colId xmlns:a16="http://schemas.microsoft.com/office/drawing/2014/main" xmlns="" val="20002"/>
                    </a:ext>
                  </a:extLst>
                </a:gridCol>
                <a:gridCol w="2924374">
                  <a:extLst>
                    <a:ext uri="{9D8B030D-6E8A-4147-A177-3AD203B41FA5}">
                      <a16:colId xmlns:a16="http://schemas.microsoft.com/office/drawing/2014/main" xmlns="" val="20003"/>
                    </a:ext>
                  </a:extLst>
                </a:gridCol>
              </a:tblGrid>
              <a:tr h="1195907">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r>
                        <a:rPr lang="en-US" sz="1200" dirty="0">
                          <a:effectLst/>
                          <a:latin typeface="+mj-lt"/>
                          <a:ea typeface="Courier New" panose="02070309020205020404" pitchFamily="49" charset="0"/>
                        </a:rPr>
                        <a:t>    </a:t>
                      </a:r>
                      <a:r>
                        <a:rPr lang="en-US" sz="2800" dirty="0" err="1">
                          <a:solidFill>
                            <a:srgbClr val="FF0000"/>
                          </a:solidFill>
                          <a:effectLst/>
                          <a:latin typeface="+mj-lt"/>
                          <a:ea typeface="Courier New" panose="02070309020205020404" pitchFamily="49" charset="0"/>
                        </a:rPr>
                        <a:t>Mối</a:t>
                      </a:r>
                      <a:r>
                        <a:rPr lang="en-US" sz="2800" baseline="0" dirty="0">
                          <a:solidFill>
                            <a:srgbClr val="FF0000"/>
                          </a:solidFill>
                          <a:effectLst/>
                          <a:latin typeface="+mj-lt"/>
                          <a:ea typeface="Courier New" panose="02070309020205020404" pitchFamily="49" charset="0"/>
                        </a:rPr>
                        <a:t> </a:t>
                      </a:r>
                      <a:r>
                        <a:rPr lang="en-US" sz="2800" baseline="0" dirty="0" err="1">
                          <a:solidFill>
                            <a:srgbClr val="FF0000"/>
                          </a:solidFill>
                          <a:effectLst/>
                          <a:latin typeface="+mj-lt"/>
                          <a:ea typeface="Courier New" panose="02070309020205020404" pitchFamily="49" charset="0"/>
                        </a:rPr>
                        <a:t>quan</a:t>
                      </a:r>
                      <a:r>
                        <a:rPr lang="en-US" sz="2800" baseline="0" dirty="0">
                          <a:solidFill>
                            <a:srgbClr val="FF0000"/>
                          </a:solidFill>
                          <a:effectLst/>
                          <a:latin typeface="+mj-lt"/>
                          <a:ea typeface="Courier New" panose="02070309020205020404" pitchFamily="49" charset="0"/>
                        </a:rPr>
                        <a:t> </a:t>
                      </a:r>
                      <a:r>
                        <a:rPr lang="en-US" sz="2800" baseline="0" dirty="0" err="1">
                          <a:solidFill>
                            <a:srgbClr val="FF0000"/>
                          </a:solidFill>
                          <a:effectLst/>
                          <a:latin typeface="+mj-lt"/>
                          <a:ea typeface="Courier New" panose="02070309020205020404" pitchFamily="49" charset="0"/>
                        </a:rPr>
                        <a:t>hệ</a:t>
                      </a:r>
                      <a:endParaRPr lang="en-US" sz="2800" baseline="0" dirty="0">
                        <a:solidFill>
                          <a:srgbClr val="FF0000"/>
                        </a:solidFill>
                        <a:effectLst/>
                        <a:latin typeface="+mj-lt"/>
                        <a:ea typeface="Courier New" panose="02070309020205020404" pitchFamily="49" charset="0"/>
                      </a:endParaRPr>
                    </a:p>
                    <a:p>
                      <a:pPr marL="0" marR="0" algn="just">
                        <a:lnSpc>
                          <a:spcPct val="115000"/>
                        </a:lnSpc>
                        <a:spcBef>
                          <a:spcPts val="0"/>
                        </a:spcBef>
                        <a:spcAft>
                          <a:spcPts val="600"/>
                        </a:spcAft>
                      </a:pPr>
                      <a:r>
                        <a:rPr lang="en-US" sz="2800" baseline="0" dirty="0" err="1">
                          <a:solidFill>
                            <a:srgbClr val="0000FF"/>
                          </a:solidFill>
                          <a:effectLst/>
                          <a:latin typeface="+mj-lt"/>
                          <a:ea typeface="Arial" panose="020B0604020202020204" pitchFamily="34" charset="0"/>
                        </a:rPr>
                        <a:t>Hình</a:t>
                      </a:r>
                      <a:r>
                        <a:rPr lang="en-US" sz="2800" baseline="0" dirty="0">
                          <a:solidFill>
                            <a:srgbClr val="0000FF"/>
                          </a:solidFill>
                          <a:effectLst/>
                          <a:latin typeface="+mj-lt"/>
                          <a:ea typeface="Arial" panose="020B0604020202020204" pitchFamily="34" charset="0"/>
                        </a:rPr>
                        <a:t> </a:t>
                      </a:r>
                      <a:r>
                        <a:rPr lang="en-US" sz="2800" baseline="0" dirty="0" err="1">
                          <a:solidFill>
                            <a:srgbClr val="0000FF"/>
                          </a:solidFill>
                          <a:effectLst/>
                          <a:latin typeface="+mj-lt"/>
                          <a:ea typeface="Arial" panose="020B0604020202020204" pitchFamily="34" charset="0"/>
                        </a:rPr>
                        <a:t>thức</a:t>
                      </a:r>
                      <a:endParaRPr lang="en-US" sz="2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mj-lt"/>
                          <a:ea typeface="Courier New" panose="02070309020205020404" pitchFamily="49" charset="0"/>
                        </a:rPr>
                        <a:t> G</a:t>
                      </a:r>
                      <a:r>
                        <a:rPr lang="en-US" sz="2800" dirty="0" err="1">
                          <a:solidFill>
                            <a:srgbClr val="FF0000"/>
                          </a:solidFill>
                          <a:effectLst/>
                          <a:latin typeface="+mj-lt"/>
                          <a:ea typeface="Courier New" panose="02070309020205020404" pitchFamily="49" charset="0"/>
                        </a:rPr>
                        <a:t>ia</a:t>
                      </a:r>
                      <a:r>
                        <a:rPr lang="en-US" sz="2800" dirty="0">
                          <a:solidFill>
                            <a:srgbClr val="FF0000"/>
                          </a:solidFill>
                          <a:effectLst/>
                          <a:latin typeface="+mj-lt"/>
                          <a:ea typeface="Courier New" panose="02070309020205020404" pitchFamily="49" charset="0"/>
                        </a:rPr>
                        <a:t> </a:t>
                      </a:r>
                      <a:r>
                        <a:rPr lang="en-US" sz="2800" dirty="0" err="1">
                          <a:solidFill>
                            <a:srgbClr val="FF0000"/>
                          </a:solidFill>
                          <a:effectLst/>
                          <a:latin typeface="+mj-lt"/>
                          <a:ea typeface="Courier New" panose="02070309020205020404" pitchFamily="49" charset="0"/>
                        </a:rPr>
                        <a:t>đình</a:t>
                      </a:r>
                      <a:endParaRPr lang="en-US" sz="28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mj-lt"/>
                          <a:ea typeface="Courier New" panose="02070309020205020404" pitchFamily="49" charset="0"/>
                        </a:rPr>
                        <a:t> N</a:t>
                      </a:r>
                      <a:r>
                        <a:rPr lang="en-US" sz="2800" dirty="0" err="1">
                          <a:solidFill>
                            <a:srgbClr val="FF0000"/>
                          </a:solidFill>
                          <a:effectLst/>
                          <a:latin typeface="+mj-lt"/>
                          <a:ea typeface="Courier New" panose="02070309020205020404" pitchFamily="49" charset="0"/>
                        </a:rPr>
                        <a:t>hà</a:t>
                      </a:r>
                      <a:r>
                        <a:rPr lang="en-US" sz="2800" baseline="0" dirty="0">
                          <a:solidFill>
                            <a:srgbClr val="FF0000"/>
                          </a:solidFill>
                          <a:effectLst/>
                          <a:latin typeface="+mj-lt"/>
                          <a:ea typeface="Courier New" panose="02070309020205020404" pitchFamily="49" charset="0"/>
                        </a:rPr>
                        <a:t> </a:t>
                      </a:r>
                      <a:r>
                        <a:rPr lang="en-US" sz="2800" baseline="0" dirty="0" err="1">
                          <a:solidFill>
                            <a:srgbClr val="FF0000"/>
                          </a:solidFill>
                          <a:effectLst/>
                          <a:latin typeface="+mj-lt"/>
                          <a:ea typeface="Courier New" panose="02070309020205020404" pitchFamily="49" charset="0"/>
                        </a:rPr>
                        <a:t>trường</a:t>
                      </a:r>
                      <a:endParaRPr lang="en-US" sz="28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mj-lt"/>
                          <a:ea typeface="Courier New" panose="02070309020205020404" pitchFamily="49" charset="0"/>
                        </a:rPr>
                        <a:t> X</a:t>
                      </a:r>
                      <a:r>
                        <a:rPr lang="en-US" sz="2800" dirty="0">
                          <a:solidFill>
                            <a:srgbClr val="FF0000"/>
                          </a:solidFill>
                          <a:effectLst/>
                          <a:latin typeface="+mj-lt"/>
                          <a:ea typeface="Courier New" panose="02070309020205020404" pitchFamily="49" charset="0"/>
                        </a:rPr>
                        <a:t>ã</a:t>
                      </a:r>
                      <a:r>
                        <a:rPr lang="en-US" sz="2800" baseline="0" dirty="0">
                          <a:solidFill>
                            <a:srgbClr val="FF0000"/>
                          </a:solidFill>
                          <a:effectLst/>
                          <a:latin typeface="+mj-lt"/>
                          <a:ea typeface="Courier New" panose="02070309020205020404" pitchFamily="49" charset="0"/>
                        </a:rPr>
                        <a:t> </a:t>
                      </a:r>
                      <a:r>
                        <a:rPr lang="en-US" sz="2800" baseline="0" dirty="0" err="1">
                          <a:solidFill>
                            <a:srgbClr val="FF0000"/>
                          </a:solidFill>
                          <a:effectLst/>
                          <a:latin typeface="+mj-lt"/>
                          <a:ea typeface="Courier New" panose="02070309020205020404" pitchFamily="49" charset="0"/>
                        </a:rPr>
                        <a:t>hội</a:t>
                      </a:r>
                      <a:endParaRPr lang="en-US" sz="28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965980">
                <a:tc>
                  <a:txBody>
                    <a:bodyPr/>
                    <a:lstStyle/>
                    <a:p>
                      <a:pPr marL="0" marR="0" algn="just">
                        <a:lnSpc>
                          <a:spcPct val="115000"/>
                        </a:lnSpc>
                        <a:spcBef>
                          <a:spcPts val="0"/>
                        </a:spcBef>
                        <a:spcAft>
                          <a:spcPts val="600"/>
                        </a:spcAft>
                      </a:pPr>
                      <a:r>
                        <a:rPr lang="vi-VN" sz="2800" dirty="0">
                          <a:solidFill>
                            <a:srgbClr val="0000FF"/>
                          </a:solidFill>
                          <a:effectLst/>
                          <a:latin typeface="+mj-lt"/>
                          <a:ea typeface="Courier New" panose="02070309020205020404" pitchFamily="49" charset="0"/>
                        </a:rPr>
                        <a:t> </a:t>
                      </a:r>
                      <a:r>
                        <a:rPr lang="en-US" sz="2800" dirty="0" err="1">
                          <a:solidFill>
                            <a:srgbClr val="0000FF"/>
                          </a:solidFill>
                          <a:effectLst/>
                          <a:latin typeface="+mj-lt"/>
                          <a:ea typeface="Courier New" panose="02070309020205020404" pitchFamily="49" charset="0"/>
                        </a:rPr>
                        <a:t>Lời</a:t>
                      </a:r>
                      <a:r>
                        <a:rPr lang="en-US" sz="2800" baseline="0" dirty="0">
                          <a:solidFill>
                            <a:srgbClr val="0000FF"/>
                          </a:solidFill>
                          <a:effectLst/>
                          <a:latin typeface="+mj-lt"/>
                          <a:ea typeface="Courier New" panose="02070309020205020404" pitchFamily="49" charset="0"/>
                        </a:rPr>
                        <a:t> </a:t>
                      </a:r>
                      <a:r>
                        <a:rPr lang="en-US" sz="2800" baseline="0" dirty="0" err="1">
                          <a:solidFill>
                            <a:srgbClr val="0000FF"/>
                          </a:solidFill>
                          <a:effectLst/>
                          <a:latin typeface="+mj-lt"/>
                          <a:ea typeface="Courier New" panose="02070309020205020404" pitchFamily="49" charset="0"/>
                        </a:rPr>
                        <a:t>nói</a:t>
                      </a:r>
                      <a:endParaRPr lang="en-US" sz="2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spcBef>
                          <a:spcPts val="0"/>
                        </a:spcBef>
                        <a:spcAft>
                          <a:spcPts val="0"/>
                        </a:spcAft>
                      </a:pPr>
                      <a:r>
                        <a:rPr lang="vi-VN" sz="2000" dirty="0">
                          <a:solidFill>
                            <a:srgbClr val="7030A0"/>
                          </a:solidFill>
                          <a:effectLst/>
                          <a:latin typeface="+mj-lt"/>
                          <a:ea typeface="Courier New" panose="02070309020205020404" pitchFamily="49" charset="0"/>
                        </a:rPr>
                        <a:t> </a:t>
                      </a:r>
                      <a:r>
                        <a:rPr lang="vi-VN" sz="2000" b="1" dirty="0">
                          <a:solidFill>
                            <a:srgbClr val="7030A0"/>
                          </a:solidFill>
                          <a:effectLst/>
                          <a:latin typeface="+mj-lt"/>
                          <a:ea typeface="Times New Roman" panose="02020603050405020304" pitchFamily="18" charset="0"/>
                        </a:rPr>
                        <a:t>- Không sao đâu, mọi chuyện sẽ qua thôi, </a:t>
                      </a:r>
                      <a:r>
                        <a:rPr lang="en-US" sz="2000" b="1" dirty="0" err="1">
                          <a:solidFill>
                            <a:srgbClr val="7030A0"/>
                          </a:solidFill>
                          <a:effectLst/>
                          <a:latin typeface="+mj-lt"/>
                          <a:ea typeface="Times New Roman" panose="02020603050405020304" pitchFamily="18" charset="0"/>
                        </a:rPr>
                        <a:t>bố</a:t>
                      </a:r>
                      <a:r>
                        <a:rPr lang="en-US" sz="2000" b="1" baseline="0" dirty="0">
                          <a:solidFill>
                            <a:srgbClr val="7030A0"/>
                          </a:solidFill>
                          <a:effectLst/>
                          <a:latin typeface="+mj-lt"/>
                          <a:ea typeface="Times New Roman" panose="02020603050405020304" pitchFamily="18" charset="0"/>
                        </a:rPr>
                        <a:t> </a:t>
                      </a:r>
                      <a:r>
                        <a:rPr lang="en-US" sz="2000" b="1" baseline="0" dirty="0" err="1">
                          <a:solidFill>
                            <a:srgbClr val="7030A0"/>
                          </a:solidFill>
                          <a:effectLst/>
                          <a:latin typeface="+mj-lt"/>
                          <a:ea typeface="Times New Roman" panose="02020603050405020304" pitchFamily="18" charset="0"/>
                        </a:rPr>
                        <a:t>mẹ</a:t>
                      </a:r>
                      <a:r>
                        <a:rPr lang="vi-VN" sz="2000" b="1" dirty="0">
                          <a:solidFill>
                            <a:srgbClr val="7030A0"/>
                          </a:solidFill>
                          <a:effectLst/>
                          <a:latin typeface="+mj-lt"/>
                          <a:ea typeface="Times New Roman" panose="02020603050405020304" pitchFamily="18" charset="0"/>
                        </a:rPr>
                        <a:t> luôn bên </a:t>
                      </a:r>
                      <a:r>
                        <a:rPr lang="en-US" sz="2000" b="1" dirty="0">
                          <a:solidFill>
                            <a:srgbClr val="7030A0"/>
                          </a:solidFill>
                          <a:effectLst/>
                          <a:latin typeface="+mj-lt"/>
                          <a:ea typeface="Times New Roman" panose="02020603050405020304" pitchFamily="18" charset="0"/>
                        </a:rPr>
                        <a:t>con</a:t>
                      </a:r>
                      <a:r>
                        <a:rPr lang="vi-VN" sz="2000" b="1" dirty="0">
                          <a:solidFill>
                            <a:srgbClr val="7030A0"/>
                          </a:solidFill>
                          <a:effectLst/>
                          <a:latin typeface="+mj-lt"/>
                          <a:ea typeface="Times New Roman" panose="02020603050405020304" pitchFamily="18" charset="0"/>
                        </a:rPr>
                        <a:t>. </a:t>
                      </a:r>
                      <a:endParaRPr lang="en-US" sz="2000" b="1" dirty="0">
                        <a:solidFill>
                          <a:srgbClr val="7030A0"/>
                        </a:solidFill>
                        <a:effectLst/>
                        <a:latin typeface="+mj-lt"/>
                        <a:ea typeface="Times New Roman" panose="02020603050405020304" pitchFamily="18" charset="0"/>
                      </a:endParaRPr>
                    </a:p>
                    <a:p>
                      <a:r>
                        <a:rPr lang="vi-VN" sz="2000" b="1" dirty="0">
                          <a:solidFill>
                            <a:srgbClr val="7030A0"/>
                          </a:solidFill>
                          <a:effectLst/>
                          <a:latin typeface="+mj-lt"/>
                          <a:ea typeface="Courier New" panose="02070309020205020404" pitchFamily="49" charset="0"/>
                        </a:rPr>
                        <a:t>- Hãy để </a:t>
                      </a:r>
                      <a:r>
                        <a:rPr lang="en-US" sz="2000" b="1" dirty="0">
                          <a:solidFill>
                            <a:srgbClr val="7030A0"/>
                          </a:solidFill>
                          <a:effectLst/>
                          <a:latin typeface="+mj-lt"/>
                          <a:ea typeface="Courier New" panose="02070309020205020404" pitchFamily="49" charset="0"/>
                        </a:rPr>
                        <a:t>con</a:t>
                      </a:r>
                      <a:r>
                        <a:rPr lang="vi-VN" sz="2000" b="1" dirty="0">
                          <a:solidFill>
                            <a:srgbClr val="7030A0"/>
                          </a:solidFill>
                          <a:effectLst/>
                          <a:latin typeface="+mj-lt"/>
                          <a:ea typeface="Courier New" panose="02070309020205020404" pitchFamily="49" charset="0"/>
                        </a:rPr>
                        <a:t> giúp </a:t>
                      </a:r>
                      <a:r>
                        <a:rPr lang="en-US" sz="2000" b="1" dirty="0" err="1">
                          <a:solidFill>
                            <a:srgbClr val="7030A0"/>
                          </a:solidFill>
                          <a:effectLst/>
                          <a:latin typeface="+mj-lt"/>
                          <a:ea typeface="Courier New" panose="02070309020205020404" pitchFamily="49" charset="0"/>
                        </a:rPr>
                        <a:t>bố</a:t>
                      </a:r>
                      <a:r>
                        <a:rPr lang="en-US" sz="2000" b="1" baseline="0" dirty="0">
                          <a:solidFill>
                            <a:srgbClr val="7030A0"/>
                          </a:solidFill>
                          <a:effectLst/>
                          <a:latin typeface="+mj-lt"/>
                          <a:ea typeface="Courier New" panose="02070309020205020404" pitchFamily="49" charset="0"/>
                        </a:rPr>
                        <a:t> </a:t>
                      </a:r>
                      <a:r>
                        <a:rPr lang="en-US" sz="2000" b="1" baseline="0" dirty="0" err="1">
                          <a:solidFill>
                            <a:srgbClr val="7030A0"/>
                          </a:solidFill>
                          <a:effectLst/>
                          <a:latin typeface="+mj-lt"/>
                          <a:ea typeface="Courier New" panose="02070309020205020404" pitchFamily="49" charset="0"/>
                        </a:rPr>
                        <a:t>mẹ</a:t>
                      </a:r>
                      <a:r>
                        <a:rPr lang="en-US" sz="2000" b="1" baseline="0" dirty="0">
                          <a:solidFill>
                            <a:srgbClr val="7030A0"/>
                          </a:solidFill>
                          <a:effectLst/>
                          <a:latin typeface="+mj-lt"/>
                          <a:ea typeface="Courier New" panose="02070309020205020404" pitchFamily="49" charset="0"/>
                        </a:rPr>
                        <a:t> </a:t>
                      </a:r>
                      <a:r>
                        <a:rPr lang="vi-VN" sz="2000" b="1" dirty="0">
                          <a:solidFill>
                            <a:srgbClr val="7030A0"/>
                          </a:solidFill>
                          <a:effectLst/>
                          <a:latin typeface="+mj-lt"/>
                          <a:ea typeface="Courier New" panose="02070309020205020404" pitchFamily="49" charset="0"/>
                        </a:rPr>
                        <a:t>một tay </a:t>
                      </a:r>
                      <a:r>
                        <a:rPr lang="en-US" sz="2000" b="1" dirty="0">
                          <a:solidFill>
                            <a:srgbClr val="7030A0"/>
                          </a:solidFill>
                          <a:effectLst/>
                          <a:latin typeface="+mj-lt"/>
                          <a:ea typeface="Courier New" panose="02070309020205020404" pitchFamily="49" charset="0"/>
                        </a:rPr>
                        <a:t>ạ</a:t>
                      </a:r>
                      <a:r>
                        <a:rPr lang="vi-VN" sz="2000" b="1" dirty="0">
                          <a:solidFill>
                            <a:srgbClr val="7030A0"/>
                          </a:solidFill>
                          <a:effectLst/>
                          <a:latin typeface="+mj-lt"/>
                          <a:ea typeface="Courier New" panose="02070309020205020404" pitchFamily="49" charset="0"/>
                        </a:rPr>
                        <a:t>!</a:t>
                      </a:r>
                      <a:endParaRPr lang="en-US" sz="2000" b="1" dirty="0">
                        <a:solidFill>
                          <a:srgbClr val="7030A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000" dirty="0">
                          <a:solidFill>
                            <a:srgbClr val="7030A0"/>
                          </a:solidFill>
                          <a:effectLst/>
                          <a:latin typeface="+mj-lt"/>
                          <a:ea typeface="Courier New" panose="02070309020205020404" pitchFamily="49" charset="0"/>
                        </a:rPr>
                        <a:t> </a:t>
                      </a:r>
                      <a:r>
                        <a:rPr kumimoji="0" lang="vi-VN" sz="2000" b="1" i="0" u="none" strike="noStrike" kern="1200" cap="none" spc="0" normalizeH="0" baseline="0" noProof="0" dirty="0">
                          <a:ln>
                            <a:noFill/>
                          </a:ln>
                          <a:solidFill>
                            <a:srgbClr val="7030A0"/>
                          </a:solidFill>
                          <a:effectLst/>
                          <a:uLnTx/>
                          <a:uFillTx/>
                          <a:latin typeface="+mj-lt"/>
                          <a:ea typeface="Times New Roman" panose="02020603050405020304" pitchFamily="18" charset="0"/>
                          <a:cs typeface="+mn-cs"/>
                        </a:rPr>
                        <a:t>- Không sao đâu, mọi chuyện sẽ qua thôi, mình luôn bên bạn. </a:t>
                      </a:r>
                      <a:endParaRPr kumimoji="0" lang="en-US" sz="2000" b="1" i="0" u="none" strike="noStrike" kern="1200" cap="none" spc="0" normalizeH="0" baseline="0" noProof="0" dirty="0">
                        <a:ln>
                          <a:noFill/>
                        </a:ln>
                        <a:solidFill>
                          <a:srgbClr val="7030A0"/>
                        </a:solidFill>
                        <a:effectLst/>
                        <a:uLnTx/>
                        <a:uFillTx/>
                        <a:latin typeface="+mj-lt"/>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7030A0"/>
                          </a:solidFill>
                          <a:effectLst/>
                          <a:uLnTx/>
                          <a:uFillTx/>
                          <a:latin typeface="+mj-lt"/>
                          <a:ea typeface="Courier New" panose="02070309020205020404" pitchFamily="49" charset="0"/>
                          <a:cs typeface="+mn-cs"/>
                        </a:rPr>
                        <a:t>- Hãy để mình giúp bạn một tay nhé!</a:t>
                      </a:r>
                      <a:endParaRPr kumimoji="0" lang="en-US" sz="2000" b="1" i="0" u="none" strike="noStrike" kern="1200" cap="none" spc="0" normalizeH="0" baseline="0" noProof="0" dirty="0">
                        <a:ln>
                          <a:noFill/>
                        </a:ln>
                        <a:solidFill>
                          <a:srgbClr val="7030A0"/>
                        </a:solidFill>
                        <a:effectLst/>
                        <a:uLnTx/>
                        <a:uFillTx/>
                        <a:latin typeface="+mj-lt"/>
                        <a:ea typeface="Arial" panose="020B0604020202020204" pitchFamily="34" charset="0"/>
                        <a:cs typeface="+mn-cs"/>
                      </a:endParaRPr>
                    </a:p>
                    <a:p>
                      <a:pPr marL="0" marR="0" algn="just">
                        <a:lnSpc>
                          <a:spcPct val="115000"/>
                        </a:lnSpc>
                        <a:spcBef>
                          <a:spcPts val="0"/>
                        </a:spcBef>
                        <a:spcAft>
                          <a:spcPts val="600"/>
                        </a:spcAft>
                      </a:pPr>
                      <a:endParaRPr lang="en-US" sz="2000" dirty="0">
                        <a:solidFill>
                          <a:srgbClr val="7030A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2000" dirty="0">
                          <a:solidFill>
                            <a:srgbClr val="7030A0"/>
                          </a:solidFill>
                          <a:effectLst/>
                          <a:latin typeface="+mj-lt"/>
                          <a:ea typeface="Courier New" panose="02070309020205020404" pitchFamily="49" charset="0"/>
                        </a:rPr>
                        <a:t> </a:t>
                      </a:r>
                      <a:r>
                        <a:rPr lang="vi-VN" sz="2000" b="1" dirty="0">
                          <a:solidFill>
                            <a:srgbClr val="7030A0"/>
                          </a:solidFill>
                          <a:effectLst/>
                          <a:latin typeface="+mj-lt"/>
                          <a:ea typeface="Courier New" panose="02070309020205020404" pitchFamily="49" charset="0"/>
                        </a:rPr>
                        <a:t>- Cháu có thể giúp được gì cho bác không ạ?</a:t>
                      </a:r>
                      <a:endParaRPr lang="en-US" sz="2000" b="1" dirty="0">
                        <a:solidFill>
                          <a:srgbClr val="7030A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965980">
                <a:tc>
                  <a:txBody>
                    <a:bodyPr/>
                    <a:lstStyle/>
                    <a:p>
                      <a:pPr marL="0" marR="0" algn="just">
                        <a:lnSpc>
                          <a:spcPct val="115000"/>
                        </a:lnSpc>
                        <a:spcBef>
                          <a:spcPts val="0"/>
                        </a:spcBef>
                        <a:spcAft>
                          <a:spcPts val="600"/>
                        </a:spcAft>
                      </a:pPr>
                      <a:r>
                        <a:rPr lang="vi-VN" sz="2800" dirty="0">
                          <a:solidFill>
                            <a:srgbClr val="FF0000"/>
                          </a:solidFill>
                          <a:effectLst/>
                          <a:latin typeface="+mj-lt"/>
                          <a:ea typeface="Courier New" panose="02070309020205020404" pitchFamily="49" charset="0"/>
                        </a:rPr>
                        <a:t> </a:t>
                      </a:r>
                      <a:r>
                        <a:rPr lang="en-US" sz="2800" dirty="0" err="1">
                          <a:solidFill>
                            <a:srgbClr val="FF0000"/>
                          </a:solidFill>
                          <a:effectLst/>
                          <a:latin typeface="+mj-lt"/>
                          <a:ea typeface="Courier New" panose="02070309020205020404" pitchFamily="49" charset="0"/>
                        </a:rPr>
                        <a:t>Việc</a:t>
                      </a:r>
                      <a:r>
                        <a:rPr lang="en-US" sz="2800" baseline="0" dirty="0">
                          <a:solidFill>
                            <a:srgbClr val="FF0000"/>
                          </a:solidFill>
                          <a:effectLst/>
                          <a:latin typeface="+mj-lt"/>
                          <a:ea typeface="Courier New" panose="02070309020205020404" pitchFamily="49" charset="0"/>
                        </a:rPr>
                        <a:t> </a:t>
                      </a:r>
                      <a:r>
                        <a:rPr lang="en-US" sz="2800" baseline="0" dirty="0" err="1">
                          <a:solidFill>
                            <a:srgbClr val="FF0000"/>
                          </a:solidFill>
                          <a:effectLst/>
                          <a:latin typeface="+mj-lt"/>
                          <a:ea typeface="Courier New" panose="02070309020205020404" pitchFamily="49" charset="0"/>
                        </a:rPr>
                        <a:t>làm</a:t>
                      </a:r>
                      <a:endParaRPr lang="en-US" sz="28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solidFill>
                            <a:srgbClr val="FF0000"/>
                          </a:solidFill>
                          <a:effectLst/>
                          <a:latin typeface="+mj-lt"/>
                          <a:ea typeface="Courier New" panose="02070309020205020404" pitchFamily="49" charset="0"/>
                        </a:rPr>
                        <a:t> </a:t>
                      </a:r>
                      <a:r>
                        <a:rPr lang="vi-VN" sz="1600" b="1" dirty="0">
                          <a:solidFill>
                            <a:srgbClr val="FF0000"/>
                          </a:solidFill>
                          <a:effectLst/>
                          <a:latin typeface="+mj-lt"/>
                          <a:ea typeface="Courier New" panose="02070309020205020404" pitchFamily="49" charset="0"/>
                        </a:rPr>
                        <a:t>- Quan tâm, chăm sóc lẫn nhau giữa các thành viên trong gia đình - Động viên, giúp đỡ khi gặp khó khăn</a:t>
                      </a:r>
                      <a:endParaRPr lang="en-US" sz="1600" b="1"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spcBef>
                          <a:spcPts val="0"/>
                        </a:spcBef>
                        <a:spcAft>
                          <a:spcPts val="0"/>
                        </a:spcAft>
                      </a:pPr>
                      <a:r>
                        <a:rPr lang="vi-VN" sz="1200" dirty="0">
                          <a:solidFill>
                            <a:srgbClr val="FF0000"/>
                          </a:solidFill>
                          <a:effectLst/>
                          <a:latin typeface="+mj-lt"/>
                          <a:ea typeface="Courier New" panose="02070309020205020404" pitchFamily="49" charset="0"/>
                        </a:rPr>
                        <a:t> </a:t>
                      </a:r>
                      <a:r>
                        <a:rPr lang="vi-VN" sz="1600" b="1" dirty="0">
                          <a:solidFill>
                            <a:srgbClr val="FF0000"/>
                          </a:solidFill>
                          <a:effectLst/>
                          <a:latin typeface="+mj-lt"/>
                          <a:ea typeface="Times New Roman" panose="02020603050405020304" pitchFamily="18" charset="0"/>
                        </a:rPr>
                        <a:t>- Các bạn hỗ trợ, giúp đỡ lẫn nhau tronẹ học tập và rèn luyện</a:t>
                      </a:r>
                      <a:endParaRPr lang="en-US" sz="1600" b="1" dirty="0">
                        <a:solidFill>
                          <a:srgbClr val="FF0000"/>
                        </a:solidFill>
                        <a:effectLst/>
                        <a:latin typeface="+mj-lt"/>
                        <a:ea typeface="Times New Roman" panose="02020603050405020304" pitchFamily="18" charset="0"/>
                      </a:endParaRPr>
                    </a:p>
                    <a:p>
                      <a:pPr marL="0" marR="0" indent="0">
                        <a:spcBef>
                          <a:spcPts val="0"/>
                        </a:spcBef>
                        <a:spcAft>
                          <a:spcPts val="0"/>
                        </a:spcAft>
                      </a:pPr>
                      <a:r>
                        <a:rPr lang="vi-VN" sz="1600" b="1" dirty="0">
                          <a:solidFill>
                            <a:srgbClr val="FF0000"/>
                          </a:solidFill>
                          <a:effectLst/>
                          <a:latin typeface="+mj-lt"/>
                          <a:ea typeface="Times New Roman" panose="02020603050405020304" pitchFamily="18" charset="0"/>
                        </a:rPr>
                        <a:t>- Thầy cổ động viên, dìu dắt, dạy bảo các em học sinh</a:t>
                      </a:r>
                      <a:endParaRPr lang="en-US" sz="1600" b="1" dirty="0">
                        <a:solidFill>
                          <a:srgbClr val="FF0000"/>
                        </a:solidFill>
                        <a:effectLst/>
                        <a:latin typeface="+mj-lt"/>
                        <a:ea typeface="Times New Roman" panose="02020603050405020304" pitchFamily="18" charset="0"/>
                      </a:endParaRPr>
                    </a:p>
                    <a:p>
                      <a:r>
                        <a:rPr lang="vi-VN" sz="1600" b="1" dirty="0">
                          <a:solidFill>
                            <a:srgbClr val="FF0000"/>
                          </a:solidFill>
                          <a:effectLst/>
                          <a:latin typeface="+mj-lt"/>
                          <a:ea typeface="Courier New" panose="02070309020205020404" pitchFamily="49" charset="0"/>
                        </a:rPr>
                        <a:t>- Học sinh biết ơn, kính trọng thầy cô</a:t>
                      </a:r>
                      <a:endParaRPr lang="en-US" sz="1600" b="1"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dirty="0">
                          <a:solidFill>
                            <a:srgbClr val="FF0000"/>
                          </a:solidFill>
                          <a:effectLst/>
                          <a:latin typeface="+mj-lt"/>
                          <a:ea typeface="Courier New" panose="02070309020205020404" pitchFamily="49" charset="0"/>
                        </a:rPr>
                        <a:t> </a:t>
                      </a:r>
                      <a:r>
                        <a:rPr lang="vi-VN" sz="1600" b="1" u="none" strike="noStrike" spc="0" dirty="0">
                          <a:solidFill>
                            <a:srgbClr val="FF0000"/>
                          </a:solidFill>
                          <a:effectLst/>
                          <a:latin typeface="+mj-lt"/>
                          <a:ea typeface="Times New Roman" panose="02020603050405020304" pitchFamily="18" charset="0"/>
                          <a:cs typeface="Times New Roman" panose="02020603050405020304" pitchFamily="18" charset="0"/>
                        </a:rPr>
                        <a:t>Giúp đỡ người nghèo</a:t>
                      </a:r>
                      <a:endParaRPr lang="en-US" sz="1600" b="1" u="none" strike="noStrike" spc="0" dirty="0">
                        <a:solidFill>
                          <a:srgbClr val="FF0000"/>
                        </a:solidFill>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u="none" strike="noStrike" spc="0" dirty="0">
                          <a:solidFill>
                            <a:srgbClr val="FF0000"/>
                          </a:solidFill>
                          <a:effectLst/>
                          <a:latin typeface="+mj-lt"/>
                          <a:ea typeface="Times New Roman" panose="02020603050405020304" pitchFamily="18" charset="0"/>
                          <a:cs typeface="Times New Roman" panose="02020603050405020304" pitchFamily="18" charset="0"/>
                        </a:rPr>
                        <a:t>Giúp đỡ các bạn có hoàn cảnh khó khăn</a:t>
                      </a:r>
                      <a:endParaRPr lang="en-US" sz="1600" b="1" u="none" strike="noStrike" spc="0" dirty="0">
                        <a:solidFill>
                          <a:srgbClr val="FF0000"/>
                        </a:solidFill>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u="none" strike="noStrike" spc="0" dirty="0">
                          <a:solidFill>
                            <a:srgbClr val="FF0000"/>
                          </a:solidFill>
                          <a:effectLst/>
                          <a:latin typeface="+mj-lt"/>
                          <a:ea typeface="Times New Roman" panose="02020603050405020304" pitchFamily="18" charset="0"/>
                          <a:cs typeface="Times New Roman" panose="02020603050405020304" pitchFamily="18" charset="0"/>
                        </a:rPr>
                        <a:t>Giúp đỡ người khuyết tật</a:t>
                      </a:r>
                      <a:endParaRPr lang="en-US" sz="1600" b="1" u="none" strike="noStrike" spc="0" dirty="0">
                        <a:solidFill>
                          <a:srgbClr val="FF0000"/>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965980">
                <a:tc>
                  <a:txBody>
                    <a:bodyPr/>
                    <a:lstStyle/>
                    <a:p>
                      <a:pPr marL="0" marR="0" algn="just">
                        <a:lnSpc>
                          <a:spcPct val="115000"/>
                        </a:lnSpc>
                        <a:spcBef>
                          <a:spcPts val="0"/>
                        </a:spcBef>
                        <a:spcAft>
                          <a:spcPts val="600"/>
                        </a:spcAft>
                      </a:pPr>
                      <a:r>
                        <a:rPr lang="vi-VN" sz="2800" dirty="0">
                          <a:solidFill>
                            <a:srgbClr val="0070C0"/>
                          </a:solidFill>
                          <a:effectLst/>
                          <a:latin typeface="+mj-lt"/>
                          <a:ea typeface="Courier New" panose="02070309020205020404" pitchFamily="49" charset="0"/>
                        </a:rPr>
                        <a:t> T</a:t>
                      </a:r>
                      <a:r>
                        <a:rPr lang="en-US" sz="2800" dirty="0" err="1">
                          <a:solidFill>
                            <a:srgbClr val="0070C0"/>
                          </a:solidFill>
                          <a:effectLst/>
                          <a:latin typeface="+mj-lt"/>
                          <a:ea typeface="Courier New" panose="02070309020205020404" pitchFamily="49" charset="0"/>
                        </a:rPr>
                        <a:t>hái</a:t>
                      </a:r>
                      <a:r>
                        <a:rPr lang="en-US" sz="2800" baseline="0" dirty="0">
                          <a:solidFill>
                            <a:srgbClr val="0070C0"/>
                          </a:solidFill>
                          <a:effectLst/>
                          <a:latin typeface="+mj-lt"/>
                          <a:ea typeface="Courier New" panose="02070309020205020404" pitchFamily="49" charset="0"/>
                        </a:rPr>
                        <a:t> </a:t>
                      </a:r>
                      <a:r>
                        <a:rPr lang="en-US" sz="2800" baseline="0" dirty="0" err="1">
                          <a:solidFill>
                            <a:srgbClr val="0070C0"/>
                          </a:solidFill>
                          <a:effectLst/>
                          <a:latin typeface="+mj-lt"/>
                          <a:ea typeface="Courier New" panose="02070309020205020404" pitchFamily="49" charset="0"/>
                        </a:rPr>
                        <a:t>độ</a:t>
                      </a:r>
                      <a:endParaRPr lang="en-US" sz="2800" dirty="0">
                        <a:solidFill>
                          <a:srgbClr val="0070C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dirty="0">
                          <a:solidFill>
                            <a:srgbClr val="0070C0"/>
                          </a:solidFill>
                          <a:effectLst/>
                          <a:latin typeface="+mj-lt"/>
                          <a:ea typeface="Courier New" panose="02070309020205020404" pitchFamily="49" charset="0"/>
                        </a:rPr>
                        <a:t> </a:t>
                      </a:r>
                      <a:r>
                        <a:rPr lang="vi-VN" sz="1800" b="1" u="none" strike="noStrike" spc="0" dirty="0">
                          <a:solidFill>
                            <a:srgbClr val="0070C0"/>
                          </a:solidFill>
                          <a:effectLst/>
                          <a:latin typeface="+mj-lt"/>
                          <a:ea typeface="Times New Roman" panose="02020603050405020304" pitchFamily="18" charset="0"/>
                          <a:cs typeface="Times New Roman" panose="02020603050405020304" pitchFamily="18" charset="0"/>
                        </a:rPr>
                        <a:t>Quan tâm.</a:t>
                      </a:r>
                      <a:endParaRPr lang="en-US" sz="1800" b="1" u="none" strike="noStrike" spc="0" dirty="0">
                        <a:solidFill>
                          <a:srgbClr val="0070C0"/>
                        </a:solidFill>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a:solidFill>
                            <a:srgbClr val="0070C0"/>
                          </a:solidFill>
                          <a:effectLst/>
                          <a:latin typeface="+mj-lt"/>
                          <a:ea typeface="Times New Roman" panose="02020603050405020304" pitchFamily="18" charset="0"/>
                          <a:cs typeface="Times New Roman" panose="02020603050405020304" pitchFamily="18" charset="0"/>
                        </a:rPr>
                        <a:t>Cảm thông.</a:t>
                      </a:r>
                      <a:endParaRPr lang="en-US" sz="1800" b="1" u="none" strike="noStrike" spc="0" dirty="0">
                        <a:solidFill>
                          <a:srgbClr val="0070C0"/>
                        </a:solidFill>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a:solidFill>
                            <a:srgbClr val="0070C0"/>
                          </a:solidFill>
                          <a:effectLst/>
                          <a:latin typeface="+mj-lt"/>
                          <a:ea typeface="Times New Roman" panose="02020603050405020304" pitchFamily="18" charset="0"/>
                          <a:cs typeface="Times New Roman" panose="02020603050405020304" pitchFamily="18" charset="0"/>
                        </a:rPr>
                        <a:t>Lo lắng và đồng cảm</a:t>
                      </a:r>
                      <a:endParaRPr lang="en-US" sz="1800" b="1" u="none" strike="noStrike" spc="0" dirty="0">
                        <a:solidFill>
                          <a:srgbClr val="0070C0"/>
                        </a:solidFill>
                        <a:effectLst/>
                        <a:latin typeface="+mj-lt"/>
                        <a:ea typeface="Times New Roman" panose="02020603050405020304" pitchFamily="18" charset="0"/>
                        <a:cs typeface="Times New Roman" panose="02020603050405020304" pitchFamily="18" charset="0"/>
                      </a:endParaRPr>
                    </a:p>
                    <a:p>
                      <a:r>
                        <a:rPr lang="en-US" sz="1800" b="1" dirty="0">
                          <a:solidFill>
                            <a:srgbClr val="0070C0"/>
                          </a:solidFill>
                          <a:effectLst/>
                          <a:latin typeface="+mj-lt"/>
                          <a:ea typeface="Courier New" panose="02070309020205020404" pitchFamily="49" charset="0"/>
                        </a:rPr>
                        <a:t>-</a:t>
                      </a:r>
                      <a:r>
                        <a:rPr lang="en-US" sz="1800" b="1" baseline="0" dirty="0">
                          <a:solidFill>
                            <a:srgbClr val="0070C0"/>
                          </a:solidFill>
                          <a:effectLst/>
                          <a:latin typeface="+mj-lt"/>
                          <a:ea typeface="Courier New" panose="02070309020205020404" pitchFamily="49" charset="0"/>
                        </a:rPr>
                        <a:t> </a:t>
                      </a:r>
                      <a:r>
                        <a:rPr lang="vi-VN" sz="1800" b="1" dirty="0">
                          <a:solidFill>
                            <a:srgbClr val="0070C0"/>
                          </a:solidFill>
                          <a:effectLst/>
                          <a:latin typeface="+mj-lt"/>
                          <a:ea typeface="Courier New" panose="02070309020205020404" pitchFamily="49" charset="0"/>
                        </a:rPr>
                        <a:t>Chia sẻ.</a:t>
                      </a:r>
                      <a:endParaRPr lang="en-US" sz="1800" b="1" dirty="0">
                        <a:solidFill>
                          <a:srgbClr val="0070C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2000" b="1" dirty="0">
                          <a:solidFill>
                            <a:srgbClr val="0070C0"/>
                          </a:solidFill>
                          <a:effectLst/>
                          <a:latin typeface="+mj-lt"/>
                          <a:ea typeface="Courier New" panose="02070309020205020404" pitchFamily="49" charset="0"/>
                        </a:rPr>
                        <a:t> - Học sinh biết ơn, kính trọng thầy cô</a:t>
                      </a:r>
                      <a:endParaRPr lang="en-US" sz="2000" b="1" dirty="0">
                        <a:solidFill>
                          <a:srgbClr val="0070C0"/>
                        </a:solidFill>
                        <a:effectLst/>
                        <a:latin typeface="+mj-lt"/>
                        <a:ea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
                          <a:srgbClr val="000000"/>
                        </a:buClr>
                        <a:buSzPts val="1200"/>
                        <a:buFont typeface="Symbol" panose="05050102010706020507" pitchFamily="18" charset="2"/>
                        <a:buNone/>
                        <a:tabLst>
                          <a:tab pos="90805" algn="l"/>
                        </a:tabLst>
                        <a:defRPr/>
                      </a:pPr>
                      <a:r>
                        <a:rPr kumimoji="0" lang="en-US" sz="1800" b="1" i="0" u="none" strike="noStrike" kern="1200" cap="none" spc="0" normalizeH="0" baseline="0" noProof="0" dirty="0">
                          <a:ln>
                            <a:noFill/>
                          </a:ln>
                          <a:solidFill>
                            <a:srgbClr val="0070C0"/>
                          </a:solidFill>
                          <a:effectLst/>
                          <a:uLnTx/>
                          <a:uFillTx/>
                          <a:latin typeface="+mj-lt"/>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0070C0"/>
                          </a:solidFill>
                          <a:effectLst/>
                          <a:uLnTx/>
                          <a:uFillTx/>
                          <a:latin typeface="+mj-lt"/>
                          <a:ea typeface="Times New Roman" panose="02020603050405020304" pitchFamily="18" charset="0"/>
                          <a:cs typeface="Times New Roman" panose="02020603050405020304" pitchFamily="18" charset="0"/>
                        </a:rPr>
                        <a:t>Thầy</a:t>
                      </a:r>
                      <a:r>
                        <a:rPr kumimoji="0" lang="en-US" sz="1800" b="1" i="0" u="none" strike="noStrike" kern="1200" cap="none" spc="0" normalizeH="0" baseline="0" noProof="0" dirty="0">
                          <a:ln>
                            <a:noFill/>
                          </a:ln>
                          <a:solidFill>
                            <a:srgbClr val="0070C0"/>
                          </a:solidFill>
                          <a:effectLst/>
                          <a:uLnTx/>
                          <a:uFillTx/>
                          <a:latin typeface="+mj-lt"/>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0070C0"/>
                          </a:solidFill>
                          <a:effectLst/>
                          <a:uLnTx/>
                          <a:uFillTx/>
                          <a:latin typeface="+mj-lt"/>
                          <a:ea typeface="Times New Roman" panose="02020603050405020304" pitchFamily="18" charset="0"/>
                          <a:cs typeface="Times New Roman" panose="02020603050405020304" pitchFamily="18" charset="0"/>
                        </a:rPr>
                        <a:t>cô</a:t>
                      </a:r>
                      <a:r>
                        <a:rPr kumimoji="0" lang="en-US" sz="1800" b="1" i="0" u="none" strike="noStrike" kern="1200" cap="none" spc="0" normalizeH="0" baseline="0" noProof="0" dirty="0">
                          <a:ln>
                            <a:noFill/>
                          </a:ln>
                          <a:solidFill>
                            <a:srgbClr val="0070C0"/>
                          </a:solidFill>
                          <a:effectLst/>
                          <a:uLnTx/>
                          <a:uFillTx/>
                          <a:latin typeface="+mj-lt"/>
                          <a:ea typeface="Times New Roman" panose="02020603050405020304" pitchFamily="18" charset="0"/>
                          <a:cs typeface="Times New Roman" panose="02020603050405020304" pitchFamily="18" charset="0"/>
                        </a:rPr>
                        <a:t> l</a:t>
                      </a:r>
                      <a:r>
                        <a:rPr kumimoji="0" lang="vi-VN" sz="1800" b="1" i="0" u="none" strike="noStrike" kern="1200" cap="none" spc="0" normalizeH="0" baseline="0" noProof="0" dirty="0">
                          <a:ln>
                            <a:noFill/>
                          </a:ln>
                          <a:solidFill>
                            <a:srgbClr val="0070C0"/>
                          </a:solidFill>
                          <a:effectLst/>
                          <a:uLnTx/>
                          <a:uFillTx/>
                          <a:latin typeface="+mj-lt"/>
                          <a:ea typeface="Times New Roman" panose="02020603050405020304" pitchFamily="18" charset="0"/>
                          <a:cs typeface="Times New Roman" panose="02020603050405020304" pitchFamily="18" charset="0"/>
                        </a:rPr>
                        <a:t>o lắng và đồng cảm</a:t>
                      </a:r>
                      <a:r>
                        <a:rPr kumimoji="0" lang="en-US" sz="1800" b="1" i="0" u="none" strike="noStrike" kern="1200" cap="none" spc="0" normalizeH="0" baseline="0" noProof="0" dirty="0">
                          <a:ln>
                            <a:noFill/>
                          </a:ln>
                          <a:solidFill>
                            <a:srgbClr val="0070C0"/>
                          </a:solidFill>
                          <a:effectLst/>
                          <a:uLnTx/>
                          <a:uFillTx/>
                          <a:latin typeface="+mj-lt"/>
                          <a:ea typeface="Times New Roman" panose="02020603050405020304" pitchFamily="18" charset="0"/>
                          <a:cs typeface="Times New Roman" panose="02020603050405020304" pitchFamily="18" charset="0"/>
                        </a:rPr>
                        <a:t>, c</a:t>
                      </a:r>
                      <a:r>
                        <a:rPr kumimoji="0" lang="vi-VN" sz="1800" b="1" i="0" u="none" strike="noStrike" kern="1200" cap="none" spc="0" normalizeH="0" baseline="0" noProof="0" dirty="0">
                          <a:ln>
                            <a:noFill/>
                          </a:ln>
                          <a:solidFill>
                            <a:srgbClr val="0070C0"/>
                          </a:solidFill>
                          <a:effectLst/>
                          <a:uLnTx/>
                          <a:uFillTx/>
                          <a:latin typeface="+mj-lt"/>
                          <a:ea typeface="Courier New" panose="02070309020205020404" pitchFamily="49" charset="0"/>
                          <a:cs typeface="+mn-cs"/>
                        </a:rPr>
                        <a:t>hia sẻ.</a:t>
                      </a:r>
                      <a:r>
                        <a:rPr kumimoji="0" lang="en-US" sz="1800" b="1" i="0" u="none" strike="noStrike" kern="1200" cap="none" spc="0" normalizeH="0" baseline="0" noProof="0" dirty="0">
                          <a:ln>
                            <a:noFill/>
                          </a:ln>
                          <a:solidFill>
                            <a:srgbClr val="0070C0"/>
                          </a:solidFill>
                          <a:effectLst/>
                          <a:uLnTx/>
                          <a:uFillTx/>
                          <a:latin typeface="+mj-lt"/>
                          <a:ea typeface="Courier New" panose="02070309020205020404" pitchFamily="49" charset="0"/>
                          <a:cs typeface="+mn-cs"/>
                        </a:rPr>
                        <a:t> </a:t>
                      </a:r>
                      <a:r>
                        <a:rPr kumimoji="0" lang="en-US" sz="1800" b="1" i="0" u="none" strike="noStrike" kern="1200" cap="none" spc="0" normalizeH="0" baseline="0" noProof="0" dirty="0" err="1">
                          <a:ln>
                            <a:noFill/>
                          </a:ln>
                          <a:solidFill>
                            <a:srgbClr val="0070C0"/>
                          </a:solidFill>
                          <a:effectLst/>
                          <a:uLnTx/>
                          <a:uFillTx/>
                          <a:latin typeface="+mj-lt"/>
                          <a:ea typeface="Courier New" panose="02070309020205020404" pitchFamily="49" charset="0"/>
                          <a:cs typeface="+mn-cs"/>
                        </a:rPr>
                        <a:t>với</a:t>
                      </a:r>
                      <a:r>
                        <a:rPr kumimoji="0" lang="en-US" sz="1800" b="1" i="0" u="none" strike="noStrike" kern="1200" cap="none" spc="0" normalizeH="0" baseline="0" noProof="0" dirty="0">
                          <a:ln>
                            <a:noFill/>
                          </a:ln>
                          <a:solidFill>
                            <a:srgbClr val="0070C0"/>
                          </a:solidFill>
                          <a:effectLst/>
                          <a:uLnTx/>
                          <a:uFillTx/>
                          <a:latin typeface="+mj-lt"/>
                          <a:ea typeface="Courier New" panose="02070309020205020404" pitchFamily="49" charset="0"/>
                          <a:cs typeface="+mn-cs"/>
                        </a:rPr>
                        <a:t> </a:t>
                      </a:r>
                      <a:r>
                        <a:rPr kumimoji="0" lang="en-US" sz="1800" b="1" i="0" u="none" strike="noStrike" kern="1200" cap="none" spc="0" normalizeH="0" baseline="0" noProof="0" dirty="0" err="1">
                          <a:ln>
                            <a:noFill/>
                          </a:ln>
                          <a:solidFill>
                            <a:srgbClr val="0070C0"/>
                          </a:solidFill>
                          <a:effectLst/>
                          <a:uLnTx/>
                          <a:uFillTx/>
                          <a:latin typeface="+mj-lt"/>
                          <a:ea typeface="Courier New" panose="02070309020205020404" pitchFamily="49" charset="0"/>
                          <a:cs typeface="+mn-cs"/>
                        </a:rPr>
                        <a:t>học</a:t>
                      </a:r>
                      <a:r>
                        <a:rPr kumimoji="0" lang="en-US" sz="1800" b="1" i="0" u="none" strike="noStrike" kern="1200" cap="none" spc="0" normalizeH="0" baseline="0" noProof="0" dirty="0">
                          <a:ln>
                            <a:noFill/>
                          </a:ln>
                          <a:solidFill>
                            <a:srgbClr val="0070C0"/>
                          </a:solidFill>
                          <a:effectLst/>
                          <a:uLnTx/>
                          <a:uFillTx/>
                          <a:latin typeface="+mj-lt"/>
                          <a:ea typeface="Courier New" panose="02070309020205020404" pitchFamily="49" charset="0"/>
                          <a:cs typeface="+mn-cs"/>
                        </a:rPr>
                        <a:t> </a:t>
                      </a:r>
                      <a:r>
                        <a:rPr kumimoji="0" lang="en-US" sz="1800" b="1" i="0" u="none" strike="noStrike" kern="1200" cap="none" spc="0" normalizeH="0" baseline="0" noProof="0" dirty="0" err="1">
                          <a:ln>
                            <a:noFill/>
                          </a:ln>
                          <a:solidFill>
                            <a:srgbClr val="0070C0"/>
                          </a:solidFill>
                          <a:effectLst/>
                          <a:uLnTx/>
                          <a:uFillTx/>
                          <a:latin typeface="+mj-lt"/>
                          <a:ea typeface="Courier New" panose="02070309020205020404" pitchFamily="49" charset="0"/>
                          <a:cs typeface="+mn-cs"/>
                        </a:rPr>
                        <a:t>sinh</a:t>
                      </a:r>
                      <a:endParaRPr kumimoji="0" lang="en-US" sz="1800" b="1" i="0" u="none" strike="noStrike" kern="1200" cap="none" spc="0" normalizeH="0" baseline="0" noProof="0" dirty="0">
                        <a:ln>
                          <a:noFill/>
                        </a:ln>
                        <a:solidFill>
                          <a:srgbClr val="0070C0"/>
                        </a:solidFill>
                        <a:effectLst/>
                        <a:uLnTx/>
                        <a:uFillTx/>
                        <a:latin typeface="+mj-lt"/>
                        <a:ea typeface="Arial" panose="020B0604020202020204" pitchFamily="34" charset="0"/>
                        <a:cs typeface="+mn-cs"/>
                      </a:endParaRPr>
                    </a:p>
                    <a:p>
                      <a:pPr marL="0" marR="0" algn="just">
                        <a:lnSpc>
                          <a:spcPct val="115000"/>
                        </a:lnSpc>
                        <a:spcBef>
                          <a:spcPts val="0"/>
                        </a:spcBef>
                        <a:spcAft>
                          <a:spcPts val="600"/>
                        </a:spcAft>
                      </a:pPr>
                      <a:endParaRPr lang="en-US" sz="2000" b="1" dirty="0">
                        <a:solidFill>
                          <a:srgbClr val="0070C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spcBef>
                          <a:spcPts val="0"/>
                        </a:spcBef>
                        <a:spcAft>
                          <a:spcPts val="0"/>
                        </a:spcAft>
                      </a:pPr>
                      <a:r>
                        <a:rPr lang="vi-VN" sz="1200" dirty="0">
                          <a:solidFill>
                            <a:srgbClr val="0070C0"/>
                          </a:solidFill>
                          <a:effectLst/>
                          <a:latin typeface="+mj-lt"/>
                          <a:ea typeface="Courier New" panose="02070309020205020404" pitchFamily="49" charset="0"/>
                        </a:rPr>
                        <a:t> </a:t>
                      </a:r>
                      <a:r>
                        <a:rPr lang="vi-VN" sz="2000" b="1" dirty="0">
                          <a:solidFill>
                            <a:srgbClr val="0070C0"/>
                          </a:solidFill>
                          <a:effectLst/>
                          <a:latin typeface="+mj-lt"/>
                          <a:ea typeface="Times New Roman" panose="02020603050405020304" pitchFamily="18" charset="0"/>
                        </a:rPr>
                        <a:t>- Mọi người yêu thương, cảm thông, lụt, hạn hán chia sẻ với nhau.</a:t>
                      </a:r>
                      <a:endParaRPr lang="en-US" sz="2000" b="1" dirty="0">
                        <a:solidFill>
                          <a:srgbClr val="0070C0"/>
                        </a:solidFill>
                        <a:effectLst/>
                        <a:latin typeface="+mj-lt"/>
                        <a:ea typeface="Times New Roman" panose="02020603050405020304" pitchFamily="18" charset="0"/>
                      </a:endParaRPr>
                    </a:p>
                    <a:p>
                      <a:r>
                        <a:rPr lang="vi-VN" sz="2000" b="1" dirty="0">
                          <a:solidFill>
                            <a:srgbClr val="0070C0"/>
                          </a:solidFill>
                          <a:effectLst/>
                          <a:latin typeface="+mj-lt"/>
                          <a:ea typeface="Courier New" panose="02070309020205020404" pitchFamily="49" charset="0"/>
                        </a:rPr>
                        <a:t>Cùng nhau giúp đỡ người dân ở các vùng miền khó khăn</a:t>
                      </a:r>
                      <a:endParaRPr lang="en-US" sz="2000" b="1" dirty="0">
                        <a:solidFill>
                          <a:srgbClr val="0070C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744567"/>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3258899" y="258515"/>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SVN-Steady" pitchFamily="50" charset="0"/>
                <a:ea typeface="Times New Roman" panose="02020603050405020304" pitchFamily="18" charset="0"/>
              </a:rPr>
              <a:t>PHIẾU BÀI TẬP (THẢO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807451"/>
            <a:ext cx="8841850" cy="415627"/>
          </a:xfrm>
          <a:prstGeom prst="rect">
            <a:avLst/>
          </a:prstGeom>
        </p:spPr>
        <p:txBody>
          <a:bodyPr wrap="square">
            <a:spAutoFit/>
          </a:bodyPr>
          <a:lstStyle/>
          <a:p>
            <a:pPr indent="279400">
              <a:lnSpc>
                <a:spcPct val="127000"/>
              </a:lnSpc>
              <a:spcAft>
                <a:spcPts val="500"/>
              </a:spcAft>
            </a:pPr>
            <a:r>
              <a:rPr lang="vi-VN" b="1" dirty="0">
                <a:solidFill>
                  <a:srgbClr val="353635"/>
                </a:solidFill>
                <a:latin typeface="+mj-lt"/>
                <a:ea typeface="Times New Roman" panose="02020603050405020304" pitchFamily="18" charset="0"/>
              </a:rPr>
              <a:t>Tìm hiểu biểu hiện của tình yêu thương con người</a:t>
            </a:r>
            <a:r>
              <a:rPr lang="en-US" b="1" dirty="0">
                <a:solidFill>
                  <a:srgbClr val="353635"/>
                </a:solidFill>
                <a:latin typeface="+mj-lt"/>
                <a:ea typeface="Times New Roman" panose="02020603050405020304" pitchFamily="18" charset="0"/>
              </a:rPr>
              <a:t> </a:t>
            </a:r>
            <a:r>
              <a:rPr lang="en-US" b="1" dirty="0" err="1">
                <a:solidFill>
                  <a:srgbClr val="353635"/>
                </a:solidFill>
                <a:latin typeface="+mj-lt"/>
                <a:ea typeface="Times New Roman" panose="02020603050405020304" pitchFamily="18" charset="0"/>
              </a:rPr>
              <a:t>bằng</a:t>
            </a:r>
            <a:r>
              <a:rPr lang="en-US" b="1" dirty="0">
                <a:solidFill>
                  <a:srgbClr val="353635"/>
                </a:solidFill>
                <a:latin typeface="+mj-lt"/>
                <a:ea typeface="Times New Roman" panose="02020603050405020304" pitchFamily="18" charset="0"/>
              </a:rPr>
              <a:t> </a:t>
            </a:r>
            <a:r>
              <a:rPr lang="en-US" b="1" dirty="0" err="1">
                <a:solidFill>
                  <a:srgbClr val="353635"/>
                </a:solidFill>
                <a:latin typeface="+mj-lt"/>
                <a:ea typeface="Times New Roman" panose="02020603050405020304" pitchFamily="18" charset="0"/>
              </a:rPr>
              <a:t>cách</a:t>
            </a:r>
            <a:r>
              <a:rPr lang="en-US" b="1" dirty="0">
                <a:solidFill>
                  <a:srgbClr val="353635"/>
                </a:solidFill>
                <a:latin typeface="+mj-lt"/>
                <a:ea typeface="Times New Roman" panose="02020603050405020304" pitchFamily="18" charset="0"/>
              </a:rPr>
              <a:t> </a:t>
            </a:r>
            <a:r>
              <a:rPr lang="en-US" b="1" dirty="0" err="1">
                <a:solidFill>
                  <a:srgbClr val="353635"/>
                </a:solidFill>
                <a:latin typeface="+mj-lt"/>
                <a:ea typeface="Times New Roman" panose="02020603050405020304" pitchFamily="18" charset="0"/>
              </a:rPr>
              <a:t>hoàn</a:t>
            </a:r>
            <a:r>
              <a:rPr lang="en-US" b="1" dirty="0">
                <a:solidFill>
                  <a:srgbClr val="353635"/>
                </a:solidFill>
                <a:latin typeface="+mj-lt"/>
                <a:ea typeface="Times New Roman" panose="02020603050405020304" pitchFamily="18" charset="0"/>
              </a:rPr>
              <a:t> </a:t>
            </a:r>
            <a:r>
              <a:rPr lang="en-US" b="1" dirty="0" err="1">
                <a:solidFill>
                  <a:srgbClr val="353635"/>
                </a:solidFill>
                <a:latin typeface="+mj-lt"/>
                <a:ea typeface="Times New Roman" panose="02020603050405020304" pitchFamily="18" charset="0"/>
              </a:rPr>
              <a:t>thiện</a:t>
            </a:r>
            <a:r>
              <a:rPr lang="en-US" b="1" dirty="0">
                <a:solidFill>
                  <a:srgbClr val="353635"/>
                </a:solidFill>
                <a:latin typeface="+mj-lt"/>
                <a:ea typeface="Times New Roman" panose="02020603050405020304" pitchFamily="18" charset="0"/>
              </a:rPr>
              <a:t> </a:t>
            </a:r>
            <a:r>
              <a:rPr lang="en-US" b="1" dirty="0" err="1">
                <a:solidFill>
                  <a:srgbClr val="353635"/>
                </a:solidFill>
                <a:latin typeface="+mj-lt"/>
                <a:ea typeface="Times New Roman" panose="02020603050405020304" pitchFamily="18" charset="0"/>
              </a:rPr>
              <a:t>phiếu</a:t>
            </a:r>
            <a:r>
              <a:rPr lang="en-US" b="1" dirty="0">
                <a:solidFill>
                  <a:srgbClr val="353635"/>
                </a:solidFill>
                <a:latin typeface="+mj-lt"/>
                <a:ea typeface="Times New Roman" panose="02020603050405020304" pitchFamily="18" charset="0"/>
              </a:rPr>
              <a:t> </a:t>
            </a:r>
            <a:r>
              <a:rPr lang="en-US" b="1" dirty="0" err="1">
                <a:solidFill>
                  <a:srgbClr val="353635"/>
                </a:solidFill>
                <a:latin typeface="+mj-lt"/>
                <a:ea typeface="Times New Roman" panose="02020603050405020304" pitchFamily="18" charset="0"/>
              </a:rPr>
              <a:t>bài</a:t>
            </a:r>
            <a:r>
              <a:rPr lang="en-US" b="1" dirty="0">
                <a:solidFill>
                  <a:srgbClr val="353635"/>
                </a:solidFill>
                <a:latin typeface="+mj-lt"/>
                <a:ea typeface="Times New Roman" panose="02020603050405020304" pitchFamily="18" charset="0"/>
              </a:rPr>
              <a:t> </a:t>
            </a:r>
            <a:r>
              <a:rPr lang="en-US" b="1" dirty="0" err="1">
                <a:solidFill>
                  <a:srgbClr val="353635"/>
                </a:solidFill>
                <a:latin typeface="+mj-lt"/>
                <a:ea typeface="Times New Roman" panose="02020603050405020304" pitchFamily="18" charset="0"/>
              </a:rPr>
              <a:t>tập</a:t>
            </a:r>
            <a:r>
              <a:rPr lang="en-US" b="1" dirty="0">
                <a:solidFill>
                  <a:srgbClr val="353635"/>
                </a:solidFill>
                <a:latin typeface="+mj-lt"/>
                <a:ea typeface="Times New Roman" panose="02020603050405020304" pitchFamily="18" charset="0"/>
              </a:rPr>
              <a:t> </a:t>
            </a:r>
            <a:endParaRPr lang="en-US" dirty="0">
              <a:solidFill>
                <a:srgbClr val="353635"/>
              </a:solidFill>
              <a:latin typeface="+mj-lt"/>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225480" y="1329343"/>
            <a:ext cx="2321777" cy="119178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8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dirty="0" err="1">
                <a:solidFill>
                  <a:schemeClr val="tx1"/>
                </a:solidFill>
                <a:latin typeface="Times New Roman" pitchFamily="18" charset="0"/>
                <a:cs typeface="Times New Roman" pitchFamily="18" charset="0"/>
              </a:rPr>
              <a:t>Thái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Việc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làm</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932113" y="408622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Lời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nói</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662434" y="926964"/>
            <a:ext cx="3984622"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err="1">
                <a:solidFill>
                  <a:srgbClr val="FF0000"/>
                </a:solidFill>
                <a:latin typeface="Times" panose="02020603050405020304" pitchFamily="18" charset="0"/>
                <a:ea typeface="Arial Unicode MS"/>
                <a:cs typeface="Times" panose="02020603050405020304" pitchFamily="18" charset="0"/>
              </a:rPr>
              <a:t>Mỗi</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đội</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cử</a:t>
            </a:r>
            <a:r>
              <a:rPr lang="en-US" sz="2800" b="1" dirty="0">
                <a:solidFill>
                  <a:srgbClr val="FF0000"/>
                </a:solidFill>
                <a:latin typeface="Times" panose="02020603050405020304" pitchFamily="18" charset="0"/>
                <a:ea typeface="Arial Unicode MS"/>
                <a:cs typeface="Times" panose="02020603050405020304" pitchFamily="18" charset="0"/>
              </a:rPr>
              <a:t> 5 </a:t>
            </a:r>
            <a:r>
              <a:rPr lang="en-US" sz="2800" b="1" dirty="0" err="1">
                <a:solidFill>
                  <a:srgbClr val="FF0000"/>
                </a:solidFill>
                <a:latin typeface="Times" panose="02020603050405020304" pitchFamily="18" charset="0"/>
                <a:ea typeface="Arial Unicode MS"/>
                <a:cs typeface="Times" panose="02020603050405020304" pitchFamily="18" charset="0"/>
              </a:rPr>
              <a:t>bạn</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xuất</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sắc</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nhất</a:t>
            </a:r>
            <a:endParaRPr lang="zh-CN" altLang="en-US" sz="2400" b="1" dirty="0">
              <a:solidFill>
                <a:srgbClr val="FF0000"/>
              </a:solidFill>
              <a:latin typeface="Times" panose="02020603050405020304" pitchFamily="18" charset="0"/>
              <a:ea typeface="微软雅黑"/>
              <a:cs typeface="Times" panose="02020603050405020304"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29437" y="2101678"/>
            <a:ext cx="3803515"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rgbClr val="FF0000"/>
                </a:solidFill>
                <a:latin typeface="Times" panose="02020603050405020304" pitchFamily="18" charset="0"/>
                <a:ea typeface="Arial Unicode MS"/>
                <a:cs typeface="Times" panose="02020603050405020304" pitchFamily="18" charset="0"/>
              </a:rPr>
              <a:t>Chia </a:t>
            </a:r>
            <a:r>
              <a:rPr lang="en-US" sz="2800" b="1" dirty="0" err="1">
                <a:solidFill>
                  <a:srgbClr val="FF0000"/>
                </a:solidFill>
                <a:latin typeface="Times" panose="02020603050405020304" pitchFamily="18" charset="0"/>
                <a:ea typeface="Arial Unicode MS"/>
                <a:cs typeface="Times" panose="02020603050405020304" pitchFamily="18" charset="0"/>
              </a:rPr>
              <a:t>lớp</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ra</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thành</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ba</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đội</a:t>
            </a:r>
            <a:endParaRPr lang="zh-CN" altLang="en-US" sz="2400" b="1" dirty="0">
              <a:solidFill>
                <a:srgbClr val="FF0000"/>
              </a:solidFill>
              <a:latin typeface="Times" panose="02020603050405020304" pitchFamily="18" charset="0"/>
              <a:ea typeface="微软雅黑"/>
              <a:cs typeface="Times" panose="02020603050405020304" pitchFamily="18" charset="0"/>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039789"/>
          </a:xfrm>
          <a:prstGeom prst="rect">
            <a:avLst/>
          </a:prstGeom>
        </p:spPr>
        <p:txBody>
          <a:bodyPr wrap="square">
            <a:spAutoFit/>
          </a:bodyPr>
          <a:lstStyle/>
          <a:p>
            <a:pPr lvl="0" eaLnBrk="0" fontAlgn="base" hangingPunct="0">
              <a:lnSpc>
                <a:spcPct val="125000"/>
              </a:lnSpc>
              <a:spcBef>
                <a:spcPct val="0"/>
              </a:spcBef>
              <a:spcAft>
                <a:spcPct val="0"/>
              </a:spcAft>
              <a:defRPr/>
            </a:pPr>
            <a:r>
              <a:rPr lang="en-US" sz="2531" b="1" dirty="0" err="1">
                <a:solidFill>
                  <a:srgbClr val="FF0000"/>
                </a:solidFill>
                <a:latin typeface="Times" panose="02020603050405020304" pitchFamily="18" charset="0"/>
                <a:ea typeface="Arial Unicode MS"/>
                <a:cs typeface="Times" panose="02020603050405020304" pitchFamily="18" charset="0"/>
              </a:rPr>
              <a:t>Đạ</a:t>
            </a:r>
            <a:r>
              <a:rPr lang="it-IT" sz="2531" b="1" dirty="0">
                <a:solidFill>
                  <a:srgbClr val="FF0000"/>
                </a:solidFill>
                <a:latin typeface="Times" panose="02020603050405020304" pitchFamily="18" charset="0"/>
                <a:ea typeface="Arial Unicode MS"/>
                <a:cs typeface="Times" panose="02020603050405020304" pitchFamily="18" charset="0"/>
              </a:rPr>
              <a:t>i di</a:t>
            </a:r>
            <a:r>
              <a:rPr lang="en-US" sz="2531" b="1" dirty="0" err="1">
                <a:solidFill>
                  <a:srgbClr val="FF0000"/>
                </a:solidFill>
                <a:latin typeface="Times" panose="02020603050405020304" pitchFamily="18" charset="0"/>
                <a:ea typeface="Arial Unicode MS"/>
                <a:cs typeface="Times" panose="02020603050405020304" pitchFamily="18" charset="0"/>
              </a:rPr>
              <a:t>ện</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hai</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đội</a:t>
            </a:r>
            <a:r>
              <a:rPr lang="en-US" sz="2531" b="1" dirty="0">
                <a:solidFill>
                  <a:srgbClr val="FF0000"/>
                </a:solidFill>
                <a:latin typeface="Times" panose="02020603050405020304" pitchFamily="18" charset="0"/>
                <a:ea typeface="Arial Unicode MS"/>
                <a:cs typeface="Times" panose="02020603050405020304" pitchFamily="18" charset="0"/>
              </a:rPr>
              <a:t> l</a:t>
            </a:r>
            <a:r>
              <a:rPr lang="fr-FR" sz="2531" b="1" dirty="0">
                <a:solidFill>
                  <a:srgbClr val="FF0000"/>
                </a:solidFill>
                <a:latin typeface="Times" panose="02020603050405020304" pitchFamily="18" charset="0"/>
                <a:ea typeface="Arial Unicode MS"/>
                <a:cs typeface="Times" panose="02020603050405020304" pitchFamily="18" charset="0"/>
              </a:rPr>
              <a:t>ê</a:t>
            </a:r>
            <a:r>
              <a:rPr lang="en-US" sz="2531" b="1" dirty="0">
                <a:solidFill>
                  <a:srgbClr val="FF0000"/>
                </a:solidFill>
                <a:latin typeface="Times" panose="02020603050405020304" pitchFamily="18" charset="0"/>
                <a:ea typeface="Arial Unicode MS"/>
                <a:cs typeface="Times" panose="02020603050405020304" pitchFamily="18" charset="0"/>
              </a:rPr>
              <a:t>n </a:t>
            </a:r>
            <a:r>
              <a:rPr lang="en-US" sz="2531" b="1" dirty="0" err="1">
                <a:solidFill>
                  <a:srgbClr val="FF0000"/>
                </a:solidFill>
                <a:latin typeface="Times" panose="02020603050405020304" pitchFamily="18" charset="0"/>
                <a:ea typeface="Arial Unicode MS"/>
                <a:cs typeface="Times" panose="02020603050405020304" pitchFamily="18" charset="0"/>
              </a:rPr>
              <a:t>bả</a:t>
            </a:r>
            <a:r>
              <a:rPr lang="nl-NL" sz="2531" b="1" dirty="0">
                <a:solidFill>
                  <a:srgbClr val="FF0000"/>
                </a:solidFill>
                <a:latin typeface="Times" panose="02020603050405020304" pitchFamily="18" charset="0"/>
                <a:ea typeface="Arial Unicode MS"/>
                <a:cs typeface="Times" panose="02020603050405020304" pitchFamily="18" charset="0"/>
              </a:rPr>
              <a:t>ng v</a:t>
            </a:r>
            <a:r>
              <a:rPr lang="fr-FR" sz="2531" b="1" dirty="0">
                <a:solidFill>
                  <a:srgbClr val="FF0000"/>
                </a:solidFill>
                <a:latin typeface="Times" panose="02020603050405020304" pitchFamily="18" charset="0"/>
                <a:ea typeface="Arial Unicode MS"/>
                <a:cs typeface="Times" panose="02020603050405020304" pitchFamily="18" charset="0"/>
              </a:rPr>
              <a:t>à </a:t>
            </a:r>
            <a:r>
              <a:rPr lang="en-US" sz="2531" b="1" dirty="0" err="1">
                <a:solidFill>
                  <a:srgbClr val="FF0000"/>
                </a:solidFill>
                <a:latin typeface="Times" panose="02020603050405020304" pitchFamily="18" charset="0"/>
                <a:ea typeface="Arial Unicode MS"/>
                <a:cs typeface="Times" panose="02020603050405020304" pitchFamily="18" charset="0"/>
              </a:rPr>
              <a:t>viết</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dán</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những</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biểu</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hiện</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của</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yêu</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thương</a:t>
            </a:r>
            <a:r>
              <a:rPr lang="en-US" sz="2531" b="1" dirty="0">
                <a:solidFill>
                  <a:srgbClr val="FF0000"/>
                </a:solidFill>
                <a:latin typeface="Times" panose="02020603050405020304" pitchFamily="18" charset="0"/>
                <a:ea typeface="Arial Unicode MS"/>
                <a:cs typeface="Times" panose="02020603050405020304" pitchFamily="18" charset="0"/>
              </a:rPr>
              <a:t> con </a:t>
            </a:r>
            <a:r>
              <a:rPr lang="en-US" sz="2531" b="1" dirty="0" err="1">
                <a:solidFill>
                  <a:srgbClr val="FF0000"/>
                </a:solidFill>
                <a:latin typeface="Times" panose="02020603050405020304" pitchFamily="18" charset="0"/>
                <a:ea typeface="Arial Unicode MS"/>
                <a:cs typeface="Times" panose="02020603050405020304" pitchFamily="18" charset="0"/>
              </a:rPr>
              <a:t>người</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trong</a:t>
            </a:r>
            <a:r>
              <a:rPr lang="en-US" sz="2531" b="1" dirty="0">
                <a:solidFill>
                  <a:srgbClr val="FF0000"/>
                </a:solidFill>
                <a:latin typeface="Times" panose="02020603050405020304" pitchFamily="18" charset="0"/>
                <a:ea typeface="Arial Unicode MS"/>
                <a:cs typeface="Times" panose="02020603050405020304" pitchFamily="18" charset="0"/>
              </a:rPr>
              <a:t> 5’</a:t>
            </a:r>
          </a:p>
        </p:txBody>
      </p:sp>
      <p:sp>
        <p:nvSpPr>
          <p:cNvPr id="3" name="Rectangle 2"/>
          <p:cNvSpPr/>
          <p:nvPr/>
        </p:nvSpPr>
        <p:spPr>
          <a:xfrm>
            <a:off x="9181049" y="4614069"/>
            <a:ext cx="3024784" cy="1260730"/>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panose="02020603050405020304" pitchFamily="18" charset="0"/>
                <a:ea typeface="Arial Unicode MS"/>
                <a:cs typeface="Times" panose="02020603050405020304" pitchFamily="18" charset="0"/>
              </a:rPr>
              <a:t>Đội</a:t>
            </a:r>
            <a:r>
              <a:rPr lang="en-US" sz="2531" b="1" dirty="0">
                <a:solidFill>
                  <a:srgbClr val="FF0000"/>
                </a:solidFill>
                <a:latin typeface="Times" panose="02020603050405020304" pitchFamily="18" charset="0"/>
                <a:ea typeface="Arial Unicode MS"/>
                <a:cs typeface="Times" panose="02020603050405020304" pitchFamily="18" charset="0"/>
              </a:rPr>
              <a:t> n</a:t>
            </a:r>
            <a:r>
              <a:rPr lang="fr-FR" sz="2531" b="1" dirty="0">
                <a:solidFill>
                  <a:srgbClr val="FF0000"/>
                </a:solidFill>
                <a:latin typeface="Times" panose="02020603050405020304" pitchFamily="18" charset="0"/>
                <a:ea typeface="Arial Unicode MS"/>
                <a:cs typeface="Times" panose="02020603050405020304" pitchFamily="18" charset="0"/>
              </a:rPr>
              <a:t>à</a:t>
            </a:r>
            <a:r>
              <a:rPr lang="en-US" sz="2531" b="1" dirty="0">
                <a:solidFill>
                  <a:srgbClr val="FF0000"/>
                </a:solidFill>
                <a:latin typeface="Times" panose="02020603050405020304" pitchFamily="18" charset="0"/>
                <a:ea typeface="Arial Unicode MS"/>
                <a:cs typeface="Times" panose="02020603050405020304" pitchFamily="18" charset="0"/>
              </a:rPr>
              <a:t>o </a:t>
            </a:r>
            <a:r>
              <a:rPr lang="en-US" sz="2531" b="1" dirty="0" err="1">
                <a:solidFill>
                  <a:srgbClr val="FF0000"/>
                </a:solidFill>
                <a:latin typeface="Times" panose="02020603050405020304" pitchFamily="18" charset="0"/>
                <a:ea typeface="Arial Unicode MS"/>
                <a:cs typeface="Times" panose="02020603050405020304" pitchFamily="18" charset="0"/>
              </a:rPr>
              <a:t>viết</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đượ</a:t>
            </a:r>
            <a:r>
              <a:rPr lang="pt-PT" sz="2531" b="1" dirty="0">
                <a:solidFill>
                  <a:srgbClr val="FF0000"/>
                </a:solidFill>
                <a:latin typeface="Times" panose="02020603050405020304" pitchFamily="18" charset="0"/>
                <a:ea typeface="Arial Unicode MS"/>
                <a:cs typeface="Times" panose="02020603050405020304" pitchFamily="18" charset="0"/>
              </a:rPr>
              <a:t>c nhi</a:t>
            </a:r>
            <a:r>
              <a:rPr lang="en-US" sz="2531" b="1" dirty="0" err="1">
                <a:solidFill>
                  <a:srgbClr val="FF0000"/>
                </a:solidFill>
                <a:latin typeface="Times" panose="02020603050405020304" pitchFamily="18" charset="0"/>
                <a:ea typeface="Arial Unicode MS"/>
                <a:cs typeface="Times" panose="02020603050405020304" pitchFamily="18" charset="0"/>
              </a:rPr>
              <a:t>ều</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truyền</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thống</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sẽ</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được</a:t>
            </a:r>
            <a:r>
              <a:rPr lang="en-US" sz="2531" b="1" dirty="0">
                <a:solidFill>
                  <a:srgbClr val="FF0000"/>
                </a:solidFill>
                <a:latin typeface="Times" panose="02020603050405020304" pitchFamily="18" charset="0"/>
                <a:ea typeface="Arial Unicode MS"/>
                <a:cs typeface="Times" panose="02020603050405020304" pitchFamily="18" charset="0"/>
              </a:rPr>
              <a:t> 10 </a:t>
            </a:r>
            <a:r>
              <a:rPr lang="en-US" sz="2531" b="1" dirty="0" err="1">
                <a:solidFill>
                  <a:srgbClr val="FF0000"/>
                </a:solidFill>
                <a:latin typeface="Times" panose="02020603050405020304" pitchFamily="18" charset="0"/>
                <a:ea typeface="Arial Unicode MS"/>
                <a:cs typeface="Times" panose="02020603050405020304" pitchFamily="18" charset="0"/>
              </a:rPr>
              <a:t>điểm</a:t>
            </a:r>
            <a:r>
              <a:rPr lang="en-US" sz="2531" b="1" dirty="0">
                <a:solidFill>
                  <a:srgbClr val="FF0000"/>
                </a:solidFill>
                <a:latin typeface="Times" panose="02020603050405020304" pitchFamily="18" charset="0"/>
                <a:ea typeface="Arial Unicode MS"/>
                <a:cs typeface="Times" panose="02020603050405020304" pitchFamily="18" charset="0"/>
              </a:rPr>
              <a:t>. </a:t>
            </a:r>
            <a:endParaRPr lang="en-SG" sz="2531" b="1" dirty="0">
              <a:solidFill>
                <a:srgbClr val="FF0000"/>
              </a:solidFill>
              <a:latin typeface="Times" panose="02020603050405020304" pitchFamily="18" charset="0"/>
              <a:ea typeface="微软雅黑"/>
              <a:cs typeface="Times" panose="02020603050405020304" pitchFamily="18" charset="0"/>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077906" y="-46677"/>
            <a:ext cx="75820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200" b="1" dirty="0">
                <a:solidFill>
                  <a:srgbClr val="FF0000"/>
                </a:solidFill>
                <a:latin typeface="Times" panose="02020603050405020304" pitchFamily="18" charset="0"/>
                <a:ea typeface="Helvetica Neue"/>
                <a:cs typeface="Times" panose="02020603050405020304" pitchFamily="18" charset="0"/>
              </a:rPr>
              <a:t>TRÒ CHƠI </a:t>
            </a:r>
          </a:p>
          <a:p>
            <a:pPr algn="ctr" eaLnBrk="0" fontAlgn="base" hangingPunct="0">
              <a:spcBef>
                <a:spcPct val="0"/>
              </a:spcBef>
              <a:spcAft>
                <a:spcPct val="0"/>
              </a:spcAft>
            </a:pPr>
            <a:r>
              <a:rPr lang="en-US" altLang="en-US" sz="3200" b="1" dirty="0">
                <a:solidFill>
                  <a:srgbClr val="FF0000"/>
                </a:solidFill>
                <a:latin typeface="Times" panose="02020603050405020304" pitchFamily="18" charset="0"/>
                <a:ea typeface="Helvetica Neue"/>
                <a:cs typeface="Times" panose="02020603050405020304" pitchFamily="18" charset="0"/>
              </a:rPr>
              <a:t>“NGƯỜI LÀM VƯỜN NHÂN HẬU”</a:t>
            </a:r>
            <a:endParaRPr lang="en-SG" altLang="en-US" sz="3200" b="1" dirty="0">
              <a:solidFill>
                <a:srgbClr val="FF0000"/>
              </a:solidFill>
              <a:latin typeface="Times" panose="02020603050405020304" pitchFamily="18" charset="0"/>
              <a:cs typeface="Times" panose="02020603050405020304" pitchFamily="18" charset="0"/>
            </a:endParaRPr>
          </a:p>
        </p:txBody>
      </p:sp>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2621141" y="2410159"/>
            <a:ext cx="6095643"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1374003" y="337868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2978315" y="1341826"/>
            <a:ext cx="1970286" cy="1614487"/>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666037" y="4689476"/>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8265941">
            <a:off x="7910997" y="3398486"/>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21063923">
            <a:off x="7732196" y="4150354"/>
            <a:ext cx="1697037" cy="433387"/>
          </a:xfrm>
        </p:spPr>
        <p:txBody>
          <a:bodyPr rtlCol="0">
            <a:normAutofit fontScale="85000" lnSpcReduction="20000"/>
          </a:body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42003" name="Subtitle 19"/>
          <p:cNvSpPr txBox="1">
            <a:spLocks/>
          </p:cNvSpPr>
          <p:nvPr/>
        </p:nvSpPr>
        <p:spPr bwMode="auto">
          <a:xfrm rot="1916937">
            <a:off x="4689875" y="4899892"/>
            <a:ext cx="1698625" cy="433388"/>
          </a:xfrm>
          <a:prstGeom prst="rect">
            <a:avLst/>
          </a:prstGeom>
          <a:solidFill>
            <a:schemeClr val="accent3">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Lời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nói</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8" name="Subtitle 19"/>
          <p:cNvSpPr txBox="1">
            <a:spLocks/>
          </p:cNvSpPr>
          <p:nvPr/>
        </p:nvSpPr>
        <p:spPr bwMode="auto">
          <a:xfrm rot="19233125">
            <a:off x="6204610" y="4593836"/>
            <a:ext cx="1697037" cy="433387"/>
          </a:xfrm>
          <a:prstGeom prst="rect">
            <a:avLst/>
          </a:prstGeom>
          <a:solidFill>
            <a:srgbClr val="FFCCFF"/>
          </a:solidFill>
          <a:ln>
            <a:noFill/>
          </a:ln>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dirty="0" err="1">
                <a:solidFill>
                  <a:schemeClr val="tx1"/>
                </a:solidFill>
                <a:latin typeface="Times New Roman" pitchFamily="18" charset="0"/>
                <a:cs typeface="Times New Roman" pitchFamily="18" charset="0"/>
              </a:rPr>
              <a:t>Thái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29" name="Subtitle 19"/>
          <p:cNvSpPr txBox="1">
            <a:spLocks/>
          </p:cNvSpPr>
          <p:nvPr/>
        </p:nvSpPr>
        <p:spPr bwMode="auto">
          <a:xfrm rot="17271864">
            <a:off x="4778024" y="3477581"/>
            <a:ext cx="1698625" cy="433388"/>
          </a:xfrm>
          <a:prstGeom prst="rect">
            <a:avLst/>
          </a:prstGeom>
          <a:solidFill>
            <a:schemeClr val="accent2">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Việc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làm</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30" name="Subtitle 19"/>
          <p:cNvSpPr txBox="1">
            <a:spLocks/>
          </p:cNvSpPr>
          <p:nvPr/>
        </p:nvSpPr>
        <p:spPr bwMode="auto">
          <a:xfrm rot="1916937">
            <a:off x="1633364" y="392843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1" name="Freeform 6"/>
          <p:cNvSpPr/>
          <p:nvPr/>
        </p:nvSpPr>
        <p:spPr bwMode="auto">
          <a:xfrm>
            <a:off x="56378" y="3885272"/>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2" name="Subtitle 19"/>
          <p:cNvSpPr txBox="1">
            <a:spLocks/>
          </p:cNvSpPr>
          <p:nvPr/>
        </p:nvSpPr>
        <p:spPr bwMode="auto">
          <a:xfrm rot="1916937">
            <a:off x="337518" y="450113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3" name="Freeform 6"/>
          <p:cNvSpPr/>
          <p:nvPr/>
        </p:nvSpPr>
        <p:spPr bwMode="auto">
          <a:xfrm>
            <a:off x="1449929" y="212082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4" name="Subtitle 19"/>
          <p:cNvSpPr txBox="1">
            <a:spLocks/>
          </p:cNvSpPr>
          <p:nvPr/>
        </p:nvSpPr>
        <p:spPr bwMode="auto">
          <a:xfrm rot="1916937">
            <a:off x="1646339" y="261481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5" name="Freeform 6"/>
          <p:cNvSpPr/>
          <p:nvPr/>
        </p:nvSpPr>
        <p:spPr bwMode="auto">
          <a:xfrm rot="17294764">
            <a:off x="1375780" y="5013900"/>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6" name="Subtitle 19"/>
          <p:cNvSpPr txBox="1">
            <a:spLocks/>
          </p:cNvSpPr>
          <p:nvPr/>
        </p:nvSpPr>
        <p:spPr bwMode="auto">
          <a:xfrm rot="19195578">
            <a:off x="1490496" y="551387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7" name="Freeform 36"/>
          <p:cNvSpPr/>
          <p:nvPr/>
        </p:nvSpPr>
        <p:spPr bwMode="auto">
          <a:xfrm rot="18327244">
            <a:off x="4060513" y="381636"/>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8" name="Subtitle 19"/>
          <p:cNvSpPr txBox="1">
            <a:spLocks/>
          </p:cNvSpPr>
          <p:nvPr/>
        </p:nvSpPr>
        <p:spPr bwMode="auto">
          <a:xfrm rot="16200000">
            <a:off x="4061619" y="820904"/>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9" name="Freeform 38"/>
          <p:cNvSpPr/>
          <p:nvPr/>
        </p:nvSpPr>
        <p:spPr bwMode="auto">
          <a:xfrm>
            <a:off x="5160550" y="730250"/>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0" name="Subtitle 19"/>
          <p:cNvSpPr txBox="1">
            <a:spLocks/>
          </p:cNvSpPr>
          <p:nvPr/>
        </p:nvSpPr>
        <p:spPr bwMode="auto">
          <a:xfrm rot="-2831555">
            <a:off x="5337556" y="1312069"/>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41" name="Freeform 40"/>
          <p:cNvSpPr/>
          <p:nvPr/>
        </p:nvSpPr>
        <p:spPr bwMode="auto">
          <a:xfrm rot="18265941">
            <a:off x="7669406" y="209339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 name="Subtitle 19"/>
          <p:cNvSpPr txBox="1">
            <a:spLocks/>
          </p:cNvSpPr>
          <p:nvPr/>
        </p:nvSpPr>
        <p:spPr bwMode="auto">
          <a:xfrm rot="21063923">
            <a:off x="7441407" y="2705869"/>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3" name="Freeform 42"/>
          <p:cNvSpPr/>
          <p:nvPr/>
        </p:nvSpPr>
        <p:spPr bwMode="auto">
          <a:xfrm rot="18265941">
            <a:off x="8768012" y="4623462"/>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4" name="Subtitle 19"/>
          <p:cNvSpPr txBox="1">
            <a:spLocks/>
          </p:cNvSpPr>
          <p:nvPr/>
        </p:nvSpPr>
        <p:spPr bwMode="auto">
          <a:xfrm rot="21063923">
            <a:off x="8589211" y="5375330"/>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5" name="Subtitle 19"/>
          <p:cNvSpPr txBox="1">
            <a:spLocks/>
          </p:cNvSpPr>
          <p:nvPr/>
        </p:nvSpPr>
        <p:spPr bwMode="auto">
          <a:xfrm rot="1916937">
            <a:off x="3313916" y="198151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pic>
        <p:nvPicPr>
          <p:cNvPr id="46" name="Picture 45"/>
          <p:cNvPicPr>
            <a:picLocks noChangeAspect="1"/>
          </p:cNvPicPr>
          <p:nvPr/>
        </p:nvPicPr>
        <p:blipFill>
          <a:blip r:embed="rId2"/>
          <a:stretch>
            <a:fillRect/>
          </a:stretch>
        </p:blipFill>
        <p:spPr>
          <a:xfrm>
            <a:off x="10936762" y="0"/>
            <a:ext cx="1255238" cy="937524"/>
          </a:xfrm>
          <a:prstGeom prst="rect">
            <a:avLst/>
          </a:prstGeom>
        </p:spPr>
      </p:pic>
      <p:sp>
        <p:nvSpPr>
          <p:cNvPr id="48" name="Rectangle 47"/>
          <p:cNvSpPr>
            <a:spLocks noChangeArrowheads="1"/>
          </p:cNvSpPr>
          <p:nvPr/>
        </p:nvSpPr>
        <p:spPr bwMode="auto">
          <a:xfrm>
            <a:off x="166618" y="138887"/>
            <a:ext cx="43825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4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2400" b="1" dirty="0">
                <a:solidFill>
                  <a:srgbClr val="FF0000"/>
                </a:solidFill>
                <a:latin typeface="#9Slide05 Fourth" panose="00000500000000000000" pitchFamily="2" charset="0"/>
                <a:ea typeface="Helvetica Neue"/>
                <a:cs typeface="Helvetica Neue"/>
              </a:rPr>
              <a:t>“NGƯỜI LÀM VƯỜN NHÂN HẬU”</a:t>
            </a:r>
            <a:endParaRPr lang="en-SG" altLang="en-US" sz="2400" b="1" dirty="0">
              <a:solidFill>
                <a:srgbClr val="FF0000"/>
              </a:solidFill>
              <a:latin typeface="#9Slide05 Fourth" panose="00000500000000000000" pitchFamily="2" charset="0"/>
            </a:endParaRPr>
          </a:p>
        </p:txBody>
      </p:sp>
    </p:spTree>
    <p:extLst>
      <p:ext uri="{BB962C8B-B14F-4D97-AF65-F5344CB8AC3E}">
        <p14:creationId xmlns:p14="http://schemas.microsoft.com/office/powerpoint/2010/main" val="303519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833014"/>
            <a:ext cx="6215562" cy="44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vi-VN" sz="2400" b="1" i="1" dirty="0">
                <a:solidFill>
                  <a:srgbClr val="0000FF"/>
                </a:solidFill>
                <a:latin typeface="+mj-lt"/>
              </a:rPr>
              <a:t>* Bi</a:t>
            </a:r>
            <a:r>
              <a:rPr lang="en-US" sz="2400" b="1" i="1" dirty="0">
                <a:solidFill>
                  <a:srgbClr val="0000FF"/>
                </a:solidFill>
                <a:latin typeface="+mj-lt"/>
              </a:rPr>
              <a:t>ể</a:t>
            </a:r>
            <a:r>
              <a:rPr lang="vi-VN" sz="2400" b="1" i="1" dirty="0">
                <a:solidFill>
                  <a:srgbClr val="0000FF"/>
                </a:solidFill>
                <a:latin typeface="+mj-lt"/>
              </a:rPr>
              <a:t>u hiện của yêu thương con người</a:t>
            </a:r>
            <a:endParaRPr lang="en-US" sz="2400" b="1" dirty="0">
              <a:solidFill>
                <a:srgbClr val="0000FF"/>
              </a:solidFill>
              <a:latin typeface="+mj-lt"/>
            </a:endParaRPr>
          </a:p>
          <a:p>
            <a:pPr>
              <a:buFont typeface="Arial" panose="020B0604020202020204" pitchFamily="34" charset="0"/>
              <a:buNone/>
            </a:pPr>
            <a:r>
              <a:rPr lang="vi-VN" sz="2400" b="1" i="1" dirty="0">
                <a:solidFill>
                  <a:srgbClr val="0000FF"/>
                </a:solidFill>
                <a:latin typeface="+mj-lt"/>
              </a:rPr>
              <a:t>Yêu thương con người được th</a:t>
            </a:r>
            <a:r>
              <a:rPr lang="en-US" sz="2400" b="1" i="1" dirty="0">
                <a:solidFill>
                  <a:srgbClr val="0000FF"/>
                </a:solidFill>
                <a:latin typeface="+mj-lt"/>
              </a:rPr>
              <a:t>ể</a:t>
            </a:r>
            <a:r>
              <a:rPr lang="vi-VN" sz="2400" b="1" i="1" dirty="0">
                <a:solidFill>
                  <a:srgbClr val="0000FF"/>
                </a:solidFill>
                <a:latin typeface="+mj-lt"/>
              </a:rPr>
              <a:t> hiện ngay </a:t>
            </a:r>
            <a:r>
              <a:rPr lang="en-US" sz="2400" b="1" i="1" dirty="0">
                <a:solidFill>
                  <a:srgbClr val="0000FF"/>
                </a:solidFill>
                <a:latin typeface="+mj-lt"/>
              </a:rPr>
              <a:t>ở</a:t>
            </a:r>
            <a:r>
              <a:rPr lang="vi-VN" sz="2400" b="1" i="1" dirty="0">
                <a:solidFill>
                  <a:srgbClr val="0000FF"/>
                </a:solidFill>
                <a:latin typeface="+mj-lt"/>
              </a:rPr>
              <a:t> những lời nói, việc </a:t>
            </a:r>
            <a:r>
              <a:rPr lang="en-US" sz="2400" b="1" i="1" dirty="0">
                <a:solidFill>
                  <a:srgbClr val="0000FF"/>
                </a:solidFill>
                <a:latin typeface="+mj-lt"/>
              </a:rPr>
              <a:t>l</a:t>
            </a:r>
            <a:r>
              <a:rPr lang="vi-VN" sz="2400" b="1" i="1" dirty="0">
                <a:solidFill>
                  <a:srgbClr val="0000FF"/>
                </a:solidFill>
                <a:latin typeface="+mj-lt"/>
              </a:rPr>
              <a:t>àm và thái độ c</a:t>
            </a:r>
            <a:r>
              <a:rPr lang="en-US" sz="2400" b="1" i="1" dirty="0" err="1">
                <a:solidFill>
                  <a:srgbClr val="0000FF"/>
                </a:solidFill>
                <a:latin typeface="+mj-lt"/>
              </a:rPr>
              <a:t>ủa</a:t>
            </a:r>
            <a:r>
              <a:rPr lang="vi-VN" sz="2400" b="1" i="1" dirty="0">
                <a:solidFill>
                  <a:srgbClr val="0000FF"/>
                </a:solidFill>
                <a:latin typeface="+mj-lt"/>
              </a:rPr>
              <a:t> m</a:t>
            </a:r>
            <a:r>
              <a:rPr lang="en-US" sz="2400" b="1" i="1" dirty="0">
                <a:solidFill>
                  <a:srgbClr val="0000FF"/>
                </a:solidFill>
                <a:latin typeface="+mj-lt"/>
              </a:rPr>
              <a:t>ọ</a:t>
            </a:r>
            <a:r>
              <a:rPr lang="vi-VN" sz="2400" b="1" i="1" dirty="0">
                <a:solidFill>
                  <a:srgbClr val="0000FF"/>
                </a:solidFill>
                <a:latin typeface="+mj-lt"/>
              </a:rPr>
              <a:t>i con người trong cuộc s</a:t>
            </a:r>
            <a:r>
              <a:rPr lang="en-US" sz="2400" b="1" i="1" dirty="0">
                <a:solidFill>
                  <a:srgbClr val="0000FF"/>
                </a:solidFill>
                <a:latin typeface="+mj-lt"/>
              </a:rPr>
              <a:t>ố</a:t>
            </a:r>
            <a:r>
              <a:rPr lang="vi-VN" sz="2400" b="1" i="1" dirty="0">
                <a:solidFill>
                  <a:srgbClr val="0000FF"/>
                </a:solidFill>
                <a:latin typeface="+mj-lt"/>
              </a:rPr>
              <a:t>ng hàng ngày.</a:t>
            </a:r>
            <a:endParaRPr lang="en-US" sz="2400" b="1" dirty="0">
              <a:solidFill>
                <a:srgbClr val="0000FF"/>
              </a:solidFill>
              <a:latin typeface="+mj-lt"/>
            </a:endParaRPr>
          </a:p>
          <a:p>
            <a:pPr>
              <a:buFont typeface="Arial" panose="020B0604020202020204" pitchFamily="34" charset="0"/>
              <a:buNone/>
            </a:pPr>
            <a:r>
              <a:rPr lang="vi-VN" sz="2400" b="1" i="1" dirty="0">
                <a:solidFill>
                  <a:srgbClr val="0000FF"/>
                </a:solidFill>
                <a:latin typeface="+mj-lt"/>
              </a:rPr>
              <a:t>1. Bi</a:t>
            </a:r>
            <a:r>
              <a:rPr lang="en-US" sz="2400" b="1" i="1" dirty="0">
                <a:solidFill>
                  <a:srgbClr val="0000FF"/>
                </a:solidFill>
                <a:latin typeface="+mj-lt"/>
              </a:rPr>
              <a:t>ể</a:t>
            </a:r>
            <a:r>
              <a:rPr lang="vi-VN" sz="2400" b="1" i="1" dirty="0">
                <a:solidFill>
                  <a:srgbClr val="0000FF"/>
                </a:solidFill>
                <a:latin typeface="+mj-lt"/>
              </a:rPr>
              <a:t>u hiện của yêu thương con người: Quan tâm, giúp đ</a:t>
            </a:r>
            <a:r>
              <a:rPr lang="en-US" sz="2400" b="1" i="1" dirty="0">
                <a:solidFill>
                  <a:srgbClr val="0000FF"/>
                </a:solidFill>
                <a:latin typeface="+mj-lt"/>
              </a:rPr>
              <a:t>ỡ</a:t>
            </a:r>
            <a:r>
              <a:rPr lang="vi-VN" sz="2400" b="1" i="1" dirty="0">
                <a:solidFill>
                  <a:srgbClr val="0000FF"/>
                </a:solidFill>
                <a:latin typeface="+mj-lt"/>
              </a:rPr>
              <a:t> thông c</a:t>
            </a:r>
            <a:r>
              <a:rPr lang="en-US" sz="2400" b="1" i="1" dirty="0">
                <a:solidFill>
                  <a:srgbClr val="0000FF"/>
                </a:solidFill>
                <a:latin typeface="+mj-lt"/>
              </a:rPr>
              <a:t>ả</a:t>
            </a:r>
            <a:r>
              <a:rPr lang="vi-VN" sz="2400" b="1" i="1" dirty="0">
                <a:solidFill>
                  <a:srgbClr val="0000FF"/>
                </a:solidFill>
                <a:latin typeface="+mj-lt"/>
              </a:rPr>
              <a:t>m, sẻ ch</a:t>
            </a:r>
            <a:r>
              <a:rPr lang="en-US" sz="2400" b="1" i="1" dirty="0" err="1">
                <a:solidFill>
                  <a:srgbClr val="0000FF"/>
                </a:solidFill>
                <a:latin typeface="+mj-lt"/>
              </a:rPr>
              <a:t>ia</a:t>
            </a:r>
            <a:r>
              <a:rPr lang="en-US" sz="2400" b="1" i="1" dirty="0">
                <a:solidFill>
                  <a:srgbClr val="0000FF"/>
                </a:solidFill>
                <a:latin typeface="+mj-lt"/>
              </a:rPr>
              <a:t>,</a:t>
            </a:r>
            <a:r>
              <a:rPr lang="vi-VN" sz="2400" b="1" i="1" dirty="0">
                <a:solidFill>
                  <a:srgbClr val="0000FF"/>
                </a:solidFill>
                <a:latin typeface="+mj-lt"/>
              </a:rPr>
              <a:t> biết tha th</a:t>
            </a:r>
            <a:r>
              <a:rPr lang="en-US" sz="2400" b="1" i="1" dirty="0">
                <a:solidFill>
                  <a:srgbClr val="0000FF"/>
                </a:solidFill>
                <a:latin typeface="+mj-lt"/>
              </a:rPr>
              <a:t>ứ</a:t>
            </a:r>
            <a:r>
              <a:rPr lang="vi-VN" sz="2400" b="1" i="1" dirty="0">
                <a:solidFill>
                  <a:srgbClr val="0000FF"/>
                </a:solidFill>
                <a:latin typeface="+mj-lt"/>
              </a:rPr>
              <a:t>, biết hi sinh vì người khác, ...</a:t>
            </a:r>
            <a:endParaRPr lang="en-US" sz="2400" b="1" dirty="0">
              <a:solidFill>
                <a:srgbClr val="0000FF"/>
              </a:solidFill>
              <a:latin typeface="+mj-lt"/>
            </a:endParaRPr>
          </a:p>
          <a:p>
            <a:pPr>
              <a:buFont typeface="Arial" panose="020B0604020202020204" pitchFamily="34" charset="0"/>
              <a:buNone/>
            </a:pPr>
            <a:r>
              <a:rPr lang="vi-VN" sz="2400" b="1" i="1" dirty="0">
                <a:solidFill>
                  <a:srgbClr val="0000FF"/>
                </a:solidFill>
                <a:latin typeface="+mj-lt"/>
              </a:rPr>
              <a:t>2. Bi</a:t>
            </a:r>
            <a:r>
              <a:rPr lang="en-US" sz="2400" b="1" i="1" dirty="0">
                <a:solidFill>
                  <a:srgbClr val="0000FF"/>
                </a:solidFill>
                <a:latin typeface="+mj-lt"/>
              </a:rPr>
              <a:t>ể</a:t>
            </a:r>
            <a:r>
              <a:rPr lang="vi-VN" sz="2400" b="1" i="1" dirty="0">
                <a:solidFill>
                  <a:srgbClr val="0000FF"/>
                </a:solidFill>
                <a:latin typeface="+mj-lt"/>
              </a:rPr>
              <a:t>u hiện trái với yêu thương con người: Nh</a:t>
            </a:r>
            <a:r>
              <a:rPr lang="en-US" sz="2400" b="1" i="1" dirty="0">
                <a:solidFill>
                  <a:srgbClr val="0000FF"/>
                </a:solidFill>
                <a:latin typeface="+mj-lt"/>
              </a:rPr>
              <a:t>ỏ</a:t>
            </a:r>
            <a:r>
              <a:rPr lang="vi-VN" sz="2400" b="1" i="1" dirty="0">
                <a:solidFill>
                  <a:srgbClr val="0000FF"/>
                </a:solidFill>
                <a:latin typeface="+mj-lt"/>
              </a:rPr>
              <a:t> nhen, ích kỳ thờ ơ trước nh</a:t>
            </a:r>
            <a:r>
              <a:rPr lang="en-US" sz="2400" b="1" i="1" dirty="0">
                <a:solidFill>
                  <a:srgbClr val="0000FF"/>
                </a:solidFill>
                <a:latin typeface="+mj-lt"/>
              </a:rPr>
              <a:t>ữ</a:t>
            </a:r>
            <a:r>
              <a:rPr lang="vi-VN" sz="2400" b="1" i="1" dirty="0">
                <a:solidFill>
                  <a:srgbClr val="0000FF"/>
                </a:solidFill>
                <a:latin typeface="+mj-lt"/>
              </a:rPr>
              <a:t>ng khó khăn và đau kh</a:t>
            </a:r>
            <a:r>
              <a:rPr lang="en-US" sz="2400" b="1" i="1" dirty="0">
                <a:solidFill>
                  <a:srgbClr val="0000FF"/>
                </a:solidFill>
                <a:latin typeface="+mj-lt"/>
              </a:rPr>
              <a:t>ổ</a:t>
            </a:r>
            <a:r>
              <a:rPr lang="vi-VN" sz="2400" b="1" i="1" dirty="0">
                <a:solidFill>
                  <a:srgbClr val="0000FF"/>
                </a:solidFill>
                <a:latin typeface="+mj-lt"/>
              </a:rPr>
              <a:t> của người khác, bao che cho điều xấu, v</a:t>
            </a:r>
            <a:r>
              <a:rPr lang="en-US" sz="2400" b="1" i="1" dirty="0">
                <a:solidFill>
                  <a:srgbClr val="0000FF"/>
                </a:solidFill>
                <a:latin typeface="+mj-lt"/>
              </a:rPr>
              <a:t>ô</a:t>
            </a:r>
            <a:r>
              <a:rPr lang="vi-VN" sz="2400" b="1" i="1" dirty="0">
                <a:solidFill>
                  <a:srgbClr val="0000FF"/>
                </a:solidFill>
                <a:latin typeface="+mj-lt"/>
              </a:rPr>
              <a:t> c</a:t>
            </a:r>
            <a:r>
              <a:rPr lang="en-US" sz="2400" b="1" i="1" dirty="0">
                <a:solidFill>
                  <a:srgbClr val="0000FF"/>
                </a:solidFill>
                <a:latin typeface="+mj-lt"/>
              </a:rPr>
              <a:t>ả</a:t>
            </a:r>
            <a:r>
              <a:rPr lang="vi-VN" sz="2400" b="1" i="1" dirty="0">
                <a:solidFill>
                  <a:srgbClr val="0000FF"/>
                </a:solidFill>
                <a:latin typeface="+mj-lt"/>
              </a:rPr>
              <a:t>m, v</a:t>
            </a:r>
            <a:r>
              <a:rPr lang="en-US" sz="2400" b="1" i="1" dirty="0">
                <a:solidFill>
                  <a:srgbClr val="0000FF"/>
                </a:solidFill>
                <a:latin typeface="+mj-lt"/>
              </a:rPr>
              <a:t>ụ</a:t>
            </a:r>
            <a:r>
              <a:rPr lang="vi-VN" sz="2400" b="1" i="1" dirty="0">
                <a:solidFill>
                  <a:srgbClr val="0000FF"/>
                </a:solidFill>
                <a:latin typeface="+mj-lt"/>
              </a:rPr>
              <a:t> l</a:t>
            </a:r>
            <a:r>
              <a:rPr lang="en-US" sz="2400" b="1" i="1" dirty="0" err="1">
                <a:solidFill>
                  <a:srgbClr val="0000FF"/>
                </a:solidFill>
                <a:latin typeface="+mj-lt"/>
              </a:rPr>
              <a:t>ợi</a:t>
            </a:r>
            <a:r>
              <a:rPr lang="vi-VN" sz="2400" b="1" i="1" dirty="0">
                <a:solidFill>
                  <a:srgbClr val="0000FF"/>
                </a:solidFill>
                <a:latin typeface="+mj-lt"/>
              </a:rPr>
              <a:t> cá nhân, đánh đập, s</a:t>
            </a:r>
            <a:r>
              <a:rPr lang="en-US" sz="2400" b="1" i="1" dirty="0">
                <a:solidFill>
                  <a:srgbClr val="0000FF"/>
                </a:solidFill>
                <a:latin typeface="+mj-lt"/>
              </a:rPr>
              <a:t>ỉ</a:t>
            </a:r>
            <a:r>
              <a:rPr lang="vi-VN" sz="2400" b="1" i="1" dirty="0">
                <a:solidFill>
                  <a:srgbClr val="0000FF"/>
                </a:solidFill>
                <a:latin typeface="+mj-lt"/>
              </a:rPr>
              <a:t> nhục người khác.</a:t>
            </a:r>
            <a:endParaRPr lang="en-US" sz="2400" b="1" dirty="0">
              <a:solidFill>
                <a:srgbClr val="0000FF"/>
              </a:solidFill>
              <a:latin typeface="+mj-lt"/>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2830664" y="2664848"/>
            <a:ext cx="6888101" cy="658642"/>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200" b="1" dirty="0">
                <a:solidFill>
                  <a:srgbClr val="FF0000"/>
                </a:solidFill>
                <a:latin typeface="Times" panose="02020603050405020304" pitchFamily="18" charset="0"/>
                <a:ea typeface="Arial" panose="020B0604020202020204" pitchFamily="34" charset="0"/>
                <a:cs typeface="Times" panose="02020603050405020304" pitchFamily="18" charset="0"/>
              </a:rPr>
              <a:t>2. Ý </a:t>
            </a:r>
            <a:r>
              <a:rPr lang="en-US" sz="3200" b="1" dirty="0" err="1">
                <a:solidFill>
                  <a:srgbClr val="FF0000"/>
                </a:solidFill>
                <a:latin typeface="Times" panose="02020603050405020304" pitchFamily="18" charset="0"/>
                <a:ea typeface="Arial" panose="020B0604020202020204" pitchFamily="34" charset="0"/>
                <a:cs typeface="Times" panose="02020603050405020304" pitchFamily="18" charset="0"/>
              </a:rPr>
              <a:t>nghĩa</a:t>
            </a:r>
            <a:r>
              <a:rPr lang="en-US" sz="3200" b="1" dirty="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3200" b="1" dirty="0" err="1">
                <a:solidFill>
                  <a:srgbClr val="FF0000"/>
                </a:solidFill>
                <a:latin typeface="Times" panose="02020603050405020304" pitchFamily="18" charset="0"/>
                <a:ea typeface="Arial" panose="020B0604020202020204" pitchFamily="34" charset="0"/>
                <a:cs typeface="Times" panose="02020603050405020304" pitchFamily="18" charset="0"/>
              </a:rPr>
              <a:t>của</a:t>
            </a:r>
            <a:r>
              <a:rPr lang="en-US" sz="3200" b="1" dirty="0">
                <a:solidFill>
                  <a:srgbClr val="FF0000"/>
                </a:solidFill>
                <a:latin typeface="Times" panose="02020603050405020304" pitchFamily="18" charset="0"/>
                <a:ea typeface="Arial" panose="020B0604020202020204" pitchFamily="34" charset="0"/>
                <a:cs typeface="Times" panose="02020603050405020304" pitchFamily="18" charset="0"/>
              </a:rPr>
              <a:t> y</a:t>
            </a:r>
            <a:r>
              <a:rPr lang="vi-VN" sz="3200" b="1" dirty="0">
                <a:solidFill>
                  <a:srgbClr val="FF0000"/>
                </a:solidFill>
                <a:latin typeface="Times" panose="02020603050405020304" pitchFamily="18" charset="0"/>
                <a:ea typeface="Arial" panose="020B0604020202020204" pitchFamily="34" charset="0"/>
                <a:cs typeface="Times" panose="02020603050405020304" pitchFamily="18" charset="0"/>
              </a:rPr>
              <a:t>êu thương con người </a:t>
            </a:r>
            <a:endParaRPr lang="en-US" sz="3200" b="1" dirty="0">
              <a:solidFill>
                <a:srgbClr val="FF0000"/>
              </a:solidFill>
              <a:latin typeface="Times" panose="02020603050405020304" pitchFamily="18" charset="0"/>
              <a:ea typeface="Arial" panose="020B0604020202020204" pitchFamily="34" charset="0"/>
              <a:cs typeface="Times"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oasengroup.vn/Content/Uploads/images/6_TRUYEN_THONG/6_2_TAI_TRO/HOAT_DONG_CONG_DONG/CAP_LA_YEU_THUONG/2_Cap%20la%20yeu%20thu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44" y="1264648"/>
            <a:ext cx="3534205" cy="27717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a:stretch>
            <a:fillRect/>
          </a:stretch>
        </p:blipFill>
        <p:spPr>
          <a:xfrm>
            <a:off x="4394243" y="1264648"/>
            <a:ext cx="3597865" cy="2556706"/>
          </a:xfrm>
          <a:prstGeom prst="rect">
            <a:avLst/>
          </a:prstGeom>
        </p:spPr>
      </p:pic>
      <p:pic>
        <p:nvPicPr>
          <p:cNvPr id="4" name="Picture 3"/>
          <p:cNvPicPr>
            <a:picLocks noChangeAspect="1"/>
          </p:cNvPicPr>
          <p:nvPr/>
        </p:nvPicPr>
        <p:blipFill>
          <a:blip r:embed="rId4"/>
          <a:stretch>
            <a:fillRect/>
          </a:stretch>
        </p:blipFill>
        <p:spPr>
          <a:xfrm>
            <a:off x="7992108" y="1115979"/>
            <a:ext cx="4197941" cy="2780231"/>
          </a:xfrm>
          <a:prstGeom prst="rect">
            <a:avLst/>
          </a:prstGeom>
        </p:spPr>
      </p:pic>
      <p:sp>
        <p:nvSpPr>
          <p:cNvPr id="6" name="Rectangle 5"/>
          <p:cNvSpPr/>
          <p:nvPr/>
        </p:nvSpPr>
        <p:spPr>
          <a:xfrm>
            <a:off x="155575" y="-72212"/>
            <a:ext cx="8755855" cy="613245"/>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200" b="1" dirty="0" err="1">
                <a:solidFill>
                  <a:srgbClr val="FF0000"/>
                </a:solidFill>
                <a:latin typeface="Times" panose="02020603050405020304" pitchFamily="18" charset="0"/>
                <a:ea typeface="Arial" panose="020B0604020202020204" pitchFamily="34" charset="0"/>
                <a:cs typeface="Times" panose="02020603050405020304" pitchFamily="18" charset="0"/>
              </a:rPr>
              <a:t>Trò</a:t>
            </a:r>
            <a:r>
              <a:rPr lang="en-US" sz="3200" b="1" dirty="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3200" b="1" dirty="0" err="1">
                <a:solidFill>
                  <a:srgbClr val="FF0000"/>
                </a:solidFill>
                <a:latin typeface="Times" panose="02020603050405020304" pitchFamily="18" charset="0"/>
                <a:ea typeface="Arial" panose="020B0604020202020204" pitchFamily="34" charset="0"/>
                <a:cs typeface="Times" panose="02020603050405020304" pitchFamily="18" charset="0"/>
              </a:rPr>
              <a:t>chơi</a:t>
            </a:r>
            <a:r>
              <a:rPr lang="en-US" sz="3200" b="1" dirty="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3200" b="1" dirty="0" err="1">
                <a:solidFill>
                  <a:srgbClr val="FF0000"/>
                </a:solidFill>
                <a:latin typeface="Times" panose="02020603050405020304" pitchFamily="18" charset="0"/>
                <a:ea typeface="Arial" panose="020B0604020202020204" pitchFamily="34" charset="0"/>
                <a:cs typeface="Times" panose="02020603050405020304" pitchFamily="18" charset="0"/>
              </a:rPr>
              <a:t>Thử</a:t>
            </a:r>
            <a:r>
              <a:rPr lang="en-US" sz="3200" b="1" dirty="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3200" b="1" dirty="0" err="1">
                <a:solidFill>
                  <a:srgbClr val="FF0000"/>
                </a:solidFill>
                <a:latin typeface="Times" panose="02020603050405020304" pitchFamily="18" charset="0"/>
                <a:ea typeface="Arial" panose="020B0604020202020204" pitchFamily="34" charset="0"/>
                <a:cs typeface="Times" panose="02020603050405020304" pitchFamily="18" charset="0"/>
              </a:rPr>
              <a:t>tài</a:t>
            </a:r>
            <a:r>
              <a:rPr lang="en-US" sz="3200" b="1" dirty="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3200" b="1" dirty="0" err="1">
                <a:solidFill>
                  <a:srgbClr val="FF0000"/>
                </a:solidFill>
                <a:latin typeface="Times" panose="02020603050405020304" pitchFamily="18" charset="0"/>
                <a:ea typeface="Arial" panose="020B0604020202020204" pitchFamily="34" charset="0"/>
                <a:cs typeface="Times" panose="02020603050405020304" pitchFamily="18" charset="0"/>
              </a:rPr>
              <a:t>hiểu</a:t>
            </a:r>
            <a:r>
              <a:rPr lang="en-US" sz="3200" b="1" dirty="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3200" b="1" dirty="0" err="1">
                <a:solidFill>
                  <a:srgbClr val="FF0000"/>
                </a:solidFill>
                <a:latin typeface="Times" panose="02020603050405020304" pitchFamily="18" charset="0"/>
                <a:ea typeface="Arial" panose="020B0604020202020204" pitchFamily="34" charset="0"/>
                <a:cs typeface="Times" panose="02020603050405020304" pitchFamily="18" charset="0"/>
              </a:rPr>
              <a:t>biết</a:t>
            </a:r>
            <a:r>
              <a:rPr lang="vi-VN" sz="3200" b="1" dirty="0">
                <a:solidFill>
                  <a:srgbClr val="FF0000"/>
                </a:solidFill>
                <a:latin typeface="Times" panose="02020603050405020304" pitchFamily="18" charset="0"/>
                <a:ea typeface="Arial" panose="020B0604020202020204" pitchFamily="34" charset="0"/>
                <a:cs typeface="Times" panose="02020603050405020304" pitchFamily="18" charset="0"/>
              </a:rPr>
              <a:t> </a:t>
            </a:r>
            <a:endParaRPr lang="en-US" sz="3200" b="1" dirty="0">
              <a:solidFill>
                <a:srgbClr val="FF0000"/>
              </a:solidFill>
              <a:latin typeface="Times" panose="02020603050405020304" pitchFamily="18" charset="0"/>
              <a:ea typeface="Arial" panose="020B0604020202020204" pitchFamily="34" charset="0"/>
              <a:cs typeface="Times" panose="02020603050405020304" pitchFamily="18" charset="0"/>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307975" y="4325305"/>
            <a:ext cx="3697198" cy="2532696"/>
          </a:xfrm>
          <a:prstGeom prst="rect">
            <a:avLst/>
          </a:prstGeom>
        </p:spPr>
      </p:pic>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6"/>
          <a:stretch>
            <a:fillRect/>
          </a:stretch>
        </p:blipFill>
        <p:spPr>
          <a:xfrm>
            <a:off x="4715691" y="4260226"/>
            <a:ext cx="3435531" cy="2601124"/>
          </a:xfrm>
          <a:prstGeom prst="rect">
            <a:avLst/>
          </a:prstGeom>
        </p:spPr>
      </p:pic>
      <p:pic>
        <p:nvPicPr>
          <p:cNvPr id="3078" name="Picture 6" descr="Chủ tịch Quốc hội Nguyễn Thị Kim Ngân dự và phát biểu tại Chương trì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0253" y="4036423"/>
            <a:ext cx="3318387" cy="249500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544761" y="-59634"/>
            <a:ext cx="6230983" cy="907236"/>
          </a:xfrm>
          <a:prstGeom prst="rect">
            <a:avLst/>
          </a:prstGeom>
        </p:spPr>
        <p:txBody>
          <a:bodyPr wrap="square">
            <a:spAutoFit/>
          </a:bodyPr>
          <a:lstStyle/>
          <a:p>
            <a:pPr marL="1054100" marR="0" indent="38100" algn="just">
              <a:lnSpc>
                <a:spcPct val="115000"/>
              </a:lnSpc>
              <a:spcBef>
                <a:spcPts val="0"/>
              </a:spcBef>
              <a:spcAft>
                <a:spcPts val="600"/>
              </a:spcAft>
            </a:pPr>
            <a:r>
              <a:rPr lang="en-US" sz="2400" b="1" dirty="0" err="1">
                <a:solidFill>
                  <a:srgbClr val="1D02DA"/>
                </a:solidFill>
                <a:latin typeface="Times" panose="02020603050405020304" pitchFamily="18" charset="0"/>
                <a:ea typeface="Arial" panose="020B0604020202020204" pitchFamily="34" charset="0"/>
                <a:cs typeface="Times" panose="02020603050405020304" pitchFamily="18" charset="0"/>
              </a:rPr>
              <a:t>Kể</a:t>
            </a:r>
            <a:r>
              <a:rPr lang="en-US" sz="2400" b="1"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400" b="1" dirty="0" err="1">
                <a:solidFill>
                  <a:srgbClr val="1D02DA"/>
                </a:solidFill>
                <a:latin typeface="Times" panose="02020603050405020304" pitchFamily="18" charset="0"/>
                <a:ea typeface="Arial" panose="020B0604020202020204" pitchFamily="34" charset="0"/>
                <a:cs typeface="Times" panose="02020603050405020304" pitchFamily="18" charset="0"/>
              </a:rPr>
              <a:t>tên</a:t>
            </a:r>
            <a:r>
              <a:rPr lang="en-US" sz="2400" b="1"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400" b="1" dirty="0" err="1">
                <a:solidFill>
                  <a:srgbClr val="1D02DA"/>
                </a:solidFill>
                <a:latin typeface="Times" panose="02020603050405020304" pitchFamily="18" charset="0"/>
                <a:ea typeface="Arial" panose="020B0604020202020204" pitchFamily="34" charset="0"/>
                <a:cs typeface="Times" panose="02020603050405020304" pitchFamily="18" charset="0"/>
              </a:rPr>
              <a:t>các</a:t>
            </a:r>
            <a:r>
              <a:rPr lang="en-US" sz="2400" b="1"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400" b="1" dirty="0" err="1">
                <a:solidFill>
                  <a:srgbClr val="1D02DA"/>
                </a:solidFill>
                <a:latin typeface="Times" panose="02020603050405020304" pitchFamily="18" charset="0"/>
                <a:ea typeface="Arial" panose="020B0604020202020204" pitchFamily="34" charset="0"/>
                <a:cs typeface="Times" panose="02020603050405020304" pitchFamily="18" charset="0"/>
              </a:rPr>
              <a:t>chương</a:t>
            </a:r>
            <a:r>
              <a:rPr lang="en-US" sz="2400" b="1"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400" b="1" dirty="0" err="1">
                <a:solidFill>
                  <a:srgbClr val="1D02DA"/>
                </a:solidFill>
                <a:latin typeface="Times" panose="02020603050405020304" pitchFamily="18" charset="0"/>
                <a:ea typeface="Arial" panose="020B0604020202020204" pitchFamily="34" charset="0"/>
                <a:cs typeface="Times" panose="02020603050405020304" pitchFamily="18" charset="0"/>
              </a:rPr>
              <a:t>trình</a:t>
            </a:r>
            <a:r>
              <a:rPr lang="en-US" sz="2400" b="1"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400" b="1" dirty="0" err="1">
                <a:solidFill>
                  <a:srgbClr val="1D02DA"/>
                </a:solidFill>
                <a:latin typeface="Times" panose="02020603050405020304" pitchFamily="18" charset="0"/>
                <a:ea typeface="Arial" panose="020B0604020202020204" pitchFamily="34" charset="0"/>
                <a:cs typeface="Times" panose="02020603050405020304" pitchFamily="18" charset="0"/>
              </a:rPr>
              <a:t>nhân</a:t>
            </a:r>
            <a:r>
              <a:rPr lang="en-US" sz="2400" b="1"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400" b="1" dirty="0" err="1">
                <a:solidFill>
                  <a:srgbClr val="1D02DA"/>
                </a:solidFill>
                <a:latin typeface="Times" panose="02020603050405020304" pitchFamily="18" charset="0"/>
                <a:ea typeface="Arial" panose="020B0604020202020204" pitchFamily="34" charset="0"/>
                <a:cs typeface="Times" panose="02020603050405020304" pitchFamily="18" charset="0"/>
              </a:rPr>
              <a:t>ái</a:t>
            </a:r>
            <a:r>
              <a:rPr lang="en-US" sz="2400" b="1"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400" b="1" dirty="0" err="1">
                <a:solidFill>
                  <a:srgbClr val="1D02DA"/>
                </a:solidFill>
                <a:latin typeface="Times" panose="02020603050405020304" pitchFamily="18" charset="0"/>
                <a:ea typeface="Arial" panose="020B0604020202020204" pitchFamily="34" charset="0"/>
                <a:cs typeface="Times" panose="02020603050405020304" pitchFamily="18" charset="0"/>
              </a:rPr>
              <a:t>trên</a:t>
            </a:r>
            <a:r>
              <a:rPr lang="en-US" sz="2400" b="1"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400" b="1" dirty="0" err="1">
                <a:solidFill>
                  <a:srgbClr val="1D02DA"/>
                </a:solidFill>
                <a:latin typeface="Times" panose="02020603050405020304" pitchFamily="18" charset="0"/>
                <a:ea typeface="Arial" panose="020B0604020202020204" pitchFamily="34" charset="0"/>
                <a:cs typeface="Times" panose="02020603050405020304" pitchFamily="18" charset="0"/>
              </a:rPr>
              <a:t>truyền</a:t>
            </a:r>
            <a:r>
              <a:rPr lang="en-US" sz="2400" b="1"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400" b="1" dirty="0" err="1">
                <a:solidFill>
                  <a:srgbClr val="1D02DA"/>
                </a:solidFill>
                <a:latin typeface="Times" panose="02020603050405020304" pitchFamily="18" charset="0"/>
                <a:ea typeface="Arial" panose="020B0604020202020204" pitchFamily="34" charset="0"/>
                <a:cs typeface="Times" panose="02020603050405020304" pitchFamily="18" charset="0"/>
              </a:rPr>
              <a:t>hình</a:t>
            </a:r>
            <a:r>
              <a:rPr lang="en-US" sz="2400" b="1"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400" b="1" dirty="0" err="1">
                <a:solidFill>
                  <a:srgbClr val="1D02DA"/>
                </a:solidFill>
                <a:latin typeface="Times" panose="02020603050405020304" pitchFamily="18" charset="0"/>
                <a:ea typeface="Arial" panose="020B0604020202020204" pitchFamily="34" charset="0"/>
                <a:cs typeface="Times" panose="02020603050405020304" pitchFamily="18" charset="0"/>
              </a:rPr>
              <a:t>mà</a:t>
            </a:r>
            <a:r>
              <a:rPr lang="en-US" sz="2400" b="1"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400" b="1" dirty="0" err="1">
                <a:solidFill>
                  <a:srgbClr val="1D02DA"/>
                </a:solidFill>
                <a:latin typeface="Times" panose="02020603050405020304" pitchFamily="18" charset="0"/>
                <a:ea typeface="Arial" panose="020B0604020202020204" pitchFamily="34" charset="0"/>
                <a:cs typeface="Times" panose="02020603050405020304" pitchFamily="18" charset="0"/>
              </a:rPr>
              <a:t>em</a:t>
            </a:r>
            <a:r>
              <a:rPr lang="en-US" sz="2400" b="1"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400" b="1" dirty="0" err="1">
                <a:solidFill>
                  <a:srgbClr val="1D02DA"/>
                </a:solidFill>
                <a:latin typeface="Times" panose="02020603050405020304" pitchFamily="18" charset="0"/>
                <a:ea typeface="Arial" panose="020B0604020202020204" pitchFamily="34" charset="0"/>
                <a:cs typeface="Times" panose="02020603050405020304" pitchFamily="18" charset="0"/>
              </a:rPr>
              <a:t>biết</a:t>
            </a:r>
            <a:endParaRPr lang="en-US" sz="2400" b="1" dirty="0">
              <a:effectLst/>
              <a:latin typeface="Times" panose="02020603050405020304" pitchFamily="18" charset="0"/>
              <a:ea typeface="Arial" panose="020B0604020202020204" pitchFamily="34" charset="0"/>
              <a:cs typeface="Times" panose="02020603050405020304" pitchFamily="18" charset="0"/>
            </a:endParaRPr>
          </a:p>
        </p:txBody>
      </p:sp>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3859306"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000" b="1" kern="0" dirty="0" err="1">
                <a:solidFill>
                  <a:prstClr val="black"/>
                </a:solidFill>
                <a:latin typeface="Times New Roman" panose="02020603050405020304" pitchFamily="18" charset="0"/>
                <a:cs typeface="Times New Roman" panose="02020603050405020304" pitchFamily="18" charset="0"/>
              </a:rPr>
              <a:t>Đọc</a:t>
            </a:r>
            <a:r>
              <a:rPr lang="en-US" sz="2000" b="1" kern="0" dirty="0">
                <a:solidFill>
                  <a:prstClr val="black"/>
                </a:solidFill>
                <a:latin typeface="Times New Roman" panose="02020603050405020304" pitchFamily="18" charset="0"/>
                <a:cs typeface="Times New Roman" panose="02020603050405020304" pitchFamily="18" charset="0"/>
              </a:rPr>
              <a:t> </a:t>
            </a:r>
            <a:r>
              <a:rPr lang="en-US" sz="2000" b="1" kern="0" dirty="0" err="1">
                <a:solidFill>
                  <a:prstClr val="black"/>
                </a:solidFill>
                <a:latin typeface="Times New Roman" panose="02020603050405020304" pitchFamily="18" charset="0"/>
                <a:cs typeface="Times New Roman" panose="02020603050405020304" pitchFamily="18" charset="0"/>
              </a:rPr>
              <a:t>thông</a:t>
            </a:r>
            <a:r>
              <a:rPr lang="en-US" sz="2000" b="1" kern="0" dirty="0">
                <a:solidFill>
                  <a:prstClr val="black"/>
                </a:solidFill>
                <a:latin typeface="Times New Roman" panose="02020603050405020304" pitchFamily="18" charset="0"/>
                <a:cs typeface="Times New Roman" panose="02020603050405020304" pitchFamily="18" charset="0"/>
              </a:rPr>
              <a:t> tin </a:t>
            </a:r>
            <a:r>
              <a:rPr lang="en-US" sz="2000" b="1" kern="0" dirty="0" err="1">
                <a:solidFill>
                  <a:prstClr val="black"/>
                </a:solidFill>
                <a:latin typeface="Times New Roman" panose="02020603050405020304" pitchFamily="18" charset="0"/>
                <a:cs typeface="Times New Roman" panose="02020603050405020304" pitchFamily="18" charset="0"/>
              </a:rPr>
              <a:t>và</a:t>
            </a:r>
            <a:r>
              <a:rPr lang="en-US" sz="2000" b="1" kern="0" dirty="0">
                <a:solidFill>
                  <a:prstClr val="black"/>
                </a:solidFill>
                <a:latin typeface="Times New Roman" panose="02020603050405020304" pitchFamily="18" charset="0"/>
                <a:cs typeface="Times New Roman" panose="02020603050405020304" pitchFamily="18" charset="0"/>
              </a:rPr>
              <a:t> </a:t>
            </a:r>
            <a:r>
              <a:rPr lang="en-US" sz="2000" b="1" kern="0" dirty="0" err="1">
                <a:solidFill>
                  <a:prstClr val="black"/>
                </a:solidFill>
                <a:latin typeface="Times New Roman" panose="02020603050405020304" pitchFamily="18" charset="0"/>
                <a:cs typeface="Times New Roman" panose="02020603050405020304" pitchFamily="18" charset="0"/>
              </a:rPr>
              <a:t>trả</a:t>
            </a:r>
            <a:r>
              <a:rPr lang="en-US" sz="2000" b="1" kern="0" dirty="0">
                <a:solidFill>
                  <a:prstClr val="black"/>
                </a:solidFill>
                <a:latin typeface="Times New Roman" panose="02020603050405020304" pitchFamily="18" charset="0"/>
                <a:cs typeface="Times New Roman" panose="02020603050405020304" pitchFamily="18" charset="0"/>
              </a:rPr>
              <a:t> </a:t>
            </a:r>
            <a:r>
              <a:rPr lang="en-US" sz="2000" b="1" kern="0" dirty="0" err="1">
                <a:solidFill>
                  <a:prstClr val="black"/>
                </a:solidFill>
                <a:latin typeface="Times New Roman" panose="02020603050405020304" pitchFamily="18" charset="0"/>
                <a:cs typeface="Times New Roman" panose="02020603050405020304" pitchFamily="18" charset="0"/>
              </a:rPr>
              <a:t>lời</a:t>
            </a:r>
            <a:r>
              <a:rPr lang="en-US" sz="2000" b="1" kern="0" dirty="0">
                <a:solidFill>
                  <a:prstClr val="black"/>
                </a:solidFill>
                <a:latin typeface="Times New Roman" panose="02020603050405020304" pitchFamily="18" charset="0"/>
                <a:cs typeface="Times New Roman" panose="02020603050405020304" pitchFamily="18" charset="0"/>
              </a:rPr>
              <a:t> </a:t>
            </a:r>
            <a:r>
              <a:rPr lang="en-US" sz="2000" b="1" kern="0" dirty="0" err="1">
                <a:solidFill>
                  <a:prstClr val="black"/>
                </a:solidFill>
                <a:latin typeface="Times New Roman" panose="02020603050405020304" pitchFamily="18" charset="0"/>
                <a:cs typeface="Times New Roman" panose="02020603050405020304" pitchFamily="18" charset="0"/>
              </a:rPr>
              <a:t>câu</a:t>
            </a:r>
            <a:r>
              <a:rPr lang="en-US" sz="2000" b="1" kern="0" dirty="0">
                <a:solidFill>
                  <a:prstClr val="black"/>
                </a:solidFill>
                <a:latin typeface="Times New Roman" panose="02020603050405020304" pitchFamily="18" charset="0"/>
                <a:cs typeface="Times New Roman" panose="02020603050405020304" pitchFamily="18" charset="0"/>
              </a:rPr>
              <a:t> </a:t>
            </a:r>
            <a:r>
              <a:rPr lang="en-US" sz="2000" b="1" kern="0" dirty="0" err="1">
                <a:solidFill>
                  <a:prstClr val="black"/>
                </a:solidFill>
                <a:latin typeface="Times New Roman" panose="02020603050405020304" pitchFamily="18" charset="0"/>
                <a:cs typeface="Times New Roman" panose="02020603050405020304" pitchFamily="18" charset="0"/>
              </a:rPr>
              <a:t>hỏi</a:t>
            </a:r>
            <a:endParaRPr lang="en-US" sz="2000" b="1" kern="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4955203"/>
          </a:xfrm>
          <a:prstGeom prst="rect">
            <a:avLst/>
          </a:prstGeom>
          <a:noFill/>
        </p:spPr>
        <p:txBody>
          <a:bodyPr wrap="square" rtlCol="0">
            <a:spAutoFit/>
          </a:bodyPr>
          <a:lstStyle/>
          <a:p>
            <a:pPr algn="just"/>
            <a:r>
              <a:rPr lang="en-US" sz="2800" i="1" dirty="0">
                <a:latin typeface="#9Slide05 IcielSanelma" pitchFamily="2" charset="0"/>
              </a:rPr>
              <a:t>    </a:t>
            </a:r>
            <a:r>
              <a:rPr lang="vi-VN" sz="2400" i="1" dirty="0">
                <a:latin typeface="+mj-lt"/>
              </a:rPr>
              <a:t>Các</a:t>
            </a:r>
            <a:r>
              <a:rPr lang="vi-VN" sz="2400" dirty="0">
                <a:latin typeface="+mj-lt"/>
              </a:rPr>
              <a:t> chương trình nhân ái trên truyền hình như những nh</a:t>
            </a:r>
            <a:r>
              <a:rPr lang="en-US" sz="2400" dirty="0">
                <a:latin typeface="+mj-lt"/>
              </a:rPr>
              <a:t>ị</a:t>
            </a:r>
            <a:r>
              <a:rPr lang="vi-VN" sz="2400" dirty="0">
                <a:latin typeface="+mj-lt"/>
              </a:rPr>
              <a:t>p cầu, mang phép màu đến v</a:t>
            </a:r>
            <a:r>
              <a:rPr lang="en-US" sz="2400" dirty="0">
                <a:latin typeface="+mj-lt"/>
              </a:rPr>
              <a:t>ớ</a:t>
            </a:r>
            <a:r>
              <a:rPr lang="vi-VN" sz="2400" dirty="0">
                <a:latin typeface="+mj-lt"/>
              </a:rPr>
              <a:t>i những người nghèo khổ, bất h</a:t>
            </a:r>
            <a:r>
              <a:rPr lang="en-US" sz="2400" dirty="0">
                <a:latin typeface="+mj-lt"/>
              </a:rPr>
              <a:t>ạ</a:t>
            </a:r>
            <a:r>
              <a:rPr lang="vi-VN" sz="2400" dirty="0">
                <a:latin typeface="+mj-lt"/>
              </a:rPr>
              <a:t>nh. </a:t>
            </a:r>
            <a:r>
              <a:rPr lang="en-US" sz="2400" dirty="0">
                <a:latin typeface="+mj-lt"/>
              </a:rPr>
              <a:t>Đ</a:t>
            </a:r>
            <a:r>
              <a:rPr lang="vi-VN" sz="2400" dirty="0">
                <a:latin typeface="+mj-lt"/>
              </a:rPr>
              <a:t>ó là thông điệp của lòng yêu thương lan toả t</a:t>
            </a:r>
            <a:r>
              <a:rPr lang="en-US" sz="2400" dirty="0">
                <a:latin typeface="+mj-lt"/>
              </a:rPr>
              <a:t>ớ</a:t>
            </a:r>
            <a:r>
              <a:rPr lang="vi-VN" sz="2400" dirty="0">
                <a:latin typeface="+mj-lt"/>
              </a:rPr>
              <a:t>i những trái tim biết rung cảm, thấu hiểu và chia </a:t>
            </a:r>
            <a:r>
              <a:rPr lang="vi-VN" sz="2400" i="1" dirty="0">
                <a:latin typeface="+mj-lt"/>
              </a:rPr>
              <a:t>sẻ</a:t>
            </a:r>
            <a:r>
              <a:rPr lang="vi-VN" sz="2400" dirty="0">
                <a:latin typeface="+mj-lt"/>
              </a:rPr>
              <a:t> v</a:t>
            </a:r>
            <a:r>
              <a:rPr lang="en-US" sz="2400" dirty="0">
                <a:latin typeface="+mj-lt"/>
              </a:rPr>
              <a:t>ớ</a:t>
            </a:r>
            <a:r>
              <a:rPr lang="vi-VN" sz="2400" dirty="0">
                <a:latin typeface="+mj-lt"/>
              </a:rPr>
              <a:t>i những mảnh đời khốn khó.</a:t>
            </a:r>
            <a:endParaRPr lang="en-US" sz="2400" dirty="0">
              <a:latin typeface="+mj-lt"/>
            </a:endParaRPr>
          </a:p>
          <a:p>
            <a:pPr algn="just"/>
            <a:r>
              <a:rPr lang="en-US" sz="2400" dirty="0">
                <a:latin typeface="+mj-lt"/>
              </a:rPr>
              <a:t>    </a:t>
            </a:r>
            <a:r>
              <a:rPr lang="vi-VN" sz="2400" dirty="0">
                <a:latin typeface="+mj-lt"/>
              </a:rPr>
              <a:t>Chương trình </a:t>
            </a:r>
            <a:r>
              <a:rPr lang="vi-VN" sz="2400" i="1" dirty="0">
                <a:latin typeface="+mj-lt"/>
              </a:rPr>
              <a:t>C</a:t>
            </a:r>
            <a:r>
              <a:rPr lang="en-US" sz="2400" i="1" dirty="0">
                <a:latin typeface="+mj-lt"/>
              </a:rPr>
              <a:t>ặ</a:t>
            </a:r>
            <a:r>
              <a:rPr lang="vi-VN" sz="2400" i="1" dirty="0">
                <a:latin typeface="+mj-lt"/>
              </a:rPr>
              <a:t>p lá yêu thương</a:t>
            </a:r>
            <a:r>
              <a:rPr lang="vi-VN" sz="2400" dirty="0">
                <a:latin typeface="+mj-lt"/>
              </a:rPr>
              <a:t> là dự án hỗ trợ các em học sinh có hoàn cảnh khó kh</a:t>
            </a:r>
            <a:r>
              <a:rPr lang="en-US" sz="2400" dirty="0">
                <a:latin typeface="+mj-lt"/>
              </a:rPr>
              <a:t>ă</a:t>
            </a:r>
            <a:r>
              <a:rPr lang="vi-VN" sz="2400" dirty="0">
                <a:latin typeface="+mj-lt"/>
              </a:rPr>
              <a:t>n, vươn lên trong cuộc sống để tiếp tục t</a:t>
            </a:r>
            <a:r>
              <a:rPr lang="en-US" sz="2400" dirty="0">
                <a:latin typeface="+mj-lt"/>
              </a:rPr>
              <a:t>ớ</a:t>
            </a:r>
            <a:r>
              <a:rPr lang="vi-VN" sz="2400" dirty="0">
                <a:latin typeface="+mj-lt"/>
              </a:rPr>
              <a:t>i trường. Chương trình </a:t>
            </a:r>
            <a:r>
              <a:rPr lang="vi-VN" sz="2400" i="1" dirty="0">
                <a:latin typeface="+mj-lt"/>
              </a:rPr>
              <a:t>Xin chào cuộc s</a:t>
            </a:r>
            <a:r>
              <a:rPr lang="en-US" sz="2400" i="1" dirty="0">
                <a:latin typeface="+mj-lt"/>
              </a:rPr>
              <a:t>ố</a:t>
            </a:r>
            <a:r>
              <a:rPr lang="vi-VN" sz="2400" i="1" dirty="0">
                <a:latin typeface="+mj-lt"/>
              </a:rPr>
              <a:t>ng</a:t>
            </a:r>
            <a:r>
              <a:rPr lang="vi-VN" sz="2400" dirty="0">
                <a:latin typeface="+mj-lt"/>
              </a:rPr>
              <a:t> chữa lành những vết thương bằng chính tình yêu thương dành cho những em bé khuyết t</a:t>
            </a:r>
            <a:r>
              <a:rPr lang="en-US" sz="2400" dirty="0" err="1">
                <a:latin typeface="+mj-lt"/>
              </a:rPr>
              <a:t>ật</a:t>
            </a:r>
            <a:r>
              <a:rPr lang="vi-VN" sz="2400" dirty="0">
                <a:latin typeface="+mj-lt"/>
              </a:rPr>
              <a:t>. Sau mỗi ca phẫu thuật giúp các em bước ra khỏi nỗi bất h</a:t>
            </a:r>
            <a:r>
              <a:rPr lang="en-US" sz="2400" dirty="0">
                <a:latin typeface="+mj-lt"/>
              </a:rPr>
              <a:t>ạ</a:t>
            </a:r>
            <a:r>
              <a:rPr lang="vi-VN" sz="2400" dirty="0">
                <a:latin typeface="+mj-lt"/>
              </a:rPr>
              <a:t>nh, tr</a:t>
            </a:r>
            <a:r>
              <a:rPr lang="en-US" sz="2400" dirty="0">
                <a:latin typeface="+mj-lt"/>
              </a:rPr>
              <a:t>ở</a:t>
            </a:r>
            <a:r>
              <a:rPr lang="vi-VN" sz="2400" dirty="0">
                <a:latin typeface="+mj-lt"/>
              </a:rPr>
              <a:t> về vói tuổi thơ bình thường như các em đáng được hưởng. Chương trình </a:t>
            </a:r>
            <a:r>
              <a:rPr lang="vi-VN" sz="2400" i="1" dirty="0">
                <a:latin typeface="+mj-lt"/>
              </a:rPr>
              <a:t>Cùng xây mơ ước</a:t>
            </a:r>
            <a:r>
              <a:rPr lang="vi-VN" sz="2400" dirty="0">
                <a:latin typeface="+mj-lt"/>
              </a:rPr>
              <a:t> giúp giảm b</a:t>
            </a:r>
            <a:r>
              <a:rPr lang="en-US" sz="2400" dirty="0">
                <a:latin typeface="+mj-lt"/>
              </a:rPr>
              <a:t>ớ</a:t>
            </a:r>
            <a:r>
              <a:rPr lang="vi-VN" sz="2400" dirty="0">
                <a:latin typeface="+mj-lt"/>
              </a:rPr>
              <a:t>t những c</a:t>
            </a:r>
            <a:r>
              <a:rPr lang="en-US" sz="2400" dirty="0">
                <a:latin typeface="+mj-lt"/>
              </a:rPr>
              <a:t>ă</a:t>
            </a:r>
            <a:r>
              <a:rPr lang="vi-VN" sz="2400" dirty="0">
                <a:latin typeface="+mj-lt"/>
              </a:rPr>
              <a:t>n nhà dột nát, xiêu vẹo. Trên mảnh đất ấy, sẽ là những ngôi nhà m</a:t>
            </a:r>
            <a:r>
              <a:rPr lang="en-US" sz="2400" dirty="0">
                <a:latin typeface="+mj-lt"/>
              </a:rPr>
              <a:t>ớ</a:t>
            </a:r>
            <a:r>
              <a:rPr lang="vi-VN" sz="2400" dirty="0">
                <a:latin typeface="+mj-lt"/>
              </a:rPr>
              <a:t>i khang trang được dụng lên từ những viên g</a:t>
            </a:r>
            <a:r>
              <a:rPr lang="en-US" sz="2400" dirty="0" err="1">
                <a:latin typeface="+mj-lt"/>
              </a:rPr>
              <a:t>ạch</a:t>
            </a:r>
            <a:r>
              <a:rPr lang="vi-VN" sz="2400" dirty="0">
                <a:latin typeface="+mj-lt"/>
              </a:rPr>
              <a:t> tình nghĩa, từ bàn tay, khối óc và tấm lòng của tất cả cộng đồng,... để mỗi ngôi nhà th</a:t>
            </a:r>
            <a:r>
              <a:rPr lang="en-US" sz="2400" dirty="0" err="1">
                <a:latin typeface="+mj-lt"/>
              </a:rPr>
              <a:t>ật</a:t>
            </a:r>
            <a:r>
              <a:rPr lang="vi-VN" sz="2400" dirty="0">
                <a:latin typeface="+mj-lt"/>
              </a:rPr>
              <a:t> sự tr</a:t>
            </a:r>
            <a:r>
              <a:rPr lang="en-US" sz="2400" dirty="0">
                <a:latin typeface="+mj-lt"/>
              </a:rPr>
              <a:t>ở</a:t>
            </a:r>
            <a:r>
              <a:rPr lang="vi-VN" sz="2400" dirty="0">
                <a:latin typeface="+mj-lt"/>
              </a:rPr>
              <a:t> thành một mái ấm, một chốn an cư, ươm mầm cho một cuộc đời m</a:t>
            </a:r>
            <a:r>
              <a:rPr lang="en-US" sz="2400" dirty="0">
                <a:latin typeface="+mj-lt"/>
              </a:rPr>
              <a:t>ớ</a:t>
            </a:r>
            <a:r>
              <a:rPr lang="vi-VN" sz="2400" dirty="0">
                <a:latin typeface="+mj-lt"/>
              </a:rPr>
              <a:t>i tươi sáng và ấm áp hơn.</a:t>
            </a:r>
            <a:endParaRPr lang="en-US" sz="2400" dirty="0">
              <a:latin typeface="+mj-lt"/>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1047979"/>
          </a:xfrm>
          <a:prstGeom prst="rect">
            <a:avLst/>
          </a:prstGeom>
        </p:spPr>
        <p:txBody>
          <a:bodyPr wrap="square">
            <a:spAutoFit/>
          </a:bodyPr>
          <a:lstStyle/>
          <a:p>
            <a:pPr marL="1054100" marR="0" indent="38100" algn="just">
              <a:lnSpc>
                <a:spcPct val="115000"/>
              </a:lnSpc>
              <a:spcBef>
                <a:spcPts val="0"/>
              </a:spcBef>
              <a:spcAft>
                <a:spcPts val="600"/>
              </a:spcAft>
            </a:pPr>
            <a:r>
              <a:rPr lang="vi-VN" b="1" dirty="0">
                <a:solidFill>
                  <a:srgbClr val="1D02DA"/>
                </a:solidFill>
                <a:latin typeface="+mj-lt"/>
                <a:ea typeface="Arial" panose="020B0604020202020204" pitchFamily="34" charset="0"/>
              </a:rPr>
              <a:t>Theo em, tình yêu thương con người có ý nghĩa như thế nào đối với người được nhận tình yêu thương và người th</a:t>
            </a:r>
            <a:r>
              <a:rPr lang="en-US" b="1" dirty="0">
                <a:solidFill>
                  <a:srgbClr val="1D02DA"/>
                </a:solidFill>
                <a:latin typeface="+mj-lt"/>
                <a:ea typeface="Arial" panose="020B0604020202020204" pitchFamily="34" charset="0"/>
              </a:rPr>
              <a:t>ể</a:t>
            </a:r>
            <a:r>
              <a:rPr lang="vi-VN" b="1" dirty="0">
                <a:solidFill>
                  <a:srgbClr val="1D02DA"/>
                </a:solidFill>
                <a:latin typeface="+mj-lt"/>
                <a:ea typeface="Arial" panose="020B0604020202020204" pitchFamily="34" charset="0"/>
              </a:rPr>
              <a:t> hiện tình yêu thương với người khác?</a:t>
            </a:r>
            <a:endParaRPr lang="en-US" b="1" dirty="0">
              <a:effectLst/>
              <a:latin typeface="+mj-lt"/>
              <a:ea typeface="Arial" panose="020B0604020202020204" pitchFamily="34"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87"/>
          <p:cNvPicPr/>
          <p:nvPr/>
        </p:nvPicPr>
        <p:blipFill>
          <a:blip r:embed="rId2"/>
          <a:stretch/>
        </p:blipFill>
        <p:spPr>
          <a:xfrm>
            <a:off x="8840591" y="4153100"/>
            <a:ext cx="3229946" cy="2739088"/>
          </a:xfrm>
          <a:prstGeom prst="rect">
            <a:avLst/>
          </a:prstGeom>
        </p:spPr>
      </p:pic>
      <p:sp>
        <p:nvSpPr>
          <p:cNvPr id="21" name="Rectangle 20"/>
          <p:cNvSpPr>
            <a:spLocks noChangeArrowheads="1"/>
          </p:cNvSpPr>
          <p:nvPr/>
        </p:nvSpPr>
        <p:spPr bwMode="auto">
          <a:xfrm>
            <a:off x="455196" y="2797498"/>
            <a:ext cx="110526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800" b="1" dirty="0" err="1">
                <a:solidFill>
                  <a:srgbClr val="0000FF"/>
                </a:solidFill>
                <a:latin typeface="Times" panose="02020603050405020304" pitchFamily="18" charset="0"/>
                <a:ea typeface="Helvetica Neue"/>
                <a:cs typeface="Times" panose="02020603050405020304" pitchFamily="18" charset="0"/>
              </a:rPr>
              <a:t>Bài</a:t>
            </a:r>
            <a:r>
              <a:rPr lang="en-US" altLang="en-US" sz="4800" b="1" dirty="0">
                <a:solidFill>
                  <a:srgbClr val="0000FF"/>
                </a:solidFill>
                <a:latin typeface="Times" panose="02020603050405020304" pitchFamily="18" charset="0"/>
                <a:ea typeface="Helvetica Neue"/>
                <a:cs typeface="Times" panose="02020603050405020304" pitchFamily="18" charset="0"/>
              </a:rPr>
              <a:t> 2:</a:t>
            </a:r>
            <a:r>
              <a:rPr lang="en-US" altLang="en-US" sz="4800" b="1" dirty="0">
                <a:solidFill>
                  <a:srgbClr val="FF0000"/>
                </a:solidFill>
                <a:latin typeface="Times" panose="02020603050405020304" pitchFamily="18" charset="0"/>
                <a:ea typeface="Helvetica Neue"/>
                <a:cs typeface="Times" panose="02020603050405020304" pitchFamily="18" charset="0"/>
              </a:rPr>
              <a:t> YÊU THƯƠNG CON NGƯỜI</a:t>
            </a:r>
            <a:endParaRPr lang="en-SG" altLang="en-US" sz="4800" b="1" dirty="0">
              <a:solidFill>
                <a:srgbClr val="0000FF"/>
              </a:solidFill>
              <a:latin typeface="Times" panose="02020603050405020304" pitchFamily="18" charset="0"/>
              <a:cs typeface="Times" panose="02020603050405020304" pitchFamily="18" charset="0"/>
            </a:endParaRPr>
          </a:p>
        </p:txBody>
      </p:sp>
      <p:pic>
        <p:nvPicPr>
          <p:cNvPr id="11" name="Shape 51"/>
          <p:cNvPicPr/>
          <p:nvPr/>
        </p:nvPicPr>
        <p:blipFill>
          <a:blip r:embed="rId3"/>
          <a:stretch/>
        </p:blipFill>
        <p:spPr>
          <a:xfrm>
            <a:off x="455196" y="244404"/>
            <a:ext cx="3364865" cy="2028488"/>
          </a:xfrm>
          <a:prstGeom prst="rect">
            <a:avLst/>
          </a:prstGeom>
        </p:spPr>
      </p:pic>
      <p:pic>
        <p:nvPicPr>
          <p:cNvPr id="12" name="Shape 53"/>
          <p:cNvPicPr/>
          <p:nvPr/>
        </p:nvPicPr>
        <p:blipFill>
          <a:blip r:embed="rId4"/>
          <a:stretch/>
        </p:blipFill>
        <p:spPr>
          <a:xfrm>
            <a:off x="4155288" y="230781"/>
            <a:ext cx="2531759" cy="2042112"/>
          </a:xfrm>
          <a:prstGeom prst="rect">
            <a:avLst/>
          </a:prstGeom>
        </p:spPr>
      </p:pic>
      <p:pic>
        <p:nvPicPr>
          <p:cNvPr id="13" name="Shape 55"/>
          <p:cNvPicPr/>
          <p:nvPr/>
        </p:nvPicPr>
        <p:blipFill>
          <a:blip r:embed="rId5"/>
          <a:stretch/>
        </p:blipFill>
        <p:spPr>
          <a:xfrm>
            <a:off x="7128751" y="236240"/>
            <a:ext cx="3584575" cy="2031194"/>
          </a:xfrm>
          <a:prstGeom prst="rect">
            <a:avLst/>
          </a:prstGeom>
        </p:spPr>
      </p:pic>
      <p:pic>
        <p:nvPicPr>
          <p:cNvPr id="14" name="Shape 57"/>
          <p:cNvPicPr/>
          <p:nvPr/>
        </p:nvPicPr>
        <p:blipFill>
          <a:blip r:embed="rId6"/>
          <a:stretch/>
        </p:blipFill>
        <p:spPr>
          <a:xfrm>
            <a:off x="701755" y="3997234"/>
            <a:ext cx="3118306" cy="2836036"/>
          </a:xfrm>
          <a:prstGeom prst="rect">
            <a:avLst/>
          </a:prstGeom>
        </p:spPr>
      </p:pic>
      <p:pic>
        <p:nvPicPr>
          <p:cNvPr id="10" name="Picture 9"/>
          <p:cNvPicPr>
            <a:picLocks noChangeAspect="1"/>
          </p:cNvPicPr>
          <p:nvPr/>
        </p:nvPicPr>
        <p:blipFill>
          <a:blip r:embed="rId7"/>
          <a:stretch>
            <a:fillRect/>
          </a:stretch>
        </p:blipFill>
        <p:spPr>
          <a:xfrm>
            <a:off x="10936762" y="0"/>
            <a:ext cx="1255238" cy="937524"/>
          </a:xfrm>
          <a:prstGeom prst="rect">
            <a:avLst/>
          </a:prstGeom>
        </p:spPr>
      </p:pic>
      <p:pic>
        <p:nvPicPr>
          <p:cNvPr id="2" name="Picture 1"/>
          <p:cNvPicPr>
            <a:picLocks noChangeAspect="1"/>
          </p:cNvPicPr>
          <p:nvPr/>
        </p:nvPicPr>
        <p:blipFill>
          <a:blip r:embed="rId8"/>
          <a:stretch>
            <a:fillRect/>
          </a:stretch>
        </p:blipFill>
        <p:spPr>
          <a:xfrm>
            <a:off x="4155289" y="3997234"/>
            <a:ext cx="4074312" cy="2677886"/>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901102" y="2243470"/>
            <a:ext cx="8132616" cy="3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2400" b="1" i="1" dirty="0">
                <a:solidFill>
                  <a:srgbClr val="0000FF"/>
                </a:solidFill>
                <a:latin typeface="+mj-lt"/>
              </a:rPr>
              <a:t>* </a:t>
            </a:r>
            <a:r>
              <a:rPr lang="en-US" sz="2400" b="1" i="1" dirty="0">
                <a:solidFill>
                  <a:srgbClr val="0000FF"/>
                </a:solidFill>
                <a:latin typeface="+mj-lt"/>
              </a:rPr>
              <a:t>Ý </a:t>
            </a:r>
            <a:r>
              <a:rPr lang="en-US" sz="2400" b="1" i="1" dirty="0" err="1">
                <a:solidFill>
                  <a:srgbClr val="0000FF"/>
                </a:solidFill>
                <a:latin typeface="+mj-lt"/>
              </a:rPr>
              <a:t>nghĩa</a:t>
            </a:r>
            <a:r>
              <a:rPr lang="en-US" sz="2400" b="1" i="1" dirty="0">
                <a:solidFill>
                  <a:srgbClr val="0000FF"/>
                </a:solidFill>
                <a:latin typeface="+mj-lt"/>
              </a:rPr>
              <a:t> </a:t>
            </a:r>
            <a:r>
              <a:rPr lang="vi-VN" sz="2400" b="1" i="1" dirty="0">
                <a:solidFill>
                  <a:srgbClr val="0000FF"/>
                </a:solidFill>
                <a:latin typeface="+mj-lt"/>
              </a:rPr>
              <a:t>của yêu thương con người</a:t>
            </a:r>
            <a:endParaRPr lang="en-US" sz="2400" b="1" dirty="0">
              <a:solidFill>
                <a:srgbClr val="0000FF"/>
              </a:solidFill>
              <a:latin typeface="+mj-lt"/>
            </a:endParaRPr>
          </a:p>
          <a:p>
            <a:pPr lvl="0">
              <a:buNone/>
            </a:pPr>
            <a:r>
              <a:rPr lang="en-US" sz="3000" dirty="0">
                <a:latin typeface="#9Slide07 Marbelia Regular" panose="02000500000000000000" pitchFamily="2" charset="0"/>
              </a:rPr>
              <a:t>-</a:t>
            </a:r>
            <a:r>
              <a:rPr lang="vi-VN" sz="2400" dirty="0">
                <a:latin typeface="+mj-lt"/>
              </a:rPr>
              <a:t>Tình yêu thương con người mang lại niềm vui, sự tin tưởng vào bản thân và cuộc sống; giúp con người có thêm sức mạnh vượt qua khó khăn, hoạn nạn; làm cho mối quan hệ giữa con người với con người thêm gần gũi, gắn bó; góp phần xây dựng cộng đồng an toàn, lành mạnh và tốt đẹp hơn. </a:t>
            </a:r>
            <a:endParaRPr lang="en-US" sz="2400" dirty="0">
              <a:latin typeface="+mj-lt"/>
            </a:endParaRPr>
          </a:p>
          <a:p>
            <a:pPr lvl="0">
              <a:buNone/>
            </a:pPr>
            <a:r>
              <a:rPr lang="en-US" sz="2400" dirty="0">
                <a:latin typeface="+mj-lt"/>
              </a:rPr>
              <a:t>-</a:t>
            </a:r>
            <a:r>
              <a:rPr lang="vi-VN" sz="2400" dirty="0">
                <a:latin typeface="+mj-lt"/>
              </a:rPr>
              <a:t>Người biết yêu thương con người sẽ được mọi người yêu quý và kính trọng. Yêu thương con người là truyền thống quý báu của dân tộc, cần được giữ gìn và phát huy.</a:t>
            </a:r>
            <a:br>
              <a:rPr lang="vi-VN" sz="2400" dirty="0">
                <a:latin typeface="+mj-lt"/>
              </a:rPr>
            </a:br>
            <a:endParaRPr lang="en-US" sz="2400" b="1" dirty="0">
              <a:latin typeface="+mj-lt"/>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2907784"/>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400" b="1" dirty="0">
                <a:solidFill>
                  <a:prstClr val="black"/>
                </a:solidFill>
                <a:latin typeface="+mj-lt"/>
                <a:ea typeface="Cambria" panose="02040503050406030204" pitchFamily="18" charset="0"/>
                <a:cs typeface="Cambria" panose="02040503050406030204" pitchFamily="18" charset="0"/>
              </a:rPr>
              <a:t>Em hãy thực hiện một việc làm thể hiện tình yêu thương đối với người thân trong gia đình và chia sẻ trước lớp.</a:t>
            </a:r>
            <a:endParaRPr lang="en-US" sz="2400" b="1" dirty="0">
              <a:solidFill>
                <a:prstClr val="black"/>
              </a:solidFill>
              <a:latin typeface="+mj-lt"/>
              <a:ea typeface="Cambria" panose="02040503050406030204" pitchFamily="18" charset="0"/>
              <a:cs typeface="Cambria" panose="02040503050406030204"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400" b="1" dirty="0">
                <a:solidFill>
                  <a:prstClr val="black"/>
                </a:solidFill>
                <a:latin typeface="+mj-lt"/>
                <a:ea typeface="Cambria" panose="02040503050406030204" pitchFamily="18" charset="0"/>
                <a:cs typeface="Cambria" panose="02040503050406030204" pitchFamily="18" charset="0"/>
              </a:rPr>
              <a:t>Em hãy thực hiện một hành động hay một lời nói cụ thể thể hiện tình yêu thương với bạn bè, thầy cô trong lớp em.</a:t>
            </a:r>
            <a:endParaRPr lang="en-US" sz="2400" b="1" dirty="0">
              <a:solidFill>
                <a:prstClr val="black"/>
              </a:solidFill>
              <a:latin typeface="+mj-lt"/>
              <a:ea typeface="Cambria" panose="02040503050406030204" pitchFamily="18" charset="0"/>
              <a:cs typeface="Cambria" panose="02040503050406030204"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xmlns=""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2400" b="1" dirty="0" err="1">
                <a:solidFill>
                  <a:srgbClr val="FF0000"/>
                </a:solidFill>
                <a:latin typeface="Times" panose="02020603050405020304" pitchFamily="18" charset="0"/>
                <a:ea typeface="Times New Roman" panose="02020603050405020304" pitchFamily="18" charset="0"/>
                <a:cs typeface="Times" panose="02020603050405020304" pitchFamily="18" charset="0"/>
              </a:rPr>
              <a:t>Hoạt</a:t>
            </a:r>
            <a:r>
              <a:rPr lang="en-US" sz="2400" b="1" dirty="0">
                <a:solidFill>
                  <a:srgbClr val="FF0000"/>
                </a:solidFill>
                <a:latin typeface="Times" panose="02020603050405020304" pitchFamily="18" charset="0"/>
                <a:ea typeface="Times New Roman" panose="02020603050405020304" pitchFamily="18" charset="0"/>
                <a:cs typeface="Times" panose="02020603050405020304" pitchFamily="18" charset="0"/>
              </a:rPr>
              <a:t> </a:t>
            </a:r>
            <a:r>
              <a:rPr lang="en-US" sz="2400" b="1" dirty="0" err="1">
                <a:solidFill>
                  <a:srgbClr val="FF0000"/>
                </a:solidFill>
                <a:latin typeface="Times" panose="02020603050405020304" pitchFamily="18" charset="0"/>
                <a:ea typeface="Times New Roman" panose="02020603050405020304" pitchFamily="18" charset="0"/>
                <a:cs typeface="Times" panose="02020603050405020304" pitchFamily="18" charset="0"/>
              </a:rPr>
              <a:t>động</a:t>
            </a:r>
            <a:r>
              <a:rPr lang="en-US" sz="2400" b="1" dirty="0">
                <a:solidFill>
                  <a:srgbClr val="FF0000"/>
                </a:solidFill>
                <a:latin typeface="Times" panose="02020603050405020304" pitchFamily="18" charset="0"/>
                <a:ea typeface="Times New Roman" panose="02020603050405020304" pitchFamily="18" charset="0"/>
                <a:cs typeface="Times" panose="02020603050405020304" pitchFamily="18" charset="0"/>
              </a:rPr>
              <a:t>: </a:t>
            </a:r>
            <a:r>
              <a:rPr lang="vi-VN" sz="2400" b="1" dirty="0">
                <a:solidFill>
                  <a:srgbClr val="FF0000"/>
                </a:solidFill>
                <a:latin typeface="Times" panose="02020603050405020304" pitchFamily="18" charset="0"/>
                <a:ea typeface="Arial" panose="020B0604020202020204" pitchFamily="34" charset="0"/>
                <a:cs typeface="Times" panose="02020603050405020304" pitchFamily="18" charset="0"/>
              </a:rPr>
              <a:t>Thực hiện hành động yêu thương.</a:t>
            </a:r>
            <a:endParaRPr lang="en-US" sz="2400" b="1" dirty="0">
              <a:solidFill>
                <a:srgbClr val="FF0000"/>
              </a:solidFill>
              <a:latin typeface="Times" panose="02020603050405020304" pitchFamily="18" charset="0"/>
              <a:ea typeface="Arial" panose="020B0604020202020204" pitchFamily="34" charset="0"/>
              <a:cs typeface="Times" panose="02020603050405020304"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9" name="Picture 2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5843588"/>
            <a:ext cx="34290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64" y="5832475"/>
            <a:ext cx="4746625" cy="706438"/>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5551489"/>
            <a:ext cx="3429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339" y="5105401"/>
            <a:ext cx="4949825" cy="88741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0" y="2827339"/>
            <a:ext cx="25527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4" y="4140200"/>
            <a:ext cx="52974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663" y="4002088"/>
            <a:ext cx="52705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8026" y="3538538"/>
            <a:ext cx="54197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8750" y="2822575"/>
            <a:ext cx="2084388"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2833688"/>
            <a:ext cx="2051050" cy="8429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2795588"/>
            <a:ext cx="2078038" cy="584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9713" y="2486025"/>
            <a:ext cx="3357562"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8688" y="2012950"/>
            <a:ext cx="201295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8275" y="1339851"/>
            <a:ext cx="3297238"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8275" y="1333500"/>
            <a:ext cx="3297238"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8276" y="1201739"/>
            <a:ext cx="3186113" cy="5349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2388" y="804863"/>
            <a:ext cx="3357562" cy="6778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69050" y="463551"/>
            <a:ext cx="33909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83113" y="1146176"/>
            <a:ext cx="205581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98751" y="1841500"/>
            <a:ext cx="2155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59063" y="1"/>
            <a:ext cx="710565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5394" y="2481264"/>
            <a:ext cx="2769646" cy="16589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4"/>
          <a:stretch>
            <a:fillRect/>
          </a:stretch>
        </p:blipFill>
        <p:spPr>
          <a:xfrm>
            <a:off x="9842864" y="2498982"/>
            <a:ext cx="2516829" cy="4359018"/>
          </a:xfrm>
          <a:prstGeom prst="rect">
            <a:avLst/>
          </a:prstGeom>
        </p:spPr>
      </p:pic>
      <p:pic>
        <p:nvPicPr>
          <p:cNvPr id="27" name="图片 1"/>
          <p:cNvPicPr>
            <a:picLocks noChangeAspect="1"/>
          </p:cNvPicPr>
          <p:nvPr/>
        </p:nvPicPr>
        <p:blipFill rotWithShape="1">
          <a:blip r:embed="rId25"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pic>
        <p:nvPicPr>
          <p:cNvPr id="29" name="Picture 28"/>
          <p:cNvPicPr>
            <a:picLocks noChangeAspect="1"/>
          </p:cNvPicPr>
          <p:nvPr/>
        </p:nvPicPr>
        <p:blipFill>
          <a:blip r:embed="rId26"/>
          <a:stretch>
            <a:fillRect/>
          </a:stretch>
        </p:blipFill>
        <p:spPr>
          <a:xfrm>
            <a:off x="10936762" y="0"/>
            <a:ext cx="1255238" cy="937524"/>
          </a:xfrm>
          <a:prstGeom prst="rect">
            <a:avLst/>
          </a:prstGeom>
        </p:spPr>
      </p:pic>
    </p:spTree>
    <p:extLst>
      <p:ext uri="{BB962C8B-B14F-4D97-AF65-F5344CB8AC3E}">
        <p14:creationId xmlns:p14="http://schemas.microsoft.com/office/powerpoint/2010/main" val="386107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646331"/>
          </a:xfrm>
          <a:prstGeom prst="rect">
            <a:avLst/>
          </a:prstGeom>
          <a:noFill/>
        </p:spPr>
        <p:txBody>
          <a:bodyPr wrap="square" rtlCol="0">
            <a:spAutoFit/>
          </a:bodyPr>
          <a:lstStyle/>
          <a:p>
            <a:pPr algn="ctr" defTabSz="457200"/>
            <a:r>
              <a:rPr lang="en-US" altLang="zh-CN" sz="3600" b="1" dirty="0" err="1" smtClean="0">
                <a:solidFill>
                  <a:srgbClr val="FF0000"/>
                </a:solidFill>
                <a:latin typeface="Times" panose="02020603050405020304" pitchFamily="18" charset="0"/>
                <a:ea typeface="华康海报体W12" panose="040B0C09000000000000" pitchFamily="81" charset="-122"/>
                <a:cs typeface="Times" panose="02020603050405020304" pitchFamily="18" charset="0"/>
              </a:rPr>
              <a:t>III.Luyện</a:t>
            </a:r>
            <a:r>
              <a:rPr lang="en-US" altLang="zh-CN" sz="3600" b="1" dirty="0" smtClean="0">
                <a:solidFill>
                  <a:srgbClr val="FF0000"/>
                </a:solidFill>
                <a:latin typeface="Times" panose="02020603050405020304" pitchFamily="18" charset="0"/>
                <a:ea typeface="华康海报体W12" panose="040B0C09000000000000" pitchFamily="81" charset="-122"/>
                <a:cs typeface="Times" panose="02020603050405020304" pitchFamily="18" charset="0"/>
              </a:rPr>
              <a:t> </a:t>
            </a:r>
            <a:r>
              <a:rPr lang="en-US" altLang="zh-CN" sz="3600" b="1" dirty="0" err="1">
                <a:solidFill>
                  <a:srgbClr val="FF0000"/>
                </a:solidFill>
                <a:latin typeface="Times" panose="02020603050405020304" pitchFamily="18" charset="0"/>
                <a:ea typeface="华康海报体W12" panose="040B0C09000000000000" pitchFamily="81" charset="-122"/>
                <a:cs typeface="Times" panose="02020603050405020304" pitchFamily="18" charset="0"/>
              </a:rPr>
              <a:t>tập</a:t>
            </a:r>
            <a:endParaRPr lang="zh-CN" altLang="en-US" sz="3600" b="1" dirty="0">
              <a:solidFill>
                <a:srgbClr val="FF0000"/>
              </a:solidFill>
              <a:latin typeface="Times" panose="02020603050405020304" pitchFamily="18" charset="0"/>
              <a:ea typeface="华康海报体W12" panose="040B0C09000000000000" pitchFamily="81" charset="-122"/>
              <a:cs typeface="Times" panose="02020603050405020304"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err="1">
                  <a:solidFill>
                    <a:srgbClr val="0000FF"/>
                  </a:solidFill>
                  <a:latin typeface="Times" panose="02020603050405020304" pitchFamily="18" charset="0"/>
                  <a:ea typeface="Helvetica Neue"/>
                  <a:cs typeface="Times" panose="02020603050405020304" pitchFamily="18" charset="0"/>
                </a:rPr>
                <a:t>Bài</a:t>
              </a:r>
              <a:r>
                <a:rPr lang="en-US" altLang="en-US" sz="3600" b="1" dirty="0">
                  <a:solidFill>
                    <a:srgbClr val="0000FF"/>
                  </a:solidFill>
                  <a:latin typeface="Times" panose="02020603050405020304" pitchFamily="18" charset="0"/>
                  <a:ea typeface="Helvetica Neue"/>
                  <a:cs typeface="Times" panose="02020603050405020304" pitchFamily="18" charset="0"/>
                </a:rPr>
                <a:t> 2:</a:t>
              </a:r>
              <a:r>
                <a:rPr lang="en-US" altLang="en-US" sz="3600" b="1" dirty="0">
                  <a:solidFill>
                    <a:srgbClr val="FF0000"/>
                  </a:solidFill>
                  <a:latin typeface="Times" panose="02020603050405020304" pitchFamily="18" charset="0"/>
                  <a:ea typeface="Helvetica Neue"/>
                  <a:cs typeface="Times" panose="02020603050405020304" pitchFamily="18" charset="0"/>
                </a:rPr>
                <a:t> </a:t>
              </a:r>
            </a:p>
            <a:p>
              <a:pPr algn="ctr" eaLnBrk="0" fontAlgn="base" hangingPunct="0">
                <a:spcBef>
                  <a:spcPct val="0"/>
                </a:spcBef>
                <a:spcAft>
                  <a:spcPct val="0"/>
                </a:spcAft>
              </a:pPr>
              <a:r>
                <a:rPr lang="en-US" altLang="en-US" sz="3600" b="1" dirty="0">
                  <a:solidFill>
                    <a:srgbClr val="FF0000"/>
                  </a:solidFill>
                  <a:latin typeface="Times" panose="02020603050405020304" pitchFamily="18" charset="0"/>
                  <a:ea typeface="Helvetica Neue"/>
                  <a:cs typeface="Times" panose="02020603050405020304" pitchFamily="18" charset="0"/>
                </a:rPr>
                <a:t>YÊU THƯƠNG CON NGƯỜI </a:t>
              </a:r>
              <a:r>
                <a:rPr lang="en-US" altLang="en-US" sz="4400" b="1" dirty="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5"/>
          <p:cNvSpPr>
            <a:spLocks noChangeArrowheads="1" noChangeShapeType="1" noTextEdit="1"/>
          </p:cNvSpPr>
          <p:nvPr/>
        </p:nvSpPr>
        <p:spPr bwMode="auto">
          <a:xfrm>
            <a:off x="1752552" y="744583"/>
            <a:ext cx="8749985" cy="849086"/>
          </a:xfrm>
          <a:prstGeom prst="rect">
            <a:avLst/>
          </a:prstGeom>
          <a:ln w="57150">
            <a:solidFill>
              <a:schemeClr val="tx1"/>
            </a:solidFill>
          </a:ln>
        </p:spPr>
        <p:txBody>
          <a:bodyPr wrap="none" fromWordArt="1">
            <a:prstTxWarp prst="textPlain">
              <a:avLst>
                <a:gd name="adj" fmla="val 51455"/>
              </a:avLst>
            </a:prstTxWarp>
          </a:bodyPr>
          <a:lstStyle/>
          <a:p>
            <a:pPr algn="ctr" eaLnBrk="0" fontAlgn="base" hangingPunct="0">
              <a:spcBef>
                <a:spcPct val="0"/>
              </a:spcBef>
              <a:spcAft>
                <a:spcPct val="0"/>
              </a:spcAft>
            </a:pPr>
            <a:r>
              <a:rPr lang="vi-VN" sz="3600" b="1" i="1" kern="10" dirty="0" smtClean="0">
                <a:ln w="9525">
                  <a:solidFill>
                    <a:srgbClr val="000000"/>
                  </a:solidFill>
                  <a:round/>
                  <a:headEnd/>
                  <a:tailEnd/>
                </a:ln>
                <a:solidFill>
                  <a:srgbClr val="0000FF"/>
                </a:solidFill>
                <a:effectLst>
                  <a:outerShdw dist="107763" dir="13500000" algn="ctr" rotWithShape="0">
                    <a:srgbClr val="808080">
                      <a:alpha val="50000"/>
                    </a:srgbClr>
                  </a:outerShdw>
                </a:effectLst>
                <a:latin typeface="+mj-lt"/>
                <a:ea typeface="Verdana" panose="020B0604030504040204" pitchFamily="34" charset="0"/>
              </a:rPr>
              <a:t>Trò chơi </a:t>
            </a:r>
            <a:endParaRPr lang="en-US" sz="3600" b="1" i="1" kern="10" dirty="0" smtClean="0">
              <a:ln w="9525">
                <a:solidFill>
                  <a:srgbClr val="000000"/>
                </a:solidFill>
                <a:round/>
                <a:headEnd/>
                <a:tailEnd/>
              </a:ln>
              <a:solidFill>
                <a:srgbClr val="0000FF"/>
              </a:solidFill>
              <a:effectLst>
                <a:outerShdw dist="107763" dir="13500000" algn="ctr" rotWithShape="0">
                  <a:srgbClr val="808080">
                    <a:alpha val="50000"/>
                  </a:srgbClr>
                </a:outerShdw>
              </a:effectLst>
              <a:latin typeface="+mj-lt"/>
              <a:ea typeface="Verdana" panose="020B0604030504040204" pitchFamily="34" charset="0"/>
            </a:endParaRPr>
          </a:p>
          <a:p>
            <a:pPr algn="ctr" eaLnBrk="0" fontAlgn="base" hangingPunct="0">
              <a:spcBef>
                <a:spcPct val="0"/>
              </a:spcBef>
              <a:spcAft>
                <a:spcPct val="0"/>
              </a:spcAft>
            </a:pP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Tiếp</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 </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sức</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 </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đồng</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 </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đội</a:t>
            </a: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  </a:t>
            </a:r>
            <a:endPar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endParaRPr>
          </a:p>
        </p:txBody>
      </p:sp>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1" y="2135998"/>
            <a:ext cx="3274783" cy="3175398"/>
          </a:xfrm>
          <a:prstGeom prst="rect">
            <a:avLst/>
          </a:prstGeom>
          <a:noFill/>
          <a:ln w="9525">
            <a:noFill/>
            <a:miter lim="800000"/>
            <a:headEnd/>
            <a:tailEnd/>
          </a:ln>
        </p:spPr>
      </p:pic>
      <p:sp>
        <p:nvSpPr>
          <p:cNvPr id="3" name="Rectangle 189"/>
          <p:cNvSpPr>
            <a:spLocks noChangeArrowheads="1"/>
          </p:cNvSpPr>
          <p:nvPr/>
        </p:nvSpPr>
        <p:spPr bwMode="auto">
          <a:xfrm>
            <a:off x="477794" y="3435577"/>
            <a:ext cx="2667000" cy="830997"/>
          </a:xfrm>
          <a:prstGeom prst="rect">
            <a:avLst/>
          </a:prstGeom>
          <a:noFill/>
          <a:ln>
            <a:noFill/>
          </a:ln>
          <a:effectLst/>
        </p:spPr>
        <p:txBody>
          <a:bodyPr anchor="ctr">
            <a:spAutoFit/>
          </a:bodyPr>
          <a:lstStyle/>
          <a:p>
            <a:pPr algn="ctr">
              <a:defRPr/>
            </a:pPr>
            <a:r>
              <a:rPr lang="en-US" altLang="zh-CN" sz="2400" b="1" kern="0" dirty="0" err="1">
                <a:solidFill>
                  <a:prstClr val="black">
                    <a:lumMod val="75000"/>
                    <a:lumOff val="25000"/>
                  </a:prstClr>
                </a:solidFill>
                <a:latin typeface="Times New Roman" pitchFamily="18" charset="0"/>
                <a:ea typeface="微软雅黑" pitchFamily="34" charset="-122"/>
                <a:cs typeface="Times New Roman" pitchFamily="18" charset="0"/>
              </a:rPr>
              <a:t>Hoạt</a:t>
            </a:r>
            <a:r>
              <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rPr>
              <a:t> </a:t>
            </a:r>
            <a:r>
              <a:rPr lang="en-US" altLang="zh-CN" sz="2400" b="1" kern="0" dirty="0" err="1">
                <a:solidFill>
                  <a:prstClr val="black">
                    <a:lumMod val="75000"/>
                    <a:lumOff val="25000"/>
                  </a:prstClr>
                </a:solidFill>
                <a:latin typeface="Times New Roman" pitchFamily="18" charset="0"/>
                <a:ea typeface="微软雅黑" pitchFamily="34" charset="-122"/>
                <a:cs typeface="Times New Roman" pitchFamily="18" charset="0"/>
              </a:rPr>
              <a:t>động</a:t>
            </a:r>
            <a:endPar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endParaRPr>
          </a:p>
          <a:p>
            <a:pPr algn="ctr">
              <a:defRPr/>
            </a:pPr>
            <a:r>
              <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rPr>
              <a:t> </a:t>
            </a:r>
            <a:r>
              <a:rPr lang="en-US" altLang="zh-CN" sz="2400" b="1" kern="0" dirty="0" err="1">
                <a:solidFill>
                  <a:prstClr val="black">
                    <a:lumMod val="75000"/>
                    <a:lumOff val="25000"/>
                  </a:prstClr>
                </a:solidFill>
                <a:latin typeface="Times New Roman" pitchFamily="18" charset="0"/>
                <a:ea typeface="微软雅黑" pitchFamily="34" charset="-122"/>
                <a:cs typeface="Times New Roman" pitchFamily="18" charset="0"/>
              </a:rPr>
              <a:t>nhóm</a:t>
            </a:r>
            <a:endPar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endParaRPr>
          </a:p>
        </p:txBody>
      </p:sp>
      <p:sp>
        <p:nvSpPr>
          <p:cNvPr id="5" name="Text Box 33"/>
          <p:cNvSpPr txBox="1">
            <a:spLocks noChangeArrowheads="1"/>
          </p:cNvSpPr>
          <p:nvPr/>
        </p:nvSpPr>
        <p:spPr bwMode="auto">
          <a:xfrm>
            <a:off x="3535681" y="2062462"/>
            <a:ext cx="6365965" cy="954107"/>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800" b="1" dirty="0" err="1">
                <a:solidFill>
                  <a:srgbClr val="FF00FF"/>
                </a:solidFill>
                <a:latin typeface="Times" panose="02020603050405020304" pitchFamily="18" charset="0"/>
                <a:cs typeface="Times" panose="02020603050405020304" pitchFamily="18" charset="0"/>
              </a:rPr>
              <a:t>Tìm</a:t>
            </a:r>
            <a:r>
              <a:rPr lang="en-US" altLang="en-US" sz="2800" b="1" dirty="0">
                <a:solidFill>
                  <a:srgbClr val="FF00FF"/>
                </a:solidFill>
                <a:latin typeface="Times" panose="02020603050405020304" pitchFamily="18" charset="0"/>
                <a:cs typeface="Times" panose="02020603050405020304" pitchFamily="18" charset="0"/>
              </a:rPr>
              <a:t> </a:t>
            </a:r>
            <a:r>
              <a:rPr lang="en-US" altLang="en-US" sz="2800" b="1" dirty="0" err="1">
                <a:solidFill>
                  <a:srgbClr val="FF00FF"/>
                </a:solidFill>
                <a:latin typeface="Times" panose="02020603050405020304" pitchFamily="18" charset="0"/>
                <a:cs typeface="Times" panose="02020603050405020304" pitchFamily="18" charset="0"/>
              </a:rPr>
              <a:t>những</a:t>
            </a:r>
            <a:r>
              <a:rPr lang="en-US" altLang="en-US" sz="2800" b="1" dirty="0">
                <a:solidFill>
                  <a:srgbClr val="FF00FF"/>
                </a:solidFill>
                <a:latin typeface="Times" panose="02020603050405020304" pitchFamily="18" charset="0"/>
                <a:cs typeface="Times" panose="02020603050405020304" pitchFamily="18" charset="0"/>
              </a:rPr>
              <a:t> </a:t>
            </a:r>
            <a:r>
              <a:rPr lang="en-US" altLang="en-US" sz="2800" b="1" dirty="0" err="1">
                <a:solidFill>
                  <a:srgbClr val="FF00FF"/>
                </a:solidFill>
                <a:latin typeface="Times" panose="02020603050405020304" pitchFamily="18" charset="0"/>
                <a:cs typeface="Times" panose="02020603050405020304" pitchFamily="18" charset="0"/>
              </a:rPr>
              <a:t>biểu</a:t>
            </a:r>
            <a:r>
              <a:rPr lang="en-US" altLang="en-US" sz="2800" b="1" dirty="0">
                <a:solidFill>
                  <a:srgbClr val="FF00FF"/>
                </a:solidFill>
                <a:latin typeface="Times" panose="02020603050405020304" pitchFamily="18" charset="0"/>
                <a:cs typeface="Times" panose="02020603050405020304" pitchFamily="18" charset="0"/>
              </a:rPr>
              <a:t> </a:t>
            </a:r>
            <a:r>
              <a:rPr lang="en-US" altLang="en-US" sz="2800" b="1" dirty="0" err="1">
                <a:solidFill>
                  <a:srgbClr val="FF00FF"/>
                </a:solidFill>
                <a:latin typeface="Times" panose="02020603050405020304" pitchFamily="18" charset="0"/>
                <a:cs typeface="Times" panose="02020603050405020304" pitchFamily="18" charset="0"/>
              </a:rPr>
              <a:t>hiện</a:t>
            </a:r>
            <a:r>
              <a:rPr lang="en-US" altLang="en-US" sz="2800" b="1" dirty="0">
                <a:solidFill>
                  <a:srgbClr val="FF00FF"/>
                </a:solidFill>
                <a:latin typeface="Times" panose="02020603050405020304" pitchFamily="18" charset="0"/>
                <a:cs typeface="Times" panose="02020603050405020304" pitchFamily="18" charset="0"/>
              </a:rPr>
              <a:t> </a:t>
            </a:r>
            <a:r>
              <a:rPr lang="en-US" altLang="en-US" sz="2800" b="1" dirty="0" err="1">
                <a:solidFill>
                  <a:srgbClr val="FF00FF"/>
                </a:solidFill>
                <a:latin typeface="Times" panose="02020603050405020304" pitchFamily="18" charset="0"/>
                <a:cs typeface="Times" panose="02020603050405020304" pitchFamily="18" charset="0"/>
              </a:rPr>
              <a:t>yêu</a:t>
            </a:r>
            <a:r>
              <a:rPr lang="en-US" altLang="en-US" sz="2800" b="1" dirty="0">
                <a:solidFill>
                  <a:srgbClr val="FF00FF"/>
                </a:solidFill>
                <a:latin typeface="Times" panose="02020603050405020304" pitchFamily="18" charset="0"/>
                <a:cs typeface="Times" panose="02020603050405020304" pitchFamily="18" charset="0"/>
              </a:rPr>
              <a:t> </a:t>
            </a:r>
            <a:r>
              <a:rPr lang="en-US" altLang="en-US" sz="2800" b="1" dirty="0" err="1">
                <a:solidFill>
                  <a:srgbClr val="FF00FF"/>
                </a:solidFill>
                <a:latin typeface="Times" panose="02020603050405020304" pitchFamily="18" charset="0"/>
                <a:cs typeface="Times" panose="02020603050405020304" pitchFamily="18" charset="0"/>
              </a:rPr>
              <a:t>thương</a:t>
            </a:r>
            <a:r>
              <a:rPr lang="en-US" altLang="en-US" sz="2800" b="1" dirty="0">
                <a:solidFill>
                  <a:srgbClr val="FF00FF"/>
                </a:solidFill>
                <a:latin typeface="Times" panose="02020603050405020304" pitchFamily="18" charset="0"/>
                <a:cs typeface="Times" panose="02020603050405020304" pitchFamily="18" charset="0"/>
              </a:rPr>
              <a:t> con </a:t>
            </a:r>
            <a:r>
              <a:rPr lang="en-US" altLang="en-US" sz="2800" b="1" dirty="0" err="1">
                <a:solidFill>
                  <a:srgbClr val="FF00FF"/>
                </a:solidFill>
                <a:latin typeface="Times" panose="02020603050405020304" pitchFamily="18" charset="0"/>
                <a:cs typeface="Times" panose="02020603050405020304" pitchFamily="18" charset="0"/>
              </a:rPr>
              <a:t>người</a:t>
            </a:r>
            <a:r>
              <a:rPr lang="en-US" altLang="en-US" sz="2800" b="1" dirty="0">
                <a:solidFill>
                  <a:srgbClr val="FF00FF"/>
                </a:solidFill>
                <a:latin typeface="Times" panose="02020603050405020304" pitchFamily="18" charset="0"/>
                <a:cs typeface="Times" panose="02020603050405020304" pitchFamily="18" charset="0"/>
              </a:rPr>
              <a:t>  </a:t>
            </a:r>
            <a:r>
              <a:rPr lang="en-US" altLang="en-US" sz="2800" b="1" dirty="0" err="1">
                <a:solidFill>
                  <a:srgbClr val="FF00FF"/>
                </a:solidFill>
                <a:latin typeface="Times" panose="02020603050405020304" pitchFamily="18" charset="0"/>
                <a:cs typeface="Times" panose="02020603050405020304" pitchFamily="18" charset="0"/>
              </a:rPr>
              <a:t>và</a:t>
            </a:r>
            <a:r>
              <a:rPr lang="en-US" altLang="en-US" sz="2800" b="1" dirty="0">
                <a:solidFill>
                  <a:srgbClr val="FF00FF"/>
                </a:solidFill>
                <a:latin typeface="Times" panose="02020603050405020304" pitchFamily="18" charset="0"/>
                <a:cs typeface="Times" panose="02020603050405020304" pitchFamily="18" charset="0"/>
              </a:rPr>
              <a:t> </a:t>
            </a:r>
            <a:r>
              <a:rPr lang="en-US" altLang="en-US" sz="2800" b="1" dirty="0" err="1">
                <a:solidFill>
                  <a:srgbClr val="FF00FF"/>
                </a:solidFill>
                <a:latin typeface="Times" panose="02020603050405020304" pitchFamily="18" charset="0"/>
                <a:cs typeface="Times" panose="02020603050405020304" pitchFamily="18" charset="0"/>
              </a:rPr>
              <a:t>trái</a:t>
            </a:r>
            <a:r>
              <a:rPr lang="en-US" altLang="en-US" sz="2800" b="1" dirty="0">
                <a:solidFill>
                  <a:srgbClr val="FF00FF"/>
                </a:solidFill>
                <a:latin typeface="Times" panose="02020603050405020304" pitchFamily="18" charset="0"/>
                <a:cs typeface="Times" panose="02020603050405020304" pitchFamily="18" charset="0"/>
              </a:rPr>
              <a:t> </a:t>
            </a:r>
            <a:r>
              <a:rPr lang="en-US" altLang="en-US" sz="2800" b="1" dirty="0" err="1">
                <a:solidFill>
                  <a:srgbClr val="FF00FF"/>
                </a:solidFill>
                <a:latin typeface="Times" panose="02020603050405020304" pitchFamily="18" charset="0"/>
                <a:cs typeface="Times" panose="02020603050405020304" pitchFamily="18" charset="0"/>
              </a:rPr>
              <a:t>với</a:t>
            </a:r>
            <a:r>
              <a:rPr lang="en-US" altLang="en-US" sz="2800" b="1" dirty="0">
                <a:solidFill>
                  <a:srgbClr val="FF00FF"/>
                </a:solidFill>
                <a:latin typeface="Times" panose="02020603050405020304" pitchFamily="18" charset="0"/>
                <a:cs typeface="Times" panose="02020603050405020304" pitchFamily="18" charset="0"/>
              </a:rPr>
              <a:t> </a:t>
            </a:r>
            <a:r>
              <a:rPr lang="en-US" altLang="en-US" sz="2800" b="1" dirty="0" err="1">
                <a:solidFill>
                  <a:srgbClr val="FF00FF"/>
                </a:solidFill>
                <a:latin typeface="Times" panose="02020603050405020304" pitchFamily="18" charset="0"/>
                <a:cs typeface="Times" panose="02020603050405020304" pitchFamily="18" charset="0"/>
              </a:rPr>
              <a:t>yêu</a:t>
            </a:r>
            <a:r>
              <a:rPr lang="en-US" altLang="en-US" sz="2800" b="1" dirty="0">
                <a:solidFill>
                  <a:srgbClr val="FF00FF"/>
                </a:solidFill>
                <a:latin typeface="Times" panose="02020603050405020304" pitchFamily="18" charset="0"/>
                <a:cs typeface="Times" panose="02020603050405020304" pitchFamily="18" charset="0"/>
              </a:rPr>
              <a:t> </a:t>
            </a:r>
            <a:r>
              <a:rPr lang="en-US" altLang="en-US" sz="2800" b="1" dirty="0" err="1">
                <a:solidFill>
                  <a:srgbClr val="FF00FF"/>
                </a:solidFill>
                <a:latin typeface="Times" panose="02020603050405020304" pitchFamily="18" charset="0"/>
                <a:cs typeface="Times" panose="02020603050405020304" pitchFamily="18" charset="0"/>
              </a:rPr>
              <a:t>thương</a:t>
            </a:r>
            <a:r>
              <a:rPr lang="en-US" altLang="en-US" sz="2800" b="1" dirty="0">
                <a:solidFill>
                  <a:srgbClr val="FF00FF"/>
                </a:solidFill>
                <a:latin typeface="Times" panose="02020603050405020304" pitchFamily="18" charset="0"/>
                <a:cs typeface="Times" panose="02020603050405020304" pitchFamily="18" charset="0"/>
              </a:rPr>
              <a:t> con </a:t>
            </a:r>
            <a:r>
              <a:rPr lang="en-US" altLang="en-US" sz="2800" b="1" dirty="0" err="1">
                <a:solidFill>
                  <a:srgbClr val="FF00FF"/>
                </a:solidFill>
                <a:latin typeface="Times" panose="02020603050405020304" pitchFamily="18" charset="0"/>
                <a:cs typeface="Times" panose="02020603050405020304" pitchFamily="18" charset="0"/>
              </a:rPr>
              <a:t>người</a:t>
            </a:r>
            <a:endParaRPr lang="en-US" altLang="en-US" sz="2800" b="1" dirty="0">
              <a:solidFill>
                <a:srgbClr val="FF00FF"/>
              </a:solidFill>
              <a:latin typeface="Times" panose="02020603050405020304" pitchFamily="18" charset="0"/>
              <a:cs typeface="Times" panose="02020603050405020304" pitchFamily="18" charset="0"/>
            </a:endParaRPr>
          </a:p>
        </p:txBody>
      </p:sp>
      <p:sp>
        <p:nvSpPr>
          <p:cNvPr id="6" name="Rectangle 5"/>
          <p:cNvSpPr/>
          <p:nvPr/>
        </p:nvSpPr>
        <p:spPr>
          <a:xfrm>
            <a:off x="3295377" y="3851075"/>
            <a:ext cx="6945903" cy="2677656"/>
          </a:xfrm>
          <a:prstGeom prst="rect">
            <a:avLst/>
          </a:prstGeom>
        </p:spPr>
        <p:txBody>
          <a:bodyPr wrap="square">
            <a:spAutoFit/>
          </a:bodyPr>
          <a:lstStyle/>
          <a:p>
            <a:r>
              <a:rPr lang="en-US" sz="2400" b="1" dirty="0">
                <a:solidFill>
                  <a:prstClr val="black"/>
                </a:solidFill>
                <a:latin typeface="Times" panose="02020603050405020304" pitchFamily="18" charset="0"/>
                <a:cs typeface="Times" panose="02020603050405020304" pitchFamily="18" charset="0"/>
              </a:rPr>
              <a:t>LUẬT CHƠI</a:t>
            </a:r>
            <a:r>
              <a:rPr lang="en-US" sz="2400" dirty="0">
                <a:solidFill>
                  <a:prstClr val="black"/>
                </a:solidFill>
                <a:latin typeface="Times" panose="02020603050405020304" pitchFamily="18" charset="0"/>
                <a:cs typeface="Times" panose="02020603050405020304" pitchFamily="18" charset="0"/>
              </a:rPr>
              <a:t>: </a:t>
            </a:r>
          </a:p>
          <a:p>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Số</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người</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tham</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gia</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cả</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lớp</a:t>
            </a:r>
            <a:endParaRPr lang="en-US" sz="2400" b="1" dirty="0">
              <a:solidFill>
                <a:prstClr val="black"/>
              </a:solidFill>
              <a:latin typeface="Times" panose="02020603050405020304" pitchFamily="18" charset="0"/>
              <a:cs typeface="Times" panose="02020603050405020304" pitchFamily="18" charset="0"/>
            </a:endParaRPr>
          </a:p>
          <a:p>
            <a:pPr marL="342900" indent="-342900">
              <a:buFontTx/>
              <a:buChar char="-"/>
            </a:pPr>
            <a:r>
              <a:rPr lang="en-US" sz="2400" b="1" dirty="0" err="1">
                <a:solidFill>
                  <a:prstClr val="black"/>
                </a:solidFill>
                <a:latin typeface="Times" panose="02020603050405020304" pitchFamily="18" charset="0"/>
                <a:cs typeface="Times" panose="02020603050405020304" pitchFamily="18" charset="0"/>
              </a:rPr>
              <a:t>Cách</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thức</a:t>
            </a:r>
            <a:r>
              <a:rPr lang="en-US" sz="2400" b="1" dirty="0">
                <a:solidFill>
                  <a:prstClr val="black"/>
                </a:solidFill>
                <a:latin typeface="Times" panose="02020603050405020304" pitchFamily="18" charset="0"/>
                <a:cs typeface="Times" panose="02020603050405020304" pitchFamily="18" charset="0"/>
              </a:rPr>
              <a:t>: Chia </a:t>
            </a:r>
            <a:r>
              <a:rPr lang="en-US" sz="2400" b="1" dirty="0" err="1">
                <a:solidFill>
                  <a:prstClr val="black"/>
                </a:solidFill>
                <a:latin typeface="Times" panose="02020603050405020304" pitchFamily="18" charset="0"/>
                <a:cs typeface="Times" panose="02020603050405020304" pitchFamily="18" charset="0"/>
              </a:rPr>
              <a:t>lớp</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làm</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hai</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đội</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theo</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dãy</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bàn</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Mỗi</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dãy</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cử</a:t>
            </a:r>
            <a:r>
              <a:rPr lang="en-US" sz="2400" b="1" dirty="0">
                <a:solidFill>
                  <a:prstClr val="black"/>
                </a:solidFill>
                <a:latin typeface="Times" panose="02020603050405020304" pitchFamily="18" charset="0"/>
                <a:cs typeface="Times" panose="02020603050405020304" pitchFamily="18" charset="0"/>
              </a:rPr>
              <a:t> 5 </a:t>
            </a:r>
            <a:r>
              <a:rPr lang="en-US" sz="2400" b="1" dirty="0" err="1">
                <a:solidFill>
                  <a:prstClr val="black"/>
                </a:solidFill>
                <a:latin typeface="Times" panose="02020603050405020304" pitchFamily="18" charset="0"/>
                <a:cs typeface="Times" panose="02020603050405020304" pitchFamily="18" charset="0"/>
              </a:rPr>
              <a:t>bạn</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đạị</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diện</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Lần</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lượt</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viết</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biểu</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hiện</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Không</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được</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đọc</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lặp</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lại</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câu</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của</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người</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khác</a:t>
            </a:r>
            <a:r>
              <a:rPr lang="en-US" sz="2400" b="1" dirty="0">
                <a:solidFill>
                  <a:prstClr val="black"/>
                </a:solidFill>
                <a:latin typeface="Times" panose="02020603050405020304" pitchFamily="18" charset="0"/>
                <a:cs typeface="Times" panose="02020603050405020304" pitchFamily="18" charset="0"/>
              </a:rPr>
              <a:t>.) </a:t>
            </a:r>
          </a:p>
          <a:p>
            <a:pPr marL="342900" indent="-342900">
              <a:buFontTx/>
              <a:buChar char="-"/>
            </a:pPr>
            <a:r>
              <a:rPr lang="en-US" sz="2400" b="1" dirty="0" err="1">
                <a:solidFill>
                  <a:prstClr val="black"/>
                </a:solidFill>
                <a:latin typeface="Times" panose="02020603050405020304" pitchFamily="18" charset="0"/>
                <a:cs typeface="Times" panose="02020603050405020304" pitchFamily="18" charset="0"/>
              </a:rPr>
              <a:t>Thời</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gian</a:t>
            </a:r>
            <a:r>
              <a:rPr lang="en-US" sz="2400" b="1" dirty="0">
                <a:solidFill>
                  <a:prstClr val="black"/>
                </a:solidFill>
                <a:latin typeface="Times" panose="02020603050405020304" pitchFamily="18" charset="0"/>
                <a:cs typeface="Times" panose="02020603050405020304" pitchFamily="18" charset="0"/>
              </a:rPr>
              <a:t>: </a:t>
            </a:r>
            <a:r>
              <a:rPr lang="en-US" sz="2400" b="1" dirty="0" smtClean="0">
                <a:solidFill>
                  <a:prstClr val="black"/>
                </a:solidFill>
                <a:latin typeface="Times" panose="02020603050405020304" pitchFamily="18" charset="0"/>
                <a:cs typeface="Times" panose="02020603050405020304" pitchFamily="18" charset="0"/>
              </a:rPr>
              <a:t>3 </a:t>
            </a:r>
            <a:r>
              <a:rPr lang="en-US" sz="2400" b="1" dirty="0" err="1">
                <a:solidFill>
                  <a:prstClr val="black"/>
                </a:solidFill>
                <a:latin typeface="Times" panose="02020603050405020304" pitchFamily="18" charset="0"/>
                <a:cs typeface="Times" panose="02020603050405020304" pitchFamily="18" charset="0"/>
              </a:rPr>
              <a:t>phút</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thảo</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luận</a:t>
            </a:r>
            <a:r>
              <a:rPr lang="en-US" sz="2400" b="1" dirty="0">
                <a:solidFill>
                  <a:prstClr val="black"/>
                </a:solidFill>
                <a:latin typeface="Times" panose="02020603050405020304" pitchFamily="18" charset="0"/>
                <a:cs typeface="Times" panose="02020603050405020304" pitchFamily="18" charset="0"/>
              </a:rPr>
              <a:t>, 3 </a:t>
            </a:r>
            <a:r>
              <a:rPr lang="en-US" sz="2400" b="1" dirty="0" err="1">
                <a:solidFill>
                  <a:prstClr val="black"/>
                </a:solidFill>
                <a:latin typeface="Times" panose="02020603050405020304" pitchFamily="18" charset="0"/>
                <a:cs typeface="Times" panose="02020603050405020304" pitchFamily="18" charset="0"/>
              </a:rPr>
              <a:t>phút</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viết</a:t>
            </a:r>
            <a:r>
              <a:rPr lang="en-US" sz="2400" b="1" dirty="0">
                <a:solidFill>
                  <a:prstClr val="black"/>
                </a:solidFill>
                <a:latin typeface="Times" panose="02020603050405020304" pitchFamily="18" charset="0"/>
                <a:cs typeface="Times" panose="02020603050405020304" pitchFamily="18" charset="0"/>
              </a:rPr>
              <a:t>. </a:t>
            </a:r>
          </a:p>
        </p:txBody>
      </p:sp>
      <p:pic>
        <p:nvPicPr>
          <p:cNvPr id="7" name="Picture 6"/>
          <p:cNvPicPr>
            <a:picLocks noChangeAspect="1"/>
          </p:cNvPicPr>
          <p:nvPr/>
        </p:nvPicPr>
        <p:blipFill>
          <a:blip r:embed="rId3"/>
          <a:stretch>
            <a:fillRect/>
          </a:stretch>
        </p:blipFill>
        <p:spPr>
          <a:xfrm>
            <a:off x="10936763" y="2422"/>
            <a:ext cx="1255238" cy="937524"/>
          </a:xfrm>
          <a:prstGeom prst="rect">
            <a:avLst/>
          </a:prstGeom>
        </p:spPr>
      </p:pic>
      <p:pic>
        <p:nvPicPr>
          <p:cNvPr id="8" name="Picture 7"/>
          <p:cNvPicPr>
            <a:picLocks noChangeAspect="1"/>
          </p:cNvPicPr>
          <p:nvPr/>
        </p:nvPicPr>
        <p:blipFill>
          <a:blip r:embed="rId4"/>
          <a:stretch>
            <a:fillRect/>
          </a:stretch>
        </p:blipFill>
        <p:spPr>
          <a:xfrm>
            <a:off x="9790612" y="2498982"/>
            <a:ext cx="2516829" cy="4359018"/>
          </a:xfrm>
          <a:prstGeom prst="rect">
            <a:avLst/>
          </a:prstGeom>
        </p:spPr>
      </p:pic>
      <p:pic>
        <p:nvPicPr>
          <p:cNvPr id="9"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0" y="138592"/>
            <a:ext cx="1440259" cy="2112622"/>
          </a:xfrm>
          <a:prstGeom prst="rect">
            <a:avLst/>
          </a:prstGeom>
        </p:spPr>
      </p:pic>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77"/>
          <p:cNvPicPr/>
          <p:nvPr/>
        </p:nvPicPr>
        <p:blipFill>
          <a:blip r:embed="rId3"/>
          <a:stretch/>
        </p:blipFill>
        <p:spPr>
          <a:xfrm>
            <a:off x="141890" y="953484"/>
            <a:ext cx="3026099" cy="1673256"/>
          </a:xfrm>
          <a:prstGeom prst="rect">
            <a:avLst/>
          </a:prstGeom>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Ai </a:t>
            </a:r>
            <a:r>
              <a:rPr lang="en-US" altLang="en-US" sz="2400" b="1" kern="0" dirty="0" err="1">
                <a:solidFill>
                  <a:srgbClr val="FFFF00"/>
                </a:solidFill>
                <a:latin typeface="Times New Roman" panose="02020603050405020304" pitchFamily="18" charset="0"/>
                <a:cs typeface="Times New Roman" panose="02020603050405020304" pitchFamily="18" charset="0"/>
              </a:rPr>
              <a:t>nhanh</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4"/>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926712965"/>
              </p:ext>
            </p:extLst>
          </p:nvPr>
        </p:nvGraphicFramePr>
        <p:xfrm>
          <a:off x="3167989" y="1008830"/>
          <a:ext cx="8744960" cy="1577340"/>
        </p:xfrm>
        <a:graphic>
          <a:graphicData uri="http://schemas.openxmlformats.org/drawingml/2006/table">
            <a:tbl>
              <a:tblPr>
                <a:tableStyleId>{5C22544A-7EE6-4342-B048-85BDC9FD1C3A}</a:tableStyleId>
              </a:tblPr>
              <a:tblGrid>
                <a:gridCol w="8744960">
                  <a:extLst>
                    <a:ext uri="{9D8B030D-6E8A-4147-A177-3AD203B41FA5}">
                      <a16:colId xmlns:a16="http://schemas.microsoft.com/office/drawing/2014/main" xmlns="" val="20000"/>
                    </a:ext>
                  </a:extLst>
                </a:gridCol>
              </a:tblGrid>
              <a:tr h="815340">
                <a:tc>
                  <a:txBody>
                    <a:bodyPr/>
                    <a:lstStyle/>
                    <a:p>
                      <a:pPr marL="190500" marR="0" indent="-190500" algn="just">
                        <a:lnSpc>
                          <a:spcPct val="115000"/>
                        </a:lnSpc>
                        <a:spcBef>
                          <a:spcPts val="0"/>
                        </a:spcBef>
                        <a:spcAft>
                          <a:spcPts val="0"/>
                        </a:spcAft>
                      </a:pPr>
                      <a:r>
                        <a:rPr lang="vi-VN" sz="2200" dirty="0">
                          <a:effectLst/>
                          <a:latin typeface="Times" panose="02020603050405020304" pitchFamily="18" charset="0"/>
                          <a:cs typeface="Times" panose="02020603050405020304" pitchFamily="18" charset="0"/>
                        </a:rPr>
                        <a:t>Gia đình Hà có bốn người: bố, mẹ, em trai và Hà. Để hai chị em Hà có nhiều thời gian học tập và vui chơi, mọi việc trong gia đình bố mẹ thường làm hết. Mấy hôm nay, mẹ bị ốm nên mọi việc đều do một mình bố xoay xở nhưng Hà vẫn mải chơi, không giúp đỡ bố cũng không hỏi han, động viên mẹ</a:t>
                      </a:r>
                      <a:r>
                        <a:rPr lang="vi-VN" sz="2400" dirty="0">
                          <a:effectLst/>
                          <a:latin typeface="#9Slide05 IcielSanelma" pitchFamily="2" charset="0"/>
                        </a:rPr>
                        <a:t>.</a:t>
                      </a:r>
                      <a:endParaRPr lang="en-US" sz="2400" dirty="0">
                        <a:effectLst/>
                        <a:latin typeface="#9Slide05 IcielSanelma" pitchFamily="2" charset="0"/>
                        <a:ea typeface="Arial" panose="020B0604020202020204" pitchFamily="34" charset="0"/>
                      </a:endParaRPr>
                    </a:p>
                  </a:txBody>
                  <a:tcPr marL="0" marR="0" marT="0" marB="0"/>
                </a:tc>
                <a:extLst>
                  <a:ext uri="{0D108BD9-81ED-4DB2-BD59-A6C34878D82A}">
                    <a16:rowId xmlns:a16="http://schemas.microsoft.com/office/drawing/2014/main" xmlns=""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93545272"/>
              </p:ext>
            </p:extLst>
          </p:nvPr>
        </p:nvGraphicFramePr>
        <p:xfrm>
          <a:off x="481524" y="2928390"/>
          <a:ext cx="8348968" cy="1472184"/>
        </p:xfrm>
        <a:graphic>
          <a:graphicData uri="http://schemas.openxmlformats.org/drawingml/2006/table">
            <a:tbl>
              <a:tblPr/>
              <a:tblGrid>
                <a:gridCol w="8348968">
                  <a:extLst>
                    <a:ext uri="{9D8B030D-6E8A-4147-A177-3AD203B41FA5}">
                      <a16:colId xmlns:a16="http://schemas.microsoft.com/office/drawing/2014/main" xmlns="" val="20000"/>
                    </a:ext>
                  </a:extLst>
                </a:gridCol>
              </a:tblGrid>
              <a:tr h="1135380">
                <a:tc>
                  <a:txBody>
                    <a:bodyPr/>
                    <a:lstStyle/>
                    <a:p>
                      <a:pPr marL="190500" marR="0" indent="-190500" algn="just">
                        <a:lnSpc>
                          <a:spcPct val="115000"/>
                        </a:lnSpc>
                        <a:spcBef>
                          <a:spcPts val="0"/>
                        </a:spcBef>
                        <a:spcAft>
                          <a:spcPts val="0"/>
                        </a:spcAft>
                      </a:pPr>
                      <a:r>
                        <a:rPr lang="vi-VN" sz="2800" b="1" dirty="0">
                          <a:solidFill>
                            <a:srgbClr val="0000FF"/>
                          </a:solidFill>
                          <a:effectLst/>
                          <a:latin typeface="+mj-lt"/>
                          <a:ea typeface="Arial" panose="020B0604020202020204" pitchFamily="34" charset="0"/>
                        </a:rPr>
                        <a:t>Lan là học sinh khuyết tật mới chuyển về lớp. Em thường ngồi một chỗ xem các bạn vui đùa, chạy nhảy. Thấy vậy, Mai đến trò chuyện và cùng chơi với Lan</a:t>
                      </a:r>
                      <a:endParaRPr lang="en-US" sz="2800" b="1" dirty="0">
                        <a:solidFill>
                          <a:srgbClr val="0000FF"/>
                        </a:solidFill>
                        <a:effectLst/>
                        <a:latin typeface="+mj-lt"/>
                        <a:ea typeface="Arial" panose="020B0604020202020204" pitchFamily="34"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xmlns=""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5"/>
          <a:stretch>
            <a:fillRect/>
          </a:stretch>
        </p:blipFill>
        <p:spPr>
          <a:xfrm>
            <a:off x="9154976" y="2656378"/>
            <a:ext cx="2947004" cy="1650456"/>
          </a:xfrm>
          <a:prstGeom prst="rect">
            <a:avLst/>
          </a:prstGeom>
        </p:spPr>
      </p:pic>
      <p:sp>
        <p:nvSpPr>
          <p:cNvPr id="7" name="Rectangle 6"/>
          <p:cNvSpPr/>
          <p:nvPr/>
        </p:nvSpPr>
        <p:spPr>
          <a:xfrm>
            <a:off x="4823948" y="4587617"/>
            <a:ext cx="6740433" cy="1938992"/>
          </a:xfrm>
          <a:prstGeom prst="rect">
            <a:avLst/>
          </a:prstGeom>
        </p:spPr>
        <p:txBody>
          <a:bodyPr wrap="square">
            <a:spAutoFit/>
          </a:bodyPr>
          <a:lstStyle/>
          <a:p>
            <a:pPr algn="just"/>
            <a:r>
              <a:rPr lang="vi-VN" sz="2400" b="1" dirty="0">
                <a:solidFill>
                  <a:srgbClr val="C00000"/>
                </a:solidFill>
                <a:latin typeface="+mj-lt"/>
                <a:ea typeface="Courier New" panose="02070309020205020404" pitchFamily="49" charset="0"/>
              </a:rPr>
              <a:t>Cạnh nhà Phúc có một bà cụ neo đơn. Phúc thường sang chơi với cụ mỗi khi rảnh rỗi. Cuối tuần được nghỉ, Phúc rủ các bạn hàng xóm sang quét dọn nhà cửa, nhổ cỏ vườn và nói chuyện để cụ đỡ buồn.</a:t>
            </a:r>
            <a:endParaRPr lang="en-US" sz="2400" b="1" dirty="0">
              <a:solidFill>
                <a:srgbClr val="C00000"/>
              </a:solidFill>
              <a:latin typeface="+mj-lt"/>
            </a:endParaRPr>
          </a:p>
        </p:txBody>
      </p:sp>
      <p:pic>
        <p:nvPicPr>
          <p:cNvPr id="4102" name="Picture 6" descr="Sóc Nhí - xem tranh - Họa sĩ nhí - Xem tranh - General hand protection  environmental because a planet green - clean - beautiful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964" y="4552765"/>
            <a:ext cx="3803093" cy="25153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2157486191"/>
              </p:ext>
            </p:extLst>
          </p:nvPr>
        </p:nvGraphicFramePr>
        <p:xfrm>
          <a:off x="4656008" y="191608"/>
          <a:ext cx="5421086" cy="630936"/>
        </p:xfrm>
        <a:graphic>
          <a:graphicData uri="http://schemas.openxmlformats.org/drawingml/2006/table">
            <a:tbl>
              <a:tblPr>
                <a:tableStyleId>{5C22544A-7EE6-4342-B048-85BDC9FD1C3A}</a:tableStyleId>
              </a:tblPr>
              <a:tblGrid>
                <a:gridCol w="5421086">
                  <a:extLst>
                    <a:ext uri="{9D8B030D-6E8A-4147-A177-3AD203B41FA5}">
                      <a16:colId xmlns:a16="http://schemas.microsoft.com/office/drawing/2014/main" xmlns="" val="20000"/>
                    </a:ext>
                  </a:extLst>
                </a:gridCol>
              </a:tblGrid>
              <a:tr h="577784">
                <a:tc>
                  <a:txBody>
                    <a:bodyPr/>
                    <a:lstStyle/>
                    <a:p>
                      <a:pPr marL="0" marR="0" algn="l">
                        <a:lnSpc>
                          <a:spcPct val="115000"/>
                        </a:lnSpc>
                        <a:spcBef>
                          <a:spcPts val="0"/>
                        </a:spcBef>
                        <a:spcAft>
                          <a:spcPts val="0"/>
                        </a:spcAft>
                      </a:pPr>
                      <a:r>
                        <a:rPr lang="vi-VN" sz="1800" b="1" dirty="0">
                          <a:solidFill>
                            <a:srgbClr val="FF0000"/>
                          </a:solidFill>
                          <a:effectLst/>
                          <a:latin typeface="+mj-lt"/>
                        </a:rPr>
                        <a:t>Em đồng tình hoặc không đồng tình với việc làm của bạn nào dưới đây? Vì sao?</a:t>
                      </a:r>
                      <a:endParaRPr lang="en-US" sz="1800" b="1" dirty="0">
                        <a:solidFill>
                          <a:srgbClr val="FF0000"/>
                        </a:solidFill>
                        <a:effectLst/>
                        <a:latin typeface="+mj-lt"/>
                        <a:ea typeface="Arial" panose="020B0604020202020204" pitchFamily="34" charset="0"/>
                      </a:endParaRPr>
                    </a:p>
                  </a:txBody>
                  <a:tcPr marL="0" marR="0" marT="0" marB="0"/>
                </a:tc>
                <a:extLst>
                  <a:ext uri="{0D108BD9-81ED-4DB2-BD59-A6C34878D82A}">
                    <a16:rowId xmlns:a16="http://schemas.microsoft.com/office/drawing/2014/main" xmlns=""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17494544"/>
              </p:ext>
            </p:extLst>
          </p:nvPr>
        </p:nvGraphicFramePr>
        <p:xfrm>
          <a:off x="540575" y="2258940"/>
          <a:ext cx="4971951" cy="2804160"/>
        </p:xfrm>
        <a:graphic>
          <a:graphicData uri="http://schemas.openxmlformats.org/drawingml/2006/table">
            <a:tbl>
              <a:tblPr>
                <a:tableStyleId>{5C22544A-7EE6-4342-B048-85BDC9FD1C3A}</a:tableStyleId>
              </a:tblPr>
              <a:tblGrid>
                <a:gridCol w="4971951">
                  <a:extLst>
                    <a:ext uri="{9D8B030D-6E8A-4147-A177-3AD203B41FA5}">
                      <a16:colId xmlns:a16="http://schemas.microsoft.com/office/drawing/2014/main" xmlns="" val="20000"/>
                    </a:ext>
                  </a:extLst>
                </a:gridCol>
              </a:tblGrid>
              <a:tr h="990600">
                <a:tc>
                  <a:txBody>
                    <a:bodyPr/>
                    <a:lstStyle/>
                    <a:p>
                      <a:pPr marL="203200" marR="0" indent="-203200" algn="just">
                        <a:lnSpc>
                          <a:spcPct val="115000"/>
                        </a:lnSpc>
                        <a:spcBef>
                          <a:spcPts val="0"/>
                        </a:spcBef>
                        <a:spcAft>
                          <a:spcPts val="0"/>
                        </a:spcAft>
                      </a:pPr>
                      <a:r>
                        <a:rPr lang="vi-VN" sz="3200" dirty="0">
                          <a:solidFill>
                            <a:srgbClr val="0000FF"/>
                          </a:solidFill>
                          <a:effectLst/>
                          <a:latin typeface="+mj-lt"/>
                        </a:rPr>
                        <a:t>Bố mẹ cho em tiền ủng hộ những người có hoàn cảnh khó khăn nhưng bạn rủ em dùng số tiền đó để chơi điện tử.</a:t>
                      </a:r>
                      <a:endParaRPr lang="en-US" sz="3200" dirty="0">
                        <a:solidFill>
                          <a:srgbClr val="0000FF"/>
                        </a:solidFill>
                        <a:effectLst/>
                        <a:latin typeface="+mj-lt"/>
                        <a:ea typeface="Arial" panose="020B0604020202020204" pitchFamily="34" charset="0"/>
                      </a:endParaRPr>
                    </a:p>
                  </a:txBody>
                  <a:tcPr marL="0" marR="0" marT="0" marB="0">
                    <a:noFill/>
                  </a:tcPr>
                </a:tc>
                <a:extLst>
                  <a:ext uri="{0D108BD9-81ED-4DB2-BD59-A6C34878D82A}">
                    <a16:rowId xmlns:a16="http://schemas.microsoft.com/office/drawing/2014/main" xmlns=""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95624535"/>
              </p:ext>
            </p:extLst>
          </p:nvPr>
        </p:nvGraphicFramePr>
        <p:xfrm>
          <a:off x="6531219" y="2271469"/>
          <a:ext cx="5211709" cy="2453640"/>
        </p:xfrm>
        <a:graphic>
          <a:graphicData uri="http://schemas.openxmlformats.org/drawingml/2006/table">
            <a:tbl>
              <a:tblPr/>
              <a:tblGrid>
                <a:gridCol w="5211709">
                  <a:extLst>
                    <a:ext uri="{9D8B030D-6E8A-4147-A177-3AD203B41FA5}">
                      <a16:colId xmlns:a16="http://schemas.microsoft.com/office/drawing/2014/main" xmlns="" val="20000"/>
                    </a:ext>
                  </a:extLst>
                </a:gridCol>
              </a:tblGrid>
              <a:tr h="960120">
                <a:tc>
                  <a:txBody>
                    <a:bodyPr/>
                    <a:lstStyle/>
                    <a:p>
                      <a:pPr marL="190500" marR="0" indent="-190500" algn="just">
                        <a:lnSpc>
                          <a:spcPct val="115000"/>
                        </a:lnSpc>
                        <a:spcBef>
                          <a:spcPts val="0"/>
                        </a:spcBef>
                        <a:spcAft>
                          <a:spcPts val="0"/>
                        </a:spcAft>
                      </a:pPr>
                      <a:r>
                        <a:rPr lang="vi-VN" sz="2800" b="1" dirty="0">
                          <a:effectLst/>
                          <a:latin typeface="+mj-lt"/>
                          <a:ea typeface="Arial" panose="020B0604020202020204" pitchFamily="34" charset="0"/>
                        </a:rPr>
                        <a:t>Gia đình bạn Hoa rất khó khăn, mẹ bạn bị bệnh hiểm nghèo. Lớp em tổ chức đi thăm, tặng quà, động viên Hoa nhưng một số bạn trong lớp không muốn tham gia.</a:t>
                      </a:r>
                      <a:endParaRPr lang="en-US" sz="2800" b="1" dirty="0">
                        <a:effectLst/>
                        <a:latin typeface="+mj-lt"/>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574767" y="496389"/>
            <a:ext cx="9392194" cy="966651"/>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mj-lt"/>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mj-lt"/>
              <a:ea typeface="Verdana" panose="020B0604030504040204" pitchFamily="34" charset="0"/>
            </a:endParaRPr>
          </a:p>
          <a:p>
            <a:pPr algn="ctr" eaLnBrk="0" fontAlgn="base" hangingPunct="0">
              <a:spcBef>
                <a:spcPct val="0"/>
              </a:spcBef>
              <a:spcAft>
                <a:spcPct val="0"/>
              </a:spcAft>
            </a:pP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KÌ PHÙNG ĐỊCH THỦ</a:t>
            </a: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  </a:t>
            </a:r>
          </a:p>
        </p:txBody>
      </p:sp>
      <p:sp>
        <p:nvSpPr>
          <p:cNvPr id="6" name="Text Box 33"/>
          <p:cNvSpPr txBox="1">
            <a:spLocks noChangeArrowheads="1"/>
          </p:cNvSpPr>
          <p:nvPr/>
        </p:nvSpPr>
        <p:spPr bwMode="auto">
          <a:xfrm>
            <a:off x="391887" y="1705022"/>
            <a:ext cx="11247120" cy="584775"/>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b="1" dirty="0" err="1">
                <a:solidFill>
                  <a:srgbClr val="FF00FF"/>
                </a:solidFill>
                <a:latin typeface="Times" panose="02020603050405020304" pitchFamily="18" charset="0"/>
                <a:cs typeface="Times" panose="02020603050405020304" pitchFamily="18" charset="0"/>
              </a:rPr>
              <a:t>Tìm</a:t>
            </a:r>
            <a:r>
              <a:rPr lang="en-US" altLang="en-US" b="1" dirty="0">
                <a:solidFill>
                  <a:srgbClr val="FF00FF"/>
                </a:solidFill>
                <a:latin typeface="Times" panose="02020603050405020304" pitchFamily="18" charset="0"/>
                <a:cs typeface="Times" panose="02020603050405020304" pitchFamily="18" charset="0"/>
              </a:rPr>
              <a:t> ca </a:t>
            </a:r>
            <a:r>
              <a:rPr lang="en-US" altLang="en-US" b="1" dirty="0" err="1">
                <a:solidFill>
                  <a:srgbClr val="FF00FF"/>
                </a:solidFill>
                <a:latin typeface="Times" panose="02020603050405020304" pitchFamily="18" charset="0"/>
                <a:cs typeface="Times" panose="02020603050405020304" pitchFamily="18" charset="0"/>
              </a:rPr>
              <a:t>dao</a:t>
            </a:r>
            <a:r>
              <a:rPr lang="en-US" altLang="en-US" b="1" dirty="0">
                <a:solidFill>
                  <a:srgbClr val="FF00FF"/>
                </a:solidFill>
                <a:latin typeface="Times" panose="02020603050405020304" pitchFamily="18" charset="0"/>
                <a:cs typeface="Times" panose="02020603050405020304" pitchFamily="18" charset="0"/>
              </a:rPr>
              <a:t>, </a:t>
            </a:r>
            <a:r>
              <a:rPr lang="en-US" altLang="en-US" b="1" dirty="0" err="1">
                <a:solidFill>
                  <a:srgbClr val="FF00FF"/>
                </a:solidFill>
                <a:latin typeface="Times" panose="02020603050405020304" pitchFamily="18" charset="0"/>
                <a:cs typeface="Times" panose="02020603050405020304" pitchFamily="18" charset="0"/>
              </a:rPr>
              <a:t>tục</a:t>
            </a:r>
            <a:r>
              <a:rPr lang="en-US" altLang="en-US" b="1" dirty="0">
                <a:solidFill>
                  <a:srgbClr val="FF00FF"/>
                </a:solidFill>
                <a:latin typeface="Times" panose="02020603050405020304" pitchFamily="18" charset="0"/>
                <a:cs typeface="Times" panose="02020603050405020304" pitchFamily="18" charset="0"/>
              </a:rPr>
              <a:t> </a:t>
            </a:r>
            <a:r>
              <a:rPr lang="en-US" altLang="en-US" b="1" dirty="0" err="1">
                <a:solidFill>
                  <a:srgbClr val="FF00FF"/>
                </a:solidFill>
                <a:latin typeface="Times" panose="02020603050405020304" pitchFamily="18" charset="0"/>
                <a:cs typeface="Times" panose="02020603050405020304" pitchFamily="18" charset="0"/>
              </a:rPr>
              <a:t>ngữ</a:t>
            </a:r>
            <a:r>
              <a:rPr lang="vi-VN" altLang="en-US" b="1" dirty="0">
                <a:solidFill>
                  <a:srgbClr val="FF00FF"/>
                </a:solidFill>
                <a:latin typeface="Times" panose="02020603050405020304" pitchFamily="18" charset="0"/>
                <a:cs typeface="Times" panose="02020603050405020304" pitchFamily="18" charset="0"/>
              </a:rPr>
              <a:t>, châm ngôn</a:t>
            </a:r>
            <a:r>
              <a:rPr lang="en-US" altLang="en-US" b="1" dirty="0">
                <a:solidFill>
                  <a:srgbClr val="FF00FF"/>
                </a:solidFill>
                <a:latin typeface="Times" panose="02020603050405020304" pitchFamily="18" charset="0"/>
                <a:cs typeface="Times" panose="02020603050405020304" pitchFamily="18" charset="0"/>
              </a:rPr>
              <a:t> </a:t>
            </a:r>
            <a:r>
              <a:rPr lang="en-US" altLang="en-US" b="1" dirty="0" err="1">
                <a:solidFill>
                  <a:srgbClr val="FF00FF"/>
                </a:solidFill>
                <a:latin typeface="Times" panose="02020603050405020304" pitchFamily="18" charset="0"/>
                <a:cs typeface="Times" panose="02020603050405020304" pitchFamily="18" charset="0"/>
              </a:rPr>
              <a:t>về</a:t>
            </a:r>
            <a:r>
              <a:rPr lang="en-US" altLang="en-US" b="1" dirty="0">
                <a:solidFill>
                  <a:srgbClr val="FF00FF"/>
                </a:solidFill>
                <a:latin typeface="Times" panose="02020603050405020304" pitchFamily="18" charset="0"/>
                <a:cs typeface="Times" panose="02020603050405020304" pitchFamily="18" charset="0"/>
              </a:rPr>
              <a:t>  </a:t>
            </a:r>
            <a:r>
              <a:rPr lang="en-US" altLang="en-US" b="1" dirty="0" err="1">
                <a:solidFill>
                  <a:srgbClr val="FF00FF"/>
                </a:solidFill>
                <a:latin typeface="Times" panose="02020603050405020304" pitchFamily="18" charset="0"/>
                <a:cs typeface="Times" panose="02020603050405020304" pitchFamily="18" charset="0"/>
              </a:rPr>
              <a:t>yêu</a:t>
            </a:r>
            <a:r>
              <a:rPr lang="en-US" altLang="en-US" b="1" dirty="0">
                <a:solidFill>
                  <a:srgbClr val="FF00FF"/>
                </a:solidFill>
                <a:latin typeface="Times" panose="02020603050405020304" pitchFamily="18" charset="0"/>
                <a:cs typeface="Times" panose="02020603050405020304" pitchFamily="18" charset="0"/>
              </a:rPr>
              <a:t> </a:t>
            </a:r>
            <a:r>
              <a:rPr lang="en-US" altLang="en-US" b="1" dirty="0" err="1">
                <a:solidFill>
                  <a:srgbClr val="FF00FF"/>
                </a:solidFill>
                <a:latin typeface="Times" panose="02020603050405020304" pitchFamily="18" charset="0"/>
                <a:cs typeface="Times" panose="02020603050405020304" pitchFamily="18" charset="0"/>
              </a:rPr>
              <a:t>thương</a:t>
            </a:r>
            <a:r>
              <a:rPr lang="en-US" altLang="en-US" b="1" dirty="0">
                <a:solidFill>
                  <a:srgbClr val="FF00FF"/>
                </a:solidFill>
                <a:latin typeface="Times" panose="02020603050405020304" pitchFamily="18" charset="0"/>
                <a:cs typeface="Times" panose="02020603050405020304" pitchFamily="18" charset="0"/>
              </a:rPr>
              <a:t> con </a:t>
            </a:r>
            <a:r>
              <a:rPr lang="en-US" altLang="en-US" b="1" dirty="0" err="1">
                <a:solidFill>
                  <a:srgbClr val="FF00FF"/>
                </a:solidFill>
                <a:latin typeface="Times" panose="02020603050405020304" pitchFamily="18" charset="0"/>
                <a:cs typeface="Times" panose="02020603050405020304" pitchFamily="18" charset="0"/>
              </a:rPr>
              <a:t>người</a:t>
            </a:r>
            <a:endParaRPr lang="en-US" altLang="en-US" b="1" dirty="0">
              <a:solidFill>
                <a:srgbClr val="FF00FF"/>
              </a:solidFill>
              <a:latin typeface="Times" panose="02020603050405020304" pitchFamily="18" charset="0"/>
              <a:cs typeface="Times" panose="02020603050405020304" pitchFamily="18" charset="0"/>
            </a:endParaRPr>
          </a:p>
        </p:txBody>
      </p:sp>
      <p:sp>
        <p:nvSpPr>
          <p:cNvPr id="7" name="Rectangle 6"/>
          <p:cNvSpPr/>
          <p:nvPr/>
        </p:nvSpPr>
        <p:spPr>
          <a:xfrm>
            <a:off x="2259875" y="2697093"/>
            <a:ext cx="7967346" cy="3108543"/>
          </a:xfrm>
          <a:prstGeom prst="rect">
            <a:avLst/>
          </a:prstGeom>
        </p:spPr>
        <p:txBody>
          <a:bodyPr wrap="square">
            <a:spAutoFit/>
          </a:bodyPr>
          <a:lstStyle/>
          <a:p>
            <a:r>
              <a:rPr lang="en-US" sz="2800" b="1" dirty="0">
                <a:solidFill>
                  <a:prstClr val="black"/>
                </a:solidFill>
                <a:latin typeface="Times" panose="02020603050405020304" pitchFamily="18" charset="0"/>
                <a:cs typeface="Times" panose="02020603050405020304" pitchFamily="18" charset="0"/>
              </a:rPr>
              <a:t>LUẬT CHƠI</a:t>
            </a:r>
            <a:r>
              <a:rPr lang="en-US" sz="2800" dirty="0">
                <a:solidFill>
                  <a:prstClr val="black"/>
                </a:solidFill>
                <a:latin typeface="Times" panose="02020603050405020304" pitchFamily="18" charset="0"/>
                <a:cs typeface="Times" panose="02020603050405020304" pitchFamily="18" charset="0"/>
              </a:rPr>
              <a:t>: </a:t>
            </a:r>
          </a:p>
          <a:p>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Số</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người</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tham</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gia</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a:t>
            </a:r>
            <a:r>
              <a:rPr lang="en-US" sz="2800" b="1" dirty="0" err="1" smtClean="0">
                <a:solidFill>
                  <a:prstClr val="black"/>
                </a:solidFill>
                <a:latin typeface="Times" panose="02020603050405020304" pitchFamily="18" charset="0"/>
                <a:cs typeface="Times" panose="02020603050405020304" pitchFamily="18" charset="0"/>
              </a:rPr>
              <a:t>ả</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lớp</a:t>
            </a:r>
            <a:endParaRPr lang="en-US" sz="2800" b="1" dirty="0">
              <a:solidFill>
                <a:prstClr val="black"/>
              </a:solidFill>
              <a:latin typeface="Times" panose="02020603050405020304" pitchFamily="18" charset="0"/>
              <a:cs typeface="Times" panose="02020603050405020304" pitchFamily="18" charset="0"/>
            </a:endParaRPr>
          </a:p>
          <a:p>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Cách</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thức</a:t>
            </a:r>
            <a:r>
              <a:rPr lang="en-US" sz="2800" b="1" dirty="0">
                <a:solidFill>
                  <a:prstClr val="black"/>
                </a:solidFill>
                <a:latin typeface="Times" panose="02020603050405020304" pitchFamily="18" charset="0"/>
                <a:cs typeface="Times" panose="02020603050405020304" pitchFamily="18" charset="0"/>
              </a:rPr>
              <a:t>: Chia </a:t>
            </a:r>
            <a:r>
              <a:rPr lang="en-US" sz="2800" b="1" dirty="0" err="1">
                <a:solidFill>
                  <a:prstClr val="black"/>
                </a:solidFill>
                <a:latin typeface="Times" panose="02020603050405020304" pitchFamily="18" charset="0"/>
                <a:cs typeface="Times" panose="02020603050405020304" pitchFamily="18" charset="0"/>
              </a:rPr>
              <a:t>lớp</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làm</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hai</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đội</a:t>
            </a:r>
            <a:r>
              <a:rPr lang="en-US" sz="2800" b="1" dirty="0">
                <a:solidFill>
                  <a:prstClr val="black"/>
                </a:solidFill>
                <a:latin typeface="Times" panose="02020603050405020304" pitchFamily="18" charset="0"/>
                <a:cs typeface="Times" panose="02020603050405020304" pitchFamily="18" charset="0"/>
              </a:rPr>
              <a:t>(</a:t>
            </a:r>
            <a:r>
              <a:rPr lang="en-US" sz="2800" b="1" dirty="0" err="1">
                <a:solidFill>
                  <a:prstClr val="black"/>
                </a:solidFill>
                <a:latin typeface="Times" panose="02020603050405020304" pitchFamily="18" charset="0"/>
                <a:cs typeface="Times" panose="02020603050405020304" pitchFamily="18" charset="0"/>
              </a:rPr>
              <a:t>hoặc</a:t>
            </a:r>
            <a:r>
              <a:rPr lang="en-US" sz="2800" b="1" dirty="0">
                <a:solidFill>
                  <a:prstClr val="black"/>
                </a:solidFill>
                <a:latin typeface="Times" panose="02020603050405020304" pitchFamily="18" charset="0"/>
                <a:cs typeface="Times" panose="02020603050405020304" pitchFamily="18" charset="0"/>
              </a:rPr>
              <a:t> 3) </a:t>
            </a:r>
            <a:r>
              <a:rPr lang="en-US" sz="2800" b="1" dirty="0" err="1">
                <a:solidFill>
                  <a:prstClr val="black"/>
                </a:solidFill>
                <a:latin typeface="Times" panose="02020603050405020304" pitchFamily="18" charset="0"/>
                <a:cs typeface="Times" panose="02020603050405020304" pitchFamily="18" charset="0"/>
              </a:rPr>
              <a:t>theo</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dãy</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bàn</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Mỗi</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dãy</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cử</a:t>
            </a:r>
            <a:r>
              <a:rPr lang="en-US" sz="2800" b="1" dirty="0">
                <a:solidFill>
                  <a:prstClr val="black"/>
                </a:solidFill>
                <a:latin typeface="Times" panose="02020603050405020304" pitchFamily="18" charset="0"/>
                <a:cs typeface="Times" panose="02020603050405020304" pitchFamily="18" charset="0"/>
              </a:rPr>
              <a:t> 1 </a:t>
            </a:r>
            <a:r>
              <a:rPr lang="en-US" sz="2800" b="1" dirty="0" err="1" smtClean="0">
                <a:solidFill>
                  <a:prstClr val="black"/>
                </a:solidFill>
                <a:latin typeface="Times" panose="02020603050405020304" pitchFamily="18" charset="0"/>
                <a:cs typeface="Times" panose="02020603050405020304" pitchFamily="18" charset="0"/>
              </a:rPr>
              <a:t>đại</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diện</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Lần</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lượt</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đọc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câu</a:t>
            </a:r>
            <a:r>
              <a:rPr lang="en-US" sz="2800" b="1" dirty="0">
                <a:solidFill>
                  <a:prstClr val="black"/>
                </a:solidFill>
                <a:latin typeface="Times" panose="02020603050405020304" pitchFamily="18" charset="0"/>
                <a:cs typeface="Times" panose="02020603050405020304" pitchFamily="18" charset="0"/>
              </a:rPr>
              <a:t> ca </a:t>
            </a:r>
            <a:r>
              <a:rPr lang="en-US" sz="2800" b="1" dirty="0" err="1">
                <a:solidFill>
                  <a:prstClr val="black"/>
                </a:solidFill>
                <a:latin typeface="Times" panose="02020603050405020304" pitchFamily="18" charset="0"/>
                <a:cs typeface="Times" panose="02020603050405020304" pitchFamily="18" charset="0"/>
              </a:rPr>
              <a:t>dao</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tục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ngữ</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châm</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ngôn</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về</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truyền</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thống</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tốt</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đẹp</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Không</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được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đọc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lặp</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lại</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câu</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của</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người</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khác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Đến</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lượt</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đội</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nào</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không</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đọc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được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sẽ</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bị</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loại</a:t>
            </a:r>
            <a:r>
              <a:rPr lang="en-US" sz="2800" b="1" dirty="0">
                <a:solidFill>
                  <a:prstClr val="black"/>
                </a:solidFill>
                <a:latin typeface="Times" panose="02020603050405020304" pitchFamily="18" charset="0"/>
                <a:cs typeface="Times" panose="02020603050405020304" pitchFamily="18" charset="0"/>
              </a:rPr>
              <a:t>. </a:t>
            </a:r>
          </a:p>
        </p:txBody>
      </p:sp>
      <p:pic>
        <p:nvPicPr>
          <p:cNvPr id="8" name="Picture 7"/>
          <p:cNvPicPr>
            <a:picLocks noChangeAspect="1"/>
          </p:cNvPicPr>
          <p:nvPr/>
        </p:nvPicPr>
        <p:blipFill>
          <a:blip r:embed="rId2"/>
          <a:stretch>
            <a:fillRect/>
          </a:stretch>
        </p:blipFill>
        <p:spPr>
          <a:xfrm>
            <a:off x="9842864" y="2498982"/>
            <a:ext cx="2516829" cy="4359018"/>
          </a:xfrm>
          <a:prstGeom prst="rect">
            <a:avLst/>
          </a:prstGeom>
        </p:spPr>
      </p:pic>
      <p:pic>
        <p:nvPicPr>
          <p:cNvPr id="11"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179340" y="2509124"/>
            <a:ext cx="2150029" cy="2112622"/>
          </a:xfrm>
          <a:prstGeom prst="rect">
            <a:avLst/>
          </a:prstGeom>
        </p:spPr>
      </p:pic>
      <p:pic>
        <p:nvPicPr>
          <p:cNvPr id="12" name="Picture 11"/>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Bottom)">
                                      <p:cBhvr>
                                        <p:cTn id="14" dur="500"/>
                                        <p:tgtEl>
                                          <p:spTgt spid="6"/>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830997"/>
          </a:xfrm>
          <a:prstGeom prst="rect">
            <a:avLst/>
          </a:prstGeom>
          <a:noFill/>
        </p:spPr>
        <p:txBody>
          <a:bodyPr wrap="square" rtlCol="0">
            <a:spAutoFit/>
          </a:bodyPr>
          <a:lstStyle/>
          <a:p>
            <a:pPr algn="ctr" defTabSz="457200"/>
            <a:r>
              <a:rPr lang="en-US" altLang="zh-CN" sz="4800" b="1" dirty="0" err="1" smtClean="0">
                <a:solidFill>
                  <a:srgbClr val="FF0000"/>
                </a:solidFill>
                <a:latin typeface="Times" panose="02020603050405020304" pitchFamily="18" charset="0"/>
                <a:ea typeface="华康海报体W12" panose="040B0C09000000000000" pitchFamily="81" charset="-122"/>
                <a:cs typeface="Times" panose="02020603050405020304" pitchFamily="18" charset="0"/>
              </a:rPr>
              <a:t>IV.Vận</a:t>
            </a:r>
            <a:r>
              <a:rPr lang="en-US" altLang="zh-CN" sz="4800" b="1" dirty="0" smtClean="0">
                <a:solidFill>
                  <a:srgbClr val="FF0000"/>
                </a:solidFill>
                <a:latin typeface="Times" panose="02020603050405020304" pitchFamily="18" charset="0"/>
                <a:ea typeface="华康海报体W12" panose="040B0C09000000000000" pitchFamily="81" charset="-122"/>
                <a:cs typeface="Times" panose="02020603050405020304" pitchFamily="18" charset="0"/>
              </a:rPr>
              <a:t> </a:t>
            </a:r>
            <a:r>
              <a:rPr lang="en-US" altLang="zh-CN" sz="4800" b="1" dirty="0" err="1">
                <a:solidFill>
                  <a:srgbClr val="FF0000"/>
                </a:solidFill>
                <a:latin typeface="Times" panose="02020603050405020304" pitchFamily="18" charset="0"/>
                <a:ea typeface="华康海报体W12" panose="040B0C09000000000000" pitchFamily="81" charset="-122"/>
                <a:cs typeface="Times" panose="02020603050405020304" pitchFamily="18" charset="0"/>
              </a:rPr>
              <a:t>dụng</a:t>
            </a:r>
            <a:endParaRPr lang="zh-CN" altLang="en-US" sz="4800" b="1" dirty="0">
              <a:solidFill>
                <a:srgbClr val="FF0000"/>
              </a:solidFill>
              <a:latin typeface="Times" panose="02020603050405020304" pitchFamily="18" charset="0"/>
              <a:ea typeface="华康海报体W12" panose="040B0C09000000000000" pitchFamily="81" charset="-122"/>
              <a:cs typeface="Times" panose="02020603050405020304"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err="1">
                  <a:solidFill>
                    <a:srgbClr val="0000FF"/>
                  </a:solidFill>
                  <a:latin typeface="Times" panose="02020603050405020304" pitchFamily="18" charset="0"/>
                  <a:ea typeface="Helvetica Neue"/>
                  <a:cs typeface="Times" panose="02020603050405020304" pitchFamily="18" charset="0"/>
                </a:rPr>
                <a:t>Bài</a:t>
              </a:r>
              <a:r>
                <a:rPr lang="en-US" altLang="en-US" sz="3600" b="1" dirty="0">
                  <a:solidFill>
                    <a:srgbClr val="0000FF"/>
                  </a:solidFill>
                  <a:latin typeface="Times" panose="02020603050405020304" pitchFamily="18" charset="0"/>
                  <a:ea typeface="Helvetica Neue"/>
                  <a:cs typeface="Times" panose="02020603050405020304" pitchFamily="18" charset="0"/>
                </a:rPr>
                <a:t> 2:</a:t>
              </a:r>
              <a:r>
                <a:rPr lang="en-US" altLang="en-US" sz="3600" b="1" dirty="0">
                  <a:solidFill>
                    <a:srgbClr val="FF0000"/>
                  </a:solidFill>
                  <a:latin typeface="Times" panose="02020603050405020304" pitchFamily="18" charset="0"/>
                  <a:ea typeface="Helvetica Neue"/>
                  <a:cs typeface="Times" panose="02020603050405020304" pitchFamily="18" charset="0"/>
                </a:rPr>
                <a:t> </a:t>
              </a:r>
            </a:p>
            <a:p>
              <a:pPr algn="ctr" eaLnBrk="0" fontAlgn="base" hangingPunct="0">
                <a:spcBef>
                  <a:spcPct val="0"/>
                </a:spcBef>
                <a:spcAft>
                  <a:spcPct val="0"/>
                </a:spcAft>
              </a:pPr>
              <a:r>
                <a:rPr lang="en-US" altLang="en-US" sz="3600" b="1" dirty="0">
                  <a:solidFill>
                    <a:srgbClr val="FF0000"/>
                  </a:solidFill>
                  <a:latin typeface="Times" panose="02020603050405020304" pitchFamily="18" charset="0"/>
                  <a:ea typeface="Helvetica Neue"/>
                  <a:cs typeface="Times" panose="02020603050405020304" pitchFamily="18" charset="0"/>
                </a:rPr>
                <a:t>YÊU THƯƠNG CON NGƯỜI </a:t>
              </a:r>
              <a:r>
                <a:rPr lang="en-US" altLang="en-US" sz="3600" b="1" dirty="0">
                  <a:solidFill>
                    <a:srgbClr val="0000FF"/>
                  </a:solidFill>
                  <a:latin typeface="Times" panose="02020603050405020304" pitchFamily="18" charset="0"/>
                  <a:ea typeface="Helvetica Neue"/>
                  <a:cs typeface="Times" panose="02020603050405020304" pitchFamily="18" charset="0"/>
                </a:rPr>
                <a:t>KNTT</a:t>
              </a:r>
              <a:endParaRPr lang="en-SG" altLang="en-US" sz="3600" b="1" dirty="0">
                <a:solidFill>
                  <a:srgbClr val="0000FF"/>
                </a:solidFill>
                <a:latin typeface="Times" panose="02020603050405020304" pitchFamily="18" charset="0"/>
                <a:cs typeface="Times" panose="02020603050405020304" pitchFamily="18"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51747" y="1987550"/>
            <a:ext cx="6663096" cy="5254815"/>
          </a:xfrm>
          <a:prstGeom prst="rect">
            <a:avLst/>
          </a:prstGeom>
          <a:noFill/>
          <a:ln>
            <a:noFill/>
          </a:ln>
        </p:spPr>
      </p:pic>
      <p:pic>
        <p:nvPicPr>
          <p:cNvPr id="6" name="Picture 5"/>
          <p:cNvPicPr>
            <a:picLocks noChangeAspect="1"/>
          </p:cNvPicPr>
          <p:nvPr/>
        </p:nvPicPr>
        <p:blipFill>
          <a:blip r:embed="rId5"/>
          <a:stretch>
            <a:fillRect/>
          </a:stretch>
        </p:blipFill>
        <p:spPr>
          <a:xfrm>
            <a:off x="4705617" y="209006"/>
            <a:ext cx="6353926" cy="5865304"/>
          </a:xfrm>
          <a:prstGeom prst="rect">
            <a:avLst/>
          </a:prstGeom>
        </p:spPr>
      </p:pic>
      <p:pic>
        <p:nvPicPr>
          <p:cNvPr id="7" name="Picture 6"/>
          <p:cNvPicPr>
            <a:picLocks noChangeAspect="1"/>
          </p:cNvPicPr>
          <p:nvPr/>
        </p:nvPicPr>
        <p:blipFill>
          <a:blip r:embed="rId6"/>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117400117"/>
              </p:ext>
            </p:extLst>
          </p:nvPr>
        </p:nvGraphicFramePr>
        <p:xfrm>
          <a:off x="747571" y="2865543"/>
          <a:ext cx="4258492" cy="3588258"/>
        </p:xfrm>
        <a:graphic>
          <a:graphicData uri="http://schemas.openxmlformats.org/drawingml/2006/table">
            <a:tbl>
              <a:tblPr/>
              <a:tblGrid>
                <a:gridCol w="4258492">
                  <a:extLst>
                    <a:ext uri="{9D8B030D-6E8A-4147-A177-3AD203B41FA5}">
                      <a16:colId xmlns:a16="http://schemas.microsoft.com/office/drawing/2014/main" xmlns="" val="20000"/>
                    </a:ext>
                  </a:extLst>
                </a:gridCol>
              </a:tblGrid>
              <a:tr h="1214845">
                <a:tc>
                  <a:txBody>
                    <a:bodyPr/>
                    <a:lstStyle/>
                    <a:p>
                      <a:pPr marL="0" marR="0" lvl="0" indent="0" algn="l">
                        <a:lnSpc>
                          <a:spcPct val="109000"/>
                        </a:lnSpc>
                        <a:spcBef>
                          <a:spcPts val="0"/>
                        </a:spcBef>
                        <a:spcAft>
                          <a:spcPts val="500"/>
                        </a:spcAft>
                        <a:buClr>
                          <a:srgbClr val="000000"/>
                        </a:buClr>
                        <a:buSzPts val="1200"/>
                        <a:buFont typeface="+mj-lt"/>
                        <a:buNone/>
                        <a:tabLst>
                          <a:tab pos="259080" algn="l"/>
                        </a:tabLst>
                      </a:pPr>
                      <a:r>
                        <a:rPr lang="vi-VN" sz="3600" b="1" u="none" strike="noStrike" spc="0" dirty="0">
                          <a:solidFill>
                            <a:srgbClr val="0000FF"/>
                          </a:solidFill>
                          <a:effectLst/>
                          <a:latin typeface="+mj-lt"/>
                          <a:ea typeface="Arial" panose="020B0604020202020204" pitchFamily="34" charset="0"/>
                          <a:cs typeface="Arial" panose="020B0604020202020204" pitchFamily="34" charset="0"/>
                        </a:rPr>
                        <a:t>Em hãy vẽ một bức tranh mang thông điệp yêu thương con người đề giới thiệu với bạn bè trong nước và quốc tế.</a:t>
                      </a:r>
                      <a:endParaRPr lang="en-US" sz="3600" b="1" u="none" strike="noStrike" spc="0" dirty="0">
                        <a:solidFill>
                          <a:srgbClr val="0000FF"/>
                        </a:solidFill>
                        <a:effectLst/>
                        <a:latin typeface="+mj-lt"/>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528603934"/>
              </p:ext>
            </p:extLst>
          </p:nvPr>
        </p:nvGraphicFramePr>
        <p:xfrm>
          <a:off x="5538651" y="1963307"/>
          <a:ext cx="4405843" cy="2990215"/>
        </p:xfrm>
        <a:graphic>
          <a:graphicData uri="http://schemas.openxmlformats.org/drawingml/2006/table">
            <a:tbl>
              <a:tblPr/>
              <a:tblGrid>
                <a:gridCol w="4405843">
                  <a:extLst>
                    <a:ext uri="{9D8B030D-6E8A-4147-A177-3AD203B41FA5}">
                      <a16:colId xmlns:a16="http://schemas.microsoft.com/office/drawing/2014/main" xmlns="" val="20000"/>
                    </a:ext>
                  </a:extLst>
                </a:gridCol>
              </a:tblGrid>
              <a:tr h="830580">
                <a:tc>
                  <a:txBody>
                    <a:bodyPr/>
                    <a:lstStyle/>
                    <a:p>
                      <a:pPr marL="0" marR="0" lvl="0" indent="0" algn="l">
                        <a:lnSpc>
                          <a:spcPct val="109000"/>
                        </a:lnSpc>
                        <a:spcBef>
                          <a:spcPts val="0"/>
                        </a:spcBef>
                        <a:spcAft>
                          <a:spcPts val="0"/>
                        </a:spcAft>
                        <a:buClr>
                          <a:srgbClr val="000000"/>
                        </a:buClr>
                        <a:buSzPts val="1200"/>
                        <a:buFont typeface="+mj-lt"/>
                        <a:buNone/>
                        <a:tabLst>
                          <a:tab pos="259080" algn="l"/>
                        </a:tabLst>
                      </a:pPr>
                      <a:r>
                        <a:rPr lang="vi-VN" sz="3600" b="1" u="none" strike="noStrike" spc="0" dirty="0">
                          <a:effectLst/>
                          <a:latin typeface="+mj-lt"/>
                          <a:ea typeface="Arial" panose="020B0604020202020204" pitchFamily="34" charset="0"/>
                          <a:cs typeface="Arial" panose="020B0604020202020204" pitchFamily="34" charset="0"/>
                        </a:rPr>
                        <a:t>Em hãy lập kế hoạch và thực hiện việc giúp đỡ một bạn trong lớp/ trường có hoàn cảnh khó khăn.</a:t>
                      </a:r>
                      <a:endParaRPr lang="en-US" sz="3600" b="1" u="none" strike="noStrike" spc="0" dirty="0">
                        <a:effectLst/>
                        <a:latin typeface="+mj-lt"/>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923330"/>
          </a:xfrm>
          <a:prstGeom prst="rect">
            <a:avLst/>
          </a:prstGeom>
          <a:noFill/>
        </p:spPr>
        <p:txBody>
          <a:bodyPr wrap="square" rtlCol="0">
            <a:spAutoFit/>
          </a:bodyPr>
          <a:lstStyle/>
          <a:p>
            <a:pPr algn="ctr" defTabSz="457200"/>
            <a:r>
              <a:rPr lang="en-US" altLang="zh-CN" sz="5400" b="1" dirty="0" smtClean="0">
                <a:solidFill>
                  <a:srgbClr val="FF0000"/>
                </a:solidFill>
                <a:latin typeface="Times" panose="02020603050405020304" pitchFamily="18" charset="0"/>
                <a:ea typeface="华康海报体W12" panose="040B0C09000000000000" pitchFamily="81" charset="-122"/>
                <a:cs typeface="Times" panose="02020603050405020304" pitchFamily="18" charset="0"/>
              </a:rPr>
              <a:t>I. </a:t>
            </a:r>
            <a:r>
              <a:rPr lang="en-US" altLang="zh-CN" sz="5400" b="1" dirty="0" err="1" smtClean="0">
                <a:solidFill>
                  <a:srgbClr val="FF0000"/>
                </a:solidFill>
                <a:latin typeface="Times" panose="02020603050405020304" pitchFamily="18" charset="0"/>
                <a:ea typeface="华康海报体W12" panose="040B0C09000000000000" pitchFamily="81" charset="-122"/>
                <a:cs typeface="Times" panose="02020603050405020304" pitchFamily="18" charset="0"/>
              </a:rPr>
              <a:t>Khởi</a:t>
            </a:r>
            <a:r>
              <a:rPr lang="en-US" altLang="zh-CN" sz="5400" b="1" dirty="0" smtClean="0">
                <a:solidFill>
                  <a:srgbClr val="FF0000"/>
                </a:solidFill>
                <a:latin typeface="Times" panose="02020603050405020304" pitchFamily="18" charset="0"/>
                <a:ea typeface="华康海报体W12" panose="040B0C09000000000000" pitchFamily="81" charset="-122"/>
                <a:cs typeface="Times" panose="02020603050405020304" pitchFamily="18" charset="0"/>
              </a:rPr>
              <a:t> </a:t>
            </a:r>
            <a:r>
              <a:rPr lang="en-US" altLang="zh-CN" sz="5400" b="1" dirty="0" err="1">
                <a:solidFill>
                  <a:srgbClr val="FF0000"/>
                </a:solidFill>
                <a:latin typeface="Times" panose="02020603050405020304" pitchFamily="18" charset="0"/>
                <a:ea typeface="华康海报体W12" panose="040B0C09000000000000" pitchFamily="81" charset="-122"/>
                <a:cs typeface="Times" panose="02020603050405020304" pitchFamily="18" charset="0"/>
              </a:rPr>
              <a:t>động</a:t>
            </a:r>
            <a:endParaRPr lang="zh-CN" altLang="en-US" sz="5400" b="1" dirty="0">
              <a:solidFill>
                <a:srgbClr val="FF0000"/>
              </a:solidFill>
              <a:latin typeface="Times" panose="02020603050405020304" pitchFamily="18" charset="0"/>
              <a:ea typeface="华康海报体W12" panose="040B0C09000000000000" pitchFamily="81" charset="-122"/>
              <a:cs typeface="Times" panose="02020603050405020304" pitchFamily="18" charset="0"/>
            </a:endParaRPr>
          </a:p>
        </p:txBody>
      </p:sp>
      <p:grpSp>
        <p:nvGrpSpPr>
          <p:cNvPr id="3" name="Group 2"/>
          <p:cNvGrpSpPr/>
          <p:nvPr/>
        </p:nvGrpSpPr>
        <p:grpSpPr>
          <a:xfrm>
            <a:off x="839417" y="578106"/>
            <a:ext cx="5286576" cy="5681235"/>
            <a:chOff x="839417" y="578106"/>
            <a:chExt cx="5286576" cy="5681235"/>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err="1">
                  <a:solidFill>
                    <a:srgbClr val="0000FF"/>
                  </a:solidFill>
                  <a:latin typeface="Times" panose="02020603050405020304" pitchFamily="18" charset="0"/>
                  <a:ea typeface="Helvetica Neue"/>
                  <a:cs typeface="Times" panose="02020603050405020304" pitchFamily="18" charset="0"/>
                </a:rPr>
                <a:t>Bài</a:t>
              </a:r>
              <a:r>
                <a:rPr lang="en-US" altLang="en-US" sz="4000" b="1" dirty="0">
                  <a:solidFill>
                    <a:srgbClr val="0000FF"/>
                  </a:solidFill>
                  <a:latin typeface="Times" panose="02020603050405020304" pitchFamily="18" charset="0"/>
                  <a:ea typeface="Helvetica Neue"/>
                  <a:cs typeface="Times" panose="02020603050405020304" pitchFamily="18" charset="0"/>
                </a:rPr>
                <a:t> 2:</a:t>
              </a:r>
              <a:r>
                <a:rPr lang="en-US" altLang="en-US" sz="4000" b="1" dirty="0">
                  <a:solidFill>
                    <a:srgbClr val="FF0000"/>
                  </a:solidFill>
                  <a:latin typeface="Times" panose="02020603050405020304" pitchFamily="18" charset="0"/>
                  <a:ea typeface="Helvetica Neue"/>
                  <a:cs typeface="Times" panose="02020603050405020304" pitchFamily="18" charset="0"/>
                </a:rPr>
                <a:t> </a:t>
              </a:r>
            </a:p>
            <a:p>
              <a:pPr algn="ctr" eaLnBrk="0" fontAlgn="base" hangingPunct="0">
                <a:spcBef>
                  <a:spcPct val="0"/>
                </a:spcBef>
                <a:spcAft>
                  <a:spcPct val="0"/>
                </a:spcAft>
              </a:pPr>
              <a:r>
                <a:rPr lang="en-US" altLang="en-US" sz="4000" b="1" dirty="0">
                  <a:solidFill>
                    <a:srgbClr val="FF0000"/>
                  </a:solidFill>
                  <a:latin typeface="Times" panose="02020603050405020304" pitchFamily="18" charset="0"/>
                  <a:ea typeface="Helvetica Neue"/>
                  <a:cs typeface="Times" panose="02020603050405020304" pitchFamily="18" charset="0"/>
                </a:rPr>
                <a:t>YÊU THƯƠNG CON NGƯỜI </a:t>
              </a:r>
              <a:r>
                <a:rPr lang="en-US" altLang="en-US" sz="4400" b="1" dirty="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74456"/>
              <a:ext cx="4867651"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smtClean="0">
                  <a:solidFill>
                    <a:srgbClr val="FF0000"/>
                  </a:solidFill>
                  <a:latin typeface="Times" panose="02020603050405020304" pitchFamily="18" charset="0"/>
                  <a:ea typeface="Calibri" pitchFamily="34" charset="0"/>
                  <a:cs typeface="Times" panose="02020603050405020304" pitchFamily="18" charset="0"/>
                  <a:sym typeface="Wingdings" pitchFamily="2" charset="2"/>
                </a:rPr>
                <a:t>NGUYỄN THỊ LỆ HUYỀN</a:t>
              </a:r>
              <a:endParaRPr lang="en-US" sz="3000" b="1" dirty="0">
                <a:solidFill>
                  <a:srgbClr val="FF0000"/>
                </a:solidFill>
                <a:latin typeface="Times" panose="02020603050405020304" pitchFamily="18" charset="0"/>
                <a:ea typeface="Calibri" pitchFamily="34" charset="0"/>
                <a:cs typeface="Times" panose="02020603050405020304" pitchFamily="18" charset="0"/>
                <a:sym typeface="Wingdings" pitchFamily="2" charset="2"/>
              </a:endParaRPr>
            </a:p>
            <a:p>
              <a:pPr algn="ctr" eaLnBrk="0" fontAlgn="base" hangingPunct="0">
                <a:spcBef>
                  <a:spcPct val="0"/>
                </a:spcBef>
                <a:spcAft>
                  <a:spcPct val="0"/>
                </a:spcAft>
              </a:pPr>
              <a:r>
                <a:rPr lang="en-US" sz="2800" dirty="0" smtClean="0">
                  <a:solidFill>
                    <a:srgbClr val="FF0000"/>
                  </a:solidFill>
                  <a:latin typeface="Times" panose="02020603050405020304" pitchFamily="18" charset="0"/>
                  <a:ea typeface="Calibri" pitchFamily="34" charset="0"/>
                  <a:cs typeface="Times" panose="02020603050405020304" pitchFamily="18" charset="0"/>
                  <a:sym typeface="Wingdings" pitchFamily="2" charset="2"/>
                </a:rPr>
                <a:t>TRƯỜNG THCS BÌNH LONG</a:t>
              </a:r>
              <a:endParaRPr lang="en-US" sz="2800" dirty="0">
                <a:solidFill>
                  <a:srgbClr val="FF0000"/>
                </a:solidFill>
                <a:latin typeface="Times" panose="02020603050405020304" pitchFamily="18" charset="0"/>
                <a:ea typeface="Calibri" pitchFamily="34" charset="0"/>
                <a:cs typeface="Times" panose="02020603050405020304"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077218"/>
          </a:xfrm>
          <a:prstGeom prst="rect">
            <a:avLst/>
          </a:prstGeom>
          <a:noFill/>
        </p:spPr>
        <p:txBody>
          <a:bodyPr wrap="square" rtlCol="0">
            <a:spAutoFit/>
          </a:bodyPr>
          <a:lstStyle/>
          <a:p>
            <a:pPr defTabSz="457200"/>
            <a:r>
              <a:rPr lang="en-US" altLang="zh-CN" sz="3200" b="1" dirty="0" smtClean="0">
                <a:solidFill>
                  <a:srgbClr val="FF0000"/>
                </a:solidFill>
                <a:latin typeface="Segoe UI Symbol" panose="020B0502040204020203" pitchFamily="34" charset="0"/>
                <a:ea typeface="Segoe UI Symbol" panose="020B0502040204020203" pitchFamily="34" charset="0"/>
                <a:cs typeface="Times New Roman" pitchFamily="18" charset="0"/>
              </a:rPr>
              <a:t>        </a:t>
            </a:r>
            <a:r>
              <a:rPr lang="en-US" altLang="zh-CN" sz="3200" b="1" dirty="0" err="1" smtClean="0">
                <a:solidFill>
                  <a:srgbClr val="FF0000"/>
                </a:solidFill>
                <a:latin typeface="Segoe UI Symbol" panose="020B0502040204020203" pitchFamily="34" charset="0"/>
                <a:ea typeface="Segoe UI Symbol" panose="020B0502040204020203" pitchFamily="34" charset="0"/>
                <a:cs typeface="Times New Roman" pitchFamily="18" charset="0"/>
              </a:rPr>
              <a:t>Xem</a:t>
            </a:r>
            <a:r>
              <a:rPr lang="en-US" altLang="zh-CN" sz="3200" b="1" dirty="0" smtClean="0">
                <a:solidFill>
                  <a:srgbClr val="FF0000"/>
                </a:solidFill>
                <a:latin typeface="Segoe UI Symbol" panose="020B0502040204020203" pitchFamily="34" charset="0"/>
                <a:ea typeface="Segoe UI Symbol" panose="020B0502040204020203" pitchFamily="34" charset="0"/>
                <a:cs typeface="Times New Roman" pitchFamily="18" charset="0"/>
              </a:rPr>
              <a:t> </a:t>
            </a:r>
            <a:r>
              <a:rPr lang="en-US" altLang="zh-CN" sz="3200" b="1" dirty="0" err="1" smtClean="0">
                <a:solidFill>
                  <a:srgbClr val="FF0000"/>
                </a:solidFill>
                <a:latin typeface="Segoe UI Symbol" panose="020B0502040204020203" pitchFamily="34" charset="0"/>
                <a:ea typeface="Segoe UI Symbol" panose="020B0502040204020203" pitchFamily="34" charset="0"/>
                <a:cs typeface="Times New Roman" pitchFamily="18" charset="0"/>
              </a:rPr>
              <a:t>nội</a:t>
            </a:r>
            <a:r>
              <a:rPr lang="en-US" altLang="zh-CN" sz="3200" b="1" dirty="0" smtClean="0">
                <a:solidFill>
                  <a:srgbClr val="FF0000"/>
                </a:solidFill>
                <a:latin typeface="Segoe UI Symbol" panose="020B0502040204020203" pitchFamily="34" charset="0"/>
                <a:ea typeface="Segoe UI Symbol" panose="020B0502040204020203" pitchFamily="34" charset="0"/>
                <a:cs typeface="Times New Roman" pitchFamily="18" charset="0"/>
              </a:rPr>
              <a:t> dung </a:t>
            </a:r>
            <a:r>
              <a:rPr lang="en-US" altLang="zh-CN" sz="3200" b="1" dirty="0" err="1" smtClean="0">
                <a:solidFill>
                  <a:srgbClr val="FF0000"/>
                </a:solidFill>
                <a:latin typeface="Segoe UI Symbol" panose="020B0502040204020203" pitchFamily="34" charset="0"/>
                <a:ea typeface="Segoe UI Symbol" panose="020B0502040204020203" pitchFamily="34" charset="0"/>
                <a:cs typeface="Times New Roman" pitchFamily="18" charset="0"/>
              </a:rPr>
              <a:t>bài</a:t>
            </a:r>
            <a:r>
              <a:rPr lang="en-US" altLang="zh-CN" sz="3200" b="1" dirty="0" smtClean="0">
                <a:solidFill>
                  <a:srgbClr val="FF0000"/>
                </a:solidFill>
                <a:latin typeface="Segoe UI Symbol" panose="020B0502040204020203" pitchFamily="34" charset="0"/>
                <a:ea typeface="Segoe UI Symbol" panose="020B0502040204020203" pitchFamily="34" charset="0"/>
                <a:cs typeface="Times New Roman" pitchFamily="18" charset="0"/>
              </a:rPr>
              <a:t> 3</a:t>
            </a:r>
          </a:p>
          <a:p>
            <a:pPr defTabSz="457200"/>
            <a:r>
              <a:rPr lang="en-US" altLang="zh-CN" sz="3200" b="1">
                <a:solidFill>
                  <a:srgbClr val="FF0000"/>
                </a:solidFill>
                <a:latin typeface="Segoe UI Symbol" panose="020B0502040204020203" pitchFamily="34" charset="0"/>
                <a:ea typeface="Segoe UI Symbol" panose="020B0502040204020203" pitchFamily="34" charset="0"/>
                <a:cs typeface="Times New Roman" pitchFamily="18" charset="0"/>
              </a:rPr>
              <a:t> </a:t>
            </a:r>
            <a:r>
              <a:rPr lang="en-US" altLang="zh-CN" sz="3200" b="1" smtClean="0">
                <a:solidFill>
                  <a:srgbClr val="FF0000"/>
                </a:solidFill>
                <a:latin typeface="Segoe UI Symbol" panose="020B0502040204020203" pitchFamily="34" charset="0"/>
                <a:ea typeface="Segoe UI Symbol" panose="020B0502040204020203" pitchFamily="34" charset="0"/>
                <a:cs typeface="Times New Roman" pitchFamily="18" charset="0"/>
              </a:rPr>
              <a:t>   </a:t>
            </a:r>
            <a:r>
              <a:rPr lang="en-US" altLang="zh-CN" sz="3200" b="1" dirty="0" smtClean="0">
                <a:solidFill>
                  <a:srgbClr val="FF0000"/>
                </a:solidFill>
                <a:latin typeface="Segoe UI Symbol" panose="020B0502040204020203" pitchFamily="34" charset="0"/>
                <a:ea typeface="Segoe UI Symbol" panose="020B0502040204020203" pitchFamily="34" charset="0"/>
                <a:cs typeface="Times New Roman" pitchFamily="18" charset="0"/>
              </a:rPr>
              <a:t>Xin </a:t>
            </a:r>
            <a:r>
              <a:rPr lang="en-US" altLang="zh-CN" sz="3200" b="1" dirty="0" err="1">
                <a:solidFill>
                  <a:srgbClr val="FF0000"/>
                </a:solidFill>
                <a:latin typeface="Segoe UI Symbol" panose="020B0502040204020203" pitchFamily="34" charset="0"/>
                <a:ea typeface="Segoe UI Symbol" panose="020B0502040204020203" pitchFamily="34" charset="0"/>
                <a:cs typeface="Times New Roman" pitchFamily="18" charset="0"/>
              </a:rPr>
              <a:t>chào</a:t>
            </a:r>
            <a:r>
              <a:rPr lang="en-US" altLang="zh-CN" sz="3200" b="1" dirty="0">
                <a:solidFill>
                  <a:srgbClr val="FF0000"/>
                </a:solidFill>
                <a:latin typeface="Segoe UI Symbol" panose="020B0502040204020203" pitchFamily="34" charset="0"/>
                <a:ea typeface="Segoe UI Symbol" panose="020B0502040204020203" pitchFamily="34" charset="0"/>
                <a:cs typeface="Times New Roman" pitchFamily="18" charset="0"/>
              </a:rPr>
              <a:t> </a:t>
            </a:r>
            <a:r>
              <a:rPr lang="en-US" altLang="zh-CN" sz="3200" b="1" dirty="0" err="1">
                <a:solidFill>
                  <a:srgbClr val="FF0000"/>
                </a:solidFill>
                <a:latin typeface="Segoe UI Symbol" panose="020B0502040204020203" pitchFamily="34" charset="0"/>
                <a:ea typeface="Segoe UI Symbol" panose="020B0502040204020203" pitchFamily="34" charset="0"/>
                <a:cs typeface="Times New Roman" pitchFamily="18" charset="0"/>
              </a:rPr>
              <a:t>và</a:t>
            </a:r>
            <a:r>
              <a:rPr lang="en-US" altLang="zh-CN" sz="3200" b="1" dirty="0">
                <a:solidFill>
                  <a:srgbClr val="FF0000"/>
                </a:solidFill>
                <a:latin typeface="Segoe UI Symbol" panose="020B0502040204020203" pitchFamily="34" charset="0"/>
                <a:ea typeface="Segoe UI Symbol" panose="020B0502040204020203" pitchFamily="34" charset="0"/>
                <a:cs typeface="Times New Roman" pitchFamily="18" charset="0"/>
              </a:rPr>
              <a:t> </a:t>
            </a:r>
            <a:r>
              <a:rPr lang="en-US" altLang="zh-CN" sz="3200" b="1" dirty="0" err="1">
                <a:solidFill>
                  <a:srgbClr val="FF0000"/>
                </a:solidFill>
                <a:latin typeface="Segoe UI Symbol" panose="020B0502040204020203" pitchFamily="34" charset="0"/>
                <a:ea typeface="Segoe UI Symbol" panose="020B0502040204020203" pitchFamily="34" charset="0"/>
                <a:cs typeface="Times New Roman" pitchFamily="18" charset="0"/>
              </a:rPr>
              <a:t>hẹn</a:t>
            </a:r>
            <a:r>
              <a:rPr lang="en-US" altLang="zh-CN" sz="3200" b="1" dirty="0">
                <a:solidFill>
                  <a:srgbClr val="FF0000"/>
                </a:solidFill>
                <a:latin typeface="Segoe UI Symbol" panose="020B0502040204020203" pitchFamily="34" charset="0"/>
                <a:ea typeface="Segoe UI Symbol" panose="020B0502040204020203" pitchFamily="34" charset="0"/>
                <a:cs typeface="Times New Roman" pitchFamily="18" charset="0"/>
              </a:rPr>
              <a:t> </a:t>
            </a:r>
            <a:r>
              <a:rPr lang="en-US" altLang="zh-CN" sz="3200" b="1" dirty="0" err="1">
                <a:solidFill>
                  <a:srgbClr val="FF0000"/>
                </a:solidFill>
                <a:latin typeface="Segoe UI Symbol" panose="020B0502040204020203" pitchFamily="34" charset="0"/>
                <a:ea typeface="Segoe UI Symbol" panose="020B0502040204020203" pitchFamily="34" charset="0"/>
                <a:cs typeface="Times New Roman" pitchFamily="18" charset="0"/>
              </a:rPr>
              <a:t>gặp</a:t>
            </a:r>
            <a:r>
              <a:rPr lang="en-US" altLang="zh-CN" sz="3200" b="1" dirty="0">
                <a:solidFill>
                  <a:srgbClr val="FF0000"/>
                </a:solidFill>
                <a:latin typeface="Segoe UI Symbol" panose="020B0502040204020203" pitchFamily="34" charset="0"/>
                <a:ea typeface="Segoe UI Symbol" panose="020B0502040204020203" pitchFamily="34" charset="0"/>
                <a:cs typeface="Times New Roman" pitchFamily="18" charset="0"/>
              </a:rPr>
              <a:t> </a:t>
            </a:r>
            <a:r>
              <a:rPr lang="en-US" altLang="zh-CN" sz="3200" b="1" dirty="0" err="1">
                <a:solidFill>
                  <a:srgbClr val="FF0000"/>
                </a:solidFill>
                <a:latin typeface="Segoe UI Symbol" panose="020B0502040204020203" pitchFamily="34" charset="0"/>
                <a:ea typeface="Segoe UI Symbol" panose="020B0502040204020203" pitchFamily="34" charset="0"/>
                <a:cs typeface="Times New Roman" pitchFamily="18" charset="0"/>
              </a:rPr>
              <a:t>lại</a:t>
            </a:r>
            <a:r>
              <a:rPr lang="en-US" altLang="zh-CN" sz="3200" b="1" dirty="0">
                <a:solidFill>
                  <a:srgbClr val="FF0000"/>
                </a:solidFill>
                <a:latin typeface="Segoe UI Symbol" panose="020B0502040204020203" pitchFamily="34" charset="0"/>
                <a:ea typeface="Segoe UI Symbol" panose="020B0502040204020203" pitchFamily="34" charset="0"/>
                <a:cs typeface="Times New Roman" pitchFamily="18" charset="0"/>
              </a:rPr>
              <a:t>!</a:t>
            </a:r>
            <a:endParaRPr lang="zh-CN" altLang="en-US" sz="3200" b="1" dirty="0">
              <a:solidFill>
                <a:srgbClr val="FF0000"/>
              </a:solidFill>
              <a:latin typeface="Segoe UI Symbol" panose="020B0502040204020203" pitchFamily="34"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err="1">
                  <a:solidFill>
                    <a:srgbClr val="0000FF"/>
                  </a:solidFill>
                  <a:latin typeface="Times" panose="02020603050405020304" pitchFamily="18" charset="0"/>
                  <a:ea typeface="Helvetica Neue"/>
                  <a:cs typeface="Times" panose="02020603050405020304" pitchFamily="18" charset="0"/>
                </a:rPr>
                <a:t>Bài</a:t>
              </a:r>
              <a:r>
                <a:rPr lang="en-US" altLang="en-US" sz="4000" b="1" dirty="0">
                  <a:solidFill>
                    <a:srgbClr val="0000FF"/>
                  </a:solidFill>
                  <a:latin typeface="Times" panose="02020603050405020304" pitchFamily="18" charset="0"/>
                  <a:ea typeface="Helvetica Neue"/>
                  <a:cs typeface="Times" panose="02020603050405020304" pitchFamily="18" charset="0"/>
                </a:rPr>
                <a:t> 2:</a:t>
              </a:r>
              <a:r>
                <a:rPr lang="en-US" altLang="en-US" sz="4000" b="1" dirty="0">
                  <a:solidFill>
                    <a:srgbClr val="FF0000"/>
                  </a:solidFill>
                  <a:latin typeface="Times" panose="02020603050405020304" pitchFamily="18" charset="0"/>
                  <a:ea typeface="Helvetica Neue"/>
                  <a:cs typeface="Times" panose="02020603050405020304" pitchFamily="18" charset="0"/>
                </a:rPr>
                <a:t> </a:t>
              </a:r>
            </a:p>
            <a:p>
              <a:pPr algn="ctr" eaLnBrk="0" fontAlgn="base" hangingPunct="0">
                <a:spcBef>
                  <a:spcPct val="0"/>
                </a:spcBef>
                <a:spcAft>
                  <a:spcPct val="0"/>
                </a:spcAft>
              </a:pPr>
              <a:r>
                <a:rPr lang="en-US" altLang="en-US" sz="4000" b="1" dirty="0">
                  <a:solidFill>
                    <a:srgbClr val="FF0000"/>
                  </a:solidFill>
                  <a:latin typeface="Times" panose="02020603050405020304" pitchFamily="18" charset="0"/>
                  <a:ea typeface="Helvetica Neue"/>
                  <a:cs typeface="Times" panose="02020603050405020304" pitchFamily="18" charset="0"/>
                </a:rPr>
                <a:t>YÊU THƯƠNG CON NGƯỜI </a:t>
              </a:r>
              <a:r>
                <a:rPr lang="en-US" altLang="en-US" sz="4000" b="1" dirty="0">
                  <a:solidFill>
                    <a:srgbClr val="0000FF"/>
                  </a:solidFill>
                  <a:latin typeface="Times" panose="02020603050405020304" pitchFamily="18" charset="0"/>
                  <a:ea typeface="Helvetica Neue"/>
                  <a:cs typeface="Times" panose="02020603050405020304" pitchFamily="18" charset="0"/>
                </a:rPr>
                <a:t>KNTT</a:t>
              </a:r>
              <a:endParaRPr lang="en-SG" altLang="en-US" sz="4000" b="1" dirty="0">
                <a:solidFill>
                  <a:srgbClr val="0000FF"/>
                </a:solidFill>
                <a:latin typeface="Times" panose="02020603050405020304" pitchFamily="18" charset="0"/>
                <a:cs typeface="Times" panose="02020603050405020304"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p>
          <a:p>
            <a:pPr algn="ctr" fontAlgn="base">
              <a:lnSpc>
                <a:spcPct val="150000"/>
              </a:lnSpc>
              <a:spcBef>
                <a:spcPct val="0"/>
              </a:spcBef>
              <a:spcAft>
                <a:spcPct val="0"/>
              </a:spcAft>
              <a:buFontTx/>
              <a:buNone/>
            </a:pPr>
            <a:r>
              <a:rPr lang="en-US" altLang="en-US" sz="4400" b="1" dirty="0">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rPr>
              <a:t>THẨM THẤU ÂM NHẠC</a:t>
            </a:r>
            <a:endParaRPr lang="it-IT" altLang="en-US" sz="4400" b="1" dirty="0">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endParaRPr>
          </a:p>
        </p:txBody>
      </p:sp>
      <p:pic>
        <p:nvPicPr>
          <p:cNvPr id="7" name="Shape 51"/>
          <p:cNvPicPr/>
          <p:nvPr/>
        </p:nvPicPr>
        <p:blipFill>
          <a:blip r:embed="rId3"/>
          <a:stretch/>
        </p:blipFill>
        <p:spPr>
          <a:xfrm>
            <a:off x="2845851" y="1667850"/>
            <a:ext cx="5552578" cy="2515910"/>
          </a:xfrm>
          <a:prstGeom prst="rect">
            <a:avLst/>
          </a:prstGeom>
        </p:spPr>
      </p:pic>
      <p:sp>
        <p:nvSpPr>
          <p:cNvPr id="3" name="Rectangle 2"/>
          <p:cNvSpPr/>
          <p:nvPr/>
        </p:nvSpPr>
        <p:spPr>
          <a:xfrm>
            <a:off x="1492376" y="4471330"/>
            <a:ext cx="9558797" cy="1852174"/>
          </a:xfrm>
          <a:prstGeom prst="rect">
            <a:avLst/>
          </a:prstGeom>
        </p:spPr>
        <p:txBody>
          <a:bodyPr wrap="square">
            <a:spAutoFit/>
          </a:bodyPr>
          <a:lstStyle/>
          <a:p>
            <a:pPr marR="0" lvl="0" algn="just">
              <a:lnSpc>
                <a:spcPct val="112000"/>
              </a:lnSpc>
              <a:spcBef>
                <a:spcPts val="0"/>
              </a:spcBef>
              <a:spcAft>
                <a:spcPts val="200"/>
              </a:spcAft>
              <a:buClr>
                <a:srgbClr val="1D02DA"/>
              </a:buClr>
              <a:buSzPts val="1000"/>
              <a:tabLst>
                <a:tab pos="334645" algn="l"/>
              </a:tabLst>
            </a:pPr>
            <a:r>
              <a:rPr lang="en-US" sz="2400" dirty="0" err="1">
                <a:solidFill>
                  <a:srgbClr val="1D02DA"/>
                </a:solidFill>
                <a:latin typeface="Times" panose="02020603050405020304" pitchFamily="18" charset="0"/>
                <a:ea typeface="Arial" panose="020B0604020202020204" pitchFamily="34" charset="0"/>
                <a:cs typeface="Times" panose="02020603050405020304" pitchFamily="18" charset="0"/>
              </a:rPr>
              <a:t>Xem</a:t>
            </a:r>
            <a:r>
              <a:rPr lang="en-US" sz="2400" dirty="0">
                <a:solidFill>
                  <a:srgbClr val="1D02DA"/>
                </a:solidFill>
                <a:latin typeface="Times" panose="02020603050405020304" pitchFamily="18" charset="0"/>
                <a:ea typeface="Arial" panose="020B0604020202020204" pitchFamily="34" charset="0"/>
                <a:cs typeface="Times" panose="02020603050405020304" pitchFamily="18" charset="0"/>
              </a:rPr>
              <a:t> video “</a:t>
            </a:r>
            <a:r>
              <a:rPr lang="en-US" sz="2400" dirty="0" err="1">
                <a:solidFill>
                  <a:srgbClr val="1D02DA"/>
                </a:solidFill>
                <a:latin typeface="Times" panose="02020603050405020304" pitchFamily="18" charset="0"/>
                <a:ea typeface="Arial" panose="020B0604020202020204" pitchFamily="34" charset="0"/>
                <a:cs typeface="Times" panose="02020603050405020304" pitchFamily="18" charset="0"/>
              </a:rPr>
              <a:t>Thương</a:t>
            </a:r>
            <a:r>
              <a:rPr lang="en-US" sz="2400"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400" dirty="0" err="1">
                <a:solidFill>
                  <a:srgbClr val="1D02DA"/>
                </a:solidFill>
                <a:latin typeface="Times" panose="02020603050405020304" pitchFamily="18" charset="0"/>
                <a:ea typeface="Arial" panose="020B0604020202020204" pitchFamily="34" charset="0"/>
                <a:cs typeface="Times" panose="02020603050405020304" pitchFamily="18" charset="0"/>
              </a:rPr>
              <a:t>lắm</a:t>
            </a:r>
            <a:r>
              <a:rPr lang="en-US" sz="2400"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400" dirty="0" err="1">
                <a:solidFill>
                  <a:srgbClr val="1D02DA"/>
                </a:solidFill>
                <a:latin typeface="Times" panose="02020603050405020304" pitchFamily="18" charset="0"/>
                <a:ea typeface="Arial" panose="020B0604020202020204" pitchFamily="34" charset="0"/>
                <a:cs typeface="Times" panose="02020603050405020304" pitchFamily="18" charset="0"/>
              </a:rPr>
              <a:t>miền</a:t>
            </a:r>
            <a:r>
              <a:rPr lang="en-US" sz="2400"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400" dirty="0" err="1">
                <a:solidFill>
                  <a:srgbClr val="1D02DA"/>
                </a:solidFill>
                <a:latin typeface="Times" panose="02020603050405020304" pitchFamily="18" charset="0"/>
                <a:ea typeface="Arial" panose="020B0604020202020204" pitchFamily="34" charset="0"/>
                <a:cs typeface="Times" panose="02020603050405020304" pitchFamily="18" charset="0"/>
              </a:rPr>
              <a:t>Trung</a:t>
            </a:r>
            <a:r>
              <a:rPr lang="en-US" sz="2400"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400" dirty="0" err="1">
                <a:solidFill>
                  <a:srgbClr val="1D02DA"/>
                </a:solidFill>
                <a:latin typeface="Times" panose="02020603050405020304" pitchFamily="18" charset="0"/>
                <a:ea typeface="Arial" panose="020B0604020202020204" pitchFamily="34" charset="0"/>
                <a:cs typeface="Times" panose="02020603050405020304" pitchFamily="18" charset="0"/>
              </a:rPr>
              <a:t>ơi</a:t>
            </a:r>
            <a:r>
              <a:rPr lang="en-US" sz="2400"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400" dirty="0" err="1">
                <a:solidFill>
                  <a:srgbClr val="1D02DA"/>
                </a:solidFill>
                <a:latin typeface="Times" panose="02020603050405020304" pitchFamily="18" charset="0"/>
                <a:ea typeface="Arial" panose="020B0604020202020204" pitchFamily="34" charset="0"/>
                <a:cs typeface="Times" panose="02020603050405020304" pitchFamily="18" charset="0"/>
              </a:rPr>
              <a:t>và</a:t>
            </a:r>
            <a:r>
              <a:rPr lang="en-US" sz="2400"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400" dirty="0" err="1">
                <a:solidFill>
                  <a:srgbClr val="1D02DA"/>
                </a:solidFill>
                <a:latin typeface="Times" panose="02020603050405020304" pitchFamily="18" charset="0"/>
                <a:ea typeface="Arial" panose="020B0604020202020204" pitchFamily="34" charset="0"/>
                <a:cs typeface="Times" panose="02020603050405020304" pitchFamily="18" charset="0"/>
              </a:rPr>
              <a:t>trả</a:t>
            </a:r>
            <a:r>
              <a:rPr lang="en-US" sz="2400"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400" dirty="0" err="1">
                <a:solidFill>
                  <a:srgbClr val="1D02DA"/>
                </a:solidFill>
                <a:latin typeface="Times" panose="02020603050405020304" pitchFamily="18" charset="0"/>
                <a:ea typeface="Arial" panose="020B0604020202020204" pitchFamily="34" charset="0"/>
                <a:cs typeface="Times" panose="02020603050405020304" pitchFamily="18" charset="0"/>
              </a:rPr>
              <a:t>lời</a:t>
            </a:r>
            <a:r>
              <a:rPr lang="en-US" sz="2400"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400" dirty="0" err="1">
                <a:solidFill>
                  <a:srgbClr val="1D02DA"/>
                </a:solidFill>
                <a:latin typeface="Times" panose="02020603050405020304" pitchFamily="18" charset="0"/>
                <a:ea typeface="Arial" panose="020B0604020202020204" pitchFamily="34" charset="0"/>
                <a:cs typeface="Times" panose="02020603050405020304" pitchFamily="18" charset="0"/>
              </a:rPr>
              <a:t>câu</a:t>
            </a:r>
            <a:r>
              <a:rPr lang="en-US" sz="2400"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400" dirty="0" err="1">
                <a:solidFill>
                  <a:srgbClr val="1D02DA"/>
                </a:solidFill>
                <a:latin typeface="Times" panose="02020603050405020304" pitchFamily="18" charset="0"/>
                <a:ea typeface="Arial" panose="020B0604020202020204" pitchFamily="34" charset="0"/>
                <a:cs typeface="Times" panose="02020603050405020304" pitchFamily="18" charset="0"/>
              </a:rPr>
              <a:t>hỏi</a:t>
            </a:r>
            <a:r>
              <a:rPr lang="en-US" sz="2400" dirty="0">
                <a:solidFill>
                  <a:srgbClr val="1D02DA"/>
                </a:solidFill>
                <a:latin typeface="Times" panose="02020603050405020304" pitchFamily="18" charset="0"/>
                <a:ea typeface="Arial" panose="020B0604020202020204" pitchFamily="34" charset="0"/>
                <a:cs typeface="Times" panose="02020603050405020304" pitchFamily="18" charset="0"/>
              </a:rPr>
              <a:t>:</a:t>
            </a:r>
          </a:p>
          <a:p>
            <a:pPr marR="0" lvl="0" algn="just">
              <a:lnSpc>
                <a:spcPct val="112000"/>
              </a:lnSpc>
              <a:spcBef>
                <a:spcPts val="0"/>
              </a:spcBef>
              <a:spcAft>
                <a:spcPts val="200"/>
              </a:spcAft>
              <a:buClr>
                <a:srgbClr val="1D02DA"/>
              </a:buClr>
              <a:buSzPts val="1000"/>
              <a:tabLst>
                <a:tab pos="334645" algn="l"/>
              </a:tabLst>
            </a:pPr>
            <a:r>
              <a:rPr lang="en-US" sz="2400" dirty="0">
                <a:solidFill>
                  <a:srgbClr val="1D02DA"/>
                </a:solidFill>
                <a:latin typeface="Times" panose="02020603050405020304" pitchFamily="18" charset="0"/>
                <a:ea typeface="Arial" panose="020B0604020202020204" pitchFamily="34" charset="0"/>
                <a:cs typeface="Times" panose="02020603050405020304" pitchFamily="18" charset="0"/>
              </a:rPr>
              <a:t>1. </a:t>
            </a:r>
            <a:r>
              <a:rPr lang="vi-VN" sz="2400" dirty="0">
                <a:solidFill>
                  <a:srgbClr val="1D02DA"/>
                </a:solidFill>
                <a:latin typeface="Times" panose="02020603050405020304" pitchFamily="18" charset="0"/>
                <a:ea typeface="Arial" panose="020B0604020202020204" pitchFamily="34" charset="0"/>
                <a:cs typeface="Times" panose="02020603050405020304" pitchFamily="18" charset="0"/>
              </a:rPr>
              <a:t>Hình ảnh gợi em nhớ tới sự việc nào xảy ra ở nước ta?</a:t>
            </a:r>
            <a:endParaRPr lang="en-US" sz="2400" dirty="0">
              <a:latin typeface="Times" panose="02020603050405020304" pitchFamily="18" charset="0"/>
              <a:ea typeface="Arial" panose="020B0604020202020204" pitchFamily="34" charset="0"/>
              <a:cs typeface="Times" panose="02020603050405020304" pitchFamily="18" charset="0"/>
            </a:endParaRPr>
          </a:p>
          <a:p>
            <a:pPr marR="0" lvl="0" algn="just">
              <a:lnSpc>
                <a:spcPct val="115000"/>
              </a:lnSpc>
              <a:spcBef>
                <a:spcPts val="0"/>
              </a:spcBef>
              <a:spcAft>
                <a:spcPts val="200"/>
              </a:spcAft>
              <a:buClr>
                <a:srgbClr val="1D02DA"/>
              </a:buClr>
              <a:buSzPts val="1000"/>
              <a:tabLst>
                <a:tab pos="328930" algn="l"/>
              </a:tabLst>
            </a:pPr>
            <a:r>
              <a:rPr lang="en-US" sz="2400" dirty="0">
                <a:solidFill>
                  <a:srgbClr val="1D02DA"/>
                </a:solidFill>
                <a:latin typeface="Times" panose="02020603050405020304" pitchFamily="18" charset="0"/>
                <a:ea typeface="Arial" panose="020B0604020202020204" pitchFamily="34" charset="0"/>
                <a:cs typeface="Times" panose="02020603050405020304" pitchFamily="18" charset="0"/>
              </a:rPr>
              <a:t>2. </a:t>
            </a:r>
            <a:r>
              <a:rPr lang="vi-VN" sz="2400" dirty="0">
                <a:solidFill>
                  <a:srgbClr val="1D02DA"/>
                </a:solidFill>
                <a:latin typeface="Times" panose="02020603050405020304" pitchFamily="18" charset="0"/>
                <a:ea typeface="Arial" panose="020B0604020202020204" pitchFamily="34" charset="0"/>
                <a:cs typeface="Times" panose="02020603050405020304" pitchFamily="18" charset="0"/>
              </a:rPr>
              <a:t>Trước sự việc đó, Nhà nước và Nhân dân ta đã có những hành động gì?</a:t>
            </a:r>
            <a:endParaRPr lang="en-US" sz="2400" dirty="0">
              <a:latin typeface="Times" panose="02020603050405020304" pitchFamily="18" charset="0"/>
              <a:ea typeface="Arial" panose="020B0604020202020204" pitchFamily="34" charset="0"/>
              <a:cs typeface="Times" panose="02020603050405020304" pitchFamily="18" charset="0"/>
            </a:endParaRPr>
          </a:p>
          <a:p>
            <a:r>
              <a:rPr lang="en-US" sz="2400" dirty="0">
                <a:solidFill>
                  <a:srgbClr val="1D02DA"/>
                </a:solidFill>
                <a:latin typeface="Times" panose="02020603050405020304" pitchFamily="18" charset="0"/>
                <a:ea typeface="Courier New" panose="02070309020205020404" pitchFamily="49" charset="0"/>
                <a:cs typeface="Times" panose="02020603050405020304" pitchFamily="18" charset="0"/>
              </a:rPr>
              <a:t>3. </a:t>
            </a:r>
            <a:r>
              <a:rPr lang="vi-VN" sz="2400" dirty="0">
                <a:solidFill>
                  <a:srgbClr val="1D02DA"/>
                </a:solidFill>
                <a:latin typeface="Times" panose="02020603050405020304" pitchFamily="18" charset="0"/>
                <a:ea typeface="Courier New" panose="02070309020205020404" pitchFamily="49" charset="0"/>
                <a:cs typeface="Times" panose="02020603050405020304" pitchFamily="18" charset="0"/>
              </a:rPr>
              <a:t>Em hãy chia sẻ cảm xúc của mình trước những hành động đó</a:t>
            </a:r>
            <a:r>
              <a:rPr lang="en-US" sz="2800" dirty="0">
                <a:solidFill>
                  <a:srgbClr val="1D02DA"/>
                </a:solidFill>
                <a:latin typeface="Times" panose="02020603050405020304" pitchFamily="18" charset="0"/>
                <a:ea typeface="Courier New" panose="02070309020205020404" pitchFamily="49" charset="0"/>
                <a:cs typeface="Times" panose="02020603050405020304" pitchFamily="18" charset="0"/>
              </a:rPr>
              <a:t>.</a:t>
            </a:r>
            <a:endParaRPr lang="en-US" sz="2800" dirty="0">
              <a:latin typeface="Times" panose="02020603050405020304" pitchFamily="18" charset="0"/>
              <a:cs typeface="Times" panose="02020603050405020304"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35578" y="624234"/>
            <a:ext cx="10315896" cy="5604731"/>
            <a:chOff x="676916" y="624234"/>
            <a:chExt cx="10174557" cy="5604731"/>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sp>
          <p:nvSpPr>
            <p:cNvPr id="9"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sp>
        <p:nvSpPr>
          <p:cNvPr id="11" name="Rectangle 10"/>
          <p:cNvSpPr/>
          <p:nvPr/>
        </p:nvSpPr>
        <p:spPr>
          <a:xfrm>
            <a:off x="3108473" y="2566247"/>
            <a:ext cx="6074716" cy="1147494"/>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2800" b="1" dirty="0">
                <a:solidFill>
                  <a:srgbClr val="FF0000"/>
                </a:solidFill>
                <a:latin typeface="Times" panose="02020603050405020304" pitchFamily="18" charset="0"/>
                <a:ea typeface="Arial" panose="020B0604020202020204" pitchFamily="34" charset="0"/>
                <a:cs typeface="Times" panose="02020603050405020304" pitchFamily="18" charset="0"/>
              </a:rPr>
              <a:t>1. </a:t>
            </a:r>
            <a:r>
              <a:rPr lang="vi-VN" sz="2800" b="1" dirty="0">
                <a:solidFill>
                  <a:srgbClr val="FF0000"/>
                </a:solidFill>
                <a:latin typeface="Times" panose="02020603050405020304" pitchFamily="18" charset="0"/>
                <a:ea typeface="Arial" panose="020B0604020202020204" pitchFamily="34" charset="0"/>
                <a:cs typeface="Times" panose="02020603050405020304" pitchFamily="18" charset="0"/>
              </a:rPr>
              <a:t>Yêu thương con người </a:t>
            </a:r>
            <a:endParaRPr lang="en-US" sz="2800" b="1" dirty="0">
              <a:solidFill>
                <a:srgbClr val="FF0000"/>
              </a:solidFill>
              <a:latin typeface="Times" panose="02020603050405020304" pitchFamily="18" charset="0"/>
              <a:ea typeface="Arial" panose="020B0604020202020204" pitchFamily="34" charset="0"/>
              <a:cs typeface="Times" panose="02020603050405020304" pitchFamily="18" charset="0"/>
            </a:endParaRPr>
          </a:p>
          <a:p>
            <a:pPr marR="0" lvl="0">
              <a:lnSpc>
                <a:spcPct val="115000"/>
              </a:lnSpc>
              <a:spcBef>
                <a:spcPts val="0"/>
              </a:spcBef>
              <a:spcAft>
                <a:spcPts val="500"/>
              </a:spcAft>
              <a:buClr>
                <a:srgbClr val="000000"/>
              </a:buClr>
              <a:buSzPts val="1200"/>
              <a:tabLst>
                <a:tab pos="252730" algn="l"/>
              </a:tabLst>
            </a:pPr>
            <a:r>
              <a:rPr lang="vi-VN" sz="2800" b="1" dirty="0">
                <a:solidFill>
                  <a:srgbClr val="FF0000"/>
                </a:solidFill>
                <a:latin typeface="Times" panose="02020603050405020304" pitchFamily="18" charset="0"/>
                <a:ea typeface="Arial" panose="020B0604020202020204" pitchFamily="34" charset="0"/>
                <a:cs typeface="Times" panose="02020603050405020304" pitchFamily="18" charset="0"/>
              </a:rPr>
              <a:t>và biểu hiện c</a:t>
            </a:r>
            <a:r>
              <a:rPr lang="en-US" sz="2800" b="1" dirty="0">
                <a:solidFill>
                  <a:srgbClr val="FF0000"/>
                </a:solidFill>
                <a:latin typeface="Times" panose="02020603050405020304" pitchFamily="18" charset="0"/>
                <a:ea typeface="Arial" panose="020B0604020202020204" pitchFamily="34" charset="0"/>
                <a:cs typeface="Times" panose="02020603050405020304" pitchFamily="18" charset="0"/>
              </a:rPr>
              <a:t>ủ</a:t>
            </a:r>
            <a:r>
              <a:rPr lang="vi-VN" sz="2800" b="1" dirty="0">
                <a:solidFill>
                  <a:srgbClr val="FF0000"/>
                </a:solidFill>
                <a:latin typeface="Times" panose="02020603050405020304" pitchFamily="18" charset="0"/>
                <a:ea typeface="Arial" panose="020B0604020202020204" pitchFamily="34" charset="0"/>
                <a:cs typeface="Times" panose="02020603050405020304" pitchFamily="18" charset="0"/>
              </a:rPr>
              <a:t>a yêu thương con người</a:t>
            </a:r>
            <a:endParaRPr lang="en-US" sz="2800" u="none" strike="noStrike" spc="0" dirty="0">
              <a:solidFill>
                <a:srgbClr val="FF0000"/>
              </a:solidFill>
              <a:effectLst/>
              <a:latin typeface="Times" panose="02020603050405020304" pitchFamily="18" charset="0"/>
              <a:ea typeface="Arial" panose="020B0604020202020204" pitchFamily="34" charset="0"/>
              <a:cs typeface="Times"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3164969"/>
          </a:xfrm>
          <a:prstGeom prst="rect">
            <a:avLst/>
          </a:prstGeom>
        </p:spPr>
        <p:txBody>
          <a:bodyPr wrap="square">
            <a:spAutoFit/>
          </a:bodyPr>
          <a:lstStyle/>
          <a:p>
            <a:pPr indent="342900" algn="just">
              <a:spcAft>
                <a:spcPts val="200"/>
              </a:spcAft>
            </a:pPr>
            <a:r>
              <a:rPr lang="vi-VN" sz="2200" dirty="0">
                <a:latin typeface="+mj-lt"/>
                <a:ea typeface="Arial" panose="020B0604020202020204" pitchFamily="34" charset="0"/>
              </a:rPr>
              <a:t>Bé Nguyễn Hải An, 7 tuổi bi c</a:t>
            </a:r>
            <a:r>
              <a:rPr lang="en-US" sz="2200" dirty="0">
                <a:latin typeface="+mj-lt"/>
                <a:ea typeface="Arial" panose="020B0604020202020204" pitchFamily="34" charset="0"/>
              </a:rPr>
              <a:t>ă</a:t>
            </a:r>
            <a:r>
              <a:rPr lang="vi-VN" sz="2200" dirty="0">
                <a:latin typeface="+mj-lt"/>
                <a:ea typeface="Arial" panose="020B0604020202020204" pitchFamily="34" charset="0"/>
              </a:rPr>
              <a:t>n bệnh u thần kinh đệm cầu não lan toả - một c</a:t>
            </a:r>
            <a:r>
              <a:rPr lang="en-US" sz="2200" dirty="0">
                <a:latin typeface="+mj-lt"/>
                <a:ea typeface="Arial" panose="020B0604020202020204" pitchFamily="34" charset="0"/>
              </a:rPr>
              <a:t>ă</a:t>
            </a:r>
            <a:r>
              <a:rPr lang="vi-VN" sz="2200" dirty="0">
                <a:latin typeface="+mj-lt"/>
                <a:ea typeface="Arial" panose="020B0604020202020204" pitchFamily="34" charset="0"/>
              </a:rPr>
              <a:t>n bệnh hiện t</a:t>
            </a:r>
            <a:r>
              <a:rPr lang="en-US" sz="2200" dirty="0" err="1">
                <a:latin typeface="+mj-lt"/>
                <a:ea typeface="Arial" panose="020B0604020202020204" pitchFamily="34" charset="0"/>
              </a:rPr>
              <a:t>ại</a:t>
            </a:r>
            <a:r>
              <a:rPr lang="vi-VN" sz="2200" dirty="0">
                <a:latin typeface="+mj-lt"/>
                <a:ea typeface="Arial" panose="020B0604020202020204" pitchFamily="34" charset="0"/>
              </a:rPr>
              <a:t> chưa có phương pháp điều tri tối ưu. Thực hiện ưóc nguyện của bé khi còn sống, sau một thời gian điều tri t</a:t>
            </a:r>
            <a:r>
              <a:rPr lang="en-US" sz="2200" dirty="0" err="1">
                <a:latin typeface="+mj-lt"/>
                <a:ea typeface="Arial" panose="020B0604020202020204" pitchFamily="34" charset="0"/>
              </a:rPr>
              <a:t>ại</a:t>
            </a:r>
            <a:r>
              <a:rPr lang="vi-VN" sz="2200" dirty="0">
                <a:latin typeface="+mj-lt"/>
                <a:ea typeface="Arial" panose="020B0604020202020204" pitchFamily="34" charset="0"/>
              </a:rPr>
              <a:t> bệnh viện nhưng không qua khỏi, mẹ bé và gia đình đã quyết định hiến t</a:t>
            </a:r>
            <a:r>
              <a:rPr lang="en-US" sz="2200" dirty="0">
                <a:latin typeface="+mj-lt"/>
                <a:ea typeface="Arial" panose="020B0604020202020204" pitchFamily="34" charset="0"/>
              </a:rPr>
              <a:t>ạ</a:t>
            </a:r>
            <a:r>
              <a:rPr lang="vi-VN" sz="2200" dirty="0">
                <a:latin typeface="+mj-lt"/>
                <a:ea typeface="Arial" panose="020B0604020202020204" pitchFamily="34" charset="0"/>
              </a:rPr>
              <a:t>ng giác m</a:t>
            </a:r>
            <a:r>
              <a:rPr lang="en-US" sz="2200" dirty="0">
                <a:latin typeface="+mj-lt"/>
                <a:ea typeface="Arial" panose="020B0604020202020204" pitchFamily="34" charset="0"/>
              </a:rPr>
              <a:t>ạ</a:t>
            </a:r>
            <a:r>
              <a:rPr lang="vi-VN" sz="2200" dirty="0">
                <a:latin typeface="+mj-lt"/>
                <a:ea typeface="Arial" panose="020B0604020202020204" pitchFamily="34" charset="0"/>
              </a:rPr>
              <a:t>c của bé. Hai giác m</a:t>
            </a:r>
            <a:r>
              <a:rPr lang="en-US" sz="2200" dirty="0">
                <a:latin typeface="+mj-lt"/>
                <a:ea typeface="Arial" panose="020B0604020202020204" pitchFamily="34" charset="0"/>
              </a:rPr>
              <a:t>ạ</a:t>
            </a:r>
            <a:r>
              <a:rPr lang="vi-VN" sz="2200" dirty="0">
                <a:latin typeface="+mj-lt"/>
                <a:ea typeface="Arial" panose="020B0604020202020204" pitchFamily="34" charset="0"/>
              </a:rPr>
              <a:t>c của bé sau đó đã được ghép cho một cụ bà 73 tuổi và một người đàn ông 42 tuổi.</a:t>
            </a:r>
            <a:endParaRPr lang="en-US" sz="2200" dirty="0">
              <a:latin typeface="+mj-lt"/>
              <a:ea typeface="Arial" panose="020B0604020202020204" pitchFamily="34" charset="0"/>
            </a:endParaRPr>
          </a:p>
          <a:p>
            <a:r>
              <a:rPr lang="en-US" sz="2200" dirty="0">
                <a:solidFill>
                  <a:srgbClr val="000000"/>
                </a:solidFill>
                <a:latin typeface="+mj-lt"/>
                <a:ea typeface="Courier New" panose="02070309020205020404" pitchFamily="49" charset="0"/>
              </a:rPr>
              <a:t>  </a:t>
            </a:r>
            <a:r>
              <a:rPr lang="vi-VN" sz="2200" dirty="0">
                <a:solidFill>
                  <a:srgbClr val="000000"/>
                </a:solidFill>
                <a:latin typeface="+mj-lt"/>
                <a:ea typeface="Courier New" panose="02070309020205020404" pitchFamily="49" charset="0"/>
              </a:rPr>
              <a:t>Việc mẹ bé và gia đình đã cố gắng vượt qua nỗi đau, quyết định thực hiện di nguyện của bé là hiến </a:t>
            </a:r>
            <a:r>
              <a:rPr lang="en-US" sz="2200" dirty="0" err="1" smtClean="0">
                <a:solidFill>
                  <a:srgbClr val="000000"/>
                </a:solidFill>
                <a:latin typeface="+mj-lt"/>
                <a:ea typeface="Courier New" panose="02070309020205020404" pitchFamily="49" charset="0"/>
              </a:rPr>
              <a:t>tặng</a:t>
            </a:r>
            <a:r>
              <a:rPr lang="en-US" sz="2200" dirty="0" smtClean="0">
                <a:solidFill>
                  <a:srgbClr val="000000"/>
                </a:solidFill>
                <a:latin typeface="+mj-lt"/>
                <a:ea typeface="Courier New" panose="02070309020205020404" pitchFamily="49" charset="0"/>
              </a:rPr>
              <a:t> </a:t>
            </a:r>
            <a:r>
              <a:rPr lang="en-US" sz="2200" dirty="0" err="1" smtClean="0">
                <a:solidFill>
                  <a:srgbClr val="000000"/>
                </a:solidFill>
                <a:latin typeface="+mj-lt"/>
                <a:ea typeface="Courier New" panose="02070309020205020404" pitchFamily="49" charset="0"/>
              </a:rPr>
              <a:t>giác</a:t>
            </a:r>
            <a:r>
              <a:rPr lang="en-US" sz="2200" dirty="0" smtClean="0">
                <a:solidFill>
                  <a:srgbClr val="000000"/>
                </a:solidFill>
                <a:latin typeface="+mj-lt"/>
                <a:ea typeface="Courier New" panose="02070309020205020404" pitchFamily="49" charset="0"/>
              </a:rPr>
              <a:t> </a:t>
            </a:r>
            <a:r>
              <a:rPr lang="en-US" sz="2200" dirty="0" err="1" smtClean="0">
                <a:solidFill>
                  <a:srgbClr val="000000"/>
                </a:solidFill>
                <a:latin typeface="+mj-lt"/>
                <a:ea typeface="Courier New" panose="02070309020205020404" pitchFamily="49" charset="0"/>
              </a:rPr>
              <a:t>mạc</a:t>
            </a:r>
            <a:r>
              <a:rPr lang="en-US" sz="2200" dirty="0" smtClean="0">
                <a:solidFill>
                  <a:srgbClr val="000000"/>
                </a:solidFill>
                <a:latin typeface="+mj-lt"/>
                <a:ea typeface="Courier New" panose="02070309020205020404" pitchFamily="49" charset="0"/>
              </a:rPr>
              <a:t> </a:t>
            </a:r>
            <a:r>
              <a:rPr lang="vi-VN" sz="2200" dirty="0" smtClean="0">
                <a:solidFill>
                  <a:srgbClr val="000000"/>
                </a:solidFill>
                <a:latin typeface="+mj-lt"/>
                <a:ea typeface="Courier New" panose="02070309020205020404" pitchFamily="49" charset="0"/>
              </a:rPr>
              <a:t>để</a:t>
            </a:r>
            <a:r>
              <a:rPr lang="en-US" sz="2200" dirty="0" smtClean="0">
                <a:solidFill>
                  <a:srgbClr val="000000"/>
                </a:solidFill>
                <a:latin typeface="+mj-lt"/>
                <a:ea typeface="Courier New" panose="02070309020205020404" pitchFamily="49" charset="0"/>
              </a:rPr>
              <a:t> </a:t>
            </a:r>
            <a:r>
              <a:rPr lang="en-US" sz="2200" dirty="0">
                <a:solidFill>
                  <a:srgbClr val="000000"/>
                </a:solidFill>
                <a:latin typeface="+mj-lt"/>
                <a:ea typeface="Courier New" panose="02070309020205020404" pitchFamily="49" charset="0"/>
              </a:rPr>
              <a:t>t</a:t>
            </a:r>
            <a:r>
              <a:rPr lang="vi-VN" sz="2200" dirty="0">
                <a:solidFill>
                  <a:srgbClr val="000000"/>
                </a:solidFill>
                <a:latin typeface="+mj-lt"/>
                <a:ea typeface="Courier New" panose="02070309020205020404" pitchFamily="49" charset="0"/>
              </a:rPr>
              <a:t>rao ánh sáng cho người khác vói mục đích c</a:t>
            </a:r>
            <a:r>
              <a:rPr lang="en-US" sz="2200" dirty="0">
                <a:solidFill>
                  <a:srgbClr val="000000"/>
                </a:solidFill>
                <a:latin typeface="+mj-lt"/>
                <a:ea typeface="Courier New" panose="02070309020205020404" pitchFamily="49" charset="0"/>
              </a:rPr>
              <a:t>ứ</a:t>
            </a:r>
            <a:r>
              <a:rPr lang="vi-VN" sz="2200" dirty="0">
                <a:solidFill>
                  <a:srgbClr val="000000"/>
                </a:solidFill>
                <a:latin typeface="+mj-lt"/>
                <a:ea typeface="Courier New" panose="02070309020205020404" pitchFamily="49" charset="0"/>
              </a:rPr>
              <a:t>u người, làm việc thiện đã</a:t>
            </a:r>
            <a:r>
              <a:rPr lang="en-US" sz="2200" dirty="0">
                <a:solidFill>
                  <a:srgbClr val="000000"/>
                </a:solidFill>
                <a:latin typeface="+mj-lt"/>
                <a:ea typeface="Courier New" panose="02070309020205020404" pitchFamily="49" charset="0"/>
              </a:rPr>
              <a:t> </a:t>
            </a:r>
            <a:r>
              <a:rPr lang="vi-VN" sz="2200" dirty="0">
                <a:solidFill>
                  <a:srgbClr val="000000"/>
                </a:solidFill>
                <a:latin typeface="+mj-lt"/>
                <a:ea typeface="Courier New" panose="02070309020205020404" pitchFamily="49" charset="0"/>
              </a:rPr>
              <a:t>viết nên câu chuyện đẹp về lòng nhân ái, biết sống vì người khác, đem l</a:t>
            </a:r>
            <a:r>
              <a:rPr lang="en-US" sz="2200" dirty="0">
                <a:solidFill>
                  <a:srgbClr val="000000"/>
                </a:solidFill>
                <a:latin typeface="+mj-lt"/>
                <a:ea typeface="Courier New" panose="02070309020205020404" pitchFamily="49" charset="0"/>
              </a:rPr>
              <a:t>ạ</a:t>
            </a:r>
            <a:r>
              <a:rPr lang="vi-VN" sz="2200" dirty="0">
                <a:solidFill>
                  <a:srgbClr val="000000"/>
                </a:solidFill>
                <a:latin typeface="+mj-lt"/>
                <a:ea typeface="Courier New" panose="02070309020205020404" pitchFamily="49" charset="0"/>
              </a:rPr>
              <a:t>i họnh phúc cho người khác để sự sống mãi tiếp nối, trường tồn.</a:t>
            </a:r>
            <a:r>
              <a:rPr lang="vi-VN" sz="2200" i="1" dirty="0">
                <a:solidFill>
                  <a:srgbClr val="000000"/>
                </a:solidFill>
                <a:latin typeface="+mj-lt"/>
                <a:ea typeface="Courier New" panose="02070309020205020404" pitchFamily="49" charset="0"/>
              </a:rPr>
              <a:t>.</a:t>
            </a:r>
            <a:endParaRPr lang="en-US" sz="2200" dirty="0">
              <a:latin typeface="+mj-lt"/>
            </a:endParaRPr>
          </a:p>
        </p:txBody>
      </p:sp>
      <p:sp>
        <p:nvSpPr>
          <p:cNvPr id="8" name="Rectangle 7"/>
          <p:cNvSpPr/>
          <p:nvPr/>
        </p:nvSpPr>
        <p:spPr>
          <a:xfrm>
            <a:off x="3715786" y="4045188"/>
            <a:ext cx="7726142" cy="2462213"/>
          </a:xfrm>
          <a:prstGeom prst="rect">
            <a:avLst/>
          </a:prstGeom>
        </p:spPr>
        <p:txBody>
          <a:bodyPr wrap="square">
            <a:spAutoFit/>
          </a:bodyPr>
          <a:lstStyle/>
          <a:p>
            <a:r>
              <a:rPr lang="vi-VN" sz="2200" dirty="0">
                <a:latin typeface="+mj-lt"/>
                <a:ea typeface="Arial" panose="020B0604020202020204" pitchFamily="34" charset="0"/>
              </a:rPr>
              <a:t>Cô Thuỳ Dương, mẹ của bé chia </a:t>
            </a:r>
            <a:r>
              <a:rPr lang="vi-VN" sz="2200" i="1" dirty="0">
                <a:latin typeface="+mj-lt"/>
                <a:ea typeface="Arial" panose="020B0604020202020204" pitchFamily="34" charset="0"/>
              </a:rPr>
              <a:t>sẻ: “Việc</a:t>
            </a:r>
            <a:r>
              <a:rPr lang="vi-VN" sz="2200" dirty="0">
                <a:latin typeface="+mj-lt"/>
                <a:ea typeface="Arial" panose="020B0604020202020204" pitchFamily="34" charset="0"/>
              </a:rPr>
              <a:t> hiến </a:t>
            </a:r>
            <a:r>
              <a:rPr lang="vi-VN" sz="2200" dirty="0" smtClean="0">
                <a:latin typeface="+mj-lt"/>
                <a:ea typeface="Arial" panose="020B0604020202020204" pitchFamily="34" charset="0"/>
              </a:rPr>
              <a:t>t</a:t>
            </a:r>
            <a:r>
              <a:rPr lang="en-US" sz="2200" dirty="0">
                <a:latin typeface="+mj-lt"/>
                <a:ea typeface="Arial" panose="020B0604020202020204" pitchFamily="34" charset="0"/>
              </a:rPr>
              <a:t>ă</a:t>
            </a:r>
            <a:r>
              <a:rPr lang="vi-VN" sz="2200" dirty="0" smtClean="0">
                <a:latin typeface="+mj-lt"/>
                <a:ea typeface="Arial" panose="020B0604020202020204" pitchFamily="34" charset="0"/>
              </a:rPr>
              <a:t>ng </a:t>
            </a:r>
            <a:r>
              <a:rPr lang="vi-VN" sz="2200" dirty="0">
                <a:latin typeface="+mj-lt"/>
                <a:ea typeface="Arial" panose="020B0604020202020204" pitchFamily="34" charset="0"/>
              </a:rPr>
              <a:t>nội t</a:t>
            </a:r>
            <a:r>
              <a:rPr lang="en-US" sz="2200" dirty="0">
                <a:latin typeface="+mj-lt"/>
                <a:ea typeface="Arial" panose="020B0604020202020204" pitchFamily="34" charset="0"/>
              </a:rPr>
              <a:t>ạ</a:t>
            </a:r>
            <a:r>
              <a:rPr lang="vi-VN" sz="2200" dirty="0">
                <a:latin typeface="+mj-lt"/>
                <a:ea typeface="Arial" panose="020B0604020202020204" pitchFamily="34" charset="0"/>
              </a:rPr>
              <a:t>ng là di nguyện của con. Lúc con còn t</a:t>
            </a:r>
            <a:r>
              <a:rPr lang="en-US" sz="2200" dirty="0">
                <a:latin typeface="+mj-lt"/>
                <a:ea typeface="Arial" panose="020B0604020202020204" pitchFamily="34" charset="0"/>
              </a:rPr>
              <a:t>ỉ</a:t>
            </a:r>
            <a:r>
              <a:rPr lang="vi-VN" sz="2200" dirty="0">
                <a:latin typeface="+mj-lt"/>
                <a:ea typeface="Arial" panose="020B0604020202020204" pitchFamily="34" charset="0"/>
              </a:rPr>
              <a:t>nh táo, hai mẹ con hay thủ </a:t>
            </a:r>
            <a:r>
              <a:rPr lang="en-US" sz="2200" dirty="0" err="1">
                <a:latin typeface="+mj-lt"/>
                <a:ea typeface="Arial" panose="020B0604020202020204" pitchFamily="34" charset="0"/>
              </a:rPr>
              <a:t>thỉ</a:t>
            </a:r>
            <a:r>
              <a:rPr lang="en-US" sz="2200" dirty="0">
                <a:latin typeface="+mj-lt"/>
                <a:ea typeface="Arial" panose="020B0604020202020204" pitchFamily="34" charset="0"/>
              </a:rPr>
              <a:t> </a:t>
            </a:r>
            <a:r>
              <a:rPr lang="vi-VN" sz="2200" dirty="0">
                <a:latin typeface="+mj-lt"/>
                <a:ea typeface="Arial" panose="020B0604020202020204" pitchFamily="34" charset="0"/>
              </a:rPr>
              <a:t>và bé đã nói ra mong muốn của mình về hiến t</a:t>
            </a:r>
            <a:r>
              <a:rPr lang="en-US" sz="2200" dirty="0">
                <a:latin typeface="+mj-lt"/>
                <a:ea typeface="Arial" panose="020B0604020202020204" pitchFamily="34" charset="0"/>
              </a:rPr>
              <a:t>ạ</a:t>
            </a:r>
            <a:r>
              <a:rPr lang="vi-VN" sz="2200" dirty="0">
                <a:latin typeface="+mj-lt"/>
                <a:ea typeface="Arial" panose="020B0604020202020204" pitchFamily="34" charset="0"/>
              </a:rPr>
              <a:t>ng, một phần là muốn cống hiến cho xã hội, giúp người; một phần là muốn mẹ tiếp tục sống tiếp vì con còn trên thế gian". Như một hiệu ứng kì diệu, sau khi biết nghĩa cử cao đẹp của bé Hải An, đã có hàng ngàn người trên cả nước đang kí hiến t</a:t>
            </a:r>
            <a:r>
              <a:rPr lang="en-US" sz="2200" dirty="0">
                <a:latin typeface="+mj-lt"/>
                <a:ea typeface="Arial" panose="020B0604020202020204" pitchFamily="34" charset="0"/>
              </a:rPr>
              <a:t>ạ</a:t>
            </a:r>
            <a:r>
              <a:rPr lang="vi-VN" sz="2200" dirty="0">
                <a:latin typeface="+mj-lt"/>
                <a:ea typeface="Arial" panose="020B0604020202020204" pitchFamily="34" charset="0"/>
              </a:rPr>
              <a:t>ng sau khi qua đời.</a:t>
            </a:r>
            <a:endParaRPr lang="en-US" sz="2200" dirty="0">
              <a:effectLst/>
              <a:latin typeface="+mj-lt"/>
              <a:ea typeface="Arial" panose="020B0604020202020204" pitchFamily="34"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794996" y="-418117"/>
            <a:ext cx="13506788" cy="859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Shape 53"/>
          <p:cNvPicPr/>
          <p:nvPr/>
        </p:nvPicPr>
        <p:blipFill>
          <a:blip r:embed="rId4"/>
          <a:stretch/>
        </p:blipFill>
        <p:spPr>
          <a:xfrm>
            <a:off x="293063" y="4234565"/>
            <a:ext cx="3220278" cy="2638087"/>
          </a:xfrm>
          <a:prstGeom prst="rect">
            <a:avLst/>
          </a:prstGeom>
        </p:spPr>
      </p:pic>
      <p:pic>
        <p:nvPicPr>
          <p:cNvPr id="12" name="Picture 11"/>
          <p:cNvPicPr>
            <a:picLocks noChangeAspect="1"/>
          </p:cNvPicPr>
          <p:nvPr/>
        </p:nvPicPr>
        <p:blipFill>
          <a:blip r:embed="rId5"/>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prstClr val="black"/>
                </a:solidFill>
                <a:latin typeface="SVN-Vanilla Daisy Pro" panose="00000500000000000000" pitchFamily="2" charset="0"/>
                <a:cs typeface="Times" panose="02020603050405020304" pitchFamily="18" charset="0"/>
              </a:rPr>
              <a:t>1. </a:t>
            </a:r>
            <a:r>
              <a:rPr lang="en-US" sz="2800" b="1" dirty="0" err="1">
                <a:solidFill>
                  <a:prstClr val="black"/>
                </a:solidFill>
                <a:latin typeface="Times" panose="02020603050405020304" pitchFamily="18" charset="0"/>
                <a:cs typeface="Times" panose="02020603050405020304" pitchFamily="18" charset="0"/>
              </a:rPr>
              <a:t>Bé</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Hải</a:t>
            </a:r>
            <a:r>
              <a:rPr lang="en-US" sz="2800" b="1" dirty="0">
                <a:solidFill>
                  <a:prstClr val="black"/>
                </a:solidFill>
                <a:latin typeface="Times" panose="02020603050405020304" pitchFamily="18" charset="0"/>
                <a:cs typeface="Times" panose="02020603050405020304" pitchFamily="18" charset="0"/>
              </a:rPr>
              <a:t> An </a:t>
            </a:r>
            <a:r>
              <a:rPr lang="en-US" sz="2800" b="1" dirty="0" err="1">
                <a:solidFill>
                  <a:prstClr val="black"/>
                </a:solidFill>
                <a:latin typeface="Times" panose="02020603050405020304" pitchFamily="18" charset="0"/>
                <a:cs typeface="Times" panose="02020603050405020304" pitchFamily="18" charset="0"/>
              </a:rPr>
              <a:t>có</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ước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nguyện</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gì</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Ước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nguyện</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đó</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mang</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lại</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điều</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gì</a:t>
            </a:r>
            <a:r>
              <a:rPr lang="en-US" sz="2800" b="1" dirty="0">
                <a:solidFill>
                  <a:prstClr val="black"/>
                </a:solidFill>
                <a:latin typeface="Times" panose="02020603050405020304" pitchFamily="18" charset="0"/>
                <a:cs typeface="Times" panose="02020603050405020304" pitchFamily="18" charset="0"/>
              </a:rPr>
              <a:t>?</a:t>
            </a:r>
            <a:endParaRPr lang="en-US" sz="2800" dirty="0">
              <a:solidFill>
                <a:prstClr val="black"/>
              </a:solidFill>
              <a:latin typeface="Times" panose="02020603050405020304" pitchFamily="18" charset="0"/>
              <a:cs typeface="Times" panose="02020603050405020304" pitchFamily="18" charset="0"/>
            </a:endParaRP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2. </a:t>
            </a:r>
            <a:r>
              <a:rPr lang="en-US" sz="2800" b="1" dirty="0" err="1">
                <a:solidFill>
                  <a:prstClr val="black"/>
                </a:solidFill>
                <a:latin typeface="Times" panose="02020603050405020304" pitchFamily="18" charset="0"/>
                <a:cs typeface="Times" panose="02020603050405020304" pitchFamily="18" charset="0"/>
              </a:rPr>
              <a:t>Nhận</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xét</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ước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nguyện</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của</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Hải</a:t>
            </a:r>
            <a:r>
              <a:rPr lang="en-US" sz="2800" b="1" dirty="0">
                <a:solidFill>
                  <a:prstClr val="black"/>
                </a:solidFill>
                <a:latin typeface="Times" panose="02020603050405020304" pitchFamily="18" charset="0"/>
                <a:cs typeface="Times" panose="02020603050405020304" pitchFamily="18" charset="0"/>
              </a:rPr>
              <a:t> An </a:t>
            </a:r>
            <a:r>
              <a:rPr lang="en-US" sz="2800" b="1" dirty="0" err="1">
                <a:solidFill>
                  <a:prstClr val="black"/>
                </a:solidFill>
                <a:latin typeface="Times" panose="02020603050405020304" pitchFamily="18" charset="0"/>
                <a:cs typeface="Times" panose="02020603050405020304" pitchFamily="18" charset="0"/>
              </a:rPr>
              <a:t>và</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việc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làm</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của</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gia</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đình</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bé</a:t>
            </a:r>
            <a:r>
              <a:rPr lang="en-US" sz="2800" b="1" dirty="0">
                <a:solidFill>
                  <a:prstClr val="black"/>
                </a:solidFill>
                <a:latin typeface="Times" panose="02020603050405020304" pitchFamily="18" charset="0"/>
                <a:cs typeface="Times" panose="02020603050405020304" pitchFamily="18" charset="0"/>
              </a:rPr>
              <a:t>?</a:t>
            </a: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a:extLst>
              <a:ext uri="{FF2B5EF4-FFF2-40B4-BE49-F238E27FC236}">
                <a16:creationId xmlns:a16="http://schemas.microsoft.com/office/drawing/2014/main" xmlns=""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xmlns=""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xmlns=""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Times" panose="02020603050405020304" pitchFamily="18" charset="0"/>
                <a:cs typeface="Times" panose="02020603050405020304" pitchFamily="18" charset="0"/>
              </a:rPr>
              <a:t>3. Theo </a:t>
            </a:r>
            <a:r>
              <a:rPr lang="en-US" sz="2800" b="1" dirty="0" err="1">
                <a:solidFill>
                  <a:prstClr val="black"/>
                </a:solidFill>
                <a:latin typeface="Times" panose="02020603050405020304" pitchFamily="18" charset="0"/>
                <a:cs typeface="Times" panose="02020603050405020304" pitchFamily="18" charset="0"/>
              </a:rPr>
              <a:t>em</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như</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thế</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nào</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là</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yêu</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thương</a:t>
            </a:r>
            <a:r>
              <a:rPr lang="en-US" sz="2800" b="1" dirty="0">
                <a:solidFill>
                  <a:prstClr val="black"/>
                </a:solidFill>
                <a:latin typeface="Times" panose="02020603050405020304" pitchFamily="18" charset="0"/>
                <a:cs typeface="Times" panose="02020603050405020304" pitchFamily="18" charset="0"/>
              </a:rPr>
              <a:t> con </a:t>
            </a:r>
            <a:r>
              <a:rPr lang="en-US" sz="2800" b="1" dirty="0" err="1">
                <a:solidFill>
                  <a:prstClr val="black"/>
                </a:solidFill>
                <a:latin typeface="Times" panose="02020603050405020304" pitchFamily="18" charset="0"/>
                <a:cs typeface="Times" panose="02020603050405020304" pitchFamily="18" charset="0"/>
              </a:rPr>
              <a:t>người</a:t>
            </a:r>
            <a:r>
              <a:rPr lang="en-US" sz="2800" b="1" dirty="0">
                <a:solidFill>
                  <a:prstClr val="black"/>
                </a:solidFill>
                <a:latin typeface="Times" panose="02020603050405020304" pitchFamily="18" charset="0"/>
                <a:cs typeface="Times" panose="02020603050405020304" pitchFamily="18" charset="0"/>
              </a:rPr>
              <a:t>?</a:t>
            </a: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pPr algn="ctr"/>
            <a:endParaRPr lang="en-US"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prstClr val="black"/>
                </a:solidFill>
                <a:latin typeface="SVN-Vanilla Daisy Pro" panose="00000500000000000000" pitchFamily="2" charset="0"/>
                <a:cs typeface="Times" panose="02020603050405020304" pitchFamily="18" charset="0"/>
              </a:rPr>
              <a:t>1. </a:t>
            </a:r>
            <a:r>
              <a:rPr lang="en-US" sz="2800" b="1" dirty="0" err="1">
                <a:solidFill>
                  <a:prstClr val="black"/>
                </a:solidFill>
                <a:latin typeface="Times" panose="02020603050405020304" pitchFamily="18" charset="0"/>
                <a:cs typeface="Times" panose="02020603050405020304" pitchFamily="18" charset="0"/>
              </a:rPr>
              <a:t>Bé</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Hải</a:t>
            </a:r>
            <a:r>
              <a:rPr lang="en-US" sz="2800" b="1" dirty="0">
                <a:solidFill>
                  <a:prstClr val="black"/>
                </a:solidFill>
                <a:latin typeface="Times" panose="02020603050405020304" pitchFamily="18" charset="0"/>
                <a:cs typeface="Times" panose="02020603050405020304" pitchFamily="18" charset="0"/>
              </a:rPr>
              <a:t> An </a:t>
            </a:r>
            <a:r>
              <a:rPr lang="en-US" sz="2800" b="1" dirty="0" err="1">
                <a:solidFill>
                  <a:prstClr val="black"/>
                </a:solidFill>
                <a:latin typeface="Times" panose="02020603050405020304" pitchFamily="18" charset="0"/>
                <a:cs typeface="Times" panose="02020603050405020304" pitchFamily="18" charset="0"/>
              </a:rPr>
              <a:t>có</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ước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nguyện</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gì</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Ước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nguyện</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đó</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mang</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lại</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điều</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gì</a:t>
            </a:r>
            <a:r>
              <a:rPr lang="en-US" sz="2800" b="1" dirty="0">
                <a:solidFill>
                  <a:prstClr val="black"/>
                </a:solidFill>
                <a:latin typeface="Times" panose="02020603050405020304" pitchFamily="18" charset="0"/>
                <a:cs typeface="Times" panose="02020603050405020304" pitchFamily="18" charset="0"/>
              </a:rPr>
              <a:t>?</a:t>
            </a:r>
            <a:endParaRPr lang="en-US" sz="2800" dirty="0">
              <a:solidFill>
                <a:prstClr val="black"/>
              </a:solidFill>
              <a:latin typeface="Times" panose="02020603050405020304" pitchFamily="18" charset="0"/>
              <a:cs typeface="Times" panose="02020603050405020304" pitchFamily="18" charset="0"/>
            </a:endParaRP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2. </a:t>
            </a:r>
            <a:r>
              <a:rPr lang="en-US" sz="2800" b="1" dirty="0" err="1">
                <a:solidFill>
                  <a:prstClr val="black"/>
                </a:solidFill>
                <a:latin typeface="Times" panose="02020603050405020304" pitchFamily="18" charset="0"/>
                <a:cs typeface="Times" panose="02020603050405020304" pitchFamily="18" charset="0"/>
              </a:rPr>
              <a:t>Nhận</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xét</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ước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nguyện</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của</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Hải</a:t>
            </a:r>
            <a:r>
              <a:rPr lang="en-US" sz="2800" b="1" dirty="0">
                <a:solidFill>
                  <a:prstClr val="black"/>
                </a:solidFill>
                <a:latin typeface="Times" panose="02020603050405020304" pitchFamily="18" charset="0"/>
                <a:cs typeface="Times" panose="02020603050405020304" pitchFamily="18" charset="0"/>
              </a:rPr>
              <a:t> An </a:t>
            </a:r>
            <a:r>
              <a:rPr lang="en-US" sz="2800" b="1" dirty="0" err="1">
                <a:solidFill>
                  <a:prstClr val="black"/>
                </a:solidFill>
                <a:latin typeface="Times" panose="02020603050405020304" pitchFamily="18" charset="0"/>
                <a:cs typeface="Times" panose="02020603050405020304" pitchFamily="18" charset="0"/>
              </a:rPr>
              <a:t>và</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việc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làm</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của</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gia</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đình</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bé</a:t>
            </a:r>
            <a:r>
              <a:rPr lang="en-US" sz="2800" b="1" dirty="0">
                <a:solidFill>
                  <a:prstClr val="black"/>
                </a:solidFill>
                <a:latin typeface="Times" panose="02020603050405020304" pitchFamily="18" charset="0"/>
                <a:cs typeface="Times" panose="02020603050405020304" pitchFamily="18" charset="0"/>
              </a:rPr>
              <a:t>?</a:t>
            </a: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xmlns=""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a:endCxn id="11" idx="0"/>
          </p:cNvCxnSpPr>
          <p:nvPr/>
        </p:nvCxnSpPr>
        <p:spPr>
          <a:xfrm flipH="1">
            <a:off x="1582839" y="3902765"/>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xmlns="" id="{18EAD728-281A-4CBC-B6CB-AC46CE78C292}"/>
              </a:ext>
            </a:extLst>
          </p:cNvPr>
          <p:cNvCxnSpPr>
            <a:cxnSpLocks/>
            <a:endCxn id="3" idx="0"/>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xmlns=""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3. </a:t>
            </a:r>
            <a:r>
              <a:rPr lang="en-US" sz="2800" b="1" dirty="0">
                <a:solidFill>
                  <a:prstClr val="black"/>
                </a:solidFill>
                <a:latin typeface="Times" panose="02020603050405020304" pitchFamily="18" charset="0"/>
                <a:cs typeface="Times" panose="02020603050405020304" pitchFamily="18" charset="0"/>
              </a:rPr>
              <a:t>Theo </a:t>
            </a:r>
            <a:r>
              <a:rPr lang="en-US" sz="2800" b="1" dirty="0" err="1">
                <a:solidFill>
                  <a:prstClr val="black"/>
                </a:solidFill>
                <a:latin typeface="Times" panose="02020603050405020304" pitchFamily="18" charset="0"/>
                <a:cs typeface="Times" panose="02020603050405020304" pitchFamily="18" charset="0"/>
              </a:rPr>
              <a:t>em</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như</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thế</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nào</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là</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yêu</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thương</a:t>
            </a:r>
            <a:r>
              <a:rPr lang="en-US" sz="2800" b="1" dirty="0">
                <a:solidFill>
                  <a:prstClr val="black"/>
                </a:solidFill>
                <a:latin typeface="Times" panose="02020603050405020304" pitchFamily="18" charset="0"/>
                <a:cs typeface="Times" panose="02020603050405020304" pitchFamily="18" charset="0"/>
              </a:rPr>
              <a:t> con </a:t>
            </a:r>
            <a:r>
              <a:rPr lang="en-US" sz="2800" b="1" dirty="0" err="1">
                <a:solidFill>
                  <a:prstClr val="black"/>
                </a:solidFill>
                <a:latin typeface="Times" panose="02020603050405020304" pitchFamily="18" charset="0"/>
                <a:cs typeface="Times" panose="02020603050405020304" pitchFamily="18" charset="0"/>
              </a:rPr>
              <a:t>người</a:t>
            </a:r>
            <a:r>
              <a:rPr lang="en-US" sz="2800" b="1" dirty="0">
                <a:solidFill>
                  <a:prstClr val="black"/>
                </a:solidFill>
                <a:latin typeface="Times" panose="02020603050405020304" pitchFamily="18" charset="0"/>
                <a:cs typeface="Times" panose="02020603050405020304" pitchFamily="18" charset="0"/>
              </a:rPr>
              <a:t>?</a:t>
            </a: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301618" y="4396137"/>
            <a:ext cx="3502319" cy="2591863"/>
          </a:xfrm>
          <a:prstGeom prst="rect">
            <a:avLst/>
          </a:prstGeom>
        </p:spPr>
        <p:txBody>
          <a:bodyPr wrap="square">
            <a:spAutoFit/>
          </a:bodyPr>
          <a:lstStyle/>
          <a:p>
            <a:pPr marL="292100" marR="0" algn="just">
              <a:lnSpc>
                <a:spcPct val="125000"/>
              </a:lnSpc>
              <a:spcBef>
                <a:spcPts val="0"/>
              </a:spcBef>
              <a:spcAft>
                <a:spcPts val="0"/>
              </a:spcAft>
            </a:pPr>
            <a:r>
              <a:rPr lang="en-US" sz="2200" dirty="0">
                <a:solidFill>
                  <a:srgbClr val="353635"/>
                </a:solidFill>
                <a:latin typeface="Times" panose="02020603050405020304" pitchFamily="18" charset="0"/>
                <a:ea typeface="Times New Roman" panose="02020603050405020304" pitchFamily="18" charset="0"/>
                <a:cs typeface="Times" panose="02020603050405020304" pitchFamily="18" charset="0"/>
              </a:rPr>
              <a:t>Ư</a:t>
            </a:r>
            <a:r>
              <a:rPr lang="vi-VN" sz="2200" dirty="0">
                <a:solidFill>
                  <a:srgbClr val="353635"/>
                </a:solidFill>
                <a:latin typeface="Times" panose="02020603050405020304" pitchFamily="18" charset="0"/>
                <a:ea typeface="Times New Roman" panose="02020603050405020304" pitchFamily="18" charset="0"/>
                <a:cs typeface="Times" panose="02020603050405020304" pitchFamily="18" charset="0"/>
              </a:rPr>
              <a:t>ớc nguyện của bé Hải An và gia đình bé đã hiến tặng giác mạc để trao ánh sáng cho người khác với mục đích cứu người, làm việc thiện.</a:t>
            </a:r>
            <a:endParaRPr lang="en-US" sz="2200" dirty="0">
              <a:solidFill>
                <a:srgbClr val="353635"/>
              </a:solidFill>
              <a:effectLst/>
              <a:latin typeface="Times" panose="02020603050405020304" pitchFamily="18" charset="0"/>
              <a:ea typeface="Times New Roman" panose="02020603050405020304" pitchFamily="18" charset="0"/>
              <a:cs typeface="Times" panose="02020603050405020304" pitchFamily="18" charset="0"/>
            </a:endParaRPr>
          </a:p>
        </p:txBody>
      </p:sp>
      <p:sp>
        <p:nvSpPr>
          <p:cNvPr id="3" name="Rectangle 2"/>
          <p:cNvSpPr/>
          <p:nvPr/>
        </p:nvSpPr>
        <p:spPr>
          <a:xfrm>
            <a:off x="3713259" y="4237081"/>
            <a:ext cx="4564049" cy="2862322"/>
          </a:xfrm>
          <a:prstGeom prst="rect">
            <a:avLst/>
          </a:prstGeom>
        </p:spPr>
        <p:txBody>
          <a:bodyPr wrap="square">
            <a:spAutoFit/>
          </a:bodyPr>
          <a:lstStyle/>
          <a:p>
            <a:pPr algn="just"/>
            <a:r>
              <a:rPr lang="vi-VN" sz="2000" dirty="0">
                <a:solidFill>
                  <a:srgbClr val="000000"/>
                </a:solidFill>
                <a:latin typeface="#9Slide05 IcielSanelma" pitchFamily="2" charset="0"/>
                <a:ea typeface="Courier New" panose="02070309020205020404" pitchFamily="49" charset="0"/>
              </a:rPr>
              <a:t>Ước nguyện đó thật cao cả, lớn lao và việc làm đó viết nên c</a:t>
            </a:r>
            <a:r>
              <a:rPr lang="en-US" sz="2000" dirty="0">
                <a:solidFill>
                  <a:srgbClr val="000000"/>
                </a:solidFill>
                <a:latin typeface="#9Slide05 IcielSanelma" pitchFamily="2" charset="0"/>
                <a:ea typeface="Courier New" panose="02070309020205020404" pitchFamily="49" charset="0"/>
              </a:rPr>
              <a:t>â</a:t>
            </a:r>
            <a:r>
              <a:rPr lang="vi-VN" sz="2000" dirty="0">
                <a:solidFill>
                  <a:srgbClr val="000000"/>
                </a:solidFill>
                <a:latin typeface="#9Slide05 IcielSanelma" pitchFamily="2" charset="0"/>
                <a:ea typeface="Courier New" panose="02070309020205020404" pitchFamily="49" charset="0"/>
              </a:rPr>
              <a:t>u chuyện đẹp về lòng nhân ái, biết sống vì người khác, đem lại hạnh phúc cho người khác để sự sống mãi tiếp nối, trường tồn. Việc làm đó đã làm lay động, thức tỉnh hàng triệu trái tim con người Việt Nam. Câu chuyện là minh chứng cao đẹp v</a:t>
            </a:r>
            <a:r>
              <a:rPr lang="en-US" sz="2000" dirty="0">
                <a:solidFill>
                  <a:srgbClr val="000000"/>
                </a:solidFill>
                <a:latin typeface="#9Slide05 IcielSanelma" pitchFamily="2" charset="0"/>
                <a:ea typeface="Courier New" panose="02070309020205020404" pitchFamily="49" charset="0"/>
              </a:rPr>
              <a:t>ề</a:t>
            </a:r>
            <a:r>
              <a:rPr lang="vi-VN" sz="2000" dirty="0">
                <a:solidFill>
                  <a:srgbClr val="000000"/>
                </a:solidFill>
                <a:latin typeface="#9Slide05 IcielSanelma" pitchFamily="2" charset="0"/>
                <a:ea typeface="Courier New" panose="02070309020205020404" pitchFamily="49" charset="0"/>
              </a:rPr>
              <a:t> tình yêu thương con người</a:t>
            </a:r>
            <a:endParaRPr lang="en-US" sz="2000" dirty="0">
              <a:latin typeface="#9Slide05 IcielSanelma" pitchFamily="2" charset="0"/>
            </a:endParaRPr>
          </a:p>
        </p:txBody>
      </p:sp>
      <p:sp>
        <p:nvSpPr>
          <p:cNvPr id="5" name="Rectangle 4"/>
          <p:cNvSpPr/>
          <p:nvPr/>
        </p:nvSpPr>
        <p:spPr>
          <a:xfrm>
            <a:off x="8530590" y="4695766"/>
            <a:ext cx="3325436" cy="1938992"/>
          </a:xfrm>
          <a:prstGeom prst="rect">
            <a:avLst/>
          </a:prstGeom>
        </p:spPr>
        <p:txBody>
          <a:bodyPr wrap="square">
            <a:spAutoFit/>
          </a:bodyPr>
          <a:lstStyle/>
          <a:p>
            <a:pPr marL="279400" marR="0" algn="just">
              <a:spcBef>
                <a:spcPts val="0"/>
              </a:spcBef>
              <a:spcAft>
                <a:spcPts val="300"/>
              </a:spcAft>
            </a:pPr>
            <a:r>
              <a:rPr lang="vi-VN" sz="2000" dirty="0">
                <a:solidFill>
                  <a:srgbClr val="353635"/>
                </a:solidFill>
                <a:latin typeface="#9Slide05 IcielSanelma" pitchFamily="2" charset="0"/>
                <a:ea typeface="Times New Roman" panose="02020603050405020304" pitchFamily="18" charset="0"/>
              </a:rPr>
              <a:t>Yêu thương con người là sự quan tâm, giúp đỡ, làm những điếu tốt đẹp cho người khác, nhất là những người gặp khó khăn, hoạn nạn.</a:t>
            </a:r>
            <a:endParaRPr lang="en-US" sz="2000" dirty="0">
              <a:solidFill>
                <a:srgbClr val="353635"/>
              </a:solidFill>
              <a:effectLst/>
              <a:latin typeface="#9Slide05 IcielSanelma" pitchFamily="2"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6887</TotalTime>
  <Words>2154</Words>
  <Application>Microsoft Office PowerPoint</Application>
  <PresentationFormat>Custom</PresentationFormat>
  <Paragraphs>199</Paragraphs>
  <Slides>30</Slides>
  <Notes>5</Notes>
  <HiddenSlides>0</HiddenSlides>
  <MMClips>0</MMClips>
  <ScaleCrop>false</ScaleCrop>
  <HeadingPairs>
    <vt:vector size="4" baseType="variant">
      <vt:variant>
        <vt:lpstr>Theme</vt:lpstr>
      </vt:variant>
      <vt:variant>
        <vt:i4>5</vt:i4>
      </vt:variant>
      <vt:variant>
        <vt:lpstr>Slide Titles</vt:lpstr>
      </vt:variant>
      <vt:variant>
        <vt:i4>30</vt:i4>
      </vt:variant>
    </vt:vector>
  </HeadingPairs>
  <TitlesOfParts>
    <vt:vector size="35" baseType="lpstr">
      <vt:lpstr>Office Theme</vt:lpstr>
      <vt:lpstr>1_Office Theme</vt:lpstr>
      <vt:lpstr>2_Office Theme</vt:lpstr>
      <vt:lpstr>24_Office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Administrator</cp:lastModifiedBy>
  <cp:revision>10</cp:revision>
  <dcterms:created xsi:type="dcterms:W3CDTF">2021-06-28T15:32:15Z</dcterms:created>
  <dcterms:modified xsi:type="dcterms:W3CDTF">2024-10-07T12:27:56Z</dcterms:modified>
</cp:coreProperties>
</file>