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22"/>
  </p:notesMasterIdLst>
  <p:sldIdLst>
    <p:sldId id="262" r:id="rId2"/>
    <p:sldId id="273" r:id="rId3"/>
    <p:sldId id="284" r:id="rId4"/>
    <p:sldId id="285" r:id="rId5"/>
    <p:sldId id="271" r:id="rId6"/>
    <p:sldId id="263" r:id="rId7"/>
    <p:sldId id="274" r:id="rId8"/>
    <p:sldId id="275" r:id="rId9"/>
    <p:sldId id="276" r:id="rId10"/>
    <p:sldId id="281" r:id="rId11"/>
    <p:sldId id="282" r:id="rId12"/>
    <p:sldId id="283" r:id="rId13"/>
    <p:sldId id="278" r:id="rId14"/>
    <p:sldId id="266" r:id="rId15"/>
    <p:sldId id="268" r:id="rId16"/>
    <p:sldId id="279" r:id="rId17"/>
    <p:sldId id="280" r:id="rId18"/>
    <p:sldId id="270" r:id="rId19"/>
    <p:sldId id="272" r:id="rId20"/>
    <p:sldId id="25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ục Chưa có tên" id="{D40D7B00-B783-41B5-851F-B295DB8AA984}">
          <p14:sldIdLst>
            <p14:sldId id="262"/>
            <p14:sldId id="273"/>
            <p14:sldId id="284"/>
            <p14:sldId id="285"/>
            <p14:sldId id="271"/>
            <p14:sldId id="263"/>
            <p14:sldId id="274"/>
            <p14:sldId id="275"/>
            <p14:sldId id="276"/>
            <p14:sldId id="281"/>
            <p14:sldId id="282"/>
            <p14:sldId id="283"/>
            <p14:sldId id="278"/>
            <p14:sldId id="266"/>
            <p14:sldId id="268"/>
            <p14:sldId id="279"/>
            <p14:sldId id="280"/>
            <p14:sldId id="270"/>
            <p14:sldId id="272"/>
            <p14:sldId id="25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PC" initials="AP" lastIdx="1" clrIdx="0">
    <p:extLst>
      <p:ext uri="{19B8F6BF-5375-455C-9EA6-DF929625EA0E}">
        <p15:presenceInfo xmlns:p15="http://schemas.microsoft.com/office/powerpoint/2012/main" userId="ASUS 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93342" autoAdjust="0"/>
  </p:normalViewPr>
  <p:slideViewPr>
    <p:cSldViewPr snapToGrid="0">
      <p:cViewPr varScale="1">
        <p:scale>
          <a:sx n="80" d="100"/>
          <a:sy n="80" d="100"/>
        </p:scale>
        <p:origin x="984"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13583-B61E-4141-899D-3EAFF837893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7050485A-597B-4729-B387-1C184C1A8729}">
      <dgm:prSet phldrT="[Text]" custT="1"/>
      <dgm:spPr/>
      <dgm:t>
        <a:bodyPr/>
        <a:lstStyle/>
        <a:p>
          <a:r>
            <a:rPr lang="en-US" sz="2800">
              <a:latin typeface="Times New Roman" panose="02020603050405020304" pitchFamily="18" charset="0"/>
              <a:cs typeface="Times New Roman" panose="02020603050405020304" pitchFamily="18" charset="0"/>
            </a:rPr>
            <a:t>Phần thông tin chính</a:t>
          </a:r>
        </a:p>
      </dgm:t>
    </dgm:pt>
    <dgm:pt modelId="{518AFCC4-3638-4C4A-9B60-38DEA1265D90}" type="parTrans" cxnId="{C14BD423-ACF0-475D-BCEF-DCCAA4DCD8FE}">
      <dgm:prSet/>
      <dgm:spPr/>
      <dgm:t>
        <a:bodyPr/>
        <a:lstStyle/>
        <a:p>
          <a:endParaRPr lang="en-US"/>
        </a:p>
      </dgm:t>
    </dgm:pt>
    <dgm:pt modelId="{ECC7CD81-195F-4B51-BDA8-8D82AD8FE356}" type="sibTrans" cxnId="{C14BD423-ACF0-475D-BCEF-DCCAA4DCD8FE}">
      <dgm:prSet/>
      <dgm:spPr/>
      <dgm:t>
        <a:bodyPr/>
        <a:lstStyle/>
        <a:p>
          <a:endParaRPr lang="en-US"/>
        </a:p>
      </dgm:t>
    </dgm:pt>
    <dgm:pt modelId="{288A94A7-B330-438E-84BA-DA1C72226E8C}">
      <dgm:prSet phldrT="[Text]" custT="1"/>
      <dgm:spPr/>
      <dgm:t>
        <a:bodyPr/>
        <a:lstStyle/>
        <a:p>
          <a:r>
            <a:rPr lang="en-US" sz="2800">
              <a:latin typeface="Times New Roman" panose="02020603050405020304" pitchFamily="18" charset="0"/>
              <a:cs typeface="Times New Roman" panose="02020603050405020304" pitchFamily="18" charset="0"/>
            </a:rPr>
            <a:t>Đoạn 7</a:t>
          </a:r>
        </a:p>
        <a:p>
          <a:r>
            <a:rPr lang="en-US" sz="2800">
              <a:latin typeface="Times New Roman" panose="02020603050405020304" pitchFamily="18" charset="0"/>
              <a:cs typeface="Times New Roman" panose="02020603050405020304" pitchFamily="18" charset="0"/>
            </a:rPr>
            <a:t>Vai trò của con người đối với sự sống trên Trái Đất</a:t>
          </a:r>
        </a:p>
      </dgm:t>
    </dgm:pt>
    <dgm:pt modelId="{AEE1C9D9-A178-419D-826C-C24E8CD8BFE2}" type="parTrans" cxnId="{ABCF0615-073F-4F3B-A2C6-29E9F8BE91AC}">
      <dgm:prSet/>
      <dgm:spPr/>
      <dgm:t>
        <a:bodyPr/>
        <a:lstStyle/>
        <a:p>
          <a:endParaRPr lang="en-US"/>
        </a:p>
      </dgm:t>
    </dgm:pt>
    <dgm:pt modelId="{5A75CC10-EB1C-4052-866F-943E19492611}" type="sibTrans" cxnId="{ABCF0615-073F-4F3B-A2C6-29E9F8BE91AC}">
      <dgm:prSet/>
      <dgm:spPr/>
      <dgm:t>
        <a:bodyPr/>
        <a:lstStyle/>
        <a:p>
          <a:endParaRPr lang="en-US"/>
        </a:p>
      </dgm:t>
    </dgm:pt>
    <dgm:pt modelId="{D7F1EC02-5123-4719-80C0-BFA0A8692CBF}">
      <dgm:prSet phldrT="[Text]"/>
      <dgm:spPr/>
      <dgm:t>
        <a:bodyPr/>
        <a:lstStyle/>
        <a:p>
          <a:r>
            <a:rPr lang="en-US">
              <a:latin typeface="Times New Roman" panose="02020603050405020304" pitchFamily="18" charset="0"/>
              <a:cs typeface="Times New Roman" panose="02020603050405020304" pitchFamily="18" charset="0"/>
            </a:rPr>
            <a:t>Đoạn 3 – 6</a:t>
          </a:r>
        </a:p>
        <a:p>
          <a:r>
            <a:rPr lang="en-US">
              <a:latin typeface="Times New Roman" panose="02020603050405020304" pitchFamily="18" charset="0"/>
              <a:cs typeface="Times New Roman" panose="02020603050405020304" pitchFamily="18" charset="0"/>
            </a:rPr>
            <a:t>(Tính trật tự trong đời sống muôn loài)</a:t>
          </a:r>
        </a:p>
      </dgm:t>
    </dgm:pt>
    <dgm:pt modelId="{05983D5A-55FC-490B-BDD5-2C897F868250}" type="parTrans" cxnId="{BAFEE926-1129-4C98-A10A-95B0C060F0CA}">
      <dgm:prSet/>
      <dgm:spPr/>
      <dgm:t>
        <a:bodyPr/>
        <a:lstStyle/>
        <a:p>
          <a:endParaRPr lang="en-US"/>
        </a:p>
      </dgm:t>
    </dgm:pt>
    <dgm:pt modelId="{A8348CED-BFB6-4D1F-B6BF-03C9F6EAC50D}" type="sibTrans" cxnId="{BAFEE926-1129-4C98-A10A-95B0C060F0CA}">
      <dgm:prSet/>
      <dgm:spPr/>
      <dgm:t>
        <a:bodyPr/>
        <a:lstStyle/>
        <a:p>
          <a:endParaRPr lang="en-US"/>
        </a:p>
      </dgm:t>
    </dgm:pt>
    <dgm:pt modelId="{46858A82-4D6F-4833-91A2-2CE6E2766B02}">
      <dgm:prSet phldrT="[Text]" custT="1"/>
      <dgm:spPr/>
      <dgm:t>
        <a:bodyPr/>
        <a:lstStyle/>
        <a:p>
          <a:r>
            <a:rPr lang="en-US" sz="2800">
              <a:latin typeface="Times New Roman" panose="02020603050405020304" pitchFamily="18" charset="0"/>
              <a:cs typeface="Times New Roman" panose="02020603050405020304" pitchFamily="18" charset="0"/>
            </a:rPr>
            <a:t>Đoạn 2</a:t>
          </a:r>
        </a:p>
        <a:p>
          <a:r>
            <a:rPr lang="en-US" sz="2800">
              <a:latin typeface="Times New Roman" panose="02020603050405020304" pitchFamily="18" charset="0"/>
              <a:cs typeface="Times New Roman" panose="02020603050405020304" pitchFamily="18" charset="0"/>
            </a:rPr>
            <a:t>(Sự đa dạng của các loài</a:t>
          </a:r>
        </a:p>
      </dgm:t>
    </dgm:pt>
    <dgm:pt modelId="{8871045D-E3B8-4030-85C0-C76D81067933}" type="parTrans" cxnId="{77630FBF-3B9A-4ED3-AFEF-6E2648A61190}">
      <dgm:prSet/>
      <dgm:spPr/>
      <dgm:t>
        <a:bodyPr/>
        <a:lstStyle/>
        <a:p>
          <a:endParaRPr lang="en-US"/>
        </a:p>
      </dgm:t>
    </dgm:pt>
    <dgm:pt modelId="{AC7DC7E7-B7E3-45DA-83C7-EBE42E3432B3}" type="sibTrans" cxnId="{77630FBF-3B9A-4ED3-AFEF-6E2648A61190}">
      <dgm:prSet/>
      <dgm:spPr/>
      <dgm:t>
        <a:bodyPr/>
        <a:lstStyle/>
        <a:p>
          <a:endParaRPr lang="en-US"/>
        </a:p>
      </dgm:t>
    </dgm:pt>
    <dgm:pt modelId="{AB624496-60F1-4F09-91CD-F3E18B8B6D4B}">
      <dgm:prSet phldrT="[Text]" custRadScaleRad="162347" custRadScaleInc="58407"/>
      <dgm:spPr/>
      <dgm:t>
        <a:bodyPr/>
        <a:lstStyle/>
        <a:p>
          <a:endParaRPr lang="en-US"/>
        </a:p>
      </dgm:t>
    </dgm:pt>
    <dgm:pt modelId="{BEE8DCA0-E4C7-495B-9468-AB3563D218F4}" type="parTrans" cxnId="{65A30469-7504-411E-9B79-CFC40B4D1423}">
      <dgm:prSet/>
      <dgm:spPr/>
      <dgm:t>
        <a:bodyPr/>
        <a:lstStyle/>
        <a:p>
          <a:endParaRPr lang="en-US"/>
        </a:p>
      </dgm:t>
    </dgm:pt>
    <dgm:pt modelId="{80FB4ADD-EE94-46A5-9F6B-229A95D7C91C}" type="sibTrans" cxnId="{65A30469-7504-411E-9B79-CFC40B4D1423}">
      <dgm:prSet/>
      <dgm:spPr/>
      <dgm:t>
        <a:bodyPr/>
        <a:lstStyle/>
        <a:p>
          <a:endParaRPr lang="en-US"/>
        </a:p>
      </dgm:t>
    </dgm:pt>
    <dgm:pt modelId="{F857DF22-CC31-4058-B2E7-6C25EE35A2C1}">
      <dgm:prSet phldrT="[Text]" phldr="1" custRadScaleRad="27654" custRadScaleInc="298700"/>
      <dgm:spPr/>
      <dgm:t>
        <a:bodyPr/>
        <a:lstStyle/>
        <a:p>
          <a:endParaRPr lang="en-US"/>
        </a:p>
      </dgm:t>
    </dgm:pt>
    <dgm:pt modelId="{6FD1E7F1-21ED-4F1F-94E7-B10927F554EE}" type="parTrans" cxnId="{5C900D97-2222-42CB-AEF5-A4227A18547F}">
      <dgm:prSet/>
      <dgm:spPr/>
      <dgm:t>
        <a:bodyPr/>
        <a:lstStyle/>
        <a:p>
          <a:endParaRPr lang="en-US"/>
        </a:p>
      </dgm:t>
    </dgm:pt>
    <dgm:pt modelId="{CD595735-BDEF-4773-B859-163AAB79062C}" type="sibTrans" cxnId="{5C900D97-2222-42CB-AEF5-A4227A18547F}">
      <dgm:prSet/>
      <dgm:spPr/>
      <dgm:t>
        <a:bodyPr/>
        <a:lstStyle/>
        <a:p>
          <a:endParaRPr lang="en-US"/>
        </a:p>
      </dgm:t>
    </dgm:pt>
    <dgm:pt modelId="{1AE73AC6-6051-46F3-B863-BEE44BC9C273}">
      <dgm:prSet phldrT="[Text]" phldr="1" custRadScaleRad="27654" custRadScaleInc="298700"/>
      <dgm:spPr/>
      <dgm:t>
        <a:bodyPr/>
        <a:lstStyle/>
        <a:p>
          <a:endParaRPr lang="en-US"/>
        </a:p>
      </dgm:t>
    </dgm:pt>
    <dgm:pt modelId="{6B2F0512-C061-4354-B52B-DB74D264E89E}" type="parTrans" cxnId="{D3F2C44B-77DC-4567-9FB8-12088ACBD4B1}">
      <dgm:prSet/>
      <dgm:spPr/>
      <dgm:t>
        <a:bodyPr/>
        <a:lstStyle/>
        <a:p>
          <a:endParaRPr lang="en-US"/>
        </a:p>
      </dgm:t>
    </dgm:pt>
    <dgm:pt modelId="{47FC9518-60D3-484C-A2F3-06B508F9D4BE}" type="sibTrans" cxnId="{D3F2C44B-77DC-4567-9FB8-12088ACBD4B1}">
      <dgm:prSet/>
      <dgm:spPr/>
      <dgm:t>
        <a:bodyPr/>
        <a:lstStyle/>
        <a:p>
          <a:endParaRPr lang="en-US"/>
        </a:p>
      </dgm:t>
    </dgm:pt>
    <dgm:pt modelId="{DAFFC94C-CCF7-4831-9823-5385B3AA99E5}" type="pres">
      <dgm:prSet presAssocID="{81A13583-B61E-4141-899D-3EAFF8378938}" presName="Name0" presStyleCnt="0">
        <dgm:presLayoutVars>
          <dgm:chMax val="1"/>
          <dgm:chPref val="1"/>
          <dgm:dir/>
          <dgm:animOne val="branch"/>
          <dgm:animLvl val="lvl"/>
        </dgm:presLayoutVars>
      </dgm:prSet>
      <dgm:spPr/>
    </dgm:pt>
    <dgm:pt modelId="{8DAACF01-B785-4247-8530-AF7A24447255}" type="pres">
      <dgm:prSet presAssocID="{7050485A-597B-4729-B387-1C184C1A8729}" presName="singleCycle" presStyleCnt="0"/>
      <dgm:spPr/>
    </dgm:pt>
    <dgm:pt modelId="{36AA6D91-34ED-4111-8448-FD8120D7B2EE}" type="pres">
      <dgm:prSet presAssocID="{7050485A-597B-4729-B387-1C184C1A8729}" presName="singleCenter" presStyleLbl="node1" presStyleIdx="0" presStyleCnt="4" custScaleX="270893" custScaleY="59559" custLinFactNeighborX="-13939" custLinFactNeighborY="-52271">
        <dgm:presLayoutVars>
          <dgm:chMax val="7"/>
          <dgm:chPref val="7"/>
        </dgm:presLayoutVars>
      </dgm:prSet>
      <dgm:spPr/>
    </dgm:pt>
    <dgm:pt modelId="{062ECC45-AECB-4D9A-AD0D-D2DD2BAEEBD8}" type="pres">
      <dgm:prSet presAssocID="{AEE1C9D9-A178-419D-826C-C24E8CD8BFE2}" presName="Name56" presStyleLbl="parChTrans1D2" presStyleIdx="0" presStyleCnt="3"/>
      <dgm:spPr/>
    </dgm:pt>
    <dgm:pt modelId="{41901FA0-1E73-4EB4-8A46-134940A80B58}" type="pres">
      <dgm:prSet presAssocID="{288A94A7-B330-438E-84BA-DA1C72226E8C}" presName="text0" presStyleLbl="node1" presStyleIdx="1" presStyleCnt="4" custScaleX="262923" custScaleY="229956" custRadScaleRad="142850" custRadScaleInc="143195">
        <dgm:presLayoutVars>
          <dgm:bulletEnabled val="1"/>
        </dgm:presLayoutVars>
      </dgm:prSet>
      <dgm:spPr/>
    </dgm:pt>
    <dgm:pt modelId="{14243011-233A-4677-AB2C-FD528A71903E}" type="pres">
      <dgm:prSet presAssocID="{05983D5A-55FC-490B-BDD5-2C897F868250}" presName="Name56" presStyleLbl="parChTrans1D2" presStyleIdx="1" presStyleCnt="3"/>
      <dgm:spPr/>
    </dgm:pt>
    <dgm:pt modelId="{2DFD1E65-E0B6-4913-98DD-B4FE18FC8A60}" type="pres">
      <dgm:prSet presAssocID="{D7F1EC02-5123-4719-80C0-BFA0A8692CBF}" presName="text0" presStyleLbl="node1" presStyleIdx="2" presStyleCnt="4" custAng="0" custScaleX="278602" custScaleY="233097" custRadScaleRad="27654" custRadScaleInc="298700">
        <dgm:presLayoutVars>
          <dgm:bulletEnabled val="1"/>
        </dgm:presLayoutVars>
      </dgm:prSet>
      <dgm:spPr/>
    </dgm:pt>
    <dgm:pt modelId="{667A9833-7100-4999-83F3-44E894456493}" type="pres">
      <dgm:prSet presAssocID="{8871045D-E3B8-4030-85C0-C76D81067933}" presName="Name56" presStyleLbl="parChTrans1D2" presStyleIdx="2" presStyleCnt="3"/>
      <dgm:spPr/>
    </dgm:pt>
    <dgm:pt modelId="{09130108-0C4B-4E4A-B557-05E051CE9ED3}" type="pres">
      <dgm:prSet presAssocID="{46858A82-4D6F-4833-91A2-2CE6E2766B02}" presName="text0" presStyleLbl="node1" presStyleIdx="3" presStyleCnt="4" custScaleX="265068" custScaleY="252772" custRadScaleRad="162347" custRadScaleInc="58407">
        <dgm:presLayoutVars>
          <dgm:bulletEnabled val="1"/>
        </dgm:presLayoutVars>
      </dgm:prSet>
      <dgm:spPr/>
    </dgm:pt>
  </dgm:ptLst>
  <dgm:cxnLst>
    <dgm:cxn modelId="{ABCF0615-073F-4F3B-A2C6-29E9F8BE91AC}" srcId="{7050485A-597B-4729-B387-1C184C1A8729}" destId="{288A94A7-B330-438E-84BA-DA1C72226E8C}" srcOrd="0" destOrd="0" parTransId="{AEE1C9D9-A178-419D-826C-C24E8CD8BFE2}" sibTransId="{5A75CC10-EB1C-4052-866F-943E19492611}"/>
    <dgm:cxn modelId="{C14BD423-ACF0-475D-BCEF-DCCAA4DCD8FE}" srcId="{81A13583-B61E-4141-899D-3EAFF8378938}" destId="{7050485A-597B-4729-B387-1C184C1A8729}" srcOrd="0" destOrd="0" parTransId="{518AFCC4-3638-4C4A-9B60-38DEA1265D90}" sibTransId="{ECC7CD81-195F-4B51-BDA8-8D82AD8FE356}"/>
    <dgm:cxn modelId="{BAFEE926-1129-4C98-A10A-95B0C060F0CA}" srcId="{7050485A-597B-4729-B387-1C184C1A8729}" destId="{D7F1EC02-5123-4719-80C0-BFA0A8692CBF}" srcOrd="1" destOrd="0" parTransId="{05983D5A-55FC-490B-BDD5-2C897F868250}" sibTransId="{A8348CED-BFB6-4D1F-B6BF-03C9F6EAC50D}"/>
    <dgm:cxn modelId="{B843C164-8D63-4DED-8740-A9A73516C2A2}" type="presOf" srcId="{AEE1C9D9-A178-419D-826C-C24E8CD8BFE2}" destId="{062ECC45-AECB-4D9A-AD0D-D2DD2BAEEBD8}" srcOrd="0" destOrd="0" presId="urn:microsoft.com/office/officeart/2008/layout/RadialCluster"/>
    <dgm:cxn modelId="{33FCBD45-A084-436E-A0D8-092E54DE7725}" type="presOf" srcId="{81A13583-B61E-4141-899D-3EAFF8378938}" destId="{DAFFC94C-CCF7-4831-9823-5385B3AA99E5}" srcOrd="0" destOrd="0" presId="urn:microsoft.com/office/officeart/2008/layout/RadialCluster"/>
    <dgm:cxn modelId="{65A30469-7504-411E-9B79-CFC40B4D1423}" srcId="{81A13583-B61E-4141-899D-3EAFF8378938}" destId="{AB624496-60F1-4F09-91CD-F3E18B8B6D4B}" srcOrd="1" destOrd="0" parTransId="{BEE8DCA0-E4C7-495B-9468-AB3563D218F4}" sibTransId="{80FB4ADD-EE94-46A5-9F6B-229A95D7C91C}"/>
    <dgm:cxn modelId="{D3F2C44B-77DC-4567-9FB8-12088ACBD4B1}" srcId="{81A13583-B61E-4141-899D-3EAFF8378938}" destId="{1AE73AC6-6051-46F3-B863-BEE44BC9C273}" srcOrd="3" destOrd="0" parTransId="{6B2F0512-C061-4354-B52B-DB74D264E89E}" sibTransId="{47FC9518-60D3-484C-A2F3-06B508F9D4BE}"/>
    <dgm:cxn modelId="{53F8137D-D152-4119-85FC-34C67C0357C0}" type="presOf" srcId="{D7F1EC02-5123-4719-80C0-BFA0A8692CBF}" destId="{2DFD1E65-E0B6-4913-98DD-B4FE18FC8A60}" srcOrd="0" destOrd="0" presId="urn:microsoft.com/office/officeart/2008/layout/RadialCluster"/>
    <dgm:cxn modelId="{3C606C8E-A49F-48A9-B1FA-561766D864FB}" type="presOf" srcId="{8871045D-E3B8-4030-85C0-C76D81067933}" destId="{667A9833-7100-4999-83F3-44E894456493}" srcOrd="0" destOrd="0" presId="urn:microsoft.com/office/officeart/2008/layout/RadialCluster"/>
    <dgm:cxn modelId="{5C900D97-2222-42CB-AEF5-A4227A18547F}" srcId="{81A13583-B61E-4141-899D-3EAFF8378938}" destId="{F857DF22-CC31-4058-B2E7-6C25EE35A2C1}" srcOrd="2" destOrd="0" parTransId="{6FD1E7F1-21ED-4F1F-94E7-B10927F554EE}" sibTransId="{CD595735-BDEF-4773-B859-163AAB79062C}"/>
    <dgm:cxn modelId="{77630FBF-3B9A-4ED3-AFEF-6E2648A61190}" srcId="{7050485A-597B-4729-B387-1C184C1A8729}" destId="{46858A82-4D6F-4833-91A2-2CE6E2766B02}" srcOrd="2" destOrd="0" parTransId="{8871045D-E3B8-4030-85C0-C76D81067933}" sibTransId="{AC7DC7E7-B7E3-45DA-83C7-EBE42E3432B3}"/>
    <dgm:cxn modelId="{22103BCF-F66D-4974-8BB2-363E375D0C12}" type="presOf" srcId="{46858A82-4D6F-4833-91A2-2CE6E2766B02}" destId="{09130108-0C4B-4E4A-B557-05E051CE9ED3}" srcOrd="0" destOrd="0" presId="urn:microsoft.com/office/officeart/2008/layout/RadialCluster"/>
    <dgm:cxn modelId="{B9D271E5-A10D-4F70-9715-29A8BA1CCC4D}" type="presOf" srcId="{288A94A7-B330-438E-84BA-DA1C72226E8C}" destId="{41901FA0-1E73-4EB4-8A46-134940A80B58}" srcOrd="0" destOrd="0" presId="urn:microsoft.com/office/officeart/2008/layout/RadialCluster"/>
    <dgm:cxn modelId="{575439E6-CFE4-48E5-A40E-1B8C65FB21F7}" type="presOf" srcId="{7050485A-597B-4729-B387-1C184C1A8729}" destId="{36AA6D91-34ED-4111-8448-FD8120D7B2EE}" srcOrd="0" destOrd="0" presId="urn:microsoft.com/office/officeart/2008/layout/RadialCluster"/>
    <dgm:cxn modelId="{483A01E9-44FA-49DD-B2BF-AF7B3DACB615}" type="presOf" srcId="{05983D5A-55FC-490B-BDD5-2C897F868250}" destId="{14243011-233A-4677-AB2C-FD528A71903E}" srcOrd="0" destOrd="0" presId="urn:microsoft.com/office/officeart/2008/layout/RadialCluster"/>
    <dgm:cxn modelId="{96D3537C-EDFF-419C-8765-5B621C8B10C7}" type="presParOf" srcId="{DAFFC94C-CCF7-4831-9823-5385B3AA99E5}" destId="{8DAACF01-B785-4247-8530-AF7A24447255}" srcOrd="0" destOrd="0" presId="urn:microsoft.com/office/officeart/2008/layout/RadialCluster"/>
    <dgm:cxn modelId="{DFAC5E45-066E-424C-9CF4-58E58D69C613}" type="presParOf" srcId="{8DAACF01-B785-4247-8530-AF7A24447255}" destId="{36AA6D91-34ED-4111-8448-FD8120D7B2EE}" srcOrd="0" destOrd="0" presId="urn:microsoft.com/office/officeart/2008/layout/RadialCluster"/>
    <dgm:cxn modelId="{1B6AC4EE-DE8A-4E15-BCF2-9F9747E3E86F}" type="presParOf" srcId="{8DAACF01-B785-4247-8530-AF7A24447255}" destId="{062ECC45-AECB-4D9A-AD0D-D2DD2BAEEBD8}" srcOrd="1" destOrd="0" presId="urn:microsoft.com/office/officeart/2008/layout/RadialCluster"/>
    <dgm:cxn modelId="{7CA73673-727A-4E42-A977-FB548AF46117}" type="presParOf" srcId="{8DAACF01-B785-4247-8530-AF7A24447255}" destId="{41901FA0-1E73-4EB4-8A46-134940A80B58}" srcOrd="2" destOrd="0" presId="urn:microsoft.com/office/officeart/2008/layout/RadialCluster"/>
    <dgm:cxn modelId="{E9786D68-0AB6-45AD-86F4-9CD64952BDC8}" type="presParOf" srcId="{8DAACF01-B785-4247-8530-AF7A24447255}" destId="{14243011-233A-4677-AB2C-FD528A71903E}" srcOrd="3" destOrd="0" presId="urn:microsoft.com/office/officeart/2008/layout/RadialCluster"/>
    <dgm:cxn modelId="{883D52E3-5F38-44C6-84D2-4AEEC267B19C}" type="presParOf" srcId="{8DAACF01-B785-4247-8530-AF7A24447255}" destId="{2DFD1E65-E0B6-4913-98DD-B4FE18FC8A60}" srcOrd="4" destOrd="0" presId="urn:microsoft.com/office/officeart/2008/layout/RadialCluster"/>
    <dgm:cxn modelId="{557D6946-0388-4F50-A40A-5B663697DFE3}" type="presParOf" srcId="{8DAACF01-B785-4247-8530-AF7A24447255}" destId="{667A9833-7100-4999-83F3-44E894456493}" srcOrd="5" destOrd="0" presId="urn:microsoft.com/office/officeart/2008/layout/RadialCluster"/>
    <dgm:cxn modelId="{0E485AA5-E596-4629-89AA-54FC03A63AD4}" type="presParOf" srcId="{8DAACF01-B785-4247-8530-AF7A24447255}" destId="{09130108-0C4B-4E4A-B557-05E051CE9ED3}"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A6D91-34ED-4111-8448-FD8120D7B2EE}">
      <dsp:nvSpPr>
        <dsp:cNvPr id="0" name=""/>
        <dsp:cNvSpPr/>
      </dsp:nvSpPr>
      <dsp:spPr>
        <a:xfrm>
          <a:off x="2032900" y="145996"/>
          <a:ext cx="3644259" cy="80123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Phần thông tin chính</a:t>
          </a:r>
        </a:p>
      </dsp:txBody>
      <dsp:txXfrm>
        <a:off x="2072013" y="185109"/>
        <a:ext cx="3566033" cy="723007"/>
      </dsp:txXfrm>
    </dsp:sp>
    <dsp:sp modelId="{062ECC45-AECB-4D9A-AD0D-D2DD2BAEEBD8}">
      <dsp:nvSpPr>
        <dsp:cNvPr id="0" name=""/>
        <dsp:cNvSpPr/>
      </dsp:nvSpPr>
      <dsp:spPr>
        <a:xfrm rot="1739008">
          <a:off x="4462768" y="1394046"/>
          <a:ext cx="1844227" cy="0"/>
        </a:xfrm>
        <a:custGeom>
          <a:avLst/>
          <a:gdLst/>
          <a:ahLst/>
          <a:cxnLst/>
          <a:rect l="0" t="0" r="0" b="0"/>
          <a:pathLst>
            <a:path>
              <a:moveTo>
                <a:pt x="0" y="0"/>
              </a:moveTo>
              <a:lnTo>
                <a:pt x="184422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901FA0-1E73-4EB4-8A46-134940A80B58}">
      <dsp:nvSpPr>
        <dsp:cNvPr id="0" name=""/>
        <dsp:cNvSpPr/>
      </dsp:nvSpPr>
      <dsp:spPr>
        <a:xfrm>
          <a:off x="6191509" y="1460885"/>
          <a:ext cx="2369817" cy="20726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Đoạn 7</a:t>
          </a:r>
        </a:p>
        <a:p>
          <a:pPr marL="0" lvl="0" indent="0" algn="ctr"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Vai trò của con người đối với sự sống trên Trái Đất</a:t>
          </a:r>
        </a:p>
      </dsp:txBody>
      <dsp:txXfrm>
        <a:off x="6292689" y="1562065"/>
        <a:ext cx="2167457" cy="1870314"/>
      </dsp:txXfrm>
    </dsp:sp>
    <dsp:sp modelId="{14243011-233A-4677-AB2C-FD528A71903E}">
      <dsp:nvSpPr>
        <dsp:cNvPr id="0" name=""/>
        <dsp:cNvSpPr/>
      </dsp:nvSpPr>
      <dsp:spPr>
        <a:xfrm rot="5258747">
          <a:off x="3664822" y="1162579"/>
          <a:ext cx="431063" cy="0"/>
        </a:xfrm>
        <a:custGeom>
          <a:avLst/>
          <a:gdLst/>
          <a:ahLst/>
          <a:cxnLst/>
          <a:rect l="0" t="0" r="0" b="0"/>
          <a:pathLst>
            <a:path>
              <a:moveTo>
                <a:pt x="0" y="0"/>
              </a:moveTo>
              <a:lnTo>
                <a:pt x="431063"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FD1E65-E0B6-4913-98DD-B4FE18FC8A60}">
      <dsp:nvSpPr>
        <dsp:cNvPr id="0" name=""/>
        <dsp:cNvSpPr/>
      </dsp:nvSpPr>
      <dsp:spPr>
        <a:xfrm>
          <a:off x="2676826" y="1377929"/>
          <a:ext cx="2511138" cy="210098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Đoạn 3 – 6</a:t>
          </a:r>
        </a:p>
        <a:p>
          <a:pPr marL="0" lvl="0" indent="0" algn="ctr"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(Tính trật tự trong đời sống muôn loài)</a:t>
          </a:r>
        </a:p>
      </dsp:txBody>
      <dsp:txXfrm>
        <a:off x="2779388" y="1480491"/>
        <a:ext cx="2306014" cy="1895861"/>
      </dsp:txXfrm>
    </dsp:sp>
    <dsp:sp modelId="{667A9833-7100-4999-83F3-44E894456493}">
      <dsp:nvSpPr>
        <dsp:cNvPr id="0" name=""/>
        <dsp:cNvSpPr/>
      </dsp:nvSpPr>
      <dsp:spPr>
        <a:xfrm rot="8697462">
          <a:off x="2290112" y="1260938"/>
          <a:ext cx="1092716" cy="0"/>
        </a:xfrm>
        <a:custGeom>
          <a:avLst/>
          <a:gdLst/>
          <a:ahLst/>
          <a:cxnLst/>
          <a:rect l="0" t="0" r="0" b="0"/>
          <a:pathLst>
            <a:path>
              <a:moveTo>
                <a:pt x="0" y="0"/>
              </a:moveTo>
              <a:lnTo>
                <a:pt x="1092716"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130108-0C4B-4E4A-B557-05E051CE9ED3}">
      <dsp:nvSpPr>
        <dsp:cNvPr id="0" name=""/>
        <dsp:cNvSpPr/>
      </dsp:nvSpPr>
      <dsp:spPr>
        <a:xfrm>
          <a:off x="0" y="1273251"/>
          <a:ext cx="2389151" cy="22783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Đoạn 2</a:t>
          </a:r>
        </a:p>
        <a:p>
          <a:pPr marL="0" lvl="0" indent="0" algn="ctr"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(Sự đa dạng của các loài</a:t>
          </a:r>
        </a:p>
      </dsp:txBody>
      <dsp:txXfrm>
        <a:off x="111219" y="1384470"/>
        <a:ext cx="2166713" cy="205588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04A2A-4DA3-45C9-8A0D-2E6CCCE423A6}" type="datetimeFigureOut">
              <a:rPr lang="vi-VN" smtClean="0"/>
              <a:t>06/10/2024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85B2C-E82A-410C-A80C-AA4BD8C421EB}" type="slidenum">
              <a:rPr lang="vi-VN" smtClean="0"/>
              <a:t>‹#›</a:t>
            </a:fld>
            <a:endParaRPr lang="vi-VN"/>
          </a:p>
        </p:txBody>
      </p:sp>
    </p:spTree>
    <p:extLst>
      <p:ext uri="{BB962C8B-B14F-4D97-AF65-F5344CB8AC3E}">
        <p14:creationId xmlns:p14="http://schemas.microsoft.com/office/powerpoint/2010/main" val="87482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vi-VN"/>
              <a:t>Bấm để sửa kiểu tiêu đề Bản cái</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10/6/2024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217636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t>10/6/2024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59452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t>10/6/2024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271408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t>10/6/2024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35655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t>10/6/2024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850064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t>10/6/2024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770000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10/6/2024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798952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vi-VN"/>
              <a:t>Bấm để sửa kiểu tiêu đề Bản cái</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10/6/2024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64561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10/6/2024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5999325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t>10/6/2024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615463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t>10/6/2024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6377129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10/6/2024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16639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F6FA2B21-3FCD-4721-B95C-427943F61125}" type="datetime1">
              <a:rPr lang="en-US" smtClean="0"/>
              <a:t>10/6/2024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9547578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A2B21-3FCD-4721-B95C-427943F61125}" type="datetime1">
              <a:rPr lang="en-US" smtClean="0"/>
              <a:t>10/6/2024</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300282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vi-VN"/>
              <a:t>Bấm để sửa kiểu tiêu đề Bản cái</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F6FA2B21-3FCD-4721-B95C-427943F61125}" type="datetime1">
              <a:rPr lang="en-US" smtClean="0"/>
              <a:t>10/6/2024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0015225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F6FA2B21-3FCD-4721-B95C-427943F61125}" type="datetime1">
              <a:rPr lang="en-US" smtClean="0"/>
              <a:t>10/6/2024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6687185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vi-VN"/>
              <a:t>Bấm để sửa kiểu tiêu đề Bản cái</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FA2B21-3FCD-4721-B95C-427943F61125}" type="datetime1">
              <a:rPr lang="en-US" smtClean="0"/>
              <a:t>10/6/2024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23039604"/>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9" descr="Ảnh có chứa văn bản, bầu trời&#10;&#10;Mô tả được tạo tự động">
            <a:extLst>
              <a:ext uri="{FF2B5EF4-FFF2-40B4-BE49-F238E27FC236}">
                <a16:creationId xmlns:a16="http://schemas.microsoft.com/office/drawing/2014/main" id="{713F4EBB-00E3-491D-BFAA-AAFEFD4E3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9300" y="3078836"/>
            <a:ext cx="4020641" cy="259571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301" y="447634"/>
            <a:ext cx="4020641" cy="23618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364" y="3078837"/>
            <a:ext cx="3566410" cy="259571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7364" y="447634"/>
            <a:ext cx="3566410" cy="2361892"/>
          </a:xfrm>
          <a:prstGeom prst="rect">
            <a:avLst/>
          </a:prstGeom>
        </p:spPr>
      </p:pic>
      <p:sp>
        <p:nvSpPr>
          <p:cNvPr id="3" name="TextBox 2"/>
          <p:cNvSpPr txBox="1"/>
          <p:nvPr/>
        </p:nvSpPr>
        <p:spPr>
          <a:xfrm>
            <a:off x="3300569" y="6187170"/>
            <a:ext cx="4998304" cy="52322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Phim hoạt hình Vua sư tử</a:t>
            </a:r>
          </a:p>
        </p:txBody>
      </p:sp>
    </p:spTree>
    <p:extLst>
      <p:ext uri="{BB962C8B-B14F-4D97-AF65-F5344CB8AC3E}">
        <p14:creationId xmlns:p14="http://schemas.microsoft.com/office/powerpoint/2010/main" val="212945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6818"/>
            <a:ext cx="8596668" cy="609600"/>
          </a:xfrm>
        </p:spPr>
        <p:txBody>
          <a:bodyPr>
            <a:normAutofit/>
          </a:bodyPr>
          <a:lstStyle/>
          <a:p>
            <a:r>
              <a:rPr lang="en-US" sz="3200">
                <a:latin typeface="Times New Roman" panose="02020603050405020304" pitchFamily="18" charset="0"/>
                <a:cs typeface="Times New Roman" panose="02020603050405020304" pitchFamily="18" charset="0"/>
              </a:rPr>
              <a:t>III. LUYỆN TẬP</a:t>
            </a:r>
          </a:p>
        </p:txBody>
      </p:sp>
      <p:sp>
        <p:nvSpPr>
          <p:cNvPr id="3" name="Content Placeholder 2"/>
          <p:cNvSpPr>
            <a:spLocks noGrp="1"/>
          </p:cNvSpPr>
          <p:nvPr>
            <p:ph idx="1"/>
          </p:nvPr>
        </p:nvSpPr>
        <p:spPr>
          <a:xfrm>
            <a:off x="563072" y="828283"/>
            <a:ext cx="8596668" cy="944779"/>
          </a:xfrm>
        </p:spPr>
        <p:txBody>
          <a:bodyPr>
            <a:normAutofit lnSpcReduction="10000"/>
          </a:bodyPr>
          <a:lstStyle/>
          <a:p>
            <a:r>
              <a:rPr lang="en-US" sz="2800">
                <a:latin typeface="Times New Roman" panose="02020603050405020304" pitchFamily="18" charset="0"/>
                <a:cs typeface="Times New Roman" panose="02020603050405020304" pitchFamily="18" charset="0"/>
              </a:rPr>
              <a:t>Em có nhận xét gì về nhan đề “Các loài chung sống với nhau như thế nào?</a:t>
            </a:r>
          </a:p>
        </p:txBody>
      </p:sp>
      <p:sp>
        <p:nvSpPr>
          <p:cNvPr id="6" name="Rectangle 5"/>
          <p:cNvSpPr/>
          <p:nvPr/>
        </p:nvSpPr>
        <p:spPr>
          <a:xfrm>
            <a:off x="3954664" y="2015740"/>
            <a:ext cx="2105891"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Nhan đề</a:t>
            </a:r>
          </a:p>
        </p:txBody>
      </p:sp>
      <p:sp>
        <p:nvSpPr>
          <p:cNvPr id="7" name="Rectangle 6"/>
          <p:cNvSpPr/>
          <p:nvPr/>
        </p:nvSpPr>
        <p:spPr>
          <a:xfrm>
            <a:off x="1787237" y="2923730"/>
            <a:ext cx="6525490" cy="484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Các loài chung sống với nhau như thế nào?</a:t>
            </a:r>
          </a:p>
        </p:txBody>
      </p:sp>
      <p:sp>
        <p:nvSpPr>
          <p:cNvPr id="8" name="Rectangle 7"/>
          <p:cNvSpPr/>
          <p:nvPr/>
        </p:nvSpPr>
        <p:spPr>
          <a:xfrm>
            <a:off x="6060554" y="3820507"/>
            <a:ext cx="3596063" cy="2566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Thể hiện được một nét đặc thù của văn bản thông tin: gây chú ý cao độ, đưa thông tin đến người đọc theo cách nhanh nhất, trực tiếp và hiệu quả </a:t>
            </a:r>
            <a:r>
              <a:rPr lang="en-US" sz="2800">
                <a:latin typeface="Times New Roman" panose="02020603050405020304" pitchFamily="18" charset="0"/>
                <a:cs typeface="Times New Roman" panose="02020603050405020304" pitchFamily="18" charset="0"/>
              </a:rPr>
              <a:t>nhất…</a:t>
            </a:r>
          </a:p>
        </p:txBody>
      </p:sp>
      <p:sp>
        <p:nvSpPr>
          <p:cNvPr id="9" name="Rectangle 8"/>
          <p:cNvSpPr/>
          <p:nvPr/>
        </p:nvSpPr>
        <p:spPr>
          <a:xfrm>
            <a:off x="1364673" y="3805206"/>
            <a:ext cx="1343891" cy="233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Hình thức là một câu hỏi</a:t>
            </a:r>
          </a:p>
        </p:txBody>
      </p:sp>
      <p:sp>
        <p:nvSpPr>
          <p:cNvPr id="10" name="Rectangle 9"/>
          <p:cNvSpPr/>
          <p:nvPr/>
        </p:nvSpPr>
        <p:spPr>
          <a:xfrm>
            <a:off x="2945445" y="3743519"/>
            <a:ext cx="2853020" cy="2643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Định hướng, đòi hỏi người viết phải trình bày một cách tập trung về điều mà độc giả chờ đợi</a:t>
            </a:r>
          </a:p>
        </p:txBody>
      </p:sp>
      <p:cxnSp>
        <p:nvCxnSpPr>
          <p:cNvPr id="30" name="Straight Arrow Connector 29"/>
          <p:cNvCxnSpPr/>
          <p:nvPr/>
        </p:nvCxnSpPr>
        <p:spPr>
          <a:xfrm flipH="1">
            <a:off x="2501551" y="3440004"/>
            <a:ext cx="2438400" cy="316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085608" y="3426324"/>
            <a:ext cx="331046" cy="303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085608" y="3420477"/>
            <a:ext cx="2739409" cy="309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939951" y="2504264"/>
            <a:ext cx="33829" cy="401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71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Times New Roman" panose="02020603050405020304" pitchFamily="18" charset="0"/>
                <a:cs typeface="Times New Roman" panose="02020603050405020304" pitchFamily="18" charset="0"/>
              </a:rPr>
              <a:t>IV. VẬN DỤNG</a:t>
            </a:r>
          </a:p>
        </p:txBody>
      </p:sp>
      <p:sp>
        <p:nvSpPr>
          <p:cNvPr id="3" name="Content Placeholder 2"/>
          <p:cNvSpPr>
            <a:spLocks noGrp="1"/>
          </p:cNvSpPr>
          <p:nvPr>
            <p:ph idx="1"/>
          </p:nvPr>
        </p:nvSpPr>
        <p:spPr/>
        <p:txBody>
          <a:bodyPr>
            <a:normAutofit/>
          </a:bodyPr>
          <a:lstStyle/>
          <a:p>
            <a:r>
              <a:rPr lang="en-US" sz="2800">
                <a:latin typeface="Times New Roman" panose="02020603050405020304" pitchFamily="18" charset="0"/>
                <a:cs typeface="Times New Roman" panose="02020603050405020304" pitchFamily="18" charset="0"/>
              </a:rPr>
              <a:t>Viết đoạn văn (5 – 7 câu) với câu mở đầu: </a:t>
            </a:r>
            <a:r>
              <a:rPr lang="en-US" sz="2800" b="1">
                <a:latin typeface="Times New Roman" panose="02020603050405020304" pitchFamily="18" charset="0"/>
                <a:cs typeface="Times New Roman" panose="02020603050405020304" pitchFamily="18" charset="0"/>
              </a:rPr>
              <a:t>Trên hành tinh đẹp đẽ này, muôn loài luôn cần thiết cho nhau.</a:t>
            </a:r>
          </a:p>
          <a:p>
            <a:pPr marL="0" indent="0">
              <a:buNone/>
            </a:pP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Gợi ý:</a:t>
            </a:r>
            <a:r>
              <a:rPr lang="en-US" sz="2800">
                <a:latin typeface="Times New Roman" panose="02020603050405020304" pitchFamily="18" charset="0"/>
                <a:cs typeface="Times New Roman" panose="02020603050405020304" pitchFamily="18" charset="0"/>
              </a:rPr>
              <a:t> nhấn mạnh ý “chung sống” và đề cao trách nhiệm của con người với vấn đề này.</a:t>
            </a:r>
          </a:p>
        </p:txBody>
      </p:sp>
    </p:spTree>
    <p:extLst>
      <p:ext uri="{BB962C8B-B14F-4D97-AF65-F5344CB8AC3E}">
        <p14:creationId xmlns:p14="http://schemas.microsoft.com/office/powerpoint/2010/main" val="108268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an-you-feel-the-love-tonight-the-lion-king-1369647461 (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32509" y="110836"/>
            <a:ext cx="10903527" cy="6414655"/>
          </a:xfrm>
        </p:spPr>
      </p:pic>
    </p:spTree>
    <p:extLst>
      <p:ext uri="{BB962C8B-B14F-4D97-AF65-F5344CB8AC3E}">
        <p14:creationId xmlns:p14="http://schemas.microsoft.com/office/powerpoint/2010/main" val="27322855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Times New Roman" panose="02020603050405020304" pitchFamily="18" charset="0"/>
                <a:cs typeface="Times New Roman" panose="02020603050405020304" pitchFamily="18" charset="0"/>
              </a:rPr>
              <a:t>2. Nội dung vấn đề (đoạn 2 – 7)</a:t>
            </a:r>
            <a:endParaRPr lang="en-US" sz="2800">
              <a:solidFill>
                <a:schemeClr val="tx1"/>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7125905"/>
              </p:ext>
            </p:extLst>
          </p:nvPr>
        </p:nvGraphicFramePr>
        <p:xfrm>
          <a:off x="677690" y="1930400"/>
          <a:ext cx="8923510" cy="4484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33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ũi tên: Phải 11">
            <a:extLst>
              <a:ext uri="{FF2B5EF4-FFF2-40B4-BE49-F238E27FC236}">
                <a16:creationId xmlns:a16="http://schemas.microsoft.com/office/drawing/2014/main" id="{7DAC4746-6F64-4EE9-B739-B69AE85FA516}"/>
              </a:ext>
            </a:extLst>
          </p:cNvPr>
          <p:cNvSpPr/>
          <p:nvPr/>
        </p:nvSpPr>
        <p:spPr>
          <a:xfrm>
            <a:off x="808810" y="579953"/>
            <a:ext cx="3134540" cy="7048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2400" dirty="0">
              <a:solidFill>
                <a:schemeClr val="accent5"/>
              </a:solidFill>
              <a:effectLst/>
              <a:latin typeface="Times New Roman" panose="02020603050405020304" pitchFamily="18" charset="0"/>
              <a:ea typeface="Arial" panose="020B0604020202020204" pitchFamily="34" charset="0"/>
            </a:endParaRPr>
          </a:p>
          <a:p>
            <a:pPr algn="ctr"/>
            <a:r>
              <a:rPr lang="vi-VN" sz="2400" dirty="0" err="1">
                <a:solidFill>
                  <a:schemeClr val="accent5"/>
                </a:solidFill>
                <a:effectLst/>
                <a:latin typeface="Times New Roman" panose="02020603050405020304" pitchFamily="18" charset="0"/>
                <a:ea typeface="Arial" panose="020B0604020202020204" pitchFamily="34" charset="0"/>
              </a:rPr>
              <a:t>Phiếu</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học</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tập</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số</a:t>
            </a:r>
            <a:r>
              <a:rPr lang="vi-VN" sz="2400" dirty="0">
                <a:solidFill>
                  <a:schemeClr val="accent5"/>
                </a:solidFill>
                <a:effectLst/>
                <a:latin typeface="Times New Roman" panose="02020603050405020304" pitchFamily="18" charset="0"/>
                <a:ea typeface="Arial" panose="020B0604020202020204" pitchFamily="34" charset="0"/>
              </a:rPr>
              <a:t> 2</a:t>
            </a:r>
            <a:endParaRPr lang="vi-VN" sz="2400" dirty="0">
              <a:solidFill>
                <a:schemeClr val="accent5"/>
              </a:solidFill>
            </a:endParaRPr>
          </a:p>
          <a:p>
            <a:pPr algn="ctr"/>
            <a:endParaRPr lang="vi-VN" sz="2400" dirty="0">
              <a:solidFill>
                <a:schemeClr val="accent5"/>
              </a:solidFill>
            </a:endParaRPr>
          </a:p>
        </p:txBody>
      </p:sp>
      <p:graphicFrame>
        <p:nvGraphicFramePr>
          <p:cNvPr id="13" name="Bảng 12">
            <a:extLst>
              <a:ext uri="{FF2B5EF4-FFF2-40B4-BE49-F238E27FC236}">
                <a16:creationId xmlns:a16="http://schemas.microsoft.com/office/drawing/2014/main" id="{06F383FD-014D-42C2-A0C6-67D8E293B0E8}"/>
              </a:ext>
            </a:extLst>
          </p:cNvPr>
          <p:cNvGraphicFramePr>
            <a:graphicFrameLocks noGrp="1"/>
          </p:cNvGraphicFramePr>
          <p:nvPr>
            <p:extLst>
              <p:ext uri="{D42A27DB-BD31-4B8C-83A1-F6EECF244321}">
                <p14:modId xmlns:p14="http://schemas.microsoft.com/office/powerpoint/2010/main" val="4238469151"/>
              </p:ext>
            </p:extLst>
          </p:nvPr>
        </p:nvGraphicFramePr>
        <p:xfrm>
          <a:off x="704851" y="1571626"/>
          <a:ext cx="8829674" cy="2363075"/>
        </p:xfrm>
        <a:graphic>
          <a:graphicData uri="http://schemas.openxmlformats.org/drawingml/2006/table">
            <a:tbl>
              <a:tblPr firstRow="1" firstCol="1" bandRow="1">
                <a:tableStyleId>{5940675A-B579-460E-94D1-54222C63F5DA}</a:tableStyleId>
              </a:tblPr>
              <a:tblGrid>
                <a:gridCol w="3105149">
                  <a:extLst>
                    <a:ext uri="{9D8B030D-6E8A-4147-A177-3AD203B41FA5}">
                      <a16:colId xmlns:a16="http://schemas.microsoft.com/office/drawing/2014/main" val="648083923"/>
                    </a:ext>
                  </a:extLst>
                </a:gridCol>
                <a:gridCol w="3476625">
                  <a:extLst>
                    <a:ext uri="{9D8B030D-6E8A-4147-A177-3AD203B41FA5}">
                      <a16:colId xmlns:a16="http://schemas.microsoft.com/office/drawing/2014/main" val="3834376153"/>
                    </a:ext>
                  </a:extLst>
                </a:gridCol>
                <a:gridCol w="2247900">
                  <a:extLst>
                    <a:ext uri="{9D8B030D-6E8A-4147-A177-3AD203B41FA5}">
                      <a16:colId xmlns:a16="http://schemas.microsoft.com/office/drawing/2014/main" val="2144301930"/>
                    </a:ext>
                  </a:extLst>
                </a:gridCol>
              </a:tblGrid>
              <a:tr h="427035">
                <a:tc gridSpan="2">
                  <a:txBody>
                    <a:bodyPr/>
                    <a:lstStyle/>
                    <a:p>
                      <a:pPr algn="ctr"/>
                      <a:r>
                        <a:rPr lang="vi-VN" sz="2800" dirty="0" err="1">
                          <a:solidFill>
                            <a:schemeClr val="tx1"/>
                          </a:solidFill>
                          <a:latin typeface="Times New Roman" panose="02020603050405020304" pitchFamily="18" charset="0"/>
                          <a:cs typeface="Times New Roman" panose="02020603050405020304" pitchFamily="18" charset="0"/>
                        </a:rPr>
                        <a:t>Số</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lượng</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các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loài</a:t>
                      </a:r>
                      <a:r>
                        <a:rPr lang="vi-VN" sz="2800" dirty="0">
                          <a:solidFill>
                            <a:schemeClr val="tx1"/>
                          </a:solidFill>
                          <a:latin typeface="Times New Roman" panose="02020603050405020304" pitchFamily="18" charset="0"/>
                          <a:cs typeface="Times New Roman" panose="02020603050405020304" pitchFamily="18" charset="0"/>
                        </a:rPr>
                        <a:t> sinh </a:t>
                      </a:r>
                      <a:r>
                        <a:rPr lang="vi-VN" sz="2800" dirty="0" err="1">
                          <a:solidFill>
                            <a:schemeClr val="tx1"/>
                          </a:solidFill>
                          <a:latin typeface="Times New Roman" panose="02020603050405020304" pitchFamily="18" charset="0"/>
                          <a:cs typeface="Times New Roman" panose="02020603050405020304" pitchFamily="18" charset="0"/>
                        </a:rPr>
                        <a:t>vật</a:t>
                      </a:r>
                      <a:endParaRPr lang="vi-VN" sz="2800" dirty="0">
                        <a:solidFill>
                          <a:schemeClr val="tx1"/>
                        </a:solidFill>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vi-VN"/>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Ý </a:t>
                      </a:r>
                      <a:r>
                        <a:rPr lang="vi-VN" sz="2800" dirty="0" err="1">
                          <a:solidFill>
                            <a:schemeClr val="tx1"/>
                          </a:solidFill>
                          <a:latin typeface="Times New Roman" panose="02020603050405020304" pitchFamily="18" charset="0"/>
                          <a:cs typeface="Times New Roman" panose="02020603050405020304" pitchFamily="18" charset="0"/>
                        </a:rPr>
                        <a:t>nghĩa</a:t>
                      </a:r>
                      <a:endParaRPr lang="vi-VN" sz="2800" dirty="0">
                        <a:solidFill>
                          <a:schemeClr val="tx1"/>
                        </a:solidFill>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7889699"/>
                  </a:ext>
                </a:extLst>
              </a:tr>
              <a:tr h="427035">
                <a:tc>
                  <a:txBody>
                    <a:bodyPr/>
                    <a:lstStyle/>
                    <a:p>
                      <a:r>
                        <a:rPr lang="vi-VN" sz="2800" dirty="0" err="1">
                          <a:solidFill>
                            <a:schemeClr val="tx1"/>
                          </a:solidFill>
                          <a:latin typeface="Times New Roman" panose="02020603050405020304" pitchFamily="18" charset="0"/>
                          <a:cs typeface="Times New Roman" panose="02020603050405020304" pitchFamily="18" charset="0"/>
                        </a:rPr>
                        <a:t>Có</a:t>
                      </a:r>
                      <a:r>
                        <a:rPr lang="vi-VN" sz="2800" dirty="0">
                          <a:solidFill>
                            <a:schemeClr val="tx1"/>
                          </a:solidFill>
                          <a:latin typeface="Times New Roman" panose="02020603050405020304" pitchFamily="18" charset="0"/>
                          <a:cs typeface="Times New Roman" panose="02020603050405020304" pitchFamily="18" charset="0"/>
                        </a:rPr>
                        <a:t> trên </a:t>
                      </a:r>
                      <a:r>
                        <a:rPr lang="vi-VN" sz="2800" dirty="0" err="1">
                          <a:solidFill>
                            <a:schemeClr val="tx1"/>
                          </a:solidFill>
                          <a:latin typeface="Times New Roman" panose="02020603050405020304" pitchFamily="18" charset="0"/>
                          <a:cs typeface="Times New Roman" panose="02020603050405020304" pitchFamily="18" charset="0"/>
                        </a:rPr>
                        <a:t>trái</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đất</a:t>
                      </a:r>
                      <a:endParaRPr lang="vi-VN" sz="2800" dirty="0">
                        <a:solidFill>
                          <a:schemeClr val="tx1"/>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vi-VN" sz="2800" dirty="0">
                          <a:solidFill>
                            <a:schemeClr val="tx1"/>
                          </a:solidFill>
                          <a:latin typeface="Times New Roman" panose="02020603050405020304" pitchFamily="18" charset="0"/>
                          <a:cs typeface="Times New Roman" panose="02020603050405020304" pitchFamily="18" charset="0"/>
                        </a:rPr>
                        <a:t> </a:t>
                      </a:r>
                    </a:p>
                  </a:txBody>
                  <a:tcPr marL="68580" marR="68580" marT="0" marB="0"/>
                </a:tc>
                <a:tc rowSpan="3">
                  <a:txBody>
                    <a:bodyPr/>
                    <a:lstStyle/>
                    <a:p>
                      <a:r>
                        <a:rPr lang="vi-VN" sz="2800" dirty="0">
                          <a:solidFill>
                            <a:schemeClr val="tx1"/>
                          </a:solidFill>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3001897926"/>
                  </a:ext>
                </a:extLst>
              </a:tr>
              <a:tr h="427035">
                <a:tc rowSpan="2">
                  <a:txBody>
                    <a:bodyPr/>
                    <a:lstStyle/>
                    <a:p>
                      <a:pPr algn="just"/>
                      <a:r>
                        <a:rPr lang="vi-VN" sz="2800" dirty="0" err="1">
                          <a:solidFill>
                            <a:schemeClr val="tx1"/>
                          </a:solidFill>
                          <a:latin typeface="Times New Roman" panose="02020603050405020304" pitchFamily="18" charset="0"/>
                          <a:cs typeface="Times New Roman" panose="02020603050405020304" pitchFamily="18" charset="0"/>
                        </a:rPr>
                        <a:t>Số</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lượng</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các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loài</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SV</a:t>
                      </a:r>
                      <a:r>
                        <a:rPr lang="vi-VN" sz="2800" dirty="0">
                          <a:solidFill>
                            <a:schemeClr val="tx1"/>
                          </a:solidFill>
                          <a:latin typeface="Times New Roman" panose="02020603050405020304" pitchFamily="18" charset="0"/>
                          <a:cs typeface="Times New Roman" panose="02020603050405020304" pitchFamily="18" charset="0"/>
                        </a:rPr>
                        <a:t> con </a:t>
                      </a:r>
                      <a:r>
                        <a:rPr lang="vi-VN" sz="2800" dirty="0" err="1">
                          <a:solidFill>
                            <a:schemeClr val="tx1"/>
                          </a:solidFill>
                          <a:latin typeface="Times New Roman" panose="02020603050405020304" pitchFamily="18" charset="0"/>
                          <a:cs typeface="Times New Roman" panose="02020603050405020304" pitchFamily="18" charset="0"/>
                        </a:rPr>
                        <a:t>người</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đã</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biết</a:t>
                      </a:r>
                      <a:endParaRPr lang="vi-VN" sz="2800" dirty="0">
                        <a:solidFill>
                          <a:schemeClr val="tx1"/>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vi-VN" sz="2800" dirty="0" err="1">
                          <a:solidFill>
                            <a:schemeClr val="tx1"/>
                          </a:solidFill>
                          <a:latin typeface="Times New Roman" panose="02020603050405020304" pitchFamily="18" charset="0"/>
                          <a:cs typeface="Times New Roman" panose="02020603050405020304" pitchFamily="18" charset="0"/>
                        </a:rPr>
                        <a:t>Động</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vật</a:t>
                      </a:r>
                      <a:r>
                        <a:rPr lang="vi-VN" sz="2800" dirty="0">
                          <a:solidFill>
                            <a:schemeClr val="tx1"/>
                          </a:solidFill>
                          <a:latin typeface="Times New Roman" panose="02020603050405020304" pitchFamily="18" charset="0"/>
                          <a:cs typeface="Times New Roman" panose="02020603050405020304" pitchFamily="18" charset="0"/>
                        </a:rPr>
                        <a:t>:</a:t>
                      </a:r>
                    </a:p>
                  </a:txBody>
                  <a:tcPr marL="68580" marR="68580" marT="0" marB="0"/>
                </a:tc>
                <a:tc vMerge="1">
                  <a:txBody>
                    <a:bodyPr/>
                    <a:lstStyle/>
                    <a:p>
                      <a:endParaRPr lang="vi-VN"/>
                    </a:p>
                  </a:txBody>
                  <a:tcPr/>
                </a:tc>
                <a:extLst>
                  <a:ext uri="{0D108BD9-81ED-4DB2-BD59-A6C34878D82A}">
                    <a16:rowId xmlns:a16="http://schemas.microsoft.com/office/drawing/2014/main" val="3296610498"/>
                  </a:ext>
                </a:extLst>
              </a:tr>
              <a:tr h="1081970">
                <a:tc vMerge="1">
                  <a:txBody>
                    <a:bodyPr/>
                    <a:lstStyle/>
                    <a:p>
                      <a:endParaRPr lang="vi-VN"/>
                    </a:p>
                  </a:txBody>
                  <a:tcPr/>
                </a:tc>
                <a:tc>
                  <a:txBody>
                    <a:bodyPr/>
                    <a:lstStyle/>
                    <a:p>
                      <a:endParaRPr lang="vi-VN" sz="2800" dirty="0">
                        <a:solidFill>
                          <a:schemeClr val="tx1"/>
                        </a:solidFill>
                        <a:latin typeface="Times New Roman" panose="02020603050405020304" pitchFamily="18" charset="0"/>
                        <a:cs typeface="Times New Roman" panose="02020603050405020304" pitchFamily="18" charset="0"/>
                      </a:endParaRPr>
                    </a:p>
                    <a:p>
                      <a:r>
                        <a:rPr lang="vi-VN" sz="2800" dirty="0" err="1">
                          <a:solidFill>
                            <a:schemeClr val="tx1"/>
                          </a:solidFill>
                          <a:latin typeface="Times New Roman" panose="02020603050405020304" pitchFamily="18" charset="0"/>
                          <a:cs typeface="Times New Roman" panose="02020603050405020304" pitchFamily="18" charset="0"/>
                        </a:rPr>
                        <a:t>Thực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vật</a:t>
                      </a:r>
                      <a:r>
                        <a:rPr lang="vi-VN" sz="2800" dirty="0">
                          <a:solidFill>
                            <a:schemeClr val="tx1"/>
                          </a:solidFill>
                          <a:latin typeface="Times New Roman" panose="02020603050405020304" pitchFamily="18" charset="0"/>
                          <a:cs typeface="Times New Roman" panose="02020603050405020304" pitchFamily="18" charset="0"/>
                        </a:rPr>
                        <a:t>:</a:t>
                      </a:r>
                    </a:p>
                  </a:txBody>
                  <a:tcPr marL="68580" marR="68580" marT="0" marB="0"/>
                </a:tc>
                <a:tc vMerge="1">
                  <a:txBody>
                    <a:bodyPr/>
                    <a:lstStyle/>
                    <a:p>
                      <a:endParaRPr lang="vi-VN"/>
                    </a:p>
                  </a:txBody>
                  <a:tcPr/>
                </a:tc>
                <a:extLst>
                  <a:ext uri="{0D108BD9-81ED-4DB2-BD59-A6C34878D82A}">
                    <a16:rowId xmlns:a16="http://schemas.microsoft.com/office/drawing/2014/main" val="395392972"/>
                  </a:ext>
                </a:extLst>
              </a:tr>
            </a:tbl>
          </a:graphicData>
        </a:graphic>
      </p:graphicFrame>
      <p:graphicFrame>
        <p:nvGraphicFramePr>
          <p:cNvPr id="14" name="Bảng 13">
            <a:extLst>
              <a:ext uri="{FF2B5EF4-FFF2-40B4-BE49-F238E27FC236}">
                <a16:creationId xmlns:a16="http://schemas.microsoft.com/office/drawing/2014/main" id="{2773FEF5-43B0-4792-AAA7-5C64A8B27AE6}"/>
              </a:ext>
            </a:extLst>
          </p:cNvPr>
          <p:cNvGraphicFramePr>
            <a:graphicFrameLocks noGrp="1"/>
          </p:cNvGraphicFramePr>
          <p:nvPr>
            <p:extLst>
              <p:ext uri="{D42A27DB-BD31-4B8C-83A1-F6EECF244321}">
                <p14:modId xmlns:p14="http://schemas.microsoft.com/office/powerpoint/2010/main" val="706431539"/>
              </p:ext>
            </p:extLst>
          </p:nvPr>
        </p:nvGraphicFramePr>
        <p:xfrm>
          <a:off x="808810" y="1284785"/>
          <a:ext cx="8829674" cy="3037242"/>
        </p:xfrm>
        <a:graphic>
          <a:graphicData uri="http://schemas.openxmlformats.org/drawingml/2006/table">
            <a:tbl>
              <a:tblPr firstRow="1" firstCol="1" bandRow="1">
                <a:tableStyleId>{5940675A-B579-460E-94D1-54222C63F5DA}</a:tableStyleId>
              </a:tblPr>
              <a:tblGrid>
                <a:gridCol w="3152775">
                  <a:extLst>
                    <a:ext uri="{9D8B030D-6E8A-4147-A177-3AD203B41FA5}">
                      <a16:colId xmlns:a16="http://schemas.microsoft.com/office/drawing/2014/main" val="1185410683"/>
                    </a:ext>
                  </a:extLst>
                </a:gridCol>
                <a:gridCol w="3434927">
                  <a:extLst>
                    <a:ext uri="{9D8B030D-6E8A-4147-A177-3AD203B41FA5}">
                      <a16:colId xmlns:a16="http://schemas.microsoft.com/office/drawing/2014/main" val="3048965949"/>
                    </a:ext>
                  </a:extLst>
                </a:gridCol>
                <a:gridCol w="2241972">
                  <a:extLst>
                    <a:ext uri="{9D8B030D-6E8A-4147-A177-3AD203B41FA5}">
                      <a16:colId xmlns:a16="http://schemas.microsoft.com/office/drawing/2014/main" val="655635237"/>
                    </a:ext>
                  </a:extLst>
                </a:gridCol>
              </a:tblGrid>
              <a:tr h="793860">
                <a:tc gridSpan="2">
                  <a:txBody>
                    <a:bodyPr/>
                    <a:lstStyle/>
                    <a:p>
                      <a:pPr algn="ctr"/>
                      <a:r>
                        <a:rPr lang="vi-VN" sz="2800" dirty="0" err="1">
                          <a:effectLst/>
                          <a:latin typeface="Times New Roman" panose="02020603050405020304" pitchFamily="18" charset="0"/>
                          <a:cs typeface="Times New Roman" panose="02020603050405020304" pitchFamily="18" charset="0"/>
                        </a:rPr>
                        <a:t>Số</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lượng</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các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loài</a:t>
                      </a:r>
                      <a:r>
                        <a:rPr lang="vi-VN" sz="2800" dirty="0">
                          <a:effectLst/>
                          <a:latin typeface="Times New Roman" panose="02020603050405020304" pitchFamily="18" charset="0"/>
                          <a:cs typeface="Times New Roman" panose="02020603050405020304" pitchFamily="18" charset="0"/>
                        </a:rPr>
                        <a:t> sinh </a:t>
                      </a:r>
                      <a:r>
                        <a:rPr lang="vi-VN" sz="2800" dirty="0" err="1">
                          <a:effectLst/>
                          <a:latin typeface="Times New Roman" panose="02020603050405020304" pitchFamily="18" charset="0"/>
                          <a:cs typeface="Times New Roman" panose="02020603050405020304" pitchFamily="18" charset="0"/>
                        </a:rPr>
                        <a:t>vật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hMerge="1">
                  <a:txBody>
                    <a:bodyPr/>
                    <a:lstStyle/>
                    <a:p>
                      <a:endParaRPr lang="vi-VN"/>
                    </a:p>
                  </a:txBody>
                  <a:tcPr/>
                </a:tc>
                <a:tc>
                  <a:txBody>
                    <a:bodyPr/>
                    <a:lstStyle/>
                    <a:p>
                      <a:pPr algn="ctr"/>
                      <a:r>
                        <a:rPr lang="vi-VN" sz="2800" dirty="0">
                          <a:effectLst/>
                          <a:latin typeface="Times New Roman" panose="02020603050405020304" pitchFamily="18" charset="0"/>
                          <a:cs typeface="Times New Roman" panose="02020603050405020304" pitchFamily="18" charset="0"/>
                        </a:rPr>
                        <a:t>Ý nghĩa</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8101203"/>
                  </a:ext>
                </a:extLst>
              </a:tr>
              <a:tr h="963222">
                <a:tc>
                  <a:txBody>
                    <a:bodyPr/>
                    <a:lstStyle/>
                    <a:p>
                      <a:r>
                        <a:rPr lang="vi-VN" sz="2800" dirty="0" err="1">
                          <a:effectLst/>
                          <a:latin typeface="Times New Roman" panose="02020603050405020304" pitchFamily="18" charset="0"/>
                          <a:cs typeface="Times New Roman" panose="02020603050405020304" pitchFamily="18" charset="0"/>
                        </a:rPr>
                        <a:t>Có</a:t>
                      </a:r>
                      <a:r>
                        <a:rPr lang="vi-VN" sz="2800" dirty="0">
                          <a:effectLst/>
                          <a:latin typeface="Times New Roman" panose="02020603050405020304" pitchFamily="18" charset="0"/>
                          <a:cs typeface="Times New Roman" panose="02020603050405020304" pitchFamily="18" charset="0"/>
                        </a:rPr>
                        <a:t> trên </a:t>
                      </a:r>
                      <a:r>
                        <a:rPr lang="vi-VN" sz="2800" dirty="0" err="1">
                          <a:effectLst/>
                          <a:latin typeface="Times New Roman" panose="02020603050405020304" pitchFamily="18" charset="0"/>
                          <a:cs typeface="Times New Roman" panose="02020603050405020304" pitchFamily="18" charset="0"/>
                        </a:rPr>
                        <a:t>trái</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đất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r>
                        <a:rPr lang="nl-NL" sz="2800" kern="100" dirty="0">
                          <a:effectLst/>
                          <a:latin typeface="Times New Roman" panose="02020603050405020304" pitchFamily="18" charset="0"/>
                          <a:cs typeface="Times New Roman" panose="02020603050405020304" pitchFamily="18" charset="0"/>
                        </a:rPr>
                        <a:t>1.400.000</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rowSpan="3">
                  <a:txBody>
                    <a:bodyPr/>
                    <a:lstStyle/>
                    <a:p>
                      <a:r>
                        <a:rPr lang="vi-VN" sz="2800" kern="100" dirty="0">
                          <a:effectLst/>
                          <a:latin typeface="Times New Roman" panose="02020603050405020304" pitchFamily="18" charset="0"/>
                          <a:cs typeface="Times New Roman" panose="02020603050405020304" pitchFamily="18" charset="0"/>
                        </a:rPr>
                        <a:t>S</a:t>
                      </a:r>
                      <a:r>
                        <a:rPr lang="nl-NL" sz="2800" kern="100" dirty="0">
                          <a:effectLst/>
                          <a:latin typeface="Times New Roman" panose="02020603050405020304" pitchFamily="18" charset="0"/>
                          <a:cs typeface="Times New Roman" panose="02020603050405020304" pitchFamily="18" charset="0"/>
                        </a:rPr>
                        <a:t>inh vật đa dạng và phong phú</a:t>
                      </a:r>
                      <a:r>
                        <a:rPr lang="vi-VN" sz="2800" kern="1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6297427"/>
                  </a:ext>
                </a:extLst>
              </a:tr>
              <a:tr h="378263">
                <a:tc rowSpan="2">
                  <a:txBody>
                    <a:bodyPr/>
                    <a:lstStyle/>
                    <a:p>
                      <a:pPr algn="just"/>
                      <a:r>
                        <a:rPr lang="vi-VN" sz="2800" dirty="0" err="1">
                          <a:effectLst/>
                          <a:latin typeface="Times New Roman" panose="02020603050405020304" pitchFamily="18" charset="0"/>
                          <a:cs typeface="Times New Roman" panose="02020603050405020304" pitchFamily="18" charset="0"/>
                        </a:rPr>
                        <a:t>Số</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lượng</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các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loài</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SV</a:t>
                      </a:r>
                      <a:r>
                        <a:rPr lang="vi-VN" sz="2800" dirty="0">
                          <a:effectLst/>
                          <a:latin typeface="Times New Roman" panose="02020603050405020304" pitchFamily="18" charset="0"/>
                          <a:cs typeface="Times New Roman" panose="02020603050405020304" pitchFamily="18" charset="0"/>
                        </a:rPr>
                        <a:t> con </a:t>
                      </a:r>
                      <a:r>
                        <a:rPr lang="vi-VN" sz="2800" dirty="0" err="1">
                          <a:effectLst/>
                          <a:latin typeface="Times New Roman" panose="02020603050405020304" pitchFamily="18" charset="0"/>
                          <a:cs typeface="Times New Roman" panose="02020603050405020304" pitchFamily="18" charset="0"/>
                        </a:rPr>
                        <a:t>người</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đã</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biết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r>
                        <a:rPr lang="vi-VN" sz="2800">
                          <a:effectLst/>
                          <a:latin typeface="Times New Roman" panose="02020603050405020304" pitchFamily="18" charset="0"/>
                          <a:cs typeface="Times New Roman" panose="02020603050405020304" pitchFamily="18" charset="0"/>
                        </a:rPr>
                        <a:t>Động vật: </a:t>
                      </a:r>
                      <a:r>
                        <a:rPr lang="nl-NL" sz="2800" kern="100">
                          <a:effectLst/>
                          <a:latin typeface="Times New Roman" panose="02020603050405020304" pitchFamily="18" charset="0"/>
                          <a:cs typeface="Times New Roman" panose="02020603050405020304" pitchFamily="18" charset="0"/>
                        </a:rPr>
                        <a:t>1.000.000</a:t>
                      </a:r>
                      <a:endParaRPr lang="vi-VN"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vMerge="1">
                  <a:txBody>
                    <a:bodyPr/>
                    <a:lstStyle/>
                    <a:p>
                      <a:endParaRPr lang="vi-VN"/>
                    </a:p>
                  </a:txBody>
                  <a:tcPr/>
                </a:tc>
                <a:extLst>
                  <a:ext uri="{0D108BD9-81ED-4DB2-BD59-A6C34878D82A}">
                    <a16:rowId xmlns:a16="http://schemas.microsoft.com/office/drawing/2014/main" val="3520448040"/>
                  </a:ext>
                </a:extLst>
              </a:tr>
              <a:tr h="378263">
                <a:tc vMerge="1">
                  <a:txBody>
                    <a:bodyPr/>
                    <a:lstStyle/>
                    <a:p>
                      <a:endParaRPr lang="vi-VN"/>
                    </a:p>
                  </a:txBody>
                  <a:tcPr/>
                </a:tc>
                <a:tc>
                  <a:txBody>
                    <a:bodyPr/>
                    <a:lstStyle/>
                    <a:p>
                      <a:r>
                        <a:rPr lang="vi-VN" sz="2800" dirty="0" err="1">
                          <a:effectLst/>
                          <a:latin typeface="Times New Roman" panose="02020603050405020304" pitchFamily="18" charset="0"/>
                          <a:cs typeface="Times New Roman" panose="02020603050405020304" pitchFamily="18" charset="0"/>
                        </a:rPr>
                        <a:t>Thực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vật</a:t>
                      </a:r>
                      <a:r>
                        <a:rPr lang="vi-VN" sz="2800" dirty="0">
                          <a:effectLst/>
                          <a:latin typeface="Times New Roman" panose="02020603050405020304" pitchFamily="18" charset="0"/>
                          <a:cs typeface="Times New Roman" panose="02020603050405020304" pitchFamily="18" charset="0"/>
                        </a:rPr>
                        <a:t>: </a:t>
                      </a:r>
                      <a:r>
                        <a:rPr lang="nl-NL" sz="2800" kern="100" dirty="0">
                          <a:effectLst/>
                          <a:latin typeface="Times New Roman" panose="02020603050405020304" pitchFamily="18" charset="0"/>
                          <a:cs typeface="Times New Roman" panose="02020603050405020304" pitchFamily="18" charset="0"/>
                        </a:rPr>
                        <a:t>300.000</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vMerge="1">
                  <a:txBody>
                    <a:bodyPr/>
                    <a:lstStyle/>
                    <a:p>
                      <a:endParaRPr lang="vi-VN"/>
                    </a:p>
                  </a:txBody>
                  <a:tcPr/>
                </a:tc>
                <a:extLst>
                  <a:ext uri="{0D108BD9-81ED-4DB2-BD59-A6C34878D82A}">
                    <a16:rowId xmlns:a16="http://schemas.microsoft.com/office/drawing/2014/main" val="1411044720"/>
                  </a:ext>
                </a:extLst>
              </a:tr>
            </a:tbl>
          </a:graphicData>
        </a:graphic>
      </p:graphicFrame>
      <p:sp>
        <p:nvSpPr>
          <p:cNvPr id="2" name="TextBox 1"/>
          <p:cNvSpPr txBox="1"/>
          <p:nvPr/>
        </p:nvSpPr>
        <p:spPr>
          <a:xfrm>
            <a:off x="942109" y="210621"/>
            <a:ext cx="457200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Sự đa dạng của các loài</a:t>
            </a:r>
          </a:p>
        </p:txBody>
      </p:sp>
    </p:spTree>
    <p:extLst>
      <p:ext uri="{BB962C8B-B14F-4D97-AF65-F5344CB8AC3E}">
        <p14:creationId xmlns:p14="http://schemas.microsoft.com/office/powerpoint/2010/main" val="103659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ũi tên: Phải 4">
            <a:extLst>
              <a:ext uri="{FF2B5EF4-FFF2-40B4-BE49-F238E27FC236}">
                <a16:creationId xmlns:a16="http://schemas.microsoft.com/office/drawing/2014/main" id="{CEC92DC7-B236-49CB-8F08-363A8663FB5D}"/>
              </a:ext>
            </a:extLst>
          </p:cNvPr>
          <p:cNvSpPr/>
          <p:nvPr/>
        </p:nvSpPr>
        <p:spPr>
          <a:xfrm>
            <a:off x="808810" y="579953"/>
            <a:ext cx="3134540" cy="7048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2400" dirty="0">
              <a:solidFill>
                <a:schemeClr val="accent5"/>
              </a:solidFill>
              <a:effectLst/>
              <a:latin typeface="Times New Roman" panose="02020603050405020304" pitchFamily="18" charset="0"/>
              <a:ea typeface="Arial" panose="020B0604020202020204" pitchFamily="34" charset="0"/>
            </a:endParaRPr>
          </a:p>
          <a:p>
            <a:pPr algn="ctr"/>
            <a:r>
              <a:rPr lang="vi-VN" sz="2400" dirty="0" err="1">
                <a:solidFill>
                  <a:schemeClr val="accent5"/>
                </a:solidFill>
                <a:effectLst/>
                <a:latin typeface="Times New Roman" panose="02020603050405020304" pitchFamily="18" charset="0"/>
                <a:ea typeface="Arial" panose="020B0604020202020204" pitchFamily="34" charset="0"/>
              </a:rPr>
              <a:t>Phiếu</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học</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tập</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số</a:t>
            </a:r>
            <a:r>
              <a:rPr lang="vi-VN" sz="2400" dirty="0">
                <a:solidFill>
                  <a:schemeClr val="accent5"/>
                </a:solidFill>
                <a:effectLst/>
                <a:latin typeface="Times New Roman" panose="02020603050405020304" pitchFamily="18" charset="0"/>
                <a:ea typeface="Arial" panose="020B0604020202020204" pitchFamily="34" charset="0"/>
              </a:rPr>
              <a:t> 3</a:t>
            </a:r>
            <a:endParaRPr lang="vi-VN" sz="2400" dirty="0">
              <a:solidFill>
                <a:schemeClr val="accent5"/>
              </a:solidFill>
            </a:endParaRPr>
          </a:p>
          <a:p>
            <a:pPr algn="ctr"/>
            <a:endParaRPr lang="vi-VN" sz="2400" dirty="0">
              <a:solidFill>
                <a:schemeClr val="accent5"/>
              </a:solidFill>
            </a:endParaRPr>
          </a:p>
        </p:txBody>
      </p:sp>
      <p:graphicFrame>
        <p:nvGraphicFramePr>
          <p:cNvPr id="6" name="Bảng 5">
            <a:extLst>
              <a:ext uri="{FF2B5EF4-FFF2-40B4-BE49-F238E27FC236}">
                <a16:creationId xmlns:a16="http://schemas.microsoft.com/office/drawing/2014/main" id="{3C310101-5C7B-4AE8-9DF8-01B1C4FF0F56}"/>
              </a:ext>
            </a:extLst>
          </p:cNvPr>
          <p:cNvGraphicFramePr>
            <a:graphicFrameLocks noGrp="1"/>
          </p:cNvGraphicFramePr>
          <p:nvPr>
            <p:extLst>
              <p:ext uri="{D42A27DB-BD31-4B8C-83A1-F6EECF244321}">
                <p14:modId xmlns:p14="http://schemas.microsoft.com/office/powerpoint/2010/main" val="2396650629"/>
              </p:ext>
            </p:extLst>
          </p:nvPr>
        </p:nvGraphicFramePr>
        <p:xfrm>
          <a:off x="1619470" y="1284787"/>
          <a:ext cx="9924829" cy="4673976"/>
        </p:xfrm>
        <a:graphic>
          <a:graphicData uri="http://schemas.openxmlformats.org/drawingml/2006/table">
            <a:tbl>
              <a:tblPr firstRow="1" firstCol="1" bandRow="1">
                <a:tableStyleId>{5940675A-B579-460E-94D1-54222C63F5DA}</a:tableStyleId>
              </a:tblPr>
              <a:tblGrid>
                <a:gridCol w="1706680">
                  <a:extLst>
                    <a:ext uri="{9D8B030D-6E8A-4147-A177-3AD203B41FA5}">
                      <a16:colId xmlns:a16="http://schemas.microsoft.com/office/drawing/2014/main" val="3225193489"/>
                    </a:ext>
                  </a:extLst>
                </a:gridCol>
                <a:gridCol w="8218149">
                  <a:extLst>
                    <a:ext uri="{9D8B030D-6E8A-4147-A177-3AD203B41FA5}">
                      <a16:colId xmlns:a16="http://schemas.microsoft.com/office/drawing/2014/main" val="1219096495"/>
                    </a:ext>
                  </a:extLst>
                </a:gridCol>
              </a:tblGrid>
              <a:tr h="400061">
                <a:tc gridSpan="2">
                  <a:txBody>
                    <a:bodyPr/>
                    <a:lstStyle/>
                    <a:p>
                      <a:pPr algn="ctr"/>
                      <a:r>
                        <a:rPr lang="nl-NL" sz="2800" b="1" dirty="0">
                          <a:solidFill>
                            <a:schemeClr val="accent5"/>
                          </a:solidFill>
                          <a:effectLst/>
                          <a:latin typeface="Times New Roman" panose="02020603050405020304" pitchFamily="18" charset="0"/>
                          <a:cs typeface="Times New Roman" panose="02020603050405020304" pitchFamily="18" charset="0"/>
                        </a:rPr>
                        <a:t>Tính trật tự trong đời sống của muôn loài</a:t>
                      </a:r>
                      <a:endParaRPr lang="vi-VN" sz="2800" b="1" dirty="0">
                        <a:solidFill>
                          <a:schemeClr val="accent5"/>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9410" marR="59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2265345974"/>
                  </a:ext>
                </a:extLst>
              </a:tr>
              <a:tr h="2400366">
                <a:tc>
                  <a:txBody>
                    <a:bodyPr/>
                    <a:lstStyle/>
                    <a:p>
                      <a:r>
                        <a:rPr lang="vi-VN" sz="2800" b="1" dirty="0" err="1">
                          <a:solidFill>
                            <a:schemeClr val="accent5"/>
                          </a:solidFill>
                          <a:effectLst/>
                          <a:latin typeface="Times New Roman" panose="02020603050405020304" pitchFamily="18" charset="0"/>
                          <a:cs typeface="Times New Roman" panose="02020603050405020304" pitchFamily="18" charset="0"/>
                        </a:rPr>
                        <a:t>Biểu</a:t>
                      </a:r>
                      <a:r>
                        <a:rPr lang="vi-VN" sz="2800" b="1" dirty="0">
                          <a:solidFill>
                            <a:schemeClr val="accent5"/>
                          </a:solidFill>
                          <a:effectLst/>
                          <a:latin typeface="Times New Roman" panose="02020603050405020304" pitchFamily="18" charset="0"/>
                          <a:cs typeface="Times New Roman" panose="02020603050405020304" pitchFamily="18" charset="0"/>
                        </a:rPr>
                        <a:t> </a:t>
                      </a:r>
                      <a:r>
                        <a:rPr lang="vi-VN" sz="2800" b="1" dirty="0" err="1">
                          <a:solidFill>
                            <a:schemeClr val="accent5"/>
                          </a:solidFill>
                          <a:effectLst/>
                          <a:latin typeface="Times New Roman" panose="02020603050405020304" pitchFamily="18" charset="0"/>
                          <a:cs typeface="Times New Roman" panose="02020603050405020304" pitchFamily="18" charset="0"/>
                        </a:rPr>
                        <a:t>hiện</a:t>
                      </a:r>
                      <a:endParaRPr lang="vi-VN" sz="2800" b="1" dirty="0">
                        <a:solidFill>
                          <a:schemeClr val="accent5"/>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9410" marR="59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800" dirty="0">
                          <a:effectLst/>
                          <a:latin typeface="Times New Roman" panose="02020603050405020304" pitchFamily="18" charset="0"/>
                          <a:cs typeface="Times New Roman" panose="02020603050405020304" pitchFamily="18" charset="0"/>
                        </a:rPr>
                        <a:t>………………………………………………………… </a:t>
                      </a:r>
                    </a:p>
                    <a:p>
                      <a:r>
                        <a:rPr lang="vi-VN" sz="2800" dirty="0">
                          <a:effectLst/>
                          <a:latin typeface="Times New Roman" panose="02020603050405020304" pitchFamily="18" charset="0"/>
                          <a:cs typeface="Times New Roman" panose="02020603050405020304" pitchFamily="18" charset="0"/>
                        </a:rPr>
                        <a:t>……………………………………………………………………………………………………………………</a:t>
                      </a:r>
                    </a:p>
                    <a:p>
                      <a:r>
                        <a:rPr lang="vi-VN" sz="2800" dirty="0">
                          <a:effectLst/>
                          <a:latin typeface="Times New Roman" panose="02020603050405020304" pitchFamily="18" charset="0"/>
                          <a:cs typeface="Times New Roman" panose="02020603050405020304" pitchFamily="18" charset="0"/>
                        </a:rPr>
                        <a:t>…………………………………………………………</a:t>
                      </a:r>
                    </a:p>
                    <a:p>
                      <a:r>
                        <a:rPr lang="vi-VN" sz="2800" dirty="0">
                          <a:effectLst/>
                          <a:latin typeface="Times New Roman" panose="02020603050405020304" pitchFamily="18" charset="0"/>
                          <a:cs typeface="Times New Roman" panose="02020603050405020304" pitchFamily="18" charset="0"/>
                        </a:rPr>
                        <a:t>…………………………………………………………</a:t>
                      </a:r>
                    </a:p>
                    <a:p>
                      <a:r>
                        <a:rPr lang="vi-VN"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9410" marR="59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140904"/>
                  </a:ext>
                </a:extLst>
              </a:tr>
              <a:tr h="1686936">
                <a:tc>
                  <a:txBody>
                    <a:bodyPr/>
                    <a:lstStyle/>
                    <a:p>
                      <a:r>
                        <a:rPr lang="vi-VN" sz="2800" b="1" dirty="0" err="1">
                          <a:solidFill>
                            <a:schemeClr val="accent5"/>
                          </a:solidFill>
                          <a:effectLst/>
                          <a:latin typeface="Times New Roman" panose="02020603050405020304" pitchFamily="18" charset="0"/>
                          <a:cs typeface="Times New Roman" panose="02020603050405020304" pitchFamily="18" charset="0"/>
                        </a:rPr>
                        <a:t>Mục</a:t>
                      </a:r>
                      <a:r>
                        <a:rPr lang="vi-VN" sz="2800" b="1" dirty="0">
                          <a:solidFill>
                            <a:schemeClr val="accent5"/>
                          </a:solidFill>
                          <a:effectLst/>
                          <a:latin typeface="Times New Roman" panose="02020603050405020304" pitchFamily="18" charset="0"/>
                          <a:cs typeface="Times New Roman" panose="02020603050405020304" pitchFamily="18" charset="0"/>
                        </a:rPr>
                        <a:t> </a:t>
                      </a:r>
                      <a:r>
                        <a:rPr lang="vi-VN" sz="2800" b="1" dirty="0" err="1">
                          <a:solidFill>
                            <a:schemeClr val="accent5"/>
                          </a:solidFill>
                          <a:effectLst/>
                          <a:latin typeface="Times New Roman" panose="02020603050405020304" pitchFamily="18" charset="0"/>
                          <a:cs typeface="Times New Roman" panose="02020603050405020304" pitchFamily="18" charset="0"/>
                        </a:rPr>
                        <a:t>đích</a:t>
                      </a:r>
                      <a:endParaRPr lang="vi-VN" sz="2800" b="1" dirty="0">
                        <a:solidFill>
                          <a:schemeClr val="accent5"/>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9410" marR="59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800" dirty="0">
                          <a:effectLst/>
                          <a:latin typeface="Times New Roman" panose="02020603050405020304" pitchFamily="18" charset="0"/>
                          <a:cs typeface="Times New Roman" panose="02020603050405020304" pitchFamily="18" charset="0"/>
                        </a:rPr>
                        <a:t>…………………………………………………………………………………………………………………….</a:t>
                      </a:r>
                    </a:p>
                    <a:p>
                      <a:r>
                        <a:rPr lang="vi-VN"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9410" marR="59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5091570"/>
                  </a:ext>
                </a:extLst>
              </a:tr>
            </a:tbl>
          </a:graphicData>
        </a:graphic>
      </p:graphicFrame>
      <p:graphicFrame>
        <p:nvGraphicFramePr>
          <p:cNvPr id="4" name="Bảng 3">
            <a:extLst>
              <a:ext uri="{FF2B5EF4-FFF2-40B4-BE49-F238E27FC236}">
                <a16:creationId xmlns:a16="http://schemas.microsoft.com/office/drawing/2014/main" id="{127AE3F8-8D67-4786-B528-628D826DD22B}"/>
              </a:ext>
            </a:extLst>
          </p:cNvPr>
          <p:cNvGraphicFramePr>
            <a:graphicFrameLocks noGrp="1"/>
          </p:cNvGraphicFramePr>
          <p:nvPr>
            <p:extLst>
              <p:ext uri="{D42A27DB-BD31-4B8C-83A1-F6EECF244321}">
                <p14:modId xmlns:p14="http://schemas.microsoft.com/office/powerpoint/2010/main" val="2774437696"/>
              </p:ext>
            </p:extLst>
          </p:nvPr>
        </p:nvGraphicFramePr>
        <p:xfrm>
          <a:off x="1433621" y="1284785"/>
          <a:ext cx="10296525" cy="3970641"/>
        </p:xfrm>
        <a:graphic>
          <a:graphicData uri="http://schemas.openxmlformats.org/drawingml/2006/table">
            <a:tbl>
              <a:tblPr firstRow="1" firstCol="1" bandRow="1">
                <a:tableStyleId>{5940675A-B579-460E-94D1-54222C63F5DA}</a:tableStyleId>
              </a:tblPr>
              <a:tblGrid>
                <a:gridCol w="1914526">
                  <a:extLst>
                    <a:ext uri="{9D8B030D-6E8A-4147-A177-3AD203B41FA5}">
                      <a16:colId xmlns:a16="http://schemas.microsoft.com/office/drawing/2014/main" val="2109871268"/>
                    </a:ext>
                  </a:extLst>
                </a:gridCol>
                <a:gridCol w="8381999">
                  <a:extLst>
                    <a:ext uri="{9D8B030D-6E8A-4147-A177-3AD203B41FA5}">
                      <a16:colId xmlns:a16="http://schemas.microsoft.com/office/drawing/2014/main" val="4153451470"/>
                    </a:ext>
                  </a:extLst>
                </a:gridCol>
              </a:tblGrid>
              <a:tr h="337516">
                <a:tc gridSpan="2">
                  <a:txBody>
                    <a:bodyPr/>
                    <a:lstStyle/>
                    <a:p>
                      <a:pPr algn="ctr"/>
                      <a:r>
                        <a:rPr lang="nl-NL" sz="2800" b="1" dirty="0">
                          <a:solidFill>
                            <a:schemeClr val="accent5"/>
                          </a:solidFill>
                          <a:effectLst/>
                          <a:latin typeface="Times New Roman" panose="02020603050405020304" pitchFamily="18" charset="0"/>
                          <a:cs typeface="Times New Roman" panose="02020603050405020304" pitchFamily="18" charset="0"/>
                        </a:rPr>
                        <a:t>Tính trật tự trong đời sống của muôn loài</a:t>
                      </a:r>
                      <a:endParaRPr lang="vi-VN" sz="2800" b="1" dirty="0">
                        <a:solidFill>
                          <a:schemeClr val="accent5"/>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4244" marR="54244" marT="0" marB="0"/>
                </a:tc>
                <a:tc hMerge="1">
                  <a:txBody>
                    <a:bodyPr/>
                    <a:lstStyle/>
                    <a:p>
                      <a:endParaRPr lang="vi-VN"/>
                    </a:p>
                  </a:txBody>
                  <a:tcPr/>
                </a:tc>
                <a:extLst>
                  <a:ext uri="{0D108BD9-81ED-4DB2-BD59-A6C34878D82A}">
                    <a16:rowId xmlns:a16="http://schemas.microsoft.com/office/drawing/2014/main" val="2435578310"/>
                  </a:ext>
                </a:extLst>
              </a:tr>
              <a:tr h="2362614">
                <a:tc>
                  <a:txBody>
                    <a:bodyPr/>
                    <a:lstStyle/>
                    <a:p>
                      <a:r>
                        <a:rPr lang="vi-VN" sz="2800" b="1" dirty="0" err="1">
                          <a:solidFill>
                            <a:schemeClr val="accent5"/>
                          </a:solidFill>
                          <a:effectLst/>
                          <a:latin typeface="Times New Roman" panose="02020603050405020304" pitchFamily="18" charset="0"/>
                          <a:cs typeface="Times New Roman" panose="02020603050405020304" pitchFamily="18" charset="0"/>
                        </a:rPr>
                        <a:t>Biểu</a:t>
                      </a:r>
                      <a:r>
                        <a:rPr lang="vi-VN" sz="2800" b="1" dirty="0">
                          <a:solidFill>
                            <a:schemeClr val="accent5"/>
                          </a:solidFill>
                          <a:effectLst/>
                          <a:latin typeface="Times New Roman" panose="02020603050405020304" pitchFamily="18" charset="0"/>
                          <a:cs typeface="Times New Roman" panose="02020603050405020304" pitchFamily="18" charset="0"/>
                        </a:rPr>
                        <a:t> </a:t>
                      </a:r>
                      <a:r>
                        <a:rPr lang="vi-VN" sz="2800" b="1" dirty="0" err="1">
                          <a:solidFill>
                            <a:schemeClr val="accent5"/>
                          </a:solidFill>
                          <a:effectLst/>
                          <a:latin typeface="Times New Roman" panose="02020603050405020304" pitchFamily="18" charset="0"/>
                          <a:cs typeface="Times New Roman" panose="02020603050405020304" pitchFamily="18" charset="0"/>
                        </a:rPr>
                        <a:t>hiện</a:t>
                      </a:r>
                      <a:endParaRPr lang="vi-VN" sz="2800" b="1" dirty="0">
                        <a:solidFill>
                          <a:schemeClr val="accent5"/>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4244" marR="54244" marT="0" marB="0" anchor="ctr"/>
                </a:tc>
                <a:tc>
                  <a:txBody>
                    <a:bodyPr/>
                    <a:lstStyle/>
                    <a:p>
                      <a:pPr algn="just"/>
                      <a:r>
                        <a:rPr lang="vi-VN" sz="2800">
                          <a:effectLst/>
                          <a:latin typeface="Times New Roman" panose="02020603050405020304" pitchFamily="18" charset="0"/>
                          <a:cs typeface="Times New Roman" panose="02020603050405020304" pitchFamily="18" charset="0"/>
                        </a:rPr>
                        <a:t>- </a:t>
                      </a:r>
                      <a:r>
                        <a:rPr lang="nl-NL" sz="2800">
                          <a:effectLst/>
                          <a:latin typeface="Times New Roman" panose="02020603050405020304" pitchFamily="18" charset="0"/>
                          <a:cs typeface="Times New Roman" panose="02020603050405020304" pitchFamily="18" charset="0"/>
                        </a:rPr>
                        <a:t>Tính trật tự thể hiện ở số lượng các loài trong một quần xã: loài ưu thế, loài chủ chốt, loài thứ yếu, loài ngẫu nhiên, loài đặc trưng…</a:t>
                      </a:r>
                      <a:endParaRPr lang="vi-VN" sz="2800">
                        <a:effectLst/>
                        <a:latin typeface="Times New Roman" panose="02020603050405020304" pitchFamily="18" charset="0"/>
                        <a:cs typeface="Times New Roman" panose="02020603050405020304" pitchFamily="18" charset="0"/>
                      </a:endParaRPr>
                    </a:p>
                    <a:p>
                      <a:pPr algn="just"/>
                      <a:r>
                        <a:rPr lang="vi-VN" sz="2800">
                          <a:effectLst/>
                          <a:latin typeface="Times New Roman" panose="02020603050405020304" pitchFamily="18" charset="0"/>
                          <a:cs typeface="Times New Roman" panose="02020603050405020304" pitchFamily="18" charset="0"/>
                        </a:rPr>
                        <a:t>- </a:t>
                      </a:r>
                      <a:r>
                        <a:rPr lang="nl-NL" sz="2800">
                          <a:effectLst/>
                          <a:latin typeface="Times New Roman" panose="02020603050405020304" pitchFamily="18" charset="0"/>
                          <a:cs typeface="Times New Roman" panose="02020603050405020304" pitchFamily="18" charset="0"/>
                        </a:rPr>
                        <a:t>Sự phân bố các loài trong không gian sống chung: theo chiều thẳng đứng</a:t>
                      </a:r>
                      <a:r>
                        <a:rPr lang="vi-VN" sz="2800">
                          <a:effectLst/>
                          <a:latin typeface="Times New Roman" panose="02020603050405020304" pitchFamily="18" charset="0"/>
                          <a:cs typeface="Times New Roman" panose="02020603050405020304" pitchFamily="18" charset="0"/>
                        </a:rPr>
                        <a:t> hoặc</a:t>
                      </a:r>
                      <a:r>
                        <a:rPr lang="nl-NL" sz="2800">
                          <a:effectLst/>
                          <a:latin typeface="Times New Roman" panose="02020603050405020304" pitchFamily="18" charset="0"/>
                          <a:cs typeface="Times New Roman" panose="02020603050405020304" pitchFamily="18" charset="0"/>
                        </a:rPr>
                        <a:t> chiều ngang</a:t>
                      </a:r>
                      <a:endParaRPr lang="vi-VN" sz="2800">
                        <a:effectLst/>
                        <a:latin typeface="Times New Roman" panose="02020603050405020304" pitchFamily="18" charset="0"/>
                        <a:ea typeface="Arial" panose="020B0604020202020204" pitchFamily="34" charset="0"/>
                        <a:cs typeface="Times New Roman" panose="02020603050405020304" pitchFamily="18" charset="0"/>
                      </a:endParaRPr>
                    </a:p>
                  </a:txBody>
                  <a:tcPr marL="54244" marR="54244" marT="0" marB="0"/>
                </a:tc>
                <a:extLst>
                  <a:ext uri="{0D108BD9-81ED-4DB2-BD59-A6C34878D82A}">
                    <a16:rowId xmlns:a16="http://schemas.microsoft.com/office/drawing/2014/main" val="1247847221"/>
                  </a:ext>
                </a:extLst>
              </a:tr>
              <a:tr h="1181307">
                <a:tc>
                  <a:txBody>
                    <a:bodyPr/>
                    <a:lstStyle/>
                    <a:p>
                      <a:r>
                        <a:rPr lang="vi-VN" sz="2800" b="1" dirty="0" err="1">
                          <a:solidFill>
                            <a:schemeClr val="accent5"/>
                          </a:solidFill>
                          <a:effectLst/>
                          <a:latin typeface="Times New Roman" panose="02020603050405020304" pitchFamily="18" charset="0"/>
                          <a:cs typeface="Times New Roman" panose="02020603050405020304" pitchFamily="18" charset="0"/>
                        </a:rPr>
                        <a:t>Mục</a:t>
                      </a:r>
                      <a:r>
                        <a:rPr lang="vi-VN" sz="2800" b="1" dirty="0">
                          <a:solidFill>
                            <a:schemeClr val="accent5"/>
                          </a:solidFill>
                          <a:effectLst/>
                          <a:latin typeface="Times New Roman" panose="02020603050405020304" pitchFamily="18" charset="0"/>
                          <a:cs typeface="Times New Roman" panose="02020603050405020304" pitchFamily="18" charset="0"/>
                        </a:rPr>
                        <a:t> </a:t>
                      </a:r>
                      <a:r>
                        <a:rPr lang="vi-VN" sz="2800" b="1" dirty="0" err="1">
                          <a:solidFill>
                            <a:schemeClr val="accent5"/>
                          </a:solidFill>
                          <a:effectLst/>
                          <a:latin typeface="Times New Roman" panose="02020603050405020304" pitchFamily="18" charset="0"/>
                          <a:cs typeface="Times New Roman" panose="02020603050405020304" pitchFamily="18" charset="0"/>
                        </a:rPr>
                        <a:t>đích</a:t>
                      </a:r>
                      <a:endParaRPr lang="vi-VN" sz="2800" b="1" dirty="0">
                        <a:solidFill>
                          <a:schemeClr val="accent5"/>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4244" marR="54244" marT="0" marB="0" anchor="ctr"/>
                </a:tc>
                <a:tc>
                  <a:txBody>
                    <a:bodyPr/>
                    <a:lstStyle/>
                    <a:p>
                      <a:pPr algn="just"/>
                      <a:r>
                        <a:rPr lang="vi-VN" sz="2800" dirty="0">
                          <a:effectLst/>
                          <a:latin typeface="Times New Roman" panose="02020603050405020304" pitchFamily="18" charset="0"/>
                          <a:cs typeface="Times New Roman" panose="02020603050405020304" pitchFamily="18" charset="0"/>
                        </a:rPr>
                        <a:t>N</a:t>
                      </a:r>
                      <a:r>
                        <a:rPr lang="nl-NL" sz="2800" dirty="0">
                          <a:effectLst/>
                          <a:latin typeface="Times New Roman" panose="02020603050405020304" pitchFamily="18" charset="0"/>
                          <a:cs typeface="Times New Roman" panose="02020603050405020304" pitchFamily="18" charset="0"/>
                        </a:rPr>
                        <a:t>hằm giảm bớt sự cạnh tranh giữa các loài và giúp từng loài sử dụng nguồn sống của môi trường hiệu quả nhất.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4244" marR="54244" marT="0" marB="0"/>
                </a:tc>
                <a:extLst>
                  <a:ext uri="{0D108BD9-81ED-4DB2-BD59-A6C34878D82A}">
                    <a16:rowId xmlns:a16="http://schemas.microsoft.com/office/drawing/2014/main" val="729322579"/>
                  </a:ext>
                </a:extLst>
              </a:tr>
            </a:tbl>
          </a:graphicData>
        </a:graphic>
      </p:graphicFrame>
      <p:sp>
        <p:nvSpPr>
          <p:cNvPr id="2" name="TextBox 1"/>
          <p:cNvSpPr txBox="1"/>
          <p:nvPr/>
        </p:nvSpPr>
        <p:spPr>
          <a:xfrm>
            <a:off x="808809" y="210621"/>
            <a:ext cx="7032864"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Tính trật tự trong đời sống của muôn loài</a:t>
            </a:r>
          </a:p>
        </p:txBody>
      </p:sp>
    </p:spTree>
    <p:extLst>
      <p:ext uri="{BB962C8B-B14F-4D97-AF65-F5344CB8AC3E}">
        <p14:creationId xmlns:p14="http://schemas.microsoft.com/office/powerpoint/2010/main" val="10073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06583"/>
            <a:ext cx="8596668" cy="720435"/>
          </a:xfrm>
        </p:spPr>
        <p:txBody>
          <a:bodyPr>
            <a:normAutofit/>
          </a:bodyPr>
          <a:lstStyle/>
          <a:p>
            <a:r>
              <a:rPr lang="en-US" sz="2800" b="1">
                <a:solidFill>
                  <a:schemeClr val="tx1"/>
                </a:solidFill>
                <a:latin typeface="Times New Roman" panose="02020603050405020304" pitchFamily="18" charset="0"/>
                <a:cs typeface="Times New Roman" panose="02020603050405020304" pitchFamily="18" charset="0"/>
              </a:rPr>
              <a:t>c. Vai trò của con người trên Trái Đất</a:t>
            </a:r>
          </a:p>
        </p:txBody>
      </p:sp>
      <p:sp>
        <p:nvSpPr>
          <p:cNvPr id="3" name="Content Placeholder 2"/>
          <p:cNvSpPr>
            <a:spLocks noGrp="1"/>
          </p:cNvSpPr>
          <p:nvPr>
            <p:ph idx="1"/>
          </p:nvPr>
        </p:nvSpPr>
        <p:spPr>
          <a:xfrm>
            <a:off x="677334" y="1773383"/>
            <a:ext cx="8596668" cy="2826326"/>
          </a:xfrm>
        </p:spPr>
        <p:txBody>
          <a:bodyPr>
            <a:normAutofit/>
          </a:bodyPr>
          <a:lstStyle/>
          <a:p>
            <a:r>
              <a:rPr lang="en-US" sz="2800">
                <a:latin typeface="Times New Roman" panose="02020603050405020304" pitchFamily="18" charset="0"/>
                <a:cs typeface="Times New Roman" panose="02020603050405020304" pitchFamily="18" charset="0"/>
              </a:rPr>
              <a:t>Những bước tiến vượt bậc của nhân loại có ảnh hưởng đến cuộc sống của muôn loài không? Ảnh hưởng như thế nào?</a:t>
            </a:r>
          </a:p>
        </p:txBody>
      </p:sp>
    </p:spTree>
    <p:extLst>
      <p:ext uri="{BB962C8B-B14F-4D97-AF65-F5344CB8AC3E}">
        <p14:creationId xmlns:p14="http://schemas.microsoft.com/office/powerpoint/2010/main" val="207902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tx1"/>
                </a:solidFill>
                <a:latin typeface="Times New Roman" panose="02020603050405020304" pitchFamily="18" charset="0"/>
                <a:cs typeface="Times New Roman" panose="02020603050405020304" pitchFamily="18" charset="0"/>
              </a:rPr>
              <a:t>c. Vai trò của con người trên Trái Đất</a:t>
            </a:r>
            <a:endParaRPr lang="en-US"/>
          </a:p>
        </p:txBody>
      </p:sp>
      <p:sp>
        <p:nvSpPr>
          <p:cNvPr id="3" name="Content Placeholder 2"/>
          <p:cNvSpPr>
            <a:spLocks noGrp="1"/>
          </p:cNvSpPr>
          <p:nvPr>
            <p:ph idx="1"/>
          </p:nvPr>
        </p:nvSpPr>
        <p:spPr/>
        <p:txBody>
          <a:bodyPr>
            <a:normAutofit/>
          </a:bodyPr>
          <a:lstStyle/>
          <a:p>
            <a:pPr marL="0" indent="0">
              <a:buNone/>
            </a:pPr>
            <a:r>
              <a:rPr lang="en-US" sz="2800">
                <a:solidFill>
                  <a:schemeClr val="tx1"/>
                </a:solidFill>
                <a:latin typeface="Times New Roman" panose="02020603050405020304" pitchFamily="18" charset="0"/>
                <a:cs typeface="Times New Roman" panose="02020603050405020304" pitchFamily="18" charset="0"/>
              </a:rPr>
              <a:t>- Con người cho rằng mình là chúa tể của thế giới, đã tùy ý xếp đặt lại trật tự mà tạo hóa gây dựng.</a:t>
            </a:r>
          </a:p>
          <a:p>
            <a:pPr marL="0" indent="0">
              <a:buNone/>
            </a:pPr>
            <a:r>
              <a:rPr lang="en-US" sz="2800">
                <a:solidFill>
                  <a:schemeClr val="tx1"/>
                </a:solidFill>
                <a:latin typeface="Times New Roman" panose="02020603050405020304" pitchFamily="18" charset="0"/>
                <a:cs typeface="Times New Roman" panose="02020603050405020304" pitchFamily="18" charset="0"/>
              </a:rPr>
              <a:t>-&gt; Đời sống muôn loài bị xáo trộn, phá vỡ do chịu tác dộng xấu từ con người.</a:t>
            </a:r>
          </a:p>
        </p:txBody>
      </p:sp>
    </p:spTree>
    <p:extLst>
      <p:ext uri="{BB962C8B-B14F-4D97-AF65-F5344CB8AC3E}">
        <p14:creationId xmlns:p14="http://schemas.microsoft.com/office/powerpoint/2010/main" val="251433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4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1" name="Rectangle 50">
            <a:extLst>
              <a:ext uri="{FF2B5EF4-FFF2-40B4-BE49-F238E27FC236}">
                <a16:creationId xmlns:a16="http://schemas.microsoft.com/office/drawing/2014/main" id="{542A1125-BEEF-4B06-B7A6-5C89AFBF8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41AF29A-C02E-4F6E-AE31-4D61F939D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4803267-175B-4586-A120-09F386B97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Bảng 3">
            <a:extLst>
              <a:ext uri="{FF2B5EF4-FFF2-40B4-BE49-F238E27FC236}">
                <a16:creationId xmlns:a16="http://schemas.microsoft.com/office/drawing/2014/main" id="{1B2CAA1A-5168-49F3-840A-0EC06E86FDE2}"/>
              </a:ext>
            </a:extLst>
          </p:cNvPr>
          <p:cNvGraphicFramePr>
            <a:graphicFrameLocks noGrp="1"/>
          </p:cNvGraphicFramePr>
          <p:nvPr>
            <p:extLst>
              <p:ext uri="{D42A27DB-BD31-4B8C-83A1-F6EECF244321}">
                <p14:modId xmlns:p14="http://schemas.microsoft.com/office/powerpoint/2010/main" val="2230407612"/>
              </p:ext>
            </p:extLst>
          </p:nvPr>
        </p:nvGraphicFramePr>
        <p:xfrm>
          <a:off x="1037397" y="1598713"/>
          <a:ext cx="10242848" cy="3467334"/>
        </p:xfrm>
        <a:graphic>
          <a:graphicData uri="http://schemas.openxmlformats.org/drawingml/2006/table">
            <a:tbl>
              <a:tblPr firstRow="1" firstCol="1" bandRow="1"/>
              <a:tblGrid>
                <a:gridCol w="2013351">
                  <a:extLst>
                    <a:ext uri="{9D8B030D-6E8A-4147-A177-3AD203B41FA5}">
                      <a16:colId xmlns:a16="http://schemas.microsoft.com/office/drawing/2014/main" val="3403909101"/>
                    </a:ext>
                  </a:extLst>
                </a:gridCol>
                <a:gridCol w="8229497">
                  <a:extLst>
                    <a:ext uri="{9D8B030D-6E8A-4147-A177-3AD203B41FA5}">
                      <a16:colId xmlns:a16="http://schemas.microsoft.com/office/drawing/2014/main" val="2232209342"/>
                    </a:ext>
                  </a:extLst>
                </a:gridCol>
              </a:tblGrid>
              <a:tr h="380146">
                <a:tc gridSpan="2">
                  <a:txBody>
                    <a:bodyPr/>
                    <a:lstStyle/>
                    <a:p>
                      <a:pPr algn="ctr" fontAlgn="t">
                        <a:spcBef>
                          <a:spcPts val="0"/>
                        </a:spcBef>
                        <a:spcAft>
                          <a:spcPts val="0"/>
                        </a:spcAft>
                      </a:pPr>
                      <a:r>
                        <a:rPr lang="vi-VN" sz="20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ổng</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endParaRPr lang="vi-VN" sz="2000" b="0" i="0" u="none" strike="noStrike" dirty="0">
                        <a:effectLst/>
                        <a:latin typeface="Arial" panose="020B0604020202020204" pitchFamily="34" charset="0"/>
                      </a:endParaRPr>
                    </a:p>
                  </a:txBody>
                  <a:tcPr marL="87264" marR="87264" marT="43632" marB="436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vi-VN"/>
                    </a:p>
                  </a:txBody>
                  <a:tcPr/>
                </a:tc>
                <a:extLst>
                  <a:ext uri="{0D108BD9-81ED-4DB2-BD59-A6C34878D82A}">
                    <a16:rowId xmlns:a16="http://schemas.microsoft.com/office/drawing/2014/main" val="2417597670"/>
                  </a:ext>
                </a:extLst>
              </a:tr>
              <a:tr h="841489">
                <a:tc>
                  <a:txBody>
                    <a:bodyPr/>
                    <a:lstStyle/>
                    <a:p>
                      <a:pPr algn="l" fontAlgn="ctr">
                        <a:spcBef>
                          <a:spcPts val="0"/>
                        </a:spcBef>
                        <a:spcAft>
                          <a:spcPts val="0"/>
                        </a:spcAft>
                      </a:pPr>
                      <a:r>
                        <a:rPr lang="vi-VN" sz="20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vi-VN" sz="2000" b="0" i="0" u="none" strike="noStrike">
                        <a:effectLst/>
                        <a:latin typeface="Arial" panose="020B0604020202020204" pitchFamily="34" charset="0"/>
                      </a:endParaRPr>
                    </a:p>
                  </a:txBody>
                  <a:tcPr marL="65448" marR="65448" marT="9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nl-NL"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đề cập  đến vấn đề: ………………………………………………</a:t>
                      </a:r>
                      <a:endParaRPr lang="nl-NL" sz="2000" b="0" i="0" u="none" strike="noStrike" dirty="0">
                        <a:effectLst/>
                        <a:latin typeface="Arial" panose="020B0604020202020204" pitchFamily="34" charset="0"/>
                      </a:endParaRPr>
                    </a:p>
                    <a:p>
                      <a:pPr algn="just" fontAlgn="t">
                        <a:spcBef>
                          <a:spcPts val="0"/>
                        </a:spcBef>
                        <a:spcAft>
                          <a:spcPts val="0"/>
                        </a:spcAft>
                      </a:pPr>
                      <a:r>
                        <a:rPr lang="nl-NL"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nl-NL" sz="2000" b="0" i="0" u="none" strike="noStrike" dirty="0">
                        <a:effectLst/>
                        <a:latin typeface="Arial" panose="020B0604020202020204" pitchFamily="34" charset="0"/>
                      </a:endParaRPr>
                    </a:p>
                    <a:p>
                      <a:pPr algn="just" fontAlgn="t">
                        <a:spcBef>
                          <a:spcPts val="0"/>
                        </a:spcBef>
                        <a:spcAft>
                          <a:spcPts val="0"/>
                        </a:spcAft>
                      </a:pP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2000" b="0" i="0" u="none" strike="noStrike" dirty="0">
                        <a:effectLst/>
                        <a:latin typeface="Arial" panose="020B0604020202020204" pitchFamily="34" charset="0"/>
                      </a:endParaRPr>
                    </a:p>
                  </a:txBody>
                  <a:tcPr marL="65448" marR="65448" marT="90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91829"/>
                  </a:ext>
                </a:extLst>
              </a:tr>
              <a:tr h="841489">
                <a:tc>
                  <a:txBody>
                    <a:bodyPr/>
                    <a:lstStyle/>
                    <a:p>
                      <a:pPr algn="l" fontAlgn="ctr">
                        <a:spcBef>
                          <a:spcPts val="0"/>
                        </a:spcBef>
                        <a:spcAft>
                          <a:spcPts val="0"/>
                        </a:spcAft>
                      </a:pPr>
                      <a:r>
                        <a:rPr lang="vi-VN" sz="20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Ý nghĩa</a:t>
                      </a:r>
                      <a:endParaRPr lang="vi-VN" sz="2000" b="0" i="0" u="none" strike="noStrike">
                        <a:effectLst/>
                        <a:latin typeface="Arial" panose="020B0604020202020204" pitchFamily="34" charset="0"/>
                      </a:endParaRPr>
                    </a:p>
                  </a:txBody>
                  <a:tcPr marL="65448" marR="65448" marT="9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VB</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cho con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b="0" i="0" u="none" strike="noStrike" dirty="0">
                        <a:effectLst/>
                        <a:latin typeface="Arial" panose="020B0604020202020204" pitchFamily="34" charset="0"/>
                      </a:endParaRPr>
                    </a:p>
                    <a:p>
                      <a:pPr algn="l" fontAlgn="t">
                        <a:spcBef>
                          <a:spcPts val="0"/>
                        </a:spcBef>
                        <a:spcAft>
                          <a:spcPts val="0"/>
                        </a:spcAft>
                      </a:pPr>
                      <a:r>
                        <a:rPr lang="vi-VN"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000" b="0" i="0" u="none" strike="noStrike" dirty="0">
                        <a:effectLst/>
                        <a:latin typeface="Arial" panose="020B0604020202020204" pitchFamily="34" charset="0"/>
                      </a:endParaRPr>
                    </a:p>
                    <a:p>
                      <a:pPr algn="l" fontAlgn="t">
                        <a:spcBef>
                          <a:spcPts val="0"/>
                        </a:spcBef>
                        <a:spcAft>
                          <a:spcPts val="0"/>
                        </a:spcAft>
                      </a:pPr>
                      <a:r>
                        <a:rPr lang="vi-VN"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b="0" i="0" u="none" strike="noStrike" dirty="0">
                        <a:effectLst/>
                        <a:latin typeface="Arial" panose="020B0604020202020204" pitchFamily="34" charset="0"/>
                      </a:endParaRPr>
                    </a:p>
                  </a:txBody>
                  <a:tcPr marL="65448" marR="65448" marT="90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024880"/>
                  </a:ext>
                </a:extLst>
              </a:tr>
              <a:tr h="1111247">
                <a:tc>
                  <a:txBody>
                    <a:bodyPr/>
                    <a:lstStyle/>
                    <a:p>
                      <a:pPr algn="l" fontAlgn="ctr">
                        <a:spcBef>
                          <a:spcPts val="0"/>
                        </a:spcBef>
                        <a:spcAft>
                          <a:spcPts val="0"/>
                        </a:spcAft>
                      </a:pPr>
                      <a:r>
                        <a:rPr lang="vi-VN" sz="20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vi-VN"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vi-VN" sz="2000" b="0" i="0" u="none" strike="noStrike" dirty="0">
                        <a:effectLst/>
                        <a:latin typeface="Arial" panose="020B0604020202020204" pitchFamily="34" charset="0"/>
                      </a:endParaRPr>
                    </a:p>
                  </a:txBody>
                  <a:tcPr marL="65448" marR="65448" marT="9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b="0" i="0" u="none" strike="noStrike" dirty="0">
                        <a:effectLst/>
                        <a:latin typeface="Arial" panose="020B0604020202020204" pitchFamily="34" charset="0"/>
                      </a:endParaRPr>
                    </a:p>
                    <a:p>
                      <a:pPr algn="just" fontAlgn="t">
                        <a:spcBef>
                          <a:spcPts val="0"/>
                        </a:spcBef>
                        <a:spcAft>
                          <a:spcPts val="0"/>
                        </a:spcAft>
                      </a:pP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000" b="0" i="0" u="none" strike="noStrike" dirty="0">
                        <a:effectLst/>
                        <a:latin typeface="Arial" panose="020B0604020202020204" pitchFamily="34" charset="0"/>
                      </a:endParaRPr>
                    </a:p>
                    <a:p>
                      <a:pPr algn="just" fontAlgn="t">
                        <a:spcBef>
                          <a:spcPts val="0"/>
                        </a:spcBef>
                        <a:spcAft>
                          <a:spcPts val="0"/>
                        </a:spcAft>
                      </a:pP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văn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b="0" i="0" u="none" strike="noStrike" dirty="0">
                        <a:effectLst/>
                        <a:latin typeface="Arial" panose="020B0604020202020204" pitchFamily="34" charset="0"/>
                      </a:endParaRPr>
                    </a:p>
                    <a:p>
                      <a:pPr algn="just" fontAlgn="t">
                        <a:spcBef>
                          <a:spcPts val="0"/>
                        </a:spcBef>
                        <a:spcAft>
                          <a:spcPts val="0"/>
                        </a:spcAft>
                      </a:pPr>
                      <a:r>
                        <a:rPr lang="vi-VN"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000" b="0" i="0" u="none" strike="noStrike" dirty="0">
                        <a:effectLst/>
                        <a:latin typeface="Arial" panose="020B0604020202020204" pitchFamily="34" charset="0"/>
                      </a:endParaRPr>
                    </a:p>
                  </a:txBody>
                  <a:tcPr marL="65448" marR="65448" marT="90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542258"/>
                  </a:ext>
                </a:extLst>
              </a:tr>
            </a:tbl>
          </a:graphicData>
        </a:graphic>
      </p:graphicFrame>
      <p:sp>
        <p:nvSpPr>
          <p:cNvPr id="50" name="Mũi tên: Phải 49">
            <a:extLst>
              <a:ext uri="{FF2B5EF4-FFF2-40B4-BE49-F238E27FC236}">
                <a16:creationId xmlns:a16="http://schemas.microsoft.com/office/drawing/2014/main" id="{351DEE9F-450F-4725-AF90-5055971B66E7}"/>
              </a:ext>
            </a:extLst>
          </p:cNvPr>
          <p:cNvSpPr/>
          <p:nvPr/>
        </p:nvSpPr>
        <p:spPr>
          <a:xfrm>
            <a:off x="1120477" y="893881"/>
            <a:ext cx="3134540" cy="7048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2400" dirty="0">
              <a:solidFill>
                <a:schemeClr val="accent5"/>
              </a:solidFill>
              <a:effectLst/>
              <a:latin typeface="Times New Roman" panose="02020603050405020304" pitchFamily="18" charset="0"/>
              <a:ea typeface="Arial" panose="020B0604020202020204" pitchFamily="34" charset="0"/>
            </a:endParaRPr>
          </a:p>
          <a:p>
            <a:pPr algn="ctr"/>
            <a:r>
              <a:rPr lang="vi-VN" sz="2400" dirty="0" err="1">
                <a:solidFill>
                  <a:schemeClr val="accent5"/>
                </a:solidFill>
                <a:effectLst/>
                <a:latin typeface="Times New Roman" panose="02020603050405020304" pitchFamily="18" charset="0"/>
                <a:ea typeface="Arial" panose="020B0604020202020204" pitchFamily="34" charset="0"/>
              </a:rPr>
              <a:t>Phiếu</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học</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tập</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số</a:t>
            </a:r>
            <a:r>
              <a:rPr lang="vi-VN" sz="2400" dirty="0">
                <a:solidFill>
                  <a:schemeClr val="accent5"/>
                </a:solidFill>
                <a:effectLst/>
                <a:latin typeface="Times New Roman" panose="02020603050405020304" pitchFamily="18" charset="0"/>
                <a:ea typeface="Arial" panose="020B0604020202020204" pitchFamily="34" charset="0"/>
              </a:rPr>
              <a:t> 4</a:t>
            </a:r>
            <a:endParaRPr lang="vi-VN" sz="2400" dirty="0">
              <a:solidFill>
                <a:schemeClr val="accent5"/>
              </a:solidFill>
            </a:endParaRPr>
          </a:p>
          <a:p>
            <a:pPr algn="ctr"/>
            <a:endParaRPr lang="vi-VN" sz="2400" dirty="0">
              <a:solidFill>
                <a:schemeClr val="accent5"/>
              </a:solidFill>
            </a:endParaRPr>
          </a:p>
        </p:txBody>
      </p:sp>
      <p:graphicFrame>
        <p:nvGraphicFramePr>
          <p:cNvPr id="18" name="Bảng 17">
            <a:extLst>
              <a:ext uri="{FF2B5EF4-FFF2-40B4-BE49-F238E27FC236}">
                <a16:creationId xmlns:a16="http://schemas.microsoft.com/office/drawing/2014/main" id="{98D04C8D-1DC8-454F-927D-828753ED84AB}"/>
              </a:ext>
            </a:extLst>
          </p:cNvPr>
          <p:cNvGraphicFramePr>
            <a:graphicFrameLocks noGrp="1"/>
          </p:cNvGraphicFramePr>
          <p:nvPr>
            <p:extLst>
              <p:ext uri="{D42A27DB-BD31-4B8C-83A1-F6EECF244321}">
                <p14:modId xmlns:p14="http://schemas.microsoft.com/office/powerpoint/2010/main" val="2836020168"/>
              </p:ext>
            </p:extLst>
          </p:nvPr>
        </p:nvGraphicFramePr>
        <p:xfrm>
          <a:off x="1034223" y="1607180"/>
          <a:ext cx="10242848" cy="4381734"/>
        </p:xfrm>
        <a:graphic>
          <a:graphicData uri="http://schemas.openxmlformats.org/drawingml/2006/table">
            <a:tbl>
              <a:tblPr firstRow="1" firstCol="1" bandRow="1"/>
              <a:tblGrid>
                <a:gridCol w="2013351">
                  <a:extLst>
                    <a:ext uri="{9D8B030D-6E8A-4147-A177-3AD203B41FA5}">
                      <a16:colId xmlns:a16="http://schemas.microsoft.com/office/drawing/2014/main" val="3403909101"/>
                    </a:ext>
                  </a:extLst>
                </a:gridCol>
                <a:gridCol w="8229497">
                  <a:extLst>
                    <a:ext uri="{9D8B030D-6E8A-4147-A177-3AD203B41FA5}">
                      <a16:colId xmlns:a16="http://schemas.microsoft.com/office/drawing/2014/main" val="2232209342"/>
                    </a:ext>
                  </a:extLst>
                </a:gridCol>
              </a:tblGrid>
              <a:tr h="380146">
                <a:tc gridSpan="2">
                  <a:txBody>
                    <a:bodyPr/>
                    <a:lstStyle/>
                    <a:p>
                      <a:pPr algn="ctr" fontAlgn="t">
                        <a:spcBef>
                          <a:spcPts val="0"/>
                        </a:spcBef>
                        <a:spcAft>
                          <a:spcPts val="0"/>
                        </a:spcAft>
                      </a:pPr>
                      <a:r>
                        <a:rPr lang="vi-VN" sz="2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8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ổng kết</a:t>
                      </a:r>
                      <a:endParaRPr lang="vi-VN" sz="2800" b="0" i="0" u="none" strike="noStrike">
                        <a:effectLst/>
                        <a:latin typeface="Times New Roman" panose="02020603050405020304" pitchFamily="18" charset="0"/>
                        <a:cs typeface="Times New Roman" panose="02020603050405020304" pitchFamily="18" charset="0"/>
                      </a:endParaRPr>
                    </a:p>
                  </a:txBody>
                  <a:tcPr marL="87264" marR="87264" marT="43632" marB="436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vi-VN"/>
                    </a:p>
                  </a:txBody>
                  <a:tcPr/>
                </a:tc>
                <a:extLst>
                  <a:ext uri="{0D108BD9-81ED-4DB2-BD59-A6C34878D82A}">
                    <a16:rowId xmlns:a16="http://schemas.microsoft.com/office/drawing/2014/main" val="2417597670"/>
                  </a:ext>
                </a:extLst>
              </a:tr>
              <a:tr h="841489">
                <a:tc>
                  <a:txBody>
                    <a:bodyPr/>
                    <a:lstStyle/>
                    <a:p>
                      <a:pPr algn="l" fontAlgn="ctr">
                        <a:spcBef>
                          <a:spcPts val="0"/>
                        </a:spcBef>
                        <a:spcAft>
                          <a:spcPts val="0"/>
                        </a:spcAft>
                      </a:pPr>
                      <a:r>
                        <a:rPr lang="vi-VN" sz="2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vi-VN" sz="2800" b="0" i="0" u="none" strike="noStrike">
                        <a:effectLst/>
                        <a:latin typeface="Times New Roman" panose="02020603050405020304" pitchFamily="18" charset="0"/>
                        <a:cs typeface="Times New Roman" panose="02020603050405020304" pitchFamily="18" charset="0"/>
                      </a:endParaRPr>
                    </a:p>
                  </a:txBody>
                  <a:tcPr marL="65448" marR="65448" marT="9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nl-NL" sz="2800" kern="1200" dirty="0">
                          <a:solidFill>
                            <a:schemeClr val="tx1"/>
                          </a:solidFill>
                          <a:effectLst/>
                          <a:latin typeface="Times New Roman" panose="02020603050405020304" pitchFamily="18" charset="0"/>
                          <a:ea typeface="+mn-ea"/>
                          <a:cs typeface="Times New Roman" panose="02020603050405020304" pitchFamily="18" charset="0"/>
                        </a:rPr>
                        <a:t>Văn bản đề cập  đến vấn đề sự đa dạng của các loài vật trên TĐ và trật tự trong đời sống muôn loài. </a:t>
                      </a:r>
                      <a:r>
                        <a:rPr lang="vi-VN" sz="28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2800" b="0" i="0" u="none" strike="noStrike" dirty="0">
                        <a:effectLst/>
                        <a:latin typeface="Times New Roman" panose="02020603050405020304" pitchFamily="18" charset="0"/>
                        <a:cs typeface="Times New Roman" panose="02020603050405020304" pitchFamily="18" charset="0"/>
                      </a:endParaRPr>
                    </a:p>
                  </a:txBody>
                  <a:tcPr marL="65448" marR="65448" marT="90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91829"/>
                  </a:ext>
                </a:extLst>
              </a:tr>
              <a:tr h="841489">
                <a:tc>
                  <a:txBody>
                    <a:bodyPr/>
                    <a:lstStyle/>
                    <a:p>
                      <a:pPr algn="l" fontAlgn="ctr">
                        <a:spcBef>
                          <a:spcPts val="0"/>
                        </a:spcBef>
                        <a:spcAft>
                          <a:spcPts val="0"/>
                        </a:spcAft>
                      </a:pPr>
                      <a:r>
                        <a:rPr lang="vi-VN" sz="2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Ý nghĩa</a:t>
                      </a:r>
                      <a:endParaRPr lang="vi-VN" sz="2800" b="0" i="0" u="none" strike="noStrike">
                        <a:effectLst/>
                        <a:latin typeface="Times New Roman" panose="02020603050405020304" pitchFamily="18" charset="0"/>
                        <a:cs typeface="Times New Roman" panose="02020603050405020304" pitchFamily="18" charset="0"/>
                      </a:endParaRPr>
                    </a:p>
                  </a:txBody>
                  <a:tcPr marL="65448" marR="65448" marT="9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2800" kern="1200" dirty="0">
                          <a:solidFill>
                            <a:schemeClr val="tx1"/>
                          </a:solidFill>
                          <a:effectLst/>
                          <a:latin typeface="Times New Roman" panose="02020603050405020304" pitchFamily="18" charset="0"/>
                          <a:ea typeface="+mn-ea"/>
                          <a:cs typeface="Times New Roman" panose="02020603050405020304" pitchFamily="18" charset="0"/>
                        </a:rPr>
                        <a:t>VB đã đặt ra cho con người vấn đề cần biết chung sống hài hoà với muôn loài, để bảo tồn sự đa dạng của thiên nhiên trên TĐ.</a:t>
                      </a:r>
                      <a:endParaRPr lang="vi-VN" sz="28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5448" marR="65448" marT="90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024880"/>
                  </a:ext>
                </a:extLst>
              </a:tr>
              <a:tr h="1111247">
                <a:tc>
                  <a:txBody>
                    <a:bodyPr/>
                    <a:lstStyle/>
                    <a:p>
                      <a:pPr algn="l" fontAlgn="ctr">
                        <a:spcBef>
                          <a:spcPts val="0"/>
                        </a:spcBef>
                        <a:spcAft>
                          <a:spcPts val="0"/>
                        </a:spcAft>
                      </a:pPr>
                      <a:r>
                        <a:rPr lang="vi-VN" sz="2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vi-VN" sz="2800" b="0" i="0" u="none" strike="noStrike">
                        <a:effectLst/>
                        <a:latin typeface="Times New Roman" panose="02020603050405020304" pitchFamily="18" charset="0"/>
                        <a:cs typeface="Times New Roman" panose="02020603050405020304" pitchFamily="18" charset="0"/>
                      </a:endParaRPr>
                    </a:p>
                  </a:txBody>
                  <a:tcPr marL="65448" marR="65448" marT="9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Số</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liệu</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dẫn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chứng</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phù</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hợp</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cụ</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thể</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lập</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luận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rõ</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ràng</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logic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có</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tính</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thuyết</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phục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a:t>
                      </a:r>
                    </a:p>
                    <a:p>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Cách</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mở</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đầu</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kết</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thúc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văn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bản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có</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sự</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thống</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nhất</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hỗ</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trợ</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cho nhau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tạo</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nên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nét</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đặc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sắc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độc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đáo</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cho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VB</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a:t>
                      </a:r>
                      <a:endParaRPr lang="vi-VN" sz="2800" b="0" i="0" u="none" strike="noStrike" dirty="0">
                        <a:effectLst/>
                        <a:latin typeface="Times New Roman" panose="02020603050405020304" pitchFamily="18" charset="0"/>
                        <a:cs typeface="Times New Roman" panose="02020603050405020304" pitchFamily="18" charset="0"/>
                      </a:endParaRPr>
                    </a:p>
                  </a:txBody>
                  <a:tcPr marL="65448" marR="65448" marT="90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542258"/>
                  </a:ext>
                </a:extLst>
              </a:tr>
            </a:tbl>
          </a:graphicData>
        </a:graphic>
      </p:graphicFrame>
    </p:spTree>
    <p:extLst>
      <p:ext uri="{BB962C8B-B14F-4D97-AF65-F5344CB8AC3E}">
        <p14:creationId xmlns:p14="http://schemas.microsoft.com/office/powerpoint/2010/main" val="296075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an-you-feel-the-love-tonight-the-lion-king-1369647461 (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32509" y="110836"/>
            <a:ext cx="10903527" cy="6414655"/>
          </a:xfrm>
        </p:spPr>
      </p:pic>
    </p:spTree>
    <p:extLst>
      <p:ext uri="{BB962C8B-B14F-4D97-AF65-F5344CB8AC3E}">
        <p14:creationId xmlns:p14="http://schemas.microsoft.com/office/powerpoint/2010/main" val="2534167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1164"/>
          </a:xfrm>
        </p:spPr>
        <p:txBody>
          <a:bodyPr>
            <a:normAutofit/>
          </a:bodyPr>
          <a:lstStyle/>
          <a:p>
            <a:r>
              <a:rPr lang="en-US" sz="3200">
                <a:latin typeface="Times New Roman" panose="02020603050405020304" pitchFamily="18" charset="0"/>
                <a:cs typeface="Times New Roman" panose="02020603050405020304" pitchFamily="18" charset="0"/>
              </a:rPr>
              <a:t>Một số chương trình truyền hình, in-tơ-nét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481716"/>
            <a:ext cx="6900332" cy="3881437"/>
          </a:xfrm>
        </p:spPr>
      </p:pic>
      <p:sp>
        <p:nvSpPr>
          <p:cNvPr id="5" name="TextBox 4"/>
          <p:cNvSpPr txBox="1"/>
          <p:nvPr/>
        </p:nvSpPr>
        <p:spPr>
          <a:xfrm>
            <a:off x="872836" y="5874327"/>
            <a:ext cx="71628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Phim tài liệu về khoa học và tự nhiên của Netfix</a:t>
            </a:r>
          </a:p>
        </p:txBody>
      </p:sp>
    </p:spTree>
    <p:extLst>
      <p:ext uri="{BB962C8B-B14F-4D97-AF65-F5344CB8AC3E}">
        <p14:creationId xmlns:p14="http://schemas.microsoft.com/office/powerpoint/2010/main" val="1763593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cỏ, bầu trời, công viên&#10;&#10;Mô tả được tạo tự động">
            <a:extLst>
              <a:ext uri="{FF2B5EF4-FFF2-40B4-BE49-F238E27FC236}">
                <a16:creationId xmlns:a16="http://schemas.microsoft.com/office/drawing/2014/main" id="{A15423CF-066F-4F39-8003-54E582D07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2618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descr="Ảnh có chứa thiên nhiên, đá ngầm, nước ngầm, đáy đại dương&#10;&#10;Mô tả được tạo tự động">
            <a:extLst>
              <a:ext uri="{FF2B5EF4-FFF2-40B4-BE49-F238E27FC236}">
                <a16:creationId xmlns:a16="http://schemas.microsoft.com/office/drawing/2014/main" id="{95A97540-5DF6-41BF-B9B9-643B496B5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535" y="3345659"/>
            <a:ext cx="3408891" cy="3081336"/>
          </a:xfrm>
          <a:prstGeom prst="rect">
            <a:avLst/>
          </a:prstGeom>
        </p:spPr>
      </p:pic>
      <p:pic>
        <p:nvPicPr>
          <p:cNvPr id="8" name="Hình ảnh 7" descr="Ảnh có chứa cây, ngoài trời, con chim, cỏ&#10;&#10;Mô tả được tạo tự động">
            <a:extLst>
              <a:ext uri="{FF2B5EF4-FFF2-40B4-BE49-F238E27FC236}">
                <a16:creationId xmlns:a16="http://schemas.microsoft.com/office/drawing/2014/main" id="{7BB471F5-D8D6-479C-9FA7-6C3DDB351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132" y="526255"/>
            <a:ext cx="3268294" cy="2555082"/>
          </a:xfrm>
          <a:prstGeom prst="rect">
            <a:avLst/>
          </a:prstGeom>
        </p:spPr>
      </p:pic>
      <p:pic>
        <p:nvPicPr>
          <p:cNvPr id="10" name="Hình ảnh 9" descr="Ảnh có chứa cây, nước, sông, rừng&#10;&#10;Mô tả được tạo tự động">
            <a:extLst>
              <a:ext uri="{FF2B5EF4-FFF2-40B4-BE49-F238E27FC236}">
                <a16:creationId xmlns:a16="http://schemas.microsoft.com/office/drawing/2014/main" id="{3CE489A6-C74C-4BF8-BF43-60AE9D5AD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837" y="526255"/>
            <a:ext cx="4108447" cy="2555081"/>
          </a:xfrm>
          <a:prstGeom prst="rect">
            <a:avLst/>
          </a:prstGeom>
        </p:spPr>
      </p:pic>
      <p:pic>
        <p:nvPicPr>
          <p:cNvPr id="12" name="Hình ảnh 11" descr="Ảnh có chứa cây, ngoài trời, thiên nhiên, xanh lục&#10;&#10;Mô tả được tạo tự động">
            <a:extLst>
              <a:ext uri="{FF2B5EF4-FFF2-40B4-BE49-F238E27FC236}">
                <a16:creationId xmlns:a16="http://schemas.microsoft.com/office/drawing/2014/main" id="{EECA5B2A-1C85-44CC-90A1-E29C4D94E1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837" y="3345658"/>
            <a:ext cx="4108448" cy="3081336"/>
          </a:xfrm>
          <a:prstGeom prst="rect">
            <a:avLst/>
          </a:prstGeom>
        </p:spPr>
      </p:pic>
      <p:pic>
        <p:nvPicPr>
          <p:cNvPr id="14" name="Hình ảnh 13">
            <a:extLst>
              <a:ext uri="{FF2B5EF4-FFF2-40B4-BE49-F238E27FC236}">
                <a16:creationId xmlns:a16="http://schemas.microsoft.com/office/drawing/2014/main" id="{51C07E19-B5DB-442C-8019-58176EE13B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9274" y="526255"/>
            <a:ext cx="3164575" cy="2555081"/>
          </a:xfrm>
          <a:prstGeom prst="rect">
            <a:avLst/>
          </a:prstGeom>
        </p:spPr>
      </p:pic>
      <p:pic>
        <p:nvPicPr>
          <p:cNvPr id="16" name="Hình ảnh 15" descr="Ảnh có chứa thiên nhiên, đá ngầm, đầy màu sắc&#10;&#10;Mô tả được tạo tự động">
            <a:extLst>
              <a:ext uri="{FF2B5EF4-FFF2-40B4-BE49-F238E27FC236}">
                <a16:creationId xmlns:a16="http://schemas.microsoft.com/office/drawing/2014/main" id="{026EFAAE-98FF-4D10-9F10-82AE124AD7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9274" y="3345658"/>
            <a:ext cx="3198148" cy="3081336"/>
          </a:xfrm>
          <a:prstGeom prst="rect">
            <a:avLst/>
          </a:prstGeom>
        </p:spPr>
      </p:pic>
    </p:spTree>
    <p:extLst>
      <p:ext uri="{BB962C8B-B14F-4D97-AF65-F5344CB8AC3E}">
        <p14:creationId xmlns:p14="http://schemas.microsoft.com/office/powerpoint/2010/main" val="283117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589" y="1662544"/>
            <a:ext cx="8596668" cy="2729346"/>
          </a:xfrm>
        </p:spPr>
        <p:txBody>
          <a:bodyPr>
            <a:normAutofit fontScale="90000"/>
          </a:bodyPr>
          <a:lstStyle/>
          <a:p>
            <a:pPr algn="ctr"/>
            <a:br>
              <a:rPr lang="en-US" b="1">
                <a:solidFill>
                  <a:srgbClr val="7030A0"/>
                </a:solidFill>
                <a:latin typeface="Times New Roman" panose="02020603050405020304" pitchFamily="18" charset="0"/>
                <a:ea typeface="Arial" panose="020B0604020202020204" pitchFamily="34" charset="0"/>
                <a:cs typeface="Times New Roman" panose="02020603050405020304" pitchFamily="18" charset="0"/>
              </a:rPr>
            </a:br>
            <a:r>
              <a:rPr lang="en-US" b="1">
                <a:solidFill>
                  <a:srgbClr val="7030A0"/>
                </a:solidFill>
                <a:latin typeface="Times New Roman" panose="02020603050405020304" pitchFamily="18" charset="0"/>
                <a:ea typeface="Arial" panose="020B0604020202020204" pitchFamily="34" charset="0"/>
                <a:cs typeface="Times New Roman" panose="02020603050405020304" pitchFamily="18" charset="0"/>
              </a:rPr>
              <a:t>Tiết: 116</a:t>
            </a:r>
            <a:br>
              <a:rPr lang="en-US" b="1">
                <a:solidFill>
                  <a:srgbClr val="7030A0"/>
                </a:solidFill>
                <a:latin typeface="Times New Roman" panose="02020603050405020304" pitchFamily="18" charset="0"/>
                <a:ea typeface="Arial" panose="020B0604020202020204" pitchFamily="34" charset="0"/>
                <a:cs typeface="Times New Roman" panose="02020603050405020304" pitchFamily="18" charset="0"/>
              </a:rPr>
            </a:br>
            <a:r>
              <a:rPr lang="vi-VN" b="1">
                <a:solidFill>
                  <a:srgbClr val="FF0000"/>
                </a:solidFill>
                <a:latin typeface="Times New Roman" panose="02020603050405020304" pitchFamily="18" charset="0"/>
                <a:ea typeface="Arial" panose="020B0604020202020204" pitchFamily="34" charset="0"/>
                <a:cs typeface="Times New Roman" panose="02020603050405020304" pitchFamily="18" charset="0"/>
              </a:rPr>
              <a:t>VĂN BẢN</a:t>
            </a:r>
            <a:r>
              <a:rPr lang="en-US"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2</a:t>
            </a:r>
            <a:r>
              <a:rPr lang="vi-VN"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CÁC LOÀI CHUNG SỐNG VỚI NHAU NHƯ THẾ NÀO?</a:t>
            </a:r>
            <a:br>
              <a:rPr lang="vi-VN" sz="3200">
                <a:latin typeface="Times New Roman" panose="02020603050405020304" pitchFamily="18" charset="0"/>
                <a:ea typeface="Arial" panose="020B0604020202020204" pitchFamily="34" charset="0"/>
                <a:cs typeface="Times New Roman" panose="02020603050405020304" pitchFamily="18" charset="0"/>
              </a:rPr>
            </a:br>
            <a:r>
              <a:rPr lang="vi-VN" b="1">
                <a:solidFill>
                  <a:schemeClr val="accent5"/>
                </a:solidFill>
                <a:latin typeface="Times New Roman" panose="02020603050405020304" pitchFamily="18" charset="0"/>
                <a:ea typeface="Arial" panose="020B0604020202020204" pitchFamily="34" charset="0"/>
                <a:cs typeface="Times New Roman" panose="02020603050405020304" pitchFamily="18" charset="0"/>
              </a:rPr>
              <a:t>(Ngọc Phú)</a:t>
            </a:r>
            <a:br>
              <a:rPr lang="vi-VN" sz="3200">
                <a:solidFill>
                  <a:schemeClr val="accent5"/>
                </a:solidFill>
                <a:latin typeface="Times New Roman" panose="02020603050405020304" pitchFamily="18" charset="0"/>
                <a:ea typeface="Arial" panose="020B0604020202020204" pitchFamily="34" charset="0"/>
                <a:cs typeface="Times New Roman" panose="02020603050405020304" pitchFamily="18" charset="0"/>
              </a:rPr>
            </a:br>
            <a:endParaRPr lang="en-US">
              <a:solidFill>
                <a:schemeClr val="accent5"/>
              </a:solidFill>
            </a:endParaRPr>
          </a:p>
        </p:txBody>
      </p:sp>
      <p:sp>
        <p:nvSpPr>
          <p:cNvPr id="3" name="TextBox 2"/>
          <p:cNvSpPr txBox="1"/>
          <p:nvPr/>
        </p:nvSpPr>
        <p:spPr>
          <a:xfrm>
            <a:off x="1579418" y="734291"/>
            <a:ext cx="7578437" cy="584775"/>
          </a:xfrm>
          <a:prstGeom prst="rect">
            <a:avLst/>
          </a:prstGeom>
          <a:noFill/>
        </p:spPr>
        <p:txBody>
          <a:bodyPr wrap="square" rtlCol="0">
            <a:spAutoFit/>
          </a:bodyPr>
          <a:lstStyle/>
          <a:p>
            <a:r>
              <a:rPr lang="en-US" sz="3200">
                <a:solidFill>
                  <a:srgbClr val="00B0F0"/>
                </a:solidFill>
                <a:latin typeface="Times New Roman" panose="02020603050405020304" pitchFamily="18" charset="0"/>
                <a:cs typeface="Times New Roman" panose="02020603050405020304" pitchFamily="18" charset="0"/>
              </a:rPr>
              <a:t>Bài 9: TRÁI ĐẤT – NGÔI NHÀ CHUNG</a:t>
            </a:r>
          </a:p>
        </p:txBody>
      </p:sp>
    </p:spTree>
    <p:extLst>
      <p:ext uri="{BB962C8B-B14F-4D97-AF65-F5344CB8AC3E}">
        <p14:creationId xmlns:p14="http://schemas.microsoft.com/office/powerpoint/2010/main" val="327938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5127"/>
          </a:xfrm>
        </p:spPr>
        <p:txBody>
          <a:bodyPr>
            <a:normAutofit/>
          </a:bodyPr>
          <a:lstStyle/>
          <a:p>
            <a:r>
              <a:rPr lang="en-US" sz="2800">
                <a:latin typeface="Times New Roman" panose="02020603050405020304" pitchFamily="18" charset="0"/>
                <a:cs typeface="Times New Roman" panose="02020603050405020304" pitchFamily="18" charset="0"/>
              </a:rPr>
              <a:t>I. ĐỌC, TÌM HIỂU CHUNG</a:t>
            </a:r>
          </a:p>
        </p:txBody>
      </p:sp>
      <p:sp>
        <p:nvSpPr>
          <p:cNvPr id="3" name="Content Placeholder 2"/>
          <p:cNvSpPr>
            <a:spLocks noGrp="1"/>
          </p:cNvSpPr>
          <p:nvPr>
            <p:ph idx="1"/>
          </p:nvPr>
        </p:nvSpPr>
        <p:spPr>
          <a:xfrm>
            <a:off x="677334" y="1801091"/>
            <a:ext cx="9533466" cy="3768436"/>
          </a:xfrm>
        </p:spPr>
        <p:txBody>
          <a:bodyPr>
            <a:noAutofit/>
          </a:bodyPr>
          <a:lstStyle/>
          <a:p>
            <a:pPr marL="0" indent="0">
              <a:buNone/>
            </a:pPr>
            <a:r>
              <a:rPr lang="en-US" sz="3200" b="1">
                <a:latin typeface="Times New Roman" panose="02020603050405020304" pitchFamily="18" charset="0"/>
                <a:cs typeface="Times New Roman" panose="02020603050405020304" pitchFamily="18" charset="0"/>
              </a:rPr>
              <a:t>1. Đọc, chú thích từ khó</a:t>
            </a:r>
          </a:p>
          <a:p>
            <a:pPr marL="0" indent="0">
              <a:buNone/>
            </a:pPr>
            <a:r>
              <a:rPr lang="en-US" sz="2800">
                <a:latin typeface="Times New Roman" panose="02020603050405020304" pitchFamily="18" charset="0"/>
                <a:cs typeface="Times New Roman" panose="02020603050405020304" pitchFamily="18" charset="0"/>
              </a:rPr>
              <a:t>- Đọc to, rõ ràng, chậm rãi, đọc đúng tên riêng tiếng nước ngoài và từ mượn.</a:t>
            </a:r>
          </a:p>
          <a:p>
            <a:pPr marL="0" indent="0">
              <a:buNone/>
            </a:pPr>
            <a:r>
              <a:rPr lang="en-US" sz="2800">
                <a:latin typeface="Times New Roman" panose="02020603050405020304" pitchFamily="18" charset="0"/>
                <a:cs typeface="Times New Roman" panose="02020603050405020304" pitchFamily="18" charset="0"/>
              </a:rPr>
              <a:t>-  Sử dụng các chiến lược đọc như theo dõi, suy luận.</a:t>
            </a:r>
          </a:p>
          <a:p>
            <a:pPr marL="0" indent="0">
              <a:buNone/>
            </a:pPr>
            <a:r>
              <a:rPr lang="en-US" sz="2800">
                <a:latin typeface="Times New Roman" panose="02020603050405020304" pitchFamily="18" charset="0"/>
                <a:cs typeface="Times New Roman" panose="02020603050405020304" pitchFamily="18" charset="0"/>
              </a:rPr>
              <a:t>- Từ khó: tiến hóa, quần xã, kí sinh, Biome, yếu tố vô sinh của môi trường.</a:t>
            </a:r>
          </a:p>
        </p:txBody>
      </p:sp>
    </p:spTree>
    <p:extLst>
      <p:ext uri="{BB962C8B-B14F-4D97-AF65-F5344CB8AC3E}">
        <p14:creationId xmlns:p14="http://schemas.microsoft.com/office/powerpoint/2010/main" val="22646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Bảng 3">
            <a:extLst>
              <a:ext uri="{FF2B5EF4-FFF2-40B4-BE49-F238E27FC236}">
                <a16:creationId xmlns:a16="http://schemas.microsoft.com/office/drawing/2014/main" id="{8CB3A124-1590-420B-A6B3-50CA94AD4998}"/>
              </a:ext>
            </a:extLst>
          </p:cNvPr>
          <p:cNvGraphicFramePr>
            <a:graphicFrameLocks noGrp="1"/>
          </p:cNvGraphicFramePr>
          <p:nvPr>
            <p:extLst>
              <p:ext uri="{D42A27DB-BD31-4B8C-83A1-F6EECF244321}">
                <p14:modId xmlns:p14="http://schemas.microsoft.com/office/powerpoint/2010/main" val="724886022"/>
              </p:ext>
            </p:extLst>
          </p:nvPr>
        </p:nvGraphicFramePr>
        <p:xfrm>
          <a:off x="1126309" y="2209800"/>
          <a:ext cx="9941259" cy="4034569"/>
        </p:xfrm>
        <a:graphic>
          <a:graphicData uri="http://schemas.openxmlformats.org/drawingml/2006/table">
            <a:tbl>
              <a:tblPr firstRow="1" firstCol="1" lastRow="1" lastCol="1" bandRow="1" bandCol="1"/>
              <a:tblGrid>
                <a:gridCol w="9941259">
                  <a:extLst>
                    <a:ext uri="{9D8B030D-6E8A-4147-A177-3AD203B41FA5}">
                      <a16:colId xmlns:a16="http://schemas.microsoft.com/office/drawing/2014/main" val="1814952730"/>
                    </a:ext>
                  </a:extLst>
                </a:gridCol>
              </a:tblGrid>
              <a:tr h="634122">
                <a:tc>
                  <a:txBody>
                    <a:bodyPr/>
                    <a:lstStyle/>
                    <a:p>
                      <a:pPr algn="ctr" fontAlgn="t">
                        <a:spcBef>
                          <a:spcPts val="0"/>
                        </a:spcBef>
                        <a:spcAft>
                          <a:spcPts val="0"/>
                        </a:spcAft>
                      </a:pPr>
                      <a:r>
                        <a:rPr lang="vi-VN" sz="22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vi-VN" sz="22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LOÀI</a:t>
                      </a:r>
                      <a:r>
                        <a:rPr lang="vi-VN" sz="22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CHUNG </a:t>
                      </a:r>
                      <a:r>
                        <a:rPr lang="vi-VN" sz="22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vi-VN" sz="22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vi-VN" sz="22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NHAU NHƯ </a:t>
                      </a:r>
                      <a:r>
                        <a:rPr lang="vi-VN" sz="22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THẾ</a:t>
                      </a:r>
                      <a:r>
                        <a:rPr lang="vi-VN" sz="22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NÀO</a:t>
                      </a:r>
                      <a:r>
                        <a:rPr lang="vi-VN" sz="22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txBody>
                  <a:tcPr marL="106971" marR="106971" marT="14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268720936"/>
                  </a:ext>
                </a:extLst>
              </a:tr>
              <a:tr h="2607664">
                <a:tc>
                  <a:txBody>
                    <a:bodyPr/>
                    <a:lstStyle/>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1. Văn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chia ra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đoạn</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Cụ</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800" b="0" i="0" u="none" strike="noStrike" dirty="0">
                        <a:effectLst/>
                        <a:latin typeface="Arial" panose="020B0604020202020204" pitchFamily="34" charset="0"/>
                      </a:endParaRPr>
                    </a:p>
                  </a:txBody>
                  <a:tcPr marL="106971" marR="106971" marT="14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25932"/>
                  </a:ext>
                </a:extLst>
              </a:tr>
              <a:tr h="703350">
                <a:tc>
                  <a:txBody>
                    <a:bodyPr/>
                    <a:lstStyle/>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2.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loại</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vản</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800" b="0" i="0" u="none" strike="noStrike" dirty="0">
                        <a:effectLst/>
                        <a:latin typeface="Arial" panose="020B0604020202020204" pitchFamily="34" charset="0"/>
                      </a:endParaRPr>
                    </a:p>
                  </a:txBody>
                  <a:tcPr marL="106971" marR="106971" marT="14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73921"/>
                  </a:ext>
                </a:extLst>
              </a:tr>
            </a:tbl>
          </a:graphicData>
        </a:graphic>
      </p:graphicFrame>
      <p:sp>
        <p:nvSpPr>
          <p:cNvPr id="3" name="Mũi tên: Phải 2">
            <a:extLst>
              <a:ext uri="{FF2B5EF4-FFF2-40B4-BE49-F238E27FC236}">
                <a16:creationId xmlns:a16="http://schemas.microsoft.com/office/drawing/2014/main" id="{20DC80FB-395A-4C5D-ADC2-AA233045A436}"/>
              </a:ext>
            </a:extLst>
          </p:cNvPr>
          <p:cNvSpPr/>
          <p:nvPr/>
        </p:nvSpPr>
        <p:spPr>
          <a:xfrm>
            <a:off x="1123135" y="1292552"/>
            <a:ext cx="3134540" cy="7048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2400" dirty="0">
              <a:solidFill>
                <a:schemeClr val="accent5"/>
              </a:solidFill>
              <a:effectLst/>
              <a:latin typeface="Times New Roman" panose="02020603050405020304" pitchFamily="18" charset="0"/>
              <a:ea typeface="Arial" panose="020B0604020202020204" pitchFamily="34" charset="0"/>
            </a:endParaRPr>
          </a:p>
          <a:p>
            <a:pPr algn="ctr"/>
            <a:r>
              <a:rPr lang="vi-VN" sz="2400" dirty="0" err="1">
                <a:solidFill>
                  <a:schemeClr val="accent5"/>
                </a:solidFill>
                <a:effectLst/>
                <a:latin typeface="Times New Roman" panose="02020603050405020304" pitchFamily="18" charset="0"/>
                <a:ea typeface="Arial" panose="020B0604020202020204" pitchFamily="34" charset="0"/>
              </a:rPr>
              <a:t>Phiếu</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học</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tập</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số</a:t>
            </a:r>
            <a:r>
              <a:rPr lang="vi-VN" sz="2400" dirty="0">
                <a:solidFill>
                  <a:schemeClr val="accent5"/>
                </a:solidFill>
                <a:effectLst/>
                <a:latin typeface="Times New Roman" panose="02020603050405020304" pitchFamily="18" charset="0"/>
                <a:ea typeface="Arial" panose="020B0604020202020204" pitchFamily="34" charset="0"/>
              </a:rPr>
              <a:t> 1</a:t>
            </a:r>
            <a:endParaRPr lang="vi-VN" sz="2400" dirty="0">
              <a:solidFill>
                <a:schemeClr val="accent5"/>
              </a:solidFill>
            </a:endParaRPr>
          </a:p>
          <a:p>
            <a:pPr algn="ctr"/>
            <a:endParaRPr lang="vi-VN" sz="2400" dirty="0">
              <a:solidFill>
                <a:schemeClr val="accent5"/>
              </a:solidFill>
            </a:endParaRPr>
          </a:p>
        </p:txBody>
      </p:sp>
      <p:sp>
        <p:nvSpPr>
          <p:cNvPr id="35" name="Hộp Văn bản 34">
            <a:extLst>
              <a:ext uri="{FF2B5EF4-FFF2-40B4-BE49-F238E27FC236}">
                <a16:creationId xmlns:a16="http://schemas.microsoft.com/office/drawing/2014/main" id="{2452EB1A-3F36-4E20-968F-DDD7705EC479}"/>
              </a:ext>
            </a:extLst>
          </p:cNvPr>
          <p:cNvSpPr txBox="1"/>
          <p:nvPr/>
        </p:nvSpPr>
        <p:spPr>
          <a:xfrm>
            <a:off x="974672" y="707777"/>
            <a:ext cx="3749728" cy="584775"/>
          </a:xfrm>
          <a:prstGeom prst="rect">
            <a:avLst/>
          </a:prstGeom>
          <a:noFill/>
        </p:spPr>
        <p:txBody>
          <a:bodyPr wrap="square">
            <a:spAutoFit/>
          </a:bodyPr>
          <a:lstStyle/>
          <a:p>
            <a:r>
              <a:rPr lang="en-US" sz="3200" b="1" dirty="0">
                <a:solidFill>
                  <a:srgbClr val="0070C0"/>
                </a:solidFill>
                <a:latin typeface="Times New Roman" panose="02020603050405020304" pitchFamily="18" charset="0"/>
                <a:ea typeface="Arial" panose="020B0604020202020204" pitchFamily="34" charset="0"/>
              </a:rPr>
              <a:t>2</a:t>
            </a:r>
            <a:r>
              <a:rPr lang="vi-VN" sz="3200" b="1">
                <a:solidFill>
                  <a:srgbClr val="0070C0"/>
                </a:solidFill>
                <a:effectLst/>
                <a:latin typeface="Times New Roman" panose="02020603050405020304" pitchFamily="18" charset="0"/>
                <a:ea typeface="Arial" panose="020B0604020202020204" pitchFamily="34" charset="0"/>
              </a:rPr>
              <a:t>. T</a:t>
            </a:r>
            <a:r>
              <a:rPr lang="en-US" sz="3200" b="1">
                <a:solidFill>
                  <a:srgbClr val="0070C0"/>
                </a:solidFill>
                <a:latin typeface="Times New Roman" panose="02020603050405020304" pitchFamily="18" charset="0"/>
                <a:ea typeface="Arial" panose="020B0604020202020204" pitchFamily="34" charset="0"/>
              </a:rPr>
              <a:t>ìm hiểu chung</a:t>
            </a:r>
            <a:endParaRPr lang="vi-VN" sz="3200" dirty="0">
              <a:solidFill>
                <a:srgbClr val="0070C0"/>
              </a:solidFill>
            </a:endParaRPr>
          </a:p>
        </p:txBody>
      </p:sp>
      <p:graphicFrame>
        <p:nvGraphicFramePr>
          <p:cNvPr id="33" name="Bảng 32">
            <a:extLst>
              <a:ext uri="{FF2B5EF4-FFF2-40B4-BE49-F238E27FC236}">
                <a16:creationId xmlns:a16="http://schemas.microsoft.com/office/drawing/2014/main" id="{3FB8C5CE-3BCE-40B9-82C1-8EDE152B58D1}"/>
              </a:ext>
            </a:extLst>
          </p:cNvPr>
          <p:cNvGraphicFramePr>
            <a:graphicFrameLocks noGrp="1"/>
          </p:cNvGraphicFramePr>
          <p:nvPr>
            <p:extLst>
              <p:ext uri="{D42A27DB-BD31-4B8C-83A1-F6EECF244321}">
                <p14:modId xmlns:p14="http://schemas.microsoft.com/office/powerpoint/2010/main" val="2105809517"/>
              </p:ext>
            </p:extLst>
          </p:nvPr>
        </p:nvGraphicFramePr>
        <p:xfrm>
          <a:off x="1153856" y="1961741"/>
          <a:ext cx="9420225" cy="4404318"/>
        </p:xfrm>
        <a:graphic>
          <a:graphicData uri="http://schemas.openxmlformats.org/drawingml/2006/table">
            <a:tbl>
              <a:tblPr firstRow="1" firstCol="1" lastRow="1" lastCol="1" bandRow="1" bandCol="1"/>
              <a:tblGrid>
                <a:gridCol w="9420225">
                  <a:extLst>
                    <a:ext uri="{9D8B030D-6E8A-4147-A177-3AD203B41FA5}">
                      <a16:colId xmlns:a16="http://schemas.microsoft.com/office/drawing/2014/main" val="1881260784"/>
                    </a:ext>
                  </a:extLst>
                </a:gridCol>
              </a:tblGrid>
              <a:tr h="664916">
                <a:tc>
                  <a:txBody>
                    <a:bodyPr/>
                    <a:lstStyle/>
                    <a:p>
                      <a:pPr algn="ctr" fontAlgn="t">
                        <a:spcBef>
                          <a:spcPts val="0"/>
                        </a:spcBef>
                        <a:spcAft>
                          <a:spcPts val="0"/>
                        </a:spcAft>
                      </a:pPr>
                      <a:r>
                        <a:rPr lang="vi-VN" sz="28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LOÀI</a:t>
                      </a: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CHUNG </a:t>
                      </a:r>
                      <a:r>
                        <a:rPr lang="vi-VN" sz="28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NHAU NHƯ </a:t>
                      </a:r>
                      <a:r>
                        <a:rPr lang="vi-VN" sz="28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THẾ</a:t>
                      </a: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NÀO</a:t>
                      </a: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Times New Roman" panose="02020603050405020304" pitchFamily="18" charset="0"/>
                        <a:cs typeface="Times New Roman" panose="02020603050405020304" pitchFamily="18" charset="0"/>
                      </a:endParaRPr>
                    </a:p>
                  </a:txBody>
                  <a:tcPr marL="106971" marR="106971" marT="14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803127185"/>
                  </a:ext>
                </a:extLst>
              </a:tr>
              <a:tr h="2734295">
                <a:tc>
                  <a:txBody>
                    <a:bodyPr/>
                    <a:lstStyle/>
                    <a:p>
                      <a:pPr marL="36576" algn="just" fontAlgn="t">
                        <a:spcBef>
                          <a:spcPts val="0"/>
                        </a:spcBef>
                        <a:spcAft>
                          <a:spcPts val="0"/>
                        </a:spcAft>
                      </a:pP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1. Văn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chia ra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3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đoạn</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Cụ</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p>
                    <a:p>
                      <a:pPr marL="36576" algn="just" fontAlgn="t">
                        <a:spcBef>
                          <a:spcPts val="0"/>
                        </a:spcBef>
                        <a:spcAft>
                          <a:spcPts val="0"/>
                        </a:spcAft>
                      </a:pP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Đoạn</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 1: </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T</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ừ đầu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đến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tổn thương của nó</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 đặt vấn đề (đời sống của muôn loài trên TĐ và sự cân bằng rất dễ tổn thương của nó)</a:t>
                      </a:r>
                      <a:endParaRPr lang="vi-VN" sz="28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Đoạn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2: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Tiếp</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theo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đến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đẹp đẽ này</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n</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ội dung</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 (Sự đa dạng của các loài, tính trật tự trong đời sống của muôn loài, vai trò của con người trên TĐ)</a:t>
                      </a:r>
                      <a:endParaRPr lang="vi-VN" sz="28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Đoạn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3</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Phần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còn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lại</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 Kết luận vấn đề</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800" b="0" i="0" u="none" strike="noStrike" dirty="0">
                        <a:effectLst/>
                        <a:latin typeface="Times New Roman" panose="02020603050405020304" pitchFamily="18" charset="0"/>
                        <a:cs typeface="Times New Roman" panose="02020603050405020304" pitchFamily="18" charset="0"/>
                      </a:endParaRPr>
                    </a:p>
                  </a:txBody>
                  <a:tcPr marL="106971" marR="106971" marT="14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6627043"/>
                  </a:ext>
                </a:extLst>
              </a:tr>
              <a:tr h="737505">
                <a:tc>
                  <a:txBody>
                    <a:bodyPr/>
                    <a:lstStyle/>
                    <a:p>
                      <a:pPr marL="36576" algn="just" fontAlgn="t">
                        <a:spcBef>
                          <a:spcPts val="0"/>
                        </a:spcBef>
                        <a:spcAft>
                          <a:spcPts val="0"/>
                        </a:spcAft>
                      </a:pP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2.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loại</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vản</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Văn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thông tin</a:t>
                      </a:r>
                      <a:endParaRPr lang="vi-VN" sz="2800" b="0" i="0" u="none" strike="noStrike" dirty="0">
                        <a:effectLst/>
                        <a:latin typeface="Times New Roman" panose="02020603050405020304" pitchFamily="18" charset="0"/>
                        <a:cs typeface="Times New Roman" panose="02020603050405020304" pitchFamily="18" charset="0"/>
                      </a:endParaRPr>
                    </a:p>
                  </a:txBody>
                  <a:tcPr marL="106971" marR="106971" marT="14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7996985"/>
                  </a:ext>
                </a:extLst>
              </a:tr>
            </a:tbl>
          </a:graphicData>
        </a:graphic>
      </p:graphicFrame>
    </p:spTree>
    <p:extLst>
      <p:ext uri="{BB962C8B-B14F-4D97-AF65-F5344CB8AC3E}">
        <p14:creationId xmlns:p14="http://schemas.microsoft.com/office/powerpoint/2010/main" val="163151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xit" presetSubtype="10" fill="hold" nodeType="clickEffect">
                                  <p:stCondLst>
                                    <p:cond delay="0"/>
                                  </p:stCondLst>
                                  <p:childTnLst>
                                    <p:anim calcmode="lin" valueType="num">
                                      <p:cBhvr>
                                        <p:cTn id="21" dur="500"/>
                                        <p:tgtEl>
                                          <p:spTgt spid="4"/>
                                        </p:tgtEl>
                                        <p:attrNameLst>
                                          <p:attrName>ppt_w</p:attrName>
                                        </p:attrNameLst>
                                      </p:cBhvr>
                                      <p:tavLst>
                                        <p:tav tm="0">
                                          <p:val>
                                            <p:strVal val="ppt_w"/>
                                          </p:val>
                                        </p:tav>
                                        <p:tav tm="100000">
                                          <p:val>
                                            <p:fltVal val="0"/>
                                          </p:val>
                                        </p:tav>
                                      </p:tavLst>
                                    </p:anim>
                                    <p:anim calcmode="lin" valueType="num">
                                      <p:cBhvr>
                                        <p:cTn id="22" dur="500"/>
                                        <p:tgtEl>
                                          <p:spTgt spid="4"/>
                                        </p:tgtEl>
                                        <p:attrNameLst>
                                          <p:attrName>ppt_h</p:attrName>
                                        </p:attrNameLst>
                                      </p:cBhvr>
                                      <p:tavLst>
                                        <p:tav tm="0">
                                          <p:val>
                                            <p:strVal val="ppt_h"/>
                                          </p:val>
                                        </p:tav>
                                        <p:tav tm="100000">
                                          <p:val>
                                            <p:strVal val="ppt_h"/>
                                          </p:val>
                                        </p:tav>
                                      </p:tavLst>
                                    </p:anim>
                                    <p:set>
                                      <p:cBhvr>
                                        <p:cTn id="23" dur="1" fill="hold">
                                          <p:stCondLst>
                                            <p:cond delay="499"/>
                                          </p:stCondLst>
                                        </p:cTn>
                                        <p:tgtEl>
                                          <p:spTgt spid="4"/>
                                        </p:tgtEl>
                                        <p:attrNameLst>
                                          <p:attrName>style.visibility</p:attrName>
                                        </p:attrNameLst>
                                      </p:cBhvr>
                                      <p:to>
                                        <p:strVal val="hidden"/>
                                      </p:to>
                                    </p:se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4291"/>
          </a:xfrm>
        </p:spPr>
        <p:txBody>
          <a:bodyPr>
            <a:normAutofit/>
          </a:bodyPr>
          <a:lstStyle/>
          <a:p>
            <a:r>
              <a:rPr lang="en-US" sz="3200" b="1">
                <a:solidFill>
                  <a:srgbClr val="0070C0"/>
                </a:solidFill>
                <a:latin typeface="Times New Roman" panose="02020603050405020304" pitchFamily="18" charset="0"/>
                <a:cs typeface="Times New Roman" panose="02020603050405020304" pitchFamily="18" charset="0"/>
              </a:rPr>
              <a:t>II. KHÁM PHÁ VĂN BẢN</a:t>
            </a:r>
          </a:p>
        </p:txBody>
      </p:sp>
      <p:sp>
        <p:nvSpPr>
          <p:cNvPr id="3" name="Content Placeholder 2"/>
          <p:cNvSpPr>
            <a:spLocks noGrp="1"/>
          </p:cNvSpPr>
          <p:nvPr>
            <p:ph idx="1"/>
          </p:nvPr>
        </p:nvSpPr>
        <p:spPr>
          <a:xfrm>
            <a:off x="677334" y="2646218"/>
            <a:ext cx="8596668" cy="2827107"/>
          </a:xfrm>
        </p:spPr>
        <p:txBody>
          <a:bodyPr>
            <a:normAutofit lnSpcReduction="10000"/>
          </a:bodyPr>
          <a:lstStyle/>
          <a:p>
            <a:pPr marL="0" indent="0">
              <a:buNone/>
            </a:pPr>
            <a:r>
              <a:rPr lang="en-US" sz="2800" b="1">
                <a:latin typeface="Times New Roman" panose="02020603050405020304" pitchFamily="18" charset="0"/>
                <a:cs typeface="Times New Roman" panose="02020603050405020304" pitchFamily="18" charset="0"/>
              </a:rPr>
              <a:t>Thảo luận theo cặp đôi:</a:t>
            </a:r>
          </a:p>
          <a:p>
            <a:pPr>
              <a:buFont typeface="Wingdings" panose="05000000000000000000" pitchFamily="2" charset="2"/>
              <a:buChar char="Ø"/>
            </a:pPr>
            <a:r>
              <a:rPr lang="en-US" sz="2800">
                <a:solidFill>
                  <a:schemeClr val="tx1"/>
                </a:solidFill>
                <a:latin typeface="Times New Roman" panose="02020603050405020304" pitchFamily="18" charset="0"/>
                <a:cs typeface="Times New Roman" panose="02020603050405020304" pitchFamily="18" charset="0"/>
              </a:rPr>
              <a:t>Trong phần mở đầu tác giả đã dẫn vào bài bằng cách nào? Cách vào bài này có tác dụng gì?</a:t>
            </a:r>
          </a:p>
          <a:p>
            <a:pPr>
              <a:buFont typeface="Wingdings" panose="05000000000000000000" pitchFamily="2" charset="2"/>
              <a:buChar char="Ø"/>
            </a:pPr>
            <a:r>
              <a:rPr lang="en-US" sz="2800">
                <a:solidFill>
                  <a:schemeClr val="tx1"/>
                </a:solidFill>
                <a:latin typeface="Times New Roman" panose="02020603050405020304" pitchFamily="18" charset="0"/>
                <a:cs typeface="Times New Roman" panose="02020603050405020304" pitchFamily="18" charset="0"/>
              </a:rPr>
              <a:t>Vấn đề tác giả đặt ra trong phần này là gì? Theo em, đây có phải là vấn đề đáng quan tâm hiện nay không? Vì sao?</a:t>
            </a:r>
          </a:p>
        </p:txBody>
      </p:sp>
      <p:sp>
        <p:nvSpPr>
          <p:cNvPr id="4" name="TextBox 3"/>
          <p:cNvSpPr txBox="1"/>
          <p:nvPr/>
        </p:nvSpPr>
        <p:spPr>
          <a:xfrm>
            <a:off x="677334" y="1634837"/>
            <a:ext cx="5056909"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1. Đặt vấn đề (Đoạn 1)</a:t>
            </a:r>
          </a:p>
        </p:txBody>
      </p:sp>
    </p:spTree>
    <p:extLst>
      <p:ext uri="{BB962C8B-B14F-4D97-AF65-F5344CB8AC3E}">
        <p14:creationId xmlns:p14="http://schemas.microsoft.com/office/powerpoint/2010/main" val="112984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Times New Roman" panose="02020603050405020304" pitchFamily="18" charset="0"/>
                <a:cs typeface="Times New Roman" panose="02020603050405020304" pitchFamily="18" charset="0"/>
              </a:rPr>
              <a:t>Trong phần mở đầu tác giả đã dẫn vào bài bằng cách nào? Cách vào bài này có tác dụng gì?</a:t>
            </a:r>
            <a:br>
              <a:rPr lang="en-US">
                <a:latin typeface="Times New Roman" panose="02020603050405020304" pitchFamily="18" charset="0"/>
                <a:cs typeface="Times New Roman" panose="02020603050405020304" pitchFamily="18" charset="0"/>
              </a:rPr>
            </a:br>
            <a:endParaRPr lang="en-US"/>
          </a:p>
        </p:txBody>
      </p:sp>
      <p:sp>
        <p:nvSpPr>
          <p:cNvPr id="3" name="Content Placeholder 2"/>
          <p:cNvSpPr>
            <a:spLocks noGrp="1"/>
          </p:cNvSpPr>
          <p:nvPr>
            <p:ph idx="1"/>
          </p:nvPr>
        </p:nvSpPr>
        <p:spPr>
          <a:xfrm>
            <a:off x="677334" y="2160589"/>
            <a:ext cx="8596668" cy="2355993"/>
          </a:xfrm>
        </p:spPr>
        <p:txBody>
          <a:bodyPr>
            <a:normAutofit/>
          </a:bodyPr>
          <a:lstStyle/>
          <a:p>
            <a:pPr marL="0" indent="0">
              <a:buNone/>
            </a:pPr>
            <a:r>
              <a:rPr lang="en-US" sz="2800">
                <a:latin typeface="Times New Roman" panose="02020603050405020304" pitchFamily="18" charset="0"/>
                <a:cs typeface="Times New Roman" panose="02020603050405020304" pitchFamily="18" charset="0"/>
              </a:rPr>
              <a:t>Tác giả đã kể lại cuộc hội thoại ngắn giữa hai nhân vật trong bộ phim hoạt hình nổi tiếng Vua sư tử để nói về vấn đề mà tác giả muốn đề cập </a:t>
            </a:r>
          </a:p>
          <a:p>
            <a:pPr marL="0" indent="0">
              <a:buNone/>
            </a:pPr>
            <a:r>
              <a:rPr lang="en-US" sz="2800">
                <a:latin typeface="Times New Roman" panose="02020603050405020304" pitchFamily="18" charset="0"/>
                <a:cs typeface="Times New Roman" panose="02020603050405020304" pitchFamily="18" charset="0"/>
              </a:rPr>
              <a:t>-&gt; Cách vào bài này khiến cho vấn đề bàn luận trở nên nhẹ nhàng, lôi cuốn, vì phim này đã được nhiều người biết tới.</a:t>
            </a:r>
          </a:p>
          <a:p>
            <a:pPr marL="0" indent="0">
              <a:buNone/>
            </a:pP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13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537855"/>
          </a:xfrm>
        </p:spPr>
        <p:txBody>
          <a:bodyPr>
            <a:normAutofit fontScale="90000"/>
          </a:bodyPr>
          <a:lstStyle/>
          <a:p>
            <a:r>
              <a:rPr lang="en-US">
                <a:latin typeface="Times New Roman" panose="02020603050405020304" pitchFamily="18" charset="0"/>
                <a:cs typeface="Times New Roman" panose="02020603050405020304" pitchFamily="18" charset="0"/>
              </a:rPr>
              <a:t>Vấn đề tác giả đặt ra trong phần này là gì? Theo em, đây có phải là vấn đề đáng quan tâm hiện nay không? Vì sao?</a:t>
            </a:r>
            <a:br>
              <a:rPr lang="en-US">
                <a:latin typeface="Times New Roman" panose="02020603050405020304" pitchFamily="18" charset="0"/>
                <a:cs typeface="Times New Roman" panose="02020603050405020304" pitchFamily="18" charset="0"/>
              </a:rPr>
            </a:br>
            <a:endParaRPr lang="en-US"/>
          </a:p>
        </p:txBody>
      </p:sp>
      <p:sp>
        <p:nvSpPr>
          <p:cNvPr id="3" name="Content Placeholder 2"/>
          <p:cNvSpPr>
            <a:spLocks noGrp="1"/>
          </p:cNvSpPr>
          <p:nvPr>
            <p:ph idx="1"/>
          </p:nvPr>
        </p:nvSpPr>
        <p:spPr>
          <a:xfrm>
            <a:off x="677334" y="2646218"/>
            <a:ext cx="8596668" cy="1981200"/>
          </a:xfrm>
        </p:spPr>
        <p:txBody>
          <a:bodyPr>
            <a:normAutofit/>
          </a:bodyPr>
          <a:lstStyle/>
          <a:p>
            <a:pPr marL="0" indent="0">
              <a:buNone/>
            </a:pPr>
            <a:r>
              <a:rPr lang="en-US" sz="2800">
                <a:latin typeface="Times New Roman" panose="02020603050405020304" pitchFamily="18" charset="0"/>
                <a:cs typeface="Times New Roman" panose="02020603050405020304" pitchFamily="18" charset="0"/>
              </a:rPr>
              <a:t>Vấn đề tác giả đặt ra: đời sống của muôn loài trên Trái Đất và sự cân bằng rất dễ bị tổn thương của nó </a:t>
            </a:r>
          </a:p>
          <a:p>
            <a:pPr marL="0" indent="0">
              <a:buNone/>
            </a:pPr>
            <a:r>
              <a:rPr lang="en-US" sz="2800">
                <a:latin typeface="Times New Roman" panose="02020603050405020304" pitchFamily="18" charset="0"/>
                <a:cs typeface="Times New Roman" panose="02020603050405020304" pitchFamily="18" charset="0"/>
              </a:rPr>
              <a:t>-&gt; Là một vấn đề cấp thiết.</a:t>
            </a:r>
          </a:p>
        </p:txBody>
      </p:sp>
    </p:spTree>
    <p:extLst>
      <p:ext uri="{BB962C8B-B14F-4D97-AF65-F5344CB8AC3E}">
        <p14:creationId xmlns:p14="http://schemas.microsoft.com/office/powerpoint/2010/main" val="299028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Mặt kim cương">
  <a:themeElements>
    <a:clrScheme name="Mặt kim cương">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Mặt kim cương">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ặt kim cương">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585</TotalTime>
  <Words>1222</Words>
  <Application>Microsoft Office PowerPoint</Application>
  <PresentationFormat>Widescreen</PresentationFormat>
  <Paragraphs>126</Paragraphs>
  <Slides>20</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Tahoma</vt:lpstr>
      <vt:lpstr>Times New Roman</vt:lpstr>
      <vt:lpstr>Trebuchet MS</vt:lpstr>
      <vt:lpstr>Wingdings</vt:lpstr>
      <vt:lpstr>Wingdings 3</vt:lpstr>
      <vt:lpstr>Mặt kim cương</vt:lpstr>
      <vt:lpstr>PowerPoint Presentation</vt:lpstr>
      <vt:lpstr>Một số chương trình truyền hình, in-tơ-nét</vt:lpstr>
      <vt:lpstr>PowerPoint Presentation</vt:lpstr>
      <vt:lpstr> Tiết: 116 VĂN BẢN 2: CÁC LOÀI CHUNG SỐNG VỚI NHAU NHƯ THẾ NÀO? (Ngọc Phú) </vt:lpstr>
      <vt:lpstr>I. ĐỌC, TÌM HIỂU CHUNG</vt:lpstr>
      <vt:lpstr>PowerPoint Presentation</vt:lpstr>
      <vt:lpstr>II. KHÁM PHÁ VĂN BẢN</vt:lpstr>
      <vt:lpstr>Trong phần mở đầu tác giả đã dẫn vào bài bằng cách nào? Cách vào bài này có tác dụng gì? </vt:lpstr>
      <vt:lpstr>Vấn đề tác giả đặt ra trong phần này là gì? Theo em, đây có phải là vấn đề đáng quan tâm hiện nay không? Vì sao? </vt:lpstr>
      <vt:lpstr>III. LUYỆN TẬP</vt:lpstr>
      <vt:lpstr>IV. VẬN DỤNG</vt:lpstr>
      <vt:lpstr>PowerPoint Presentation</vt:lpstr>
      <vt:lpstr>2. Nội dung vấn đề (đoạn 2 – 7)</vt:lpstr>
      <vt:lpstr>PowerPoint Presentation</vt:lpstr>
      <vt:lpstr>PowerPoint Presentation</vt:lpstr>
      <vt:lpstr>c. Vai trò của con người trên Trái Đất</vt:lpstr>
      <vt:lpstr>c. Vai trò của con người trên Trái Đất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ASUS PC</dc:creator>
  <cp:lastModifiedBy>VNN.R9</cp:lastModifiedBy>
  <cp:revision>58</cp:revision>
  <dcterms:created xsi:type="dcterms:W3CDTF">2021-06-24T02:35:10Z</dcterms:created>
  <dcterms:modified xsi:type="dcterms:W3CDTF">2024-10-06T00:36:54Z</dcterms:modified>
</cp:coreProperties>
</file>