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23"/>
  </p:notesMasterIdLst>
  <p:sldIdLst>
    <p:sldId id="280" r:id="rId2"/>
    <p:sldId id="271" r:id="rId3"/>
    <p:sldId id="287" r:id="rId4"/>
    <p:sldId id="276" r:id="rId5"/>
    <p:sldId id="286" r:id="rId6"/>
    <p:sldId id="289" r:id="rId7"/>
    <p:sldId id="290" r:id="rId8"/>
    <p:sldId id="279" r:id="rId9"/>
    <p:sldId id="292" r:id="rId10"/>
    <p:sldId id="313" r:id="rId11"/>
    <p:sldId id="298" r:id="rId12"/>
    <p:sldId id="300" r:id="rId13"/>
    <p:sldId id="299" r:id="rId14"/>
    <p:sldId id="305" r:id="rId15"/>
    <p:sldId id="306" r:id="rId16"/>
    <p:sldId id="303" r:id="rId17"/>
    <p:sldId id="309" r:id="rId18"/>
    <p:sldId id="307" r:id="rId19"/>
    <p:sldId id="311" r:id="rId20"/>
    <p:sldId id="310" r:id="rId21"/>
    <p:sldId id="312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微软雅黑" panose="020B0503020204020204" pitchFamily="34" charset="-122"/>
      <p:regular r:id="rId28"/>
      <p:bold r:id="rId29"/>
    </p:embeddedFont>
    <p:embeddedFont>
      <p:font typeface="宋体" panose="02010600030101010101" pitchFamily="2" charset="-122"/>
      <p:regular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VNI-Times" pitchFamily="2" charset="0"/>
      <p:regular r:id="rId37"/>
      <p:bold r:id="rId38"/>
      <p:italic r:id="rId39"/>
      <p:boldItalic r:id="rId40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AB"/>
    <a:srgbClr val="FFAFAF"/>
    <a:srgbClr val="FF33CC"/>
    <a:srgbClr val="DD6236"/>
    <a:srgbClr val="4F1105"/>
    <a:srgbClr val="FFA7D3"/>
    <a:srgbClr val="FFFF8B"/>
    <a:srgbClr val="B7471F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4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6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1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0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0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5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34" y="-132345"/>
            <a:ext cx="2441382" cy="19916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5358" y="-10657"/>
            <a:ext cx="2696494" cy="1748277"/>
          </a:xfrm>
          <a:prstGeom prst="rect">
            <a:avLst/>
          </a:prstGeom>
        </p:spPr>
      </p:pic>
      <p:grpSp>
        <p:nvGrpSpPr>
          <p:cNvPr id="13" name="组合 350">
            <a:extLst>
              <a:ext uri="{FF2B5EF4-FFF2-40B4-BE49-F238E27FC236}">
                <a16:creationId xmlns:a16="http://schemas.microsoft.com/office/drawing/2014/main" id="{B8B64F4F-99DB-4A48-87A2-4D2D5CBE6585}"/>
              </a:ext>
            </a:extLst>
          </p:cNvPr>
          <p:cNvGrpSpPr/>
          <p:nvPr/>
        </p:nvGrpSpPr>
        <p:grpSpPr>
          <a:xfrm>
            <a:off x="873471" y="1744710"/>
            <a:ext cx="7269042" cy="1551209"/>
            <a:chOff x="1168183" y="2013423"/>
            <a:chExt cx="9694298" cy="2068757"/>
          </a:xfrm>
        </p:grpSpPr>
        <p:sp>
          <p:nvSpPr>
            <p:cNvPr id="14" name="文本框 345">
              <a:extLst>
                <a:ext uri="{FF2B5EF4-FFF2-40B4-BE49-F238E27FC236}">
                  <a16:creationId xmlns:a16="http://schemas.microsoft.com/office/drawing/2014/main" id="{8332BDAA-3D8A-4AF1-9D63-0FFBFE747417}"/>
                </a:ext>
              </a:extLst>
            </p:cNvPr>
            <p:cNvSpPr txBox="1"/>
            <p:nvPr/>
          </p:nvSpPr>
          <p:spPr>
            <a:xfrm>
              <a:off x="2383401" y="2727992"/>
              <a:ext cx="7425203" cy="13541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  <a:p>
              <a:pPr algn="ctr" defTabSz="342809"/>
              <a:endParaRPr lang="zh-CN" altLang="en-US" sz="2999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2383400" y="2744833"/>
              <a:ext cx="7425203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1168183" y="2013423"/>
              <a:ext cx="96942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</a:t>
              </a:r>
              <a:r>
                <a:rPr lang="en-US" altLang="zh-CN" sz="2999" b="1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ĐỀ </a:t>
              </a:r>
              <a:r>
                <a:rPr lang="en-US" altLang="zh-CN" sz="2999" b="1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999" b="1" smtClean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. </a:t>
              </a:r>
              <a:r>
                <a:rPr lang="en-US" altLang="zh-CN" sz="2999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MÁY TÍNH VÀ CỘNG ĐỒNG</a:t>
              </a:r>
              <a:endParaRPr lang="zh-CN" altLang="en-US" sz="2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>
            <a:extLst>
              <a:ext uri="{FF2B5EF4-FFF2-40B4-BE49-F238E27FC236}">
                <a16:creationId xmlns:a16="http://schemas.microsoft.com/office/drawing/2014/main" id="{AEE4CA43-87E5-4E28-8166-D3B24E31630B}"/>
              </a:ext>
            </a:extLst>
          </p:cNvPr>
          <p:cNvGrpSpPr/>
          <p:nvPr/>
        </p:nvGrpSpPr>
        <p:grpSpPr>
          <a:xfrm>
            <a:off x="3037071" y="822550"/>
            <a:ext cx="2941832" cy="797331"/>
            <a:chOff x="4128843" y="748108"/>
            <a:chExt cx="3923351" cy="1063354"/>
          </a:xfrm>
        </p:grpSpPr>
        <p:sp>
          <p:nvSpPr>
            <p:cNvPr id="17" name="文本框 344">
              <a:extLst>
                <a:ext uri="{FF2B5EF4-FFF2-40B4-BE49-F238E27FC236}">
                  <a16:creationId xmlns:a16="http://schemas.microsoft.com/office/drawing/2014/main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:a16="http://schemas.microsoft.com/office/drawing/2014/main" id="{1715721D-2379-4F88-BDA9-B54B39F99781}"/>
                </a:ext>
              </a:extLst>
            </p:cNvPr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0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0"/>
            <a:ext cx="850582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57249" y="2815236"/>
            <a:ext cx="75914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b="1">
                <a:solidFill>
                  <a:srgbClr val="000000"/>
                </a:solidFill>
                <a:latin typeface="+mj-lt"/>
              </a:rPr>
              <a:t> </a:t>
            </a:r>
            <a:r>
              <a:rPr lang="en-US" sz="20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</a:t>
            </a:r>
            <a:r>
              <a:rPr lang="vi-V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và dữ liệu có những điểm tương đồng, cùng đem lại hiểu biết cho con người nên đôi khi được dùng để thay thế cho nhau.</a:t>
            </a:r>
            <a:endParaRPr lang="vi-VN" sz="2000" b="1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0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Thông tin có nguồn gốc từ </a:t>
            </a:r>
            <a:r>
              <a:rPr lang="vi-VN" sz="20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</a:t>
            </a:r>
            <a:r>
              <a:rPr lang="vi-VN" sz="2000" b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 </a:t>
            </a:r>
            <a:r>
              <a:rPr lang="vi-VN" sz="20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thông tin khi được ghi lên các vật mang tin lại trở thành dữ liệu.</a:t>
            </a:r>
            <a:endParaRPr lang="vi-VN" sz="2000" b="1" i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3667" y="2462213"/>
            <a:ext cx="6448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 quan hệ giữa thông tin và </a:t>
            </a:r>
            <a:r>
              <a:rPr lang="en-US"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</a:t>
            </a:r>
            <a:r>
              <a:rPr lang="en-US" sz="24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liệu: </a:t>
            </a:r>
            <a:endParaRPr lang="en-US" sz="24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2074" y="4127837"/>
            <a:ext cx="69437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>
                <a:solidFill>
                  <a:srgbClr val="333333"/>
                </a:solidFill>
                <a:latin typeface="Times New Roman" panose="02020603050405020304" pitchFamily="18" charset="0"/>
              </a:rPr>
              <a:t>Ví dụ: Nội dung của một quyển tạp chí, các con số, chữ, kí hiệu, hình ảnh trong quyển tạp chí là dữ liệu, đồng thời cũng chính là thông tin</a:t>
            </a:r>
            <a:endParaRPr lang="en-US" sz="2000" b="1" i="1"/>
          </a:p>
        </p:txBody>
      </p:sp>
    </p:spTree>
    <p:extLst>
      <p:ext uri="{BB962C8B-B14F-4D97-AF65-F5344CB8AC3E}">
        <p14:creationId xmlns:p14="http://schemas.microsoft.com/office/powerpoint/2010/main" val="38779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57175" y="546388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shot_4"/>
          <p:cNvPicPr/>
          <p:nvPr/>
        </p:nvPicPr>
        <p:blipFill rotWithShape="1">
          <a:blip r:embed="rId2"/>
          <a:srcRect b="35506"/>
          <a:stretch/>
        </p:blipFill>
        <p:spPr bwMode="auto">
          <a:xfrm>
            <a:off x="2883878" y="1590385"/>
            <a:ext cx="6330460" cy="3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89280" y="1868992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31070" y="3111337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9244" y="3195377"/>
            <a:ext cx="1014883" cy="4786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937" y="4131299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95275" y="504271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452476"/>
            <a:ext cx="1696065" cy="1525913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2"/>
          <a:srcRect t="62091"/>
          <a:stretch/>
        </p:blipFill>
        <p:spPr bwMode="auto">
          <a:xfrm>
            <a:off x="2751992" y="1452476"/>
            <a:ext cx="5680588" cy="2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153264" y="2323971"/>
            <a:ext cx="1132870" cy="8813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755" y="2382880"/>
            <a:ext cx="1918298" cy="8224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028" y="3085475"/>
            <a:ext cx="14258" cy="309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87532" y="597069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372353F-B06C-4712-9BD7-172685AFA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/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r="2231"/>
            <a:stretch/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752613" y="1574831"/>
            <a:ext cx="369126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1: Bài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b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0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2: Những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b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0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en-US" sz="20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14147" y="1781915"/>
            <a:ext cx="38824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smtClean="0">
                <a:solidFill>
                  <a:srgbClr val="FF0000"/>
                </a:solidFill>
                <a:latin typeface="+mj-lt"/>
              </a:rPr>
              <a:t>Câu 1</a:t>
            </a:r>
            <a:r>
              <a:rPr lang="vi-VN" sz="2000" b="1">
                <a:solidFill>
                  <a:srgbClr val="FF0000"/>
                </a:solidFill>
                <a:latin typeface="+mj-lt"/>
              </a:rPr>
              <a:t>: </a:t>
            </a:r>
            <a:r>
              <a:rPr lang="vi-VN" sz="2000" b="1">
                <a:solidFill>
                  <a:srgbClr val="FF0000"/>
                </a:solidFill>
                <a:latin typeface="+mj-lt"/>
              </a:rPr>
              <a:t>Địa </a:t>
            </a:r>
            <a:r>
              <a:rPr lang="vi-VN" sz="2000" b="1" smtClean="0">
                <a:solidFill>
                  <a:srgbClr val="FF0000"/>
                </a:solidFill>
                <a:latin typeface="+mj-lt"/>
              </a:rPr>
              <a:t>điểm, thời </a:t>
            </a:r>
            <a:r>
              <a:rPr lang="vi-VN" sz="2000" b="1">
                <a:solidFill>
                  <a:srgbClr val="FF0000"/>
                </a:solidFill>
                <a:latin typeface="+mj-lt"/>
              </a:rPr>
              <a:t>gian, diễn biến trận đánh …. </a:t>
            </a:r>
          </a:p>
          <a:p>
            <a:r>
              <a:rPr lang="vi-VN" sz="2000" b="1">
                <a:solidFill>
                  <a:srgbClr val="FF0000"/>
                </a:solidFill>
                <a:latin typeface="+mj-lt"/>
              </a:rPr>
              <a:t>Câu 2</a:t>
            </a:r>
            <a:r>
              <a:rPr lang="vi-VN" sz="2000" b="1">
                <a:solidFill>
                  <a:srgbClr val="FF0000"/>
                </a:solidFill>
                <a:latin typeface="+mj-lt"/>
              </a:rPr>
              <a:t>: </a:t>
            </a:r>
            <a:r>
              <a:rPr lang="vi-VN" sz="2000" b="1" smtClean="0">
                <a:solidFill>
                  <a:srgbClr val="FF0000"/>
                </a:solidFill>
                <a:latin typeface="+mj-lt"/>
              </a:rPr>
              <a:t>Những </a:t>
            </a:r>
            <a:r>
              <a:rPr lang="vi-VN" sz="2000" b="1">
                <a:solidFill>
                  <a:srgbClr val="FF0000"/>
                </a:solidFill>
                <a:latin typeface="+mj-lt"/>
              </a:rPr>
              <a:t>thông tin đó giúp em biết được truyền thống chiến đấu chống giặc ngoại xâm của dân tộc Việt Nam.</a:t>
            </a:r>
          </a:p>
          <a:p>
            <a:r>
              <a:rPr lang="vi-VN" sz="2000" b="1">
                <a:solidFill>
                  <a:srgbClr val="FF0000"/>
                </a:solidFill>
                <a:latin typeface="+mj-lt"/>
              </a:rPr>
              <a:t>Câu 3: Thông tin đem lại sự hiểu biết cho con người.</a:t>
            </a:r>
          </a:p>
        </p:txBody>
      </p:sp>
    </p:spTree>
    <p:extLst>
      <p:ext uri="{BB962C8B-B14F-4D97-AF65-F5344CB8AC3E}">
        <p14:creationId xmlns:p14="http://schemas.microsoft.com/office/powerpoint/2010/main" val="1190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52425" y="499797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862012" y="1446730"/>
            <a:ext cx="7419976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 1: An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An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 2: Thông 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  </a:t>
            </a:r>
            <a:endParaRPr lang="en-US" sz="2400" dirty="0">
              <a:effectLst/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291" r="15988" b="12658"/>
          <a:stretch/>
        </p:blipFill>
        <p:spPr>
          <a:xfrm>
            <a:off x="29559" y="3629025"/>
            <a:ext cx="1029238" cy="10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1600" y="3111177"/>
            <a:ext cx="7335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Thông tin đem lại sự hiểu biết cho con người. Hầu hết hoạt động của con người đều cần đến thông tin</a:t>
            </a:r>
          </a:p>
          <a:p>
            <a:pPr algn="just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Thông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1307" y="1458389"/>
            <a:ext cx="7045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0033CC"/>
                </a:solidFill>
                <a:latin typeface="+mj-lt"/>
              </a:rPr>
              <a:t>Câu </a:t>
            </a:r>
            <a:r>
              <a:rPr lang="en-US" sz="2400" b="1" smtClean="0">
                <a:solidFill>
                  <a:srgbClr val="0033CC"/>
                </a:solidFill>
                <a:latin typeface="+mj-lt"/>
              </a:rPr>
              <a:t>1</a:t>
            </a:r>
            <a:r>
              <a:rPr lang="vi-VN" sz="2400" b="1" smtClean="0">
                <a:solidFill>
                  <a:srgbClr val="0033CC"/>
                </a:solidFill>
                <a:latin typeface="+mj-lt"/>
              </a:rPr>
              <a:t>:</a:t>
            </a:r>
            <a:r>
              <a:rPr lang="vi-VN" sz="2400" b="1">
                <a:solidFill>
                  <a:srgbClr val="0033CC"/>
                </a:solidFill>
                <a:latin typeface="+mj-lt"/>
              </a:rPr>
              <a:t> An có hành động là quay vào nhà lấy chiếc ô</a:t>
            </a:r>
          </a:p>
          <a:p>
            <a:r>
              <a:rPr lang="vi-VN" sz="2400" b="1">
                <a:solidFill>
                  <a:srgbClr val="0033CC"/>
                </a:solidFill>
                <a:latin typeface="+mj-lt"/>
              </a:rPr>
              <a:t>Câu </a:t>
            </a:r>
            <a:r>
              <a:rPr lang="en-US" sz="2400" b="1" smtClean="0">
                <a:solidFill>
                  <a:srgbClr val="0033CC"/>
                </a:solidFill>
                <a:latin typeface="+mj-lt"/>
              </a:rPr>
              <a:t>2</a:t>
            </a:r>
            <a:r>
              <a:rPr lang="vi-VN" sz="2400" b="1" smtClean="0">
                <a:solidFill>
                  <a:srgbClr val="0033CC"/>
                </a:solidFill>
                <a:latin typeface="+mj-lt"/>
              </a:rPr>
              <a:t>: </a:t>
            </a:r>
            <a:r>
              <a:rPr lang="vi-VN" sz="2400" b="1">
                <a:solidFill>
                  <a:srgbClr val="0033CC"/>
                </a:solidFill>
                <a:latin typeface="+mj-lt"/>
              </a:rPr>
              <a:t>Thông tin có khả năng thay đổi hành động của </a:t>
            </a:r>
            <a:r>
              <a:rPr lang="vi-VN" sz="2400" b="1">
                <a:solidFill>
                  <a:srgbClr val="0033CC"/>
                </a:solidFill>
                <a:latin typeface="+mj-lt"/>
              </a:rPr>
              <a:t>con </a:t>
            </a:r>
            <a:r>
              <a:rPr lang="vi-VN" sz="2400" b="1" smtClean="0">
                <a:solidFill>
                  <a:srgbClr val="0033CC"/>
                </a:solidFill>
                <a:latin typeface="+mj-lt"/>
              </a:rPr>
              <a:t>người</a:t>
            </a:r>
            <a:endParaRPr lang="vi-VN" sz="2400" b="1" i="0">
              <a:solidFill>
                <a:srgbClr val="0033CC"/>
              </a:solidFill>
              <a:effectLst/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3047828"/>
            <a:ext cx="7505700" cy="209567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  <p:bldP spid="3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30161" y="160129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258954" y="2002276"/>
            <a:ext cx="3147631" cy="207992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6679" y="822311"/>
            <a:ext cx="7434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00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00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để đưa ra các câu hỏi giúp tìm thông tin chuẩn bị cho buổi dã ngoại đó.</a:t>
            </a:r>
            <a:endParaRPr lang="en-US" sz="2000" dirty="0">
              <a:solidFill>
                <a:srgbClr val="C00000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461" y="1959429"/>
            <a:ext cx="4725639" cy="31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5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3420" y="155574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6907" y="668942"/>
            <a:ext cx="8537093" cy="4474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sẽ di chuyển bằng phương tiện gì để đến được điểm dã ngoại?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sẽ chuẩn bị đồ ăn gì cho buổi hôm đó?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sẽ tổ chức những trò chơi gì để buổi dã ngoại thêm sôi động?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kết thúc buổi dã ngoại sẽ vào khoảng mấy giờ?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6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158" y="-29310"/>
            <a:ext cx="9009993" cy="45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67157" y="4509569"/>
            <a:ext cx="17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2517" y="4534296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021372" y="4507428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559300" y="4507428"/>
            <a:ext cx="1122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53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3" y="494760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0" y="186246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1853887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175474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1937" y="0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-11923" y="1168139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140307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916450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069054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710812" y="885822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1710812" y="3069054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345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7"/>
            <a:ext cx="9244485" cy="517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7365" y="2110085"/>
            <a:ext cx="39092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  <a:endParaRPr lang="en-US" sz="6000" dirty="0">
              <a:ln w="3810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7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8043"/>
            <a:ext cx="9120040" cy="4479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59428" y="1383455"/>
            <a:ext cx="6547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885249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1" y="2620819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18775" y="2367726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7028"/>
            <a:ext cx="9120040" cy="447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9204" y="2086526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90" y="879288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1" y="2947165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80861" y="3091353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505046" y="610155"/>
            <a:ext cx="8172078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29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1896626" y="1739343"/>
            <a:ext cx="3074796" cy="2245246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92211" y="1116459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343">
            <a:extLst>
              <a:ext uri="{FF2B5EF4-FFF2-40B4-BE49-F238E27FC236}">
                <a16:creationId xmlns:a16="http://schemas.microsoft.com/office/drawing/2014/main" id="{0ACC4EE0-678B-4783-99C3-C2D00D68933D}"/>
              </a:ext>
            </a:extLst>
          </p:cNvPr>
          <p:cNvSpPr txBox="1"/>
          <p:nvPr/>
        </p:nvSpPr>
        <p:spPr>
          <a:xfrm>
            <a:off x="865519" y="85628"/>
            <a:ext cx="7269042" cy="5538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342809"/>
            <a:r>
              <a:rPr lang="en-US" altLang="zh-CN" sz="2900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CHỦ </a:t>
            </a:r>
            <a:r>
              <a:rPr lang="en-US" altLang="zh-CN" sz="2900" b="1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ĐỀ </a:t>
            </a:r>
            <a:r>
              <a:rPr lang="en-US" altLang="zh-CN" sz="2900" b="1" smtClean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A. </a:t>
            </a:r>
            <a:r>
              <a:rPr lang="en-US" altLang="zh-CN" sz="2900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MÁY TÍNH VÀ CỘNG ĐỒNG</a:t>
            </a:r>
            <a:endParaRPr lang="zh-CN" altLang="en-US" sz="2900" b="1" dirty="0">
              <a:solidFill>
                <a:srgbClr val="0033CC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464648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005947"/>
            <a:ext cx="2605034" cy="18511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2816" y="2944477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058458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49003" y="2852960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585" y="746089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033846" y="2852960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6474" y="3354672"/>
            <a:ext cx="3282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00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Minh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endParaRPr lang="en-US" sz="2000" smtClean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pPr algn="just"/>
            <a:r>
              <a:rPr lang="en-US" sz="200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       (</a:t>
            </a:r>
            <a:r>
              <a:rPr lang="en-US" sz="200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HĐ1 </a:t>
            </a:r>
            <a:r>
              <a:rPr lang="en-US" sz="200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SGK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trang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5)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569" y="3273642"/>
            <a:ext cx="262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4665" y="3354672"/>
            <a:ext cx="265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</a:t>
            </a:r>
            <a:r>
              <a:rPr lang="en-US" sz="200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00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1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4741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015472"/>
            <a:ext cx="2605034" cy="1851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067983"/>
            <a:ext cx="2360415" cy="1746170"/>
          </a:xfrm>
          <a:prstGeom prst="rect">
            <a:avLst/>
          </a:prstGeom>
        </p:spPr>
      </p:pic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0753" y="1015471"/>
            <a:ext cx="2200588" cy="18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215" y="2940871"/>
            <a:ext cx="2997538" cy="1631216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xanh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200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qua </a:t>
            </a:r>
            <a:r>
              <a:rPr lang="en-US" sz="200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388" y="2924960"/>
            <a:ext cx="2914672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2695" y="2917415"/>
            <a:ext cx="2800140" cy="1631216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547844"/>
              </p:ext>
            </p:extLst>
          </p:nvPr>
        </p:nvGraphicFramePr>
        <p:xfrm>
          <a:off x="228601" y="1800651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2462917325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863466917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87531879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8533704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 thể 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05272"/>
              </p:ext>
            </p:extLst>
          </p:nvPr>
        </p:nvGraphicFramePr>
        <p:xfrm>
          <a:off x="226016" y="977691"/>
          <a:ext cx="8714235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969">
                  <a:extLst>
                    <a:ext uri="{9D8B030D-6E8A-4147-A177-3AD203B41FA5}">
                      <a16:colId xmlns:a16="http://schemas.microsoft.com/office/drawing/2014/main" val="4091955330"/>
                    </a:ext>
                  </a:extLst>
                </a:gridCol>
                <a:gridCol w="3549445">
                  <a:extLst>
                    <a:ext uri="{9D8B030D-6E8A-4147-A177-3AD203B41FA5}">
                      <a16:colId xmlns:a16="http://schemas.microsoft.com/office/drawing/2014/main" val="1571981867"/>
                    </a:ext>
                  </a:extLst>
                </a:gridCol>
                <a:gridCol w="2418735">
                  <a:extLst>
                    <a:ext uri="{9D8B030D-6E8A-4147-A177-3AD203B41FA5}">
                      <a16:colId xmlns:a16="http://schemas.microsoft.com/office/drawing/2014/main" val="1174635858"/>
                    </a:ext>
                  </a:extLst>
                </a:gridCol>
                <a:gridCol w="2070086">
                  <a:extLst>
                    <a:ext uri="{9D8B030D-6E8A-4147-A177-3AD203B41FA5}">
                      <a16:colId xmlns:a16="http://schemas.microsoft.com/office/drawing/2014/main" val="3501166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DỮ</a:t>
                      </a:r>
                      <a:r>
                        <a:rPr lang="en-US" sz="2400" baseline="0" dirty="0" smtClean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THÔNG</a:t>
                      </a:r>
                      <a:r>
                        <a:rPr lang="en-US" sz="2400" baseline="0" dirty="0" smtClean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VẬT</a:t>
                      </a:r>
                      <a:r>
                        <a:rPr lang="en-US" sz="2400" baseline="0" dirty="0" smtClean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737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469730"/>
              </p:ext>
            </p:extLst>
          </p:nvPr>
        </p:nvGraphicFramePr>
        <p:xfrm>
          <a:off x="226017" y="2550703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3251405829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345005463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769873686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3638338498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 trên tivi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1893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85540"/>
              </p:ext>
            </p:extLst>
          </p:nvPr>
        </p:nvGraphicFramePr>
        <p:xfrm>
          <a:off x="223433" y="3300755"/>
          <a:ext cx="8714234" cy="1005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1904241677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653246765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1453613893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245646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endParaRPr lang="en-US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5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41995" y="959522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/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2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1418</TotalTime>
  <Words>1020</Words>
  <Application>Microsoft Office PowerPoint</Application>
  <PresentationFormat>On-screen Show (16:9)</PresentationFormat>
  <Paragraphs>111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Calibri</vt:lpstr>
      <vt:lpstr>微软雅黑</vt:lpstr>
      <vt:lpstr>等线</vt:lpstr>
      <vt:lpstr>Arial</vt:lpstr>
      <vt:lpstr>iCiel Nabila</vt:lpstr>
      <vt:lpstr>宋体</vt:lpstr>
      <vt:lpstr>字魂36号-正文宋楷</vt:lpstr>
      <vt:lpstr>Calibri Light</vt:lpstr>
      <vt:lpstr>Times New Roman</vt:lpstr>
      <vt:lpstr>Wingdings</vt:lpstr>
      <vt:lpstr>Open Sans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Administrator</cp:lastModifiedBy>
  <cp:revision>117</cp:revision>
  <dcterms:created xsi:type="dcterms:W3CDTF">2015-12-05T09:26:00Z</dcterms:created>
  <dcterms:modified xsi:type="dcterms:W3CDTF">2024-09-05T19:58:35Z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