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52" r:id="rId2"/>
    <p:sldId id="379" r:id="rId3"/>
    <p:sldId id="380" r:id="rId4"/>
    <p:sldId id="381" r:id="rId5"/>
    <p:sldId id="382" r:id="rId6"/>
    <p:sldId id="383" r:id="rId7"/>
    <p:sldId id="384" r:id="rId8"/>
    <p:sldId id="385" r:id="rId9"/>
    <p:sldId id="386" r:id="rId10"/>
    <p:sldId id="273" r:id="rId11"/>
    <p:sldId id="281" r:id="rId12"/>
    <p:sldId id="364" r:id="rId13"/>
    <p:sldId id="367" r:id="rId14"/>
    <p:sldId id="308" r:id="rId15"/>
    <p:sldId id="368" r:id="rId16"/>
    <p:sldId id="299" r:id="rId17"/>
    <p:sldId id="370" r:id="rId18"/>
    <p:sldId id="282" r:id="rId19"/>
    <p:sldId id="369" r:id="rId20"/>
    <p:sldId id="371" r:id="rId21"/>
    <p:sldId id="372" r:id="rId22"/>
    <p:sldId id="373" r:id="rId23"/>
    <p:sldId id="374" r:id="rId24"/>
    <p:sldId id="375" r:id="rId25"/>
    <p:sldId id="376" r:id="rId26"/>
    <p:sldId id="264" r:id="rId27"/>
    <p:sldId id="300" r:id="rId28"/>
    <p:sldId id="377" r:id="rId29"/>
    <p:sldId id="339" r:id="rId30"/>
    <p:sldId id="378" r:id="rId31"/>
    <p:sldId id="269" r:id="rId32"/>
    <p:sldId id="301" r:id="rId33"/>
    <p:sldId id="270" r:id="rId34"/>
    <p:sldId id="29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75" d="100"/>
          <a:sy n="75" d="100"/>
        </p:scale>
        <p:origin x="31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2932B6-4CF7-4111-AD4A-46A63131B365}" type="datetimeFigureOut">
              <a:rPr lang="en-US" smtClean="0"/>
              <a:t>10/2/2025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1709FA-A089-4BA6-A815-B3522696DF2A}" type="slidenum">
              <a:rPr lang="en-US" smtClean="0"/>
              <a:t>‹#›</a:t>
            </a:fld>
            <a:endParaRPr lang="en-US"/>
          </a:p>
        </p:txBody>
      </p:sp>
    </p:spTree>
    <p:extLst>
      <p:ext uri="{BB962C8B-B14F-4D97-AF65-F5344CB8AC3E}">
        <p14:creationId xmlns:p14="http://schemas.microsoft.com/office/powerpoint/2010/main" val="402106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t>12</a:t>
            </a:fld>
            <a:endParaRPr lang="en-US"/>
          </a:p>
        </p:txBody>
      </p:sp>
    </p:spTree>
    <p:extLst>
      <p:ext uri="{BB962C8B-B14F-4D97-AF65-F5344CB8AC3E}">
        <p14:creationId xmlns:p14="http://schemas.microsoft.com/office/powerpoint/2010/main" val="4279615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t>15</a:t>
            </a:fld>
            <a:endParaRPr lang="en-US"/>
          </a:p>
        </p:txBody>
      </p:sp>
    </p:spTree>
    <p:extLst>
      <p:ext uri="{BB962C8B-B14F-4D97-AF65-F5344CB8AC3E}">
        <p14:creationId xmlns:p14="http://schemas.microsoft.com/office/powerpoint/2010/main" val="4279615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A7B5D1-7846-490F-822F-E12C2A7E4930}" type="datetimeFigureOut">
              <a:rPr lang="en-US" smtClean="0"/>
              <a:t>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78141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7B5D1-7846-490F-822F-E12C2A7E4930}" type="datetimeFigureOut">
              <a:rPr lang="en-US" smtClean="0"/>
              <a:t>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589674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7B5D1-7846-490F-822F-E12C2A7E4930}" type="datetimeFigureOut">
              <a:rPr lang="en-US" smtClean="0"/>
              <a:t>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801224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13A172F-34B6-44B7-8F5D-E0FAFC2D2FED}" type="slidenum">
              <a:rPr lang="en-US"/>
              <a:pPr>
                <a:defRPr/>
              </a:pPr>
              <a:t>‹#›</a:t>
            </a:fld>
            <a:endParaRPr lang="en-US"/>
          </a:p>
        </p:txBody>
      </p:sp>
    </p:spTree>
    <p:extLst>
      <p:ext uri="{BB962C8B-B14F-4D97-AF65-F5344CB8AC3E}">
        <p14:creationId xmlns:p14="http://schemas.microsoft.com/office/powerpoint/2010/main" val="1730720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7B5D1-7846-490F-822F-E12C2A7E4930}" type="datetimeFigureOut">
              <a:rPr lang="en-US" smtClean="0"/>
              <a:t>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2637956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A7B5D1-7846-490F-822F-E12C2A7E4930}" type="datetimeFigureOut">
              <a:rPr lang="en-US" smtClean="0"/>
              <a:t>10/2/2025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170331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A7B5D1-7846-490F-822F-E12C2A7E4930}" type="datetimeFigureOut">
              <a:rPr lang="en-US" smtClean="0"/>
              <a:t>10/2/2025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3900871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A7B5D1-7846-490F-822F-E12C2A7E4930}" type="datetimeFigureOut">
              <a:rPr lang="en-US" smtClean="0"/>
              <a:t>10/2/2025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86076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A7B5D1-7846-490F-822F-E12C2A7E4930}" type="datetimeFigureOut">
              <a:rPr lang="en-US" smtClean="0"/>
              <a:t>10/2/2025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3900889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7B5D1-7846-490F-822F-E12C2A7E4930}" type="datetimeFigureOut">
              <a:rPr lang="en-US" smtClean="0"/>
              <a:t>10/2/2025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79637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A7B5D1-7846-490F-822F-E12C2A7E4930}" type="datetimeFigureOut">
              <a:rPr lang="en-US" smtClean="0"/>
              <a:t>10/2/2025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359219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A7B5D1-7846-490F-822F-E12C2A7E4930}" type="datetimeFigureOut">
              <a:rPr lang="en-US" smtClean="0"/>
              <a:t>10/2/2025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268641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7B5D1-7846-490F-822F-E12C2A7E4930}" type="datetimeFigureOut">
              <a:rPr lang="en-US" smtClean="0"/>
              <a:t>10/2/2025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FD958-855D-447B-94B9-1AEC959F9587}" type="slidenum">
              <a:rPr lang="en-US" smtClean="0"/>
              <a:t>‹#›</a:t>
            </a:fld>
            <a:endParaRPr lang="en-US"/>
          </a:p>
        </p:txBody>
      </p:sp>
    </p:spTree>
    <p:extLst>
      <p:ext uri="{BB962C8B-B14F-4D97-AF65-F5344CB8AC3E}">
        <p14:creationId xmlns:p14="http://schemas.microsoft.com/office/powerpoint/2010/main" val="230917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11.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12.xml"/><Relationship Id="rId6" Type="http://schemas.openxmlformats.org/officeDocument/2006/relationships/image" Target="../media/image5.gif"/><Relationship Id="rId11" Type="http://schemas.openxmlformats.org/officeDocument/2006/relationships/slide" Target="slide26.xml"/><Relationship Id="rId5" Type="http://schemas.openxmlformats.org/officeDocument/2006/relationships/image" Target="../media/image4.gif"/><Relationship Id="rId10" Type="http://schemas.openxmlformats.org/officeDocument/2006/relationships/slide" Target="slide15.xml"/><Relationship Id="rId4" Type="http://schemas.openxmlformats.org/officeDocument/2006/relationships/image" Target="../media/image3.gif"/><Relationship Id="rId9"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5.xml"/><Relationship Id="rId7"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image" Target="../media/image2.gif"/><Relationship Id="rId7"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263840"/>
            <a:ext cx="8839200" cy="6740307"/>
          </a:xfrm>
          <a:prstGeom prst="rect">
            <a:avLst/>
          </a:prstGeom>
          <a:noFill/>
        </p:spPr>
        <p:txBody>
          <a:bodyPr wrap="square" rtlCol="0">
            <a:spAutoFit/>
          </a:bodyPr>
          <a:lstStyle/>
          <a:p>
            <a:r>
              <a:rPr lang="nl-NL" sz="2400" dirty="0">
                <a:solidFill>
                  <a:srgbClr val="FF0000"/>
                </a:solidFill>
                <a:latin typeface="Times New Roman" pitchFamily="18" charset="0"/>
                <a:cs typeface="Times New Roman" pitchFamily="18" charset="0"/>
              </a:rPr>
              <a:t>+ Giáo viên cho học sinh chơi trò chơi giải ô chữ để kiểm tra sự chuẩn bị bài mới của học sinh, tìm ra ô chữ chìa khóa vào bài mới</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Hàng ngang số 1.(7 chữ cái): Trình độ phát triển đạt đến mức độ nhất định của xã hội loài người, có nền văn hóa vật chất với những đặc trưng riêng.</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Số 2. (7 chữ cái): Thần núi Tản Viên, con rể Hùng Vương thứ 18 có tên là</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Số 3. (9 chữ cái): Người đứng đầu nhà nước Văn Lang</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Số 4.(8 chữ cái): Chức quan đứng đầu các bộ thời Văn Lang.</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Số 5. ( 10 chữ cái): Tên truyền thuyết nói về cuộc đấu tranh chống giặc Ân của nhân dân ta.</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Số 6. (12 chữ cái): Vua nước Âu Lạc</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Số 7 (5 chữ cái): Tên kinh đô nước Âu Lạc</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ô chữ hàng dọc: Văn Lang</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Học sinh giải ô chữ theo gợi ý trên</a:t>
            </a:r>
            <a:endParaRPr lang="en-US" sz="2400" dirty="0">
              <a:solidFill>
                <a:srgbClr val="FF0000"/>
              </a:solidFill>
              <a:latin typeface="Times New Roman" pitchFamily="18" charset="0"/>
              <a:cs typeface="Times New Roman" pitchFamily="18" charset="0"/>
            </a:endParaRPr>
          </a:p>
          <a:p>
            <a:r>
              <a:rPr lang="nl-NL" sz="2400" dirty="0">
                <a:solidFill>
                  <a:srgbClr val="FF0000"/>
                </a:solidFill>
                <a:latin typeface="Times New Roman" pitchFamily="18" charset="0"/>
                <a:cs typeface="Times New Roman" pitchFamily="18" charset="0"/>
              </a:rPr>
              <a:t>+ Giáo viên hướng dẫn học sinh giải ô chữ theo hàng ngang và các em giải ô từ khóa hàng dọc bất cứ lúc nào</a:t>
            </a:r>
            <a:endParaRPr lang="en-US" sz="2400" dirty="0">
              <a:solidFill>
                <a:srgbClr val="FF0000"/>
              </a:solidFill>
              <a:latin typeface="Times New Roman" pitchFamily="18" charset="0"/>
              <a:cs typeface="Times New Roman" pitchFamily="18" charset="0"/>
            </a:endParaRPr>
          </a:p>
          <a:p>
            <a:pPr algn="just"/>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01694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7" descr="787909qz1oa7plu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29000"/>
            <a:ext cx="81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8" descr="1136503yggj6ivy3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97455" y="3200400"/>
            <a:ext cx="84244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39" descr="697120tmlutbtg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6838" y="0"/>
            <a:ext cx="662963"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0" descr="1170262a09h8vyo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4432" y="134272"/>
            <a:ext cx="53116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676400" y="709981"/>
            <a:ext cx="8839200" cy="954107"/>
          </a:xfrm>
          <a:prstGeom prst="rect">
            <a:avLst/>
          </a:prstGeom>
          <a:noFill/>
        </p:spPr>
        <p:txBody>
          <a:bodyPr wrap="square" rtlCol="0">
            <a:spAutoFit/>
          </a:bodyPr>
          <a:lstStyle/>
          <a:p>
            <a:pPr algn="ctr"/>
            <a:r>
              <a:rPr lang="en-US" sz="2800" b="1" dirty="0">
                <a:solidFill>
                  <a:srgbClr val="0000FF"/>
                </a:solidFill>
                <a:latin typeface="Times New Roman" pitchFamily="18" charset="0"/>
                <a:cs typeface="Times New Roman" pitchFamily="18" charset="0"/>
              </a:rPr>
              <a:t>CHƯƠNG V: VIỆT NAM TỪ KHOẢNG THẾ KỈ VII TRƯỚC CÔNG NGUYÊN ĐẾN ĐẦU THẾ KỈ X</a:t>
            </a:r>
          </a:p>
        </p:txBody>
      </p:sp>
      <p:pic>
        <p:nvPicPr>
          <p:cNvPr id="10" name="Picture 17" descr="xmaslight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27448" y="87987"/>
            <a:ext cx="80010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5" descr="gardg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330950"/>
            <a:ext cx="91440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1878318" y="1867706"/>
            <a:ext cx="8839200" cy="523220"/>
          </a:xfrm>
          <a:prstGeom prst="rect">
            <a:avLst/>
          </a:prstGeom>
          <a:noFill/>
        </p:spPr>
        <p:txBody>
          <a:bodyPr wrap="square" rtlCol="0">
            <a:spAutoFit/>
          </a:bodyPr>
          <a:lstStyle/>
          <a:p>
            <a:pPr algn="ctr"/>
            <a:r>
              <a:rPr lang="en-US" sz="2800" b="1" dirty="0">
                <a:solidFill>
                  <a:srgbClr val="0000FF"/>
                </a:solidFill>
                <a:latin typeface="Times New Roman" pitchFamily="18" charset="0"/>
                <a:cs typeface="Times New Roman" pitchFamily="18" charset="0"/>
              </a:rPr>
              <a:t>BÀI 14: NHÀ NƯỚC VĂN LANG, ÂU LẠC </a:t>
            </a:r>
          </a:p>
        </p:txBody>
      </p:sp>
      <p:pic>
        <p:nvPicPr>
          <p:cNvPr id="5122"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9307" y="2471830"/>
            <a:ext cx="6378148" cy="3405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7711482"/>
      </p:ext>
    </p:extLst>
  </p:cSld>
  <p:clrMapOvr>
    <a:masterClrMapping/>
  </p:clrMapOvr>
  <p:transition>
    <p:whee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7" descr="787909qz1oa7plu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29000"/>
            <a:ext cx="81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8" descr="1136503yggj6ivy3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6086" y="3200400"/>
            <a:ext cx="84244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39" descr="697120tmlutbtg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489" y="0"/>
            <a:ext cx="662963"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0" descr="1170262a09h8vyo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4432" y="134272"/>
            <a:ext cx="53116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7" descr="xmaslight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27448" y="87987"/>
            <a:ext cx="80010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5" descr="gardg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330950"/>
            <a:ext cx="91440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1793284" y="713072"/>
            <a:ext cx="883920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BÀI 14: NHÀ NƯỚC VĂN LANG, ÂU LẠC </a:t>
            </a:r>
          </a:p>
        </p:txBody>
      </p:sp>
      <p:sp>
        <p:nvSpPr>
          <p:cNvPr id="15" name="TextBox 14"/>
          <p:cNvSpPr txBox="1"/>
          <p:nvPr/>
        </p:nvSpPr>
        <p:spPr>
          <a:xfrm>
            <a:off x="1878318" y="1615505"/>
            <a:ext cx="8839200" cy="523220"/>
          </a:xfrm>
          <a:prstGeom prst="rect">
            <a:avLst/>
          </a:prstGeom>
          <a:noFill/>
        </p:spPr>
        <p:txBody>
          <a:bodyPr wrap="square" rtlCol="0">
            <a:spAutoFit/>
          </a:bodyPr>
          <a:lstStyle/>
          <a:p>
            <a:pPr algn="ctr"/>
            <a:r>
              <a:rPr lang="en-US" sz="2800" b="1" dirty="0">
                <a:solidFill>
                  <a:srgbClr val="0000FF"/>
                </a:solidFill>
                <a:latin typeface="Times New Roman" pitchFamily="18" charset="0"/>
                <a:cs typeface="Times New Roman" pitchFamily="18" charset="0"/>
              </a:rPr>
              <a:t>BÀI HỌC CÓ BA NỘI DUNG CHÍNH </a:t>
            </a:r>
          </a:p>
        </p:txBody>
      </p:sp>
      <p:sp>
        <p:nvSpPr>
          <p:cNvPr id="2" name="Oval 1"/>
          <p:cNvSpPr/>
          <p:nvPr/>
        </p:nvSpPr>
        <p:spPr>
          <a:xfrm>
            <a:off x="1487488" y="3361596"/>
            <a:ext cx="2856971" cy="1586383"/>
          </a:xfrm>
          <a:prstGeom prst="ellipse">
            <a:avLst/>
          </a:prstGeom>
          <a:solidFill>
            <a:srgbClr val="FFFF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NHÀ NƯỚC VĂN LANG, ÂU LẠC</a:t>
            </a:r>
          </a:p>
        </p:txBody>
      </p:sp>
      <p:sp>
        <p:nvSpPr>
          <p:cNvPr id="3" name="Rounded Rectangle 2"/>
          <p:cNvSpPr/>
          <p:nvPr/>
        </p:nvSpPr>
        <p:spPr>
          <a:xfrm>
            <a:off x="4461344" y="2569285"/>
            <a:ext cx="2549231" cy="850587"/>
          </a:xfrm>
          <a:prstGeom prst="roundRect">
            <a:avLst/>
          </a:prstGeom>
          <a:solidFill>
            <a:srgbClr val="FFFF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NHÀ NƯỚC VĂN LANG</a:t>
            </a:r>
          </a:p>
        </p:txBody>
      </p:sp>
      <p:sp>
        <p:nvSpPr>
          <p:cNvPr id="17" name="Rounded Rectangle 16">
            <a:hlinkClick r:id="rId8" action="ppaction://hlinksldjump"/>
          </p:cNvPr>
          <p:cNvSpPr/>
          <p:nvPr/>
        </p:nvSpPr>
        <p:spPr>
          <a:xfrm>
            <a:off x="4461345" y="5305204"/>
            <a:ext cx="2549231" cy="850587"/>
          </a:xfrm>
          <a:prstGeom prst="roundRect">
            <a:avLst/>
          </a:prstGeom>
          <a:solidFill>
            <a:srgbClr val="FFFF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NHÀ NƯỚC ÂU LẠC</a:t>
            </a:r>
          </a:p>
        </p:txBody>
      </p:sp>
      <p:sp>
        <p:nvSpPr>
          <p:cNvPr id="19" name="Rounded Rectangle 18">
            <a:hlinkClick r:id="rId9" action="ppaction://hlinksldjump"/>
          </p:cNvPr>
          <p:cNvSpPr/>
          <p:nvPr/>
        </p:nvSpPr>
        <p:spPr>
          <a:xfrm>
            <a:off x="7053635" y="3416614"/>
            <a:ext cx="3275947" cy="850587"/>
          </a:xfrm>
          <a:prstGeom prst="roundRect">
            <a:avLst/>
          </a:prstGeom>
          <a:solidFill>
            <a:srgbClr val="FFFF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1. </a:t>
            </a:r>
            <a:r>
              <a:rPr lang="en-US" sz="2600" b="1" dirty="0" err="1">
                <a:solidFill>
                  <a:schemeClr val="tx1"/>
                </a:solidFill>
                <a:latin typeface="Times New Roman" panose="02020603050405020304" pitchFamily="18" charset="0"/>
                <a:cs typeface="Times New Roman" panose="02020603050405020304" pitchFamily="18" charset="0"/>
              </a:rPr>
              <a:t>Sự</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ra</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đời</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của</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nhà</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nước</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Văn</a:t>
            </a:r>
            <a:r>
              <a:rPr lang="en-US" sz="2600" b="1" dirty="0">
                <a:solidFill>
                  <a:schemeClr val="tx1"/>
                </a:solidFill>
                <a:latin typeface="Times New Roman" panose="02020603050405020304" pitchFamily="18" charset="0"/>
                <a:cs typeface="Times New Roman" panose="02020603050405020304" pitchFamily="18" charset="0"/>
              </a:rPr>
              <a:t> Lang</a:t>
            </a:r>
          </a:p>
        </p:txBody>
      </p:sp>
      <p:sp>
        <p:nvSpPr>
          <p:cNvPr id="20" name="Rounded Rectangle 19">
            <a:hlinkClick r:id="rId10" action="ppaction://hlinksldjump"/>
          </p:cNvPr>
          <p:cNvSpPr/>
          <p:nvPr/>
        </p:nvSpPr>
        <p:spPr>
          <a:xfrm>
            <a:off x="7075287" y="4368550"/>
            <a:ext cx="3254294" cy="850587"/>
          </a:xfrm>
          <a:prstGeom prst="roundRect">
            <a:avLst/>
          </a:prstGeom>
          <a:solidFill>
            <a:srgbClr val="FFFF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2. </a:t>
            </a:r>
            <a:r>
              <a:rPr lang="en-US" sz="2600" b="1" dirty="0" err="1">
                <a:solidFill>
                  <a:schemeClr val="tx1"/>
                </a:solidFill>
                <a:latin typeface="Times New Roman" panose="02020603050405020304" pitchFamily="18" charset="0"/>
                <a:cs typeface="Times New Roman" panose="02020603050405020304" pitchFamily="18" charset="0"/>
              </a:rPr>
              <a:t>Tổ</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chức</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nhà</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nước</a:t>
            </a: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Văn</a:t>
            </a:r>
            <a:r>
              <a:rPr lang="en-US" sz="2600" b="1" dirty="0">
                <a:solidFill>
                  <a:schemeClr val="tx1"/>
                </a:solidFill>
                <a:latin typeface="Times New Roman" panose="02020603050405020304" pitchFamily="18" charset="0"/>
                <a:cs typeface="Times New Roman" panose="02020603050405020304" pitchFamily="18" charset="0"/>
              </a:rPr>
              <a:t> Lang</a:t>
            </a:r>
          </a:p>
        </p:txBody>
      </p:sp>
      <p:cxnSp>
        <p:nvCxnSpPr>
          <p:cNvPr id="5" name="Elbow Connector 4"/>
          <p:cNvCxnSpPr>
            <a:stCxn id="3" idx="2"/>
            <a:endCxn id="19" idx="1"/>
          </p:cNvCxnSpPr>
          <p:nvPr/>
        </p:nvCxnSpPr>
        <p:spPr>
          <a:xfrm rot="16200000" flipH="1">
            <a:off x="6183778" y="2972052"/>
            <a:ext cx="422036" cy="1317675"/>
          </a:xfrm>
          <a:prstGeom prst="bentConnector2">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3" idx="2"/>
            <a:endCxn id="20" idx="1"/>
          </p:cNvCxnSpPr>
          <p:nvPr/>
        </p:nvCxnSpPr>
        <p:spPr>
          <a:xfrm rot="16200000" flipH="1">
            <a:off x="5718637" y="3437193"/>
            <a:ext cx="1373972" cy="1339328"/>
          </a:xfrm>
          <a:prstGeom prst="bentConnector2">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2" idx="6"/>
            <a:endCxn id="3" idx="1"/>
          </p:cNvCxnSpPr>
          <p:nvPr/>
        </p:nvCxnSpPr>
        <p:spPr>
          <a:xfrm flipV="1">
            <a:off x="4344459" y="2994579"/>
            <a:ext cx="116885" cy="116020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 idx="6"/>
            <a:endCxn id="17" idx="1"/>
          </p:cNvCxnSpPr>
          <p:nvPr/>
        </p:nvCxnSpPr>
        <p:spPr>
          <a:xfrm>
            <a:off x="4344458" y="4154787"/>
            <a:ext cx="116886" cy="157571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Action Button: End 29">
            <a:hlinkClick r:id="rId11" action="ppaction://hlinksldjump" highlightClick="1"/>
          </p:cNvPr>
          <p:cNvSpPr/>
          <p:nvPr/>
        </p:nvSpPr>
        <p:spPr>
          <a:xfrm>
            <a:off x="9581334" y="5822534"/>
            <a:ext cx="403098" cy="333256"/>
          </a:xfrm>
          <a:prstGeom prst="actionButtonEnd">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9293222"/>
      </p:ext>
    </p:extLst>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par>
                                <p:cTn id="21" presetID="10"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wipe(down)">
                                      <p:cBhvr>
                                        <p:cTn id="28" dur="500"/>
                                        <p:tgtEl>
                                          <p:spTgt spid="20"/>
                                        </p:tgtEl>
                                      </p:cBhvr>
                                    </p:animEffect>
                                  </p:childTnLst>
                                </p:cTn>
                              </p:par>
                              <p:par>
                                <p:cTn id="29" presetID="2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500"/>
                                        <p:tgtEl>
                                          <p:spTgt spid="17"/>
                                        </p:tgtEl>
                                      </p:cBhvr>
                                    </p:animEffect>
                                  </p:childTnLst>
                                </p:cTn>
                              </p:par>
                              <p:par>
                                <p:cTn id="37" presetID="10" presetClass="entr" presetSubtype="0"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7" grpId="0" animBg="1"/>
      <p:bldP spid="19"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9984" y="1"/>
            <a:ext cx="9396536"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I. NHÀ NƯỚC VĂN LANG</a:t>
            </a:r>
          </a:p>
        </p:txBody>
      </p:sp>
      <p:sp>
        <p:nvSpPr>
          <p:cNvPr id="9" name="TextBox 8"/>
          <p:cNvSpPr txBox="1"/>
          <p:nvPr/>
        </p:nvSpPr>
        <p:spPr>
          <a:xfrm>
            <a:off x="1927920" y="1163532"/>
            <a:ext cx="8640960" cy="1077218"/>
          </a:xfrm>
          <a:prstGeom prst="rect">
            <a:avLst/>
          </a:prstGeom>
          <a:noFill/>
        </p:spPr>
        <p:txBody>
          <a:bodyPr wrap="square" rtlCol="0">
            <a:spAutoFit/>
          </a:bodyPr>
          <a:lstStyle/>
          <a:p>
            <a:pPr algn="just"/>
            <a:r>
              <a:rPr lang="en-US" sz="3200" b="1" dirty="0" err="1">
                <a:solidFill>
                  <a:srgbClr val="C00000"/>
                </a:solidFill>
                <a:latin typeface="Times New Roman" pitchFamily="18" charset="0"/>
                <a:cs typeface="Times New Roman" pitchFamily="18" charset="0"/>
              </a:rPr>
              <a:t>Giáo</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viên</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cho</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học</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sinh</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tìm</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hiểu</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thông</a:t>
            </a:r>
            <a:r>
              <a:rPr lang="en-US" sz="3200" b="1" dirty="0">
                <a:solidFill>
                  <a:srgbClr val="C00000"/>
                </a:solidFill>
                <a:latin typeface="Times New Roman" pitchFamily="18" charset="0"/>
                <a:cs typeface="Times New Roman" pitchFamily="18" charset="0"/>
              </a:rPr>
              <a:t> tin </a:t>
            </a:r>
            <a:r>
              <a:rPr lang="en-US" sz="3200" b="1" dirty="0" err="1">
                <a:solidFill>
                  <a:srgbClr val="C00000"/>
                </a:solidFill>
                <a:latin typeface="Times New Roman" pitchFamily="18" charset="0"/>
                <a:cs typeface="Times New Roman" pitchFamily="18" charset="0"/>
              </a:rPr>
              <a:t>mục</a:t>
            </a:r>
            <a:r>
              <a:rPr lang="en-US" sz="3200" b="1" dirty="0">
                <a:solidFill>
                  <a:srgbClr val="C00000"/>
                </a:solidFill>
                <a:latin typeface="Times New Roman" pitchFamily="18" charset="0"/>
                <a:cs typeface="Times New Roman" pitchFamily="18" charset="0"/>
              </a:rPr>
              <a:t> I </a:t>
            </a:r>
            <a:r>
              <a:rPr lang="en-US" sz="3200" b="1" dirty="0" err="1">
                <a:solidFill>
                  <a:srgbClr val="C00000"/>
                </a:solidFill>
                <a:latin typeface="Times New Roman" pitchFamily="18" charset="0"/>
                <a:cs typeface="Times New Roman" pitchFamily="18" charset="0"/>
              </a:rPr>
              <a:t>và</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tư</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liệu</a:t>
            </a:r>
            <a:r>
              <a:rPr lang="en-US" sz="3200" b="1" dirty="0">
                <a:solidFill>
                  <a:srgbClr val="C00000"/>
                </a:solidFill>
                <a:latin typeface="Times New Roman" pitchFamily="18" charset="0"/>
                <a:cs typeface="Times New Roman" pitchFamily="18" charset="0"/>
              </a:rPr>
              <a:t> 14.1, </a:t>
            </a:r>
            <a:r>
              <a:rPr lang="en-US" sz="3200" b="1" dirty="0" err="1">
                <a:solidFill>
                  <a:srgbClr val="C00000"/>
                </a:solidFill>
                <a:latin typeface="Times New Roman" pitchFamily="18" charset="0"/>
                <a:cs typeface="Times New Roman" pitchFamily="18" charset="0"/>
              </a:rPr>
              <a:t>hãy</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thảo</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luận</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theo</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bàn</a:t>
            </a:r>
            <a:r>
              <a:rPr lang="en-US" sz="3200" b="1" dirty="0">
                <a:solidFill>
                  <a:srgbClr val="C00000"/>
                </a:solidFill>
                <a:latin typeface="Times New Roman" pitchFamily="18" charset="0"/>
                <a:cs typeface="Times New Roman" pitchFamily="18" charset="0"/>
              </a:rPr>
              <a:t>:</a:t>
            </a:r>
          </a:p>
        </p:txBody>
      </p:sp>
      <p:sp>
        <p:nvSpPr>
          <p:cNvPr id="5" name="TextBox 4"/>
          <p:cNvSpPr txBox="1"/>
          <p:nvPr/>
        </p:nvSpPr>
        <p:spPr>
          <a:xfrm>
            <a:off x="1379984" y="584775"/>
            <a:ext cx="9396536" cy="523220"/>
          </a:xfrm>
          <a:prstGeom prst="rect">
            <a:avLst/>
          </a:prstGeom>
          <a:noFill/>
        </p:spPr>
        <p:txBody>
          <a:bodyPr wrap="square" rtlCol="0">
            <a:spAutoFit/>
          </a:bodyPr>
          <a:lstStyle/>
          <a:p>
            <a:pPr algn="ctr"/>
            <a:r>
              <a:rPr lang="en-US" sz="2800" b="1" dirty="0">
                <a:solidFill>
                  <a:srgbClr val="0000FF"/>
                </a:solidFill>
                <a:latin typeface="Times New Roman" pitchFamily="18" charset="0"/>
                <a:cs typeface="Times New Roman" pitchFamily="18" charset="0"/>
              </a:rPr>
              <a:t>1. SỰ RA ĐỜI CỦA NHÀ NƯỚC VĂN LANG</a:t>
            </a:r>
          </a:p>
        </p:txBody>
      </p:sp>
      <p:sp>
        <p:nvSpPr>
          <p:cNvPr id="6" name="TextBox 5"/>
          <p:cNvSpPr txBox="1"/>
          <p:nvPr/>
        </p:nvSpPr>
        <p:spPr>
          <a:xfrm>
            <a:off x="1876802" y="2492897"/>
            <a:ext cx="4221360" cy="2246769"/>
          </a:xfrm>
          <a:prstGeom prst="rect">
            <a:avLst/>
          </a:prstGeom>
          <a:noFill/>
        </p:spPr>
        <p:txBody>
          <a:bodyPr wrap="square" rtlCol="0">
            <a:spAutoFit/>
          </a:bodyPr>
          <a:lstStyle/>
          <a:p>
            <a:pPr algn="just"/>
            <a:r>
              <a:rPr lang="nl-NL" sz="2800" dirty="0">
                <a:solidFill>
                  <a:srgbClr val="0000FF"/>
                </a:solidFill>
                <a:latin typeface="Times New Roman" pitchFamily="18" charset="0"/>
                <a:cs typeface="Times New Roman" pitchFamily="18" charset="0"/>
              </a:rPr>
              <a:t>- C1: Cho biết nhà nước Văn Lang ra đời trong khoảng thời gian nào? Nêu phạm vi không gian của nhà nước Văn Lang.</a:t>
            </a:r>
            <a:endParaRPr lang="en-US" sz="2800" dirty="0">
              <a:solidFill>
                <a:srgbClr val="0000FF"/>
              </a:solidFill>
              <a:latin typeface="Times New Roman" pitchFamily="18" charset="0"/>
              <a:cs typeface="Times New Roman" pitchFamily="18" charset="0"/>
            </a:endParaRPr>
          </a:p>
        </p:txBody>
      </p:sp>
      <p:sp>
        <p:nvSpPr>
          <p:cNvPr id="7" name="TextBox 6"/>
          <p:cNvSpPr txBox="1"/>
          <p:nvPr/>
        </p:nvSpPr>
        <p:spPr>
          <a:xfrm>
            <a:off x="1876802" y="4869161"/>
            <a:ext cx="4221360" cy="1384995"/>
          </a:xfrm>
          <a:prstGeom prst="rect">
            <a:avLst/>
          </a:prstGeom>
          <a:noFill/>
        </p:spPr>
        <p:txBody>
          <a:bodyPr wrap="square" rtlCol="0">
            <a:spAutoFit/>
          </a:bodyPr>
          <a:lstStyle/>
          <a:p>
            <a:pPr algn="just"/>
            <a:r>
              <a:rPr lang="nl-NL" sz="2800" dirty="0">
                <a:solidFill>
                  <a:srgbClr val="002060"/>
                </a:solidFill>
                <a:latin typeface="Times New Roman" pitchFamily="18" charset="0"/>
                <a:cs typeface="Times New Roman" pitchFamily="18" charset="0"/>
              </a:rPr>
              <a:t>- C2: Kinh đô của nhà nước Văn Lang thuộc địa phương nào ngày nay?</a:t>
            </a:r>
            <a:endParaRPr lang="en-US" sz="2800" dirty="0">
              <a:solidFill>
                <a:srgbClr val="002060"/>
              </a:solidFill>
              <a:latin typeface="Times New Roman" pitchFamily="18" charset="0"/>
              <a:cs typeface="Times New Roman" pitchFamily="18" charset="0"/>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0097" y="2240750"/>
            <a:ext cx="2880321" cy="4339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8115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5640" y="31038"/>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
        <p:nvSpPr>
          <p:cNvPr id="4" name="TextBox 3"/>
          <p:cNvSpPr txBox="1"/>
          <p:nvPr/>
        </p:nvSpPr>
        <p:spPr>
          <a:xfrm>
            <a:off x="1631505" y="836713"/>
            <a:ext cx="8654073" cy="4524315"/>
          </a:xfrm>
          <a:prstGeom prst="rect">
            <a:avLst/>
          </a:prstGeom>
          <a:noFill/>
        </p:spPr>
        <p:txBody>
          <a:bodyPr wrap="square" rtlCol="0">
            <a:spAutoFit/>
          </a:bodyPr>
          <a:lstStyle/>
          <a:p>
            <a:pPr algn="just"/>
            <a:r>
              <a:rPr lang="nl-NL" sz="3200" dirty="0">
                <a:solidFill>
                  <a:srgbClr val="C00000"/>
                </a:solidFill>
                <a:latin typeface="Times New Roman" pitchFamily="18" charset="0"/>
                <a:cs typeface="Times New Roman" pitchFamily="18" charset="0"/>
              </a:rPr>
              <a:t>- C1: Nhu cầu trị thủy, đối phó với lũ lụt, bảo vệ mùa màng đã thúc đẩy sự liên kết giữa các bộ lạc. Thế kỉ VII TCN, thủ lĩnh bộ lạc Văn Lang đã thu phục các bộ lạc khác, tự xưng la Hùng Vương, thành lập nhà nước Văn Lang. Phạm vi không gian cư trú trên vùng đất ven sông Hồng từ Việt Trì (Phú Thọ) đến chân núi Ba Vì (Hà Nội) ngày nay</a:t>
            </a:r>
            <a:endParaRPr lang="en-US" sz="3200" dirty="0">
              <a:solidFill>
                <a:srgbClr val="C00000"/>
              </a:solidFill>
              <a:latin typeface="Times New Roman" pitchFamily="18" charset="0"/>
              <a:cs typeface="Times New Roman" pitchFamily="18" charset="0"/>
            </a:endParaRPr>
          </a:p>
          <a:p>
            <a:pPr algn="just"/>
            <a:r>
              <a:rPr lang="nl-NL" sz="3200" dirty="0">
                <a:solidFill>
                  <a:srgbClr val="C00000"/>
                </a:solidFill>
                <a:latin typeface="Times New Roman" pitchFamily="18" charset="0"/>
                <a:cs typeface="Times New Roman" pitchFamily="18" charset="0"/>
              </a:rPr>
              <a:t>- C2: Kinh đô của nước Văn Lang thuộc địa phương ngày nay là Việt Trì (Phú Thọ)</a:t>
            </a:r>
            <a:endParaRPr lang="en-US" sz="32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705025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75520" y="2175807"/>
            <a:ext cx="8784976" cy="1077218"/>
          </a:xfrm>
          <a:prstGeom prst="rect">
            <a:avLst/>
          </a:prstGeom>
          <a:noFill/>
        </p:spPr>
        <p:txBody>
          <a:bodyPr wrap="square" rtlCol="0">
            <a:spAutoFit/>
          </a:bodyPr>
          <a:lstStyle/>
          <a:p>
            <a:pPr algn="just"/>
            <a:r>
              <a:rPr lang="en-US" sz="3200" dirty="0">
                <a:solidFill>
                  <a:srgbClr val="0000FF"/>
                </a:solidFill>
                <a:latin typeface="Times New Roman" pitchFamily="18" charset="0"/>
                <a:cs typeface="Times New Roman" pitchFamily="18" charset="0"/>
              </a:rPr>
              <a:t>.</a:t>
            </a:r>
          </a:p>
          <a:p>
            <a:pPr algn="just"/>
            <a:endParaRPr lang="en-US" sz="3200" dirty="0">
              <a:solidFill>
                <a:srgbClr val="0000FF"/>
              </a:solidFill>
              <a:latin typeface="Times New Roman" pitchFamily="18" charset="0"/>
              <a:cs typeface="Times New Roman" pitchFamily="18"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5520" y="701407"/>
            <a:ext cx="1239280" cy="1271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373028" y="191636"/>
            <a:ext cx="9396536" cy="523220"/>
          </a:xfrm>
          <a:prstGeom prst="rect">
            <a:avLst/>
          </a:prstGeom>
          <a:noFill/>
        </p:spPr>
        <p:txBody>
          <a:bodyPr wrap="square" rtlCol="0">
            <a:spAutoFit/>
          </a:bodyPr>
          <a:lstStyle/>
          <a:p>
            <a:pPr algn="ctr"/>
            <a:r>
              <a:rPr lang="en-US" sz="2800" b="1" dirty="0">
                <a:solidFill>
                  <a:srgbClr val="0000FF"/>
                </a:solidFill>
                <a:latin typeface="Times New Roman" pitchFamily="18" charset="0"/>
                <a:cs typeface="Times New Roman" pitchFamily="18" charset="0"/>
              </a:rPr>
              <a:t>1. SỰ RA ĐỜI CỦA NHÀ NƯỚC VĂN LANG</a:t>
            </a:r>
          </a:p>
        </p:txBody>
      </p:sp>
      <p:sp>
        <p:nvSpPr>
          <p:cNvPr id="8" name="TextBox 7"/>
          <p:cNvSpPr txBox="1"/>
          <p:nvPr/>
        </p:nvSpPr>
        <p:spPr>
          <a:xfrm>
            <a:off x="1775520" y="1992872"/>
            <a:ext cx="8496944" cy="3046988"/>
          </a:xfrm>
          <a:prstGeom prst="rect">
            <a:avLst/>
          </a:prstGeom>
          <a:noFill/>
        </p:spPr>
        <p:txBody>
          <a:bodyPr wrap="square" rtlCol="0">
            <a:spAutoFit/>
          </a:bodyPr>
          <a:lstStyle/>
          <a:p>
            <a:pPr algn="just"/>
            <a:r>
              <a:rPr lang="nl-NL" sz="3200" dirty="0">
                <a:solidFill>
                  <a:srgbClr val="0000FF"/>
                </a:solidFill>
                <a:latin typeface="Times New Roman" pitchFamily="18" charset="0"/>
                <a:cs typeface="Times New Roman" pitchFamily="18" charset="0"/>
              </a:rPr>
              <a:t> Thế kỉ VII TCN, thủ lĩnh bộ lạc Văn Lang đã thu phục các bộ lạc khác, tự xưng la Hùng Vương, thành lập nhà nước Văn Lang, đóng đô ở Phong Châu (Việt Trì, Phú Thọ). Sự ra đời của nhà nước Văn Lang mở ra thời kì dựng nước đầu tiên trong lịch sử dân tộc.</a:t>
            </a:r>
            <a:endParaRPr lang="en-US" sz="3200" dirty="0">
              <a:solidFill>
                <a:srgbClr val="0000FF"/>
              </a:solidFill>
              <a:latin typeface="Times New Roman" pitchFamily="18" charset="0"/>
              <a:cs typeface="Times New Roman" pitchFamily="18" charset="0"/>
            </a:endParaRPr>
          </a:p>
        </p:txBody>
      </p:sp>
      <p:sp>
        <p:nvSpPr>
          <p:cNvPr id="6" name="Action Button: Home 5">
            <a:hlinkClick r:id="rId3" action="ppaction://hlinksldjump" highlightClick="1"/>
          </p:cNvPr>
          <p:cNvSpPr/>
          <p:nvPr/>
        </p:nvSpPr>
        <p:spPr>
          <a:xfrm>
            <a:off x="9912425" y="6165304"/>
            <a:ext cx="565621" cy="432048"/>
          </a:xfrm>
          <a:prstGeom prst="actionButtonHom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760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9984" y="1"/>
            <a:ext cx="9396536"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I. NHÀ NƯỚC VĂN LANG</a:t>
            </a:r>
          </a:p>
        </p:txBody>
      </p:sp>
      <p:sp>
        <p:nvSpPr>
          <p:cNvPr id="9" name="TextBox 8"/>
          <p:cNvSpPr txBox="1"/>
          <p:nvPr/>
        </p:nvSpPr>
        <p:spPr>
          <a:xfrm>
            <a:off x="1927920" y="1163532"/>
            <a:ext cx="8640960" cy="1569660"/>
          </a:xfrm>
          <a:prstGeom prst="rect">
            <a:avLst/>
          </a:prstGeom>
          <a:noFill/>
        </p:spPr>
        <p:txBody>
          <a:bodyPr wrap="square" rtlCol="0">
            <a:spAutoFit/>
          </a:bodyPr>
          <a:lstStyle/>
          <a:p>
            <a:pPr algn="just"/>
            <a:r>
              <a:rPr lang="en-US" sz="3200" b="1" dirty="0" err="1">
                <a:solidFill>
                  <a:srgbClr val="C00000"/>
                </a:solidFill>
                <a:latin typeface="Times New Roman" pitchFamily="18" charset="0"/>
                <a:cs typeface="Times New Roman" pitchFamily="18" charset="0"/>
              </a:rPr>
              <a:t>Giáo</a:t>
            </a:r>
            <a:r>
              <a:rPr lang="en-US" sz="3200" b="1" dirty="0">
                <a:solidFill>
                  <a:srgbClr val="C00000"/>
                </a:solidFill>
                <a:latin typeface="Times New Roman" pitchFamily="18" charset="0"/>
                <a:cs typeface="Times New Roman" pitchFamily="18" charset="0"/>
              </a:rPr>
              <a:t> chia </a:t>
            </a:r>
            <a:r>
              <a:rPr lang="en-US" sz="3200" b="1" dirty="0" err="1">
                <a:solidFill>
                  <a:srgbClr val="C00000"/>
                </a:solidFill>
                <a:latin typeface="Times New Roman" pitchFamily="18" charset="0"/>
                <a:cs typeface="Times New Roman" pitchFamily="18" charset="0"/>
              </a:rPr>
              <a:t>lớp</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thành</a:t>
            </a:r>
            <a:r>
              <a:rPr lang="en-US" sz="3200" b="1" dirty="0">
                <a:solidFill>
                  <a:srgbClr val="C00000"/>
                </a:solidFill>
                <a:latin typeface="Times New Roman" pitchFamily="18" charset="0"/>
                <a:cs typeface="Times New Roman" pitchFamily="18" charset="0"/>
              </a:rPr>
              <a:t> 6 </a:t>
            </a:r>
            <a:r>
              <a:rPr lang="en-US" sz="3200" b="1" dirty="0" err="1">
                <a:solidFill>
                  <a:srgbClr val="C00000"/>
                </a:solidFill>
                <a:latin typeface="Times New Roman" pitchFamily="18" charset="0"/>
                <a:cs typeface="Times New Roman" pitchFamily="18" charset="0"/>
              </a:rPr>
              <a:t>nhóm</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yêu</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cầu</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các</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nhóm</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tìm</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hiểu</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thông</a:t>
            </a:r>
            <a:r>
              <a:rPr lang="en-US" sz="3200" b="1" dirty="0">
                <a:solidFill>
                  <a:srgbClr val="C00000"/>
                </a:solidFill>
                <a:latin typeface="Times New Roman" pitchFamily="18" charset="0"/>
                <a:cs typeface="Times New Roman" pitchFamily="18" charset="0"/>
              </a:rPr>
              <a:t> tin </a:t>
            </a:r>
            <a:r>
              <a:rPr lang="en-US" sz="3200" b="1" dirty="0" err="1">
                <a:solidFill>
                  <a:srgbClr val="C00000"/>
                </a:solidFill>
                <a:latin typeface="Times New Roman" pitchFamily="18" charset="0"/>
                <a:cs typeface="Times New Roman" pitchFamily="18" charset="0"/>
              </a:rPr>
              <a:t>mục</a:t>
            </a:r>
            <a:r>
              <a:rPr lang="en-US" sz="3200" b="1" dirty="0">
                <a:solidFill>
                  <a:srgbClr val="C00000"/>
                </a:solidFill>
                <a:latin typeface="Times New Roman" pitchFamily="18" charset="0"/>
                <a:cs typeface="Times New Roman" pitchFamily="18" charset="0"/>
              </a:rPr>
              <a:t> I.2 </a:t>
            </a:r>
            <a:r>
              <a:rPr lang="en-US" sz="3200" b="1" dirty="0" err="1">
                <a:solidFill>
                  <a:srgbClr val="C00000"/>
                </a:solidFill>
                <a:latin typeface="Times New Roman" pitchFamily="18" charset="0"/>
                <a:cs typeface="Times New Roman" pitchFamily="18" charset="0"/>
              </a:rPr>
              <a:t>và</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quan</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sát</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sơ</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đồ</a:t>
            </a:r>
            <a:r>
              <a:rPr lang="en-US" sz="3200" b="1" dirty="0">
                <a:solidFill>
                  <a:srgbClr val="C00000"/>
                </a:solidFill>
                <a:latin typeface="Times New Roman" pitchFamily="18" charset="0"/>
                <a:cs typeface="Times New Roman" pitchFamily="18" charset="0"/>
              </a:rPr>
              <a:t>  14.2, </a:t>
            </a:r>
            <a:r>
              <a:rPr lang="en-US" sz="3200" b="1" dirty="0" err="1">
                <a:solidFill>
                  <a:srgbClr val="C00000"/>
                </a:solidFill>
                <a:latin typeface="Times New Roman" pitchFamily="18" charset="0"/>
                <a:cs typeface="Times New Roman" pitchFamily="18" charset="0"/>
              </a:rPr>
              <a:t>hãy</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thảo</a:t>
            </a:r>
            <a:r>
              <a:rPr lang="en-US" sz="3200" b="1" dirty="0">
                <a:solidFill>
                  <a:srgbClr val="C00000"/>
                </a:solidFill>
                <a:latin typeface="Times New Roman" pitchFamily="18" charset="0"/>
                <a:cs typeface="Times New Roman" pitchFamily="18" charset="0"/>
              </a:rPr>
              <a:t> </a:t>
            </a:r>
            <a:r>
              <a:rPr lang="en-US" sz="3200" b="1" dirty="0" err="1">
                <a:solidFill>
                  <a:srgbClr val="C00000"/>
                </a:solidFill>
                <a:latin typeface="Times New Roman" pitchFamily="18" charset="0"/>
                <a:cs typeface="Times New Roman" pitchFamily="18" charset="0"/>
              </a:rPr>
              <a:t>luận</a:t>
            </a:r>
            <a:r>
              <a:rPr lang="en-US" sz="3200" b="1" dirty="0">
                <a:solidFill>
                  <a:srgbClr val="C00000"/>
                </a:solidFill>
                <a:latin typeface="Times New Roman" pitchFamily="18" charset="0"/>
                <a:cs typeface="Times New Roman" pitchFamily="18" charset="0"/>
              </a:rPr>
              <a:t> : </a:t>
            </a:r>
          </a:p>
        </p:txBody>
      </p:sp>
      <p:sp>
        <p:nvSpPr>
          <p:cNvPr id="5" name="TextBox 4"/>
          <p:cNvSpPr txBox="1"/>
          <p:nvPr/>
        </p:nvSpPr>
        <p:spPr>
          <a:xfrm>
            <a:off x="1379984" y="584775"/>
            <a:ext cx="9396536" cy="523220"/>
          </a:xfrm>
          <a:prstGeom prst="rect">
            <a:avLst/>
          </a:prstGeom>
          <a:noFill/>
        </p:spPr>
        <p:txBody>
          <a:bodyPr wrap="square" rtlCol="0">
            <a:spAutoFit/>
          </a:bodyPr>
          <a:lstStyle/>
          <a:p>
            <a:pPr algn="ctr"/>
            <a:r>
              <a:rPr lang="en-US" sz="2800" b="1" dirty="0">
                <a:solidFill>
                  <a:srgbClr val="0000FF"/>
                </a:solidFill>
                <a:latin typeface="Times New Roman" pitchFamily="18" charset="0"/>
                <a:cs typeface="Times New Roman" pitchFamily="18" charset="0"/>
              </a:rPr>
              <a:t>2. TỔ CHỨC NHÀ NƯỚC VĂN LANG</a:t>
            </a:r>
          </a:p>
        </p:txBody>
      </p:sp>
      <p:sp>
        <p:nvSpPr>
          <p:cNvPr id="6" name="TextBox 5"/>
          <p:cNvSpPr txBox="1"/>
          <p:nvPr/>
        </p:nvSpPr>
        <p:spPr>
          <a:xfrm>
            <a:off x="1703512" y="2996952"/>
            <a:ext cx="4227074" cy="2677656"/>
          </a:xfrm>
          <a:prstGeom prst="rect">
            <a:avLst/>
          </a:prstGeom>
          <a:noFill/>
        </p:spPr>
        <p:txBody>
          <a:bodyPr wrap="square" rtlCol="0">
            <a:spAutoFit/>
          </a:bodyPr>
          <a:lstStyle/>
          <a:p>
            <a:pPr algn="just"/>
            <a:r>
              <a:rPr lang="nl-NL" sz="2800" dirty="0">
                <a:solidFill>
                  <a:srgbClr val="0000FF"/>
                </a:solidFill>
                <a:latin typeface="Times New Roman" pitchFamily="18" charset="0"/>
                <a:cs typeface="Times New Roman" pitchFamily="18" charset="0"/>
              </a:rPr>
              <a:t>Trình bày về tổ chức bộ máy của nhà nước Văn Lang. Từ đó, rút ra nhận xét về tổ chức bộ máy nhà nước đầu tiên này của nước ta.?</a:t>
            </a:r>
            <a:endParaRPr lang="en-US" sz="2800" dirty="0">
              <a:solidFill>
                <a:srgbClr val="0000FF"/>
              </a:solidFill>
              <a:latin typeface="Times New Roman" pitchFamily="18" charset="0"/>
              <a:cs typeface="Times New Roman" pitchFamily="18" charset="0"/>
            </a:endParaRPr>
          </a:p>
          <a:p>
            <a:pPr algn="just"/>
            <a:endParaRPr lang="en-US" sz="2800" dirty="0">
              <a:solidFill>
                <a:srgbClr val="0000FF"/>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9720" y="2733192"/>
            <a:ext cx="3682350" cy="3576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6052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03512" y="175276"/>
            <a:ext cx="8784976"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 GỢI Ý SẢN PHẨM</a:t>
            </a:r>
          </a:p>
        </p:txBody>
      </p:sp>
      <p:sp>
        <p:nvSpPr>
          <p:cNvPr id="3" name="TextBox 2"/>
          <p:cNvSpPr txBox="1"/>
          <p:nvPr/>
        </p:nvSpPr>
        <p:spPr>
          <a:xfrm>
            <a:off x="1693069" y="908721"/>
            <a:ext cx="8784976" cy="4524315"/>
          </a:xfrm>
          <a:prstGeom prst="rect">
            <a:avLst/>
          </a:prstGeom>
          <a:noFill/>
        </p:spPr>
        <p:txBody>
          <a:bodyPr wrap="square" rtlCol="0">
            <a:spAutoFit/>
          </a:bodyPr>
          <a:lstStyle/>
          <a:p>
            <a:pPr algn="just"/>
            <a:r>
              <a:rPr lang="nl-NL" sz="3200" dirty="0">
                <a:solidFill>
                  <a:srgbClr val="C00000"/>
                </a:solidFill>
                <a:latin typeface="Times New Roman" pitchFamily="18" charset="0"/>
                <a:cs typeface="Times New Roman" pitchFamily="18" charset="0"/>
              </a:rPr>
              <a:t>-</a:t>
            </a:r>
            <a:r>
              <a:rPr lang="en-US" sz="3200" dirty="0" err="1">
                <a:solidFill>
                  <a:srgbClr val="C00000"/>
                </a:solidFill>
                <a:latin typeface="Times New Roman" pitchFamily="18" charset="0"/>
                <a:cs typeface="Times New Roman" pitchFamily="18" charset="0"/>
              </a:rPr>
              <a:t>Đứng</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đầu</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nhà</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nước</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là</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Hùng</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Vương</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Ông</a:t>
            </a:r>
            <a:r>
              <a:rPr lang="en-US" sz="3200" dirty="0">
                <a:solidFill>
                  <a:srgbClr val="C00000"/>
                </a:solidFill>
                <a:latin typeface="Times New Roman" pitchFamily="18" charset="0"/>
                <a:cs typeface="Times New Roman" pitchFamily="18" charset="0"/>
              </a:rPr>
              <a:t> chia </a:t>
            </a:r>
            <a:r>
              <a:rPr lang="en-US" sz="3200" dirty="0" err="1">
                <a:solidFill>
                  <a:srgbClr val="C00000"/>
                </a:solidFill>
                <a:latin typeface="Times New Roman" pitchFamily="18" charset="0"/>
                <a:cs typeface="Times New Roman" pitchFamily="18" charset="0"/>
              </a:rPr>
              <a:t>nước</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làm</a:t>
            </a:r>
            <a:r>
              <a:rPr lang="en-US" sz="3200" dirty="0">
                <a:solidFill>
                  <a:srgbClr val="C00000"/>
                </a:solidFill>
                <a:latin typeface="Times New Roman" pitchFamily="18" charset="0"/>
                <a:cs typeface="Times New Roman" pitchFamily="18" charset="0"/>
              </a:rPr>
              <a:t> 15 </a:t>
            </a:r>
            <a:r>
              <a:rPr lang="en-US" sz="3200" dirty="0" err="1">
                <a:solidFill>
                  <a:srgbClr val="C00000"/>
                </a:solidFill>
                <a:latin typeface="Times New Roman" pitchFamily="18" charset="0"/>
                <a:cs typeface="Times New Roman" pitchFamily="18" charset="0"/>
              </a:rPr>
              <a:t>bộ</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giúp</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việc</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cho</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vua</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là</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các</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Lạc</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Hầu</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Lạc</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Tướng</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Đứng</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đầu</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các</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chiềng</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chạ</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là</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Bồ</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chính</a:t>
            </a:r>
            <a:r>
              <a:rPr lang="en-US" sz="3200" dirty="0">
                <a:solidFill>
                  <a:srgbClr val="C00000"/>
                </a:solidFill>
                <a:latin typeface="Times New Roman" pitchFamily="18" charset="0"/>
                <a:cs typeface="Times New Roman" pitchFamily="18" charset="0"/>
              </a:rPr>
              <a:t>. </a:t>
            </a:r>
            <a:r>
              <a:rPr lang="fr-FR" sz="3200" dirty="0">
                <a:solidFill>
                  <a:srgbClr val="C00000"/>
                </a:solidFill>
                <a:latin typeface="Times New Roman" pitchFamily="18" charset="0"/>
                <a:cs typeface="Times New Roman" pitchFamily="18" charset="0"/>
              </a:rPr>
              <a:t>Con </a:t>
            </a:r>
            <a:r>
              <a:rPr lang="fr-FR" sz="3200" dirty="0" err="1">
                <a:solidFill>
                  <a:srgbClr val="C00000"/>
                </a:solidFill>
                <a:latin typeface="Times New Roman" pitchFamily="18" charset="0"/>
                <a:cs typeface="Times New Roman" pitchFamily="18" charset="0"/>
              </a:rPr>
              <a:t>trai</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vua</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gọi</a:t>
            </a:r>
            <a:r>
              <a:rPr lang="fr-FR" sz="3200" dirty="0">
                <a:solidFill>
                  <a:srgbClr val="C00000"/>
                </a:solidFill>
                <a:latin typeface="Times New Roman" pitchFamily="18" charset="0"/>
                <a:cs typeface="Times New Roman" pitchFamily="18" charset="0"/>
              </a:rPr>
              <a:t> là </a:t>
            </a:r>
            <a:r>
              <a:rPr lang="fr-FR" sz="3200" dirty="0" err="1">
                <a:solidFill>
                  <a:srgbClr val="C00000"/>
                </a:solidFill>
                <a:latin typeface="Times New Roman" pitchFamily="18" charset="0"/>
                <a:cs typeface="Times New Roman" pitchFamily="18" charset="0"/>
              </a:rPr>
              <a:t>Quan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lang</a:t>
            </a:r>
            <a:r>
              <a:rPr lang="fr-FR" sz="3200" dirty="0">
                <a:solidFill>
                  <a:srgbClr val="C00000"/>
                </a:solidFill>
                <a:latin typeface="Times New Roman" pitchFamily="18" charset="0"/>
                <a:cs typeface="Times New Roman" pitchFamily="18" charset="0"/>
              </a:rPr>
              <a:t>, con </a:t>
            </a:r>
            <a:r>
              <a:rPr lang="fr-FR" sz="3200" dirty="0" err="1">
                <a:solidFill>
                  <a:srgbClr val="C00000"/>
                </a:solidFill>
                <a:latin typeface="Times New Roman" pitchFamily="18" charset="0"/>
                <a:cs typeface="Times New Roman" pitchFamily="18" charset="0"/>
              </a:rPr>
              <a:t>gái</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vua</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gọi</a:t>
            </a:r>
            <a:r>
              <a:rPr lang="fr-FR" sz="3200" dirty="0">
                <a:solidFill>
                  <a:srgbClr val="C00000"/>
                </a:solidFill>
                <a:latin typeface="Times New Roman" pitchFamily="18" charset="0"/>
                <a:cs typeface="Times New Roman" pitchFamily="18" charset="0"/>
              </a:rPr>
              <a:t> là </a:t>
            </a:r>
            <a:r>
              <a:rPr lang="fr-FR" sz="3200" dirty="0" err="1">
                <a:solidFill>
                  <a:srgbClr val="C00000"/>
                </a:solidFill>
                <a:latin typeface="Times New Roman" pitchFamily="18" charset="0"/>
                <a:cs typeface="Times New Roman" pitchFamily="18" charset="0"/>
              </a:rPr>
              <a:t>Mị</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nương</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Xã</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hội</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bao</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gồm</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những</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người</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có</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quyền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quý</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dân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tự</a:t>
            </a:r>
            <a:r>
              <a:rPr lang="fr-FR" sz="3200" dirty="0">
                <a:solidFill>
                  <a:srgbClr val="C00000"/>
                </a:solidFill>
                <a:latin typeface="Times New Roman" pitchFamily="18" charset="0"/>
                <a:cs typeface="Times New Roman" pitchFamily="18" charset="0"/>
              </a:rPr>
              <a:t> do </a:t>
            </a:r>
            <a:r>
              <a:rPr lang="fr-FR" sz="3200" dirty="0" err="1">
                <a:solidFill>
                  <a:srgbClr val="C00000"/>
                </a:solidFill>
                <a:latin typeface="Times New Roman" pitchFamily="18" charset="0"/>
                <a:cs typeface="Times New Roman" pitchFamily="18" charset="0"/>
              </a:rPr>
              <a:t>và</a:t>
            </a:r>
            <a:r>
              <a:rPr lang="fr-FR" sz="3200" dirty="0">
                <a:solidFill>
                  <a:srgbClr val="C00000"/>
                </a:solidFill>
                <a:latin typeface="Times New Roman" pitchFamily="18" charset="0"/>
                <a:cs typeface="Times New Roman" pitchFamily="18" charset="0"/>
              </a:rPr>
              <a:t> nô </a:t>
            </a:r>
            <a:r>
              <a:rPr lang="fr-FR" sz="3200" dirty="0" err="1">
                <a:solidFill>
                  <a:srgbClr val="C00000"/>
                </a:solidFill>
                <a:latin typeface="Times New Roman" pitchFamily="18" charset="0"/>
                <a:cs typeface="Times New Roman" pitchFamily="18" charset="0"/>
              </a:rPr>
              <a:t>tì</a:t>
            </a:r>
            <a:r>
              <a:rPr lang="fr-FR" sz="3200" dirty="0">
                <a:solidFill>
                  <a:srgbClr val="C00000"/>
                </a:solidFill>
                <a:latin typeface="Times New Roman" pitchFamily="18" charset="0"/>
                <a:cs typeface="Times New Roman" pitchFamily="18" charset="0"/>
              </a:rPr>
              <a:t>.</a:t>
            </a:r>
            <a:endParaRPr lang="en-US" sz="3200" dirty="0">
              <a:solidFill>
                <a:srgbClr val="C00000"/>
              </a:solidFill>
              <a:latin typeface="Times New Roman" pitchFamily="18" charset="0"/>
              <a:cs typeface="Times New Roman" pitchFamily="18" charset="0"/>
            </a:endParaRPr>
          </a:p>
          <a:p>
            <a:pPr algn="just"/>
            <a:r>
              <a:rPr lang="fr-FR" sz="3200" dirty="0">
                <a:solidFill>
                  <a:srgbClr val="C00000"/>
                </a:solidFill>
                <a:latin typeface="Times New Roman" pitchFamily="18" charset="0"/>
                <a:cs typeface="Times New Roman" pitchFamily="18" charset="0"/>
              </a:rPr>
              <a:t>&gt; </a:t>
            </a:r>
            <a:r>
              <a:rPr lang="fr-FR" sz="3200" dirty="0" err="1">
                <a:solidFill>
                  <a:srgbClr val="C00000"/>
                </a:solidFill>
                <a:latin typeface="Times New Roman" pitchFamily="18" charset="0"/>
                <a:cs typeface="Times New Roman" pitchFamily="18" charset="0"/>
              </a:rPr>
              <a:t>Nhận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xét</a:t>
            </a:r>
            <a:r>
              <a:rPr lang="fr-FR" sz="3200" dirty="0">
                <a:solidFill>
                  <a:srgbClr val="C00000"/>
                </a:solidFill>
                <a:latin typeface="Times New Roman" pitchFamily="18" charset="0"/>
                <a:cs typeface="Times New Roman" pitchFamily="18" charset="0"/>
              </a:rPr>
              <a:t> : </a:t>
            </a:r>
            <a:r>
              <a:rPr lang="fr-FR" sz="3200" dirty="0" err="1">
                <a:solidFill>
                  <a:srgbClr val="C00000"/>
                </a:solidFill>
                <a:latin typeface="Times New Roman" pitchFamily="18" charset="0"/>
                <a:cs typeface="Times New Roman" pitchFamily="18" charset="0"/>
              </a:rPr>
              <a:t>Nhà</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nước</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sơ</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khai</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tổ</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chức</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đơn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giản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chưa</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có</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quân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đội</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chưa</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có</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luật</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pháp</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Tuy</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đơn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giản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nhưng</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đã</a:t>
            </a:r>
            <a:r>
              <a:rPr lang="fr-FR" sz="3200" dirty="0">
                <a:solidFill>
                  <a:srgbClr val="C00000"/>
                </a:solidFill>
                <a:latin typeface="Times New Roman" pitchFamily="18" charset="0"/>
                <a:cs typeface="Times New Roman" pitchFamily="18" charset="0"/>
              </a:rPr>
              <a:t> là </a:t>
            </a:r>
            <a:r>
              <a:rPr lang="fr-FR" sz="3200" dirty="0" err="1">
                <a:solidFill>
                  <a:srgbClr val="C00000"/>
                </a:solidFill>
                <a:latin typeface="Times New Roman" pitchFamily="18" charset="0"/>
                <a:cs typeface="Times New Roman" pitchFamily="18" charset="0"/>
              </a:rPr>
              <a:t>tổ</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chức</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chính</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quyền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cai</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quản</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nhà</a:t>
            </a:r>
            <a:r>
              <a:rPr lang="fr-FR" sz="3200" dirty="0">
                <a:solidFill>
                  <a:srgbClr val="C00000"/>
                </a:solidFill>
                <a:latin typeface="Times New Roman" pitchFamily="18" charset="0"/>
                <a:cs typeface="Times New Roman" pitchFamily="18" charset="0"/>
              </a:rPr>
              <a:t> </a:t>
            </a:r>
            <a:r>
              <a:rPr lang="fr-FR" sz="3200" dirty="0" err="1">
                <a:solidFill>
                  <a:srgbClr val="C00000"/>
                </a:solidFill>
                <a:latin typeface="Times New Roman" pitchFamily="18" charset="0"/>
                <a:cs typeface="Times New Roman" pitchFamily="18" charset="0"/>
              </a:rPr>
              <a:t>nước</a:t>
            </a:r>
            <a:r>
              <a:rPr lang="fr-FR" sz="3200" dirty="0">
                <a:solidFill>
                  <a:srgbClr val="C00000"/>
                </a:solidFill>
                <a:latin typeface="Times New Roman" pitchFamily="18" charset="0"/>
                <a:cs typeface="Times New Roman" pitchFamily="18" charset="0"/>
              </a:rPr>
              <a:t>.</a:t>
            </a:r>
            <a:endParaRPr lang="en-US" sz="3200" dirty="0">
              <a:solidFill>
                <a:srgbClr val="C00000"/>
              </a:solidFill>
              <a:latin typeface="Times New Roman" pitchFamily="18" charset="0"/>
              <a:cs typeface="Times New Roman" pitchFamily="18" charset="0"/>
            </a:endParaRPr>
          </a:p>
        </p:txBody>
      </p:sp>
      <p:sp>
        <p:nvSpPr>
          <p:cNvPr id="2" name="Action Button: Home 1">
            <a:hlinkClick r:id="rId2" action="ppaction://hlinksldjump" highlightClick="1"/>
          </p:cNvPr>
          <p:cNvSpPr/>
          <p:nvPr/>
        </p:nvSpPr>
        <p:spPr>
          <a:xfrm>
            <a:off x="9912425" y="6165304"/>
            <a:ext cx="565621" cy="432048"/>
          </a:xfrm>
          <a:prstGeom prst="actionButtonHom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1051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56675" y="1556792"/>
            <a:ext cx="8784976" cy="1077218"/>
          </a:xfrm>
          <a:prstGeom prst="rect">
            <a:avLst/>
          </a:prstGeom>
          <a:noFill/>
        </p:spPr>
        <p:txBody>
          <a:bodyPr wrap="square" rtlCol="0">
            <a:spAutoFit/>
          </a:bodyPr>
          <a:lstStyle/>
          <a:p>
            <a:pPr algn="ctr"/>
            <a:r>
              <a:rPr lang="nl-NL" sz="3200" b="1" dirty="0">
                <a:solidFill>
                  <a:srgbClr val="C00000"/>
                </a:solidFill>
                <a:latin typeface="Times New Roman" pitchFamily="18" charset="0"/>
                <a:cs typeface="Times New Roman" pitchFamily="18" charset="0"/>
              </a:rPr>
              <a:t>ĐỌC THÔNG TIN, QUAN SÁT HÌNH</a:t>
            </a:r>
          </a:p>
          <a:p>
            <a:pPr algn="ctr"/>
            <a:r>
              <a:rPr lang="nl-NL" sz="3200" dirty="0">
                <a:solidFill>
                  <a:srgbClr val="C00000"/>
                </a:solidFill>
                <a:latin typeface="Times New Roman" pitchFamily="18" charset="0"/>
                <a:cs typeface="Times New Roman" pitchFamily="18" charset="0"/>
              </a:rPr>
              <a:t>HÃY THẢO LUẬN VỚI BẠN BÊN CẠNH</a:t>
            </a:r>
          </a:p>
        </p:txBody>
      </p:sp>
      <p:sp>
        <p:nvSpPr>
          <p:cNvPr id="6" name="TextBox 5"/>
          <p:cNvSpPr txBox="1"/>
          <p:nvPr/>
        </p:nvSpPr>
        <p:spPr>
          <a:xfrm>
            <a:off x="1379984" y="348672"/>
            <a:ext cx="9396536"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II. NHÀ NƯỚC ÂU LẠC</a:t>
            </a:r>
          </a:p>
        </p:txBody>
      </p:sp>
    </p:spTree>
    <p:extLst>
      <p:ext uri="{BB962C8B-B14F-4D97-AF65-F5344CB8AC3E}">
        <p14:creationId xmlns:p14="http://schemas.microsoft.com/office/powerpoint/2010/main" val="1986423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79984" y="72388"/>
            <a:ext cx="9396536"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II. NHÀ NƯỚC ÂU LẠC</a:t>
            </a:r>
          </a:p>
        </p:txBody>
      </p:sp>
      <p:sp>
        <p:nvSpPr>
          <p:cNvPr id="7" name="TextBox 6"/>
          <p:cNvSpPr txBox="1"/>
          <p:nvPr/>
        </p:nvSpPr>
        <p:spPr>
          <a:xfrm>
            <a:off x="1678769" y="764705"/>
            <a:ext cx="8280920" cy="1384995"/>
          </a:xfrm>
          <a:prstGeom prst="rect">
            <a:avLst/>
          </a:prstGeom>
          <a:noFill/>
        </p:spPr>
        <p:txBody>
          <a:bodyPr wrap="square" rtlCol="0">
            <a:spAutoFit/>
          </a:bodyPr>
          <a:lstStyle/>
          <a:p>
            <a:pPr algn="just"/>
            <a:r>
              <a:rPr lang="nl-NL" sz="2800" dirty="0">
                <a:solidFill>
                  <a:srgbClr val="0000FF"/>
                </a:solidFill>
                <a:latin typeface="Times New Roman" pitchFamily="18" charset="0"/>
                <a:cs typeface="Times New Roman" pitchFamily="18" charset="0"/>
              </a:rPr>
              <a:t>- C1:Cho biết hoàn cảnh ra đời của nhà nước Âu Lạc. Xác định vị trí, chức năng chính kinh đô của Âu Lạc trên lược đồ. </a:t>
            </a:r>
            <a:endParaRPr lang="en-US" sz="2800" dirty="0">
              <a:solidFill>
                <a:srgbClr val="0000FF"/>
              </a:solidFill>
              <a:latin typeface="Times New Roman" pitchFamily="18" charset="0"/>
              <a:cs typeface="Times New Roman" pitchFamily="18" charset="0"/>
            </a:endParaRPr>
          </a:p>
        </p:txBody>
      </p:sp>
      <p:sp>
        <p:nvSpPr>
          <p:cNvPr id="8" name="TextBox 7"/>
          <p:cNvSpPr txBox="1"/>
          <p:nvPr/>
        </p:nvSpPr>
        <p:spPr>
          <a:xfrm>
            <a:off x="1714773" y="2276016"/>
            <a:ext cx="8208912" cy="2246769"/>
          </a:xfrm>
          <a:prstGeom prst="rect">
            <a:avLst/>
          </a:prstGeom>
          <a:noFill/>
        </p:spPr>
        <p:txBody>
          <a:bodyPr wrap="square" rtlCol="0">
            <a:spAutoFit/>
          </a:bodyPr>
          <a:lstStyle/>
          <a:p>
            <a:pPr algn="just"/>
            <a:r>
              <a:rPr lang="nl-NL" sz="2800" dirty="0">
                <a:solidFill>
                  <a:srgbClr val="002060"/>
                </a:solidFill>
                <a:latin typeface="Times New Roman" pitchFamily="18" charset="0"/>
                <a:cs typeface="Times New Roman" pitchFamily="18" charset="0"/>
              </a:rPr>
              <a:t>- C2: Vì sao thời Văn Lang tư liệu chủ yếu là công cụ, trong khi thời Âu Lạc tư liệu chủ yếu là vũ khí? Qua hình ảnh nỏ bắn tên liên hoàn và mũi tên đồng, em có nhận xét gì về thuật luyện kim và trình độ quân sự thời Âu Lạc</a:t>
            </a:r>
            <a:endParaRPr lang="en-US" sz="2800" dirty="0">
              <a:solidFill>
                <a:srgbClr val="002060"/>
              </a:solidFill>
              <a:latin typeface="Times New Roman" pitchFamily="18" charset="0"/>
              <a:cs typeface="Times New Roman" pitchFamily="18" charset="0"/>
            </a:endParaRPr>
          </a:p>
        </p:txBody>
      </p:sp>
      <p:pic>
        <p:nvPicPr>
          <p:cNvPr id="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3715" y="4388074"/>
            <a:ext cx="4595065"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2115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79984" y="72388"/>
            <a:ext cx="9396536"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II. NHÀ NƯỚC ÂU LẠC</a:t>
            </a:r>
          </a:p>
        </p:txBody>
      </p:sp>
      <p:sp>
        <p:nvSpPr>
          <p:cNvPr id="7" name="TextBox 6"/>
          <p:cNvSpPr txBox="1"/>
          <p:nvPr/>
        </p:nvSpPr>
        <p:spPr>
          <a:xfrm>
            <a:off x="1937792" y="673260"/>
            <a:ext cx="8280920" cy="2246769"/>
          </a:xfrm>
          <a:prstGeom prst="rect">
            <a:avLst/>
          </a:prstGeom>
          <a:noFill/>
        </p:spPr>
        <p:txBody>
          <a:bodyPr wrap="square" rtlCol="0">
            <a:spAutoFit/>
          </a:bodyPr>
          <a:lstStyle/>
          <a:p>
            <a:pPr algn="just"/>
            <a:r>
              <a:rPr lang="nl-NL" sz="2800" dirty="0">
                <a:solidFill>
                  <a:srgbClr val="0000FF"/>
                </a:solidFill>
                <a:latin typeface="Times New Roman" pitchFamily="18" charset="0"/>
                <a:cs typeface="Times New Roman" pitchFamily="18" charset="0"/>
              </a:rPr>
              <a:t>- C3: Dựa vào mục em có biết? Nêu ý kiến của em về chức năng của thành Cổ Loa (An Dương Vương xây thành Cổ Loa để làm gì?Ai sống trong thành Cổ Loa. Vì sao thành Cổ Loa được gọi là “quân thành”)?</a:t>
            </a:r>
            <a:endParaRPr lang="en-US" sz="2800" dirty="0">
              <a:solidFill>
                <a:srgbClr val="0000FF"/>
              </a:solidFill>
              <a:latin typeface="Times New Roman" pitchFamily="18" charset="0"/>
              <a:cs typeface="Times New Roman" pitchFamily="18" charset="0"/>
            </a:endParaRPr>
          </a:p>
          <a:p>
            <a:pPr algn="just"/>
            <a:endParaRPr lang="en-US" sz="2800" dirty="0">
              <a:solidFill>
                <a:srgbClr val="0000FF"/>
              </a:solidFill>
              <a:latin typeface="Times New Roman" pitchFamily="18" charset="0"/>
              <a:cs typeface="Times New Roman" pitchFamily="18" charset="0"/>
            </a:endParaRPr>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9776" y="2600061"/>
            <a:ext cx="3456384" cy="3741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0358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67991"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A</a:t>
            </a:r>
          </a:p>
        </p:txBody>
      </p:sp>
      <p:sp>
        <p:nvSpPr>
          <p:cNvPr id="5" name="Rectangle 4"/>
          <p:cNvSpPr/>
          <p:nvPr/>
        </p:nvSpPr>
        <p:spPr>
          <a:xfrm>
            <a:off x="3472047"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6" name="Rectangle 5"/>
          <p:cNvSpPr/>
          <p:nvPr/>
        </p:nvSpPr>
        <p:spPr>
          <a:xfrm>
            <a:off x="3976103"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D</a:t>
            </a:r>
          </a:p>
        </p:txBody>
      </p:sp>
      <p:sp>
        <p:nvSpPr>
          <p:cNvPr id="7" name="Rectangle 6"/>
          <p:cNvSpPr/>
          <p:nvPr/>
        </p:nvSpPr>
        <p:spPr>
          <a:xfrm>
            <a:off x="4480159"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Ư</a:t>
            </a:r>
          </a:p>
        </p:txBody>
      </p:sp>
      <p:sp>
        <p:nvSpPr>
          <p:cNvPr id="8" name="Rectangle 7"/>
          <p:cNvSpPr/>
          <p:nvPr/>
        </p:nvSpPr>
        <p:spPr>
          <a:xfrm>
            <a:off x="4984215"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Ơ</a:t>
            </a:r>
          </a:p>
        </p:txBody>
      </p:sp>
      <p:sp>
        <p:nvSpPr>
          <p:cNvPr id="9" name="Rectangle 8"/>
          <p:cNvSpPr/>
          <p:nvPr/>
        </p:nvSpPr>
        <p:spPr>
          <a:xfrm>
            <a:off x="5488271"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10" name="Rectangle 9"/>
          <p:cNvSpPr/>
          <p:nvPr/>
        </p:nvSpPr>
        <p:spPr>
          <a:xfrm>
            <a:off x="5992327"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G</a:t>
            </a:r>
          </a:p>
        </p:txBody>
      </p:sp>
      <p:sp>
        <p:nvSpPr>
          <p:cNvPr id="11" name="Rectangle 10"/>
          <p:cNvSpPr/>
          <p:nvPr/>
        </p:nvSpPr>
        <p:spPr>
          <a:xfrm>
            <a:off x="6496383"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V</a:t>
            </a:r>
          </a:p>
        </p:txBody>
      </p:sp>
      <p:sp>
        <p:nvSpPr>
          <p:cNvPr id="12" name="Rectangle 11"/>
          <p:cNvSpPr/>
          <p:nvPr/>
        </p:nvSpPr>
        <p:spPr>
          <a:xfrm>
            <a:off x="7000439"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Ư</a:t>
            </a:r>
          </a:p>
        </p:txBody>
      </p:sp>
      <p:sp>
        <p:nvSpPr>
          <p:cNvPr id="13" name="Rectangle 12"/>
          <p:cNvSpPr/>
          <p:nvPr/>
        </p:nvSpPr>
        <p:spPr>
          <a:xfrm>
            <a:off x="7504495"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Ơ</a:t>
            </a:r>
          </a:p>
        </p:txBody>
      </p:sp>
      <p:sp>
        <p:nvSpPr>
          <p:cNvPr id="14" name="Rectangle 13"/>
          <p:cNvSpPr/>
          <p:nvPr/>
        </p:nvSpPr>
        <p:spPr>
          <a:xfrm>
            <a:off x="8008551"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15" name="Rectangle 14"/>
          <p:cNvSpPr/>
          <p:nvPr/>
        </p:nvSpPr>
        <p:spPr>
          <a:xfrm>
            <a:off x="8512607" y="4682162"/>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G</a:t>
            </a:r>
          </a:p>
        </p:txBody>
      </p:sp>
      <p:sp>
        <p:nvSpPr>
          <p:cNvPr id="46" name="Rectangle 45"/>
          <p:cNvSpPr/>
          <p:nvPr/>
        </p:nvSpPr>
        <p:spPr>
          <a:xfrm>
            <a:off x="3481265" y="545279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C</a:t>
            </a:r>
          </a:p>
        </p:txBody>
      </p:sp>
      <p:sp>
        <p:nvSpPr>
          <p:cNvPr id="47" name="Rectangle 46"/>
          <p:cNvSpPr/>
          <p:nvPr/>
        </p:nvSpPr>
        <p:spPr>
          <a:xfrm>
            <a:off x="3985321" y="545279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Ổ</a:t>
            </a:r>
          </a:p>
        </p:txBody>
      </p:sp>
      <p:sp>
        <p:nvSpPr>
          <p:cNvPr id="48" name="Rectangle 47"/>
          <p:cNvSpPr/>
          <p:nvPr/>
        </p:nvSpPr>
        <p:spPr>
          <a:xfrm>
            <a:off x="4489377" y="545279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L</a:t>
            </a:r>
          </a:p>
        </p:txBody>
      </p:sp>
      <p:sp>
        <p:nvSpPr>
          <p:cNvPr id="49" name="Rectangle 48"/>
          <p:cNvSpPr/>
          <p:nvPr/>
        </p:nvSpPr>
        <p:spPr>
          <a:xfrm>
            <a:off x="4993433" y="545279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O</a:t>
            </a:r>
          </a:p>
        </p:txBody>
      </p:sp>
      <p:sp>
        <p:nvSpPr>
          <p:cNvPr id="50" name="Rectangle 49"/>
          <p:cNvSpPr/>
          <p:nvPr/>
        </p:nvSpPr>
        <p:spPr>
          <a:xfrm>
            <a:off x="5497489" y="545279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A</a:t>
            </a:r>
          </a:p>
        </p:txBody>
      </p:sp>
      <p:sp>
        <p:nvSpPr>
          <p:cNvPr id="59" name="Rectangle 58"/>
          <p:cNvSpPr/>
          <p:nvPr/>
        </p:nvSpPr>
        <p:spPr>
          <a:xfrm>
            <a:off x="2974050"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T</a:t>
            </a:r>
          </a:p>
        </p:txBody>
      </p:sp>
      <p:sp>
        <p:nvSpPr>
          <p:cNvPr id="60" name="Rectangle 59"/>
          <p:cNvSpPr/>
          <p:nvPr/>
        </p:nvSpPr>
        <p:spPr>
          <a:xfrm>
            <a:off x="3478106"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H</a:t>
            </a:r>
          </a:p>
        </p:txBody>
      </p:sp>
      <p:sp>
        <p:nvSpPr>
          <p:cNvPr id="61" name="Rectangle 60"/>
          <p:cNvSpPr/>
          <p:nvPr/>
        </p:nvSpPr>
        <p:spPr>
          <a:xfrm>
            <a:off x="3982162"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Á</a:t>
            </a:r>
          </a:p>
        </p:txBody>
      </p:sp>
      <p:sp>
        <p:nvSpPr>
          <p:cNvPr id="62" name="Rectangle 61"/>
          <p:cNvSpPr/>
          <p:nvPr/>
        </p:nvSpPr>
        <p:spPr>
          <a:xfrm>
            <a:off x="4486218"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63" name="Rectangle 62"/>
          <p:cNvSpPr/>
          <p:nvPr/>
        </p:nvSpPr>
        <p:spPr>
          <a:xfrm>
            <a:off x="4990274"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H</a:t>
            </a:r>
          </a:p>
        </p:txBody>
      </p:sp>
      <p:sp>
        <p:nvSpPr>
          <p:cNvPr id="64" name="Rectangle 63"/>
          <p:cNvSpPr/>
          <p:nvPr/>
        </p:nvSpPr>
        <p:spPr>
          <a:xfrm>
            <a:off x="5494330"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G</a:t>
            </a:r>
          </a:p>
        </p:txBody>
      </p:sp>
      <p:sp>
        <p:nvSpPr>
          <p:cNvPr id="65" name="Rectangle 64"/>
          <p:cNvSpPr/>
          <p:nvPr/>
        </p:nvSpPr>
        <p:spPr>
          <a:xfrm>
            <a:off x="5998386"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I</a:t>
            </a:r>
          </a:p>
        </p:txBody>
      </p:sp>
      <p:sp>
        <p:nvSpPr>
          <p:cNvPr id="66" name="Rectangle 65"/>
          <p:cNvSpPr/>
          <p:nvPr/>
        </p:nvSpPr>
        <p:spPr>
          <a:xfrm>
            <a:off x="6502442"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Ó</a:t>
            </a:r>
          </a:p>
        </p:txBody>
      </p:sp>
      <p:sp>
        <p:nvSpPr>
          <p:cNvPr id="67" name="Rectangle 66"/>
          <p:cNvSpPr/>
          <p:nvPr/>
        </p:nvSpPr>
        <p:spPr>
          <a:xfrm>
            <a:off x="7006498"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68" name="Rectangle 67"/>
          <p:cNvSpPr/>
          <p:nvPr/>
        </p:nvSpPr>
        <p:spPr>
          <a:xfrm>
            <a:off x="7510554" y="3887823"/>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G</a:t>
            </a:r>
          </a:p>
        </p:txBody>
      </p:sp>
      <p:sp>
        <p:nvSpPr>
          <p:cNvPr id="72" name="Rectangle 71"/>
          <p:cNvSpPr/>
          <p:nvPr/>
        </p:nvSpPr>
        <p:spPr>
          <a:xfrm>
            <a:off x="5488271" y="3136720"/>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L</a:t>
            </a:r>
          </a:p>
        </p:txBody>
      </p:sp>
      <p:sp>
        <p:nvSpPr>
          <p:cNvPr id="73" name="Rectangle 72"/>
          <p:cNvSpPr/>
          <p:nvPr/>
        </p:nvSpPr>
        <p:spPr>
          <a:xfrm>
            <a:off x="5992327" y="3136720"/>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Ạ</a:t>
            </a:r>
          </a:p>
        </p:txBody>
      </p:sp>
      <p:sp>
        <p:nvSpPr>
          <p:cNvPr id="74" name="Rectangle 73"/>
          <p:cNvSpPr/>
          <p:nvPr/>
        </p:nvSpPr>
        <p:spPr>
          <a:xfrm>
            <a:off x="6496383" y="3136720"/>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C</a:t>
            </a:r>
          </a:p>
        </p:txBody>
      </p:sp>
      <p:sp>
        <p:nvSpPr>
          <p:cNvPr id="75" name="Rectangle 74"/>
          <p:cNvSpPr/>
          <p:nvPr/>
        </p:nvSpPr>
        <p:spPr>
          <a:xfrm>
            <a:off x="7000439" y="3136720"/>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T</a:t>
            </a:r>
          </a:p>
        </p:txBody>
      </p:sp>
      <p:sp>
        <p:nvSpPr>
          <p:cNvPr id="76" name="Rectangle 75"/>
          <p:cNvSpPr/>
          <p:nvPr/>
        </p:nvSpPr>
        <p:spPr>
          <a:xfrm>
            <a:off x="7504495" y="3136720"/>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Ư</a:t>
            </a:r>
          </a:p>
        </p:txBody>
      </p:sp>
      <p:sp>
        <p:nvSpPr>
          <p:cNvPr id="77" name="Rectangle 76"/>
          <p:cNvSpPr/>
          <p:nvPr/>
        </p:nvSpPr>
        <p:spPr>
          <a:xfrm>
            <a:off x="8008551" y="3136720"/>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Ớ</a:t>
            </a:r>
          </a:p>
        </p:txBody>
      </p:sp>
      <p:sp>
        <p:nvSpPr>
          <p:cNvPr id="78" name="Rectangle 77"/>
          <p:cNvSpPr/>
          <p:nvPr/>
        </p:nvSpPr>
        <p:spPr>
          <a:xfrm>
            <a:off x="8512607" y="3136720"/>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79" name="Rectangle 78"/>
          <p:cNvSpPr/>
          <p:nvPr/>
        </p:nvSpPr>
        <p:spPr>
          <a:xfrm>
            <a:off x="9016663" y="3136720"/>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G</a:t>
            </a:r>
          </a:p>
        </p:txBody>
      </p:sp>
      <p:sp>
        <p:nvSpPr>
          <p:cNvPr id="85" name="Rectangle 84"/>
          <p:cNvSpPr/>
          <p:nvPr/>
        </p:nvSpPr>
        <p:spPr>
          <a:xfrm>
            <a:off x="3472047" y="2363145"/>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H</a:t>
            </a:r>
          </a:p>
        </p:txBody>
      </p:sp>
      <p:sp>
        <p:nvSpPr>
          <p:cNvPr id="86" name="Rectangle 85"/>
          <p:cNvSpPr/>
          <p:nvPr/>
        </p:nvSpPr>
        <p:spPr>
          <a:xfrm>
            <a:off x="3976103" y="2363145"/>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Ù</a:t>
            </a:r>
          </a:p>
        </p:txBody>
      </p:sp>
      <p:sp>
        <p:nvSpPr>
          <p:cNvPr id="87" name="Rectangle 86"/>
          <p:cNvSpPr/>
          <p:nvPr/>
        </p:nvSpPr>
        <p:spPr>
          <a:xfrm>
            <a:off x="4480159" y="2363145"/>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88" name="Rectangle 87"/>
          <p:cNvSpPr/>
          <p:nvPr/>
        </p:nvSpPr>
        <p:spPr>
          <a:xfrm>
            <a:off x="4984215" y="2363145"/>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G</a:t>
            </a:r>
          </a:p>
        </p:txBody>
      </p:sp>
      <p:sp>
        <p:nvSpPr>
          <p:cNvPr id="89" name="Rectangle 88"/>
          <p:cNvSpPr/>
          <p:nvPr/>
        </p:nvSpPr>
        <p:spPr>
          <a:xfrm>
            <a:off x="5488271" y="2363145"/>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V</a:t>
            </a:r>
          </a:p>
        </p:txBody>
      </p:sp>
      <p:sp>
        <p:nvSpPr>
          <p:cNvPr id="90" name="Rectangle 89"/>
          <p:cNvSpPr/>
          <p:nvPr/>
        </p:nvSpPr>
        <p:spPr>
          <a:xfrm>
            <a:off x="5992327" y="2363145"/>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Ư</a:t>
            </a:r>
          </a:p>
        </p:txBody>
      </p:sp>
      <p:sp>
        <p:nvSpPr>
          <p:cNvPr id="91" name="Rectangle 90"/>
          <p:cNvSpPr/>
          <p:nvPr/>
        </p:nvSpPr>
        <p:spPr>
          <a:xfrm>
            <a:off x="6496383" y="2363145"/>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Ơ</a:t>
            </a:r>
          </a:p>
        </p:txBody>
      </p:sp>
      <p:sp>
        <p:nvSpPr>
          <p:cNvPr id="92" name="Rectangle 91"/>
          <p:cNvSpPr/>
          <p:nvPr/>
        </p:nvSpPr>
        <p:spPr>
          <a:xfrm>
            <a:off x="7000439" y="2363145"/>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93" name="Rectangle 92"/>
          <p:cNvSpPr/>
          <p:nvPr/>
        </p:nvSpPr>
        <p:spPr>
          <a:xfrm>
            <a:off x="7504495" y="2363145"/>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G</a:t>
            </a:r>
          </a:p>
        </p:txBody>
      </p:sp>
      <p:sp>
        <p:nvSpPr>
          <p:cNvPr id="97" name="Rectangle 96"/>
          <p:cNvSpPr/>
          <p:nvPr/>
        </p:nvSpPr>
        <p:spPr>
          <a:xfrm>
            <a:off x="4480159" y="159042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S</a:t>
            </a:r>
          </a:p>
        </p:txBody>
      </p:sp>
      <p:sp>
        <p:nvSpPr>
          <p:cNvPr id="98" name="Rectangle 97"/>
          <p:cNvSpPr/>
          <p:nvPr/>
        </p:nvSpPr>
        <p:spPr>
          <a:xfrm>
            <a:off x="4984215" y="159042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Ơ</a:t>
            </a:r>
          </a:p>
        </p:txBody>
      </p:sp>
      <p:sp>
        <p:nvSpPr>
          <p:cNvPr id="99" name="Rectangle 98"/>
          <p:cNvSpPr/>
          <p:nvPr/>
        </p:nvSpPr>
        <p:spPr>
          <a:xfrm>
            <a:off x="5488271" y="159042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100" name="Rectangle 99"/>
          <p:cNvSpPr/>
          <p:nvPr/>
        </p:nvSpPr>
        <p:spPr>
          <a:xfrm>
            <a:off x="5992327" y="159042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T</a:t>
            </a:r>
          </a:p>
        </p:txBody>
      </p:sp>
      <p:sp>
        <p:nvSpPr>
          <p:cNvPr id="101" name="Rectangle 100"/>
          <p:cNvSpPr/>
          <p:nvPr/>
        </p:nvSpPr>
        <p:spPr>
          <a:xfrm>
            <a:off x="6496383" y="159042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I</a:t>
            </a:r>
          </a:p>
        </p:txBody>
      </p:sp>
      <p:sp>
        <p:nvSpPr>
          <p:cNvPr id="102" name="Rectangle 101"/>
          <p:cNvSpPr/>
          <p:nvPr/>
        </p:nvSpPr>
        <p:spPr>
          <a:xfrm>
            <a:off x="7000439" y="159042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103" name="Rectangle 102"/>
          <p:cNvSpPr/>
          <p:nvPr/>
        </p:nvSpPr>
        <p:spPr>
          <a:xfrm>
            <a:off x="7504495" y="159042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H</a:t>
            </a:r>
          </a:p>
        </p:txBody>
      </p:sp>
      <p:sp>
        <p:nvSpPr>
          <p:cNvPr id="109" name="Rectangle 108"/>
          <p:cNvSpPr/>
          <p:nvPr/>
        </p:nvSpPr>
        <p:spPr>
          <a:xfrm>
            <a:off x="4989445" y="81289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V</a:t>
            </a:r>
          </a:p>
        </p:txBody>
      </p:sp>
      <p:sp>
        <p:nvSpPr>
          <p:cNvPr id="110" name="Rectangle 109"/>
          <p:cNvSpPr/>
          <p:nvPr/>
        </p:nvSpPr>
        <p:spPr>
          <a:xfrm>
            <a:off x="5493501" y="81289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Ă</a:t>
            </a:r>
          </a:p>
        </p:txBody>
      </p:sp>
      <p:sp>
        <p:nvSpPr>
          <p:cNvPr id="111" name="Rectangle 110"/>
          <p:cNvSpPr/>
          <p:nvPr/>
        </p:nvSpPr>
        <p:spPr>
          <a:xfrm>
            <a:off x="5997557" y="81289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112" name="Rectangle 111"/>
          <p:cNvSpPr/>
          <p:nvPr/>
        </p:nvSpPr>
        <p:spPr>
          <a:xfrm>
            <a:off x="6501613" y="81289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M</a:t>
            </a:r>
          </a:p>
        </p:txBody>
      </p:sp>
      <p:sp>
        <p:nvSpPr>
          <p:cNvPr id="113" name="Rectangle 112"/>
          <p:cNvSpPr/>
          <p:nvPr/>
        </p:nvSpPr>
        <p:spPr>
          <a:xfrm>
            <a:off x="7005669" y="81289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I</a:t>
            </a:r>
          </a:p>
        </p:txBody>
      </p:sp>
      <p:sp>
        <p:nvSpPr>
          <p:cNvPr id="114" name="Rectangle 113"/>
          <p:cNvSpPr/>
          <p:nvPr/>
        </p:nvSpPr>
        <p:spPr>
          <a:xfrm>
            <a:off x="7509725" y="81289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N</a:t>
            </a:r>
          </a:p>
        </p:txBody>
      </p:sp>
      <p:sp>
        <p:nvSpPr>
          <p:cNvPr id="115" name="Rectangle 114"/>
          <p:cNvSpPr/>
          <p:nvPr/>
        </p:nvSpPr>
        <p:spPr>
          <a:xfrm>
            <a:off x="8013781" y="812894"/>
            <a:ext cx="504056" cy="504056"/>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latin typeface="Times New Roman" panose="02020603050405020304" pitchFamily="18" charset="0"/>
                <a:cs typeface="Times New Roman" panose="02020603050405020304" pitchFamily="18" charset="0"/>
              </a:rPr>
              <a:t>H</a:t>
            </a:r>
          </a:p>
        </p:txBody>
      </p:sp>
      <p:grpSp>
        <p:nvGrpSpPr>
          <p:cNvPr id="128" name="Group 127"/>
          <p:cNvGrpSpPr/>
          <p:nvPr/>
        </p:nvGrpSpPr>
        <p:grpSpPr>
          <a:xfrm>
            <a:off x="4993433" y="805409"/>
            <a:ext cx="3528392" cy="504056"/>
            <a:chOff x="1236200" y="631437"/>
            <a:chExt cx="3528392" cy="504056"/>
          </a:xfrm>
        </p:grpSpPr>
        <p:sp>
          <p:nvSpPr>
            <p:cNvPr id="121" name="Rectangle 120"/>
            <p:cNvSpPr/>
            <p:nvPr/>
          </p:nvSpPr>
          <p:spPr>
            <a:xfrm>
              <a:off x="1236200" y="631437"/>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1740256" y="631437"/>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2244312" y="631437"/>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2748368" y="631437"/>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3252424" y="631437"/>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3756480" y="631437"/>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4260536" y="631437"/>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6" name="Group 135"/>
          <p:cNvGrpSpPr/>
          <p:nvPr/>
        </p:nvGrpSpPr>
        <p:grpSpPr>
          <a:xfrm>
            <a:off x="4489377" y="1589570"/>
            <a:ext cx="3528392" cy="504056"/>
            <a:chOff x="619944" y="341040"/>
            <a:chExt cx="3528392" cy="504056"/>
          </a:xfrm>
        </p:grpSpPr>
        <p:sp>
          <p:nvSpPr>
            <p:cNvPr id="129" name="Rectangle 128"/>
            <p:cNvSpPr/>
            <p:nvPr/>
          </p:nvSpPr>
          <p:spPr>
            <a:xfrm>
              <a:off x="61994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112400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162805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2132112"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2636168"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314022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364428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p:cNvGrpSpPr/>
          <p:nvPr/>
        </p:nvGrpSpPr>
        <p:grpSpPr>
          <a:xfrm>
            <a:off x="3472047" y="2361909"/>
            <a:ext cx="4536504" cy="504056"/>
            <a:chOff x="619944" y="341040"/>
            <a:chExt cx="4536504" cy="504056"/>
          </a:xfrm>
        </p:grpSpPr>
        <p:sp>
          <p:nvSpPr>
            <p:cNvPr id="137" name="Rectangle 136"/>
            <p:cNvSpPr/>
            <p:nvPr/>
          </p:nvSpPr>
          <p:spPr>
            <a:xfrm>
              <a:off x="61994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112400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162805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2132112"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2636168"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314022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364428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414833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4652392"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5488271" y="3136720"/>
            <a:ext cx="4032448" cy="504056"/>
            <a:chOff x="619944" y="341040"/>
            <a:chExt cx="4032448" cy="504056"/>
          </a:xfrm>
        </p:grpSpPr>
        <p:sp>
          <p:nvSpPr>
            <p:cNvPr id="147" name="Rectangle 146"/>
            <p:cNvSpPr/>
            <p:nvPr/>
          </p:nvSpPr>
          <p:spPr>
            <a:xfrm>
              <a:off x="61994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112400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162805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2132112"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2636168"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314022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364428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414833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6" name="Group 165"/>
          <p:cNvGrpSpPr/>
          <p:nvPr/>
        </p:nvGrpSpPr>
        <p:grpSpPr>
          <a:xfrm>
            <a:off x="2977209" y="3887823"/>
            <a:ext cx="5040560" cy="504056"/>
            <a:chOff x="619944" y="341040"/>
            <a:chExt cx="5040560" cy="504056"/>
          </a:xfrm>
        </p:grpSpPr>
        <p:sp>
          <p:nvSpPr>
            <p:cNvPr id="156" name="Rectangle 155"/>
            <p:cNvSpPr/>
            <p:nvPr/>
          </p:nvSpPr>
          <p:spPr>
            <a:xfrm>
              <a:off x="61994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p:cNvSpPr/>
            <p:nvPr/>
          </p:nvSpPr>
          <p:spPr>
            <a:xfrm>
              <a:off x="112400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162805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p:cNvSpPr/>
            <p:nvPr/>
          </p:nvSpPr>
          <p:spPr>
            <a:xfrm>
              <a:off x="2132112"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p:cNvSpPr/>
            <p:nvPr/>
          </p:nvSpPr>
          <p:spPr>
            <a:xfrm>
              <a:off x="2636168"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a:off x="314022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p:cNvSpPr/>
            <p:nvPr/>
          </p:nvSpPr>
          <p:spPr>
            <a:xfrm>
              <a:off x="364428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p:cNvSpPr/>
            <p:nvPr/>
          </p:nvSpPr>
          <p:spPr>
            <a:xfrm>
              <a:off x="414833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p:cNvSpPr/>
            <p:nvPr/>
          </p:nvSpPr>
          <p:spPr>
            <a:xfrm>
              <a:off x="4652392"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5156448"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2967991" y="4663584"/>
            <a:ext cx="6048672" cy="504056"/>
            <a:chOff x="619944" y="341040"/>
            <a:chExt cx="6048672" cy="504056"/>
          </a:xfrm>
        </p:grpSpPr>
        <p:sp>
          <p:nvSpPr>
            <p:cNvPr id="167" name="Rectangle 166"/>
            <p:cNvSpPr/>
            <p:nvPr/>
          </p:nvSpPr>
          <p:spPr>
            <a:xfrm>
              <a:off x="61994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p:cNvSpPr/>
            <p:nvPr/>
          </p:nvSpPr>
          <p:spPr>
            <a:xfrm>
              <a:off x="112400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162805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2132112"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p:cNvSpPr/>
            <p:nvPr/>
          </p:nvSpPr>
          <p:spPr>
            <a:xfrm>
              <a:off x="2636168"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p:cNvSpPr/>
            <p:nvPr/>
          </p:nvSpPr>
          <p:spPr>
            <a:xfrm>
              <a:off x="314022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364428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414833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4652392"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5156448"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566050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616456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5" name="Group 184"/>
          <p:cNvGrpSpPr/>
          <p:nvPr/>
        </p:nvGrpSpPr>
        <p:grpSpPr>
          <a:xfrm>
            <a:off x="3472047" y="5452793"/>
            <a:ext cx="2520280" cy="504056"/>
            <a:chOff x="619944" y="341040"/>
            <a:chExt cx="2520280" cy="504056"/>
          </a:xfrm>
        </p:grpSpPr>
        <p:sp>
          <p:nvSpPr>
            <p:cNvPr id="180" name="Rectangle 179"/>
            <p:cNvSpPr/>
            <p:nvPr/>
          </p:nvSpPr>
          <p:spPr>
            <a:xfrm>
              <a:off x="619944"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1124000"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1628056"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2132112"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2636168" y="341040"/>
              <a:ext cx="504056" cy="504056"/>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6" name="Oval 185"/>
          <p:cNvSpPr/>
          <p:nvPr/>
        </p:nvSpPr>
        <p:spPr>
          <a:xfrm>
            <a:off x="1847528" y="692697"/>
            <a:ext cx="619704" cy="632007"/>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1</a:t>
            </a:r>
          </a:p>
        </p:txBody>
      </p:sp>
      <p:sp>
        <p:nvSpPr>
          <p:cNvPr id="187" name="Oval 186">
            <a:hlinkClick r:id="rId2" action="ppaction://hlinksldjump"/>
          </p:cNvPr>
          <p:cNvSpPr/>
          <p:nvPr/>
        </p:nvSpPr>
        <p:spPr>
          <a:xfrm>
            <a:off x="1852090" y="1463328"/>
            <a:ext cx="619704" cy="632007"/>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2</a:t>
            </a:r>
          </a:p>
        </p:txBody>
      </p:sp>
      <p:sp>
        <p:nvSpPr>
          <p:cNvPr id="188" name="Oval 187">
            <a:hlinkClick r:id="rId3" action="ppaction://hlinksldjump"/>
          </p:cNvPr>
          <p:cNvSpPr/>
          <p:nvPr/>
        </p:nvSpPr>
        <p:spPr>
          <a:xfrm>
            <a:off x="1845991" y="2233959"/>
            <a:ext cx="619704" cy="632007"/>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3</a:t>
            </a:r>
          </a:p>
        </p:txBody>
      </p:sp>
      <p:sp>
        <p:nvSpPr>
          <p:cNvPr id="189" name="Oval 188">
            <a:hlinkClick r:id="rId4" action="ppaction://hlinksldjump"/>
          </p:cNvPr>
          <p:cNvSpPr/>
          <p:nvPr/>
        </p:nvSpPr>
        <p:spPr>
          <a:xfrm>
            <a:off x="1845991" y="3008770"/>
            <a:ext cx="619704" cy="632007"/>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4</a:t>
            </a:r>
          </a:p>
        </p:txBody>
      </p:sp>
      <p:sp>
        <p:nvSpPr>
          <p:cNvPr id="190" name="Oval 189">
            <a:hlinkClick r:id="rId5" action="ppaction://hlinksldjump"/>
          </p:cNvPr>
          <p:cNvSpPr/>
          <p:nvPr/>
        </p:nvSpPr>
        <p:spPr>
          <a:xfrm>
            <a:off x="1845991" y="3783581"/>
            <a:ext cx="619704" cy="632007"/>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5</a:t>
            </a:r>
          </a:p>
        </p:txBody>
      </p:sp>
      <p:sp>
        <p:nvSpPr>
          <p:cNvPr id="191" name="Oval 190">
            <a:hlinkClick r:id="rId6" action="ppaction://hlinksldjump"/>
          </p:cNvPr>
          <p:cNvSpPr/>
          <p:nvPr/>
        </p:nvSpPr>
        <p:spPr>
          <a:xfrm>
            <a:off x="1831825" y="4554212"/>
            <a:ext cx="619704" cy="632007"/>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6</a:t>
            </a:r>
          </a:p>
        </p:txBody>
      </p:sp>
      <p:sp>
        <p:nvSpPr>
          <p:cNvPr id="192" name="Oval 191">
            <a:hlinkClick r:id="rId7" action="ppaction://hlinksldjump"/>
          </p:cNvPr>
          <p:cNvSpPr/>
          <p:nvPr/>
        </p:nvSpPr>
        <p:spPr>
          <a:xfrm>
            <a:off x="1845991" y="5324843"/>
            <a:ext cx="619704" cy="632007"/>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600" b="1" dirty="0">
                <a:solidFill>
                  <a:schemeClr val="tx1"/>
                </a:solidFill>
                <a:latin typeface="Times New Roman" panose="02020603050405020304" pitchFamily="18" charset="0"/>
                <a:cs typeface="Times New Roman" panose="02020603050405020304" pitchFamily="18" charset="0"/>
              </a:rPr>
              <a:t>7</a:t>
            </a:r>
          </a:p>
        </p:txBody>
      </p:sp>
      <p:sp>
        <p:nvSpPr>
          <p:cNvPr id="193" name="Rounded Rectangle 192"/>
          <p:cNvSpPr/>
          <p:nvPr/>
        </p:nvSpPr>
        <p:spPr>
          <a:xfrm>
            <a:off x="1831825" y="6165304"/>
            <a:ext cx="2153496" cy="576064"/>
          </a:xfrm>
          <a:prstGeom prst="round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000" b="1" dirty="0">
                <a:solidFill>
                  <a:schemeClr val="tx1"/>
                </a:solidFill>
                <a:latin typeface="Times New Roman" panose="02020603050405020304" pitchFamily="18" charset="0"/>
                <a:cs typeface="Times New Roman" panose="02020603050405020304" pitchFamily="18" charset="0"/>
              </a:rPr>
              <a:t>ĐÁP ÁN</a:t>
            </a:r>
          </a:p>
        </p:txBody>
      </p:sp>
      <p:grpSp>
        <p:nvGrpSpPr>
          <p:cNvPr id="194" name="Group 193"/>
          <p:cNvGrpSpPr/>
          <p:nvPr/>
        </p:nvGrpSpPr>
        <p:grpSpPr>
          <a:xfrm>
            <a:off x="4552166" y="6100866"/>
            <a:ext cx="4208130" cy="712511"/>
            <a:chOff x="1236200" y="631437"/>
            <a:chExt cx="3528392" cy="504056"/>
          </a:xfrm>
          <a:solidFill>
            <a:srgbClr val="FFFF00"/>
          </a:solidFill>
        </p:grpSpPr>
        <p:sp>
          <p:nvSpPr>
            <p:cNvPr id="195" name="Rectangle 194"/>
            <p:cNvSpPr/>
            <p:nvPr/>
          </p:nvSpPr>
          <p:spPr>
            <a:xfrm>
              <a:off x="1236200" y="631437"/>
              <a:ext cx="504056" cy="504056"/>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rgbClr val="FF0000"/>
                  </a:solidFill>
                  <a:latin typeface="Times New Roman" panose="02020603050405020304" pitchFamily="18" charset="0"/>
                  <a:cs typeface="Times New Roman" panose="02020603050405020304" pitchFamily="18" charset="0"/>
                </a:rPr>
                <a:t>V</a:t>
              </a:r>
            </a:p>
          </p:txBody>
        </p:sp>
        <p:sp>
          <p:nvSpPr>
            <p:cNvPr id="196" name="Rectangle 195"/>
            <p:cNvSpPr/>
            <p:nvPr/>
          </p:nvSpPr>
          <p:spPr>
            <a:xfrm>
              <a:off x="1740256" y="631437"/>
              <a:ext cx="504056" cy="504056"/>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rgbClr val="FF0000"/>
                  </a:solidFill>
                  <a:latin typeface="Times New Roman" panose="02020603050405020304" pitchFamily="18" charset="0"/>
                  <a:cs typeface="Times New Roman" panose="02020603050405020304" pitchFamily="18" charset="0"/>
                </a:rPr>
                <a:t>Ă</a:t>
              </a:r>
            </a:p>
          </p:txBody>
        </p:sp>
        <p:sp>
          <p:nvSpPr>
            <p:cNvPr id="197" name="Rectangle 196"/>
            <p:cNvSpPr/>
            <p:nvPr/>
          </p:nvSpPr>
          <p:spPr>
            <a:xfrm>
              <a:off x="2244312" y="631437"/>
              <a:ext cx="504056" cy="504056"/>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rgbClr val="FF0000"/>
                  </a:solidFill>
                  <a:latin typeface="Times New Roman" panose="02020603050405020304" pitchFamily="18" charset="0"/>
                  <a:cs typeface="Times New Roman" panose="02020603050405020304" pitchFamily="18" charset="0"/>
                </a:rPr>
                <a:t>N</a:t>
              </a:r>
            </a:p>
          </p:txBody>
        </p:sp>
        <p:sp>
          <p:nvSpPr>
            <p:cNvPr id="198" name="Rectangle 197"/>
            <p:cNvSpPr/>
            <p:nvPr/>
          </p:nvSpPr>
          <p:spPr>
            <a:xfrm>
              <a:off x="2748368" y="631437"/>
              <a:ext cx="504056" cy="504056"/>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rgbClr val="FF0000"/>
                  </a:solidFill>
                  <a:latin typeface="Times New Roman" panose="02020603050405020304" pitchFamily="18" charset="0"/>
                  <a:cs typeface="Times New Roman" panose="02020603050405020304" pitchFamily="18" charset="0"/>
                </a:rPr>
                <a:t>L</a:t>
              </a:r>
            </a:p>
          </p:txBody>
        </p:sp>
        <p:sp>
          <p:nvSpPr>
            <p:cNvPr id="199" name="Rectangle 198"/>
            <p:cNvSpPr/>
            <p:nvPr/>
          </p:nvSpPr>
          <p:spPr>
            <a:xfrm>
              <a:off x="3252424" y="631437"/>
              <a:ext cx="504056" cy="504056"/>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rgbClr val="FF0000"/>
                  </a:solidFill>
                  <a:latin typeface="Times New Roman" panose="02020603050405020304" pitchFamily="18" charset="0"/>
                  <a:cs typeface="Times New Roman" panose="02020603050405020304" pitchFamily="18" charset="0"/>
                </a:rPr>
                <a:t>A</a:t>
              </a:r>
            </a:p>
          </p:txBody>
        </p:sp>
        <p:sp>
          <p:nvSpPr>
            <p:cNvPr id="200" name="Rectangle 199"/>
            <p:cNvSpPr/>
            <p:nvPr/>
          </p:nvSpPr>
          <p:spPr>
            <a:xfrm>
              <a:off x="3756480" y="631437"/>
              <a:ext cx="504056" cy="504056"/>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rgbClr val="FF0000"/>
                  </a:solidFill>
                  <a:latin typeface="Times New Roman" panose="02020603050405020304" pitchFamily="18" charset="0"/>
                  <a:cs typeface="Times New Roman" panose="02020603050405020304" pitchFamily="18" charset="0"/>
                </a:rPr>
                <a:t>N</a:t>
              </a:r>
            </a:p>
          </p:txBody>
        </p:sp>
        <p:sp>
          <p:nvSpPr>
            <p:cNvPr id="201" name="Rectangle 200"/>
            <p:cNvSpPr/>
            <p:nvPr/>
          </p:nvSpPr>
          <p:spPr>
            <a:xfrm>
              <a:off x="4260536" y="631437"/>
              <a:ext cx="504056" cy="504056"/>
            </a:xfrm>
            <a:prstGeom prst="rect">
              <a:avLst/>
            </a:prstGeom>
            <a:gr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a:solidFill>
                    <a:srgbClr val="FF0000"/>
                  </a:solidFill>
                  <a:latin typeface="Times New Roman" panose="02020603050405020304" pitchFamily="18" charset="0"/>
                  <a:cs typeface="Times New Roman" panose="02020603050405020304" pitchFamily="18" charset="0"/>
                </a:rPr>
                <a:t>G</a:t>
              </a:r>
            </a:p>
          </p:txBody>
        </p:sp>
      </p:grpSp>
      <p:sp>
        <p:nvSpPr>
          <p:cNvPr id="202" name="TextBox 201"/>
          <p:cNvSpPr txBox="1"/>
          <p:nvPr/>
        </p:nvSpPr>
        <p:spPr>
          <a:xfrm>
            <a:off x="2855640" y="116633"/>
            <a:ext cx="6768752" cy="584775"/>
          </a:xfrm>
          <a:prstGeom prst="rect">
            <a:avLst/>
          </a:prstGeom>
          <a:noFill/>
        </p:spPr>
        <p:txBody>
          <a:bodyPr wrap="square" rtlCol="0">
            <a:spAutoFit/>
          </a:bodyPr>
          <a:lstStyle/>
          <a:p>
            <a:pPr algn="ctr"/>
            <a:r>
              <a:rPr lang="en-US" sz="3200" b="1" dirty="0">
                <a:solidFill>
                  <a:srgbClr val="FF0000"/>
                </a:solidFill>
                <a:latin typeface="Times New Roman" pitchFamily="18" charset="0"/>
                <a:cs typeface="Times New Roman" pitchFamily="18" charset="0"/>
              </a:rPr>
              <a:t>TRÒ CHƠI Ô CHỮ</a:t>
            </a:r>
          </a:p>
        </p:txBody>
      </p:sp>
      <p:sp>
        <p:nvSpPr>
          <p:cNvPr id="203" name="Action Button: End 202">
            <a:hlinkClick r:id="rId8" action="ppaction://hlinksldjump" highlightClick="1"/>
          </p:cNvPr>
          <p:cNvSpPr/>
          <p:nvPr/>
        </p:nvSpPr>
        <p:spPr>
          <a:xfrm>
            <a:off x="9984432" y="6309320"/>
            <a:ext cx="504056" cy="504056"/>
          </a:xfrm>
          <a:prstGeom prst="actionButtonEnd">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24554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8"/>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28"/>
                                        </p:tgtEl>
                                        <p:attrNameLst>
                                          <p:attrName>style.visibility</p:attrName>
                                        </p:attrNameLst>
                                      </p:cBhvr>
                                      <p:to>
                                        <p:strVal val="hidden"/>
                                      </p:to>
                                    </p:set>
                                  </p:childTnLst>
                                </p:cTn>
                              </p:par>
                              <p:par>
                                <p:cTn id="7" presetID="1" presetClass="emph" presetSubtype="2" fill="hold" nodeType="withEffect">
                                  <p:stCondLst>
                                    <p:cond delay="0"/>
                                  </p:stCondLst>
                                  <p:childTnLst>
                                    <p:animClr clrSpc="rgb" dir="cw">
                                      <p:cBhvr>
                                        <p:cTn id="8" dur="2000" fill="hold"/>
                                        <p:tgtEl>
                                          <p:spTgt spid="110"/>
                                        </p:tgtEl>
                                        <p:attrNameLst>
                                          <p:attrName>fillcolor</p:attrName>
                                        </p:attrNameLst>
                                      </p:cBhvr>
                                      <p:to>
                                        <a:srgbClr val="92D050"/>
                                      </p:to>
                                    </p:animClr>
                                    <p:set>
                                      <p:cBhvr>
                                        <p:cTn id="9" dur="2000" fill="hold"/>
                                        <p:tgtEl>
                                          <p:spTgt spid="110"/>
                                        </p:tgtEl>
                                        <p:attrNameLst>
                                          <p:attrName>fill.type</p:attrName>
                                        </p:attrNameLst>
                                      </p:cBhvr>
                                      <p:to>
                                        <p:strVal val="solid"/>
                                      </p:to>
                                    </p:set>
                                    <p:set>
                                      <p:cBhvr>
                                        <p:cTn id="10" dur="2000" fill="hold"/>
                                        <p:tgtEl>
                                          <p:spTgt spid="110"/>
                                        </p:tgtEl>
                                        <p:attrNameLst>
                                          <p:attrName>fill.on</p:attrName>
                                        </p:attrNameLst>
                                      </p:cBhvr>
                                      <p:to>
                                        <p:strVal val="true"/>
                                      </p:to>
                                    </p:set>
                                  </p:childTnLst>
                                </p:cTn>
                              </p:par>
                            </p:childTnLst>
                          </p:cTn>
                        </p:par>
                      </p:childTnLst>
                    </p:cTn>
                  </p:par>
                </p:childTnLst>
              </p:cTn>
              <p:nextCondLst>
                <p:cond evt="onClick" delay="0">
                  <p:tgtEl>
                    <p:spTgt spid="128"/>
                  </p:tgtEl>
                </p:cond>
              </p:nextCondLst>
            </p:seq>
            <p:seq concurrent="1" nextAc="seek">
              <p:cTn id="11" restart="whenNotActive" fill="hold" evtFilter="cancelBubble" nodeType="interactiveSeq">
                <p:stCondLst>
                  <p:cond evt="onClick" delay="0">
                    <p:tgtEl>
                      <p:spTgt spid="136"/>
                    </p:tgtEl>
                  </p:cond>
                </p:stCondLst>
                <p:endSync evt="end" delay="0">
                  <p:rtn val="all"/>
                </p:endSync>
                <p:childTnLst>
                  <p:par>
                    <p:cTn id="12" fill="hold">
                      <p:stCondLst>
                        <p:cond delay="0"/>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136"/>
                                        </p:tgtEl>
                                        <p:attrNameLst>
                                          <p:attrName>style.visibility</p:attrName>
                                        </p:attrNameLst>
                                      </p:cBhvr>
                                      <p:to>
                                        <p:strVal val="hidden"/>
                                      </p:to>
                                    </p:set>
                                  </p:childTnLst>
                                </p:cTn>
                              </p:par>
                              <p:par>
                                <p:cTn id="16" presetID="1" presetClass="emph" presetSubtype="2" fill="hold" nodeType="withEffect">
                                  <p:stCondLst>
                                    <p:cond delay="0"/>
                                  </p:stCondLst>
                                  <p:childTnLst>
                                    <p:animClr clrSpc="rgb" dir="cw">
                                      <p:cBhvr>
                                        <p:cTn id="17" dur="2000" fill="hold"/>
                                        <p:tgtEl>
                                          <p:spTgt spid="99"/>
                                        </p:tgtEl>
                                        <p:attrNameLst>
                                          <p:attrName>fillcolor</p:attrName>
                                        </p:attrNameLst>
                                      </p:cBhvr>
                                      <p:to>
                                        <a:srgbClr val="92D050"/>
                                      </p:to>
                                    </p:animClr>
                                    <p:set>
                                      <p:cBhvr>
                                        <p:cTn id="18" dur="2000" fill="hold"/>
                                        <p:tgtEl>
                                          <p:spTgt spid="99"/>
                                        </p:tgtEl>
                                        <p:attrNameLst>
                                          <p:attrName>fill.type</p:attrName>
                                        </p:attrNameLst>
                                      </p:cBhvr>
                                      <p:to>
                                        <p:strVal val="solid"/>
                                      </p:to>
                                    </p:set>
                                    <p:set>
                                      <p:cBhvr>
                                        <p:cTn id="19" dur="2000" fill="hold"/>
                                        <p:tgtEl>
                                          <p:spTgt spid="99"/>
                                        </p:tgtEl>
                                        <p:attrNameLst>
                                          <p:attrName>fill.on</p:attrName>
                                        </p:attrNameLst>
                                      </p:cBhvr>
                                      <p:to>
                                        <p:strVal val="true"/>
                                      </p:to>
                                    </p:set>
                                  </p:childTnLst>
                                </p:cTn>
                              </p:par>
                            </p:childTnLst>
                          </p:cTn>
                        </p:par>
                      </p:childTnLst>
                    </p:cTn>
                  </p:par>
                </p:childTnLst>
              </p:cTn>
              <p:nextCondLst>
                <p:cond evt="onClick" delay="0">
                  <p:tgtEl>
                    <p:spTgt spid="136"/>
                  </p:tgtEl>
                </p:cond>
              </p:nextCondLst>
            </p:seq>
            <p:seq concurrent="1" nextAc="seek">
              <p:cTn id="20" restart="whenNotActive" fill="hold" evtFilter="cancelBubble" nodeType="interactiveSeq">
                <p:stCondLst>
                  <p:cond evt="onClick" delay="0">
                    <p:tgtEl>
                      <p:spTgt spid="146"/>
                    </p:tgtEl>
                  </p:cond>
                </p:stCondLst>
                <p:endSync evt="end" delay="0">
                  <p:rtn val="all"/>
                </p:endSync>
                <p:childTnLst>
                  <p:par>
                    <p:cTn id="21" fill="hold">
                      <p:stCondLst>
                        <p:cond delay="0"/>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146"/>
                                        </p:tgtEl>
                                        <p:attrNameLst>
                                          <p:attrName>style.visibility</p:attrName>
                                        </p:attrNameLst>
                                      </p:cBhvr>
                                      <p:to>
                                        <p:strVal val="hidden"/>
                                      </p:to>
                                    </p:set>
                                  </p:childTnLst>
                                </p:cTn>
                              </p:par>
                              <p:par>
                                <p:cTn id="25" presetID="1" presetClass="emph" presetSubtype="2" fill="hold" nodeType="withEffect">
                                  <p:stCondLst>
                                    <p:cond delay="0"/>
                                  </p:stCondLst>
                                  <p:childTnLst>
                                    <p:animClr clrSpc="rgb" dir="cw">
                                      <p:cBhvr>
                                        <p:cTn id="26" dur="2000" fill="hold"/>
                                        <p:tgtEl>
                                          <p:spTgt spid="89"/>
                                        </p:tgtEl>
                                        <p:attrNameLst>
                                          <p:attrName>fillcolor</p:attrName>
                                        </p:attrNameLst>
                                      </p:cBhvr>
                                      <p:to>
                                        <a:srgbClr val="92D050"/>
                                      </p:to>
                                    </p:animClr>
                                    <p:set>
                                      <p:cBhvr>
                                        <p:cTn id="27" dur="2000" fill="hold"/>
                                        <p:tgtEl>
                                          <p:spTgt spid="89"/>
                                        </p:tgtEl>
                                        <p:attrNameLst>
                                          <p:attrName>fill.type</p:attrName>
                                        </p:attrNameLst>
                                      </p:cBhvr>
                                      <p:to>
                                        <p:strVal val="solid"/>
                                      </p:to>
                                    </p:set>
                                    <p:set>
                                      <p:cBhvr>
                                        <p:cTn id="28" dur="2000" fill="hold"/>
                                        <p:tgtEl>
                                          <p:spTgt spid="89"/>
                                        </p:tgtEl>
                                        <p:attrNameLst>
                                          <p:attrName>fill.on</p:attrName>
                                        </p:attrNameLst>
                                      </p:cBhvr>
                                      <p:to>
                                        <p:strVal val="true"/>
                                      </p:to>
                                    </p:set>
                                  </p:childTnLst>
                                </p:cTn>
                              </p:par>
                            </p:childTnLst>
                          </p:cTn>
                        </p:par>
                      </p:childTnLst>
                    </p:cTn>
                  </p:par>
                </p:childTnLst>
              </p:cTn>
              <p:nextCondLst>
                <p:cond evt="onClick" delay="0">
                  <p:tgtEl>
                    <p:spTgt spid="146"/>
                  </p:tgtEl>
                </p:cond>
              </p:nextCondLst>
            </p:seq>
            <p:seq concurrent="1" nextAc="seek">
              <p:cTn id="29" restart="whenNotActive" fill="hold" evtFilter="cancelBubble" nodeType="interactiveSeq">
                <p:stCondLst>
                  <p:cond evt="onClick" delay="0">
                    <p:tgtEl>
                      <p:spTgt spid="155"/>
                    </p:tgtEl>
                  </p:cond>
                </p:stCondLst>
                <p:endSync evt="end" delay="0">
                  <p:rtn val="all"/>
                </p:endSync>
                <p:childTnLst>
                  <p:par>
                    <p:cTn id="30" fill="hold">
                      <p:stCondLst>
                        <p:cond delay="0"/>
                      </p:stCondLst>
                      <p:childTnLst>
                        <p:par>
                          <p:cTn id="31" fill="hold">
                            <p:stCondLst>
                              <p:cond delay="0"/>
                            </p:stCondLst>
                            <p:childTnLst>
                              <p:par>
                                <p:cTn id="32" presetID="1" presetClass="exit" presetSubtype="0" fill="hold" nodeType="clickEffect">
                                  <p:stCondLst>
                                    <p:cond delay="0"/>
                                  </p:stCondLst>
                                  <p:childTnLst>
                                    <p:set>
                                      <p:cBhvr>
                                        <p:cTn id="33" dur="1" fill="hold">
                                          <p:stCondLst>
                                            <p:cond delay="0"/>
                                          </p:stCondLst>
                                        </p:cTn>
                                        <p:tgtEl>
                                          <p:spTgt spid="155"/>
                                        </p:tgtEl>
                                        <p:attrNameLst>
                                          <p:attrName>style.visibility</p:attrName>
                                        </p:attrNameLst>
                                      </p:cBhvr>
                                      <p:to>
                                        <p:strVal val="hidden"/>
                                      </p:to>
                                    </p:set>
                                  </p:childTnLst>
                                </p:cTn>
                              </p:par>
                              <p:par>
                                <p:cTn id="34" presetID="1" presetClass="emph" presetSubtype="2" fill="hold" nodeType="withEffect">
                                  <p:stCondLst>
                                    <p:cond delay="0"/>
                                  </p:stCondLst>
                                  <p:childTnLst>
                                    <p:animClr clrSpc="rgb" dir="cw">
                                      <p:cBhvr>
                                        <p:cTn id="35" dur="2000" fill="hold"/>
                                        <p:tgtEl>
                                          <p:spTgt spid="72"/>
                                        </p:tgtEl>
                                        <p:attrNameLst>
                                          <p:attrName>fillcolor</p:attrName>
                                        </p:attrNameLst>
                                      </p:cBhvr>
                                      <p:to>
                                        <a:srgbClr val="92D050"/>
                                      </p:to>
                                    </p:animClr>
                                    <p:set>
                                      <p:cBhvr>
                                        <p:cTn id="36" dur="2000" fill="hold"/>
                                        <p:tgtEl>
                                          <p:spTgt spid="72"/>
                                        </p:tgtEl>
                                        <p:attrNameLst>
                                          <p:attrName>fill.type</p:attrName>
                                        </p:attrNameLst>
                                      </p:cBhvr>
                                      <p:to>
                                        <p:strVal val="solid"/>
                                      </p:to>
                                    </p:set>
                                    <p:set>
                                      <p:cBhvr>
                                        <p:cTn id="37" dur="2000" fill="hold"/>
                                        <p:tgtEl>
                                          <p:spTgt spid="72"/>
                                        </p:tgtEl>
                                        <p:attrNameLst>
                                          <p:attrName>fill.on</p:attrName>
                                        </p:attrNameLst>
                                      </p:cBhvr>
                                      <p:to>
                                        <p:strVal val="true"/>
                                      </p:to>
                                    </p:set>
                                  </p:childTnLst>
                                </p:cTn>
                              </p:par>
                            </p:childTnLst>
                          </p:cTn>
                        </p:par>
                      </p:childTnLst>
                    </p:cTn>
                  </p:par>
                </p:childTnLst>
              </p:cTn>
              <p:nextCondLst>
                <p:cond evt="onClick" delay="0">
                  <p:tgtEl>
                    <p:spTgt spid="155"/>
                  </p:tgtEl>
                </p:cond>
              </p:nextCondLst>
            </p:seq>
            <p:seq concurrent="1" nextAc="seek">
              <p:cTn id="38" restart="whenNotActive" fill="hold" evtFilter="cancelBubble" nodeType="interactiveSeq">
                <p:stCondLst>
                  <p:cond evt="onClick" delay="0">
                    <p:tgtEl>
                      <p:spTgt spid="166"/>
                    </p:tgtEl>
                  </p:cond>
                </p:stCondLst>
                <p:endSync evt="end" delay="0">
                  <p:rtn val="all"/>
                </p:endSync>
                <p:childTnLst>
                  <p:par>
                    <p:cTn id="39" fill="hold">
                      <p:stCondLst>
                        <p:cond delay="0"/>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166"/>
                                        </p:tgtEl>
                                        <p:attrNameLst>
                                          <p:attrName>style.visibility</p:attrName>
                                        </p:attrNameLst>
                                      </p:cBhvr>
                                      <p:to>
                                        <p:strVal val="hidden"/>
                                      </p:to>
                                    </p:set>
                                  </p:childTnLst>
                                </p:cTn>
                              </p:par>
                              <p:par>
                                <p:cTn id="43" presetID="1" presetClass="emph" presetSubtype="2" fill="hold" nodeType="withEffect">
                                  <p:stCondLst>
                                    <p:cond delay="0"/>
                                  </p:stCondLst>
                                  <p:childTnLst>
                                    <p:animClr clrSpc="rgb" dir="cw">
                                      <p:cBhvr>
                                        <p:cTn id="44" dur="2000" fill="hold"/>
                                        <p:tgtEl>
                                          <p:spTgt spid="64"/>
                                        </p:tgtEl>
                                        <p:attrNameLst>
                                          <p:attrName>fillcolor</p:attrName>
                                        </p:attrNameLst>
                                      </p:cBhvr>
                                      <p:to>
                                        <a:srgbClr val="92D050"/>
                                      </p:to>
                                    </p:animClr>
                                    <p:set>
                                      <p:cBhvr>
                                        <p:cTn id="45" dur="2000" fill="hold"/>
                                        <p:tgtEl>
                                          <p:spTgt spid="64"/>
                                        </p:tgtEl>
                                        <p:attrNameLst>
                                          <p:attrName>fill.type</p:attrName>
                                        </p:attrNameLst>
                                      </p:cBhvr>
                                      <p:to>
                                        <p:strVal val="solid"/>
                                      </p:to>
                                    </p:set>
                                    <p:set>
                                      <p:cBhvr>
                                        <p:cTn id="46" dur="2000" fill="hold"/>
                                        <p:tgtEl>
                                          <p:spTgt spid="64"/>
                                        </p:tgtEl>
                                        <p:attrNameLst>
                                          <p:attrName>fill.on</p:attrName>
                                        </p:attrNameLst>
                                      </p:cBhvr>
                                      <p:to>
                                        <p:strVal val="true"/>
                                      </p:to>
                                    </p:set>
                                  </p:childTnLst>
                                </p:cTn>
                              </p:par>
                            </p:childTnLst>
                          </p:cTn>
                        </p:par>
                      </p:childTnLst>
                    </p:cTn>
                  </p:par>
                </p:childTnLst>
              </p:cTn>
              <p:nextCondLst>
                <p:cond evt="onClick" delay="0">
                  <p:tgtEl>
                    <p:spTgt spid="166"/>
                  </p:tgtEl>
                </p:cond>
              </p:nextCondLst>
            </p:seq>
            <p:seq concurrent="1" nextAc="seek">
              <p:cTn id="47" restart="whenNotActive" fill="hold" evtFilter="cancelBubble" nodeType="interactiveSeq">
                <p:stCondLst>
                  <p:cond evt="onClick" delay="0">
                    <p:tgtEl>
                      <p:spTgt spid="17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179"/>
                                        </p:tgtEl>
                                        <p:attrNameLst>
                                          <p:attrName>style.visibility</p:attrName>
                                        </p:attrNameLst>
                                      </p:cBhvr>
                                      <p:to>
                                        <p:strVal val="hidden"/>
                                      </p:to>
                                    </p:set>
                                  </p:childTnLst>
                                </p:cTn>
                              </p:par>
                              <p:par>
                                <p:cTn id="52" presetID="1" presetClass="emph" presetSubtype="2" fill="hold" nodeType="withEffect">
                                  <p:stCondLst>
                                    <p:cond delay="0"/>
                                  </p:stCondLst>
                                  <p:childTnLst>
                                    <p:animClr clrSpc="rgb" dir="cw">
                                      <p:cBhvr>
                                        <p:cTn id="53" dur="2000" fill="hold"/>
                                        <p:tgtEl>
                                          <p:spTgt spid="9"/>
                                        </p:tgtEl>
                                        <p:attrNameLst>
                                          <p:attrName>fillcolor</p:attrName>
                                        </p:attrNameLst>
                                      </p:cBhvr>
                                      <p:to>
                                        <a:srgbClr val="92D050"/>
                                      </p:to>
                                    </p:animClr>
                                    <p:set>
                                      <p:cBhvr>
                                        <p:cTn id="54" dur="2000" fill="hold"/>
                                        <p:tgtEl>
                                          <p:spTgt spid="9"/>
                                        </p:tgtEl>
                                        <p:attrNameLst>
                                          <p:attrName>fill.type</p:attrName>
                                        </p:attrNameLst>
                                      </p:cBhvr>
                                      <p:to>
                                        <p:strVal val="solid"/>
                                      </p:to>
                                    </p:set>
                                    <p:set>
                                      <p:cBhvr>
                                        <p:cTn id="55" dur="2000" fill="hold"/>
                                        <p:tgtEl>
                                          <p:spTgt spid="9"/>
                                        </p:tgtEl>
                                        <p:attrNameLst>
                                          <p:attrName>fill.on</p:attrName>
                                        </p:attrNameLst>
                                      </p:cBhvr>
                                      <p:to>
                                        <p:strVal val="true"/>
                                      </p:to>
                                    </p:set>
                                  </p:childTnLst>
                                </p:cTn>
                              </p:par>
                            </p:childTnLst>
                          </p:cTn>
                        </p:par>
                      </p:childTnLst>
                    </p:cTn>
                  </p:par>
                </p:childTnLst>
              </p:cTn>
              <p:nextCondLst>
                <p:cond evt="onClick" delay="0">
                  <p:tgtEl>
                    <p:spTgt spid="179"/>
                  </p:tgtEl>
                </p:cond>
              </p:nextCondLst>
            </p:seq>
            <p:seq concurrent="1" nextAc="seek">
              <p:cTn id="56" restart="whenNotActive" fill="hold" evtFilter="cancelBubble" nodeType="interactiveSeq">
                <p:stCondLst>
                  <p:cond evt="onClick" delay="0">
                    <p:tgtEl>
                      <p:spTgt spid="185"/>
                    </p:tgtEl>
                  </p:cond>
                </p:stCondLst>
                <p:endSync evt="end" delay="0">
                  <p:rtn val="all"/>
                </p:endSync>
                <p:childTnLst>
                  <p:par>
                    <p:cTn id="57" fill="hold">
                      <p:stCondLst>
                        <p:cond delay="0"/>
                      </p:stCondLst>
                      <p:childTnLst>
                        <p:par>
                          <p:cTn id="58" fill="hold">
                            <p:stCondLst>
                              <p:cond delay="0"/>
                            </p:stCondLst>
                            <p:childTnLst>
                              <p:par>
                                <p:cTn id="59" presetID="1" presetClass="exit" presetSubtype="0" fill="hold" nodeType="clickEffect">
                                  <p:stCondLst>
                                    <p:cond delay="0"/>
                                  </p:stCondLst>
                                  <p:childTnLst>
                                    <p:set>
                                      <p:cBhvr>
                                        <p:cTn id="60" dur="1" fill="hold">
                                          <p:stCondLst>
                                            <p:cond delay="0"/>
                                          </p:stCondLst>
                                        </p:cTn>
                                        <p:tgtEl>
                                          <p:spTgt spid="185"/>
                                        </p:tgtEl>
                                        <p:attrNameLst>
                                          <p:attrName>style.visibility</p:attrName>
                                        </p:attrNameLst>
                                      </p:cBhvr>
                                      <p:to>
                                        <p:strVal val="hidden"/>
                                      </p:to>
                                    </p:set>
                                  </p:childTnLst>
                                </p:cTn>
                              </p:par>
                              <p:par>
                                <p:cTn id="61" presetID="1" presetClass="emph" presetSubtype="2" fill="hold" nodeType="withEffect">
                                  <p:stCondLst>
                                    <p:cond delay="0"/>
                                  </p:stCondLst>
                                  <p:childTnLst>
                                    <p:animClr clrSpc="rgb" dir="cw">
                                      <p:cBhvr>
                                        <p:cTn id="62" dur="2000" fill="hold"/>
                                        <p:tgtEl>
                                          <p:spTgt spid="50"/>
                                        </p:tgtEl>
                                        <p:attrNameLst>
                                          <p:attrName>fillcolor</p:attrName>
                                        </p:attrNameLst>
                                      </p:cBhvr>
                                      <p:to>
                                        <a:srgbClr val="92D050"/>
                                      </p:to>
                                    </p:animClr>
                                    <p:set>
                                      <p:cBhvr>
                                        <p:cTn id="63" dur="2000" fill="hold"/>
                                        <p:tgtEl>
                                          <p:spTgt spid="50"/>
                                        </p:tgtEl>
                                        <p:attrNameLst>
                                          <p:attrName>fill.type</p:attrName>
                                        </p:attrNameLst>
                                      </p:cBhvr>
                                      <p:to>
                                        <p:strVal val="solid"/>
                                      </p:to>
                                    </p:set>
                                    <p:set>
                                      <p:cBhvr>
                                        <p:cTn id="64" dur="2000" fill="hold"/>
                                        <p:tgtEl>
                                          <p:spTgt spid="50"/>
                                        </p:tgtEl>
                                        <p:attrNameLst>
                                          <p:attrName>fill.on</p:attrName>
                                        </p:attrNameLst>
                                      </p:cBhvr>
                                      <p:to>
                                        <p:strVal val="true"/>
                                      </p:to>
                                    </p:set>
                                  </p:childTnLst>
                                </p:cTn>
                              </p:par>
                            </p:childTnLst>
                          </p:cTn>
                        </p:par>
                      </p:childTnLst>
                    </p:cTn>
                  </p:par>
                </p:childTnLst>
              </p:cTn>
              <p:nextCondLst>
                <p:cond evt="onClick" delay="0">
                  <p:tgtEl>
                    <p:spTgt spid="185"/>
                  </p:tgtEl>
                </p:cond>
              </p:nextCondLst>
            </p:seq>
            <p:seq concurrent="1" nextAc="seek">
              <p:cTn id="65" restart="whenNotActive" fill="hold" evtFilter="cancelBubble" nodeType="interactiveSeq">
                <p:stCondLst>
                  <p:cond evt="onClick" delay="0">
                    <p:tgtEl>
                      <p:spTgt spid="193"/>
                    </p:tgtEl>
                  </p:cond>
                </p:stCondLst>
                <p:endSync evt="end" delay="0">
                  <p:rtn val="all"/>
                </p:endSync>
                <p:childTnLst>
                  <p:par>
                    <p:cTn id="66" fill="hold">
                      <p:stCondLst>
                        <p:cond delay="0"/>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194"/>
                                        </p:tgtEl>
                                        <p:attrNameLst>
                                          <p:attrName>style.visibility</p:attrName>
                                        </p:attrNameLst>
                                      </p:cBhvr>
                                      <p:to>
                                        <p:strVal val="visible"/>
                                      </p:to>
                                    </p:set>
                                    <p:animEffect transition="in" filter="fade">
                                      <p:cBhvr>
                                        <p:cTn id="70" dur="500"/>
                                        <p:tgtEl>
                                          <p:spTgt spid="194"/>
                                        </p:tgtEl>
                                      </p:cBhvr>
                                    </p:animEffect>
                                  </p:childTnLst>
                                </p:cTn>
                              </p:par>
                            </p:childTnLst>
                          </p:cTn>
                        </p:par>
                      </p:childTnLst>
                    </p:cTn>
                  </p:par>
                </p:childTnLst>
              </p:cTn>
              <p:nextCondLst>
                <p:cond evt="onClick" delay="0">
                  <p:tgtEl>
                    <p:spTgt spid="193"/>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79984" y="72388"/>
            <a:ext cx="9396536"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II. NHÀ NƯỚC ÂU LẠC</a:t>
            </a:r>
          </a:p>
        </p:txBody>
      </p:sp>
      <p:sp>
        <p:nvSpPr>
          <p:cNvPr id="8" name="TextBox 7"/>
          <p:cNvSpPr txBox="1"/>
          <p:nvPr/>
        </p:nvSpPr>
        <p:spPr>
          <a:xfrm>
            <a:off x="1973796" y="836713"/>
            <a:ext cx="8208912" cy="2246769"/>
          </a:xfrm>
          <a:prstGeom prst="rect">
            <a:avLst/>
          </a:prstGeom>
          <a:noFill/>
        </p:spPr>
        <p:txBody>
          <a:bodyPr wrap="square" rtlCol="0">
            <a:spAutoFit/>
          </a:bodyPr>
          <a:lstStyle/>
          <a:p>
            <a:pPr algn="just"/>
            <a:r>
              <a:rPr lang="nl-NL" sz="2800" dirty="0">
                <a:solidFill>
                  <a:srgbClr val="002060"/>
                </a:solidFill>
                <a:latin typeface="Times New Roman" pitchFamily="18" charset="0"/>
                <a:cs typeface="Times New Roman" pitchFamily="18" charset="0"/>
              </a:rPr>
              <a:t>- C4: Trình bày hiểu biết của em về truyền thuyết nỏ thần của An Dương Vương. Theo em, truyền thuyết Nỏ thần để lại cho nhân dân ta bài học gì trong quá trình dựng nước và giữ nước hiện nay?</a:t>
            </a:r>
            <a:endParaRPr lang="en-US" sz="2800" dirty="0">
              <a:solidFill>
                <a:srgbClr val="002060"/>
              </a:solidFill>
              <a:latin typeface="Times New Roman" pitchFamily="18" charset="0"/>
              <a:cs typeface="Times New Roman" pitchFamily="18" charset="0"/>
            </a:endParaRPr>
          </a:p>
          <a:p>
            <a:pPr algn="just"/>
            <a:endParaRPr lang="en-US" sz="2800" dirty="0">
              <a:solidFill>
                <a:srgbClr val="002060"/>
              </a:solidFill>
              <a:latin typeface="Times New Roman" pitchFamily="18" charset="0"/>
              <a:cs typeface="Times New Roman" pitchFamily="18" charset="0"/>
            </a:endParaRPr>
          </a:p>
        </p:txBody>
      </p:sp>
      <p:pic>
        <p:nvPicPr>
          <p:cNvPr id="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1665" y="2780928"/>
            <a:ext cx="6544487"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1516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5640" y="31038"/>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
        <p:nvSpPr>
          <p:cNvPr id="4" name="TextBox 3"/>
          <p:cNvSpPr txBox="1"/>
          <p:nvPr/>
        </p:nvSpPr>
        <p:spPr>
          <a:xfrm>
            <a:off x="1775521" y="670859"/>
            <a:ext cx="8654073" cy="6001643"/>
          </a:xfrm>
          <a:prstGeom prst="rect">
            <a:avLst/>
          </a:prstGeom>
          <a:noFill/>
        </p:spPr>
        <p:txBody>
          <a:bodyPr wrap="square" rtlCol="0">
            <a:spAutoFit/>
          </a:bodyPr>
          <a:lstStyle/>
          <a:p>
            <a:pPr algn="just"/>
            <a:r>
              <a:rPr lang="nl-NL" sz="3200" dirty="0">
                <a:solidFill>
                  <a:srgbClr val="C00000"/>
                </a:solidFill>
                <a:latin typeface="Times New Roman" pitchFamily="18" charset="0"/>
                <a:cs typeface="Times New Roman" pitchFamily="18" charset="0"/>
              </a:rPr>
              <a:t>- C1: Sau kháng chiến chống Tần, Thục phán xưng là An Dương Vương. Ông đổi tên nước thành Âu Lạc, dời đô về Phong Khê (nay là Cổ Loa, Đông Anh, Hà Nội. Chức năng của kinh đô là để “phòng vệ” những cuộc tấn công từ bên ngoài (vì dưới thời An Dương Vương nhân dân ta liên tiếp chống giặc ngoại xâm)</a:t>
            </a:r>
            <a:endParaRPr lang="en-US" sz="3200" dirty="0">
              <a:solidFill>
                <a:srgbClr val="C00000"/>
              </a:solidFill>
              <a:latin typeface="Times New Roman" pitchFamily="18" charset="0"/>
              <a:cs typeface="Times New Roman" pitchFamily="18" charset="0"/>
            </a:endParaRPr>
          </a:p>
          <a:p>
            <a:pPr algn="just"/>
            <a:r>
              <a:rPr lang="nl-NL" sz="3200" dirty="0">
                <a:solidFill>
                  <a:srgbClr val="C00000"/>
                </a:solidFill>
                <a:latin typeface="Times New Roman" pitchFamily="18" charset="0"/>
                <a:cs typeface="Times New Roman" pitchFamily="18" charset="0"/>
              </a:rPr>
              <a:t>- C2: Thời Văn Lang là thời dựng nước nên tư liệu chủ yếu là công cụ. Âu Lạc, thường xuyên phải chống giặc giữ nước nên tư liệu chủ yếu là vũ khí. Kĩ thuật luyện kim và trình độ quân sự thời Âu Lạc cao hơn thời Văn Lang.</a:t>
            </a:r>
            <a:endParaRPr lang="en-US" sz="32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688675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5640" y="31038"/>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
        <p:nvSpPr>
          <p:cNvPr id="4" name="TextBox 3"/>
          <p:cNvSpPr txBox="1"/>
          <p:nvPr/>
        </p:nvSpPr>
        <p:spPr>
          <a:xfrm>
            <a:off x="1775521" y="670859"/>
            <a:ext cx="8654073" cy="4524315"/>
          </a:xfrm>
          <a:prstGeom prst="rect">
            <a:avLst/>
          </a:prstGeom>
          <a:noFill/>
        </p:spPr>
        <p:txBody>
          <a:bodyPr wrap="square" rtlCol="0">
            <a:spAutoFit/>
          </a:bodyPr>
          <a:lstStyle/>
          <a:p>
            <a:pPr algn="just"/>
            <a:r>
              <a:rPr lang="nl-NL" sz="3200" dirty="0">
                <a:solidFill>
                  <a:srgbClr val="0000FF"/>
                </a:solidFill>
                <a:latin typeface="Times New Roman" pitchFamily="18" charset="0"/>
                <a:cs typeface="Times New Roman" pitchFamily="18" charset="0"/>
              </a:rPr>
              <a:t>- C3: Học sinh tự nêu ý kiến của mình (gợi ý: Thành Cổ Loa là nơi sinh sống của vua, của nhân dân ta. Đồng thời thành Cổ Loa là công trình quân sự để chống giặc ngoại xâm từ </a:t>
            </a:r>
            <a:r>
              <a:rPr lang="nl-NL" sz="3200">
                <a:solidFill>
                  <a:srgbClr val="0000FF"/>
                </a:solidFill>
                <a:latin typeface="Times New Roman" pitchFamily="18" charset="0"/>
                <a:cs typeface="Times New Roman" pitchFamily="18" charset="0"/>
              </a:rPr>
              <a:t>bên ngoài</a:t>
            </a:r>
            <a:endParaRPr lang="en-US" sz="3200" dirty="0">
              <a:solidFill>
                <a:srgbClr val="0000FF"/>
              </a:solidFill>
              <a:latin typeface="Times New Roman" pitchFamily="18" charset="0"/>
              <a:cs typeface="Times New Roman" pitchFamily="18" charset="0"/>
            </a:endParaRPr>
          </a:p>
          <a:p>
            <a:pPr algn="just"/>
            <a:r>
              <a:rPr lang="nl-NL" sz="3200" dirty="0">
                <a:solidFill>
                  <a:srgbClr val="0000FF"/>
                </a:solidFill>
                <a:latin typeface="Times New Roman" pitchFamily="18" charset="0"/>
                <a:cs typeface="Times New Roman" pitchFamily="18" charset="0"/>
              </a:rPr>
              <a:t>- C4: Học sinh trình bày hiểu biết về Nỏ thần. Bài học: Không chủ quan, phải luôn cảnh giác trước âm mưu của kẻ thù (âm mưu diễn biến hòa bình); Phải giữ bí mật quốc gia; Phải biết đoàn kết trong công cuộc dựng nước và giữ nước..</a:t>
            </a:r>
            <a:endParaRPr lang="en-US" sz="32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701402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73876" y="86084"/>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TRANH BIỆN, TRAO ĐỔI</a:t>
            </a:r>
          </a:p>
        </p:txBody>
      </p:sp>
      <p:sp>
        <p:nvSpPr>
          <p:cNvPr id="4" name="TextBox 3"/>
          <p:cNvSpPr txBox="1"/>
          <p:nvPr/>
        </p:nvSpPr>
        <p:spPr>
          <a:xfrm>
            <a:off x="1775521" y="836713"/>
            <a:ext cx="8654073" cy="2062103"/>
          </a:xfrm>
          <a:prstGeom prst="rect">
            <a:avLst/>
          </a:prstGeom>
          <a:noFill/>
        </p:spPr>
        <p:txBody>
          <a:bodyPr wrap="square" rtlCol="0">
            <a:spAutoFit/>
          </a:bodyPr>
          <a:lstStyle/>
          <a:p>
            <a:pPr algn="just"/>
            <a:r>
              <a:rPr lang="nl-NL" sz="3200" dirty="0">
                <a:solidFill>
                  <a:srgbClr val="CC0099"/>
                </a:solidFill>
                <a:latin typeface="Times New Roman" pitchFamily="18" charset="0"/>
                <a:cs typeface="Times New Roman" pitchFamily="18" charset="0"/>
              </a:rPr>
              <a:t>	Giáo viên yêu cầu học sinh trao đổi, tranh biện tìm ra điểm mới của nhà nước thời Âu Lạc so với thời An Dương Vương:</a:t>
            </a:r>
            <a:endParaRPr lang="en-US" sz="3200" dirty="0">
              <a:solidFill>
                <a:srgbClr val="CC0099"/>
              </a:solidFill>
              <a:latin typeface="Times New Roman" pitchFamily="18" charset="0"/>
              <a:cs typeface="Times New Roman" pitchFamily="18" charset="0"/>
            </a:endParaRPr>
          </a:p>
          <a:p>
            <a:pPr algn="just"/>
            <a:endParaRPr lang="en-US" sz="3200" dirty="0">
              <a:solidFill>
                <a:srgbClr val="CC0099"/>
              </a:solidFill>
              <a:latin typeface="Times New Roman" pitchFamily="18" charset="0"/>
              <a:cs typeface="Times New Roman" pitchFamily="18" charset="0"/>
            </a:endParaRPr>
          </a:p>
        </p:txBody>
      </p:sp>
    </p:spTree>
    <p:extLst>
      <p:ext uri="{BB962C8B-B14F-4D97-AF65-F5344CB8AC3E}">
        <p14:creationId xmlns:p14="http://schemas.microsoft.com/office/powerpoint/2010/main" val="2728616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5640" y="31038"/>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
        <p:nvSpPr>
          <p:cNvPr id="4" name="TextBox 3"/>
          <p:cNvSpPr txBox="1"/>
          <p:nvPr/>
        </p:nvSpPr>
        <p:spPr>
          <a:xfrm>
            <a:off x="1775521" y="670858"/>
            <a:ext cx="8654073" cy="5016758"/>
          </a:xfrm>
          <a:prstGeom prst="rect">
            <a:avLst/>
          </a:prstGeom>
          <a:noFill/>
        </p:spPr>
        <p:txBody>
          <a:bodyPr wrap="square" rtlCol="0">
            <a:spAutoFit/>
          </a:bodyPr>
          <a:lstStyle/>
          <a:p>
            <a:pPr algn="just"/>
            <a:r>
              <a:rPr lang="nl-NL" sz="3200" dirty="0">
                <a:solidFill>
                  <a:srgbClr val="002060"/>
                </a:solidFill>
                <a:latin typeface="Times New Roman" pitchFamily="18" charset="0"/>
                <a:cs typeface="Times New Roman" pitchFamily="18" charset="0"/>
              </a:rPr>
              <a:t>-Thời Âu Lạc (buổi đầu của giữ nước). Vua có quyền hơn trong việc trị nước, có quân đội và vũ khí tốt. Lãnh thổ mở rộng hơn (vượt ra khỏi vùng châu thổ sông Hồng) nên nước được chia thành nhiều bộ hơn</a:t>
            </a:r>
            <a:endParaRPr lang="en-US" sz="3200" dirty="0">
              <a:solidFill>
                <a:srgbClr val="002060"/>
              </a:solidFill>
              <a:latin typeface="Times New Roman" pitchFamily="18" charset="0"/>
              <a:cs typeface="Times New Roman" pitchFamily="18" charset="0"/>
            </a:endParaRPr>
          </a:p>
          <a:p>
            <a:pPr algn="just"/>
            <a:r>
              <a:rPr lang="nl-NL" sz="3200" i="1" dirty="0">
                <a:solidFill>
                  <a:srgbClr val="002060"/>
                </a:solidFill>
                <a:latin typeface="Times New Roman" pitchFamily="18" charset="0"/>
                <a:cs typeface="Times New Roman" pitchFamily="18" charset="0"/>
              </a:rPr>
              <a:t>&gt; Giáo viên mở rộng cho học sinh</a:t>
            </a:r>
            <a:r>
              <a:rPr lang="nl-NL" sz="3200" dirty="0">
                <a:solidFill>
                  <a:srgbClr val="002060"/>
                </a:solidFill>
                <a:latin typeface="Times New Roman" pitchFamily="18" charset="0"/>
                <a:cs typeface="Times New Roman" pitchFamily="18" charset="0"/>
              </a:rPr>
              <a:t>: </a:t>
            </a:r>
            <a:endParaRPr lang="en-US" sz="3200" dirty="0">
              <a:solidFill>
                <a:srgbClr val="002060"/>
              </a:solidFill>
              <a:latin typeface="Times New Roman" pitchFamily="18" charset="0"/>
              <a:cs typeface="Times New Roman" pitchFamily="18" charset="0"/>
            </a:endParaRPr>
          </a:p>
          <a:p>
            <a:pPr algn="just"/>
            <a:r>
              <a:rPr lang="nl-NL" sz="3200" dirty="0">
                <a:solidFill>
                  <a:srgbClr val="002060"/>
                </a:solidFill>
                <a:latin typeface="Times New Roman" pitchFamily="18" charset="0"/>
                <a:cs typeface="Times New Roman" pitchFamily="18" charset="0"/>
              </a:rPr>
              <a:t>Truyền thuyết An Dương Vương được Rùa Vàng rẻ nước đón xuống biển sau khi chém Mị Châu ở cửa Hiền, Diễn Châu, Nghệ An. Ngày nay vẫn còn đền thờ An Dương Vương gọi là Đền Cuông.</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3579085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977633" y="1700808"/>
            <a:ext cx="8482196" cy="3046988"/>
          </a:xfrm>
          <a:prstGeom prst="rect">
            <a:avLst/>
          </a:prstGeom>
          <a:noFill/>
        </p:spPr>
        <p:txBody>
          <a:bodyPr wrap="square" rtlCol="0">
            <a:spAutoFit/>
          </a:bodyPr>
          <a:lstStyle/>
          <a:p>
            <a:pPr algn="just"/>
            <a:r>
              <a:rPr lang="nl-NL" sz="3200" dirty="0">
                <a:solidFill>
                  <a:srgbClr val="0000FF"/>
                </a:solidFill>
                <a:latin typeface="Times New Roman" pitchFamily="18" charset="0"/>
                <a:cs typeface="Times New Roman" pitchFamily="18" charset="0"/>
              </a:rPr>
              <a:t>+ Sau kháng chiến chống Tần, Thục phán xưng là An Dương Vương. Ông đổi tên nước thành Âu Lạc, dời đô về Phong Khê (nay là Cổ Loa, Đông Anh, Hà Nội.)</a:t>
            </a:r>
            <a:endParaRPr lang="en-US" sz="3200" dirty="0">
              <a:solidFill>
                <a:srgbClr val="0000FF"/>
              </a:solidFill>
              <a:latin typeface="Times New Roman" pitchFamily="18" charset="0"/>
              <a:cs typeface="Times New Roman" pitchFamily="18" charset="0"/>
            </a:endParaRPr>
          </a:p>
          <a:p>
            <a:pPr algn="just"/>
            <a:r>
              <a:rPr lang="nl-NL" sz="3200" dirty="0">
                <a:solidFill>
                  <a:srgbClr val="0000FF"/>
                </a:solidFill>
                <a:latin typeface="Times New Roman" pitchFamily="18" charset="0"/>
                <a:cs typeface="Times New Roman" pitchFamily="18" charset="0"/>
              </a:rPr>
              <a:t>+ Tổ chức nhà nước thời Âu Lạc không có gì thay đổi nhưng chặt chẽ hơn so với thời Văn Lang.</a:t>
            </a:r>
            <a:endParaRPr lang="en-US" sz="3200" b="1" dirty="0">
              <a:solidFill>
                <a:srgbClr val="0000FF"/>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529" y="295647"/>
            <a:ext cx="1192747" cy="1224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575720" y="295648"/>
            <a:ext cx="5472608"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II. NHÀ NƯỚC ÂU LẠC</a:t>
            </a:r>
          </a:p>
        </p:txBody>
      </p:sp>
      <p:sp>
        <p:nvSpPr>
          <p:cNvPr id="5" name="Action Button: Home 4">
            <a:hlinkClick r:id="rId3" action="ppaction://hlinksldjump" highlightClick="1"/>
          </p:cNvPr>
          <p:cNvSpPr/>
          <p:nvPr/>
        </p:nvSpPr>
        <p:spPr>
          <a:xfrm>
            <a:off x="9912425" y="6165304"/>
            <a:ext cx="565621" cy="432048"/>
          </a:xfrm>
          <a:prstGeom prst="actionButtonHom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0339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84173" y="2780928"/>
            <a:ext cx="6858000" cy="1107996"/>
          </a:xfrm>
          <a:prstGeom prst="rect">
            <a:avLst/>
          </a:prstGeom>
          <a:noFill/>
        </p:spPr>
        <p:txBody>
          <a:bodyPr wrap="square" rtlCol="0">
            <a:spAutoFit/>
          </a:bodyPr>
          <a:lstStyle/>
          <a:p>
            <a:pPr algn="ctr"/>
            <a:r>
              <a:rPr lang="en-US" sz="6600" b="1" dirty="0">
                <a:solidFill>
                  <a:srgbClr val="FF0000"/>
                </a:solidFill>
                <a:latin typeface="Times New Roman" pitchFamily="18" charset="0"/>
                <a:cs typeface="Times New Roman" pitchFamily="18" charset="0"/>
              </a:rPr>
              <a:t>LUYỆN TẬP</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560" y="2486022"/>
            <a:ext cx="1654274" cy="1697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04196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03512" y="70753"/>
            <a:ext cx="8784976" cy="1569660"/>
          </a:xfrm>
          <a:prstGeom prst="rect">
            <a:avLst/>
          </a:prstGeom>
          <a:noFill/>
        </p:spPr>
        <p:txBody>
          <a:bodyPr wrap="square" rtlCol="0">
            <a:spAutoFit/>
          </a:bodyPr>
          <a:lstStyle/>
          <a:p>
            <a:pPr algn="just"/>
            <a:r>
              <a:rPr lang="en-US" sz="3200" dirty="0" err="1">
                <a:solidFill>
                  <a:srgbClr val="C00000"/>
                </a:solidFill>
                <a:latin typeface="Times New Roman" pitchFamily="18" charset="0"/>
                <a:cs typeface="Times New Roman" pitchFamily="18" charset="0"/>
              </a:rPr>
              <a:t>Bài</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tập</a:t>
            </a:r>
            <a:r>
              <a:rPr lang="en-US" sz="3200" dirty="0">
                <a:solidFill>
                  <a:srgbClr val="C00000"/>
                </a:solidFill>
                <a:latin typeface="Times New Roman" pitchFamily="18" charset="0"/>
                <a:cs typeface="Times New Roman" pitchFamily="18" charset="0"/>
              </a:rPr>
              <a:t> 1:</a:t>
            </a:r>
            <a:r>
              <a:rPr lang="nl-NL" sz="3200" dirty="0">
                <a:solidFill>
                  <a:srgbClr val="C00000"/>
                </a:solidFill>
                <a:latin typeface="Times New Roman" pitchFamily="18" charset="0"/>
                <a:cs typeface="Times New Roman" pitchFamily="18" charset="0"/>
              </a:rPr>
              <a:t> Hoàn thành bảng thống kê các nội dung dưới đây về nhà nước Văn Lang và Âu Lạc</a:t>
            </a:r>
            <a:endParaRPr lang="en-US" sz="3200" dirty="0">
              <a:solidFill>
                <a:srgbClr val="C00000"/>
              </a:solidFill>
              <a:latin typeface="Times New Roman" pitchFamily="18" charset="0"/>
              <a:cs typeface="Times New Roman" pitchFamily="18" charset="0"/>
            </a:endParaRPr>
          </a:p>
          <a:p>
            <a:pPr algn="just"/>
            <a:endParaRPr lang="en-US" sz="3200" dirty="0">
              <a:solidFill>
                <a:srgbClr val="C00000"/>
              </a:solidFill>
              <a:latin typeface="Times New Roman" pitchFamily="18" charset="0"/>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92335047"/>
              </p:ext>
            </p:extLst>
          </p:nvPr>
        </p:nvGraphicFramePr>
        <p:xfrm>
          <a:off x="1725196" y="1640413"/>
          <a:ext cx="8619276" cy="2821424"/>
        </p:xfrm>
        <a:graphic>
          <a:graphicData uri="http://schemas.openxmlformats.org/drawingml/2006/table">
            <a:tbl>
              <a:tblPr firstRow="1" bandRow="1"/>
              <a:tblGrid>
                <a:gridCol w="2498596">
                  <a:extLst>
                    <a:ext uri="{9D8B030D-6E8A-4147-A177-3AD203B41FA5}">
                      <a16:colId xmlns:a16="http://schemas.microsoft.com/office/drawing/2014/main" val="20000"/>
                    </a:ext>
                  </a:extLst>
                </a:gridCol>
                <a:gridCol w="3247588">
                  <a:extLst>
                    <a:ext uri="{9D8B030D-6E8A-4147-A177-3AD203B41FA5}">
                      <a16:colId xmlns:a16="http://schemas.microsoft.com/office/drawing/2014/main" val="20001"/>
                    </a:ext>
                  </a:extLst>
                </a:gridCol>
                <a:gridCol w="2873092">
                  <a:extLst>
                    <a:ext uri="{9D8B030D-6E8A-4147-A177-3AD203B41FA5}">
                      <a16:colId xmlns:a16="http://schemas.microsoft.com/office/drawing/2014/main" val="20002"/>
                    </a:ext>
                  </a:extLst>
                </a:gridCol>
              </a:tblGrid>
              <a:tr h="924491">
                <a:tc>
                  <a:txBody>
                    <a:bodyPr/>
                    <a:lstStyle/>
                    <a:p>
                      <a:pPr algn="ctr">
                        <a:lnSpc>
                          <a:spcPct val="115000"/>
                        </a:lnSpc>
                        <a:spcAft>
                          <a:spcPts val="0"/>
                        </a:spcAft>
                      </a:pPr>
                      <a:r>
                        <a:rPr lang="nl-NL" sz="3200" b="1" dirty="0">
                          <a:solidFill>
                            <a:srgbClr val="C00000"/>
                          </a:solidFill>
                          <a:effectLst/>
                          <a:latin typeface="Times New Roman" pitchFamily="18" charset="0"/>
                          <a:ea typeface="Calibri"/>
                          <a:cs typeface="Times New Roman" pitchFamily="18" charset="0"/>
                        </a:rPr>
                        <a:t>Nội dung</a:t>
                      </a:r>
                      <a:endParaRPr lang="en-US" sz="3200" dirty="0">
                        <a:solidFill>
                          <a:srgbClr val="C00000"/>
                        </a:solidFill>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nl-NL" sz="3200" b="1" dirty="0">
                          <a:solidFill>
                            <a:srgbClr val="0000FF"/>
                          </a:solidFill>
                          <a:effectLst/>
                          <a:latin typeface="Times New Roman" pitchFamily="18" charset="0"/>
                          <a:ea typeface="Calibri"/>
                          <a:cs typeface="Times New Roman" pitchFamily="18" charset="0"/>
                        </a:rPr>
                        <a:t>Nước Văn Lang</a:t>
                      </a:r>
                      <a:endParaRPr lang="en-US" sz="3200" dirty="0">
                        <a:solidFill>
                          <a:srgbClr val="0000FF"/>
                        </a:solidFill>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nl-NL" sz="3200" b="1" dirty="0">
                          <a:solidFill>
                            <a:srgbClr val="FF0000"/>
                          </a:solidFill>
                          <a:effectLst/>
                          <a:latin typeface="Times New Roman" pitchFamily="18" charset="0"/>
                          <a:ea typeface="Calibri"/>
                          <a:cs typeface="Times New Roman" pitchFamily="18" charset="0"/>
                        </a:rPr>
                        <a:t>Nước Âu Lạc</a:t>
                      </a:r>
                      <a:endParaRPr lang="en-US" sz="3200" dirty="0">
                        <a:solidFill>
                          <a:srgbClr val="FF0000"/>
                        </a:solidFill>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0"/>
                  </a:ext>
                </a:extLst>
              </a:tr>
              <a:tr h="632311">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632311">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632311">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50301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5760" y="372320"/>
            <a:ext cx="3888432" cy="584775"/>
          </a:xfrm>
          <a:prstGeom prst="rect">
            <a:avLst/>
          </a:prstGeom>
          <a:noFill/>
        </p:spPr>
        <p:txBody>
          <a:bodyPr wrap="square" rtlCol="0">
            <a:spAutoFit/>
          </a:bodyPr>
          <a:lstStyle/>
          <a:p>
            <a:pPr algn="just"/>
            <a:r>
              <a:rPr lang="nl-NL" sz="3200" b="1" dirty="0">
                <a:solidFill>
                  <a:srgbClr val="0000FF"/>
                </a:solidFill>
                <a:latin typeface="Times New Roman" pitchFamily="18" charset="0"/>
                <a:cs typeface="Times New Roman" pitchFamily="18" charset="0"/>
              </a:rPr>
              <a:t>* GỢI Ý TRẢ LỜI:</a:t>
            </a:r>
          </a:p>
        </p:txBody>
      </p:sp>
      <p:graphicFrame>
        <p:nvGraphicFramePr>
          <p:cNvPr id="2" name="Table 1"/>
          <p:cNvGraphicFramePr>
            <a:graphicFrameLocks noGrp="1"/>
          </p:cNvGraphicFramePr>
          <p:nvPr>
            <p:extLst>
              <p:ext uri="{D42A27DB-BD31-4B8C-83A1-F6EECF244321}">
                <p14:modId xmlns:p14="http://schemas.microsoft.com/office/powerpoint/2010/main" val="3293820673"/>
              </p:ext>
            </p:extLst>
          </p:nvPr>
        </p:nvGraphicFramePr>
        <p:xfrm>
          <a:off x="1725196" y="1640413"/>
          <a:ext cx="8619276" cy="3440974"/>
        </p:xfrm>
        <a:graphic>
          <a:graphicData uri="http://schemas.openxmlformats.org/drawingml/2006/table">
            <a:tbl>
              <a:tblPr firstRow="1" bandRow="1"/>
              <a:tblGrid>
                <a:gridCol w="2498596">
                  <a:extLst>
                    <a:ext uri="{9D8B030D-6E8A-4147-A177-3AD203B41FA5}">
                      <a16:colId xmlns:a16="http://schemas.microsoft.com/office/drawing/2014/main" val="20000"/>
                    </a:ext>
                  </a:extLst>
                </a:gridCol>
                <a:gridCol w="3247588">
                  <a:extLst>
                    <a:ext uri="{9D8B030D-6E8A-4147-A177-3AD203B41FA5}">
                      <a16:colId xmlns:a16="http://schemas.microsoft.com/office/drawing/2014/main" val="20001"/>
                    </a:ext>
                  </a:extLst>
                </a:gridCol>
                <a:gridCol w="2873092">
                  <a:extLst>
                    <a:ext uri="{9D8B030D-6E8A-4147-A177-3AD203B41FA5}">
                      <a16:colId xmlns:a16="http://schemas.microsoft.com/office/drawing/2014/main" val="20002"/>
                    </a:ext>
                  </a:extLst>
                </a:gridCol>
              </a:tblGrid>
              <a:tr h="924491">
                <a:tc>
                  <a:txBody>
                    <a:bodyPr/>
                    <a:lstStyle/>
                    <a:p>
                      <a:pPr algn="ctr">
                        <a:lnSpc>
                          <a:spcPct val="115000"/>
                        </a:lnSpc>
                        <a:spcAft>
                          <a:spcPts val="0"/>
                        </a:spcAft>
                      </a:pPr>
                      <a:r>
                        <a:rPr lang="nl-NL" sz="3200" b="1" dirty="0">
                          <a:solidFill>
                            <a:srgbClr val="C00000"/>
                          </a:solidFill>
                          <a:effectLst/>
                          <a:latin typeface="Times New Roman" pitchFamily="18" charset="0"/>
                          <a:ea typeface="Calibri"/>
                          <a:cs typeface="Times New Roman" pitchFamily="18" charset="0"/>
                        </a:rPr>
                        <a:t>Nội dung</a:t>
                      </a:r>
                      <a:endParaRPr lang="en-US" sz="3200" dirty="0">
                        <a:solidFill>
                          <a:srgbClr val="C00000"/>
                        </a:solidFill>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nl-NL" sz="3200" b="1" dirty="0">
                          <a:solidFill>
                            <a:srgbClr val="0000FF"/>
                          </a:solidFill>
                          <a:effectLst/>
                          <a:latin typeface="Times New Roman" pitchFamily="18" charset="0"/>
                          <a:ea typeface="Calibri"/>
                          <a:cs typeface="Times New Roman" pitchFamily="18" charset="0"/>
                        </a:rPr>
                        <a:t>Nước Văn Lang</a:t>
                      </a:r>
                      <a:endParaRPr lang="en-US" sz="3200" dirty="0">
                        <a:solidFill>
                          <a:srgbClr val="0000FF"/>
                        </a:solidFill>
                        <a:effectLst/>
                        <a:latin typeface="Times New Roman" pitchFamily="18" charset="0"/>
                        <a:ea typeface="Calibri"/>
                        <a:cs typeface="Times New Roman" pitchFamily="18" charset="0"/>
                      </a:endParaRPr>
                    </a:p>
                  </a:txBody>
                  <a:tcPr marL="68580" marR="68580" marT="0" marB="0"/>
                </a:tc>
                <a:tc>
                  <a:txBody>
                    <a:bodyPr/>
                    <a:lstStyle/>
                    <a:p>
                      <a:pPr algn="ctr">
                        <a:lnSpc>
                          <a:spcPct val="115000"/>
                        </a:lnSpc>
                        <a:spcAft>
                          <a:spcPts val="0"/>
                        </a:spcAft>
                      </a:pPr>
                      <a:r>
                        <a:rPr lang="nl-NL" sz="3200" b="1" dirty="0">
                          <a:solidFill>
                            <a:srgbClr val="FF0000"/>
                          </a:solidFill>
                          <a:effectLst/>
                          <a:latin typeface="Times New Roman" pitchFamily="18" charset="0"/>
                          <a:ea typeface="Calibri"/>
                          <a:cs typeface="Times New Roman" pitchFamily="18" charset="0"/>
                        </a:rPr>
                        <a:t>Nước Âu Lạc</a:t>
                      </a:r>
                      <a:endParaRPr lang="en-US" sz="3200" dirty="0">
                        <a:solidFill>
                          <a:srgbClr val="FF0000"/>
                        </a:solidFill>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0"/>
                  </a:ext>
                </a:extLst>
              </a:tr>
              <a:tr h="632311">
                <a:tc>
                  <a:txBody>
                    <a:bodyPr/>
                    <a:lstStyle/>
                    <a:p>
                      <a:pPr algn="just">
                        <a:lnSpc>
                          <a:spcPct val="115000"/>
                        </a:lnSpc>
                        <a:spcAft>
                          <a:spcPts val="0"/>
                        </a:spcAft>
                      </a:pPr>
                      <a:r>
                        <a:rPr lang="nl-NL" sz="2800" dirty="0">
                          <a:solidFill>
                            <a:srgbClr val="C00000"/>
                          </a:solidFill>
                          <a:effectLst/>
                          <a:latin typeface="Times New Roman" pitchFamily="18" charset="0"/>
                          <a:ea typeface="Calibri"/>
                          <a:cs typeface="Times New Roman" pitchFamily="18" charset="0"/>
                        </a:rPr>
                        <a:t>Thời gian ra đời</a:t>
                      </a:r>
                      <a:endParaRPr lang="en-US" sz="2800" dirty="0">
                        <a:solidFill>
                          <a:srgbClr val="C0000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nl-NL" sz="2800" dirty="0">
                          <a:solidFill>
                            <a:srgbClr val="0000FF"/>
                          </a:solidFill>
                          <a:effectLst/>
                          <a:latin typeface="Times New Roman" pitchFamily="18" charset="0"/>
                          <a:ea typeface="Calibri"/>
                          <a:cs typeface="Times New Roman" pitchFamily="18" charset="0"/>
                        </a:rPr>
                        <a:t>Khoảng thế kỉ VII TCN</a:t>
                      </a:r>
                      <a:endParaRPr lang="en-US" sz="2800" dirty="0">
                        <a:solidFill>
                          <a:srgbClr val="0000FF"/>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nl-NL" sz="2800" dirty="0">
                          <a:solidFill>
                            <a:srgbClr val="FF0000"/>
                          </a:solidFill>
                          <a:effectLst/>
                          <a:latin typeface="Times New Roman" pitchFamily="18" charset="0"/>
                          <a:ea typeface="Calibri"/>
                          <a:cs typeface="Times New Roman" pitchFamily="18" charset="0"/>
                        </a:rPr>
                        <a:t>Khoảng thế kỉ III TCN</a:t>
                      </a:r>
                      <a:endParaRPr lang="en-US" sz="2800" dirty="0">
                        <a:solidFill>
                          <a:srgbClr val="FF0000"/>
                        </a:solidFill>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1"/>
                  </a:ext>
                </a:extLst>
              </a:tr>
              <a:tr h="632311">
                <a:tc>
                  <a:txBody>
                    <a:bodyPr/>
                    <a:lstStyle/>
                    <a:p>
                      <a:pPr algn="just">
                        <a:lnSpc>
                          <a:spcPct val="115000"/>
                        </a:lnSpc>
                        <a:spcAft>
                          <a:spcPts val="0"/>
                        </a:spcAft>
                      </a:pPr>
                      <a:r>
                        <a:rPr lang="nl-NL" sz="2800" dirty="0">
                          <a:solidFill>
                            <a:srgbClr val="C00000"/>
                          </a:solidFill>
                          <a:effectLst/>
                          <a:latin typeface="Times New Roman" pitchFamily="18" charset="0"/>
                          <a:ea typeface="Calibri"/>
                          <a:cs typeface="Times New Roman" pitchFamily="18" charset="0"/>
                        </a:rPr>
                        <a:t>Đứng đầu nhà nước</a:t>
                      </a:r>
                      <a:endParaRPr lang="en-US" sz="2800" dirty="0">
                        <a:solidFill>
                          <a:srgbClr val="C0000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nl-NL" sz="2800" dirty="0">
                          <a:solidFill>
                            <a:srgbClr val="0000FF"/>
                          </a:solidFill>
                          <a:effectLst/>
                          <a:latin typeface="Times New Roman" pitchFamily="18" charset="0"/>
                          <a:ea typeface="Calibri"/>
                          <a:cs typeface="Times New Roman" pitchFamily="18" charset="0"/>
                        </a:rPr>
                        <a:t>Hùng Vương</a:t>
                      </a:r>
                      <a:endParaRPr lang="en-US" sz="2800" dirty="0">
                        <a:solidFill>
                          <a:srgbClr val="0000FF"/>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nl-NL" sz="2800" dirty="0">
                          <a:solidFill>
                            <a:srgbClr val="FF0000"/>
                          </a:solidFill>
                          <a:effectLst/>
                          <a:latin typeface="Times New Roman" pitchFamily="18" charset="0"/>
                          <a:ea typeface="Calibri"/>
                          <a:cs typeface="Times New Roman" pitchFamily="18" charset="0"/>
                        </a:rPr>
                        <a:t>An Dương Vương</a:t>
                      </a:r>
                      <a:endParaRPr lang="en-US" sz="2800" dirty="0">
                        <a:solidFill>
                          <a:srgbClr val="FF0000"/>
                        </a:solidFill>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2"/>
                  </a:ext>
                </a:extLst>
              </a:tr>
              <a:tr h="632311">
                <a:tc>
                  <a:txBody>
                    <a:bodyPr/>
                    <a:lstStyle/>
                    <a:p>
                      <a:pPr algn="just">
                        <a:lnSpc>
                          <a:spcPct val="115000"/>
                        </a:lnSpc>
                        <a:spcAft>
                          <a:spcPts val="0"/>
                        </a:spcAft>
                      </a:pPr>
                      <a:r>
                        <a:rPr lang="nl-NL" sz="2800" dirty="0">
                          <a:solidFill>
                            <a:srgbClr val="C00000"/>
                          </a:solidFill>
                          <a:effectLst/>
                          <a:latin typeface="Times New Roman" pitchFamily="18" charset="0"/>
                          <a:ea typeface="Calibri"/>
                          <a:cs typeface="Times New Roman" pitchFamily="18" charset="0"/>
                        </a:rPr>
                        <a:t>Kinh Đô</a:t>
                      </a:r>
                      <a:endParaRPr lang="en-US" sz="2800" dirty="0">
                        <a:solidFill>
                          <a:srgbClr val="C00000"/>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nl-NL" sz="2800" dirty="0">
                          <a:solidFill>
                            <a:srgbClr val="0000FF"/>
                          </a:solidFill>
                          <a:effectLst/>
                          <a:latin typeface="Times New Roman" pitchFamily="18" charset="0"/>
                          <a:ea typeface="Calibri"/>
                          <a:cs typeface="Times New Roman" pitchFamily="18" charset="0"/>
                        </a:rPr>
                        <a:t>Việt Trì (Phú Thọ)</a:t>
                      </a:r>
                      <a:endParaRPr lang="en-US" sz="2800" dirty="0">
                        <a:solidFill>
                          <a:srgbClr val="0000FF"/>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nl-NL" sz="2800" dirty="0">
                          <a:solidFill>
                            <a:srgbClr val="FF0000"/>
                          </a:solidFill>
                          <a:effectLst/>
                          <a:latin typeface="Times New Roman" pitchFamily="18" charset="0"/>
                          <a:ea typeface="Calibri"/>
                          <a:cs typeface="Times New Roman" pitchFamily="18" charset="0"/>
                        </a:rPr>
                        <a:t>Cổ Loa</a:t>
                      </a:r>
                      <a:endParaRPr lang="en-US" sz="2800" dirty="0">
                        <a:solidFill>
                          <a:srgbClr val="FF0000"/>
                        </a:solidFill>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64801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03512" y="188640"/>
            <a:ext cx="8784976" cy="1569660"/>
          </a:xfrm>
          <a:prstGeom prst="rect">
            <a:avLst/>
          </a:prstGeom>
          <a:noFill/>
        </p:spPr>
        <p:txBody>
          <a:bodyPr wrap="square" rtlCol="0">
            <a:spAutoFit/>
          </a:bodyPr>
          <a:lstStyle/>
          <a:p>
            <a:pPr algn="just"/>
            <a:r>
              <a:rPr lang="en-US" sz="3200" dirty="0" err="1">
                <a:solidFill>
                  <a:srgbClr val="C00000"/>
                </a:solidFill>
                <a:latin typeface="Times New Roman" pitchFamily="18" charset="0"/>
                <a:cs typeface="Times New Roman" pitchFamily="18" charset="0"/>
              </a:rPr>
              <a:t>Bài</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tập</a:t>
            </a:r>
            <a:r>
              <a:rPr lang="en-US" sz="3200" dirty="0">
                <a:solidFill>
                  <a:srgbClr val="C00000"/>
                </a:solidFill>
                <a:latin typeface="Times New Roman" pitchFamily="18" charset="0"/>
                <a:cs typeface="Times New Roman" pitchFamily="18" charset="0"/>
              </a:rPr>
              <a:t> 2: </a:t>
            </a:r>
            <a:r>
              <a:rPr lang="nl-NL" sz="3200" dirty="0">
                <a:solidFill>
                  <a:srgbClr val="C00000"/>
                </a:solidFill>
                <a:latin typeface="Times New Roman" pitchFamily="18" charset="0"/>
                <a:cs typeface="Times New Roman" pitchFamily="18" charset="0"/>
              </a:rPr>
              <a:t>Em hãy cho biết các mốc thời gian san gắn với sự kiện lịch sử  quan trọng nào của thời kì Văn Lang, Âu Lạc</a:t>
            </a:r>
            <a:endParaRPr lang="en-US" sz="3200" dirty="0">
              <a:solidFill>
                <a:srgbClr val="C00000"/>
              </a:solidFill>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528" y="2348880"/>
            <a:ext cx="8094546"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252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7" descr="787909qz1oa7plu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29000"/>
            <a:ext cx="81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8" descr="1136503yggj6ivy3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6086" y="3200400"/>
            <a:ext cx="84244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9" descr="697120tmlutbtg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489" y="0"/>
            <a:ext cx="662963"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0" descr="1170262a09h8vyo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4432" y="134272"/>
            <a:ext cx="53116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xmaslight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27448" y="87987"/>
            <a:ext cx="80010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gardg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330950"/>
            <a:ext cx="91440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495600" y="2492169"/>
            <a:ext cx="7371948" cy="1477328"/>
          </a:xfrm>
          <a:prstGeom prst="rect">
            <a:avLst/>
          </a:prstGeom>
          <a:noFill/>
        </p:spPr>
        <p:txBody>
          <a:bodyPr wrap="square" rtlCol="0">
            <a:spAutoFit/>
          </a:bodyPr>
          <a:lstStyle/>
          <a:p>
            <a:r>
              <a:rPr lang="nl-NL" sz="3000" b="1" dirty="0">
                <a:solidFill>
                  <a:srgbClr val="0000FF"/>
                </a:solidFill>
                <a:latin typeface="Times New Roman" pitchFamily="18" charset="0"/>
                <a:cs typeface="Times New Roman" pitchFamily="18" charset="0"/>
              </a:rPr>
              <a:t>Trình độ phát triển đạt đến mức độ nhất định của xã hội loài người, có nền văn hóa vật chất với những đặc trưng riêng.</a:t>
            </a:r>
            <a:endParaRPr lang="en-US" sz="3000" b="1" dirty="0">
              <a:solidFill>
                <a:srgbClr val="0000FF"/>
              </a:solidFill>
              <a:latin typeface="Times New Roman" pitchFamily="18" charset="0"/>
              <a:cs typeface="Times New Roman" pitchFamily="18" charset="0"/>
            </a:endParaRPr>
          </a:p>
        </p:txBody>
      </p:sp>
      <p:sp>
        <p:nvSpPr>
          <p:cNvPr id="13" name="TextBox 12"/>
          <p:cNvSpPr txBox="1"/>
          <p:nvPr/>
        </p:nvSpPr>
        <p:spPr>
          <a:xfrm>
            <a:off x="1793284" y="713072"/>
            <a:ext cx="883920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CÂU HỎI 1</a:t>
            </a:r>
          </a:p>
        </p:txBody>
      </p:sp>
      <p:sp>
        <p:nvSpPr>
          <p:cNvPr id="16" name="L-Shape 15">
            <a:hlinkClick r:id="rId8" action="ppaction://hlinksldjump"/>
          </p:cNvPr>
          <p:cNvSpPr/>
          <p:nvPr/>
        </p:nvSpPr>
        <p:spPr>
          <a:xfrm rot="19076188">
            <a:off x="2885220" y="5699669"/>
            <a:ext cx="647027" cy="266327"/>
          </a:xfrm>
          <a:prstGeom prst="corne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294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5760" y="372320"/>
            <a:ext cx="3888432" cy="584775"/>
          </a:xfrm>
          <a:prstGeom prst="rect">
            <a:avLst/>
          </a:prstGeom>
          <a:noFill/>
        </p:spPr>
        <p:txBody>
          <a:bodyPr wrap="square" rtlCol="0">
            <a:spAutoFit/>
          </a:bodyPr>
          <a:lstStyle/>
          <a:p>
            <a:pPr algn="just"/>
            <a:r>
              <a:rPr lang="nl-NL" sz="3200" b="1" dirty="0">
                <a:solidFill>
                  <a:srgbClr val="0000FF"/>
                </a:solidFill>
                <a:latin typeface="Times New Roman" pitchFamily="18" charset="0"/>
                <a:cs typeface="Times New Roman" pitchFamily="18" charset="0"/>
              </a:rPr>
              <a:t>* GỢI Ý TRẢ LỜI:</a:t>
            </a:r>
          </a:p>
        </p:txBody>
      </p:sp>
      <p:sp>
        <p:nvSpPr>
          <p:cNvPr id="4" name="TextBox 3"/>
          <p:cNvSpPr txBox="1"/>
          <p:nvPr/>
        </p:nvSpPr>
        <p:spPr>
          <a:xfrm>
            <a:off x="1847528" y="1124745"/>
            <a:ext cx="8496944" cy="4031873"/>
          </a:xfrm>
          <a:prstGeom prst="rect">
            <a:avLst/>
          </a:prstGeom>
          <a:noFill/>
        </p:spPr>
        <p:txBody>
          <a:bodyPr wrap="square" rtlCol="0">
            <a:spAutoFit/>
          </a:bodyPr>
          <a:lstStyle/>
          <a:p>
            <a:pPr algn="just"/>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Thế</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kỉ</a:t>
            </a:r>
            <a:r>
              <a:rPr lang="en-US" sz="3200" dirty="0">
                <a:solidFill>
                  <a:srgbClr val="0000FF"/>
                </a:solidFill>
                <a:latin typeface="Times New Roman" pitchFamily="18" charset="0"/>
                <a:cs typeface="Times New Roman" pitchFamily="18" charset="0"/>
              </a:rPr>
              <a:t> VII: </a:t>
            </a:r>
            <a:r>
              <a:rPr lang="en-US" sz="3200" dirty="0" err="1">
                <a:solidFill>
                  <a:srgbClr val="0000FF"/>
                </a:solidFill>
                <a:latin typeface="Times New Roman" pitchFamily="18" charset="0"/>
                <a:cs typeface="Times New Roman" pitchFamily="18" charset="0"/>
              </a:rPr>
              <a:t>Nhà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nước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Văn</a:t>
            </a:r>
            <a:r>
              <a:rPr lang="en-US" sz="3200" dirty="0">
                <a:solidFill>
                  <a:srgbClr val="0000FF"/>
                </a:solidFill>
                <a:latin typeface="Times New Roman" pitchFamily="18" charset="0"/>
                <a:cs typeface="Times New Roman" pitchFamily="18" charset="0"/>
              </a:rPr>
              <a:t> Lang </a:t>
            </a:r>
            <a:r>
              <a:rPr lang="en-US" sz="3200" dirty="0" err="1">
                <a:solidFill>
                  <a:srgbClr val="0000FF"/>
                </a:solidFill>
                <a:latin typeface="Times New Roman" pitchFamily="18" charset="0"/>
                <a:cs typeface="Times New Roman" pitchFamily="18" charset="0"/>
              </a:rPr>
              <a:t>thành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lập</a:t>
            </a:r>
            <a:endParaRPr lang="en-US" sz="3200" dirty="0">
              <a:solidFill>
                <a:srgbClr val="0000FF"/>
              </a:solidFill>
              <a:latin typeface="Times New Roman" pitchFamily="18" charset="0"/>
              <a:cs typeface="Times New Roman" pitchFamily="18" charset="0"/>
            </a:endParaRPr>
          </a:p>
          <a:p>
            <a:pPr algn="just"/>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Năm</a:t>
            </a:r>
            <a:r>
              <a:rPr lang="en-US" sz="3200" dirty="0">
                <a:solidFill>
                  <a:srgbClr val="0000FF"/>
                </a:solidFill>
                <a:latin typeface="Times New Roman" pitchFamily="18" charset="0"/>
                <a:cs typeface="Times New Roman" pitchFamily="18" charset="0"/>
              </a:rPr>
              <a:t> 214-208 TCN: </a:t>
            </a:r>
            <a:r>
              <a:rPr lang="en-US" sz="3200" dirty="0" err="1">
                <a:solidFill>
                  <a:srgbClr val="0000FF"/>
                </a:solidFill>
                <a:latin typeface="Times New Roman" pitchFamily="18" charset="0"/>
                <a:cs typeface="Times New Roman" pitchFamily="18" charset="0"/>
              </a:rPr>
              <a:t>Quân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Tần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đánh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xuống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Văn</a:t>
            </a:r>
            <a:r>
              <a:rPr lang="en-US" sz="3200" dirty="0">
                <a:solidFill>
                  <a:srgbClr val="0000FF"/>
                </a:solidFill>
                <a:latin typeface="Times New Roman" pitchFamily="18" charset="0"/>
                <a:cs typeface="Times New Roman" pitchFamily="18" charset="0"/>
              </a:rPr>
              <a:t> Lang</a:t>
            </a:r>
          </a:p>
          <a:p>
            <a:pPr algn="just"/>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Năm</a:t>
            </a:r>
            <a:r>
              <a:rPr lang="en-US" sz="3200" dirty="0">
                <a:solidFill>
                  <a:srgbClr val="0000FF"/>
                </a:solidFill>
                <a:latin typeface="Times New Roman" pitchFamily="18" charset="0"/>
                <a:cs typeface="Times New Roman" pitchFamily="18" charset="0"/>
              </a:rPr>
              <a:t> 208 TCN, </a:t>
            </a:r>
            <a:r>
              <a:rPr lang="en-US" sz="3200" dirty="0" err="1">
                <a:solidFill>
                  <a:srgbClr val="0000FF"/>
                </a:solidFill>
                <a:latin typeface="Times New Roman" pitchFamily="18" charset="0"/>
                <a:cs typeface="Times New Roman" pitchFamily="18" charset="0"/>
              </a:rPr>
              <a:t>kháng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chiến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chống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quân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Tần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kết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thúc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Nước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Âu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Lạc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thành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lập</a:t>
            </a:r>
            <a:endParaRPr lang="en-US" sz="3200" dirty="0">
              <a:solidFill>
                <a:srgbClr val="0000FF"/>
              </a:solidFill>
              <a:latin typeface="Times New Roman" pitchFamily="18" charset="0"/>
              <a:cs typeface="Times New Roman" pitchFamily="18" charset="0"/>
            </a:endParaRPr>
          </a:p>
          <a:p>
            <a:pPr algn="just"/>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Năm</a:t>
            </a:r>
            <a:r>
              <a:rPr lang="en-US" sz="3200" dirty="0">
                <a:solidFill>
                  <a:srgbClr val="0000FF"/>
                </a:solidFill>
                <a:latin typeface="Times New Roman" pitchFamily="18" charset="0"/>
                <a:cs typeface="Times New Roman" pitchFamily="18" charset="0"/>
              </a:rPr>
              <a:t> 179, </a:t>
            </a:r>
            <a:r>
              <a:rPr lang="en-US" sz="3200" dirty="0" err="1">
                <a:solidFill>
                  <a:srgbClr val="0000FF"/>
                </a:solidFill>
                <a:latin typeface="Times New Roman" pitchFamily="18" charset="0"/>
                <a:cs typeface="Times New Roman" pitchFamily="18" charset="0"/>
              </a:rPr>
              <a:t>Âu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Lạc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bị</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sáp</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nhập</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vào</a:t>
            </a:r>
            <a:r>
              <a:rPr lang="en-US" sz="3200" dirty="0">
                <a:solidFill>
                  <a:srgbClr val="0000FF"/>
                </a:solidFill>
                <a:latin typeface="Times New Roman" pitchFamily="18" charset="0"/>
                <a:cs typeface="Times New Roman" pitchFamily="18" charset="0"/>
              </a:rPr>
              <a:t> Nam </a:t>
            </a:r>
            <a:r>
              <a:rPr lang="en-US" sz="3200" dirty="0" err="1">
                <a:solidFill>
                  <a:srgbClr val="0000FF"/>
                </a:solidFill>
                <a:latin typeface="Times New Roman" pitchFamily="18" charset="0"/>
                <a:cs typeface="Times New Roman" pitchFamily="18" charset="0"/>
              </a:rPr>
              <a:t>Việt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Triệu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Đà</a:t>
            </a:r>
            <a:r>
              <a:rPr lang="en-US" sz="3200" dirty="0">
                <a:solidFill>
                  <a:srgbClr val="0000FF"/>
                </a:solidFill>
                <a:latin typeface="Times New Roman" pitchFamily="18" charset="0"/>
                <a:cs typeface="Times New Roman" pitchFamily="18" charset="0"/>
              </a:rPr>
              <a:t>)</a:t>
            </a:r>
          </a:p>
          <a:p>
            <a:pPr algn="just"/>
            <a:endParaRPr lang="nl-NL" sz="32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0284699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0772" y="1453468"/>
            <a:ext cx="8784976" cy="830997"/>
          </a:xfrm>
          <a:prstGeom prst="rect">
            <a:avLst/>
          </a:prstGeom>
          <a:noFill/>
        </p:spPr>
        <p:txBody>
          <a:bodyPr wrap="square" rtlCol="0">
            <a:spAutoFit/>
          </a:bodyPr>
          <a:lstStyle/>
          <a:p>
            <a:pPr algn="ctr"/>
            <a:r>
              <a:rPr lang="en-US" sz="4800" b="1" dirty="0">
                <a:solidFill>
                  <a:srgbClr val="FF0000"/>
                </a:solidFill>
                <a:latin typeface="Times New Roman" pitchFamily="18" charset="0"/>
                <a:cs typeface="Times New Roman" pitchFamily="18" charset="0"/>
              </a:rPr>
              <a:t>VẬN DỤNG</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9663" y="1287228"/>
            <a:ext cx="1163475" cy="116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20524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03512" y="82368"/>
            <a:ext cx="8784976" cy="2062103"/>
          </a:xfrm>
          <a:prstGeom prst="rect">
            <a:avLst/>
          </a:prstGeom>
          <a:noFill/>
        </p:spPr>
        <p:txBody>
          <a:bodyPr wrap="square" rtlCol="0">
            <a:spAutoFit/>
          </a:bodyPr>
          <a:lstStyle/>
          <a:p>
            <a:pPr algn="just"/>
            <a:r>
              <a:rPr lang="en-US" sz="3200" dirty="0" err="1">
                <a:solidFill>
                  <a:srgbClr val="C00000"/>
                </a:solidFill>
                <a:latin typeface="Times New Roman" pitchFamily="18" charset="0"/>
                <a:cs typeface="Times New Roman" pitchFamily="18" charset="0"/>
              </a:rPr>
              <a:t>Bài</a:t>
            </a:r>
            <a:r>
              <a:rPr lang="en-US" sz="3200" dirty="0">
                <a:solidFill>
                  <a:srgbClr val="C00000"/>
                </a:solidFill>
                <a:latin typeface="Times New Roman" pitchFamily="18" charset="0"/>
                <a:cs typeface="Times New Roman" pitchFamily="18" charset="0"/>
              </a:rPr>
              <a:t> </a:t>
            </a:r>
            <a:r>
              <a:rPr lang="en-US" sz="3200" dirty="0" err="1">
                <a:solidFill>
                  <a:srgbClr val="C00000"/>
                </a:solidFill>
                <a:latin typeface="Times New Roman" pitchFamily="18" charset="0"/>
                <a:cs typeface="Times New Roman" pitchFamily="18" charset="0"/>
              </a:rPr>
              <a:t>tập</a:t>
            </a:r>
            <a:r>
              <a:rPr lang="en-US" sz="3200" dirty="0">
                <a:solidFill>
                  <a:srgbClr val="C00000"/>
                </a:solidFill>
                <a:latin typeface="Times New Roman" pitchFamily="18" charset="0"/>
                <a:cs typeface="Times New Roman" pitchFamily="18" charset="0"/>
              </a:rPr>
              <a:t> 3:</a:t>
            </a:r>
            <a:r>
              <a:rPr lang="nl-NL" sz="3200" dirty="0">
                <a:solidFill>
                  <a:srgbClr val="C00000"/>
                </a:solidFill>
                <a:latin typeface="Times New Roman" pitchFamily="18" charset="0"/>
                <a:cs typeface="Times New Roman" pitchFamily="18" charset="0"/>
              </a:rPr>
              <a:t>Từ truyền thuyết “Con Rồng cháu Tiên” em hiểu như thế nào về hai chữ “đồng bào” và truyền thống “tương thân tương ái” của người Việt?</a:t>
            </a:r>
            <a:endParaRPr lang="en-US" sz="3200" dirty="0">
              <a:solidFill>
                <a:srgbClr val="C00000"/>
              </a:solidFill>
              <a:latin typeface="Times New Roman" pitchFamily="18" charset="0"/>
              <a:cs typeface="Times New Roman" pitchFamily="18" charset="0"/>
            </a:endParaRPr>
          </a:p>
          <a:p>
            <a:pPr algn="just"/>
            <a:endParaRPr lang="en-US" sz="3200" dirty="0">
              <a:solidFill>
                <a:srgbClr val="C00000"/>
              </a:solidFill>
              <a:latin typeface="Times New Roman" pitchFamily="18" charset="0"/>
              <a:cs typeface="Times New Roman" pitchFamily="18" charset="0"/>
            </a:endParaRPr>
          </a:p>
        </p:txBody>
      </p:sp>
      <p:sp>
        <p:nvSpPr>
          <p:cNvPr id="4" name="TextBox 3"/>
          <p:cNvSpPr txBox="1"/>
          <p:nvPr/>
        </p:nvSpPr>
        <p:spPr>
          <a:xfrm>
            <a:off x="1703512" y="1826460"/>
            <a:ext cx="8784976" cy="5324535"/>
          </a:xfrm>
          <a:prstGeom prst="rect">
            <a:avLst/>
          </a:prstGeom>
          <a:noFill/>
        </p:spPr>
        <p:txBody>
          <a:bodyPr wrap="square" rtlCol="0">
            <a:spAutoFit/>
          </a:bodyPr>
          <a:lstStyle/>
          <a:p>
            <a:pPr algn="ctr"/>
            <a:r>
              <a:rPr lang="nl-NL" sz="3200" b="1" dirty="0">
                <a:solidFill>
                  <a:srgbClr val="0000FF"/>
                </a:solidFill>
                <a:latin typeface="Times New Roman" pitchFamily="18" charset="0"/>
                <a:cs typeface="Times New Roman" pitchFamily="18" charset="0"/>
              </a:rPr>
              <a:t>* GỢI Ý TRẢ LỜI:</a:t>
            </a:r>
          </a:p>
          <a:p>
            <a:pPr algn="just"/>
            <a:r>
              <a:rPr lang="nl-NL" sz="2800" dirty="0">
                <a:solidFill>
                  <a:srgbClr val="0000FF"/>
                </a:solidFill>
                <a:latin typeface="Times New Roman" pitchFamily="18" charset="0"/>
                <a:cs typeface="Times New Roman" pitchFamily="18" charset="0"/>
              </a:rPr>
              <a:t>- “Đồng bào”: Cùng chung một bào thai, xuất phát từ truyền thuyết “Con Rồng cháu Tiên”, các dân tộc trên lãnh thổ Việt Nam đều có nguồn cội, anh em chung một nhà.</a:t>
            </a:r>
            <a:endParaRPr lang="en-US" sz="2800" dirty="0">
              <a:solidFill>
                <a:srgbClr val="0000FF"/>
              </a:solidFill>
              <a:latin typeface="Times New Roman" pitchFamily="18" charset="0"/>
              <a:cs typeface="Times New Roman" pitchFamily="18" charset="0"/>
            </a:endParaRPr>
          </a:p>
          <a:p>
            <a:pPr algn="just"/>
            <a:r>
              <a:rPr lang="nl-NL" sz="2800" dirty="0">
                <a:solidFill>
                  <a:srgbClr val="0000FF"/>
                </a:solidFill>
                <a:latin typeface="Times New Roman" pitchFamily="18" charset="0"/>
                <a:cs typeface="Times New Roman" pitchFamily="18" charset="0"/>
              </a:rPr>
              <a:t>- Truyền thống “tương thân tương ái” của người Việt Nam</a:t>
            </a:r>
            <a:endParaRPr lang="en-US" sz="2800" dirty="0">
              <a:solidFill>
                <a:srgbClr val="0000FF"/>
              </a:solidFill>
              <a:latin typeface="Times New Roman" pitchFamily="18" charset="0"/>
              <a:cs typeface="Times New Roman" pitchFamily="18" charset="0"/>
            </a:endParaRPr>
          </a:p>
          <a:p>
            <a:pPr algn="just"/>
            <a:r>
              <a:rPr lang="nl-NL" sz="2800" dirty="0">
                <a:solidFill>
                  <a:srgbClr val="0000FF"/>
                </a:solidFill>
                <a:latin typeface="Times New Roman" pitchFamily="18" charset="0"/>
                <a:cs typeface="Times New Roman" pitchFamily="18" charset="0"/>
              </a:rPr>
              <a:t>“Bầu ơi thương lấy bí cùng</a:t>
            </a:r>
            <a:endParaRPr lang="en-US" sz="2800" dirty="0">
              <a:solidFill>
                <a:srgbClr val="0000FF"/>
              </a:solidFill>
              <a:latin typeface="Times New Roman" pitchFamily="18" charset="0"/>
              <a:cs typeface="Times New Roman" pitchFamily="18" charset="0"/>
            </a:endParaRPr>
          </a:p>
          <a:p>
            <a:pPr algn="just"/>
            <a:r>
              <a:rPr lang="nl-NL" sz="2800" dirty="0">
                <a:solidFill>
                  <a:srgbClr val="0000FF"/>
                </a:solidFill>
                <a:latin typeface="Times New Roman" pitchFamily="18" charset="0"/>
                <a:cs typeface="Times New Roman" pitchFamily="18" charset="0"/>
              </a:rPr>
              <a:t>Tuy rằng khác giống nhưng chung một giàn”</a:t>
            </a:r>
            <a:endParaRPr lang="en-US" sz="2800" dirty="0">
              <a:solidFill>
                <a:srgbClr val="0000FF"/>
              </a:solidFill>
              <a:latin typeface="Times New Roman" pitchFamily="18" charset="0"/>
              <a:cs typeface="Times New Roman" pitchFamily="18" charset="0"/>
            </a:endParaRPr>
          </a:p>
          <a:p>
            <a:pPr algn="just"/>
            <a:r>
              <a:rPr lang="nl-NL" sz="2800" dirty="0">
                <a:solidFill>
                  <a:srgbClr val="0000FF"/>
                </a:solidFill>
                <a:latin typeface="Times New Roman" pitchFamily="18" charset="0"/>
                <a:cs typeface="Times New Roman" pitchFamily="18" charset="0"/>
              </a:rPr>
              <a:t>Giúp đỡ lẫn nhau, yêu thương, chia sẻ những khó khăn. Học sinh tự liên hệ thực tế đã làm được việc gì về truyền thống “tương thân tương ái” như ủng hộ đồng bào lũ lụt, ủng hộ Chính phủ về phòng chống dịch bệnh Covid 19....</a:t>
            </a:r>
            <a:endParaRPr lang="en-US" sz="2800" dirty="0">
              <a:solidFill>
                <a:srgbClr val="0000FF"/>
              </a:solidFill>
              <a:latin typeface="Times New Roman" pitchFamily="18" charset="0"/>
              <a:cs typeface="Times New Roman" pitchFamily="18" charset="0"/>
            </a:endParaRPr>
          </a:p>
          <a:p>
            <a:pPr algn="just"/>
            <a:endParaRPr lang="nl-NL" sz="28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03832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03512" y="188641"/>
            <a:ext cx="8784976" cy="646331"/>
          </a:xfrm>
          <a:prstGeom prst="rect">
            <a:avLst/>
          </a:prstGeom>
          <a:noFill/>
        </p:spPr>
        <p:txBody>
          <a:bodyPr wrap="square" rtlCol="0">
            <a:spAutoFit/>
          </a:bodyPr>
          <a:lstStyle/>
          <a:p>
            <a:pPr algn="ctr"/>
            <a:r>
              <a:rPr lang="en-US" sz="3600" b="1" dirty="0">
                <a:solidFill>
                  <a:srgbClr val="FF0000"/>
                </a:solidFill>
                <a:latin typeface="Times New Roman" pitchFamily="18" charset="0"/>
                <a:cs typeface="Times New Roman" pitchFamily="18" charset="0"/>
              </a:rPr>
              <a:t>HƯỚNG DẪN VỀ NHÀ</a:t>
            </a:r>
          </a:p>
        </p:txBody>
      </p:sp>
      <p:sp>
        <p:nvSpPr>
          <p:cNvPr id="5" name="TextBox 4"/>
          <p:cNvSpPr txBox="1"/>
          <p:nvPr/>
        </p:nvSpPr>
        <p:spPr>
          <a:xfrm>
            <a:off x="1524000" y="798454"/>
            <a:ext cx="8964488" cy="2062103"/>
          </a:xfrm>
          <a:prstGeom prst="rect">
            <a:avLst/>
          </a:prstGeom>
          <a:noFill/>
        </p:spPr>
        <p:txBody>
          <a:bodyPr wrap="square" rtlCol="0">
            <a:spAutoFit/>
          </a:bodyPr>
          <a:lstStyle/>
          <a:p>
            <a:pPr algn="just"/>
            <a:r>
              <a:rPr lang="en-US" sz="3200" b="1" dirty="0">
                <a:solidFill>
                  <a:srgbClr val="C00000"/>
                </a:solidFill>
                <a:latin typeface="Times New Roman" pitchFamily="18" charset="0"/>
                <a:cs typeface="Times New Roman" pitchFamily="18" charset="0"/>
              </a:rPr>
              <a:t>1. </a:t>
            </a:r>
            <a:r>
              <a:rPr lang="nl-NL" sz="3200" dirty="0">
                <a:solidFill>
                  <a:srgbClr val="C00000"/>
                </a:solidFill>
                <a:latin typeface="Times New Roman" pitchFamily="18" charset="0"/>
                <a:cs typeface="Times New Roman" pitchFamily="18" charset="0"/>
              </a:rPr>
              <a:t>Học bài, soạn các câu hỏi trong bài 14 và sưu tầm tranh ảnh có trong bài học</a:t>
            </a:r>
          </a:p>
          <a:p>
            <a:pPr algn="just"/>
            <a:r>
              <a:rPr lang="nl-NL" sz="3200" b="1" dirty="0">
                <a:solidFill>
                  <a:srgbClr val="0000FF"/>
                </a:solidFill>
                <a:latin typeface="Times New Roman" pitchFamily="18" charset="0"/>
                <a:cs typeface="Times New Roman" pitchFamily="18" charset="0"/>
              </a:rPr>
              <a:t>2. </a:t>
            </a:r>
            <a:r>
              <a:rPr lang="nl-NL" sz="3200" dirty="0">
                <a:solidFill>
                  <a:srgbClr val="0000FF"/>
                </a:solidFill>
                <a:latin typeface="Times New Roman" pitchFamily="18" charset="0"/>
                <a:cs typeface="Times New Roman" pitchFamily="18" charset="0"/>
              </a:rPr>
              <a:t>Tìm hiểu các phong tục tập quán của nhân dân ta từ thời Văn Lang còn lưu truyền đến ngày nay</a:t>
            </a:r>
            <a:endParaRPr lang="en-US" sz="3200" i="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9465847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64531994"/>
              </p:ext>
            </p:extLst>
          </p:nvPr>
        </p:nvGraphicFramePr>
        <p:xfrm>
          <a:off x="1631504" y="266735"/>
          <a:ext cx="8943026" cy="6367836"/>
        </p:xfrm>
        <a:graphic>
          <a:graphicData uri="http://schemas.openxmlformats.org/drawingml/2006/table">
            <a:tbl>
              <a:tblPr firstRow="1" bandRow="1"/>
              <a:tblGrid>
                <a:gridCol w="1788605">
                  <a:extLst>
                    <a:ext uri="{9D8B030D-6E8A-4147-A177-3AD203B41FA5}">
                      <a16:colId xmlns:a16="http://schemas.microsoft.com/office/drawing/2014/main" val="20000"/>
                    </a:ext>
                  </a:extLst>
                </a:gridCol>
                <a:gridCol w="1788605">
                  <a:extLst>
                    <a:ext uri="{9D8B030D-6E8A-4147-A177-3AD203B41FA5}">
                      <a16:colId xmlns:a16="http://schemas.microsoft.com/office/drawing/2014/main" val="20001"/>
                    </a:ext>
                  </a:extLst>
                </a:gridCol>
                <a:gridCol w="1967407">
                  <a:extLst>
                    <a:ext uri="{9D8B030D-6E8A-4147-A177-3AD203B41FA5}">
                      <a16:colId xmlns:a16="http://schemas.microsoft.com/office/drawing/2014/main" val="20002"/>
                    </a:ext>
                  </a:extLst>
                </a:gridCol>
                <a:gridCol w="2376264">
                  <a:extLst>
                    <a:ext uri="{9D8B030D-6E8A-4147-A177-3AD203B41FA5}">
                      <a16:colId xmlns:a16="http://schemas.microsoft.com/office/drawing/2014/main" val="20003"/>
                    </a:ext>
                  </a:extLst>
                </a:gridCol>
                <a:gridCol w="1022145">
                  <a:extLst>
                    <a:ext uri="{9D8B030D-6E8A-4147-A177-3AD203B41FA5}">
                      <a16:colId xmlns:a16="http://schemas.microsoft.com/office/drawing/2014/main" val="20004"/>
                    </a:ext>
                  </a:extLst>
                </a:gridCol>
              </a:tblGrid>
              <a:tr h="724455">
                <a:tc>
                  <a:txBody>
                    <a:bodyPr/>
                    <a:lstStyle/>
                    <a:p>
                      <a:pPr algn="ctr"/>
                      <a:r>
                        <a:rPr lang="en-US" sz="2000" b="1" dirty="0">
                          <a:solidFill>
                            <a:srgbClr val="FF0000"/>
                          </a:solidFill>
                          <a:latin typeface="Times New Roman" pitchFamily="18" charset="0"/>
                          <a:cs typeface="Times New Roman" pitchFamily="18" charset="0"/>
                        </a:rPr>
                        <a:t>TIÊU</a:t>
                      </a:r>
                      <a:r>
                        <a:rPr lang="en-US" sz="2000" b="1" baseline="0" dirty="0">
                          <a:solidFill>
                            <a:srgbClr val="FF0000"/>
                          </a:solidFill>
                          <a:latin typeface="Times New Roman" pitchFamily="18" charset="0"/>
                          <a:cs typeface="Times New Roman" pitchFamily="18" charset="0"/>
                        </a:rPr>
                        <a:t> CHÍ</a:t>
                      </a:r>
                      <a:endParaRPr lang="en-US" sz="2000" b="1" dirty="0">
                        <a:solidFill>
                          <a:srgbClr val="FF0000"/>
                        </a:solidFill>
                        <a:latin typeface="Times New Roman" pitchFamily="18" charset="0"/>
                        <a:cs typeface="Times New Roman" pitchFamily="18" charset="0"/>
                      </a:endParaRPr>
                    </a:p>
                  </a:txBody>
                  <a:tcPr/>
                </a:tc>
                <a:tc>
                  <a:txBody>
                    <a:bodyPr/>
                    <a:lstStyle/>
                    <a:p>
                      <a:pPr algn="ctr"/>
                      <a:r>
                        <a:rPr lang="en-US" sz="2000" b="1" dirty="0">
                          <a:solidFill>
                            <a:srgbClr val="FF0000"/>
                          </a:solidFill>
                          <a:latin typeface="Times New Roman" pitchFamily="18" charset="0"/>
                          <a:cs typeface="Times New Roman" pitchFamily="18" charset="0"/>
                        </a:rPr>
                        <a:t>MỨC</a:t>
                      </a:r>
                      <a:r>
                        <a:rPr lang="en-US" sz="2000" b="1" baseline="0" dirty="0">
                          <a:solidFill>
                            <a:srgbClr val="FF0000"/>
                          </a:solidFill>
                          <a:latin typeface="Times New Roman" pitchFamily="18" charset="0"/>
                          <a:cs typeface="Times New Roman" pitchFamily="18" charset="0"/>
                        </a:rPr>
                        <a:t> 1</a:t>
                      </a:r>
                    </a:p>
                    <a:p>
                      <a:pPr algn="ctr"/>
                      <a:r>
                        <a:rPr lang="en-US" sz="2000" b="1" baseline="0" dirty="0">
                          <a:solidFill>
                            <a:srgbClr val="FF0000"/>
                          </a:solidFill>
                          <a:latin typeface="Times New Roman" pitchFamily="18" charset="0"/>
                          <a:cs typeface="Times New Roman" pitchFamily="18" charset="0"/>
                        </a:rPr>
                        <a:t>(1 ĐIỂM)</a:t>
                      </a:r>
                      <a:endParaRPr lang="en-US" sz="2000" b="1" dirty="0">
                        <a:solidFill>
                          <a:srgbClr val="FF0000"/>
                        </a:solidFill>
                        <a:latin typeface="Times New Roman" pitchFamily="18" charset="0"/>
                        <a:cs typeface="Times New Roman" pitchFamily="18" charset="0"/>
                      </a:endParaRPr>
                    </a:p>
                  </a:txBody>
                  <a:tcPr/>
                </a:tc>
                <a:tc>
                  <a:txBody>
                    <a:bodyPr/>
                    <a:lstStyle/>
                    <a:p>
                      <a:pPr algn="ctr"/>
                      <a:r>
                        <a:rPr lang="en-US" sz="2000" b="1" dirty="0">
                          <a:solidFill>
                            <a:srgbClr val="FF0000"/>
                          </a:solidFill>
                          <a:latin typeface="Times New Roman" pitchFamily="18" charset="0"/>
                          <a:cs typeface="Times New Roman" pitchFamily="18" charset="0"/>
                        </a:rPr>
                        <a:t>MỨC</a:t>
                      </a:r>
                      <a:r>
                        <a:rPr lang="en-US" sz="2000" b="1" baseline="0" dirty="0">
                          <a:solidFill>
                            <a:srgbClr val="FF0000"/>
                          </a:solidFill>
                          <a:latin typeface="Times New Roman" pitchFamily="18" charset="0"/>
                          <a:cs typeface="Times New Roman" pitchFamily="18" charset="0"/>
                        </a:rPr>
                        <a:t> 2</a:t>
                      </a:r>
                    </a:p>
                    <a:p>
                      <a:pPr algn="ctr"/>
                      <a:r>
                        <a:rPr lang="en-US" sz="2000" b="1" baseline="0" dirty="0">
                          <a:solidFill>
                            <a:srgbClr val="FF0000"/>
                          </a:solidFill>
                          <a:latin typeface="Times New Roman" pitchFamily="18" charset="0"/>
                          <a:cs typeface="Times New Roman" pitchFamily="18" charset="0"/>
                        </a:rPr>
                        <a:t>(1,5 ĐIỂM)</a:t>
                      </a:r>
                      <a:endParaRPr lang="en-US" sz="2000" b="1" dirty="0">
                        <a:solidFill>
                          <a:srgbClr val="FF0000"/>
                        </a:solidFill>
                        <a:latin typeface="Times New Roman" pitchFamily="18" charset="0"/>
                        <a:cs typeface="Times New Roman" pitchFamily="18" charset="0"/>
                      </a:endParaRPr>
                    </a:p>
                  </a:txBody>
                  <a:tcPr/>
                </a:tc>
                <a:tc>
                  <a:txBody>
                    <a:bodyPr/>
                    <a:lstStyle/>
                    <a:p>
                      <a:pPr algn="ctr"/>
                      <a:r>
                        <a:rPr lang="en-US" sz="2000" b="1">
                          <a:solidFill>
                            <a:srgbClr val="FF0000"/>
                          </a:solidFill>
                          <a:latin typeface="Times New Roman" pitchFamily="18" charset="0"/>
                          <a:cs typeface="Times New Roman" pitchFamily="18" charset="0"/>
                        </a:rPr>
                        <a:t>MỨC</a:t>
                      </a:r>
                      <a:r>
                        <a:rPr lang="en-US" sz="2000" b="1" baseline="0">
                          <a:solidFill>
                            <a:srgbClr val="FF0000"/>
                          </a:solidFill>
                          <a:latin typeface="Times New Roman" pitchFamily="18" charset="0"/>
                          <a:cs typeface="Times New Roman" pitchFamily="18" charset="0"/>
                        </a:rPr>
                        <a:t> 3</a:t>
                      </a:r>
                    </a:p>
                    <a:p>
                      <a:pPr algn="ctr"/>
                      <a:r>
                        <a:rPr lang="en-US" sz="2000" b="1" baseline="0">
                          <a:solidFill>
                            <a:srgbClr val="FF0000"/>
                          </a:solidFill>
                          <a:latin typeface="Times New Roman" pitchFamily="18" charset="0"/>
                          <a:cs typeface="Times New Roman" pitchFamily="18" charset="0"/>
                        </a:rPr>
                        <a:t>(</a:t>
                      </a:r>
                      <a:r>
                        <a:rPr lang="en-US" sz="2000" b="1" baseline="0" dirty="0">
                          <a:solidFill>
                            <a:srgbClr val="FF0000"/>
                          </a:solidFill>
                          <a:latin typeface="Times New Roman" pitchFamily="18" charset="0"/>
                          <a:cs typeface="Times New Roman" pitchFamily="18" charset="0"/>
                        </a:rPr>
                        <a:t>2 ĐIỂM)</a:t>
                      </a:r>
                      <a:endParaRPr lang="en-US" sz="2000" b="1" dirty="0">
                        <a:solidFill>
                          <a:srgbClr val="FF0000"/>
                        </a:solidFill>
                        <a:latin typeface="Times New Roman" pitchFamily="18" charset="0"/>
                        <a:cs typeface="Times New Roman" pitchFamily="18" charset="0"/>
                      </a:endParaRPr>
                    </a:p>
                  </a:txBody>
                  <a:tcPr/>
                </a:tc>
                <a:tc>
                  <a:txBody>
                    <a:bodyPr/>
                    <a:lstStyle/>
                    <a:p>
                      <a:pPr algn="ctr"/>
                      <a:r>
                        <a:rPr lang="en-US" sz="2000" b="1" dirty="0">
                          <a:solidFill>
                            <a:srgbClr val="FF0000"/>
                          </a:solidFill>
                          <a:latin typeface="Times New Roman" pitchFamily="18" charset="0"/>
                          <a:cs typeface="Times New Roman" pitchFamily="18" charset="0"/>
                        </a:rPr>
                        <a:t>ĐIỂM</a:t>
                      </a:r>
                      <a:r>
                        <a:rPr lang="en-US" sz="2000" b="1" baseline="0" dirty="0">
                          <a:solidFill>
                            <a:srgbClr val="FF0000"/>
                          </a:solidFill>
                          <a:latin typeface="Times New Roman" pitchFamily="18" charset="0"/>
                          <a:cs typeface="Times New Roman" pitchFamily="18" charset="0"/>
                        </a:rPr>
                        <a:t> CHẤM</a:t>
                      </a:r>
                      <a:endParaRPr lang="en-US" sz="2000" b="1" dirty="0">
                        <a:solidFill>
                          <a:srgbClr val="FF0000"/>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945378">
                <a:tc>
                  <a:txBody>
                    <a:bodyPr/>
                    <a:lstStyle/>
                    <a:p>
                      <a:pPr algn="ctr"/>
                      <a:r>
                        <a:rPr lang="en-US" sz="2200" b="1" baseline="0">
                          <a:solidFill>
                            <a:srgbClr val="0000FF"/>
                          </a:solidFill>
                          <a:latin typeface="Times New Roman" pitchFamily="18" charset="0"/>
                          <a:cs typeface="Times New Roman" pitchFamily="18" charset="0"/>
                        </a:rPr>
                        <a:t>Ngôn ngữ </a:t>
                      </a:r>
                    </a:p>
                    <a:p>
                      <a:pPr algn="ctr"/>
                      <a:r>
                        <a:rPr lang="en-US" sz="2200" b="1" baseline="0">
                          <a:solidFill>
                            <a:srgbClr val="0000FF"/>
                          </a:solidFill>
                          <a:latin typeface="Times New Roman" pitchFamily="18" charset="0"/>
                          <a:cs typeface="Times New Roman" pitchFamily="18" charset="0"/>
                        </a:rPr>
                        <a:t>(2 điểm)</a:t>
                      </a:r>
                      <a:endParaRPr lang="en-US" sz="2200" b="1" baseline="0" dirty="0">
                        <a:solidFill>
                          <a:srgbClr val="0000FF"/>
                        </a:solidFill>
                        <a:latin typeface="Times New Roman" pitchFamily="18" charset="0"/>
                        <a:cs typeface="Times New Roman" pitchFamily="18" charset="0"/>
                      </a:endParaRPr>
                    </a:p>
                  </a:txBody>
                  <a:tcPr/>
                </a:tc>
                <a:tc>
                  <a:txBody>
                    <a:bodyPr/>
                    <a:lstStyle/>
                    <a:p>
                      <a:pPr algn="ctr"/>
                      <a:endParaRPr lang="en-US" sz="2000" b="0">
                        <a:latin typeface="Times New Roman" pitchFamily="18" charset="0"/>
                        <a:cs typeface="Times New Roman" pitchFamily="18" charset="0"/>
                      </a:endParaRPr>
                    </a:p>
                    <a:p>
                      <a:pPr algn="ctr"/>
                      <a:r>
                        <a:rPr lang="en-US" sz="2000" b="0">
                          <a:latin typeface="Times New Roman" pitchFamily="18" charset="0"/>
                          <a:cs typeface="Times New Roman" pitchFamily="18" charset="0"/>
                        </a:rPr>
                        <a:t>Rõ</a:t>
                      </a:r>
                      <a:r>
                        <a:rPr lang="en-US" sz="2000" b="0" baseline="0">
                          <a:latin typeface="Times New Roman" pitchFamily="18" charset="0"/>
                          <a:cs typeface="Times New Roman" pitchFamily="18" charset="0"/>
                        </a:rPr>
                        <a:t> ràng</a:t>
                      </a:r>
                      <a:endParaRPr lang="en-US" sz="2000" b="0" dirty="0">
                        <a:latin typeface="Times New Roman" pitchFamily="18" charset="0"/>
                        <a:cs typeface="Times New Roman" pitchFamily="18" charset="0"/>
                      </a:endParaRPr>
                    </a:p>
                  </a:txBody>
                  <a:tcPr/>
                </a:tc>
                <a:tc>
                  <a:txBody>
                    <a:bodyPr/>
                    <a:lstStyle/>
                    <a:p>
                      <a:pPr algn="ctr"/>
                      <a:endParaRPr lang="en-US" sz="2000" b="0">
                        <a:solidFill>
                          <a:srgbClr val="CC0099"/>
                        </a:solidFill>
                        <a:latin typeface="Times New Roman" pitchFamily="18" charset="0"/>
                        <a:cs typeface="Times New Roman" pitchFamily="18" charset="0"/>
                      </a:endParaRPr>
                    </a:p>
                    <a:p>
                      <a:pPr algn="ctr"/>
                      <a:r>
                        <a:rPr lang="en-US" sz="2000" b="0">
                          <a:solidFill>
                            <a:srgbClr val="CC0099"/>
                          </a:solidFill>
                          <a:latin typeface="Times New Roman" pitchFamily="18" charset="0"/>
                          <a:cs typeface="Times New Roman" pitchFamily="18" charset="0"/>
                        </a:rPr>
                        <a:t>Rõ</a:t>
                      </a:r>
                      <a:r>
                        <a:rPr lang="en-US" sz="2000" b="0" baseline="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ràng</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lưu</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loát</a:t>
                      </a:r>
                      <a:endParaRPr lang="en-US" sz="2000" b="0" dirty="0">
                        <a:solidFill>
                          <a:srgbClr val="CC0099"/>
                        </a:solidFill>
                        <a:latin typeface="Times New Roman" pitchFamily="18" charset="0"/>
                        <a:cs typeface="Times New Roman" pitchFamily="18" charset="0"/>
                      </a:endParaRPr>
                    </a:p>
                  </a:txBody>
                  <a:tcPr/>
                </a:tc>
                <a:tc>
                  <a:txBody>
                    <a:bodyPr/>
                    <a:lstStyle/>
                    <a:p>
                      <a:pPr algn="ctr"/>
                      <a:endParaRPr lang="en-US" sz="2000" b="0">
                        <a:solidFill>
                          <a:srgbClr val="002060"/>
                        </a:solidFill>
                        <a:latin typeface="Times New Roman" pitchFamily="18" charset="0"/>
                        <a:cs typeface="Times New Roman" pitchFamily="18" charset="0"/>
                      </a:endParaRPr>
                    </a:p>
                    <a:p>
                      <a:pPr algn="ctr"/>
                      <a:r>
                        <a:rPr lang="en-US" sz="2000" b="0">
                          <a:solidFill>
                            <a:srgbClr val="002060"/>
                          </a:solidFill>
                          <a:latin typeface="Times New Roman" pitchFamily="18" charset="0"/>
                          <a:cs typeface="Times New Roman" pitchFamily="18" charset="0"/>
                        </a:rPr>
                        <a:t>Truyền</a:t>
                      </a:r>
                      <a:r>
                        <a:rPr lang="en-US" sz="2000" b="0" baseline="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cảm</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hấp</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dẫn</a:t>
                      </a:r>
                      <a:endParaRPr lang="en-US" sz="2000" b="0" dirty="0">
                        <a:solidFill>
                          <a:srgbClr val="002060"/>
                        </a:solidFill>
                        <a:latin typeface="Times New Roman" pitchFamily="18" charset="0"/>
                        <a:cs typeface="Times New Roman" pitchFamily="18" charset="0"/>
                      </a:endParaRPr>
                    </a:p>
                  </a:txBody>
                  <a:tcPr/>
                </a:tc>
                <a:tc>
                  <a:txBody>
                    <a:bodyPr/>
                    <a:lstStyle/>
                    <a:p>
                      <a:pPr algn="ct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1039436">
                <a:tc>
                  <a:txBody>
                    <a:bodyPr/>
                    <a:lstStyle/>
                    <a:p>
                      <a:pPr algn="ctr"/>
                      <a:r>
                        <a:rPr lang="en-US" sz="2200" b="1" dirty="0" err="1">
                          <a:solidFill>
                            <a:srgbClr val="0000FF"/>
                          </a:solidFill>
                          <a:latin typeface="Times New Roman" pitchFamily="18" charset="0"/>
                          <a:cs typeface="Times New Roman" pitchFamily="18" charset="0"/>
                        </a:rPr>
                        <a:t>Phong</a:t>
                      </a:r>
                      <a:r>
                        <a:rPr lang="en-US" sz="2200" b="1" baseline="0" dirty="0">
                          <a:solidFill>
                            <a:srgbClr val="0000FF"/>
                          </a:solidFill>
                          <a:latin typeface="Times New Roman" pitchFamily="18" charset="0"/>
                          <a:cs typeface="Times New Roman" pitchFamily="18" charset="0"/>
                        </a:rPr>
                        <a:t> </a:t>
                      </a:r>
                      <a:r>
                        <a:rPr lang="en-US" sz="2200" b="1" baseline="0" dirty="0" err="1">
                          <a:solidFill>
                            <a:srgbClr val="0000FF"/>
                          </a:solidFill>
                          <a:latin typeface="Times New Roman" pitchFamily="18" charset="0"/>
                          <a:cs typeface="Times New Roman" pitchFamily="18" charset="0"/>
                        </a:rPr>
                        <a:t>cách</a:t>
                      </a:r>
                      <a:endParaRPr lang="en-US" sz="2200" b="1" dirty="0">
                        <a:solidFill>
                          <a:srgbClr val="0000FF"/>
                        </a:solidFill>
                        <a:latin typeface="Times New Roman" pitchFamily="18" charset="0"/>
                        <a:cs typeface="Times New Roman" pitchFamily="18" charset="0"/>
                      </a:endParaRPr>
                    </a:p>
                    <a:p>
                      <a:pPr algn="ctr"/>
                      <a:r>
                        <a:rPr lang="en-US" sz="2200" b="1" dirty="0">
                          <a:solidFill>
                            <a:srgbClr val="0000FF"/>
                          </a:solidFill>
                          <a:latin typeface="Times New Roman" pitchFamily="18" charset="0"/>
                          <a:cs typeface="Times New Roman" pitchFamily="18" charset="0"/>
                        </a:rPr>
                        <a:t>(2</a:t>
                      </a:r>
                      <a:r>
                        <a:rPr lang="en-US" sz="2200" b="1" baseline="0" dirty="0">
                          <a:solidFill>
                            <a:srgbClr val="0000FF"/>
                          </a:solidFill>
                          <a:latin typeface="Times New Roman" pitchFamily="18" charset="0"/>
                          <a:cs typeface="Times New Roman" pitchFamily="18" charset="0"/>
                        </a:rPr>
                        <a:t> </a:t>
                      </a:r>
                      <a:r>
                        <a:rPr lang="en-US" sz="2200" b="1" baseline="0" dirty="0" err="1">
                          <a:solidFill>
                            <a:srgbClr val="0000FF"/>
                          </a:solidFill>
                          <a:latin typeface="Times New Roman" pitchFamily="18" charset="0"/>
                          <a:cs typeface="Times New Roman" pitchFamily="18" charset="0"/>
                        </a:rPr>
                        <a:t>điểm</a:t>
                      </a:r>
                      <a:r>
                        <a:rPr lang="en-US" sz="2200" b="1" baseline="0" dirty="0">
                          <a:solidFill>
                            <a:srgbClr val="0000FF"/>
                          </a:solidFill>
                          <a:latin typeface="Times New Roman" pitchFamily="18" charset="0"/>
                          <a:cs typeface="Times New Roman" pitchFamily="18" charset="0"/>
                        </a:rPr>
                        <a:t>)</a:t>
                      </a:r>
                      <a:endParaRPr lang="en-US" sz="2200" b="1" dirty="0">
                        <a:solidFill>
                          <a:srgbClr val="0000FF"/>
                        </a:solidFill>
                        <a:latin typeface="Times New Roman" pitchFamily="18" charset="0"/>
                        <a:cs typeface="Times New Roman" pitchFamily="18" charset="0"/>
                      </a:endParaRPr>
                    </a:p>
                  </a:txBody>
                  <a:tcPr/>
                </a:tc>
                <a:tc>
                  <a:txBody>
                    <a:bodyPr/>
                    <a:lstStyle/>
                    <a:p>
                      <a:pPr algn="ctr"/>
                      <a:r>
                        <a:rPr lang="en-US" sz="2000" b="0" dirty="0" err="1">
                          <a:latin typeface="Times New Roman" pitchFamily="18" charset="0"/>
                          <a:cs typeface="Times New Roman" pitchFamily="18" charset="0"/>
                        </a:rPr>
                        <a:t>Rụt</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rè</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chưa</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tự</a:t>
                      </a:r>
                      <a:r>
                        <a:rPr lang="en-US" sz="2000" b="0" baseline="0" dirty="0">
                          <a:latin typeface="Times New Roman" pitchFamily="18" charset="0"/>
                          <a:cs typeface="Times New Roman" pitchFamily="18" charset="0"/>
                        </a:rPr>
                        <a:t> tin</a:t>
                      </a:r>
                      <a:endParaRPr lang="en-US" sz="2000" b="0" dirty="0">
                        <a:latin typeface="Times New Roman" pitchFamily="18" charset="0"/>
                        <a:cs typeface="Times New Roman" pitchFamily="18" charset="0"/>
                      </a:endParaRPr>
                    </a:p>
                  </a:txBody>
                  <a:tcPr/>
                </a:tc>
                <a:tc>
                  <a:txBody>
                    <a:bodyPr/>
                    <a:lstStyle/>
                    <a:p>
                      <a:pPr algn="ctr"/>
                      <a:r>
                        <a:rPr lang="en-US" sz="2000" b="0" dirty="0" err="1">
                          <a:solidFill>
                            <a:srgbClr val="CC0099"/>
                          </a:solidFill>
                          <a:latin typeface="Times New Roman" pitchFamily="18" charset="0"/>
                          <a:cs typeface="Times New Roman" pitchFamily="18" charset="0"/>
                        </a:rPr>
                        <a:t>Đôi</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khi</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chưa</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tự</a:t>
                      </a:r>
                      <a:r>
                        <a:rPr lang="en-US" sz="2000" b="0" baseline="0" dirty="0">
                          <a:solidFill>
                            <a:srgbClr val="CC0099"/>
                          </a:solidFill>
                          <a:latin typeface="Times New Roman" pitchFamily="18" charset="0"/>
                          <a:cs typeface="Times New Roman" pitchFamily="18" charset="0"/>
                        </a:rPr>
                        <a:t> tin</a:t>
                      </a:r>
                      <a:endParaRPr lang="en-US" sz="2000" b="0" dirty="0">
                        <a:solidFill>
                          <a:srgbClr val="CC0099"/>
                        </a:solidFill>
                        <a:latin typeface="Times New Roman" pitchFamily="18" charset="0"/>
                        <a:cs typeface="Times New Roman" pitchFamily="18" charset="0"/>
                      </a:endParaRPr>
                    </a:p>
                  </a:txBody>
                  <a:tcPr/>
                </a:tc>
                <a:tc>
                  <a:txBody>
                    <a:bodyPr/>
                    <a:lstStyle/>
                    <a:p>
                      <a:pPr algn="ctr"/>
                      <a:endParaRPr lang="en-US" sz="2000" b="0">
                        <a:solidFill>
                          <a:srgbClr val="002060"/>
                        </a:solidFill>
                        <a:latin typeface="Times New Roman" pitchFamily="18" charset="0"/>
                        <a:cs typeface="Times New Roman" pitchFamily="18" charset="0"/>
                      </a:endParaRPr>
                    </a:p>
                    <a:p>
                      <a:pPr algn="ctr"/>
                      <a:r>
                        <a:rPr lang="en-US" sz="2000" b="0">
                          <a:solidFill>
                            <a:srgbClr val="002060"/>
                          </a:solidFill>
                          <a:latin typeface="Times New Roman" pitchFamily="18" charset="0"/>
                          <a:cs typeface="Times New Roman" pitchFamily="18" charset="0"/>
                        </a:rPr>
                        <a:t>Tự</a:t>
                      </a:r>
                      <a:r>
                        <a:rPr lang="en-US" sz="2000" b="0" baseline="0">
                          <a:solidFill>
                            <a:srgbClr val="002060"/>
                          </a:solidFill>
                          <a:latin typeface="Times New Roman" pitchFamily="18" charset="0"/>
                          <a:cs typeface="Times New Roman" pitchFamily="18" charset="0"/>
                        </a:rPr>
                        <a:t> </a:t>
                      </a:r>
                      <a:r>
                        <a:rPr lang="en-US" sz="2000" b="0" baseline="0" dirty="0">
                          <a:solidFill>
                            <a:srgbClr val="002060"/>
                          </a:solidFill>
                          <a:latin typeface="Times New Roman" pitchFamily="18" charset="0"/>
                          <a:cs typeface="Times New Roman" pitchFamily="18" charset="0"/>
                        </a:rPr>
                        <a:t>tin, </a:t>
                      </a:r>
                      <a:r>
                        <a:rPr lang="en-US" sz="2000" b="0" baseline="0" dirty="0" err="1">
                          <a:solidFill>
                            <a:srgbClr val="002060"/>
                          </a:solidFill>
                          <a:latin typeface="Times New Roman" pitchFamily="18" charset="0"/>
                          <a:cs typeface="Times New Roman" pitchFamily="18" charset="0"/>
                        </a:rPr>
                        <a:t>vui</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vẻ</a:t>
                      </a:r>
                      <a:endParaRPr lang="en-US" sz="2000" b="0" dirty="0">
                        <a:solidFill>
                          <a:srgbClr val="002060"/>
                        </a:solidFill>
                        <a:latin typeface="Times New Roman" pitchFamily="18" charset="0"/>
                        <a:cs typeface="Times New Roman" pitchFamily="18" charset="0"/>
                      </a:endParaRPr>
                    </a:p>
                  </a:txBody>
                  <a:tcPr/>
                </a:tc>
                <a:tc>
                  <a:txBody>
                    <a:bodyPr/>
                    <a:lstStyle/>
                    <a:p>
                      <a:pPr algn="ctr"/>
                      <a:endParaRPr lang="en-US" sz="190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1189347">
                <a:tc>
                  <a:txBody>
                    <a:bodyPr/>
                    <a:lstStyle/>
                    <a:p>
                      <a:pPr algn="ctr"/>
                      <a:r>
                        <a:rPr lang="en-US" sz="2200" b="1" dirty="0" err="1">
                          <a:solidFill>
                            <a:srgbClr val="0000FF"/>
                          </a:solidFill>
                          <a:latin typeface="Times New Roman" pitchFamily="18" charset="0"/>
                          <a:cs typeface="Times New Roman" pitchFamily="18" charset="0"/>
                        </a:rPr>
                        <a:t>Tác</a:t>
                      </a:r>
                      <a:r>
                        <a:rPr lang="en-US" sz="2200" b="1" baseline="0" dirty="0">
                          <a:solidFill>
                            <a:srgbClr val="0000FF"/>
                          </a:solidFill>
                          <a:latin typeface="Times New Roman" pitchFamily="18" charset="0"/>
                          <a:cs typeface="Times New Roman" pitchFamily="18" charset="0"/>
                        </a:rPr>
                        <a:t> </a:t>
                      </a:r>
                      <a:r>
                        <a:rPr lang="en-US" sz="2200" b="1" baseline="0" dirty="0" err="1">
                          <a:solidFill>
                            <a:srgbClr val="0000FF"/>
                          </a:solidFill>
                          <a:latin typeface="Times New Roman" pitchFamily="18" charset="0"/>
                          <a:cs typeface="Times New Roman" pitchFamily="18" charset="0"/>
                        </a:rPr>
                        <a:t>phong</a:t>
                      </a:r>
                      <a:endParaRPr lang="en-US" sz="2200" b="1" baseline="0" dirty="0">
                        <a:solidFill>
                          <a:srgbClr val="0000FF"/>
                        </a:solidFill>
                        <a:latin typeface="Times New Roman" pitchFamily="18" charset="0"/>
                        <a:cs typeface="Times New Roman" pitchFamily="18" charset="0"/>
                      </a:endParaRPr>
                    </a:p>
                    <a:p>
                      <a:pPr algn="ctr"/>
                      <a:r>
                        <a:rPr lang="en-US" sz="2200" b="1" dirty="0">
                          <a:solidFill>
                            <a:srgbClr val="0000FF"/>
                          </a:solidFill>
                          <a:latin typeface="Times New Roman" pitchFamily="18" charset="0"/>
                          <a:cs typeface="Times New Roman" pitchFamily="18" charset="0"/>
                        </a:rPr>
                        <a:t>(2</a:t>
                      </a:r>
                      <a:r>
                        <a:rPr lang="en-US" sz="2200" b="1" baseline="0" dirty="0">
                          <a:solidFill>
                            <a:srgbClr val="0000FF"/>
                          </a:solidFill>
                          <a:latin typeface="Times New Roman" pitchFamily="18" charset="0"/>
                          <a:cs typeface="Times New Roman" pitchFamily="18" charset="0"/>
                        </a:rPr>
                        <a:t> </a:t>
                      </a:r>
                      <a:r>
                        <a:rPr lang="en-US" sz="2200" b="1" baseline="0" dirty="0" err="1">
                          <a:solidFill>
                            <a:srgbClr val="0000FF"/>
                          </a:solidFill>
                          <a:latin typeface="Times New Roman" pitchFamily="18" charset="0"/>
                          <a:cs typeface="Times New Roman" pitchFamily="18" charset="0"/>
                        </a:rPr>
                        <a:t>điểm</a:t>
                      </a:r>
                      <a:r>
                        <a:rPr lang="en-US" sz="2200" b="1" baseline="0" dirty="0">
                          <a:solidFill>
                            <a:srgbClr val="0000FF"/>
                          </a:solidFill>
                          <a:latin typeface="Times New Roman" pitchFamily="18" charset="0"/>
                          <a:cs typeface="Times New Roman" pitchFamily="18" charset="0"/>
                        </a:rPr>
                        <a:t>)</a:t>
                      </a:r>
                      <a:endParaRPr lang="en-US" sz="2200" b="1" dirty="0">
                        <a:solidFill>
                          <a:srgbClr val="0000FF"/>
                        </a:solidFill>
                        <a:latin typeface="Times New Roman" pitchFamily="18" charset="0"/>
                        <a:cs typeface="Times New Roman" pitchFamily="18" charset="0"/>
                      </a:endParaRPr>
                    </a:p>
                  </a:txBody>
                  <a:tcPr/>
                </a:tc>
                <a:tc>
                  <a:txBody>
                    <a:bodyPr/>
                    <a:lstStyle/>
                    <a:p>
                      <a:pPr algn="ctr"/>
                      <a:r>
                        <a:rPr lang="en-US" sz="2000" b="0" dirty="0" err="1">
                          <a:latin typeface="Times New Roman" pitchFamily="18" charset="0"/>
                          <a:cs typeface="Times New Roman" pitchFamily="18" charset="0"/>
                        </a:rPr>
                        <a:t>Chưa</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gọn</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gàng</a:t>
                      </a:r>
                      <a:endParaRPr lang="en-US" sz="2000" b="0" dirty="0">
                        <a:latin typeface="Times New Roman" pitchFamily="18" charset="0"/>
                        <a:cs typeface="Times New Roman" pitchFamily="18" charset="0"/>
                      </a:endParaRPr>
                    </a:p>
                  </a:txBody>
                  <a:tcPr/>
                </a:tc>
                <a:tc>
                  <a:txBody>
                    <a:bodyPr/>
                    <a:lstStyle/>
                    <a:p>
                      <a:pPr algn="ctr"/>
                      <a:r>
                        <a:rPr lang="en-US" sz="2000" b="0" baseline="0" dirty="0" err="1">
                          <a:solidFill>
                            <a:srgbClr val="CC0099"/>
                          </a:solidFill>
                          <a:latin typeface="Times New Roman" pitchFamily="18" charset="0"/>
                          <a:cs typeface="Times New Roman" pitchFamily="18" charset="0"/>
                        </a:rPr>
                        <a:t>Gọn</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gàng</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nhưng</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chưa</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đẹp</a:t>
                      </a:r>
                      <a:endParaRPr lang="en-US" sz="2000" b="0" dirty="0">
                        <a:solidFill>
                          <a:srgbClr val="CC0099"/>
                        </a:solidFill>
                        <a:latin typeface="Times New Roman" pitchFamily="18" charset="0"/>
                        <a:cs typeface="Times New Roman" pitchFamily="18" charset="0"/>
                      </a:endParaRPr>
                    </a:p>
                  </a:txBody>
                  <a:tcPr/>
                </a:tc>
                <a:tc>
                  <a:txBody>
                    <a:bodyPr/>
                    <a:lstStyle/>
                    <a:p>
                      <a:pPr algn="ctr"/>
                      <a:r>
                        <a:rPr lang="en-US" sz="2000" b="0" dirty="0" err="1">
                          <a:solidFill>
                            <a:srgbClr val="002060"/>
                          </a:solidFill>
                          <a:latin typeface="Times New Roman" pitchFamily="18" charset="0"/>
                          <a:cs typeface="Times New Roman" pitchFamily="18" charset="0"/>
                        </a:rPr>
                        <a:t>Đẹp</a:t>
                      </a:r>
                      <a:r>
                        <a:rPr lang="en-US" sz="2000" b="0" dirty="0">
                          <a:solidFill>
                            <a:srgbClr val="002060"/>
                          </a:solidFill>
                          <a:latin typeface="Times New Roman" pitchFamily="18" charset="0"/>
                          <a:cs typeface="Times New Roman" pitchFamily="18" charset="0"/>
                        </a:rPr>
                        <a:t>,</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phù</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hợp</a:t>
                      </a:r>
                      <a:r>
                        <a:rPr lang="en-US" sz="2000" b="0" baseline="0">
                          <a:solidFill>
                            <a:srgbClr val="002060"/>
                          </a:solidFill>
                          <a:latin typeface="Times New Roman" pitchFamily="18" charset="0"/>
                          <a:cs typeface="Times New Roman" pitchFamily="18" charset="0"/>
                        </a:rPr>
                        <a:t> </a:t>
                      </a:r>
                      <a:endParaRPr lang="en-US" sz="2000" b="0" dirty="0">
                        <a:solidFill>
                          <a:srgbClr val="002060"/>
                        </a:solidFill>
                        <a:latin typeface="Times New Roman" pitchFamily="18" charset="0"/>
                        <a:cs typeface="Times New Roman" pitchFamily="18" charset="0"/>
                      </a:endParaRPr>
                    </a:p>
                  </a:txBody>
                  <a:tcPr/>
                </a:tc>
                <a:tc>
                  <a:txBody>
                    <a:bodyPr/>
                    <a:lstStyle/>
                    <a:p>
                      <a:pPr algn="ctr"/>
                      <a:endParaRPr lang="en-US" sz="190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1279873">
                <a:tc>
                  <a:txBody>
                    <a:bodyPr/>
                    <a:lstStyle/>
                    <a:p>
                      <a:pPr algn="ctr"/>
                      <a:r>
                        <a:rPr lang="en-US" sz="2200" b="1">
                          <a:solidFill>
                            <a:srgbClr val="0000FF"/>
                          </a:solidFill>
                          <a:latin typeface="Times New Roman" pitchFamily="18" charset="0"/>
                          <a:cs typeface="Times New Roman" pitchFamily="18" charset="0"/>
                        </a:rPr>
                        <a:t>Nội</a:t>
                      </a:r>
                      <a:r>
                        <a:rPr lang="en-US" sz="2200" b="1" baseline="0">
                          <a:solidFill>
                            <a:srgbClr val="0000FF"/>
                          </a:solidFill>
                          <a:latin typeface="Times New Roman" pitchFamily="18" charset="0"/>
                          <a:cs typeface="Times New Roman" pitchFamily="18" charset="0"/>
                        </a:rPr>
                        <a:t> </a:t>
                      </a:r>
                      <a:r>
                        <a:rPr lang="en-US" sz="2200" b="1" baseline="0" dirty="0">
                          <a:solidFill>
                            <a:srgbClr val="0000FF"/>
                          </a:solidFill>
                          <a:latin typeface="Times New Roman" pitchFamily="18" charset="0"/>
                          <a:cs typeface="Times New Roman" pitchFamily="18" charset="0"/>
                        </a:rPr>
                        <a:t>dung</a:t>
                      </a:r>
                    </a:p>
                    <a:p>
                      <a:pPr algn="ctr"/>
                      <a:r>
                        <a:rPr lang="en-US" sz="2200" b="1" baseline="0" dirty="0">
                          <a:solidFill>
                            <a:srgbClr val="0000FF"/>
                          </a:solidFill>
                          <a:latin typeface="Times New Roman" pitchFamily="18" charset="0"/>
                          <a:cs typeface="Times New Roman" pitchFamily="18" charset="0"/>
                        </a:rPr>
                        <a:t>( 2 </a:t>
                      </a:r>
                      <a:r>
                        <a:rPr lang="en-US" sz="2200" b="1" baseline="0" dirty="0" err="1">
                          <a:solidFill>
                            <a:srgbClr val="0000FF"/>
                          </a:solidFill>
                          <a:latin typeface="Times New Roman" pitchFamily="18" charset="0"/>
                          <a:cs typeface="Times New Roman" pitchFamily="18" charset="0"/>
                        </a:rPr>
                        <a:t>điểm</a:t>
                      </a:r>
                      <a:r>
                        <a:rPr lang="en-US" sz="2200" b="1" baseline="0" dirty="0">
                          <a:solidFill>
                            <a:srgbClr val="0000FF"/>
                          </a:solidFill>
                          <a:latin typeface="Times New Roman" pitchFamily="18" charset="0"/>
                          <a:cs typeface="Times New Roman" pitchFamily="18" charset="0"/>
                        </a:rPr>
                        <a:t>)</a:t>
                      </a:r>
                    </a:p>
                  </a:txBody>
                  <a:tcPr/>
                </a:tc>
                <a:tc>
                  <a:txBody>
                    <a:bodyPr/>
                    <a:lstStyle/>
                    <a:p>
                      <a:pPr algn="ctr"/>
                      <a:r>
                        <a:rPr lang="en-US" sz="2000" b="0" dirty="0" err="1">
                          <a:latin typeface="Times New Roman" pitchFamily="18" charset="0"/>
                          <a:cs typeface="Times New Roman" pitchFamily="18" charset="0"/>
                        </a:rPr>
                        <a:t>Chưa</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phù</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hợp</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với</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chủ</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đề</a:t>
                      </a:r>
                      <a:endParaRPr lang="en-US" sz="2000" b="0" dirty="0">
                        <a:latin typeface="Times New Roman" pitchFamily="18" charset="0"/>
                        <a:cs typeface="Times New Roman" pitchFamily="18" charset="0"/>
                      </a:endParaRPr>
                    </a:p>
                  </a:txBody>
                  <a:tcPr/>
                </a:tc>
                <a:tc>
                  <a:txBody>
                    <a:bodyPr/>
                    <a:lstStyle/>
                    <a:p>
                      <a:pPr algn="ctr"/>
                      <a:r>
                        <a:rPr lang="en-US" sz="2000" b="0" dirty="0" err="1">
                          <a:solidFill>
                            <a:srgbClr val="CC0099"/>
                          </a:solidFill>
                          <a:latin typeface="Times New Roman" pitchFamily="18" charset="0"/>
                          <a:cs typeface="Times New Roman" pitchFamily="18" charset="0"/>
                        </a:rPr>
                        <a:t>Còn</a:t>
                      </a:r>
                      <a:r>
                        <a:rPr lang="en-US" sz="2000" b="0" baseline="0" dirty="0">
                          <a:solidFill>
                            <a:srgbClr val="CC0099"/>
                          </a:solidFill>
                          <a:latin typeface="Times New Roman" pitchFamily="18" charset="0"/>
                          <a:cs typeface="Times New Roman" pitchFamily="18" charset="0"/>
                        </a:rPr>
                        <a:t> 1 </a:t>
                      </a:r>
                      <a:r>
                        <a:rPr lang="en-US" sz="2000" b="0" baseline="0" dirty="0" err="1">
                          <a:solidFill>
                            <a:srgbClr val="CC0099"/>
                          </a:solidFill>
                          <a:latin typeface="Times New Roman" pitchFamily="18" charset="0"/>
                          <a:cs typeface="Times New Roman" pitchFamily="18" charset="0"/>
                        </a:rPr>
                        <a:t>vài</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chỗ</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chưa</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phù</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hợp</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với</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chủ</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đề</a:t>
                      </a:r>
                      <a:endParaRPr lang="en-US" sz="2000" b="0" dirty="0">
                        <a:solidFill>
                          <a:srgbClr val="CC0099"/>
                        </a:solidFill>
                        <a:latin typeface="Times New Roman" pitchFamily="18" charset="0"/>
                        <a:cs typeface="Times New Roman" pitchFamily="18" charset="0"/>
                      </a:endParaRPr>
                    </a:p>
                  </a:txBody>
                  <a:tcPr/>
                </a:tc>
                <a:tc>
                  <a:txBody>
                    <a:bodyPr/>
                    <a:lstStyle/>
                    <a:p>
                      <a:pPr algn="ctr"/>
                      <a:r>
                        <a:rPr lang="en-US" sz="2000" b="0" dirty="0" err="1">
                          <a:solidFill>
                            <a:srgbClr val="002060"/>
                          </a:solidFill>
                          <a:latin typeface="Times New Roman" pitchFamily="18" charset="0"/>
                          <a:cs typeface="Times New Roman" pitchFamily="18" charset="0"/>
                        </a:rPr>
                        <a:t>Đúng</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chủ</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đề</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nội</a:t>
                      </a:r>
                      <a:r>
                        <a:rPr lang="en-US" sz="2000" b="0" baseline="0" dirty="0">
                          <a:solidFill>
                            <a:srgbClr val="002060"/>
                          </a:solidFill>
                          <a:latin typeface="Times New Roman" pitchFamily="18" charset="0"/>
                          <a:cs typeface="Times New Roman" pitchFamily="18" charset="0"/>
                        </a:rPr>
                        <a:t> dung </a:t>
                      </a:r>
                      <a:r>
                        <a:rPr lang="en-US" sz="2000" b="0" baseline="0" dirty="0" err="1">
                          <a:solidFill>
                            <a:srgbClr val="002060"/>
                          </a:solidFill>
                          <a:latin typeface="Times New Roman" pitchFamily="18" charset="0"/>
                          <a:cs typeface="Times New Roman" pitchFamily="18" charset="0"/>
                        </a:rPr>
                        <a:t>phong</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phú</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hình</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ảnh</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hấp</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dẫn</a:t>
                      </a:r>
                      <a:endParaRPr lang="en-US" sz="2000" b="0" dirty="0">
                        <a:solidFill>
                          <a:srgbClr val="002060"/>
                        </a:solidFill>
                        <a:latin typeface="Times New Roman" pitchFamily="18" charset="0"/>
                        <a:cs typeface="Times New Roman" pitchFamily="18" charset="0"/>
                      </a:endParaRPr>
                    </a:p>
                  </a:txBody>
                  <a:tcPr/>
                </a:tc>
                <a:tc>
                  <a:txBody>
                    <a:bodyPr/>
                    <a:lstStyle/>
                    <a:p>
                      <a:pPr algn="ctr"/>
                      <a:endParaRPr lang="en-US" sz="19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1189347">
                <a:tc>
                  <a:txBody>
                    <a:bodyPr/>
                    <a:lstStyle/>
                    <a:p>
                      <a:pPr algn="ctr"/>
                      <a:r>
                        <a:rPr lang="en-US" sz="2200" b="1">
                          <a:solidFill>
                            <a:srgbClr val="0000FF"/>
                          </a:solidFill>
                          <a:latin typeface="Times New Roman" pitchFamily="18" charset="0"/>
                          <a:cs typeface="Times New Roman" pitchFamily="18" charset="0"/>
                        </a:rPr>
                        <a:t>Quản</a:t>
                      </a:r>
                      <a:r>
                        <a:rPr lang="en-US" sz="2200" b="1" baseline="0">
                          <a:solidFill>
                            <a:srgbClr val="0000FF"/>
                          </a:solidFill>
                          <a:latin typeface="Times New Roman" pitchFamily="18" charset="0"/>
                          <a:cs typeface="Times New Roman" pitchFamily="18" charset="0"/>
                        </a:rPr>
                        <a:t> </a:t>
                      </a:r>
                      <a:r>
                        <a:rPr lang="en-US" sz="2200" b="1" baseline="0" dirty="0" err="1">
                          <a:solidFill>
                            <a:srgbClr val="0000FF"/>
                          </a:solidFill>
                          <a:latin typeface="Times New Roman" pitchFamily="18" charset="0"/>
                          <a:cs typeface="Times New Roman" pitchFamily="18" charset="0"/>
                        </a:rPr>
                        <a:t>lí</a:t>
                      </a:r>
                      <a:r>
                        <a:rPr lang="en-US" sz="2200" b="1" baseline="0" dirty="0">
                          <a:solidFill>
                            <a:srgbClr val="0000FF"/>
                          </a:solidFill>
                          <a:latin typeface="Times New Roman" pitchFamily="18" charset="0"/>
                          <a:cs typeface="Times New Roman" pitchFamily="18" charset="0"/>
                        </a:rPr>
                        <a:t> </a:t>
                      </a:r>
                      <a:r>
                        <a:rPr lang="en-US" sz="2200" b="1" baseline="0" dirty="0" err="1">
                          <a:solidFill>
                            <a:srgbClr val="0000FF"/>
                          </a:solidFill>
                          <a:latin typeface="Times New Roman" pitchFamily="18" charset="0"/>
                          <a:cs typeface="Times New Roman" pitchFamily="18" charset="0"/>
                        </a:rPr>
                        <a:t>thời</a:t>
                      </a:r>
                      <a:r>
                        <a:rPr lang="en-US" sz="2200" b="1" baseline="0" dirty="0">
                          <a:solidFill>
                            <a:srgbClr val="0000FF"/>
                          </a:solidFill>
                          <a:latin typeface="Times New Roman" pitchFamily="18" charset="0"/>
                          <a:cs typeface="Times New Roman" pitchFamily="18" charset="0"/>
                        </a:rPr>
                        <a:t> </a:t>
                      </a:r>
                      <a:r>
                        <a:rPr lang="en-US" sz="2200" b="1" baseline="0" dirty="0" err="1">
                          <a:solidFill>
                            <a:srgbClr val="0000FF"/>
                          </a:solidFill>
                          <a:latin typeface="Times New Roman" pitchFamily="18" charset="0"/>
                          <a:cs typeface="Times New Roman" pitchFamily="18" charset="0"/>
                        </a:rPr>
                        <a:t>gian</a:t>
                      </a:r>
                      <a:r>
                        <a:rPr lang="en-US" sz="2200" b="1" baseline="0" dirty="0">
                          <a:solidFill>
                            <a:srgbClr val="0000FF"/>
                          </a:solidFill>
                          <a:latin typeface="Times New Roman" pitchFamily="18" charset="0"/>
                          <a:cs typeface="Times New Roman" pitchFamily="18" charset="0"/>
                        </a:rPr>
                        <a:t> (2 </a:t>
                      </a:r>
                      <a:r>
                        <a:rPr lang="en-US" sz="2200" b="1" baseline="0" dirty="0" err="1">
                          <a:solidFill>
                            <a:srgbClr val="0000FF"/>
                          </a:solidFill>
                          <a:latin typeface="Times New Roman" pitchFamily="18" charset="0"/>
                          <a:cs typeface="Times New Roman" pitchFamily="18" charset="0"/>
                        </a:rPr>
                        <a:t>điểm</a:t>
                      </a:r>
                      <a:r>
                        <a:rPr lang="en-US" sz="2200" b="1" baseline="0" dirty="0">
                          <a:solidFill>
                            <a:srgbClr val="0000FF"/>
                          </a:solidFill>
                          <a:latin typeface="Times New Roman" pitchFamily="18" charset="0"/>
                          <a:cs typeface="Times New Roman" pitchFamily="18" charset="0"/>
                        </a:rPr>
                        <a:t>)</a:t>
                      </a:r>
                      <a:endParaRPr lang="en-US" sz="2200" b="1" dirty="0">
                        <a:solidFill>
                          <a:srgbClr val="0000FF"/>
                        </a:solidFill>
                        <a:latin typeface="Times New Roman" pitchFamily="18" charset="0"/>
                        <a:cs typeface="Times New Roman" pitchFamily="18" charset="0"/>
                      </a:endParaRPr>
                    </a:p>
                  </a:txBody>
                  <a:tcPr/>
                </a:tc>
                <a:tc>
                  <a:txBody>
                    <a:bodyPr/>
                    <a:lstStyle/>
                    <a:p>
                      <a:pPr algn="ctr"/>
                      <a:r>
                        <a:rPr lang="en-US" sz="2000" b="0" dirty="0" err="1">
                          <a:latin typeface="Times New Roman" pitchFamily="18" charset="0"/>
                          <a:cs typeface="Times New Roman" pitchFamily="18" charset="0"/>
                        </a:rPr>
                        <a:t>Nhanh</a:t>
                      </a:r>
                      <a:r>
                        <a:rPr lang="en-US" sz="2000" b="0" dirty="0">
                          <a:latin typeface="Times New Roman" pitchFamily="18" charset="0"/>
                          <a:cs typeface="Times New Roman" pitchFamily="18" charset="0"/>
                        </a:rPr>
                        <a:t>/</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chậm</a:t>
                      </a:r>
                      <a:r>
                        <a:rPr lang="en-US" sz="2000" b="0" baseline="0" dirty="0">
                          <a:latin typeface="Times New Roman" pitchFamily="18" charset="0"/>
                          <a:cs typeface="Times New Roman" pitchFamily="18" charset="0"/>
                        </a:rPr>
                        <a:t> </a:t>
                      </a:r>
                      <a:r>
                        <a:rPr lang="en-US" sz="2000" b="0" baseline="0" dirty="0" err="1">
                          <a:latin typeface="Times New Roman" pitchFamily="18" charset="0"/>
                          <a:cs typeface="Times New Roman" pitchFamily="18" charset="0"/>
                        </a:rPr>
                        <a:t>hơn</a:t>
                      </a:r>
                      <a:r>
                        <a:rPr lang="en-US" sz="2000" b="0" baseline="0" dirty="0">
                          <a:latin typeface="Times New Roman" pitchFamily="18" charset="0"/>
                          <a:cs typeface="Times New Roman" pitchFamily="18" charset="0"/>
                        </a:rPr>
                        <a:t> 2 </a:t>
                      </a:r>
                      <a:r>
                        <a:rPr lang="en-US" sz="2000" b="0" baseline="0" dirty="0" err="1">
                          <a:latin typeface="Times New Roman" pitchFamily="18" charset="0"/>
                          <a:cs typeface="Times New Roman" pitchFamily="18" charset="0"/>
                        </a:rPr>
                        <a:t>phút</a:t>
                      </a:r>
                      <a:endParaRPr lang="en-US" sz="2000" b="0" dirty="0">
                        <a:latin typeface="Times New Roman" pitchFamily="18" charset="0"/>
                        <a:cs typeface="Times New Roman" pitchFamily="18" charset="0"/>
                      </a:endParaRPr>
                    </a:p>
                  </a:txBody>
                  <a:tcPr/>
                </a:tc>
                <a:tc>
                  <a:txBody>
                    <a:bodyPr/>
                    <a:lstStyle/>
                    <a:p>
                      <a:pPr algn="ctr"/>
                      <a:r>
                        <a:rPr lang="en-US" sz="2000" b="0" dirty="0" err="1">
                          <a:solidFill>
                            <a:srgbClr val="CC0099"/>
                          </a:solidFill>
                          <a:latin typeface="Times New Roman" pitchFamily="18" charset="0"/>
                          <a:cs typeface="Times New Roman" pitchFamily="18" charset="0"/>
                        </a:rPr>
                        <a:t>Nhanh</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chậm</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không</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đáng</a:t>
                      </a:r>
                      <a:r>
                        <a:rPr lang="en-US" sz="2000" b="0" baseline="0" dirty="0">
                          <a:solidFill>
                            <a:srgbClr val="CC0099"/>
                          </a:solidFill>
                          <a:latin typeface="Times New Roman" pitchFamily="18" charset="0"/>
                          <a:cs typeface="Times New Roman" pitchFamily="18" charset="0"/>
                        </a:rPr>
                        <a:t> </a:t>
                      </a:r>
                      <a:r>
                        <a:rPr lang="en-US" sz="2000" b="0" baseline="0" dirty="0" err="1">
                          <a:solidFill>
                            <a:srgbClr val="CC0099"/>
                          </a:solidFill>
                          <a:latin typeface="Times New Roman" pitchFamily="18" charset="0"/>
                          <a:cs typeface="Times New Roman" pitchFamily="18" charset="0"/>
                        </a:rPr>
                        <a:t>kể</a:t>
                      </a:r>
                      <a:endParaRPr lang="en-US" sz="2000" b="0" dirty="0">
                        <a:solidFill>
                          <a:srgbClr val="CC0099"/>
                        </a:solidFill>
                        <a:latin typeface="Times New Roman" pitchFamily="18" charset="0"/>
                        <a:cs typeface="Times New Roman" pitchFamily="18" charset="0"/>
                      </a:endParaRPr>
                    </a:p>
                  </a:txBody>
                  <a:tcPr/>
                </a:tc>
                <a:tc>
                  <a:txBody>
                    <a:bodyPr/>
                    <a:lstStyle/>
                    <a:p>
                      <a:pPr algn="ctr"/>
                      <a:endParaRPr lang="en-US" sz="2000" b="0">
                        <a:solidFill>
                          <a:srgbClr val="002060"/>
                        </a:solidFill>
                        <a:latin typeface="Times New Roman" pitchFamily="18" charset="0"/>
                        <a:cs typeface="Times New Roman" pitchFamily="18" charset="0"/>
                      </a:endParaRPr>
                    </a:p>
                    <a:p>
                      <a:pPr algn="ctr"/>
                      <a:r>
                        <a:rPr lang="en-US" sz="2000" b="0">
                          <a:solidFill>
                            <a:srgbClr val="002060"/>
                          </a:solidFill>
                          <a:latin typeface="Times New Roman" pitchFamily="18" charset="0"/>
                          <a:cs typeface="Times New Roman" pitchFamily="18" charset="0"/>
                        </a:rPr>
                        <a:t>Đúng</a:t>
                      </a:r>
                      <a:r>
                        <a:rPr lang="en-US" sz="2000" b="0" baseline="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thời</a:t>
                      </a:r>
                      <a:r>
                        <a:rPr lang="en-US" sz="2000" b="0" baseline="0" dirty="0">
                          <a:solidFill>
                            <a:srgbClr val="002060"/>
                          </a:solidFill>
                          <a:latin typeface="Times New Roman" pitchFamily="18" charset="0"/>
                          <a:cs typeface="Times New Roman" pitchFamily="18" charset="0"/>
                        </a:rPr>
                        <a:t> </a:t>
                      </a:r>
                      <a:r>
                        <a:rPr lang="en-US" sz="2000" b="0" baseline="0" dirty="0" err="1">
                          <a:solidFill>
                            <a:srgbClr val="002060"/>
                          </a:solidFill>
                          <a:latin typeface="Times New Roman" pitchFamily="18" charset="0"/>
                          <a:cs typeface="Times New Roman" pitchFamily="18" charset="0"/>
                        </a:rPr>
                        <a:t>gian</a:t>
                      </a:r>
                      <a:endParaRPr lang="en-US" sz="2000" b="0" dirty="0">
                        <a:solidFill>
                          <a:srgbClr val="002060"/>
                        </a:solidFill>
                        <a:latin typeface="Times New Roman" pitchFamily="18" charset="0"/>
                        <a:cs typeface="Times New Roman" pitchFamily="18" charset="0"/>
                      </a:endParaRPr>
                    </a:p>
                  </a:txBody>
                  <a:tcPr/>
                </a:tc>
                <a:tc>
                  <a:txBody>
                    <a:bodyPr/>
                    <a:lstStyle/>
                    <a:p>
                      <a:pPr algn="ctr"/>
                      <a:endParaRPr lang="en-US" sz="1900" dirty="0">
                        <a:latin typeface="Times New Roman" pitchFamily="18" charset="0"/>
                        <a:cs typeface="Times New Roman" pitchFamily="18" charset="0"/>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74386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7" descr="787909qz1oa7plu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29000"/>
            <a:ext cx="81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8" descr="1136503yggj6ivy3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6086" y="3200400"/>
            <a:ext cx="84244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9" descr="697120tmlutbtg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489" y="0"/>
            <a:ext cx="662963"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0" descr="1170262a09h8vyo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4432" y="134272"/>
            <a:ext cx="53116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xmaslight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27448" y="87987"/>
            <a:ext cx="80010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gardg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330950"/>
            <a:ext cx="91440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495600" y="2492170"/>
            <a:ext cx="7371948" cy="1015663"/>
          </a:xfrm>
          <a:prstGeom prst="rect">
            <a:avLst/>
          </a:prstGeom>
          <a:noFill/>
        </p:spPr>
        <p:txBody>
          <a:bodyPr wrap="square" rtlCol="0">
            <a:spAutoFit/>
          </a:bodyPr>
          <a:lstStyle/>
          <a:p>
            <a:r>
              <a:rPr lang="nl-NL" sz="3000" b="1" dirty="0">
                <a:solidFill>
                  <a:srgbClr val="0000FF"/>
                </a:solidFill>
                <a:latin typeface="Times New Roman" pitchFamily="18" charset="0"/>
                <a:cs typeface="Times New Roman" pitchFamily="18" charset="0"/>
              </a:rPr>
              <a:t>Thần núi Tản Viên, con rể Hùng Vương thứ 18 có tên là gì?</a:t>
            </a:r>
            <a:endParaRPr lang="en-US" sz="3000" b="1" dirty="0">
              <a:solidFill>
                <a:srgbClr val="0000FF"/>
              </a:solidFill>
              <a:latin typeface="Times New Roman" pitchFamily="18" charset="0"/>
              <a:cs typeface="Times New Roman" pitchFamily="18" charset="0"/>
            </a:endParaRPr>
          </a:p>
        </p:txBody>
      </p:sp>
      <p:sp>
        <p:nvSpPr>
          <p:cNvPr id="13" name="TextBox 12"/>
          <p:cNvSpPr txBox="1"/>
          <p:nvPr/>
        </p:nvSpPr>
        <p:spPr>
          <a:xfrm>
            <a:off x="1793284" y="713072"/>
            <a:ext cx="883920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CÂU HỎI 2</a:t>
            </a:r>
          </a:p>
        </p:txBody>
      </p:sp>
      <p:sp>
        <p:nvSpPr>
          <p:cNvPr id="16" name="L-Shape 15">
            <a:hlinkClick r:id="rId8" action="ppaction://hlinksldjump"/>
          </p:cNvPr>
          <p:cNvSpPr/>
          <p:nvPr/>
        </p:nvSpPr>
        <p:spPr>
          <a:xfrm rot="19076188">
            <a:off x="2885220" y="5699669"/>
            <a:ext cx="647027" cy="266327"/>
          </a:xfrm>
          <a:prstGeom prst="corne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991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7" descr="787909qz1oa7plu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29000"/>
            <a:ext cx="81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8" descr="1136503yggj6ivy3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6086" y="3200400"/>
            <a:ext cx="84244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9" descr="697120tmlutbtg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489" y="0"/>
            <a:ext cx="662963"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0" descr="1170262a09h8vyo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4432" y="134272"/>
            <a:ext cx="53116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xmaslight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27448" y="87987"/>
            <a:ext cx="80010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gardg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330950"/>
            <a:ext cx="91440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495600" y="2492169"/>
            <a:ext cx="7371948" cy="553998"/>
          </a:xfrm>
          <a:prstGeom prst="rect">
            <a:avLst/>
          </a:prstGeom>
          <a:noFill/>
        </p:spPr>
        <p:txBody>
          <a:bodyPr wrap="square" rtlCol="0">
            <a:spAutoFit/>
          </a:bodyPr>
          <a:lstStyle/>
          <a:p>
            <a:r>
              <a:rPr lang="nl-NL" sz="3000" b="1" dirty="0">
                <a:solidFill>
                  <a:srgbClr val="0000FF"/>
                </a:solidFill>
                <a:latin typeface="Times New Roman" pitchFamily="18" charset="0"/>
                <a:cs typeface="Times New Roman" pitchFamily="18" charset="0"/>
              </a:rPr>
              <a:t>Người đứng đầu nhà nước Văn Lang</a:t>
            </a:r>
            <a:endParaRPr lang="en-US" sz="3000" b="1" dirty="0">
              <a:solidFill>
                <a:srgbClr val="0000FF"/>
              </a:solidFill>
              <a:latin typeface="Times New Roman" pitchFamily="18" charset="0"/>
              <a:cs typeface="Times New Roman" pitchFamily="18" charset="0"/>
            </a:endParaRPr>
          </a:p>
        </p:txBody>
      </p:sp>
      <p:sp>
        <p:nvSpPr>
          <p:cNvPr id="13" name="TextBox 12"/>
          <p:cNvSpPr txBox="1"/>
          <p:nvPr/>
        </p:nvSpPr>
        <p:spPr>
          <a:xfrm>
            <a:off x="1793284" y="713072"/>
            <a:ext cx="883920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CÂU HỎI 3</a:t>
            </a:r>
          </a:p>
        </p:txBody>
      </p:sp>
      <p:sp>
        <p:nvSpPr>
          <p:cNvPr id="16" name="L-Shape 15">
            <a:hlinkClick r:id="rId8" action="ppaction://hlinksldjump"/>
          </p:cNvPr>
          <p:cNvSpPr/>
          <p:nvPr/>
        </p:nvSpPr>
        <p:spPr>
          <a:xfrm rot="19076188">
            <a:off x="2885220" y="5699669"/>
            <a:ext cx="647027" cy="266327"/>
          </a:xfrm>
          <a:prstGeom prst="corne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8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7" descr="787909qz1oa7plu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29000"/>
            <a:ext cx="81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8" descr="1136503yggj6ivy3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6086" y="3200400"/>
            <a:ext cx="84244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9" descr="697120tmlutbtg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489" y="0"/>
            <a:ext cx="662963"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0" descr="1170262a09h8vyo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4432" y="134272"/>
            <a:ext cx="53116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xmaslight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27448" y="87987"/>
            <a:ext cx="80010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gardg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330950"/>
            <a:ext cx="91440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495600" y="2492169"/>
            <a:ext cx="7371948" cy="553998"/>
          </a:xfrm>
          <a:prstGeom prst="rect">
            <a:avLst/>
          </a:prstGeom>
          <a:noFill/>
        </p:spPr>
        <p:txBody>
          <a:bodyPr wrap="square" rtlCol="0">
            <a:spAutoFit/>
          </a:bodyPr>
          <a:lstStyle/>
          <a:p>
            <a:r>
              <a:rPr lang="nl-NL" sz="3000" b="1" dirty="0">
                <a:solidFill>
                  <a:srgbClr val="0000FF"/>
                </a:solidFill>
                <a:latin typeface="Times New Roman" pitchFamily="18" charset="0"/>
                <a:cs typeface="Times New Roman" pitchFamily="18" charset="0"/>
              </a:rPr>
              <a:t>Chức quan đứng đầu các bộ thời Văn Lang</a:t>
            </a:r>
            <a:endParaRPr lang="en-US" sz="3000" b="1" dirty="0">
              <a:solidFill>
                <a:srgbClr val="0000FF"/>
              </a:solidFill>
              <a:latin typeface="Times New Roman" pitchFamily="18" charset="0"/>
              <a:cs typeface="Times New Roman" pitchFamily="18" charset="0"/>
            </a:endParaRPr>
          </a:p>
        </p:txBody>
      </p:sp>
      <p:sp>
        <p:nvSpPr>
          <p:cNvPr id="13" name="TextBox 12"/>
          <p:cNvSpPr txBox="1"/>
          <p:nvPr/>
        </p:nvSpPr>
        <p:spPr>
          <a:xfrm>
            <a:off x="1793284" y="713072"/>
            <a:ext cx="883920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CÂU HỎI 4</a:t>
            </a:r>
          </a:p>
        </p:txBody>
      </p:sp>
      <p:sp>
        <p:nvSpPr>
          <p:cNvPr id="16" name="L-Shape 15">
            <a:hlinkClick r:id="rId8" action="ppaction://hlinksldjump"/>
          </p:cNvPr>
          <p:cNvSpPr/>
          <p:nvPr/>
        </p:nvSpPr>
        <p:spPr>
          <a:xfrm rot="19076188">
            <a:off x="2885220" y="5699669"/>
            <a:ext cx="647027" cy="266327"/>
          </a:xfrm>
          <a:prstGeom prst="corne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10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7" descr="787909qz1oa7plu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29000"/>
            <a:ext cx="81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8" descr="1136503yggj6ivy3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6086" y="3200400"/>
            <a:ext cx="84244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9" descr="697120tmlutbtg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489" y="0"/>
            <a:ext cx="662963"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0" descr="1170262a09h8vyo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4432" y="134272"/>
            <a:ext cx="53116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xmaslight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27448" y="87987"/>
            <a:ext cx="80010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gardg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330950"/>
            <a:ext cx="91440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495600" y="2492170"/>
            <a:ext cx="7371948" cy="1015663"/>
          </a:xfrm>
          <a:prstGeom prst="rect">
            <a:avLst/>
          </a:prstGeom>
          <a:noFill/>
        </p:spPr>
        <p:txBody>
          <a:bodyPr wrap="square" rtlCol="0">
            <a:spAutoFit/>
          </a:bodyPr>
          <a:lstStyle/>
          <a:p>
            <a:r>
              <a:rPr lang="nl-NL" sz="3000" b="1" dirty="0">
                <a:solidFill>
                  <a:srgbClr val="0000FF"/>
                </a:solidFill>
                <a:latin typeface="Times New Roman" pitchFamily="18" charset="0"/>
                <a:cs typeface="Times New Roman" pitchFamily="18" charset="0"/>
              </a:rPr>
              <a:t>Tên truyền thuyết nói về cuộc đấu tranh chống giặc Ân của nhân dân ta.</a:t>
            </a:r>
            <a:endParaRPr lang="en-US" sz="3000" b="1" dirty="0">
              <a:solidFill>
                <a:srgbClr val="0000FF"/>
              </a:solidFill>
              <a:latin typeface="Times New Roman" pitchFamily="18" charset="0"/>
              <a:cs typeface="Times New Roman" pitchFamily="18" charset="0"/>
            </a:endParaRPr>
          </a:p>
        </p:txBody>
      </p:sp>
      <p:sp>
        <p:nvSpPr>
          <p:cNvPr id="13" name="TextBox 12"/>
          <p:cNvSpPr txBox="1"/>
          <p:nvPr/>
        </p:nvSpPr>
        <p:spPr>
          <a:xfrm>
            <a:off x="1793284" y="713072"/>
            <a:ext cx="883920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CÂU HỎI 5</a:t>
            </a:r>
          </a:p>
        </p:txBody>
      </p:sp>
      <p:sp>
        <p:nvSpPr>
          <p:cNvPr id="16" name="L-Shape 15">
            <a:hlinkClick r:id="rId8" action="ppaction://hlinksldjump"/>
          </p:cNvPr>
          <p:cNvSpPr/>
          <p:nvPr/>
        </p:nvSpPr>
        <p:spPr>
          <a:xfrm rot="19076188">
            <a:off x="2885220" y="5699669"/>
            <a:ext cx="647027" cy="266327"/>
          </a:xfrm>
          <a:prstGeom prst="corne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8627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7" descr="787909qz1oa7plu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29000"/>
            <a:ext cx="81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8" descr="1136503yggj6ivy3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6086" y="3200400"/>
            <a:ext cx="84244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9" descr="697120tmlutbtg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489" y="0"/>
            <a:ext cx="662963"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0" descr="1170262a09h8vyo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4432" y="134272"/>
            <a:ext cx="53116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xmaslight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27448" y="87987"/>
            <a:ext cx="80010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gardg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330950"/>
            <a:ext cx="91440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495600" y="2492169"/>
            <a:ext cx="7371948" cy="553998"/>
          </a:xfrm>
          <a:prstGeom prst="rect">
            <a:avLst/>
          </a:prstGeom>
          <a:noFill/>
        </p:spPr>
        <p:txBody>
          <a:bodyPr wrap="square" rtlCol="0">
            <a:spAutoFit/>
          </a:bodyPr>
          <a:lstStyle/>
          <a:p>
            <a:r>
              <a:rPr lang="nl-NL" sz="3000" b="1" dirty="0">
                <a:solidFill>
                  <a:srgbClr val="0000FF"/>
                </a:solidFill>
                <a:latin typeface="Times New Roman" pitchFamily="18" charset="0"/>
                <a:cs typeface="Times New Roman" pitchFamily="18" charset="0"/>
              </a:rPr>
              <a:t>Vua nước Âu Lạc</a:t>
            </a:r>
            <a:endParaRPr lang="en-US" sz="3000" b="1" dirty="0">
              <a:solidFill>
                <a:srgbClr val="0000FF"/>
              </a:solidFill>
              <a:latin typeface="Times New Roman" pitchFamily="18" charset="0"/>
              <a:cs typeface="Times New Roman" pitchFamily="18" charset="0"/>
            </a:endParaRPr>
          </a:p>
        </p:txBody>
      </p:sp>
      <p:sp>
        <p:nvSpPr>
          <p:cNvPr id="13" name="TextBox 12"/>
          <p:cNvSpPr txBox="1"/>
          <p:nvPr/>
        </p:nvSpPr>
        <p:spPr>
          <a:xfrm>
            <a:off x="1793284" y="713072"/>
            <a:ext cx="883920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CÂU HỎI 6</a:t>
            </a:r>
          </a:p>
        </p:txBody>
      </p:sp>
      <p:sp>
        <p:nvSpPr>
          <p:cNvPr id="16" name="L-Shape 15">
            <a:hlinkClick r:id="rId8" action="ppaction://hlinksldjump"/>
          </p:cNvPr>
          <p:cNvSpPr/>
          <p:nvPr/>
        </p:nvSpPr>
        <p:spPr>
          <a:xfrm rot="19076188">
            <a:off x="2885220" y="5699669"/>
            <a:ext cx="647027" cy="266327"/>
          </a:xfrm>
          <a:prstGeom prst="corne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560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7" descr="787909qz1oa7plu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29000"/>
            <a:ext cx="819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8" descr="1136503yggj6ivy3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6086" y="3200400"/>
            <a:ext cx="842442"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9" descr="697120tmlutbtg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489" y="0"/>
            <a:ext cx="662963"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0" descr="1170262a09h8vyo7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84432" y="134272"/>
            <a:ext cx="53116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xmaslights"/>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27448" y="87987"/>
            <a:ext cx="80010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gardg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6330950"/>
            <a:ext cx="914400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495600" y="2492169"/>
            <a:ext cx="7371948" cy="553998"/>
          </a:xfrm>
          <a:prstGeom prst="rect">
            <a:avLst/>
          </a:prstGeom>
          <a:noFill/>
        </p:spPr>
        <p:txBody>
          <a:bodyPr wrap="square" rtlCol="0">
            <a:spAutoFit/>
          </a:bodyPr>
          <a:lstStyle/>
          <a:p>
            <a:r>
              <a:rPr lang="nl-NL" sz="3000" b="1" dirty="0">
                <a:solidFill>
                  <a:srgbClr val="0000FF"/>
                </a:solidFill>
                <a:latin typeface="Times New Roman" pitchFamily="18" charset="0"/>
                <a:cs typeface="Times New Roman" pitchFamily="18" charset="0"/>
              </a:rPr>
              <a:t>Tên kinh đô nước Âu Lạc</a:t>
            </a:r>
            <a:endParaRPr lang="en-US" sz="3000" b="1" dirty="0">
              <a:solidFill>
                <a:srgbClr val="0000FF"/>
              </a:solidFill>
              <a:latin typeface="Times New Roman" pitchFamily="18" charset="0"/>
              <a:cs typeface="Times New Roman" pitchFamily="18" charset="0"/>
            </a:endParaRPr>
          </a:p>
        </p:txBody>
      </p:sp>
      <p:sp>
        <p:nvSpPr>
          <p:cNvPr id="13" name="TextBox 12"/>
          <p:cNvSpPr txBox="1"/>
          <p:nvPr/>
        </p:nvSpPr>
        <p:spPr>
          <a:xfrm>
            <a:off x="1793284" y="713072"/>
            <a:ext cx="883920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CÂU HỎI 7</a:t>
            </a:r>
          </a:p>
        </p:txBody>
      </p:sp>
      <p:sp>
        <p:nvSpPr>
          <p:cNvPr id="16" name="L-Shape 15">
            <a:hlinkClick r:id="rId8" action="ppaction://hlinksldjump"/>
          </p:cNvPr>
          <p:cNvSpPr/>
          <p:nvPr/>
        </p:nvSpPr>
        <p:spPr>
          <a:xfrm rot="19076188">
            <a:off x="2885220" y="5699669"/>
            <a:ext cx="647027" cy="266327"/>
          </a:xfrm>
          <a:prstGeom prst="corne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600" b="1">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70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sz="2600" b="1">
            <a:solidFill>
              <a:schemeClr val="tx1"/>
            </a:solidFill>
            <a:latin typeface="Times New Roman" panose="02020603050405020304" pitchFamily="18" charset="0"/>
            <a:cs typeface="Times New Roman" panose="02020603050405020304" pitchFamily="18"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3331</TotalTime>
  <Words>2169</Words>
  <Application>Microsoft Office PowerPoint</Application>
  <PresentationFormat>Widescreen</PresentationFormat>
  <Paragraphs>225</Paragraphs>
  <Slides>34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422</cp:revision>
  <dcterms:created xsi:type="dcterms:W3CDTF">2021-05-14T14:51:36Z</dcterms:created>
  <dcterms:modified xsi:type="dcterms:W3CDTF">2025-02-10T00:57:32Z</dcterms:modified>
</cp:coreProperties>
</file>