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58" r:id="rId4"/>
    <p:sldId id="259" r:id="rId5"/>
    <p:sldId id="265" r:id="rId6"/>
    <p:sldId id="263" r:id="rId7"/>
    <p:sldId id="262" r:id="rId8"/>
    <p:sldId id="264" r:id="rId9"/>
    <p:sldId id="266" r:id="rId10"/>
    <p:sldId id="278" r:id="rId11"/>
    <p:sldId id="267" r:id="rId12"/>
    <p:sldId id="268" r:id="rId13"/>
    <p:sldId id="269" r:id="rId14"/>
    <p:sldId id="280" r:id="rId15"/>
    <p:sldId id="281" r:id="rId16"/>
    <p:sldId id="270" r:id="rId17"/>
    <p:sldId id="271" r:id="rId18"/>
    <p:sldId id="272" r:id="rId19"/>
    <p:sldId id="273" r:id="rId20"/>
    <p:sldId id="274" r:id="rId21"/>
    <p:sldId id="275" r:id="rId22"/>
    <p:sldId id="276" r:id="rId23"/>
    <p:sldId id="277"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13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98F4CF7-67B9-4945-B00C-E8F8CB70CA00}" type="datetimeFigureOut">
              <a:rPr lang="en-US" smtClean="0"/>
              <a:t>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BE35B-FA80-4829-A684-E06BDE416EC3}" type="slidenum">
              <a:rPr lang="en-US" smtClean="0"/>
              <a:t>‹#›</a:t>
            </a:fld>
            <a:endParaRPr lang="en-US"/>
          </a:p>
        </p:txBody>
      </p:sp>
    </p:spTree>
    <p:extLst>
      <p:ext uri="{BB962C8B-B14F-4D97-AF65-F5344CB8AC3E}">
        <p14:creationId xmlns:p14="http://schemas.microsoft.com/office/powerpoint/2010/main" val="1646712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F4CF7-67B9-4945-B00C-E8F8CB70CA00}" type="datetimeFigureOut">
              <a:rPr lang="en-US" smtClean="0"/>
              <a:t>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BE35B-FA80-4829-A684-E06BDE416EC3}" type="slidenum">
              <a:rPr lang="en-US" smtClean="0"/>
              <a:t>‹#›</a:t>
            </a:fld>
            <a:endParaRPr lang="en-US"/>
          </a:p>
        </p:txBody>
      </p:sp>
    </p:spTree>
    <p:extLst>
      <p:ext uri="{BB962C8B-B14F-4D97-AF65-F5344CB8AC3E}">
        <p14:creationId xmlns:p14="http://schemas.microsoft.com/office/powerpoint/2010/main" val="3817311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F4CF7-67B9-4945-B00C-E8F8CB70CA00}" type="datetimeFigureOut">
              <a:rPr lang="en-US" smtClean="0"/>
              <a:t>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BE35B-FA80-4829-A684-E06BDE416EC3}" type="slidenum">
              <a:rPr lang="en-US" smtClean="0"/>
              <a:t>‹#›</a:t>
            </a:fld>
            <a:endParaRPr lang="en-US"/>
          </a:p>
        </p:txBody>
      </p:sp>
    </p:spTree>
    <p:extLst>
      <p:ext uri="{BB962C8B-B14F-4D97-AF65-F5344CB8AC3E}">
        <p14:creationId xmlns:p14="http://schemas.microsoft.com/office/powerpoint/2010/main" val="1476283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F4CF7-67B9-4945-B00C-E8F8CB70CA00}" type="datetimeFigureOut">
              <a:rPr lang="en-US" smtClean="0"/>
              <a:t>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BE35B-FA80-4829-A684-E06BDE416EC3}" type="slidenum">
              <a:rPr lang="en-US" smtClean="0"/>
              <a:t>‹#›</a:t>
            </a:fld>
            <a:endParaRPr lang="en-US"/>
          </a:p>
        </p:txBody>
      </p:sp>
    </p:spTree>
    <p:extLst>
      <p:ext uri="{BB962C8B-B14F-4D97-AF65-F5344CB8AC3E}">
        <p14:creationId xmlns:p14="http://schemas.microsoft.com/office/powerpoint/2010/main" val="3249850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98F4CF7-67B9-4945-B00C-E8F8CB70CA00}" type="datetimeFigureOut">
              <a:rPr lang="en-US" smtClean="0"/>
              <a:t>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BE35B-FA80-4829-A684-E06BDE416EC3}" type="slidenum">
              <a:rPr lang="en-US" smtClean="0"/>
              <a:t>‹#›</a:t>
            </a:fld>
            <a:endParaRPr lang="en-US"/>
          </a:p>
        </p:txBody>
      </p:sp>
    </p:spTree>
    <p:extLst>
      <p:ext uri="{BB962C8B-B14F-4D97-AF65-F5344CB8AC3E}">
        <p14:creationId xmlns:p14="http://schemas.microsoft.com/office/powerpoint/2010/main" val="1633370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8F4CF7-67B9-4945-B00C-E8F8CB70CA00}" type="datetimeFigureOut">
              <a:rPr lang="en-US" smtClean="0"/>
              <a:t>23/1/2025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BE35B-FA80-4829-A684-E06BDE416EC3}" type="slidenum">
              <a:rPr lang="en-US" smtClean="0"/>
              <a:t>‹#›</a:t>
            </a:fld>
            <a:endParaRPr lang="en-US"/>
          </a:p>
        </p:txBody>
      </p:sp>
    </p:spTree>
    <p:extLst>
      <p:ext uri="{BB962C8B-B14F-4D97-AF65-F5344CB8AC3E}">
        <p14:creationId xmlns:p14="http://schemas.microsoft.com/office/powerpoint/2010/main" val="3721189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98F4CF7-67B9-4945-B00C-E8F8CB70CA00}" type="datetimeFigureOut">
              <a:rPr lang="en-US" smtClean="0"/>
              <a:t>23/1/2025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BE35B-FA80-4829-A684-E06BDE416EC3}" type="slidenum">
              <a:rPr lang="en-US" smtClean="0"/>
              <a:t>‹#›</a:t>
            </a:fld>
            <a:endParaRPr lang="en-US"/>
          </a:p>
        </p:txBody>
      </p:sp>
    </p:spTree>
    <p:extLst>
      <p:ext uri="{BB962C8B-B14F-4D97-AF65-F5344CB8AC3E}">
        <p14:creationId xmlns:p14="http://schemas.microsoft.com/office/powerpoint/2010/main" val="306516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8F4CF7-67B9-4945-B00C-E8F8CB70CA00}" type="datetimeFigureOut">
              <a:rPr lang="en-US" smtClean="0"/>
              <a:t>23/1/2025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BE35B-FA80-4829-A684-E06BDE416EC3}" type="slidenum">
              <a:rPr lang="en-US" smtClean="0"/>
              <a:t>‹#›</a:t>
            </a:fld>
            <a:endParaRPr lang="en-US"/>
          </a:p>
        </p:txBody>
      </p:sp>
    </p:spTree>
    <p:extLst>
      <p:ext uri="{BB962C8B-B14F-4D97-AF65-F5344CB8AC3E}">
        <p14:creationId xmlns:p14="http://schemas.microsoft.com/office/powerpoint/2010/main" val="926092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8F4CF7-67B9-4945-B00C-E8F8CB70CA00}" type="datetimeFigureOut">
              <a:rPr lang="en-US" smtClean="0"/>
              <a:t>23/1/2025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BE35B-FA80-4829-A684-E06BDE416EC3}" type="slidenum">
              <a:rPr lang="en-US" smtClean="0"/>
              <a:t>‹#›</a:t>
            </a:fld>
            <a:endParaRPr lang="en-US"/>
          </a:p>
        </p:txBody>
      </p:sp>
    </p:spTree>
    <p:extLst>
      <p:ext uri="{BB962C8B-B14F-4D97-AF65-F5344CB8AC3E}">
        <p14:creationId xmlns:p14="http://schemas.microsoft.com/office/powerpoint/2010/main" val="1145281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8F4CF7-67B9-4945-B00C-E8F8CB70CA00}" type="datetimeFigureOut">
              <a:rPr lang="en-US" smtClean="0"/>
              <a:t>23/1/2025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BE35B-FA80-4829-A684-E06BDE416EC3}" type="slidenum">
              <a:rPr lang="en-US" smtClean="0"/>
              <a:t>‹#›</a:t>
            </a:fld>
            <a:endParaRPr lang="en-US"/>
          </a:p>
        </p:txBody>
      </p:sp>
    </p:spTree>
    <p:extLst>
      <p:ext uri="{BB962C8B-B14F-4D97-AF65-F5344CB8AC3E}">
        <p14:creationId xmlns:p14="http://schemas.microsoft.com/office/powerpoint/2010/main" val="1298916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8F4CF7-67B9-4945-B00C-E8F8CB70CA00}" type="datetimeFigureOut">
              <a:rPr lang="en-US" smtClean="0"/>
              <a:t>23/1/2025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BE35B-FA80-4829-A684-E06BDE416EC3}" type="slidenum">
              <a:rPr lang="en-US" smtClean="0"/>
              <a:t>‹#›</a:t>
            </a:fld>
            <a:endParaRPr lang="en-US"/>
          </a:p>
        </p:txBody>
      </p:sp>
    </p:spTree>
    <p:extLst>
      <p:ext uri="{BB962C8B-B14F-4D97-AF65-F5344CB8AC3E}">
        <p14:creationId xmlns:p14="http://schemas.microsoft.com/office/powerpoint/2010/main" val="2027655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8F4CF7-67B9-4945-B00C-E8F8CB70CA00}" type="datetimeFigureOut">
              <a:rPr lang="en-US" smtClean="0"/>
              <a:t>23/1/2025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BE35B-FA80-4829-A684-E06BDE416EC3}" type="slidenum">
              <a:rPr lang="en-US" smtClean="0"/>
              <a:t>‹#›</a:t>
            </a:fld>
            <a:endParaRPr lang="en-US"/>
          </a:p>
        </p:txBody>
      </p:sp>
    </p:spTree>
    <p:extLst>
      <p:ext uri="{BB962C8B-B14F-4D97-AF65-F5344CB8AC3E}">
        <p14:creationId xmlns:p14="http://schemas.microsoft.com/office/powerpoint/2010/main" val="2524494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090" y="-191049"/>
            <a:ext cx="9259159" cy="7438945"/>
          </a:xfrm>
          <a:prstGeom prst="rect">
            <a:avLst/>
          </a:prstGeom>
          <a:effectLst>
            <a:softEdge rad="939800"/>
          </a:effectLst>
        </p:spPr>
      </p:pic>
      <p:sp>
        <p:nvSpPr>
          <p:cNvPr id="2" name="TextBox 1"/>
          <p:cNvSpPr txBox="1">
            <a:spLocks noChangeArrowheads="1"/>
          </p:cNvSpPr>
          <p:nvPr/>
        </p:nvSpPr>
        <p:spPr bwMode="auto">
          <a:xfrm>
            <a:off x="2702334" y="339640"/>
            <a:ext cx="7612951" cy="11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vi-VN" sz="2398" b="0" dirty="0">
                <a:latin typeface="Times New Roman" panose="02020603050405020304" pitchFamily="18" charset="0"/>
                <a:ea typeface="宋体" panose="02010600030101010101" pitchFamily="2" charset="-122"/>
                <a:cs typeface="Times New Roman" panose="02020603050405020304" pitchFamily="18" charset="0"/>
              </a:rPr>
              <a:t>TRƯỜNG TIỂU HỌC VÀ TRUNG HỌC CƠ SỞ BA LIÊN</a:t>
            </a:r>
          </a:p>
          <a:p>
            <a:pPr algn="ctr" eaLnBrk="1" fontAlgn="base" hangingPunct="1">
              <a:spcBef>
                <a:spcPct val="0"/>
              </a:spcBef>
              <a:spcAft>
                <a:spcPct val="0"/>
              </a:spcAft>
            </a:pPr>
            <a:r>
              <a:rPr lang="en-US" altLang="vi-VN" sz="2398" dirty="0">
                <a:latin typeface="Times New Roman" panose="02020603050405020304" pitchFamily="18" charset="0"/>
                <a:ea typeface="宋体" panose="02010600030101010101" pitchFamily="2" charset="-122"/>
                <a:cs typeface="Times New Roman" panose="02020603050405020304" pitchFamily="18" charset="0"/>
              </a:rPr>
              <a:t>TỔ KHOA HỌC XÃ HỘI</a:t>
            </a:r>
          </a:p>
          <a:p>
            <a:pPr algn="ctr" eaLnBrk="1" fontAlgn="base" hangingPunct="1">
              <a:spcBef>
                <a:spcPct val="0"/>
              </a:spcBef>
              <a:spcAft>
                <a:spcPct val="0"/>
              </a:spcAft>
            </a:pPr>
            <a:endParaRPr lang="en-US" altLang="vi-VN" sz="2398" dirty="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4" name="Group 2"/>
          <p:cNvGrpSpPr>
            <a:grpSpLocks noChangeAspect="1"/>
          </p:cNvGrpSpPr>
          <p:nvPr/>
        </p:nvGrpSpPr>
        <p:grpSpPr bwMode="auto">
          <a:xfrm>
            <a:off x="2241934" y="2527142"/>
            <a:ext cx="5642394" cy="3371903"/>
            <a:chOff x="0" y="0"/>
            <a:chExt cx="5460" cy="3810"/>
          </a:xfrm>
        </p:grpSpPr>
        <p:sp>
          <p:nvSpPr>
            <p:cNvPr id="5"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798">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6"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7"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8"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9"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0"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1"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2"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3"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4"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5"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6"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r>
                <a:rPr lang="en-US" sz="1798" dirty="0">
                  <a:solidFill>
                    <a:prstClr val="black"/>
                  </a:solidFill>
                  <a:latin typeface="Trebuchet MS" panose="020B0603020202020204"/>
                  <a:ea typeface="宋体" panose="02010600030101010101" pitchFamily="2" charset="-122"/>
                  <a:cs typeface="Arial" panose="020B0604020202020204" pitchFamily="34" charset="0"/>
                </a:rPr>
                <a:t>GD</a:t>
              </a:r>
            </a:p>
          </p:txBody>
        </p:sp>
        <p:sp>
          <p:nvSpPr>
            <p:cNvPr id="17"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grpSp>
      <p:grpSp>
        <p:nvGrpSpPr>
          <p:cNvPr id="25" name="Group 27"/>
          <p:cNvGrpSpPr>
            <a:grpSpLocks/>
          </p:cNvGrpSpPr>
          <p:nvPr/>
        </p:nvGrpSpPr>
        <p:grpSpPr bwMode="auto">
          <a:xfrm rot="-637170">
            <a:off x="8447408" y="4476058"/>
            <a:ext cx="2425043" cy="994442"/>
            <a:chOff x="336" y="2040"/>
            <a:chExt cx="1200" cy="2016"/>
          </a:xfrm>
        </p:grpSpPr>
        <p:pic>
          <p:nvPicPr>
            <p:cNvPr id="26" name="Picture 28" descr="p3012_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9"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0"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 name="AutoShape 3"/>
          <p:cNvSpPr>
            <a:spLocks noChangeArrowheads="1"/>
          </p:cNvSpPr>
          <p:nvPr/>
        </p:nvSpPr>
        <p:spPr bwMode="auto">
          <a:xfrm>
            <a:off x="6809253" y="3693303"/>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0" name="AutoShape 8"/>
          <p:cNvSpPr>
            <a:spLocks noChangeArrowheads="1"/>
          </p:cNvSpPr>
          <p:nvPr/>
        </p:nvSpPr>
        <p:spPr bwMode="auto">
          <a:xfrm>
            <a:off x="4896742" y="774045"/>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1" name="AutoShape 10"/>
          <p:cNvSpPr>
            <a:spLocks noChangeArrowheads="1"/>
          </p:cNvSpPr>
          <p:nvPr/>
        </p:nvSpPr>
        <p:spPr bwMode="auto">
          <a:xfrm>
            <a:off x="6819725" y="95582"/>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2" name="AutoShape 14"/>
          <p:cNvSpPr>
            <a:spLocks noChangeArrowheads="1"/>
          </p:cNvSpPr>
          <p:nvPr/>
        </p:nvSpPr>
        <p:spPr bwMode="auto">
          <a:xfrm>
            <a:off x="7666120" y="1523903"/>
            <a:ext cx="296388" cy="320985"/>
          </a:xfrm>
          <a:prstGeom prst="star5">
            <a:avLst/>
          </a:prstGeom>
          <a:gradFill rotWithShape="1">
            <a:gsLst>
              <a:gs pos="0">
                <a:srgbClr val="5B9BD5"/>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349" b="0" i="0" u="none" strike="noStrike" kern="0" cap="none" spc="0" normalizeH="0" baseline="0" noProof="0">
              <a:ln>
                <a:noFill/>
              </a:ln>
              <a:solidFill>
                <a:srgbClr val="FFFFFF"/>
              </a:solidFill>
              <a:effectLst/>
              <a:uLnTx/>
              <a:uFillTx/>
              <a:ea typeface="宋体" panose="02010600030101010101" pitchFamily="2" charset="-122"/>
              <a:cs typeface="Arial" panose="020B0604020202020204" pitchFamily="34" charset="0"/>
            </a:endParaRPr>
          </a:p>
        </p:txBody>
      </p:sp>
      <p:sp>
        <p:nvSpPr>
          <p:cNvPr id="33" name="AutoShape 19"/>
          <p:cNvSpPr>
            <a:spLocks noChangeArrowheads="1"/>
          </p:cNvSpPr>
          <p:nvPr/>
        </p:nvSpPr>
        <p:spPr bwMode="auto">
          <a:xfrm>
            <a:off x="7048707" y="4364203"/>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4" name="AutoShape 21"/>
          <p:cNvSpPr>
            <a:spLocks noChangeArrowheads="1"/>
          </p:cNvSpPr>
          <p:nvPr/>
        </p:nvSpPr>
        <p:spPr bwMode="auto">
          <a:xfrm>
            <a:off x="6445868" y="4483906"/>
            <a:ext cx="367794" cy="403033"/>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5" name="AutoShape 22"/>
          <p:cNvSpPr>
            <a:spLocks noChangeArrowheads="1"/>
          </p:cNvSpPr>
          <p:nvPr/>
        </p:nvSpPr>
        <p:spPr bwMode="auto">
          <a:xfrm>
            <a:off x="7574523" y="3921524"/>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6" name="AutoShape 4"/>
          <p:cNvSpPr>
            <a:spLocks noChangeArrowheads="1"/>
          </p:cNvSpPr>
          <p:nvPr/>
        </p:nvSpPr>
        <p:spPr bwMode="auto">
          <a:xfrm>
            <a:off x="1328517" y="2686041"/>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7" name="AutoShape 7"/>
          <p:cNvSpPr>
            <a:spLocks noChangeArrowheads="1"/>
          </p:cNvSpPr>
          <p:nvPr/>
        </p:nvSpPr>
        <p:spPr bwMode="auto">
          <a:xfrm>
            <a:off x="2450569" y="119130"/>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8" name="AutoShape 13"/>
          <p:cNvSpPr>
            <a:spLocks noChangeArrowheads="1"/>
          </p:cNvSpPr>
          <p:nvPr/>
        </p:nvSpPr>
        <p:spPr bwMode="auto">
          <a:xfrm>
            <a:off x="2259761" y="932409"/>
            <a:ext cx="390305" cy="294330"/>
          </a:xfrm>
          <a:prstGeom prst="star4">
            <a:avLst>
              <a:gd name="adj" fmla="val 12500"/>
            </a:avLst>
          </a:prstGeom>
          <a:solidFill>
            <a:srgbClr val="FF00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9" name="WordArt 11"/>
          <p:cNvSpPr>
            <a:spLocks noChangeArrowheads="1" noChangeShapeType="1" noTextEdit="1"/>
          </p:cNvSpPr>
          <p:nvPr/>
        </p:nvSpPr>
        <p:spPr bwMode="auto">
          <a:xfrm>
            <a:off x="2428715" y="1222637"/>
            <a:ext cx="9239984"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r>
              <a:rPr lang="en-US" sz="3597" kern="10" dirty="0">
                <a:ln w="9525">
                  <a:round/>
                  <a:headEnd/>
                  <a:tailEnd/>
                </a:ln>
                <a:gradFill rotWithShape="1">
                  <a:gsLst>
                    <a:gs pos="0">
                      <a:srgbClr val="FFFF00"/>
                    </a:gs>
                    <a:gs pos="100000">
                      <a:srgbClr val="FF3300"/>
                    </a:gs>
                  </a:gsLst>
                  <a:path path="rect">
                    <a:fillToRect l="50000" t="50000" r="50000" b="50000"/>
                  </a:path>
                </a:gradFill>
                <a:latin typeface="#9Slide03 Aturdida" pitchFamily="2" charset="0"/>
                <a:cs typeface="#9Slide03 Arima Madurai Black" panose="00000A00000000000000" pitchFamily="2" charset="0"/>
              </a:rPr>
              <a:t>CHÀO MỪNG CÁC EM ĐẾN VỚI TIẾT HỌC NGÀY HÔM NAY</a:t>
            </a:r>
          </a:p>
        </p:txBody>
      </p:sp>
      <p:pic>
        <p:nvPicPr>
          <p:cNvPr id="40" name="Picture 4"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flipV="1">
            <a:off x="9226666" y="3810841"/>
            <a:ext cx="2588403" cy="257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Rounded Rectangle 43"/>
          <p:cNvSpPr/>
          <p:nvPr/>
        </p:nvSpPr>
        <p:spPr>
          <a:xfrm>
            <a:off x="3409029" y="5498560"/>
            <a:ext cx="7104789" cy="110722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r>
              <a:rPr sz="3200" b="1" dirty="0" err="1">
                <a:cs typeface="Times New Roman" panose="02020603050405020304" pitchFamily="18" charset="0"/>
              </a:rPr>
              <a:t>Giáo</a:t>
            </a:r>
            <a:r>
              <a:rPr sz="3200" b="1" dirty="0">
                <a:cs typeface="Times New Roman" panose="02020603050405020304" pitchFamily="18" charset="0"/>
              </a:rPr>
              <a:t> viên: </a:t>
            </a:r>
            <a:r>
              <a:rPr lang="en-US" sz="3200" b="1" dirty="0" err="1">
                <a:cs typeface="Times New Roman" panose="02020603050405020304" pitchFamily="18" charset="0"/>
              </a:rPr>
              <a:t>Trần</a:t>
            </a:r>
            <a:r>
              <a:rPr lang="en-US" sz="3200" b="1" dirty="0">
                <a:cs typeface="Times New Roman" panose="02020603050405020304" pitchFamily="18" charset="0"/>
              </a:rPr>
              <a:t> </a:t>
            </a:r>
            <a:r>
              <a:rPr lang="en-US" sz="3200" b="1" dirty="0" err="1">
                <a:cs typeface="Times New Roman" panose="02020603050405020304" pitchFamily="18" charset="0"/>
              </a:rPr>
              <a:t>Đình</a:t>
            </a:r>
            <a:r>
              <a:rPr lang="en-US" sz="3200" b="1" dirty="0">
                <a:cs typeface="Times New Roman" panose="02020603050405020304" pitchFamily="18" charset="0"/>
              </a:rPr>
              <a:t> </a:t>
            </a:r>
            <a:r>
              <a:rPr lang="en-US" sz="3200" b="1" dirty="0" err="1">
                <a:cs typeface="Times New Roman" panose="02020603050405020304" pitchFamily="18" charset="0"/>
              </a:rPr>
              <a:t>Thức</a:t>
            </a:r>
            <a:endParaRPr lang="vi-VN" sz="3200" b="1" dirty="0">
              <a:cs typeface="Times New Roman" panose="02020603050405020304" pitchFamily="18" charset="0"/>
            </a:endParaRPr>
          </a:p>
          <a:p>
            <a:pPr lvl="0" eaLnBrk="1" hangingPunct="1"/>
            <a:r>
              <a:rPr lang="vi-VN" sz="3200" b="1" dirty="0">
                <a:cs typeface="Times New Roman" panose="02020603050405020304" pitchFamily="18" charset="0"/>
              </a:rPr>
              <a:t>Trường : </a:t>
            </a:r>
            <a:r>
              <a:rPr lang="en-US" sz="3200" b="1" dirty="0">
                <a:cs typeface="Times New Roman" panose="02020603050405020304" pitchFamily="18" charset="0"/>
              </a:rPr>
              <a:t>TH&amp;</a:t>
            </a:r>
            <a:r>
              <a:rPr lang="vi-VN" sz="3200" b="1" dirty="0">
                <a:cs typeface="Times New Roman" panose="02020603050405020304" pitchFamily="18" charset="0"/>
              </a:rPr>
              <a:t>THCS</a:t>
            </a:r>
            <a:r>
              <a:rPr lang="en-US" sz="3200" b="1" dirty="0">
                <a:cs typeface="Times New Roman" panose="02020603050405020304" pitchFamily="18" charset="0"/>
              </a:rPr>
              <a:t> Ba Liên</a:t>
            </a:r>
            <a:endParaRPr lang="vi-VN" sz="3200" b="1" i="1"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674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7" presetClass="entr" presetSubtype="4"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0" fill="hold"/>
                                        <p:tgtEl>
                                          <p:spTgt spid="25"/>
                                        </p:tgtEl>
                                        <p:attrNameLst>
                                          <p:attrName>ppt_x</p:attrName>
                                        </p:attrNameLst>
                                      </p:cBhvr>
                                      <p:tavLst>
                                        <p:tav tm="0">
                                          <p:val>
                                            <p:strVal val="#ppt_x"/>
                                          </p:val>
                                        </p:tav>
                                        <p:tav tm="100000">
                                          <p:val>
                                            <p:strVal val="#ppt_x"/>
                                          </p:val>
                                        </p:tav>
                                      </p:tavLst>
                                    </p:anim>
                                    <p:anim calcmode="lin" valueType="num">
                                      <p:cBhvr additive="base">
                                        <p:cTn id="13" dur="5000" fill="hold"/>
                                        <p:tgtEl>
                                          <p:spTgt spid="25"/>
                                        </p:tgtEl>
                                        <p:attrNameLst>
                                          <p:attrName>ppt_y</p:attrName>
                                        </p:attrNameLst>
                                      </p:cBhvr>
                                      <p:tavLst>
                                        <p:tav tm="0">
                                          <p:val>
                                            <p:strVal val="1+#ppt_h/2"/>
                                          </p:val>
                                        </p:tav>
                                        <p:tav tm="100000">
                                          <p:val>
                                            <p:strVal val="#ppt_y"/>
                                          </p:val>
                                        </p:tav>
                                      </p:tavLst>
                                    </p:anim>
                                  </p:childTnLst>
                                </p:cTn>
                              </p:par>
                              <p:par>
                                <p:cTn id="14" presetID="23" presetClass="entr" presetSubtype="528" repeatCount="indefinite" fill="hold" grpId="0" nodeType="withEffect">
                                  <p:stCondLst>
                                    <p:cond delay="500"/>
                                  </p:stCondLst>
                                  <p:childTnLst>
                                    <p:set>
                                      <p:cBhvr>
                                        <p:cTn id="15" dur="1" fill="hold">
                                          <p:stCondLst>
                                            <p:cond delay="0"/>
                                          </p:stCondLst>
                                        </p:cTn>
                                        <p:tgtEl>
                                          <p:spTgt spid="29"/>
                                        </p:tgtEl>
                                        <p:attrNameLst>
                                          <p:attrName>style.visibility</p:attrName>
                                        </p:attrNameLst>
                                      </p:cBhvr>
                                      <p:to>
                                        <p:strVal val="visible"/>
                                      </p:to>
                                    </p:set>
                                    <p:anim calcmode="lin" valueType="num">
                                      <p:cBhvr>
                                        <p:cTn id="16" dur="1000" fill="hold"/>
                                        <p:tgtEl>
                                          <p:spTgt spid="29"/>
                                        </p:tgtEl>
                                        <p:attrNameLst>
                                          <p:attrName>ppt_w</p:attrName>
                                        </p:attrNameLst>
                                      </p:cBhvr>
                                      <p:tavLst>
                                        <p:tav tm="0">
                                          <p:val>
                                            <p:fltVal val="0"/>
                                          </p:val>
                                        </p:tav>
                                        <p:tav tm="100000">
                                          <p:val>
                                            <p:strVal val="#ppt_w"/>
                                          </p:val>
                                        </p:tav>
                                      </p:tavLst>
                                    </p:anim>
                                    <p:anim calcmode="lin" valueType="num">
                                      <p:cBhvr>
                                        <p:cTn id="17" dur="1000" fill="hold"/>
                                        <p:tgtEl>
                                          <p:spTgt spid="29"/>
                                        </p:tgtEl>
                                        <p:attrNameLst>
                                          <p:attrName>ppt_h</p:attrName>
                                        </p:attrNameLst>
                                      </p:cBhvr>
                                      <p:tavLst>
                                        <p:tav tm="0">
                                          <p:val>
                                            <p:fltVal val="0"/>
                                          </p:val>
                                        </p:tav>
                                        <p:tav tm="100000">
                                          <p:val>
                                            <p:strVal val="#ppt_h"/>
                                          </p:val>
                                        </p:tav>
                                      </p:tavLst>
                                    </p:anim>
                                    <p:anim calcmode="lin" valueType="num">
                                      <p:cBhvr>
                                        <p:cTn id="18" dur="1000" fill="hold"/>
                                        <p:tgtEl>
                                          <p:spTgt spid="29"/>
                                        </p:tgtEl>
                                        <p:attrNameLst>
                                          <p:attrName>ppt_x</p:attrName>
                                        </p:attrNameLst>
                                      </p:cBhvr>
                                      <p:tavLst>
                                        <p:tav tm="0">
                                          <p:val>
                                            <p:fltVal val="0.5"/>
                                          </p:val>
                                        </p:tav>
                                        <p:tav tm="100000">
                                          <p:val>
                                            <p:strVal val="#ppt_x"/>
                                          </p:val>
                                        </p:tav>
                                      </p:tavLst>
                                    </p:anim>
                                    <p:anim calcmode="lin" valueType="num">
                                      <p:cBhvr>
                                        <p:cTn id="19" dur="1000" fill="hold"/>
                                        <p:tgtEl>
                                          <p:spTgt spid="29"/>
                                        </p:tgtEl>
                                        <p:attrNameLst>
                                          <p:attrName>ppt_y</p:attrName>
                                        </p:attrNameLst>
                                      </p:cBhvr>
                                      <p:tavLst>
                                        <p:tav tm="0">
                                          <p:val>
                                            <p:fltVal val="0.5"/>
                                          </p:val>
                                        </p:tav>
                                        <p:tav tm="100000">
                                          <p:val>
                                            <p:strVal val="#ppt_y"/>
                                          </p:val>
                                        </p:tav>
                                      </p:tavLst>
                                    </p:anim>
                                  </p:childTnLst>
                                </p:cTn>
                              </p:par>
                              <p:par>
                                <p:cTn id="20" presetID="23" presetClass="entr" presetSubtype="528" repeatCount="indefinite"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1000" fill="hold"/>
                                        <p:tgtEl>
                                          <p:spTgt spid="30"/>
                                        </p:tgtEl>
                                        <p:attrNameLst>
                                          <p:attrName>ppt_w</p:attrName>
                                        </p:attrNameLst>
                                      </p:cBhvr>
                                      <p:tavLst>
                                        <p:tav tm="0">
                                          <p:val>
                                            <p:fltVal val="0"/>
                                          </p:val>
                                        </p:tav>
                                        <p:tav tm="100000">
                                          <p:val>
                                            <p:strVal val="#ppt_w"/>
                                          </p:val>
                                        </p:tav>
                                      </p:tavLst>
                                    </p:anim>
                                    <p:anim calcmode="lin" valueType="num">
                                      <p:cBhvr>
                                        <p:cTn id="23" dur="1000" fill="hold"/>
                                        <p:tgtEl>
                                          <p:spTgt spid="30"/>
                                        </p:tgtEl>
                                        <p:attrNameLst>
                                          <p:attrName>ppt_h</p:attrName>
                                        </p:attrNameLst>
                                      </p:cBhvr>
                                      <p:tavLst>
                                        <p:tav tm="0">
                                          <p:val>
                                            <p:fltVal val="0"/>
                                          </p:val>
                                        </p:tav>
                                        <p:tav tm="100000">
                                          <p:val>
                                            <p:strVal val="#ppt_h"/>
                                          </p:val>
                                        </p:tav>
                                      </p:tavLst>
                                    </p:anim>
                                    <p:anim calcmode="lin" valueType="num">
                                      <p:cBhvr>
                                        <p:cTn id="24" dur="1000" fill="hold"/>
                                        <p:tgtEl>
                                          <p:spTgt spid="30"/>
                                        </p:tgtEl>
                                        <p:attrNameLst>
                                          <p:attrName>ppt_x</p:attrName>
                                        </p:attrNameLst>
                                      </p:cBhvr>
                                      <p:tavLst>
                                        <p:tav tm="0">
                                          <p:val>
                                            <p:fltVal val="0.5"/>
                                          </p:val>
                                        </p:tav>
                                        <p:tav tm="100000">
                                          <p:val>
                                            <p:strVal val="#ppt_x"/>
                                          </p:val>
                                        </p:tav>
                                      </p:tavLst>
                                    </p:anim>
                                    <p:anim calcmode="lin" valueType="num">
                                      <p:cBhvr>
                                        <p:cTn id="25" dur="1000" fill="hold"/>
                                        <p:tgtEl>
                                          <p:spTgt spid="30"/>
                                        </p:tgtEl>
                                        <p:attrNameLst>
                                          <p:attrName>ppt_y</p:attrName>
                                        </p:attrNameLst>
                                      </p:cBhvr>
                                      <p:tavLst>
                                        <p:tav tm="0">
                                          <p:val>
                                            <p:fltVal val="0.5"/>
                                          </p:val>
                                        </p:tav>
                                        <p:tav tm="100000">
                                          <p:val>
                                            <p:strVal val="#ppt_y"/>
                                          </p:val>
                                        </p:tav>
                                      </p:tavLst>
                                    </p:anim>
                                  </p:childTnLst>
                                </p:cTn>
                              </p:par>
                              <p:par>
                                <p:cTn id="26" presetID="23" presetClass="entr" presetSubtype="528" repeatCount="indefinite" fill="hold" grpId="0" nodeType="withEffect">
                                  <p:stCondLst>
                                    <p:cond delay="150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ppt_x</p:attrName>
                                        </p:attrNameLst>
                                      </p:cBhvr>
                                      <p:tavLst>
                                        <p:tav tm="0">
                                          <p:val>
                                            <p:fltVal val="0.5"/>
                                          </p:val>
                                        </p:tav>
                                        <p:tav tm="100000">
                                          <p:val>
                                            <p:strVal val="#ppt_x"/>
                                          </p:val>
                                        </p:tav>
                                      </p:tavLst>
                                    </p:anim>
                                    <p:anim calcmode="lin" valueType="num">
                                      <p:cBhvr>
                                        <p:cTn id="31" dur="1000" fill="hold"/>
                                        <p:tgtEl>
                                          <p:spTgt spid="31"/>
                                        </p:tgtEl>
                                        <p:attrNameLst>
                                          <p:attrName>ppt_y</p:attrName>
                                        </p:attrNameLst>
                                      </p:cBhvr>
                                      <p:tavLst>
                                        <p:tav tm="0">
                                          <p:val>
                                            <p:fltVal val="0.5"/>
                                          </p:val>
                                        </p:tav>
                                        <p:tav tm="100000">
                                          <p:val>
                                            <p:strVal val="#ppt_y"/>
                                          </p:val>
                                        </p:tav>
                                      </p:tavLst>
                                    </p:anim>
                                  </p:childTnLst>
                                </p:cTn>
                              </p:par>
                              <p:par>
                                <p:cTn id="32" presetID="23" presetClass="entr" presetSubtype="528" repeatCount="indefinite"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p:cTn id="34" dur="1000" fill="hold"/>
                                        <p:tgtEl>
                                          <p:spTgt spid="32"/>
                                        </p:tgtEl>
                                        <p:attrNameLst>
                                          <p:attrName>ppt_w</p:attrName>
                                        </p:attrNameLst>
                                      </p:cBhvr>
                                      <p:tavLst>
                                        <p:tav tm="0">
                                          <p:val>
                                            <p:fltVal val="0"/>
                                          </p:val>
                                        </p:tav>
                                        <p:tav tm="100000">
                                          <p:val>
                                            <p:strVal val="#ppt_w"/>
                                          </p:val>
                                        </p:tav>
                                      </p:tavLst>
                                    </p:anim>
                                    <p:anim calcmode="lin" valueType="num">
                                      <p:cBhvr>
                                        <p:cTn id="35" dur="1000" fill="hold"/>
                                        <p:tgtEl>
                                          <p:spTgt spid="32"/>
                                        </p:tgtEl>
                                        <p:attrNameLst>
                                          <p:attrName>ppt_h</p:attrName>
                                        </p:attrNameLst>
                                      </p:cBhvr>
                                      <p:tavLst>
                                        <p:tav tm="0">
                                          <p:val>
                                            <p:fltVal val="0"/>
                                          </p:val>
                                        </p:tav>
                                        <p:tav tm="100000">
                                          <p:val>
                                            <p:strVal val="#ppt_h"/>
                                          </p:val>
                                        </p:tav>
                                      </p:tavLst>
                                    </p:anim>
                                    <p:anim calcmode="lin" valueType="num">
                                      <p:cBhvr>
                                        <p:cTn id="36" dur="1000" fill="hold"/>
                                        <p:tgtEl>
                                          <p:spTgt spid="32"/>
                                        </p:tgtEl>
                                        <p:attrNameLst>
                                          <p:attrName>ppt_x</p:attrName>
                                        </p:attrNameLst>
                                      </p:cBhvr>
                                      <p:tavLst>
                                        <p:tav tm="0">
                                          <p:val>
                                            <p:fltVal val="0.5"/>
                                          </p:val>
                                        </p:tav>
                                        <p:tav tm="100000">
                                          <p:val>
                                            <p:strVal val="#ppt_x"/>
                                          </p:val>
                                        </p:tav>
                                      </p:tavLst>
                                    </p:anim>
                                    <p:anim calcmode="lin" valueType="num">
                                      <p:cBhvr>
                                        <p:cTn id="37" dur="1000" fill="hold"/>
                                        <p:tgtEl>
                                          <p:spTgt spid="32"/>
                                        </p:tgtEl>
                                        <p:attrNameLst>
                                          <p:attrName>ppt_y</p:attrName>
                                        </p:attrNameLst>
                                      </p:cBhvr>
                                      <p:tavLst>
                                        <p:tav tm="0">
                                          <p:val>
                                            <p:fltVal val="0.5"/>
                                          </p:val>
                                        </p:tav>
                                        <p:tav tm="100000">
                                          <p:val>
                                            <p:strVal val="#ppt_y"/>
                                          </p:val>
                                        </p:tav>
                                      </p:tavLst>
                                    </p:anim>
                                  </p:childTnLst>
                                </p:cTn>
                              </p:par>
                              <p:par>
                                <p:cTn id="38" presetID="23" presetClass="entr" presetSubtype="528" repeatCount="indefinite"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p:cTn id="40" dur="1000" fill="hold"/>
                                        <p:tgtEl>
                                          <p:spTgt spid="33"/>
                                        </p:tgtEl>
                                        <p:attrNameLst>
                                          <p:attrName>ppt_w</p:attrName>
                                        </p:attrNameLst>
                                      </p:cBhvr>
                                      <p:tavLst>
                                        <p:tav tm="0">
                                          <p:val>
                                            <p:fltVal val="0"/>
                                          </p:val>
                                        </p:tav>
                                        <p:tav tm="100000">
                                          <p:val>
                                            <p:strVal val="#ppt_w"/>
                                          </p:val>
                                        </p:tav>
                                      </p:tavLst>
                                    </p:anim>
                                    <p:anim calcmode="lin" valueType="num">
                                      <p:cBhvr>
                                        <p:cTn id="41" dur="1000" fill="hold"/>
                                        <p:tgtEl>
                                          <p:spTgt spid="33"/>
                                        </p:tgtEl>
                                        <p:attrNameLst>
                                          <p:attrName>ppt_h</p:attrName>
                                        </p:attrNameLst>
                                      </p:cBhvr>
                                      <p:tavLst>
                                        <p:tav tm="0">
                                          <p:val>
                                            <p:fltVal val="0"/>
                                          </p:val>
                                        </p:tav>
                                        <p:tav tm="100000">
                                          <p:val>
                                            <p:strVal val="#ppt_h"/>
                                          </p:val>
                                        </p:tav>
                                      </p:tavLst>
                                    </p:anim>
                                    <p:anim calcmode="lin" valueType="num">
                                      <p:cBhvr>
                                        <p:cTn id="42" dur="1000" fill="hold"/>
                                        <p:tgtEl>
                                          <p:spTgt spid="33"/>
                                        </p:tgtEl>
                                        <p:attrNameLst>
                                          <p:attrName>ppt_x</p:attrName>
                                        </p:attrNameLst>
                                      </p:cBhvr>
                                      <p:tavLst>
                                        <p:tav tm="0">
                                          <p:val>
                                            <p:fltVal val="0.5"/>
                                          </p:val>
                                        </p:tav>
                                        <p:tav tm="100000">
                                          <p:val>
                                            <p:strVal val="#ppt_x"/>
                                          </p:val>
                                        </p:tav>
                                      </p:tavLst>
                                    </p:anim>
                                    <p:anim calcmode="lin" valueType="num">
                                      <p:cBhvr>
                                        <p:cTn id="43" dur="1000" fill="hold"/>
                                        <p:tgtEl>
                                          <p:spTgt spid="33"/>
                                        </p:tgtEl>
                                        <p:attrNameLst>
                                          <p:attrName>ppt_y</p:attrName>
                                        </p:attrNameLst>
                                      </p:cBhvr>
                                      <p:tavLst>
                                        <p:tav tm="0">
                                          <p:val>
                                            <p:fltVal val="0.5"/>
                                          </p:val>
                                        </p:tav>
                                        <p:tav tm="100000">
                                          <p:val>
                                            <p:strVal val="#ppt_y"/>
                                          </p:val>
                                        </p:tav>
                                      </p:tavLst>
                                    </p:anim>
                                  </p:childTnLst>
                                </p:cTn>
                              </p:par>
                              <p:par>
                                <p:cTn id="44" presetID="23" presetClass="entr" presetSubtype="528" repeatCount="indefinite" fill="hold" grpId="0" nodeType="withEffect">
                                  <p:stCondLst>
                                    <p:cond delay="1500"/>
                                  </p:stCondLst>
                                  <p:childTnLst>
                                    <p:set>
                                      <p:cBhvr>
                                        <p:cTn id="45" dur="1" fill="hold">
                                          <p:stCondLst>
                                            <p:cond delay="0"/>
                                          </p:stCondLst>
                                        </p:cTn>
                                        <p:tgtEl>
                                          <p:spTgt spid="34"/>
                                        </p:tgtEl>
                                        <p:attrNameLst>
                                          <p:attrName>style.visibility</p:attrName>
                                        </p:attrNameLst>
                                      </p:cBhvr>
                                      <p:to>
                                        <p:strVal val="visible"/>
                                      </p:to>
                                    </p:set>
                                    <p:anim calcmode="lin" valueType="num">
                                      <p:cBhvr>
                                        <p:cTn id="46" dur="1000" fill="hold"/>
                                        <p:tgtEl>
                                          <p:spTgt spid="34"/>
                                        </p:tgtEl>
                                        <p:attrNameLst>
                                          <p:attrName>ppt_w</p:attrName>
                                        </p:attrNameLst>
                                      </p:cBhvr>
                                      <p:tavLst>
                                        <p:tav tm="0">
                                          <p:val>
                                            <p:fltVal val="0"/>
                                          </p:val>
                                        </p:tav>
                                        <p:tav tm="100000">
                                          <p:val>
                                            <p:strVal val="#ppt_w"/>
                                          </p:val>
                                        </p:tav>
                                      </p:tavLst>
                                    </p:anim>
                                    <p:anim calcmode="lin" valueType="num">
                                      <p:cBhvr>
                                        <p:cTn id="47" dur="1000" fill="hold"/>
                                        <p:tgtEl>
                                          <p:spTgt spid="34"/>
                                        </p:tgtEl>
                                        <p:attrNameLst>
                                          <p:attrName>ppt_h</p:attrName>
                                        </p:attrNameLst>
                                      </p:cBhvr>
                                      <p:tavLst>
                                        <p:tav tm="0">
                                          <p:val>
                                            <p:fltVal val="0"/>
                                          </p:val>
                                        </p:tav>
                                        <p:tav tm="100000">
                                          <p:val>
                                            <p:strVal val="#ppt_h"/>
                                          </p:val>
                                        </p:tav>
                                      </p:tavLst>
                                    </p:anim>
                                    <p:anim calcmode="lin" valueType="num">
                                      <p:cBhvr>
                                        <p:cTn id="48" dur="1000" fill="hold"/>
                                        <p:tgtEl>
                                          <p:spTgt spid="34"/>
                                        </p:tgtEl>
                                        <p:attrNameLst>
                                          <p:attrName>ppt_x</p:attrName>
                                        </p:attrNameLst>
                                      </p:cBhvr>
                                      <p:tavLst>
                                        <p:tav tm="0">
                                          <p:val>
                                            <p:fltVal val="0.5"/>
                                          </p:val>
                                        </p:tav>
                                        <p:tav tm="100000">
                                          <p:val>
                                            <p:strVal val="#ppt_x"/>
                                          </p:val>
                                        </p:tav>
                                      </p:tavLst>
                                    </p:anim>
                                    <p:anim calcmode="lin" valueType="num">
                                      <p:cBhvr>
                                        <p:cTn id="49" dur="1000" fill="hold"/>
                                        <p:tgtEl>
                                          <p:spTgt spid="34"/>
                                        </p:tgtEl>
                                        <p:attrNameLst>
                                          <p:attrName>ppt_y</p:attrName>
                                        </p:attrNameLst>
                                      </p:cBhvr>
                                      <p:tavLst>
                                        <p:tav tm="0">
                                          <p:val>
                                            <p:fltVal val="0.5"/>
                                          </p:val>
                                        </p:tav>
                                        <p:tav tm="100000">
                                          <p:val>
                                            <p:strVal val="#ppt_y"/>
                                          </p:val>
                                        </p:tav>
                                      </p:tavLst>
                                    </p:anim>
                                  </p:childTnLst>
                                </p:cTn>
                              </p:par>
                              <p:par>
                                <p:cTn id="50" presetID="23" presetClass="entr" presetSubtype="528" repeatCount="indefinite" fill="hold" nodeType="withEffect">
                                  <p:stCondLst>
                                    <p:cond delay="1500"/>
                                  </p:stCondLst>
                                  <p:childTnLst>
                                    <p:set>
                                      <p:cBhvr>
                                        <p:cTn id="51" dur="1" fill="hold">
                                          <p:stCondLst>
                                            <p:cond delay="0"/>
                                          </p:stCondLst>
                                        </p:cTn>
                                        <p:tgtEl>
                                          <p:spTgt spid="35"/>
                                        </p:tgtEl>
                                        <p:attrNameLst>
                                          <p:attrName>style.visibility</p:attrName>
                                        </p:attrNameLst>
                                      </p:cBhvr>
                                      <p:to>
                                        <p:strVal val="visible"/>
                                      </p:to>
                                    </p:set>
                                    <p:anim calcmode="lin" valueType="num">
                                      <p:cBhvr>
                                        <p:cTn id="52" dur="1000" fill="hold"/>
                                        <p:tgtEl>
                                          <p:spTgt spid="35"/>
                                        </p:tgtEl>
                                        <p:attrNameLst>
                                          <p:attrName>ppt_w</p:attrName>
                                        </p:attrNameLst>
                                      </p:cBhvr>
                                      <p:tavLst>
                                        <p:tav tm="0">
                                          <p:val>
                                            <p:fltVal val="0"/>
                                          </p:val>
                                        </p:tav>
                                        <p:tav tm="100000">
                                          <p:val>
                                            <p:strVal val="#ppt_w"/>
                                          </p:val>
                                        </p:tav>
                                      </p:tavLst>
                                    </p:anim>
                                    <p:anim calcmode="lin" valueType="num">
                                      <p:cBhvr>
                                        <p:cTn id="53" dur="1000" fill="hold"/>
                                        <p:tgtEl>
                                          <p:spTgt spid="35"/>
                                        </p:tgtEl>
                                        <p:attrNameLst>
                                          <p:attrName>ppt_h</p:attrName>
                                        </p:attrNameLst>
                                      </p:cBhvr>
                                      <p:tavLst>
                                        <p:tav tm="0">
                                          <p:val>
                                            <p:fltVal val="0"/>
                                          </p:val>
                                        </p:tav>
                                        <p:tav tm="100000">
                                          <p:val>
                                            <p:strVal val="#ppt_h"/>
                                          </p:val>
                                        </p:tav>
                                      </p:tavLst>
                                    </p:anim>
                                    <p:anim calcmode="lin" valueType="num">
                                      <p:cBhvr>
                                        <p:cTn id="54" dur="1000" fill="hold"/>
                                        <p:tgtEl>
                                          <p:spTgt spid="35"/>
                                        </p:tgtEl>
                                        <p:attrNameLst>
                                          <p:attrName>ppt_x</p:attrName>
                                        </p:attrNameLst>
                                      </p:cBhvr>
                                      <p:tavLst>
                                        <p:tav tm="0">
                                          <p:val>
                                            <p:fltVal val="0.5"/>
                                          </p:val>
                                        </p:tav>
                                        <p:tav tm="100000">
                                          <p:val>
                                            <p:strVal val="#ppt_x"/>
                                          </p:val>
                                        </p:tav>
                                      </p:tavLst>
                                    </p:anim>
                                    <p:anim calcmode="lin" valueType="num">
                                      <p:cBhvr>
                                        <p:cTn id="55" dur="1000" fill="hold"/>
                                        <p:tgtEl>
                                          <p:spTgt spid="35"/>
                                        </p:tgtEl>
                                        <p:attrNameLst>
                                          <p:attrName>ppt_y</p:attrName>
                                        </p:attrNameLst>
                                      </p:cBhvr>
                                      <p:tavLst>
                                        <p:tav tm="0">
                                          <p:val>
                                            <p:fltVal val="0.5"/>
                                          </p:val>
                                        </p:tav>
                                        <p:tav tm="100000">
                                          <p:val>
                                            <p:strVal val="#ppt_y"/>
                                          </p:val>
                                        </p:tav>
                                      </p:tavLst>
                                    </p:anim>
                                  </p:childTnLst>
                                </p:cTn>
                              </p:par>
                              <p:par>
                                <p:cTn id="56" presetID="23" presetClass="entr" presetSubtype="528" repeatCount="indefinite"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p:cTn id="58" dur="1000" fill="hold"/>
                                        <p:tgtEl>
                                          <p:spTgt spid="36"/>
                                        </p:tgtEl>
                                        <p:attrNameLst>
                                          <p:attrName>ppt_w</p:attrName>
                                        </p:attrNameLst>
                                      </p:cBhvr>
                                      <p:tavLst>
                                        <p:tav tm="0">
                                          <p:val>
                                            <p:fltVal val="0"/>
                                          </p:val>
                                        </p:tav>
                                        <p:tav tm="100000">
                                          <p:val>
                                            <p:strVal val="#ppt_w"/>
                                          </p:val>
                                        </p:tav>
                                      </p:tavLst>
                                    </p:anim>
                                    <p:anim calcmode="lin" valueType="num">
                                      <p:cBhvr>
                                        <p:cTn id="59" dur="1000" fill="hold"/>
                                        <p:tgtEl>
                                          <p:spTgt spid="36"/>
                                        </p:tgtEl>
                                        <p:attrNameLst>
                                          <p:attrName>ppt_h</p:attrName>
                                        </p:attrNameLst>
                                      </p:cBhvr>
                                      <p:tavLst>
                                        <p:tav tm="0">
                                          <p:val>
                                            <p:fltVal val="0"/>
                                          </p:val>
                                        </p:tav>
                                        <p:tav tm="100000">
                                          <p:val>
                                            <p:strVal val="#ppt_h"/>
                                          </p:val>
                                        </p:tav>
                                      </p:tavLst>
                                    </p:anim>
                                    <p:anim calcmode="lin" valueType="num">
                                      <p:cBhvr>
                                        <p:cTn id="60" dur="1000" fill="hold"/>
                                        <p:tgtEl>
                                          <p:spTgt spid="36"/>
                                        </p:tgtEl>
                                        <p:attrNameLst>
                                          <p:attrName>ppt_x</p:attrName>
                                        </p:attrNameLst>
                                      </p:cBhvr>
                                      <p:tavLst>
                                        <p:tav tm="0">
                                          <p:val>
                                            <p:fltVal val="0.5"/>
                                          </p:val>
                                        </p:tav>
                                        <p:tav tm="100000">
                                          <p:val>
                                            <p:strVal val="#ppt_x"/>
                                          </p:val>
                                        </p:tav>
                                      </p:tavLst>
                                    </p:anim>
                                    <p:anim calcmode="lin" valueType="num">
                                      <p:cBhvr>
                                        <p:cTn id="61" dur="1000" fill="hold"/>
                                        <p:tgtEl>
                                          <p:spTgt spid="36"/>
                                        </p:tgtEl>
                                        <p:attrNameLst>
                                          <p:attrName>ppt_y</p:attrName>
                                        </p:attrNameLst>
                                      </p:cBhvr>
                                      <p:tavLst>
                                        <p:tav tm="0">
                                          <p:val>
                                            <p:fltVal val="0.5"/>
                                          </p:val>
                                        </p:tav>
                                        <p:tav tm="100000">
                                          <p:val>
                                            <p:strVal val="#ppt_y"/>
                                          </p:val>
                                        </p:tav>
                                      </p:tavLst>
                                    </p:anim>
                                  </p:childTnLst>
                                </p:cTn>
                              </p:par>
                              <p:par>
                                <p:cTn id="62" presetID="23" presetClass="entr" presetSubtype="528" repeatCount="indefinite" fill="hold" grpId="0" nodeType="withEffect">
                                  <p:stCondLst>
                                    <p:cond delay="500"/>
                                  </p:stCondLst>
                                  <p:childTnLst>
                                    <p:set>
                                      <p:cBhvr>
                                        <p:cTn id="63" dur="1" fill="hold">
                                          <p:stCondLst>
                                            <p:cond delay="0"/>
                                          </p:stCondLst>
                                        </p:cTn>
                                        <p:tgtEl>
                                          <p:spTgt spid="37"/>
                                        </p:tgtEl>
                                        <p:attrNameLst>
                                          <p:attrName>style.visibility</p:attrName>
                                        </p:attrNameLst>
                                      </p:cBhvr>
                                      <p:to>
                                        <p:strVal val="visible"/>
                                      </p:to>
                                    </p:set>
                                    <p:anim calcmode="lin" valueType="num">
                                      <p:cBhvr>
                                        <p:cTn id="64" dur="1000" fill="hold"/>
                                        <p:tgtEl>
                                          <p:spTgt spid="37"/>
                                        </p:tgtEl>
                                        <p:attrNameLst>
                                          <p:attrName>ppt_w</p:attrName>
                                        </p:attrNameLst>
                                      </p:cBhvr>
                                      <p:tavLst>
                                        <p:tav tm="0">
                                          <p:val>
                                            <p:fltVal val="0"/>
                                          </p:val>
                                        </p:tav>
                                        <p:tav tm="100000">
                                          <p:val>
                                            <p:strVal val="#ppt_w"/>
                                          </p:val>
                                        </p:tav>
                                      </p:tavLst>
                                    </p:anim>
                                    <p:anim calcmode="lin" valueType="num">
                                      <p:cBhvr>
                                        <p:cTn id="65" dur="1000" fill="hold"/>
                                        <p:tgtEl>
                                          <p:spTgt spid="37"/>
                                        </p:tgtEl>
                                        <p:attrNameLst>
                                          <p:attrName>ppt_h</p:attrName>
                                        </p:attrNameLst>
                                      </p:cBhvr>
                                      <p:tavLst>
                                        <p:tav tm="0">
                                          <p:val>
                                            <p:fltVal val="0"/>
                                          </p:val>
                                        </p:tav>
                                        <p:tav tm="100000">
                                          <p:val>
                                            <p:strVal val="#ppt_h"/>
                                          </p:val>
                                        </p:tav>
                                      </p:tavLst>
                                    </p:anim>
                                    <p:anim calcmode="lin" valueType="num">
                                      <p:cBhvr>
                                        <p:cTn id="66" dur="1000" fill="hold"/>
                                        <p:tgtEl>
                                          <p:spTgt spid="37"/>
                                        </p:tgtEl>
                                        <p:attrNameLst>
                                          <p:attrName>ppt_x</p:attrName>
                                        </p:attrNameLst>
                                      </p:cBhvr>
                                      <p:tavLst>
                                        <p:tav tm="0">
                                          <p:val>
                                            <p:fltVal val="0.5"/>
                                          </p:val>
                                        </p:tav>
                                        <p:tav tm="100000">
                                          <p:val>
                                            <p:strVal val="#ppt_x"/>
                                          </p:val>
                                        </p:tav>
                                      </p:tavLst>
                                    </p:anim>
                                    <p:anim calcmode="lin" valueType="num">
                                      <p:cBhvr>
                                        <p:cTn id="67" dur="1000" fill="hold"/>
                                        <p:tgtEl>
                                          <p:spTgt spid="37"/>
                                        </p:tgtEl>
                                        <p:attrNameLst>
                                          <p:attrName>ppt_y</p:attrName>
                                        </p:attrNameLst>
                                      </p:cBhvr>
                                      <p:tavLst>
                                        <p:tav tm="0">
                                          <p:val>
                                            <p:fltVal val="0.5"/>
                                          </p:val>
                                        </p:tav>
                                        <p:tav tm="100000">
                                          <p:val>
                                            <p:strVal val="#ppt_y"/>
                                          </p:val>
                                        </p:tav>
                                      </p:tavLst>
                                    </p:anim>
                                  </p:childTnLst>
                                </p:cTn>
                              </p:par>
                              <p:par>
                                <p:cTn id="68" presetID="23" presetClass="entr" presetSubtype="528" repeatCount="indefinite"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1000" fill="hold"/>
                                        <p:tgtEl>
                                          <p:spTgt spid="38"/>
                                        </p:tgtEl>
                                        <p:attrNameLst>
                                          <p:attrName>ppt_w</p:attrName>
                                        </p:attrNameLst>
                                      </p:cBhvr>
                                      <p:tavLst>
                                        <p:tav tm="0">
                                          <p:val>
                                            <p:fltVal val="0"/>
                                          </p:val>
                                        </p:tav>
                                        <p:tav tm="100000">
                                          <p:val>
                                            <p:strVal val="#ppt_w"/>
                                          </p:val>
                                        </p:tav>
                                      </p:tavLst>
                                    </p:anim>
                                    <p:anim calcmode="lin" valueType="num">
                                      <p:cBhvr>
                                        <p:cTn id="71" dur="1000" fill="hold"/>
                                        <p:tgtEl>
                                          <p:spTgt spid="38"/>
                                        </p:tgtEl>
                                        <p:attrNameLst>
                                          <p:attrName>ppt_h</p:attrName>
                                        </p:attrNameLst>
                                      </p:cBhvr>
                                      <p:tavLst>
                                        <p:tav tm="0">
                                          <p:val>
                                            <p:fltVal val="0"/>
                                          </p:val>
                                        </p:tav>
                                        <p:tav tm="100000">
                                          <p:val>
                                            <p:strVal val="#ppt_h"/>
                                          </p:val>
                                        </p:tav>
                                      </p:tavLst>
                                    </p:anim>
                                    <p:anim calcmode="lin" valueType="num">
                                      <p:cBhvr>
                                        <p:cTn id="72" dur="1000" fill="hold"/>
                                        <p:tgtEl>
                                          <p:spTgt spid="38"/>
                                        </p:tgtEl>
                                        <p:attrNameLst>
                                          <p:attrName>ppt_x</p:attrName>
                                        </p:attrNameLst>
                                      </p:cBhvr>
                                      <p:tavLst>
                                        <p:tav tm="0">
                                          <p:val>
                                            <p:fltVal val="0.5"/>
                                          </p:val>
                                        </p:tav>
                                        <p:tav tm="100000">
                                          <p:val>
                                            <p:strVal val="#ppt_x"/>
                                          </p:val>
                                        </p:tav>
                                      </p:tavLst>
                                    </p:anim>
                                    <p:anim calcmode="lin" valueType="num">
                                      <p:cBhvr>
                                        <p:cTn id="73" dur="1000" fill="hold"/>
                                        <p:tgtEl>
                                          <p:spTgt spid="3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4" grpId="0" animBg="1"/>
      <p:bldP spid="36" grpId="0" animBg="1"/>
      <p:bldP spid="37" grpId="0" animBg="1"/>
      <p:bldP spid="3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3474" y="573316"/>
            <a:ext cx="10694126" cy="1815882"/>
          </a:xfrm>
          <a:prstGeom prst="rect">
            <a:avLst/>
          </a:prstGeom>
        </p:spPr>
        <p:txBody>
          <a:bodyPr wrap="square">
            <a:spAutoFit/>
          </a:bodyPr>
          <a:lstStyle/>
          <a:p>
            <a:pPr>
              <a:spcBef>
                <a:spcPts val="320"/>
              </a:spcBef>
            </a:pPr>
            <a:r>
              <a:rPr lang="en-US" sz="2800" b="1" dirty="0">
                <a:latin typeface="Times New Roman" panose="02020603050405020304" pitchFamily="18" charset="0"/>
                <a:ea typeface="Myriad Pro Cond"/>
                <a:cs typeface="Times New Roman" panose="02020603050405020304" pitchFamily="18" charset="0"/>
              </a:rPr>
              <a:t>a. </a:t>
            </a:r>
            <a:r>
              <a:rPr lang="en-US" sz="2800" b="1" spc="-15" dirty="0">
                <a:latin typeface="Times New Roman" panose="02020603050405020304" pitchFamily="18" charset="0"/>
                <a:ea typeface="Myriad Pro Cond"/>
                <a:cs typeface="Times New Roman" panose="02020603050405020304" pitchFamily="18" charset="0"/>
              </a:rPr>
              <a:t> </a:t>
            </a:r>
            <a:r>
              <a:rPr lang="vi-VN" sz="2800" b="1" dirty="0">
                <a:latin typeface="Times New Roman" panose="02020603050405020304" pitchFamily="18" charset="0"/>
                <a:ea typeface="Myriad Pro Cond"/>
                <a:cs typeface="Times New Roman" panose="02020603050405020304" pitchFamily="18" charset="0"/>
              </a:rPr>
              <a:t>Biểu</a:t>
            </a:r>
            <a:r>
              <a:rPr lang="vi-VN" sz="2800" b="1" spc="-5" dirty="0">
                <a:latin typeface="Times New Roman" panose="02020603050405020304" pitchFamily="18" charset="0"/>
                <a:ea typeface="Myriad Pro Cond"/>
                <a:cs typeface="Times New Roman" panose="02020603050405020304" pitchFamily="18" charset="0"/>
              </a:rPr>
              <a:t> </a:t>
            </a:r>
            <a:r>
              <a:rPr lang="vi-VN" sz="2800" b="1" dirty="0">
                <a:latin typeface="Times New Roman" panose="02020603050405020304" pitchFamily="18" charset="0"/>
                <a:ea typeface="Myriad Pro Cond"/>
                <a:cs typeface="Times New Roman" panose="02020603050405020304" pitchFamily="18" charset="0"/>
              </a:rPr>
              <a:t>hiện</a:t>
            </a:r>
            <a:r>
              <a:rPr lang="vi-VN" sz="2800" b="1" spc="-5" dirty="0">
                <a:latin typeface="Times New Roman" panose="02020603050405020304" pitchFamily="18" charset="0"/>
                <a:ea typeface="Myriad Pro Cond"/>
                <a:cs typeface="Times New Roman" panose="02020603050405020304" pitchFamily="18" charset="0"/>
              </a:rPr>
              <a:t> </a:t>
            </a:r>
            <a:r>
              <a:rPr lang="vi-VN" sz="2800" b="1" dirty="0">
                <a:latin typeface="Times New Roman" panose="02020603050405020304" pitchFamily="18" charset="0"/>
                <a:ea typeface="Myriad Pro Cond"/>
                <a:cs typeface="Times New Roman" panose="02020603050405020304" pitchFamily="18" charset="0"/>
              </a:rPr>
              <a:t>của</a:t>
            </a:r>
            <a:r>
              <a:rPr lang="vi-VN" sz="2800" b="1" spc="-5" dirty="0">
                <a:latin typeface="Times New Roman" panose="02020603050405020304" pitchFamily="18" charset="0"/>
                <a:ea typeface="Myriad Pro Cond"/>
                <a:cs typeface="Times New Roman" panose="02020603050405020304" pitchFamily="18" charset="0"/>
              </a:rPr>
              <a:t> </a:t>
            </a:r>
            <a:r>
              <a:rPr lang="vi-VN" sz="2800" b="1" dirty="0">
                <a:latin typeface="Times New Roman" panose="02020603050405020304" pitchFamily="18" charset="0"/>
                <a:ea typeface="Myriad Pro Cond"/>
                <a:cs typeface="Times New Roman" panose="02020603050405020304" pitchFamily="18" charset="0"/>
              </a:rPr>
              <a:t>thích ứng</a:t>
            </a:r>
            <a:r>
              <a:rPr lang="vi-VN" sz="2800" b="1" spc="-5" dirty="0">
                <a:latin typeface="Times New Roman" panose="02020603050405020304" pitchFamily="18" charset="0"/>
                <a:ea typeface="Myriad Pro Cond"/>
                <a:cs typeface="Times New Roman" panose="02020603050405020304" pitchFamily="18" charset="0"/>
              </a:rPr>
              <a:t> </a:t>
            </a:r>
            <a:r>
              <a:rPr lang="vi-VN" sz="2800" b="1" dirty="0">
                <a:latin typeface="Times New Roman" panose="02020603050405020304" pitchFamily="18" charset="0"/>
                <a:ea typeface="Myriad Pro Cond"/>
                <a:cs typeface="Times New Roman" panose="02020603050405020304" pitchFamily="18" charset="0"/>
              </a:rPr>
              <a:t>với</a:t>
            </a:r>
            <a:r>
              <a:rPr lang="vi-VN" sz="2800" b="1" spc="-5" dirty="0">
                <a:latin typeface="Times New Roman" panose="02020603050405020304" pitchFamily="18" charset="0"/>
                <a:ea typeface="Myriad Pro Cond"/>
                <a:cs typeface="Times New Roman" panose="02020603050405020304" pitchFamily="18" charset="0"/>
              </a:rPr>
              <a:t> </a:t>
            </a:r>
            <a:r>
              <a:rPr lang="vi-VN" sz="2800" b="1" dirty="0">
                <a:latin typeface="Times New Roman" panose="02020603050405020304" pitchFamily="18" charset="0"/>
                <a:ea typeface="Myriad Pro Cond"/>
                <a:cs typeface="Times New Roman" panose="02020603050405020304" pitchFamily="18" charset="0"/>
              </a:rPr>
              <a:t>sự</a:t>
            </a:r>
            <a:r>
              <a:rPr lang="vi-VN" sz="2800" b="1" spc="-5" dirty="0">
                <a:latin typeface="Times New Roman" panose="02020603050405020304" pitchFamily="18" charset="0"/>
                <a:ea typeface="Myriad Pro Cond"/>
                <a:cs typeface="Times New Roman" panose="02020603050405020304" pitchFamily="18" charset="0"/>
              </a:rPr>
              <a:t> </a:t>
            </a:r>
            <a:r>
              <a:rPr lang="vi-VN" sz="2800" b="1" dirty="0">
                <a:latin typeface="Times New Roman" panose="02020603050405020304" pitchFamily="18" charset="0"/>
                <a:ea typeface="Myriad Pro Cond"/>
                <a:cs typeface="Times New Roman" panose="02020603050405020304" pitchFamily="18" charset="0"/>
              </a:rPr>
              <a:t>thay </a:t>
            </a:r>
            <a:r>
              <a:rPr lang="vi-VN" sz="2800" b="1" spc="-20" dirty="0">
                <a:latin typeface="Times New Roman" panose="02020603050405020304" pitchFamily="18" charset="0"/>
                <a:ea typeface="Myriad Pro Cond"/>
                <a:cs typeface="Times New Roman" panose="02020603050405020304" pitchFamily="18" charset="0"/>
              </a:rPr>
              <a:t>đổi.</a:t>
            </a:r>
            <a:endParaRPr lang="en-US" sz="2800" dirty="0">
              <a:effectLst/>
              <a:latin typeface="Times New Roman" panose="02020603050405020304" pitchFamily="18" charset="0"/>
              <a:ea typeface="Myriad Pro Cond"/>
              <a:cs typeface="Times New Roman" panose="02020603050405020304" pitchFamily="18" charset="0"/>
            </a:endParaRPr>
          </a:p>
          <a:p>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thay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đổi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xảy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800" spc="2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spc="-5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800" spc="-45"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800" spc="-5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spc="-45"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800" spc="-5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2800" spc="-45"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r>
              <a:rPr lang="en-US" sz="2800" spc="-45"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sức</a:t>
            </a:r>
            <a:r>
              <a:rPr lang="en-US" sz="2800" spc="-5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khoẻ</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r>
              <a:rPr lang="en-US" sz="2800" spc="-45"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800" spc="-5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kiện</a:t>
            </a:r>
            <a:r>
              <a:rPr lang="en-US" sz="2800" spc="-45"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2800" spc="-5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tế</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r>
              <a:rPr lang="en-US" sz="2800" spc="2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mát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môi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583474" y="2962023"/>
            <a:ext cx="10816046" cy="1919693"/>
          </a:xfrm>
          <a:prstGeom prst="rect">
            <a:avLst/>
          </a:prstGeom>
        </p:spPr>
        <p:txBody>
          <a:bodyPr wrap="square">
            <a:spAutoFit/>
          </a:bodyPr>
          <a:lstStyle/>
          <a:p>
            <a:pPr algn="just">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b. Ý</a:t>
            </a:r>
            <a:r>
              <a:rPr lang="en-US" sz="2800" b="1" spc="-5"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2800" b="1" spc="-5"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2800" b="1" spc="-5"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ứng</a:t>
            </a:r>
            <a:r>
              <a:rPr lang="en-US" sz="2800" b="1" spc="-5"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b="1" spc="-5"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sự</a:t>
            </a:r>
            <a:r>
              <a:rPr lang="en-US" sz="2800" b="1" spc="-5"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thay</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spc="-20" dirty="0" err="1">
                <a:latin typeface="Times New Roman" panose="02020603050405020304" pitchFamily="18" charset="0"/>
                <a:ea typeface="Calibri" panose="020F0502020204030204" pitchFamily="34" charset="0"/>
                <a:cs typeface="Times New Roman" panose="02020603050405020304" pitchFamily="18" charset="0"/>
              </a:rPr>
              <a:t>đổi</a:t>
            </a:r>
            <a:r>
              <a:rPr lang="en-US" sz="2800" b="1" spc="-2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R="79375" algn="just">
              <a:lnSpc>
                <a:spcPct val="105000"/>
              </a:lnSpc>
              <a:spcBef>
                <a:spcPts val="320"/>
              </a:spcBef>
            </a:pPr>
            <a:r>
              <a:rPr lang="vi-VN" sz="2800" dirty="0">
                <a:latin typeface="Times New Roman" panose="02020603050405020304" pitchFamily="18" charset="0"/>
                <a:ea typeface="Myriad Pro Cond"/>
                <a:cs typeface="Myriad Pro Cond"/>
              </a:rPr>
              <a:t>Thích ứng với thay đổi giúp chúng ta vượt qua được</a:t>
            </a:r>
            <a:r>
              <a:rPr lang="vi-VN" sz="2800" spc="200" dirty="0">
                <a:latin typeface="Times New Roman" panose="02020603050405020304" pitchFamily="18" charset="0"/>
                <a:ea typeface="Myriad Pro Cond"/>
                <a:cs typeface="Myriad Pro Cond"/>
              </a:rPr>
              <a:t> </a:t>
            </a:r>
            <a:r>
              <a:rPr lang="vi-VN" sz="2800" dirty="0">
                <a:latin typeface="Times New Roman" panose="02020603050405020304" pitchFamily="18" charset="0"/>
                <a:ea typeface="Myriad Pro Cond"/>
                <a:cs typeface="Myriad Pro Cond"/>
              </a:rPr>
              <a:t>sự</a:t>
            </a:r>
            <a:r>
              <a:rPr lang="vi-VN" sz="2800" spc="-10" dirty="0">
                <a:latin typeface="Times New Roman" panose="02020603050405020304" pitchFamily="18" charset="0"/>
                <a:ea typeface="Myriad Pro Cond"/>
                <a:cs typeface="Myriad Pro Cond"/>
              </a:rPr>
              <a:t> </a:t>
            </a:r>
            <a:r>
              <a:rPr lang="vi-VN" sz="2800" dirty="0">
                <a:latin typeface="Times New Roman" panose="02020603050405020304" pitchFamily="18" charset="0"/>
                <a:ea typeface="Myriad Pro Cond"/>
                <a:cs typeface="Myriad Pro Cond"/>
              </a:rPr>
              <a:t>thay</a:t>
            </a:r>
            <a:r>
              <a:rPr lang="vi-VN" sz="2800" spc="-10" dirty="0">
                <a:latin typeface="Times New Roman" panose="02020603050405020304" pitchFamily="18" charset="0"/>
                <a:ea typeface="Myriad Pro Cond"/>
                <a:cs typeface="Myriad Pro Cond"/>
              </a:rPr>
              <a:t> </a:t>
            </a:r>
            <a:r>
              <a:rPr lang="vi-VN" sz="2800" dirty="0">
                <a:latin typeface="Times New Roman" panose="02020603050405020304" pitchFamily="18" charset="0"/>
                <a:ea typeface="Myriad Pro Cond"/>
                <a:cs typeface="Myriad Pro Cond"/>
              </a:rPr>
              <a:t>đổi</a:t>
            </a:r>
            <a:r>
              <a:rPr lang="vi-VN" sz="2800" spc="-10" dirty="0">
                <a:latin typeface="Times New Roman" panose="02020603050405020304" pitchFamily="18" charset="0"/>
                <a:ea typeface="Myriad Pro Cond"/>
                <a:cs typeface="Myriad Pro Cond"/>
              </a:rPr>
              <a:t> </a:t>
            </a:r>
            <a:r>
              <a:rPr lang="vi-VN" sz="2800" dirty="0">
                <a:latin typeface="Times New Roman" panose="02020603050405020304" pitchFamily="18" charset="0"/>
                <a:ea typeface="Myriad Pro Cond"/>
                <a:cs typeface="Myriad Pro Cond"/>
              </a:rPr>
              <a:t>của</a:t>
            </a:r>
            <a:r>
              <a:rPr lang="vi-VN" sz="2800" spc="-10" dirty="0">
                <a:latin typeface="Times New Roman" panose="02020603050405020304" pitchFamily="18" charset="0"/>
                <a:ea typeface="Myriad Pro Cond"/>
                <a:cs typeface="Myriad Pro Cond"/>
              </a:rPr>
              <a:t> </a:t>
            </a:r>
            <a:r>
              <a:rPr lang="vi-VN" sz="2800" dirty="0">
                <a:latin typeface="Times New Roman" panose="02020603050405020304" pitchFamily="18" charset="0"/>
                <a:ea typeface="Myriad Pro Cond"/>
                <a:cs typeface="Myriad Pro Cond"/>
              </a:rPr>
              <a:t>hoàn</a:t>
            </a:r>
            <a:r>
              <a:rPr lang="vi-VN" sz="2800" spc="-10" dirty="0">
                <a:latin typeface="Times New Roman" panose="02020603050405020304" pitchFamily="18" charset="0"/>
                <a:ea typeface="Myriad Pro Cond"/>
                <a:cs typeface="Myriad Pro Cond"/>
              </a:rPr>
              <a:t> </a:t>
            </a:r>
            <a:r>
              <a:rPr lang="vi-VN" sz="2800" dirty="0">
                <a:latin typeface="Times New Roman" panose="02020603050405020304" pitchFamily="18" charset="0"/>
                <a:ea typeface="Myriad Pro Cond"/>
                <a:cs typeface="Myriad Pro Cond"/>
              </a:rPr>
              <a:t>cảnh;</a:t>
            </a:r>
            <a:r>
              <a:rPr lang="vi-VN" sz="2800" spc="-10" dirty="0">
                <a:latin typeface="Times New Roman" panose="02020603050405020304" pitchFamily="18" charset="0"/>
                <a:ea typeface="Myriad Pro Cond"/>
                <a:cs typeface="Myriad Pro Cond"/>
              </a:rPr>
              <a:t> </a:t>
            </a:r>
            <a:r>
              <a:rPr lang="vi-VN" sz="2800" dirty="0">
                <a:latin typeface="Times New Roman" panose="02020603050405020304" pitchFamily="18" charset="0"/>
                <a:ea typeface="Myriad Pro Cond"/>
                <a:cs typeface="Myriad Pro Cond"/>
              </a:rPr>
              <a:t>sống</a:t>
            </a:r>
            <a:r>
              <a:rPr lang="vi-VN" sz="2800" spc="-10" dirty="0">
                <a:latin typeface="Times New Roman" panose="02020603050405020304" pitchFamily="18" charset="0"/>
                <a:ea typeface="Myriad Pro Cond"/>
                <a:cs typeface="Myriad Pro Cond"/>
              </a:rPr>
              <a:t> </a:t>
            </a:r>
            <a:r>
              <a:rPr lang="vi-VN" sz="2800" dirty="0">
                <a:latin typeface="Times New Roman" panose="02020603050405020304" pitchFamily="18" charset="0"/>
                <a:ea typeface="Myriad Pro Cond"/>
                <a:cs typeface="Myriad Pro Cond"/>
              </a:rPr>
              <a:t>phù</a:t>
            </a:r>
            <a:r>
              <a:rPr lang="vi-VN" sz="2800" spc="-10" dirty="0">
                <a:latin typeface="Times New Roman" panose="02020603050405020304" pitchFamily="18" charset="0"/>
                <a:ea typeface="Myriad Pro Cond"/>
                <a:cs typeface="Myriad Pro Cond"/>
              </a:rPr>
              <a:t> </a:t>
            </a:r>
            <a:r>
              <a:rPr lang="vi-VN" sz="2800" dirty="0">
                <a:latin typeface="Times New Roman" panose="02020603050405020304" pitchFamily="18" charset="0"/>
                <a:ea typeface="Myriad Pro Cond"/>
                <a:cs typeface="Myriad Pro Cond"/>
              </a:rPr>
              <a:t>hợp</a:t>
            </a:r>
            <a:r>
              <a:rPr lang="vi-VN" sz="2800" spc="-10" dirty="0">
                <a:latin typeface="Times New Roman" panose="02020603050405020304" pitchFamily="18" charset="0"/>
                <a:ea typeface="Myriad Pro Cond"/>
                <a:cs typeface="Myriad Pro Cond"/>
              </a:rPr>
              <a:t> </a:t>
            </a:r>
            <a:r>
              <a:rPr lang="vi-VN" sz="2800" dirty="0">
                <a:latin typeface="Times New Roman" panose="02020603050405020304" pitchFamily="18" charset="0"/>
                <a:ea typeface="Myriad Pro Cond"/>
                <a:cs typeface="Myriad Pro Cond"/>
              </a:rPr>
              <a:t>với</a:t>
            </a:r>
            <a:r>
              <a:rPr lang="vi-VN" sz="2800" spc="-10" dirty="0">
                <a:latin typeface="Times New Roman" panose="02020603050405020304" pitchFamily="18" charset="0"/>
                <a:ea typeface="Myriad Pro Cond"/>
                <a:cs typeface="Myriad Pro Cond"/>
              </a:rPr>
              <a:t> </a:t>
            </a:r>
            <a:r>
              <a:rPr lang="vi-VN" sz="2800" dirty="0">
                <a:latin typeface="Times New Roman" panose="02020603050405020304" pitchFamily="18" charset="0"/>
                <a:ea typeface="Myriad Pro Cond"/>
                <a:cs typeface="Myriad Pro Cond"/>
              </a:rPr>
              <a:t>hoàn</a:t>
            </a:r>
            <a:r>
              <a:rPr lang="vi-VN" sz="2800" spc="-10" dirty="0">
                <a:latin typeface="Times New Roman" panose="02020603050405020304" pitchFamily="18" charset="0"/>
                <a:ea typeface="Myriad Pro Cond"/>
                <a:cs typeface="Myriad Pro Cond"/>
              </a:rPr>
              <a:t> </a:t>
            </a:r>
            <a:r>
              <a:rPr lang="vi-VN" sz="2800" dirty="0">
                <a:latin typeface="Times New Roman" panose="02020603050405020304" pitchFamily="18" charset="0"/>
                <a:ea typeface="Myriad Pro Cond"/>
                <a:cs typeface="Myriad Pro Cond"/>
              </a:rPr>
              <a:t>cảnh;</a:t>
            </a:r>
            <a:r>
              <a:rPr lang="vi-VN" sz="2800" spc="200" dirty="0">
                <a:latin typeface="Times New Roman" panose="02020603050405020304" pitchFamily="18" charset="0"/>
                <a:ea typeface="Myriad Pro Cond"/>
                <a:cs typeface="Myriad Pro Cond"/>
              </a:rPr>
              <a:t> </a:t>
            </a:r>
            <a:r>
              <a:rPr lang="vi-VN" sz="2800" dirty="0">
                <a:latin typeface="Times New Roman" panose="02020603050405020304" pitchFamily="18" charset="0"/>
                <a:ea typeface="Myriad Pro Cond"/>
                <a:cs typeface="Myriad Pro Cond"/>
              </a:rPr>
              <a:t>không ngừng tự hoàn thiện và phát triển bản thân.</a:t>
            </a:r>
            <a:endParaRPr lang="en-US" sz="2800" dirty="0">
              <a:effectLst/>
              <a:latin typeface="Myriad Pro Cond"/>
              <a:ea typeface="Myriad Pro Cond"/>
              <a:cs typeface="Myriad Pro Cond"/>
            </a:endParaRPr>
          </a:p>
        </p:txBody>
      </p:sp>
    </p:spTree>
    <p:extLst>
      <p:ext uri="{BB962C8B-B14F-4D97-AF65-F5344CB8AC3E}">
        <p14:creationId xmlns:p14="http://schemas.microsoft.com/office/powerpoint/2010/main" val="2290703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719" y="373018"/>
            <a:ext cx="10798629" cy="369332"/>
          </a:xfrm>
          <a:prstGeom prst="rect">
            <a:avLst/>
          </a:prstGeom>
        </p:spPr>
        <p:txBody>
          <a:bodyPr wrap="square">
            <a:spAutoFit/>
          </a:bodyPr>
          <a:lstStyle/>
          <a:p>
            <a:pPr algn="just"/>
            <a:r>
              <a:rPr lang="en-US" b="1" dirty="0">
                <a:solidFill>
                  <a:srgbClr val="FF0000"/>
                </a:solidFill>
                <a:latin typeface="Roboto"/>
              </a:rPr>
              <a:t>2. </a:t>
            </a:r>
            <a:r>
              <a:rPr lang="en-US" b="1" dirty="0" err="1">
                <a:solidFill>
                  <a:srgbClr val="FF0000"/>
                </a:solidFill>
                <a:latin typeface="Roboto"/>
              </a:rPr>
              <a:t>Một</a:t>
            </a:r>
            <a:r>
              <a:rPr lang="en-US" b="1" dirty="0">
                <a:solidFill>
                  <a:srgbClr val="FF0000"/>
                </a:solidFill>
                <a:latin typeface="Roboto"/>
              </a:rPr>
              <a:t> </a:t>
            </a:r>
            <a:r>
              <a:rPr lang="en-US" b="1" dirty="0" err="1">
                <a:solidFill>
                  <a:srgbClr val="FF0000"/>
                </a:solidFill>
                <a:latin typeface="Roboto"/>
              </a:rPr>
              <a:t>số</a:t>
            </a:r>
            <a:r>
              <a:rPr lang="en-US" b="1" dirty="0">
                <a:solidFill>
                  <a:srgbClr val="FF0000"/>
                </a:solidFill>
                <a:latin typeface="Roboto"/>
              </a:rPr>
              <a:t> </a:t>
            </a:r>
            <a:r>
              <a:rPr lang="en-US" b="1" dirty="0" err="1">
                <a:solidFill>
                  <a:srgbClr val="FF0000"/>
                </a:solidFill>
                <a:latin typeface="Roboto"/>
              </a:rPr>
              <a:t>biện</a:t>
            </a:r>
            <a:r>
              <a:rPr lang="en-US" b="1" dirty="0">
                <a:solidFill>
                  <a:srgbClr val="FF0000"/>
                </a:solidFill>
                <a:latin typeface="Roboto"/>
              </a:rPr>
              <a:t> </a:t>
            </a:r>
            <a:r>
              <a:rPr lang="en-US" b="1" dirty="0" err="1">
                <a:solidFill>
                  <a:srgbClr val="FF0000"/>
                </a:solidFill>
                <a:latin typeface="Roboto"/>
              </a:rPr>
              <a:t>pháp</a:t>
            </a:r>
            <a:r>
              <a:rPr lang="en-US" b="1" dirty="0">
                <a:solidFill>
                  <a:srgbClr val="FF0000"/>
                </a:solidFill>
                <a:latin typeface="Roboto"/>
              </a:rPr>
              <a:t> </a:t>
            </a:r>
            <a:r>
              <a:rPr lang="en-US" b="1" dirty="0" err="1">
                <a:solidFill>
                  <a:srgbClr val="FF0000"/>
                </a:solidFill>
                <a:latin typeface="Roboto"/>
              </a:rPr>
              <a:t>để</a:t>
            </a:r>
            <a:r>
              <a:rPr lang="en-US" b="1" dirty="0">
                <a:solidFill>
                  <a:srgbClr val="FF0000"/>
                </a:solidFill>
                <a:latin typeface="Roboto"/>
              </a:rPr>
              <a:t> </a:t>
            </a:r>
            <a:r>
              <a:rPr lang="en-US" b="1" dirty="0" err="1">
                <a:solidFill>
                  <a:srgbClr val="FF0000"/>
                </a:solidFill>
                <a:latin typeface="Roboto"/>
              </a:rPr>
              <a:t>thích</a:t>
            </a:r>
            <a:r>
              <a:rPr lang="en-US" b="1" dirty="0">
                <a:solidFill>
                  <a:srgbClr val="FF0000"/>
                </a:solidFill>
                <a:latin typeface="Roboto"/>
              </a:rPr>
              <a:t> </a:t>
            </a:r>
            <a:r>
              <a:rPr lang="en-US" b="1" dirty="0" err="1">
                <a:solidFill>
                  <a:srgbClr val="FF0000"/>
                </a:solidFill>
                <a:latin typeface="Roboto"/>
              </a:rPr>
              <a:t>ứng</a:t>
            </a:r>
            <a:r>
              <a:rPr lang="en-US" b="1" dirty="0">
                <a:solidFill>
                  <a:srgbClr val="FF0000"/>
                </a:solidFill>
                <a:latin typeface="Roboto"/>
              </a:rPr>
              <a:t> </a:t>
            </a:r>
            <a:r>
              <a:rPr lang="en-US" b="1" dirty="0" err="1">
                <a:solidFill>
                  <a:srgbClr val="FF0000"/>
                </a:solidFill>
                <a:latin typeface="Roboto"/>
              </a:rPr>
              <a:t>với</a:t>
            </a:r>
            <a:r>
              <a:rPr lang="en-US" b="1" dirty="0">
                <a:solidFill>
                  <a:srgbClr val="FF0000"/>
                </a:solidFill>
                <a:latin typeface="Roboto"/>
              </a:rPr>
              <a:t> </a:t>
            </a:r>
            <a:r>
              <a:rPr lang="en-US" b="1" dirty="0" err="1">
                <a:solidFill>
                  <a:srgbClr val="FF0000"/>
                </a:solidFill>
                <a:latin typeface="Roboto"/>
              </a:rPr>
              <a:t>thay</a:t>
            </a:r>
            <a:r>
              <a:rPr lang="en-US" b="1" dirty="0">
                <a:solidFill>
                  <a:srgbClr val="FF0000"/>
                </a:solidFill>
                <a:latin typeface="Roboto"/>
              </a:rPr>
              <a:t> </a:t>
            </a:r>
            <a:r>
              <a:rPr lang="en-US" b="1" dirty="0" err="1">
                <a:solidFill>
                  <a:srgbClr val="FF0000"/>
                </a:solidFill>
                <a:latin typeface="Roboto"/>
              </a:rPr>
              <a:t>đổi</a:t>
            </a:r>
            <a:r>
              <a:rPr lang="en-US" b="1" dirty="0">
                <a:solidFill>
                  <a:srgbClr val="FF0000"/>
                </a:solidFill>
                <a:latin typeface="Roboto"/>
              </a:rPr>
              <a:t> </a:t>
            </a:r>
            <a:r>
              <a:rPr lang="en-US" b="1" dirty="0" err="1">
                <a:solidFill>
                  <a:srgbClr val="FF0000"/>
                </a:solidFill>
                <a:latin typeface="Roboto"/>
              </a:rPr>
              <a:t>trong</a:t>
            </a:r>
            <a:r>
              <a:rPr lang="en-US" b="1" dirty="0">
                <a:solidFill>
                  <a:srgbClr val="FF0000"/>
                </a:solidFill>
                <a:latin typeface="Roboto"/>
              </a:rPr>
              <a:t> </a:t>
            </a:r>
            <a:r>
              <a:rPr lang="en-US" b="1" dirty="0" err="1">
                <a:solidFill>
                  <a:srgbClr val="FF0000"/>
                </a:solidFill>
                <a:latin typeface="Roboto"/>
              </a:rPr>
              <a:t>cuộc</a:t>
            </a:r>
            <a:r>
              <a:rPr lang="en-US" b="1" dirty="0">
                <a:solidFill>
                  <a:srgbClr val="FF0000"/>
                </a:solidFill>
                <a:latin typeface="Roboto"/>
              </a:rPr>
              <a:t> </a:t>
            </a:r>
            <a:r>
              <a:rPr lang="en-US" b="1" dirty="0" err="1">
                <a:solidFill>
                  <a:srgbClr val="FF0000"/>
                </a:solidFill>
                <a:latin typeface="Roboto"/>
              </a:rPr>
              <a:t>sống</a:t>
            </a:r>
            <a:endParaRPr lang="en-US" b="1" i="0" dirty="0">
              <a:solidFill>
                <a:srgbClr val="FF0000"/>
              </a:solidFill>
              <a:effectLst/>
              <a:latin typeface="Roboto"/>
            </a:endParaRPr>
          </a:p>
        </p:txBody>
      </p:sp>
      <p:sp>
        <p:nvSpPr>
          <p:cNvPr id="3" name="Rectangle 2"/>
          <p:cNvSpPr/>
          <p:nvPr/>
        </p:nvSpPr>
        <p:spPr>
          <a:xfrm>
            <a:off x="609599" y="876441"/>
            <a:ext cx="7367451" cy="646331"/>
          </a:xfrm>
          <a:prstGeom prst="rect">
            <a:avLst/>
          </a:prstGeom>
        </p:spPr>
        <p:txBody>
          <a:bodyPr wrap="square">
            <a:spAutoFit/>
          </a:bodyPr>
          <a:lstStyle/>
          <a:p>
            <a:r>
              <a:rPr lang="en-US" b="0" i="0" dirty="0" err="1">
                <a:solidFill>
                  <a:srgbClr val="333333"/>
                </a:solidFill>
                <a:effectLst/>
                <a:latin typeface="Roboto"/>
              </a:rPr>
              <a:t>Em</a:t>
            </a:r>
            <a:r>
              <a:rPr lang="en-US" b="0" i="0" dirty="0">
                <a:solidFill>
                  <a:srgbClr val="333333"/>
                </a:solidFill>
                <a:effectLst/>
                <a:latin typeface="Roboto"/>
              </a:rPr>
              <a:t> </a:t>
            </a:r>
            <a:r>
              <a:rPr lang="en-US" b="0" i="0" dirty="0" err="1">
                <a:solidFill>
                  <a:srgbClr val="333333"/>
                </a:solidFill>
                <a:effectLst/>
                <a:latin typeface="Roboto"/>
              </a:rPr>
              <a:t>hãy</a:t>
            </a:r>
            <a:r>
              <a:rPr lang="en-US" b="0" i="0" dirty="0">
                <a:solidFill>
                  <a:srgbClr val="333333"/>
                </a:solidFill>
                <a:effectLst/>
                <a:latin typeface="Roboto"/>
              </a:rPr>
              <a:t> </a:t>
            </a:r>
            <a:r>
              <a:rPr lang="en-US" b="0" i="0" dirty="0" err="1">
                <a:solidFill>
                  <a:srgbClr val="333333"/>
                </a:solidFill>
                <a:effectLst/>
                <a:latin typeface="Roboto"/>
              </a:rPr>
              <a:t>đọc</a:t>
            </a:r>
            <a:r>
              <a:rPr lang="en-US" b="0" i="0" dirty="0">
                <a:solidFill>
                  <a:srgbClr val="333333"/>
                </a:solidFill>
                <a:effectLst/>
                <a:latin typeface="Roboto"/>
              </a:rPr>
              <a:t> </a:t>
            </a:r>
            <a:r>
              <a:rPr lang="en-US" b="0" i="0" dirty="0" err="1">
                <a:solidFill>
                  <a:srgbClr val="333333"/>
                </a:solidFill>
                <a:effectLst/>
                <a:latin typeface="Roboto"/>
              </a:rPr>
              <a:t>thông</a:t>
            </a:r>
            <a:r>
              <a:rPr lang="en-US" b="0" i="0" dirty="0">
                <a:solidFill>
                  <a:srgbClr val="333333"/>
                </a:solidFill>
                <a:effectLst/>
                <a:latin typeface="Roboto"/>
              </a:rPr>
              <a:t> tin </a:t>
            </a:r>
            <a:r>
              <a:rPr lang="en-US" b="0" i="0" dirty="0" err="1">
                <a:solidFill>
                  <a:srgbClr val="333333"/>
                </a:solidFill>
                <a:effectLst/>
                <a:latin typeface="Roboto"/>
              </a:rPr>
              <a:t>sau</a:t>
            </a:r>
            <a:r>
              <a:rPr lang="en-US" b="0" i="0" dirty="0">
                <a:solidFill>
                  <a:srgbClr val="333333"/>
                </a:solidFill>
                <a:effectLst/>
                <a:latin typeface="Roboto"/>
              </a:rPr>
              <a:t> </a:t>
            </a:r>
            <a:r>
              <a:rPr lang="en-US" b="0" i="0" dirty="0" err="1">
                <a:solidFill>
                  <a:srgbClr val="333333"/>
                </a:solidFill>
                <a:effectLst/>
                <a:latin typeface="Roboto"/>
              </a:rPr>
              <a:t>và</a:t>
            </a:r>
            <a:r>
              <a:rPr lang="en-US" b="0" i="0" dirty="0">
                <a:solidFill>
                  <a:srgbClr val="333333"/>
                </a:solidFill>
                <a:effectLst/>
                <a:latin typeface="Roboto"/>
              </a:rPr>
              <a:t> </a:t>
            </a:r>
            <a:r>
              <a:rPr lang="en-US" b="0" i="0" dirty="0" err="1">
                <a:solidFill>
                  <a:srgbClr val="333333"/>
                </a:solidFill>
                <a:effectLst/>
                <a:latin typeface="Roboto"/>
              </a:rPr>
              <a:t>trả</a:t>
            </a:r>
            <a:r>
              <a:rPr lang="en-US" b="0" i="0" dirty="0">
                <a:solidFill>
                  <a:srgbClr val="333333"/>
                </a:solidFill>
                <a:effectLst/>
                <a:latin typeface="Roboto"/>
              </a:rPr>
              <a:t> </a:t>
            </a:r>
            <a:r>
              <a:rPr lang="en-US" b="0" i="0" dirty="0" err="1">
                <a:solidFill>
                  <a:srgbClr val="333333"/>
                </a:solidFill>
                <a:effectLst/>
                <a:latin typeface="Roboto"/>
              </a:rPr>
              <a:t>lời</a:t>
            </a:r>
            <a:r>
              <a:rPr lang="en-US" b="0" i="0" dirty="0">
                <a:solidFill>
                  <a:srgbClr val="333333"/>
                </a:solidFill>
                <a:effectLst/>
                <a:latin typeface="Roboto"/>
              </a:rPr>
              <a:t> </a:t>
            </a:r>
            <a:r>
              <a:rPr lang="en-US" b="0" i="0" dirty="0" err="1">
                <a:solidFill>
                  <a:srgbClr val="333333"/>
                </a:solidFill>
                <a:effectLst/>
                <a:latin typeface="Roboto"/>
              </a:rPr>
              <a:t>câu</a:t>
            </a:r>
            <a:r>
              <a:rPr lang="en-US" b="0" i="0" dirty="0">
                <a:solidFill>
                  <a:srgbClr val="333333"/>
                </a:solidFill>
                <a:effectLst/>
                <a:latin typeface="Roboto"/>
              </a:rPr>
              <a:t> </a:t>
            </a:r>
            <a:r>
              <a:rPr lang="en-US" b="0" i="0" dirty="0" err="1">
                <a:solidFill>
                  <a:srgbClr val="333333"/>
                </a:solidFill>
                <a:effectLst/>
                <a:latin typeface="Roboto"/>
              </a:rPr>
              <a:t>hỏi</a:t>
            </a:r>
            <a:r>
              <a:rPr lang="en-US" b="0" i="0" dirty="0">
                <a:solidFill>
                  <a:srgbClr val="333333"/>
                </a:solidFill>
                <a:effectLst/>
                <a:latin typeface="Roboto"/>
              </a:rPr>
              <a:t>:</a:t>
            </a:r>
          </a:p>
          <a:p>
            <a:r>
              <a:rPr lang="en-US" b="0" i="0" dirty="0" err="1">
                <a:solidFill>
                  <a:srgbClr val="333333"/>
                </a:solidFill>
                <a:effectLst/>
                <a:latin typeface="Roboto"/>
              </a:rPr>
              <a:t>Để</a:t>
            </a:r>
            <a:r>
              <a:rPr lang="en-US" b="0" i="0" dirty="0">
                <a:solidFill>
                  <a:srgbClr val="333333"/>
                </a:solidFill>
                <a:effectLst/>
                <a:latin typeface="Roboto"/>
              </a:rPr>
              <a:t> </a:t>
            </a:r>
            <a:r>
              <a:rPr lang="en-US" b="0" i="0" dirty="0" err="1">
                <a:solidFill>
                  <a:srgbClr val="333333"/>
                </a:solidFill>
                <a:effectLst/>
                <a:latin typeface="Roboto"/>
              </a:rPr>
              <a:t>thích</a:t>
            </a:r>
            <a:r>
              <a:rPr lang="en-US" b="0" i="0" dirty="0">
                <a:solidFill>
                  <a:srgbClr val="333333"/>
                </a:solidFill>
                <a:effectLst/>
                <a:latin typeface="Roboto"/>
              </a:rPr>
              <a:t> </a:t>
            </a:r>
            <a:r>
              <a:rPr lang="en-US" b="0" i="0" dirty="0" err="1">
                <a:solidFill>
                  <a:srgbClr val="333333"/>
                </a:solidFill>
                <a:effectLst/>
                <a:latin typeface="Roboto"/>
              </a:rPr>
              <a:t>ứng</a:t>
            </a:r>
            <a:r>
              <a:rPr lang="en-US" b="0" i="0" dirty="0">
                <a:solidFill>
                  <a:srgbClr val="333333"/>
                </a:solidFill>
                <a:effectLst/>
                <a:latin typeface="Roboto"/>
              </a:rPr>
              <a:t> </a:t>
            </a:r>
            <a:r>
              <a:rPr lang="en-US" b="0" i="0" dirty="0" err="1">
                <a:solidFill>
                  <a:srgbClr val="333333"/>
                </a:solidFill>
                <a:effectLst/>
                <a:latin typeface="Roboto"/>
              </a:rPr>
              <a:t>với</a:t>
            </a:r>
            <a:r>
              <a:rPr lang="en-US" b="0" i="0" dirty="0">
                <a:solidFill>
                  <a:srgbClr val="333333"/>
                </a:solidFill>
                <a:effectLst/>
                <a:latin typeface="Roboto"/>
              </a:rPr>
              <a:t> </a:t>
            </a:r>
            <a:r>
              <a:rPr lang="en-US" b="0" i="0" dirty="0" err="1">
                <a:solidFill>
                  <a:srgbClr val="333333"/>
                </a:solidFill>
                <a:effectLst/>
                <a:latin typeface="Roboto"/>
              </a:rPr>
              <a:t>sự</a:t>
            </a:r>
            <a:r>
              <a:rPr lang="en-US" b="0" i="0" dirty="0">
                <a:solidFill>
                  <a:srgbClr val="333333"/>
                </a:solidFill>
                <a:effectLst/>
                <a:latin typeface="Roboto"/>
              </a:rPr>
              <a:t> </a:t>
            </a:r>
            <a:r>
              <a:rPr lang="en-US" b="0" i="0" dirty="0" err="1">
                <a:solidFill>
                  <a:srgbClr val="333333"/>
                </a:solidFill>
                <a:effectLst/>
                <a:latin typeface="Roboto"/>
              </a:rPr>
              <a:t>thay</a:t>
            </a:r>
            <a:r>
              <a:rPr lang="en-US" b="0" i="0" dirty="0">
                <a:solidFill>
                  <a:srgbClr val="333333"/>
                </a:solidFill>
                <a:effectLst/>
                <a:latin typeface="Roboto"/>
              </a:rPr>
              <a:t> </a:t>
            </a:r>
            <a:r>
              <a:rPr lang="en-US" b="0" i="0" dirty="0" err="1">
                <a:solidFill>
                  <a:srgbClr val="333333"/>
                </a:solidFill>
                <a:effectLst/>
                <a:latin typeface="Roboto"/>
              </a:rPr>
              <a:t>đổi</a:t>
            </a:r>
            <a:r>
              <a:rPr lang="en-US" b="0" i="0" dirty="0">
                <a:solidFill>
                  <a:srgbClr val="333333"/>
                </a:solidFill>
                <a:effectLst/>
                <a:latin typeface="Roboto"/>
              </a:rPr>
              <a:t>, </a:t>
            </a:r>
            <a:r>
              <a:rPr lang="en-US" b="0" i="0" dirty="0" err="1">
                <a:solidFill>
                  <a:srgbClr val="333333"/>
                </a:solidFill>
                <a:effectLst/>
                <a:latin typeface="Roboto"/>
              </a:rPr>
              <a:t>chúng</a:t>
            </a:r>
            <a:r>
              <a:rPr lang="en-US" b="0" i="0" dirty="0">
                <a:solidFill>
                  <a:srgbClr val="333333"/>
                </a:solidFill>
                <a:effectLst/>
                <a:latin typeface="Roboto"/>
              </a:rPr>
              <a:t> ta </a:t>
            </a:r>
            <a:r>
              <a:rPr lang="en-US" b="0" i="0" dirty="0" err="1">
                <a:solidFill>
                  <a:srgbClr val="333333"/>
                </a:solidFill>
                <a:effectLst/>
                <a:latin typeface="Roboto"/>
              </a:rPr>
              <a:t>cần</a:t>
            </a:r>
            <a:r>
              <a:rPr lang="en-US" b="0" i="0" dirty="0">
                <a:solidFill>
                  <a:srgbClr val="333333"/>
                </a:solidFill>
                <a:effectLst/>
                <a:latin typeface="Roboto"/>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8685" y="742350"/>
            <a:ext cx="6644639" cy="5928416"/>
          </a:xfrm>
          <a:prstGeom prst="rect">
            <a:avLst/>
          </a:prstGeom>
        </p:spPr>
      </p:pic>
    </p:spTree>
    <p:extLst>
      <p:ext uri="{BB962C8B-B14F-4D97-AF65-F5344CB8AC3E}">
        <p14:creationId xmlns:p14="http://schemas.microsoft.com/office/powerpoint/2010/main" val="3964001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1223" y="385078"/>
            <a:ext cx="11277600" cy="3108543"/>
          </a:xfrm>
          <a:prstGeom prst="rect">
            <a:avLst/>
          </a:prstGeom>
        </p:spPr>
        <p:txBody>
          <a:bodyPr wrap="square">
            <a:spAutoFit/>
          </a:bodyPr>
          <a:lstStyle/>
          <a:p>
            <a:r>
              <a:rPr lang="vi-VN" sz="2800" b="0" i="0" dirty="0">
                <a:solidFill>
                  <a:srgbClr val="333333"/>
                </a:solidFill>
                <a:effectLst/>
                <a:latin typeface="+mj-lt"/>
              </a:rPr>
              <a:t>a. Theo em, việc chấp nhận sự thay đổi, giữ gìn bình tĩnh và tìm cách giải quyết vấn đề có ý nghĩa như thế nào đối với mỗi người khi phải đối mặt với thay đổi lớn trong cuộc sống? </a:t>
            </a:r>
          </a:p>
          <a:p>
            <a:r>
              <a:rPr lang="vi-VN" sz="2800" b="0" i="0" dirty="0">
                <a:solidFill>
                  <a:srgbClr val="333333"/>
                </a:solidFill>
                <a:effectLst/>
                <a:latin typeface="+mj-lt"/>
              </a:rPr>
              <a:t>b. Em hãy áp dụng thông tin trên để tư vấn giúp bạn T và V ở mục 1 có cách thích ứng phù hợp.</a:t>
            </a:r>
          </a:p>
          <a:p>
            <a:r>
              <a:rPr lang="vi-VN" sz="2800" b="0" i="0" dirty="0">
                <a:solidFill>
                  <a:srgbClr val="333333"/>
                </a:solidFill>
                <a:effectLst/>
                <a:latin typeface="+mj-lt"/>
              </a:rPr>
              <a:t>c. Theo em việc thích ứng được với những thay đổi trong cuộc sống có ý nghĩa như thế nào đối với mỗi người?</a:t>
            </a:r>
          </a:p>
        </p:txBody>
      </p:sp>
    </p:spTree>
    <p:extLst>
      <p:ext uri="{BB962C8B-B14F-4D97-AF65-F5344CB8AC3E}">
        <p14:creationId xmlns:p14="http://schemas.microsoft.com/office/powerpoint/2010/main" val="253168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719" y="547696"/>
            <a:ext cx="11425646" cy="5262979"/>
          </a:xfrm>
          <a:prstGeom prst="rect">
            <a:avLst/>
          </a:prstGeom>
        </p:spPr>
        <p:txBody>
          <a:bodyPr wrap="square">
            <a:spAutoFit/>
          </a:bodyPr>
          <a:lstStyle/>
          <a:p>
            <a:r>
              <a:rPr lang="en-US" sz="2800" b="0" i="0" dirty="0" err="1">
                <a:solidFill>
                  <a:srgbClr val="333333"/>
                </a:solidFill>
                <a:effectLst/>
                <a:latin typeface="Times New Roman" panose="02020603050405020304" pitchFamily="18" charset="0"/>
                <a:cs typeface="Times New Roman" panose="02020603050405020304" pitchFamily="18" charset="0"/>
              </a:rPr>
              <a:t>Trả</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lời</a:t>
            </a:r>
            <a:r>
              <a:rPr lang="en-US" sz="2800" b="0" i="0" dirty="0">
                <a:solidFill>
                  <a:srgbClr val="333333"/>
                </a:solidFill>
                <a:effectLst/>
                <a:latin typeface="Times New Roman" panose="02020603050405020304" pitchFamily="18" charset="0"/>
                <a:cs typeface="Times New Roman" panose="02020603050405020304" pitchFamily="18" charset="0"/>
              </a:rPr>
              <a:t>:</a:t>
            </a:r>
          </a:p>
          <a:p>
            <a:r>
              <a:rPr lang="en-US" sz="2800" dirty="0">
                <a:solidFill>
                  <a:srgbClr val="333333"/>
                </a:solidFill>
                <a:latin typeface="Times New Roman" panose="02020603050405020304" pitchFamily="18" charset="0"/>
                <a:cs typeface="Times New Roman" panose="02020603050405020304" pitchFamily="18" charset="0"/>
              </a:rPr>
              <a:t> </a:t>
            </a:r>
            <a:r>
              <a:rPr lang="vi-VN" sz="2800" b="0" i="0" dirty="0">
                <a:solidFill>
                  <a:srgbClr val="333333"/>
                </a:solidFill>
                <a:effectLst/>
                <a:latin typeface="Times New Roman" panose="02020603050405020304" pitchFamily="18" charset="0"/>
                <a:cs typeface="Times New Roman" panose="02020603050405020304" pitchFamily="18" charset="0"/>
              </a:rPr>
              <a:t>a. Chúng ta phải học cách chấp nhận thực tại và tìm phương hướng giải quyết mới chứ không nên mãi chìm đắm trong nỗi buồn và sự thất vọng, tất cả mọi việc đều có phương án giải quyết.</a:t>
            </a:r>
          </a:p>
          <a:p>
            <a:r>
              <a:rPr lang="vi-VN" sz="2800" b="0" i="0" dirty="0">
                <a:solidFill>
                  <a:srgbClr val="333333"/>
                </a:solidFill>
                <a:effectLst/>
                <a:latin typeface="Times New Roman" panose="02020603050405020304" pitchFamily="18" charset="0"/>
                <a:cs typeface="Times New Roman" panose="02020603050405020304" pitchFamily="18" charset="0"/>
              </a:rPr>
              <a:t>b. Khuyên T rằng sinh ly tử biệt là vấn đề cơ bản trong cuộc sống con ngườ, hãy học cách chấp nhận, đừng suy nghĩ quá nhiều về chuyện buồn, hãy thử tìm một thứ gì mới mẻ để tham gia, trân trọng thời khắc ở bên cạnh gia đình và những người thân yêu nhất.</a:t>
            </a:r>
          </a:p>
          <a:p>
            <a:r>
              <a:rPr lang="vi-VN" sz="2800" b="0" i="0" dirty="0">
                <a:solidFill>
                  <a:srgbClr val="333333"/>
                </a:solidFill>
                <a:effectLst/>
                <a:latin typeface="Times New Roman" panose="02020603050405020304" pitchFamily="18" charset="0"/>
                <a:cs typeface="Times New Roman" panose="02020603050405020304" pitchFamily="18" charset="0"/>
              </a:rPr>
              <a:t>Em nên hỏi V cần sự giúp đỡ gì không và sẵn sàng giúp đỡ bạn, giúp đỡ bạn trong học tập, động viên, đưa sách vở cho mượn để chép lại bài.</a:t>
            </a:r>
          </a:p>
          <a:p>
            <a:r>
              <a:rPr lang="vi-VN" sz="2800" b="0" i="0" dirty="0">
                <a:solidFill>
                  <a:srgbClr val="333333"/>
                </a:solidFill>
                <a:effectLst/>
                <a:latin typeface="Times New Roman" panose="02020603050405020304" pitchFamily="18" charset="0"/>
                <a:cs typeface="Times New Roman" panose="02020603050405020304" pitchFamily="18" charset="0"/>
              </a:rPr>
              <a:t>c. Giúp chúng ta vượt qua được những khó khăn, thử thách, không ngừng hoàn thiện bản thân và phát triển bản thân</a:t>
            </a:r>
            <a:r>
              <a:rPr lang="vi-VN" sz="2800" b="0" i="0" dirty="0">
                <a:solidFill>
                  <a:srgbClr val="333333"/>
                </a:solidFill>
                <a:effectLst/>
                <a:latin typeface="+mj-lt"/>
              </a:rPr>
              <a:t>.</a:t>
            </a:r>
          </a:p>
        </p:txBody>
      </p:sp>
    </p:spTree>
    <p:extLst>
      <p:ext uri="{BB962C8B-B14F-4D97-AF65-F5344CB8AC3E}">
        <p14:creationId xmlns:p14="http://schemas.microsoft.com/office/powerpoint/2010/main" val="3974158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0227" y="1281773"/>
            <a:ext cx="10458995" cy="1927194"/>
          </a:xfrm>
          <a:prstGeom prst="rect">
            <a:avLst/>
          </a:prstGeom>
        </p:spPr>
        <p:txBody>
          <a:bodyPr wrap="square">
            <a:spAutoFit/>
          </a:bodyPr>
          <a:lstStyle/>
          <a:p>
            <a:pPr marL="86360" marR="78740" algn="just">
              <a:lnSpc>
                <a:spcPct val="105000"/>
              </a:lnSpc>
              <a:spcBef>
                <a:spcPts val="300"/>
              </a:spcBef>
              <a:spcAft>
                <a:spcPts val="0"/>
              </a:spcAft>
            </a:pPr>
            <a:r>
              <a:rPr lang="vi-VN" sz="2800" dirty="0">
                <a:latin typeface="+mj-lt"/>
                <a:ea typeface="Myriad Pro Cond"/>
                <a:cs typeface="Myriad Pro Cond"/>
              </a:rPr>
              <a:t>Một</a:t>
            </a:r>
            <a:r>
              <a:rPr lang="vi-VN" sz="2800" spc="-20" dirty="0">
                <a:latin typeface="+mj-lt"/>
                <a:ea typeface="Myriad Pro Cond"/>
                <a:cs typeface="Myriad Pro Cond"/>
              </a:rPr>
              <a:t> </a:t>
            </a:r>
            <a:r>
              <a:rPr lang="vi-VN" sz="2800" dirty="0">
                <a:latin typeface="+mj-lt"/>
                <a:ea typeface="Myriad Pro Cond"/>
                <a:cs typeface="Myriad Pro Cond"/>
              </a:rPr>
              <a:t>số</a:t>
            </a:r>
            <a:r>
              <a:rPr lang="vi-VN" sz="2800" spc="-20" dirty="0">
                <a:latin typeface="+mj-lt"/>
                <a:ea typeface="Myriad Pro Cond"/>
                <a:cs typeface="Myriad Pro Cond"/>
              </a:rPr>
              <a:t> </a:t>
            </a:r>
            <a:r>
              <a:rPr lang="vi-VN" sz="2800" dirty="0">
                <a:latin typeface="+mj-lt"/>
                <a:ea typeface="Myriad Pro Cond"/>
                <a:cs typeface="Myriad Pro Cond"/>
              </a:rPr>
              <a:t>biện</a:t>
            </a:r>
            <a:r>
              <a:rPr lang="vi-VN" sz="2800" spc="-20" dirty="0">
                <a:latin typeface="+mj-lt"/>
                <a:ea typeface="Myriad Pro Cond"/>
                <a:cs typeface="Myriad Pro Cond"/>
              </a:rPr>
              <a:t> </a:t>
            </a:r>
            <a:r>
              <a:rPr lang="vi-VN" sz="2800" dirty="0">
                <a:latin typeface="+mj-lt"/>
                <a:ea typeface="Myriad Pro Cond"/>
                <a:cs typeface="Myriad Pro Cond"/>
              </a:rPr>
              <a:t>pháp</a:t>
            </a:r>
            <a:r>
              <a:rPr lang="vi-VN" sz="2800" spc="-20" dirty="0">
                <a:latin typeface="+mj-lt"/>
                <a:ea typeface="Myriad Pro Cond"/>
                <a:cs typeface="Myriad Pro Cond"/>
              </a:rPr>
              <a:t> </a:t>
            </a:r>
            <a:r>
              <a:rPr lang="vi-VN" sz="2800" dirty="0">
                <a:latin typeface="+mj-lt"/>
                <a:ea typeface="Myriad Pro Cond"/>
                <a:cs typeface="Myriad Pro Cond"/>
              </a:rPr>
              <a:t>để</a:t>
            </a:r>
            <a:r>
              <a:rPr lang="vi-VN" sz="2800" spc="-20" dirty="0">
                <a:latin typeface="+mj-lt"/>
                <a:ea typeface="Myriad Pro Cond"/>
                <a:cs typeface="Myriad Pro Cond"/>
              </a:rPr>
              <a:t> </a:t>
            </a:r>
            <a:r>
              <a:rPr lang="vi-VN" sz="2800" dirty="0">
                <a:latin typeface="+mj-lt"/>
                <a:ea typeface="Myriad Pro Cond"/>
                <a:cs typeface="Myriad Pro Cond"/>
              </a:rPr>
              <a:t>thích</a:t>
            </a:r>
            <a:r>
              <a:rPr lang="vi-VN" sz="2800" spc="-20" dirty="0">
                <a:latin typeface="+mj-lt"/>
                <a:ea typeface="Myriad Pro Cond"/>
                <a:cs typeface="Myriad Pro Cond"/>
              </a:rPr>
              <a:t> </a:t>
            </a:r>
            <a:r>
              <a:rPr lang="vi-VN" sz="2800" dirty="0">
                <a:latin typeface="+mj-lt"/>
                <a:ea typeface="Myriad Pro Cond"/>
                <a:cs typeface="Myriad Pro Cond"/>
              </a:rPr>
              <a:t>ứng</a:t>
            </a:r>
            <a:r>
              <a:rPr lang="vi-VN" sz="2800" spc="-20" dirty="0">
                <a:latin typeface="+mj-lt"/>
                <a:ea typeface="Myriad Pro Cond"/>
                <a:cs typeface="Myriad Pro Cond"/>
              </a:rPr>
              <a:t> </a:t>
            </a:r>
            <a:r>
              <a:rPr lang="vi-VN" sz="2800" dirty="0">
                <a:latin typeface="+mj-lt"/>
                <a:ea typeface="Myriad Pro Cond"/>
                <a:cs typeface="Myriad Pro Cond"/>
              </a:rPr>
              <a:t>với</a:t>
            </a:r>
            <a:r>
              <a:rPr lang="vi-VN" sz="2800" spc="-20" dirty="0">
                <a:latin typeface="+mj-lt"/>
                <a:ea typeface="Myriad Pro Cond"/>
                <a:cs typeface="Myriad Pro Cond"/>
              </a:rPr>
              <a:t> </a:t>
            </a:r>
            <a:r>
              <a:rPr lang="vi-VN" sz="2800" dirty="0">
                <a:latin typeface="+mj-lt"/>
                <a:ea typeface="Myriad Pro Cond"/>
                <a:cs typeface="Myriad Pro Cond"/>
              </a:rPr>
              <a:t>thay</a:t>
            </a:r>
            <a:r>
              <a:rPr lang="vi-VN" sz="2800" spc="-20" dirty="0">
                <a:latin typeface="+mj-lt"/>
                <a:ea typeface="Myriad Pro Cond"/>
                <a:cs typeface="Myriad Pro Cond"/>
              </a:rPr>
              <a:t> </a:t>
            </a:r>
            <a:r>
              <a:rPr lang="vi-VN" sz="2800" dirty="0">
                <a:latin typeface="+mj-lt"/>
                <a:ea typeface="Myriad Pro Cond"/>
                <a:cs typeface="Myriad Pro Cond"/>
              </a:rPr>
              <a:t>đổi</a:t>
            </a:r>
            <a:r>
              <a:rPr lang="vi-VN" sz="2800" spc="-20" dirty="0">
                <a:latin typeface="+mj-lt"/>
                <a:ea typeface="Myriad Pro Cond"/>
                <a:cs typeface="Myriad Pro Cond"/>
              </a:rPr>
              <a:t> </a:t>
            </a:r>
            <a:r>
              <a:rPr lang="vi-VN" sz="2800" dirty="0">
                <a:latin typeface="+mj-lt"/>
                <a:ea typeface="Myriad Pro Cond"/>
                <a:cs typeface="Myriad Pro Cond"/>
              </a:rPr>
              <a:t>trong</a:t>
            </a:r>
            <a:r>
              <a:rPr lang="vi-VN" sz="2800" spc="-20" dirty="0">
                <a:latin typeface="+mj-lt"/>
                <a:ea typeface="Myriad Pro Cond"/>
                <a:cs typeface="Myriad Pro Cond"/>
              </a:rPr>
              <a:t> </a:t>
            </a:r>
            <a:r>
              <a:rPr lang="vi-VN" sz="2800" dirty="0">
                <a:latin typeface="+mj-lt"/>
                <a:ea typeface="Myriad Pro Cond"/>
                <a:cs typeface="Myriad Pro Cond"/>
              </a:rPr>
              <a:t>cuộc</a:t>
            </a:r>
            <a:r>
              <a:rPr lang="vi-VN" sz="2800" spc="200" dirty="0">
                <a:latin typeface="+mj-lt"/>
                <a:ea typeface="Myriad Pro Cond"/>
                <a:cs typeface="Myriad Pro Cond"/>
              </a:rPr>
              <a:t> </a:t>
            </a:r>
            <a:r>
              <a:rPr lang="vi-VN" sz="2800" dirty="0">
                <a:latin typeface="+mj-lt"/>
                <a:ea typeface="Myriad Pro Cond"/>
                <a:cs typeface="Myriad Pro Cond"/>
              </a:rPr>
              <a:t>sống</a:t>
            </a:r>
            <a:r>
              <a:rPr lang="vi-VN" sz="2800" spc="-15" dirty="0">
                <a:latin typeface="+mj-lt"/>
                <a:ea typeface="Myriad Pro Cond"/>
                <a:cs typeface="Myriad Pro Cond"/>
              </a:rPr>
              <a:t> </a:t>
            </a:r>
            <a:r>
              <a:rPr lang="vi-VN" sz="2800" dirty="0">
                <a:latin typeface="+mj-lt"/>
                <a:ea typeface="Myriad Pro Cond"/>
                <a:cs typeface="Myriad Pro Cond"/>
              </a:rPr>
              <a:t>như:</a:t>
            </a:r>
            <a:endParaRPr lang="en-US" sz="2800" dirty="0">
              <a:effectLst/>
              <a:latin typeface="+mj-lt"/>
              <a:ea typeface="Myriad Pro Cond"/>
              <a:cs typeface="Myriad Pro Cond"/>
            </a:endParaRPr>
          </a:p>
          <a:p>
            <a:pPr algn="just">
              <a:spcBef>
                <a:spcPts val="300"/>
              </a:spcBef>
              <a:tabLst>
                <a:tab pos="314325" algn="l"/>
              </a:tabLst>
            </a:pPr>
            <a:r>
              <a:rPr lang="en-US" sz="2800" dirty="0">
                <a:latin typeface="+mj-lt"/>
                <a:ea typeface="Myriad Pro Cond"/>
                <a:cs typeface="Myriad Pro Cond"/>
              </a:rPr>
              <a:t>- </a:t>
            </a:r>
            <a:r>
              <a:rPr lang="vi-VN" sz="2800" dirty="0">
                <a:latin typeface="+mj-lt"/>
                <a:ea typeface="Myriad Pro Cond"/>
                <a:cs typeface="Myriad Pro Cond"/>
              </a:rPr>
              <a:t>Chấp</a:t>
            </a:r>
            <a:r>
              <a:rPr lang="vi-VN" sz="2800" spc="-10" dirty="0">
                <a:latin typeface="+mj-lt"/>
                <a:ea typeface="Myriad Pro Cond"/>
                <a:cs typeface="Myriad Pro Cond"/>
              </a:rPr>
              <a:t> </a:t>
            </a:r>
            <a:r>
              <a:rPr lang="vi-VN" sz="2800" dirty="0">
                <a:latin typeface="+mj-lt"/>
                <a:ea typeface="Myriad Pro Cond"/>
                <a:cs typeface="Myriad Pro Cond"/>
              </a:rPr>
              <a:t>nhận</a:t>
            </a:r>
            <a:r>
              <a:rPr lang="vi-VN" sz="2800" spc="-5" dirty="0">
                <a:latin typeface="+mj-lt"/>
                <a:ea typeface="Myriad Pro Cond"/>
                <a:cs typeface="Myriad Pro Cond"/>
              </a:rPr>
              <a:t> </a:t>
            </a:r>
            <a:r>
              <a:rPr lang="vi-VN" sz="2800" dirty="0">
                <a:latin typeface="+mj-lt"/>
                <a:ea typeface="Myriad Pro Cond"/>
                <a:cs typeface="Myriad Pro Cond"/>
              </a:rPr>
              <a:t>rằng</a:t>
            </a:r>
            <a:r>
              <a:rPr lang="vi-VN" sz="2800" spc="-5" dirty="0">
                <a:latin typeface="+mj-lt"/>
                <a:ea typeface="Myriad Pro Cond"/>
                <a:cs typeface="Myriad Pro Cond"/>
              </a:rPr>
              <a:t> </a:t>
            </a:r>
            <a:r>
              <a:rPr lang="vi-VN" sz="2800" dirty="0">
                <a:latin typeface="+mj-lt"/>
                <a:ea typeface="Myriad Pro Cond"/>
                <a:cs typeface="Myriad Pro Cond"/>
              </a:rPr>
              <a:t>sự</a:t>
            </a:r>
            <a:r>
              <a:rPr lang="vi-VN" sz="2800" spc="-5" dirty="0">
                <a:latin typeface="+mj-lt"/>
                <a:ea typeface="Myriad Pro Cond"/>
                <a:cs typeface="Myriad Pro Cond"/>
              </a:rPr>
              <a:t> </a:t>
            </a:r>
            <a:r>
              <a:rPr lang="vi-VN" sz="2800" dirty="0">
                <a:latin typeface="+mj-lt"/>
                <a:ea typeface="Myriad Pro Cond"/>
                <a:cs typeface="Myriad Pro Cond"/>
              </a:rPr>
              <a:t>thay</a:t>
            </a:r>
            <a:r>
              <a:rPr lang="vi-VN" sz="2800" spc="-5" dirty="0">
                <a:latin typeface="+mj-lt"/>
                <a:ea typeface="Myriad Pro Cond"/>
                <a:cs typeface="Myriad Pro Cond"/>
              </a:rPr>
              <a:t> </a:t>
            </a:r>
            <a:r>
              <a:rPr lang="vi-VN" sz="2800" dirty="0">
                <a:latin typeface="+mj-lt"/>
                <a:ea typeface="Myriad Pro Cond"/>
                <a:cs typeface="Myriad Pro Cond"/>
              </a:rPr>
              <a:t>đổi</a:t>
            </a:r>
            <a:r>
              <a:rPr lang="vi-VN" sz="2800" spc="-5" dirty="0">
                <a:latin typeface="+mj-lt"/>
                <a:ea typeface="Myriad Pro Cond"/>
                <a:cs typeface="Myriad Pro Cond"/>
              </a:rPr>
              <a:t> </a:t>
            </a:r>
            <a:r>
              <a:rPr lang="vi-VN" sz="2800" dirty="0">
                <a:latin typeface="+mj-lt"/>
                <a:ea typeface="Myriad Pro Cond"/>
                <a:cs typeface="Myriad Pro Cond"/>
              </a:rPr>
              <a:t>là</a:t>
            </a:r>
            <a:r>
              <a:rPr lang="vi-VN" sz="2800" spc="-5" dirty="0">
                <a:latin typeface="+mj-lt"/>
                <a:ea typeface="Myriad Pro Cond"/>
                <a:cs typeface="Myriad Pro Cond"/>
              </a:rPr>
              <a:t> </a:t>
            </a:r>
            <a:r>
              <a:rPr lang="vi-VN" sz="2800" dirty="0">
                <a:latin typeface="+mj-lt"/>
                <a:ea typeface="Myriad Pro Cond"/>
                <a:cs typeface="Myriad Pro Cond"/>
              </a:rPr>
              <a:t>tất</a:t>
            </a:r>
            <a:r>
              <a:rPr lang="vi-VN" sz="2800" spc="-5" dirty="0">
                <a:latin typeface="+mj-lt"/>
                <a:ea typeface="Myriad Pro Cond"/>
                <a:cs typeface="Myriad Pro Cond"/>
              </a:rPr>
              <a:t> </a:t>
            </a:r>
            <a:r>
              <a:rPr lang="vi-VN" sz="2800" spc="-20" dirty="0">
                <a:latin typeface="+mj-lt"/>
                <a:ea typeface="Myriad Pro Cond"/>
                <a:cs typeface="Myriad Pro Cond"/>
              </a:rPr>
              <a:t>yếu.</a:t>
            </a:r>
            <a:endParaRPr lang="en-US" sz="2800" dirty="0">
              <a:effectLst/>
              <a:latin typeface="+mj-lt"/>
              <a:ea typeface="Myriad Pro Cond"/>
              <a:cs typeface="Myriad Pro Cond"/>
            </a:endParaRPr>
          </a:p>
          <a:p>
            <a:pPr algn="just">
              <a:spcBef>
                <a:spcPts val="360"/>
              </a:spcBef>
              <a:tabLst>
                <a:tab pos="314325" algn="l"/>
              </a:tabLst>
            </a:pPr>
            <a:r>
              <a:rPr lang="en-US" sz="2800" dirty="0">
                <a:latin typeface="+mj-lt"/>
                <a:ea typeface="Myriad Pro Cond"/>
                <a:cs typeface="Myriad Pro Cond"/>
              </a:rPr>
              <a:t>- </a:t>
            </a:r>
            <a:r>
              <a:rPr lang="vi-VN" sz="2800" dirty="0">
                <a:latin typeface="+mj-lt"/>
                <a:ea typeface="Myriad Pro Cond"/>
                <a:cs typeface="Myriad Pro Cond"/>
              </a:rPr>
              <a:t>Giữ</a:t>
            </a:r>
            <a:r>
              <a:rPr lang="vi-VN" sz="2800" spc="-5" dirty="0">
                <a:latin typeface="+mj-lt"/>
                <a:ea typeface="Myriad Pro Cond"/>
                <a:cs typeface="Myriad Pro Cond"/>
              </a:rPr>
              <a:t> </a:t>
            </a:r>
            <a:r>
              <a:rPr lang="vi-VN" sz="2800" dirty="0">
                <a:latin typeface="+mj-lt"/>
                <a:ea typeface="Myriad Pro Cond"/>
                <a:cs typeface="Myriad Pro Cond"/>
              </a:rPr>
              <a:t>sự</a:t>
            </a:r>
            <a:r>
              <a:rPr lang="vi-VN" sz="2800" spc="-5" dirty="0">
                <a:latin typeface="+mj-lt"/>
                <a:ea typeface="Myriad Pro Cond"/>
                <a:cs typeface="Myriad Pro Cond"/>
              </a:rPr>
              <a:t> </a:t>
            </a:r>
            <a:r>
              <a:rPr lang="vi-VN" sz="2800" dirty="0">
                <a:latin typeface="+mj-lt"/>
                <a:ea typeface="Myriad Pro Cond"/>
                <a:cs typeface="Myriad Pro Cond"/>
              </a:rPr>
              <a:t>bình tĩnh</a:t>
            </a:r>
            <a:r>
              <a:rPr lang="vi-VN" sz="2800" spc="-5" dirty="0">
                <a:latin typeface="+mj-lt"/>
                <a:ea typeface="Myriad Pro Cond"/>
                <a:cs typeface="Myriad Pro Cond"/>
              </a:rPr>
              <a:t> </a:t>
            </a:r>
            <a:r>
              <a:rPr lang="vi-VN" sz="2800" dirty="0">
                <a:latin typeface="+mj-lt"/>
                <a:ea typeface="Myriad Pro Cond"/>
                <a:cs typeface="Myriad Pro Cond"/>
              </a:rPr>
              <a:t>trong mọi</a:t>
            </a:r>
            <a:r>
              <a:rPr lang="vi-VN" sz="2800" spc="-5" dirty="0">
                <a:latin typeface="+mj-lt"/>
                <a:ea typeface="Myriad Pro Cond"/>
                <a:cs typeface="Myriad Pro Cond"/>
              </a:rPr>
              <a:t> </a:t>
            </a:r>
            <a:r>
              <a:rPr lang="vi-VN" sz="2800" dirty="0">
                <a:latin typeface="+mj-lt"/>
                <a:ea typeface="Myriad Pro Cond"/>
                <a:cs typeface="Myriad Pro Cond"/>
              </a:rPr>
              <a:t>hoàn </a:t>
            </a:r>
            <a:r>
              <a:rPr lang="vi-VN" sz="2800" spc="-20" dirty="0">
                <a:latin typeface="+mj-lt"/>
                <a:ea typeface="Myriad Pro Cond"/>
                <a:cs typeface="Myriad Pro Cond"/>
              </a:rPr>
              <a:t>cảnh.</a:t>
            </a:r>
            <a:endParaRPr lang="en-US" sz="2800" dirty="0">
              <a:effectLst/>
              <a:latin typeface="+mj-lt"/>
              <a:ea typeface="Myriad Pro Cond"/>
              <a:cs typeface="Myriad Pro Cond"/>
            </a:endParaRPr>
          </a:p>
          <a:p>
            <a:r>
              <a:rPr lang="en-US" sz="2800" dirty="0">
                <a:latin typeface="+mj-lt"/>
                <a:ea typeface="Calibri" panose="020F0502020204030204" pitchFamily="34"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Chủ</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quyết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vấn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hướng</a:t>
            </a:r>
            <a:r>
              <a:rPr lang="en-US" sz="2800" spc="2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800" spc="-15"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cực</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r>
              <a:rPr lang="en-US" sz="2800" b="1" spc="-2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583475" y="475846"/>
            <a:ext cx="10345782" cy="369332"/>
          </a:xfrm>
          <a:prstGeom prst="rect">
            <a:avLst/>
          </a:prstGeom>
        </p:spPr>
        <p:txBody>
          <a:bodyPr wrap="square">
            <a:spAutoFit/>
          </a:bodyPr>
          <a:lstStyle/>
          <a:p>
            <a:pPr algn="just"/>
            <a:r>
              <a:rPr lang="en-US" b="0" i="0" dirty="0">
                <a:solidFill>
                  <a:srgbClr val="116AB1"/>
                </a:solidFill>
                <a:effectLst/>
                <a:latin typeface="Roboto"/>
              </a:rPr>
              <a:t>2. MỘT SỐ BIỆN PHÁP ĐỂ THÍCH ỨNG VỚI THAY ĐỔI TRONG CUỘC SỐNG</a:t>
            </a:r>
          </a:p>
        </p:txBody>
      </p:sp>
    </p:spTree>
    <p:extLst>
      <p:ext uri="{BB962C8B-B14F-4D97-AF65-F5344CB8AC3E}">
        <p14:creationId xmlns:p14="http://schemas.microsoft.com/office/powerpoint/2010/main" val="104430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nh B đã làm gì để thích ứng với sự thay đổi của bản thâ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254" y="202338"/>
            <a:ext cx="10669180" cy="6233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520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04404462"/>
              </p:ext>
            </p:extLst>
          </p:nvPr>
        </p:nvGraphicFramePr>
        <p:xfrm>
          <a:off x="955159" y="2442753"/>
          <a:ext cx="9347080" cy="2059879"/>
        </p:xfrm>
        <a:graphic>
          <a:graphicData uri="http://schemas.openxmlformats.org/drawingml/2006/table">
            <a:tbl>
              <a:tblPr/>
              <a:tblGrid>
                <a:gridCol w="3115026">
                  <a:extLst>
                    <a:ext uri="{9D8B030D-6E8A-4147-A177-3AD203B41FA5}">
                      <a16:colId xmlns:a16="http://schemas.microsoft.com/office/drawing/2014/main" val="2878033290"/>
                    </a:ext>
                  </a:extLst>
                </a:gridCol>
                <a:gridCol w="3116027">
                  <a:extLst>
                    <a:ext uri="{9D8B030D-6E8A-4147-A177-3AD203B41FA5}">
                      <a16:colId xmlns:a16="http://schemas.microsoft.com/office/drawing/2014/main" val="2419382851"/>
                    </a:ext>
                  </a:extLst>
                </a:gridCol>
                <a:gridCol w="3116027">
                  <a:extLst>
                    <a:ext uri="{9D8B030D-6E8A-4147-A177-3AD203B41FA5}">
                      <a16:colId xmlns:a16="http://schemas.microsoft.com/office/drawing/2014/main" val="2196481488"/>
                    </a:ext>
                  </a:extLst>
                </a:gridCol>
              </a:tblGrid>
              <a:tr h="796836">
                <a:tc>
                  <a:txBody>
                    <a:bodyPr/>
                    <a:lstStyle/>
                    <a:p>
                      <a:pPr fontAlgn="t"/>
                      <a:r>
                        <a:rPr lang="en-US" sz="2800" dirty="0" err="1">
                          <a:effectLst/>
                          <a:latin typeface="Times New Roman" panose="02020603050405020304" pitchFamily="18" charset="0"/>
                          <a:cs typeface="Times New Roman" panose="02020603050405020304" pitchFamily="18" charset="0"/>
                        </a:rPr>
                        <a:t>Thay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đổi</a:t>
                      </a:r>
                      <a:endParaRPr lang="en-US" sz="2800" dirty="0">
                        <a:effectLst/>
                        <a:latin typeface="Times New Roman" panose="02020603050405020304" pitchFamily="18" charset="0"/>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en-US" sz="2800" dirty="0" err="1">
                          <a:effectLst/>
                          <a:latin typeface="Times New Roman" panose="02020603050405020304" pitchFamily="18" charset="0"/>
                          <a:cs typeface="Times New Roman" panose="02020603050405020304" pitchFamily="18" charset="0"/>
                        </a:rPr>
                        <a:t>Nguyên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endParaRPr lang="en-US" sz="2800" dirty="0">
                        <a:effectLst/>
                        <a:latin typeface="Times New Roman" panose="02020603050405020304" pitchFamily="18" charset="0"/>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en-US" sz="2800" dirty="0" err="1">
                          <a:effectLst/>
                          <a:latin typeface="Times New Roman" panose="02020603050405020304" pitchFamily="18" charset="0"/>
                          <a:cs typeface="Times New Roman" panose="02020603050405020304" pitchFamily="18" charset="0"/>
                        </a:rPr>
                        <a:t>Hậu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quả</a:t>
                      </a:r>
                      <a:endParaRPr lang="en-US" sz="2800" dirty="0">
                        <a:effectLst/>
                        <a:latin typeface="Times New Roman" panose="02020603050405020304" pitchFamily="18" charset="0"/>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4181233"/>
                  </a:ext>
                </a:extLst>
              </a:tr>
              <a:tr h="1263043">
                <a:tc>
                  <a:txBody>
                    <a:bodyPr/>
                    <a:lstStyle/>
                    <a:p>
                      <a:pPr algn="ctr" fontAlgn="t"/>
                      <a:r>
                        <a:rPr lang="en-US" b="0">
                          <a:solidFill>
                            <a:srgbClr val="116AB1"/>
                          </a:solidFill>
                          <a:effectLst/>
                        </a:rPr>
                        <a:t> </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en-US" dirty="0">
                          <a:effectLst/>
                        </a:rPr>
                        <a:t> </a:t>
                      </a:r>
                    </a:p>
                  </a:txBody>
                  <a:tcPr marL="68580" marR="68580">
                    <a:lnL w="12700" cap="flat" cmpd="sng" algn="ctr">
                      <a:solidFill>
                        <a:srgbClr val="000000"/>
                      </a:solidFill>
                      <a:prstDash val="solid"/>
                      <a:round/>
                      <a:headEnd type="none" w="med" len="med"/>
                      <a:tailEnd type="none" w="med" len="med"/>
                    </a:lnL>
                    <a:lnR w="12700" cap="flat" cmpd="sng" algn="ctr">
                      <a:solidFill>
                        <a:srgbClr val="68767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87671"/>
                      </a:solidFill>
                      <a:prstDash val="solid"/>
                      <a:round/>
                      <a:headEnd type="none" w="med" len="med"/>
                      <a:tailEnd type="none" w="med" len="med"/>
                    </a:lnB>
                  </a:tcPr>
                </a:tc>
                <a:tc>
                  <a:txBody>
                    <a:bodyPr/>
                    <a:lstStyle/>
                    <a:p>
                      <a:pPr fontAlgn="t"/>
                      <a:r>
                        <a:rPr lang="en-US" dirty="0">
                          <a:effectLst/>
                        </a:rPr>
                        <a:t> </a:t>
                      </a:r>
                    </a:p>
                  </a:txBody>
                  <a:tcPr marL="68580" marR="68580">
                    <a:lnL w="12700" cap="flat" cmpd="sng" algn="ctr">
                      <a:solidFill>
                        <a:srgbClr val="687671"/>
                      </a:solidFill>
                      <a:prstDash val="solid"/>
                      <a:round/>
                      <a:headEnd type="none" w="med" len="med"/>
                      <a:tailEnd type="none" w="med" len="med"/>
                    </a:lnL>
                    <a:lnR w="12700" cap="flat" cmpd="sng" algn="ctr">
                      <a:solidFill>
                        <a:srgbClr val="E8767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E87671"/>
                      </a:solidFill>
                      <a:prstDash val="solid"/>
                      <a:round/>
                      <a:headEnd type="none" w="med" len="med"/>
                      <a:tailEnd type="none" w="med" len="med"/>
                    </a:lnB>
                  </a:tcPr>
                </a:tc>
                <a:extLst>
                  <a:ext uri="{0D108BD9-81ED-4DB2-BD59-A6C34878D82A}">
                    <a16:rowId xmlns:a16="http://schemas.microsoft.com/office/drawing/2014/main" val="4167841557"/>
                  </a:ext>
                </a:extLst>
              </a:tr>
            </a:tbl>
          </a:graphicData>
        </a:graphic>
      </p:graphicFrame>
      <p:sp>
        <p:nvSpPr>
          <p:cNvPr id="3" name="Rectangle 1"/>
          <p:cNvSpPr>
            <a:spLocks noChangeArrowheads="1"/>
          </p:cNvSpPr>
          <p:nvPr/>
        </p:nvSpPr>
        <p:spPr bwMode="auto">
          <a:xfrm>
            <a:off x="644434" y="318192"/>
            <a:ext cx="11025052" cy="148496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5220" rIns="0" bIns="952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116AB1"/>
                </a:solidFill>
                <a:effectLst/>
                <a:latin typeface="Times New Roman" panose="02020603050405020304" pitchFamily="18" charset="0"/>
                <a:cs typeface="Times New Roman" panose="02020603050405020304" pitchFamily="18" charset="0"/>
              </a:rPr>
              <a:t>LUYỆN TẬP</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Câu</a:t>
            </a:r>
            <a:r>
              <a:rPr kumimoji="0" lang="en-US" altLang="en-US" sz="2800" b="1"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1:</a:t>
            </a:r>
            <a:r>
              <a:rPr kumimoji="0" lang="en-US" altLang="en-US" sz="28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Em</a:t>
            </a:r>
            <a:r>
              <a:rPr kumimoji="0" lang="en-US" altLang="en-US" sz="28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hãy</a:t>
            </a:r>
            <a:r>
              <a:rPr kumimoji="0" lang="en-US" altLang="en-US" sz="28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nêu</a:t>
            </a:r>
            <a:r>
              <a:rPr kumimoji="0" lang="en-US" altLang="en-US" sz="28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một</a:t>
            </a:r>
            <a:r>
              <a:rPr kumimoji="0" lang="en-US" altLang="en-US" sz="28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số</a:t>
            </a:r>
            <a:r>
              <a:rPr kumimoji="0" lang="en-US" altLang="en-US" sz="28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thay</a:t>
            </a:r>
            <a:r>
              <a:rPr kumimoji="0" lang="en-US" altLang="en-US" sz="28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đổi</a:t>
            </a:r>
            <a:r>
              <a:rPr kumimoji="0" lang="en-US" altLang="en-US" sz="28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có</a:t>
            </a:r>
            <a:r>
              <a:rPr kumimoji="0" lang="en-US" altLang="en-US" sz="28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khả</a:t>
            </a:r>
            <a:r>
              <a:rPr kumimoji="0" lang="en-US" altLang="en-US" sz="28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năng</a:t>
            </a:r>
            <a:r>
              <a:rPr kumimoji="0" lang="en-US" altLang="en-US" sz="28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xảy</a:t>
            </a:r>
            <a:r>
              <a:rPr kumimoji="0" lang="en-US" altLang="en-US" sz="28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ra</a:t>
            </a:r>
            <a:r>
              <a:rPr kumimoji="0" lang="en-US" altLang="en-US" sz="28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trong</a:t>
            </a:r>
            <a:r>
              <a:rPr kumimoji="0" lang="en-US" altLang="en-US" sz="28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cuộc</a:t>
            </a:r>
            <a:r>
              <a:rPr kumimoji="0" lang="en-US" altLang="en-US" sz="28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sống</a:t>
            </a:r>
            <a:r>
              <a:rPr kumimoji="0" lang="en-US" altLang="en-US" sz="28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của</a:t>
            </a:r>
            <a:r>
              <a:rPr kumimoji="0" lang="en-US" altLang="en-US" sz="28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bản</a:t>
            </a:r>
            <a:r>
              <a:rPr kumimoji="0" lang="en-US" altLang="en-US" sz="28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thân</a:t>
            </a:r>
            <a:r>
              <a:rPr kumimoji="0" lang="en-US" altLang="en-US" sz="28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và</a:t>
            </a:r>
            <a:r>
              <a:rPr kumimoji="0" lang="en-US" altLang="en-US" sz="28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gia</a:t>
            </a:r>
            <a:r>
              <a:rPr kumimoji="0" lang="en-US" altLang="en-US" sz="28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đình</a:t>
            </a:r>
            <a:r>
              <a:rPr kumimoji="0" lang="en-US" altLang="en-US" sz="28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theo</a:t>
            </a:r>
            <a:r>
              <a:rPr kumimoji="0" lang="en-US" altLang="en-US" sz="28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gợi</a:t>
            </a:r>
            <a:r>
              <a:rPr kumimoji="0" lang="en-US" altLang="en-US" sz="28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ý </a:t>
            </a:r>
            <a:r>
              <a:rPr kumimoji="0" lang="en-US" altLang="en-US" sz="28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dưới</a:t>
            </a:r>
            <a:r>
              <a:rPr kumimoji="0" lang="en-US" altLang="en-US" sz="28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333333"/>
                </a:solidFill>
                <a:effectLst/>
                <a:latin typeface="Times New Roman" panose="02020603050405020304" pitchFamily="18" charset="0"/>
                <a:cs typeface="Times New Roman" panose="02020603050405020304" pitchFamily="18" charset="0"/>
              </a:rPr>
              <a:t>đây</a:t>
            </a:r>
            <a:r>
              <a:rPr kumimoji="0" lang="en-US" altLang="en-US" sz="28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9100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20489755"/>
              </p:ext>
            </p:extLst>
          </p:nvPr>
        </p:nvGraphicFramePr>
        <p:xfrm>
          <a:off x="1053736" y="942407"/>
          <a:ext cx="9466218" cy="5059680"/>
        </p:xfrm>
        <a:graphic>
          <a:graphicData uri="http://schemas.openxmlformats.org/drawingml/2006/table">
            <a:tbl>
              <a:tblPr/>
              <a:tblGrid>
                <a:gridCol w="2578659">
                  <a:extLst>
                    <a:ext uri="{9D8B030D-6E8A-4147-A177-3AD203B41FA5}">
                      <a16:colId xmlns:a16="http://schemas.microsoft.com/office/drawing/2014/main" val="2465323569"/>
                    </a:ext>
                  </a:extLst>
                </a:gridCol>
                <a:gridCol w="2582708">
                  <a:extLst>
                    <a:ext uri="{9D8B030D-6E8A-4147-A177-3AD203B41FA5}">
                      <a16:colId xmlns:a16="http://schemas.microsoft.com/office/drawing/2014/main" val="2974223039"/>
                    </a:ext>
                  </a:extLst>
                </a:gridCol>
                <a:gridCol w="4304851">
                  <a:extLst>
                    <a:ext uri="{9D8B030D-6E8A-4147-A177-3AD203B41FA5}">
                      <a16:colId xmlns:a16="http://schemas.microsoft.com/office/drawing/2014/main" val="1118502190"/>
                    </a:ext>
                  </a:extLst>
                </a:gridCol>
              </a:tblGrid>
              <a:tr h="0">
                <a:tc>
                  <a:txBody>
                    <a:bodyPr/>
                    <a:lstStyle/>
                    <a:p>
                      <a:pPr fontAlgn="t"/>
                      <a:r>
                        <a:rPr lang="en-US" sz="2800" b="1" dirty="0" err="1">
                          <a:effectLst/>
                          <a:latin typeface="Times New Roman" panose="02020603050405020304" pitchFamily="18" charset="0"/>
                          <a:cs typeface="Times New Roman" panose="02020603050405020304" pitchFamily="18" charset="0"/>
                        </a:rPr>
                        <a:t>Thay</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đổi</a:t>
                      </a:r>
                      <a:endParaRPr lang="en-US" sz="2800" dirty="0">
                        <a:effectLst/>
                        <a:latin typeface="Times New Roman" panose="02020603050405020304" pitchFamily="18" charset="0"/>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en-US" sz="2800" b="1">
                          <a:effectLst/>
                          <a:latin typeface="Times New Roman" panose="02020603050405020304" pitchFamily="18" charset="0"/>
                          <a:cs typeface="Times New Roman" panose="02020603050405020304" pitchFamily="18" charset="0"/>
                        </a:rPr>
                        <a:t>Nguyên nhân</a:t>
                      </a:r>
                      <a:endParaRPr lang="en-US" sz="2800">
                        <a:effectLst/>
                        <a:latin typeface="Times New Roman" panose="02020603050405020304" pitchFamily="18" charset="0"/>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en-US" sz="2800" b="1">
                          <a:effectLst/>
                          <a:latin typeface="Times New Roman" panose="02020603050405020304" pitchFamily="18" charset="0"/>
                          <a:cs typeface="Times New Roman" panose="02020603050405020304" pitchFamily="18" charset="0"/>
                        </a:rPr>
                        <a:t>Hậu quả</a:t>
                      </a:r>
                      <a:endParaRPr lang="en-US" sz="2800">
                        <a:effectLst/>
                        <a:latin typeface="Times New Roman" panose="02020603050405020304" pitchFamily="18" charset="0"/>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2685707"/>
                  </a:ext>
                </a:extLst>
              </a:tr>
              <a:tr h="0">
                <a:tc>
                  <a:txBody>
                    <a:bodyPr/>
                    <a:lstStyle/>
                    <a:p>
                      <a:pPr fontAlgn="t"/>
                      <a:r>
                        <a:rPr lang="vi-VN" sz="2800" dirty="0">
                          <a:effectLst/>
                          <a:latin typeface="Times New Roman" panose="02020603050405020304" pitchFamily="18" charset="0"/>
                          <a:cs typeface="Times New Roman" panose="02020603050405020304" pitchFamily="18" charset="0"/>
                        </a:rPr>
                        <a:t>Chuyển nơi học tập</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vi-VN" sz="2800">
                          <a:effectLst/>
                          <a:latin typeface="Times New Roman" panose="02020603050405020304" pitchFamily="18" charset="0"/>
                          <a:cs typeface="Times New Roman" panose="02020603050405020304" pitchFamily="18" charset="0"/>
                        </a:rPr>
                        <a:t>Bố mẹ chuyển công tác đến nơi khác</a:t>
                      </a:r>
                    </a:p>
                  </a:txBody>
                  <a:tcPr marL="68580" marR="68580">
                    <a:lnL w="12700" cap="flat" cmpd="sng" algn="ctr">
                      <a:solidFill>
                        <a:srgbClr val="000000"/>
                      </a:solidFill>
                      <a:prstDash val="solid"/>
                      <a:round/>
                      <a:headEnd type="none" w="med" len="med"/>
                      <a:tailEnd type="none" w="med" len="med"/>
                    </a:lnL>
                    <a:lnR w="12700" cap="flat" cmpd="sng" algn="ctr">
                      <a:solidFill>
                        <a:srgbClr val="30223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0223C"/>
                      </a:solidFill>
                      <a:prstDash val="solid"/>
                      <a:round/>
                      <a:headEnd type="none" w="med" len="med"/>
                      <a:tailEnd type="none" w="med" len="med"/>
                    </a:lnB>
                  </a:tcPr>
                </a:tc>
                <a:tc>
                  <a:txBody>
                    <a:bodyPr/>
                    <a:lstStyle/>
                    <a:p>
                      <a:pPr fontAlgn="t"/>
                      <a:r>
                        <a:rPr lang="vi-VN" sz="2800" dirty="0">
                          <a:effectLst/>
                          <a:latin typeface="Times New Roman" panose="02020603050405020304" pitchFamily="18" charset="0"/>
                          <a:cs typeface="Times New Roman" panose="02020603050405020304" pitchFamily="18" charset="0"/>
                        </a:rPr>
                        <a:t>Khó khăn trong việc làm quen phương pháp dạy học mới, bạn bè, môi trường ở khu mới chuyển</a:t>
                      </a:r>
                    </a:p>
                  </a:txBody>
                  <a:tcPr marL="68580" marR="68580">
                    <a:lnL w="12700" cap="flat" cmpd="sng" algn="ctr">
                      <a:solidFill>
                        <a:srgbClr val="30223C"/>
                      </a:solidFill>
                      <a:prstDash val="solid"/>
                      <a:round/>
                      <a:headEnd type="none" w="med" len="med"/>
                      <a:tailEnd type="none" w="med" len="med"/>
                    </a:lnL>
                    <a:lnR w="12700" cap="flat" cmpd="sng" algn="ctr">
                      <a:solidFill>
                        <a:srgbClr val="30223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0223C"/>
                      </a:solidFill>
                      <a:prstDash val="solid"/>
                      <a:round/>
                      <a:headEnd type="none" w="med" len="med"/>
                      <a:tailEnd type="none" w="med" len="med"/>
                    </a:lnB>
                  </a:tcPr>
                </a:tc>
                <a:extLst>
                  <a:ext uri="{0D108BD9-81ED-4DB2-BD59-A6C34878D82A}">
                    <a16:rowId xmlns:a16="http://schemas.microsoft.com/office/drawing/2014/main" val="747352139"/>
                  </a:ext>
                </a:extLst>
              </a:tr>
              <a:tr h="0">
                <a:tc>
                  <a:txBody>
                    <a:bodyPr/>
                    <a:lstStyle/>
                    <a:p>
                      <a:pPr fontAlgn="t"/>
                      <a:r>
                        <a:rPr lang="vi-VN" sz="2800" dirty="0">
                          <a:effectLst/>
                          <a:latin typeface="Times New Roman" panose="02020603050405020304" pitchFamily="18" charset="0"/>
                          <a:cs typeface="Times New Roman" panose="02020603050405020304" pitchFamily="18" charset="0"/>
                        </a:rPr>
                        <a:t>Thầy cô nghỉ hưu</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vi-VN" sz="2800" dirty="0">
                          <a:effectLst/>
                          <a:latin typeface="Times New Roman" panose="02020603050405020304" pitchFamily="18" charset="0"/>
                          <a:cs typeface="Times New Roman" panose="02020603050405020304" pitchFamily="18" charset="0"/>
                        </a:rPr>
                        <a:t>Đã kết thúc hợp đồng, đến tuổi nghỉ hưu</a:t>
                      </a:r>
                    </a:p>
                  </a:txBody>
                  <a:tcPr marL="68580" marR="68580">
                    <a:lnL w="12700" cap="flat" cmpd="sng" algn="ctr">
                      <a:solidFill>
                        <a:srgbClr val="000000"/>
                      </a:solidFill>
                      <a:prstDash val="solid"/>
                      <a:round/>
                      <a:headEnd type="none" w="med" len="med"/>
                      <a:tailEnd type="none" w="med" len="med"/>
                    </a:lnL>
                    <a:lnR w="12700" cap="flat" cmpd="sng" algn="ctr">
                      <a:solidFill>
                        <a:srgbClr val="B0223C"/>
                      </a:solidFill>
                      <a:prstDash val="solid"/>
                      <a:round/>
                      <a:headEnd type="none" w="med" len="med"/>
                      <a:tailEnd type="none" w="med" len="med"/>
                    </a:lnR>
                    <a:lnT w="12700" cap="flat" cmpd="sng" algn="ctr">
                      <a:solidFill>
                        <a:srgbClr val="30223C"/>
                      </a:solidFill>
                      <a:prstDash val="solid"/>
                      <a:round/>
                      <a:headEnd type="none" w="med" len="med"/>
                      <a:tailEnd type="none" w="med" len="med"/>
                    </a:lnT>
                    <a:lnB w="12700" cap="flat" cmpd="sng" algn="ctr">
                      <a:solidFill>
                        <a:srgbClr val="B0223C"/>
                      </a:solidFill>
                      <a:prstDash val="solid"/>
                      <a:round/>
                      <a:headEnd type="none" w="med" len="med"/>
                      <a:tailEnd type="none" w="med" len="med"/>
                    </a:lnB>
                  </a:tcPr>
                </a:tc>
                <a:tc>
                  <a:txBody>
                    <a:bodyPr/>
                    <a:lstStyle/>
                    <a:p>
                      <a:pPr fontAlgn="t"/>
                      <a:r>
                        <a:rPr lang="en-US" sz="2800">
                          <a:effectLst/>
                          <a:latin typeface="Times New Roman" panose="02020603050405020304" pitchFamily="18" charset="0"/>
                          <a:cs typeface="Times New Roman" panose="02020603050405020304" pitchFamily="18" charset="0"/>
                        </a:rPr>
                        <a:t>Khó khăn trong việc lĩnh hội tri thức</a:t>
                      </a:r>
                    </a:p>
                  </a:txBody>
                  <a:tcPr marL="68580" marR="68580">
                    <a:lnL w="12700" cap="flat" cmpd="sng" algn="ctr">
                      <a:solidFill>
                        <a:srgbClr val="B0223C"/>
                      </a:solidFill>
                      <a:prstDash val="solid"/>
                      <a:round/>
                      <a:headEnd type="none" w="med" len="med"/>
                      <a:tailEnd type="none" w="med" len="med"/>
                    </a:lnL>
                    <a:lnR w="12700" cap="flat" cmpd="sng" algn="ctr">
                      <a:solidFill>
                        <a:srgbClr val="B0223C"/>
                      </a:solidFill>
                      <a:prstDash val="solid"/>
                      <a:round/>
                      <a:headEnd type="none" w="med" len="med"/>
                      <a:tailEnd type="none" w="med" len="med"/>
                    </a:lnR>
                    <a:lnT w="12700" cap="flat" cmpd="sng" algn="ctr">
                      <a:solidFill>
                        <a:srgbClr val="30223C"/>
                      </a:solidFill>
                      <a:prstDash val="solid"/>
                      <a:round/>
                      <a:headEnd type="none" w="med" len="med"/>
                      <a:tailEnd type="none" w="med" len="med"/>
                    </a:lnT>
                    <a:lnB w="12700" cap="flat" cmpd="sng" algn="ctr">
                      <a:solidFill>
                        <a:srgbClr val="B0223C"/>
                      </a:solidFill>
                      <a:prstDash val="solid"/>
                      <a:round/>
                      <a:headEnd type="none" w="med" len="med"/>
                      <a:tailEnd type="none" w="med" len="med"/>
                    </a:lnB>
                  </a:tcPr>
                </a:tc>
                <a:extLst>
                  <a:ext uri="{0D108BD9-81ED-4DB2-BD59-A6C34878D82A}">
                    <a16:rowId xmlns:a16="http://schemas.microsoft.com/office/drawing/2014/main" val="3208006827"/>
                  </a:ext>
                </a:extLst>
              </a:tr>
              <a:tr h="0">
                <a:tc>
                  <a:txBody>
                    <a:bodyPr/>
                    <a:lstStyle/>
                    <a:p>
                      <a:pPr fontAlgn="t"/>
                      <a:r>
                        <a:rPr lang="en-US" sz="2800">
                          <a:effectLst/>
                          <a:latin typeface="Times New Roman" panose="02020603050405020304" pitchFamily="18" charset="0"/>
                          <a:cs typeface="Times New Roman" panose="02020603050405020304" pitchFamily="18" charset="0"/>
                        </a:rPr>
                        <a:t>Sống xa nhà</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en-US" sz="2800">
                          <a:effectLst/>
                          <a:latin typeface="Times New Roman" panose="02020603050405020304" pitchFamily="18" charset="0"/>
                          <a:cs typeface="Times New Roman" panose="02020603050405020304" pitchFamily="18" charset="0"/>
                        </a:rPr>
                        <a:t>Học ở trên thành phố</a:t>
                      </a:r>
                    </a:p>
                  </a:txBody>
                  <a:tcPr marL="68580" marR="68580">
                    <a:lnL w="12700" cap="flat" cmpd="sng" algn="ctr">
                      <a:solidFill>
                        <a:srgbClr val="000000"/>
                      </a:solidFill>
                      <a:prstDash val="solid"/>
                      <a:round/>
                      <a:headEnd type="none" w="med" len="med"/>
                      <a:tailEnd type="none" w="med" len="med"/>
                    </a:lnL>
                    <a:lnR w="12700" cap="flat" cmpd="sng" algn="ctr">
                      <a:solidFill>
                        <a:srgbClr val="30223C"/>
                      </a:solidFill>
                      <a:prstDash val="solid"/>
                      <a:round/>
                      <a:headEnd type="none" w="med" len="med"/>
                      <a:tailEnd type="none" w="med" len="med"/>
                    </a:lnR>
                    <a:lnT w="12700" cap="flat" cmpd="sng" algn="ctr">
                      <a:solidFill>
                        <a:srgbClr val="B0223C"/>
                      </a:solidFill>
                      <a:prstDash val="solid"/>
                      <a:round/>
                      <a:headEnd type="none" w="med" len="med"/>
                      <a:tailEnd type="none" w="med" len="med"/>
                    </a:lnT>
                    <a:lnB w="12700" cap="flat" cmpd="sng" algn="ctr">
                      <a:solidFill>
                        <a:srgbClr val="30223C"/>
                      </a:solidFill>
                      <a:prstDash val="solid"/>
                      <a:round/>
                      <a:headEnd type="none" w="med" len="med"/>
                      <a:tailEnd type="none" w="med" len="med"/>
                    </a:lnB>
                  </a:tcPr>
                </a:tc>
                <a:tc>
                  <a:txBody>
                    <a:bodyPr/>
                    <a:lstStyle/>
                    <a:p>
                      <a:pPr fontAlgn="t"/>
                      <a:r>
                        <a:rPr lang="en-US" sz="2800" dirty="0" err="1">
                          <a:effectLst/>
                          <a:latin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giúp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hỗ</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buộc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sống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lập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kiểm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soát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thu</a:t>
                      </a:r>
                      <a:r>
                        <a:rPr lang="en-US" sz="2800" dirty="0">
                          <a:effectLst/>
                          <a:latin typeface="Times New Roman" panose="02020603050405020304" pitchFamily="18" charset="0"/>
                          <a:cs typeface="Times New Roman" panose="02020603050405020304" pitchFamily="18" charset="0"/>
                        </a:rPr>
                        <a:t> chi</a:t>
                      </a:r>
                    </a:p>
                  </a:txBody>
                  <a:tcPr marL="68580" marR="68580">
                    <a:lnL w="12700" cap="flat" cmpd="sng" algn="ctr">
                      <a:solidFill>
                        <a:srgbClr val="30223C"/>
                      </a:solidFill>
                      <a:prstDash val="solid"/>
                      <a:round/>
                      <a:headEnd type="none" w="med" len="med"/>
                      <a:tailEnd type="none" w="med" len="med"/>
                    </a:lnL>
                    <a:lnR w="12700" cap="flat" cmpd="sng" algn="ctr">
                      <a:solidFill>
                        <a:srgbClr val="30223C"/>
                      </a:solidFill>
                      <a:prstDash val="solid"/>
                      <a:round/>
                      <a:headEnd type="none" w="med" len="med"/>
                      <a:tailEnd type="none" w="med" len="med"/>
                    </a:lnR>
                    <a:lnT w="12700" cap="flat" cmpd="sng" algn="ctr">
                      <a:solidFill>
                        <a:srgbClr val="B0223C"/>
                      </a:solidFill>
                      <a:prstDash val="solid"/>
                      <a:round/>
                      <a:headEnd type="none" w="med" len="med"/>
                      <a:tailEnd type="none" w="med" len="med"/>
                    </a:lnT>
                    <a:lnB w="12700" cap="flat" cmpd="sng" algn="ctr">
                      <a:solidFill>
                        <a:srgbClr val="30223C"/>
                      </a:solidFill>
                      <a:prstDash val="solid"/>
                      <a:round/>
                      <a:headEnd type="none" w="med" len="med"/>
                      <a:tailEnd type="none" w="med" len="med"/>
                    </a:lnB>
                  </a:tcPr>
                </a:tc>
                <a:extLst>
                  <a:ext uri="{0D108BD9-81ED-4DB2-BD59-A6C34878D82A}">
                    <a16:rowId xmlns:a16="http://schemas.microsoft.com/office/drawing/2014/main" val="1171908177"/>
                  </a:ext>
                </a:extLst>
              </a:tr>
            </a:tbl>
          </a:graphicData>
        </a:graphic>
      </p:graphicFrame>
      <p:sp>
        <p:nvSpPr>
          <p:cNvPr id="3" name="Rectangle 1"/>
          <p:cNvSpPr>
            <a:spLocks noChangeArrowheads="1"/>
          </p:cNvSpPr>
          <p:nvPr/>
        </p:nvSpPr>
        <p:spPr bwMode="auto">
          <a:xfrm>
            <a:off x="1053736" y="326082"/>
            <a:ext cx="741782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n-US" sz="2800" u="sng" dirty="0" err="1">
                <a:solidFill>
                  <a:srgbClr val="00B050"/>
                </a:solidFill>
                <a:latin typeface="Times New Roman" panose="02020603050405020304" pitchFamily="18" charset="0"/>
                <a:cs typeface="Times New Roman" panose="02020603050405020304" pitchFamily="18" charset="0"/>
              </a:rPr>
              <a:t>Trả</a:t>
            </a:r>
            <a:r>
              <a:rPr lang="en-US" altLang="en-US" sz="2800" u="sng" dirty="0">
                <a:solidFill>
                  <a:srgbClr val="00B050"/>
                </a:solidFill>
                <a:latin typeface="Times New Roman" panose="02020603050405020304" pitchFamily="18" charset="0"/>
                <a:cs typeface="Times New Roman" panose="02020603050405020304" pitchFamily="18" charset="0"/>
              </a:rPr>
              <a:t> </a:t>
            </a:r>
            <a:r>
              <a:rPr lang="en-US" altLang="en-US" sz="2800" u="sng" dirty="0" err="1">
                <a:solidFill>
                  <a:srgbClr val="00B050"/>
                </a:solidFill>
                <a:latin typeface="Times New Roman" panose="02020603050405020304" pitchFamily="18" charset="0"/>
                <a:cs typeface="Times New Roman" panose="02020603050405020304" pitchFamily="18" charset="0"/>
              </a:rPr>
              <a:t>lời</a:t>
            </a:r>
            <a:r>
              <a:rPr kumimoji="0" lang="en-US" altLang="en-US" sz="2800" b="0" i="0" u="sng"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2423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7976" y="648849"/>
            <a:ext cx="10711544" cy="4401205"/>
          </a:xfrm>
          <a:prstGeom prst="rect">
            <a:avLst/>
          </a:prstGeom>
        </p:spPr>
        <p:txBody>
          <a:bodyPr wrap="square">
            <a:spAutoFit/>
          </a:bodyPr>
          <a:lstStyle/>
          <a:p>
            <a:r>
              <a:rPr lang="vi-VN" sz="2800" b="1" i="0" dirty="0">
                <a:solidFill>
                  <a:srgbClr val="333333"/>
                </a:solidFill>
                <a:effectLst/>
                <a:latin typeface="Times New Roman" panose="02020603050405020304" pitchFamily="18" charset="0"/>
                <a:cs typeface="Times New Roman" panose="02020603050405020304" pitchFamily="18" charset="0"/>
              </a:rPr>
              <a:t>Câu 2:</a:t>
            </a:r>
            <a:r>
              <a:rPr lang="vi-VN" sz="2800" b="0" i="0" dirty="0">
                <a:solidFill>
                  <a:srgbClr val="333333"/>
                </a:solidFill>
                <a:effectLst/>
                <a:latin typeface="Times New Roman" panose="02020603050405020304" pitchFamily="18" charset="0"/>
                <a:cs typeface="Times New Roman" panose="02020603050405020304" pitchFamily="18" charset="0"/>
              </a:rPr>
              <a:t> Em đồng tình/không đồng tình với nhận định nào dưới đây? Vì sao? </a:t>
            </a:r>
          </a:p>
          <a:p>
            <a:r>
              <a:rPr lang="vi-VN" sz="2800" b="0" i="0" dirty="0">
                <a:solidFill>
                  <a:srgbClr val="333333"/>
                </a:solidFill>
                <a:effectLst/>
                <a:latin typeface="Times New Roman" panose="02020603050405020304" pitchFamily="18" charset="0"/>
                <a:cs typeface="Times New Roman" panose="02020603050405020304" pitchFamily="18" charset="0"/>
              </a:rPr>
              <a:t>a. Thay đổi xảy đến luôn đi cùng với khó khăn và tiêu cực, càng tránh được thay đổi thì càng tốt.</a:t>
            </a:r>
          </a:p>
          <a:p>
            <a:r>
              <a:rPr lang="vi-VN" sz="2800" b="0" i="0" dirty="0">
                <a:solidFill>
                  <a:srgbClr val="333333"/>
                </a:solidFill>
                <a:effectLst/>
                <a:latin typeface="Times New Roman" panose="02020603050405020304" pitchFamily="18" charset="0"/>
                <a:cs typeface="Times New Roman" panose="02020603050405020304" pitchFamily="18" charset="0"/>
              </a:rPr>
              <a:t>b. Thích ứng với thay đổi là một trải nghiệm giúp con người học hỏi để trưởng thành </a:t>
            </a:r>
          </a:p>
          <a:p>
            <a:r>
              <a:rPr lang="vi-VN" sz="2800" b="0" i="0" dirty="0">
                <a:solidFill>
                  <a:srgbClr val="333333"/>
                </a:solidFill>
                <a:effectLst/>
                <a:latin typeface="Times New Roman" panose="02020603050405020304" pitchFamily="18" charset="0"/>
                <a:cs typeface="Times New Roman" panose="02020603050405020304" pitchFamily="18" charset="0"/>
              </a:rPr>
              <a:t>c. Ngay cả khi cuộc sống ổn định, chúng ta vẫn cần phải học tập và rèn luyện kỹ năng thích ứng với sự thay đổi.</a:t>
            </a:r>
          </a:p>
          <a:p>
            <a:r>
              <a:rPr lang="vi-VN" sz="2800" b="0" i="0" dirty="0">
                <a:solidFill>
                  <a:srgbClr val="333333"/>
                </a:solidFill>
                <a:effectLst/>
                <a:latin typeface="Times New Roman" panose="02020603050405020304" pitchFamily="18" charset="0"/>
                <a:cs typeface="Times New Roman" panose="02020603050405020304" pitchFamily="18" charset="0"/>
              </a:rPr>
              <a:t>d. Chúng ta có thể không kiểm soát được thay đổi xảy đến trong cuộc sống nhưng luôn kiểm soát được cách chúng ta thích ứng với thay đổi đó.</a:t>
            </a:r>
          </a:p>
        </p:txBody>
      </p:sp>
    </p:spTree>
    <p:extLst>
      <p:ext uri="{BB962C8B-B14F-4D97-AF65-F5344CB8AC3E}">
        <p14:creationId xmlns:p14="http://schemas.microsoft.com/office/powerpoint/2010/main" val="1834721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6057" y="674975"/>
            <a:ext cx="11260183" cy="4247317"/>
          </a:xfrm>
          <a:prstGeom prst="rect">
            <a:avLst/>
          </a:prstGeom>
        </p:spPr>
        <p:txBody>
          <a:bodyPr wrap="square">
            <a:spAutoFit/>
          </a:bodyPr>
          <a:lstStyle/>
          <a:p>
            <a:r>
              <a:rPr lang="en-US" u="sng" dirty="0" err="1">
                <a:solidFill>
                  <a:srgbClr val="00B050"/>
                </a:solidFill>
                <a:latin typeface="Roboto"/>
              </a:rPr>
              <a:t>Trả</a:t>
            </a:r>
            <a:r>
              <a:rPr lang="en-US" u="sng" dirty="0">
                <a:solidFill>
                  <a:srgbClr val="00B050"/>
                </a:solidFill>
                <a:latin typeface="Roboto"/>
              </a:rPr>
              <a:t> </a:t>
            </a:r>
            <a:r>
              <a:rPr lang="en-US" u="sng" dirty="0" err="1">
                <a:solidFill>
                  <a:srgbClr val="00B050"/>
                </a:solidFill>
                <a:latin typeface="Roboto"/>
              </a:rPr>
              <a:t>lời</a:t>
            </a:r>
            <a:r>
              <a:rPr lang="vi-VN" b="0" i="0" u="sng" dirty="0">
                <a:solidFill>
                  <a:srgbClr val="00B050"/>
                </a:solidFill>
                <a:effectLst/>
                <a:latin typeface="Roboto"/>
              </a:rPr>
              <a:t>:</a:t>
            </a:r>
            <a:endParaRPr lang="vi-VN" b="0" i="0" dirty="0">
              <a:solidFill>
                <a:srgbClr val="333333"/>
              </a:solidFill>
              <a:effectLst/>
              <a:latin typeface="Roboto"/>
            </a:endParaRPr>
          </a:p>
          <a:p>
            <a:r>
              <a:rPr lang="vi-VN" sz="2800" b="0" i="0" dirty="0">
                <a:solidFill>
                  <a:srgbClr val="333333"/>
                </a:solidFill>
                <a:effectLst/>
                <a:latin typeface="Times New Roman" panose="02020603050405020304" pitchFamily="18" charset="0"/>
                <a:cs typeface="Times New Roman" panose="02020603050405020304" pitchFamily="18" charset="0"/>
              </a:rPr>
              <a:t>a. Không đồng tình. Không phải bất kỳ thay đổi nào cũng là không tốt, đôi khi có những sự thay đổi giúp chúng ta tiếp cận được những điều mới lạ.</a:t>
            </a:r>
          </a:p>
          <a:p>
            <a:r>
              <a:rPr lang="vi-VN" sz="2800" b="0" i="0" dirty="0">
                <a:solidFill>
                  <a:srgbClr val="333333"/>
                </a:solidFill>
                <a:effectLst/>
                <a:latin typeface="Times New Roman" panose="02020603050405020304" pitchFamily="18" charset="0"/>
                <a:cs typeface="Times New Roman" panose="02020603050405020304" pitchFamily="18" charset="0"/>
              </a:rPr>
              <a:t>b. Đồng tình. Học cách chấp nhận và tìm cách vượt qua là quá trình học hỏi, tích lũy kinh nghiệm cho bản thân.</a:t>
            </a:r>
          </a:p>
          <a:p>
            <a:r>
              <a:rPr lang="vi-VN" sz="2800" b="0" i="0" dirty="0">
                <a:solidFill>
                  <a:srgbClr val="333333"/>
                </a:solidFill>
                <a:effectLst/>
                <a:latin typeface="Times New Roman" panose="02020603050405020304" pitchFamily="18" charset="0"/>
                <a:cs typeface="Times New Roman" panose="02020603050405020304" pitchFamily="18" charset="0"/>
              </a:rPr>
              <a:t>c. Đồng tình. Hãy trở nên chủ động, khi đó bất cứ điều gì xảy ra chúng ta đều có thể ứng phó được.</a:t>
            </a:r>
          </a:p>
          <a:p>
            <a:r>
              <a:rPr lang="vi-VN" sz="2800" b="0" i="0" dirty="0">
                <a:solidFill>
                  <a:srgbClr val="333333"/>
                </a:solidFill>
                <a:effectLst/>
                <a:latin typeface="Times New Roman" panose="02020603050405020304" pitchFamily="18" charset="0"/>
                <a:cs typeface="Times New Roman" panose="02020603050405020304" pitchFamily="18" charset="0"/>
              </a:rPr>
              <a:t>d. Đồng tình. Có những sự thay đổi không như mong muốn, là do hoàn cảnh bên ngoài tác động nhưng chúng ta đều có thể thích ứng, kiểm soát được chúng.</a:t>
            </a:r>
          </a:p>
        </p:txBody>
      </p:sp>
    </p:spTree>
    <p:extLst>
      <p:ext uri="{BB962C8B-B14F-4D97-AF65-F5344CB8AC3E}">
        <p14:creationId xmlns:p14="http://schemas.microsoft.com/office/powerpoint/2010/main" val="448642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10"/>
          <p:cNvSpPr/>
          <p:nvPr/>
        </p:nvSpPr>
        <p:spPr>
          <a:xfrm>
            <a:off x="6097588" y="0"/>
            <a:ext cx="5867400" cy="6858000"/>
          </a:xfrm>
          <a:custGeom>
            <a:avLst/>
            <a:gdLst>
              <a:gd name="connsiteX0" fmla="*/ 2689538 w 6096000"/>
              <a:gd name="connsiteY0" fmla="*/ 0 h 6858000"/>
              <a:gd name="connsiteX1" fmla="*/ 6096000 w 6096000"/>
              <a:gd name="connsiteY1" fmla="*/ 3429000 h 6858000"/>
              <a:gd name="connsiteX2" fmla="*/ 2689538 w 6096000"/>
              <a:gd name="connsiteY2" fmla="*/ 6858000 h 6858000"/>
              <a:gd name="connsiteX3" fmla="*/ 60946 w 6096000"/>
              <a:gd name="connsiteY3" fmla="*/ 5610162 h 6858000"/>
              <a:gd name="connsiteX4" fmla="*/ 0 w 6096000"/>
              <a:gd name="connsiteY4" fmla="*/ 5528120 h 6858000"/>
              <a:gd name="connsiteX5" fmla="*/ 135153 w 6096000"/>
              <a:gd name="connsiteY5" fmla="*/ 5346186 h 6858000"/>
              <a:gd name="connsiteX6" fmla="*/ 716923 w 6096000"/>
              <a:gd name="connsiteY6" fmla="*/ 3429000 h 6858000"/>
              <a:gd name="connsiteX7" fmla="*/ 135153 w 6096000"/>
              <a:gd name="connsiteY7" fmla="*/ 1511814 h 6858000"/>
              <a:gd name="connsiteX8" fmla="*/ 0 w 6096000"/>
              <a:gd name="connsiteY8" fmla="*/ 1329880 h 6858000"/>
              <a:gd name="connsiteX9" fmla="*/ 60946 w 6096000"/>
              <a:gd name="connsiteY9" fmla="*/ 1247838 h 6858000"/>
              <a:gd name="connsiteX10" fmla="*/ 2689538 w 609600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6858000">
                <a:moveTo>
                  <a:pt x="2689538" y="0"/>
                </a:moveTo>
                <a:cubicBezTo>
                  <a:pt x="4570875" y="0"/>
                  <a:pt x="6096000" y="1535216"/>
                  <a:pt x="6096000" y="3429000"/>
                </a:cubicBezTo>
                <a:cubicBezTo>
                  <a:pt x="6096000" y="5322784"/>
                  <a:pt x="4570875" y="6858000"/>
                  <a:pt x="2689538" y="6858000"/>
                </a:cubicBezTo>
                <a:cubicBezTo>
                  <a:pt x="1631286" y="6858000"/>
                  <a:pt x="685742" y="6372248"/>
                  <a:pt x="60946" y="5610162"/>
                </a:cubicBezTo>
                <a:lnTo>
                  <a:pt x="0" y="5528120"/>
                </a:lnTo>
                <a:lnTo>
                  <a:pt x="135153" y="5346186"/>
                </a:lnTo>
                <a:cubicBezTo>
                  <a:pt x="502453" y="4798915"/>
                  <a:pt x="716923" y="4139169"/>
                  <a:pt x="716923" y="3429000"/>
                </a:cubicBezTo>
                <a:cubicBezTo>
                  <a:pt x="716923" y="2718831"/>
                  <a:pt x="502453" y="2059086"/>
                  <a:pt x="135153" y="1511814"/>
                </a:cubicBezTo>
                <a:lnTo>
                  <a:pt x="0" y="1329880"/>
                </a:lnTo>
                <a:lnTo>
                  <a:pt x="60946" y="1247838"/>
                </a:lnTo>
                <a:cubicBezTo>
                  <a:pt x="685742" y="485752"/>
                  <a:pt x="1631286" y="0"/>
                  <a:pt x="2689538" y="0"/>
                </a:cubicBezTo>
                <a:close/>
              </a:path>
            </a:pathLst>
          </a:custGeom>
          <a:solidFill>
            <a:srgbClr val="4070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4" name="任意多边形 11"/>
          <p:cNvSpPr/>
          <p:nvPr/>
        </p:nvSpPr>
        <p:spPr>
          <a:xfrm>
            <a:off x="228600" y="0"/>
            <a:ext cx="5867400" cy="6858000"/>
          </a:xfrm>
          <a:custGeom>
            <a:avLst/>
            <a:gdLst>
              <a:gd name="connsiteX0" fmla="*/ 3406462 w 6096001"/>
              <a:gd name="connsiteY0" fmla="*/ 0 h 6858000"/>
              <a:gd name="connsiteX1" fmla="*/ 6035054 w 6096001"/>
              <a:gd name="connsiteY1" fmla="*/ 1247838 h 6858000"/>
              <a:gd name="connsiteX2" fmla="*/ 6096001 w 6096001"/>
              <a:gd name="connsiteY2" fmla="*/ 1329880 h 6858000"/>
              <a:gd name="connsiteX3" fmla="*/ 5960847 w 6096001"/>
              <a:gd name="connsiteY3" fmla="*/ 1511814 h 6858000"/>
              <a:gd name="connsiteX4" fmla="*/ 5379077 w 6096001"/>
              <a:gd name="connsiteY4" fmla="*/ 3429000 h 6858000"/>
              <a:gd name="connsiteX5" fmla="*/ 5960847 w 6096001"/>
              <a:gd name="connsiteY5" fmla="*/ 5346186 h 6858000"/>
              <a:gd name="connsiteX6" fmla="*/ 6096001 w 6096001"/>
              <a:gd name="connsiteY6" fmla="*/ 5528120 h 6858000"/>
              <a:gd name="connsiteX7" fmla="*/ 6035054 w 6096001"/>
              <a:gd name="connsiteY7" fmla="*/ 5610162 h 6858000"/>
              <a:gd name="connsiteX8" fmla="*/ 3406462 w 6096001"/>
              <a:gd name="connsiteY8" fmla="*/ 6858000 h 6858000"/>
              <a:gd name="connsiteX9" fmla="*/ 0 w 6096001"/>
              <a:gd name="connsiteY9" fmla="*/ 3429000 h 6858000"/>
              <a:gd name="connsiteX10" fmla="*/ 3406462 w 6096001"/>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1" h="6858000">
                <a:moveTo>
                  <a:pt x="3406462" y="0"/>
                </a:moveTo>
                <a:cubicBezTo>
                  <a:pt x="4464714" y="0"/>
                  <a:pt x="5410259" y="485752"/>
                  <a:pt x="6035054" y="1247838"/>
                </a:cubicBezTo>
                <a:lnTo>
                  <a:pt x="6096001" y="1329880"/>
                </a:lnTo>
                <a:lnTo>
                  <a:pt x="5960847" y="1511814"/>
                </a:lnTo>
                <a:cubicBezTo>
                  <a:pt x="5593548" y="2059086"/>
                  <a:pt x="5379077" y="2718831"/>
                  <a:pt x="5379077" y="3429000"/>
                </a:cubicBezTo>
                <a:cubicBezTo>
                  <a:pt x="5379077" y="4139169"/>
                  <a:pt x="5593548" y="4798915"/>
                  <a:pt x="5960847" y="5346186"/>
                </a:cubicBezTo>
                <a:lnTo>
                  <a:pt x="6096001" y="5528120"/>
                </a:lnTo>
                <a:lnTo>
                  <a:pt x="6035054" y="5610162"/>
                </a:lnTo>
                <a:cubicBezTo>
                  <a:pt x="5410259" y="6372248"/>
                  <a:pt x="4464714" y="6858000"/>
                  <a:pt x="3406462" y="6858000"/>
                </a:cubicBezTo>
                <a:cubicBezTo>
                  <a:pt x="1525125" y="6858000"/>
                  <a:pt x="0" y="5322784"/>
                  <a:pt x="0" y="3429000"/>
                </a:cubicBezTo>
                <a:cubicBezTo>
                  <a:pt x="0" y="1535216"/>
                  <a:pt x="1525125" y="0"/>
                  <a:pt x="3406462" y="0"/>
                </a:cubicBezTo>
                <a:close/>
              </a:path>
            </a:pathLst>
          </a:custGeom>
          <a:solidFill>
            <a:srgbClr val="F6CF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pic>
        <p:nvPicPr>
          <p:cNvPr id="75780"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2476500"/>
            <a:ext cx="3298825"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14"/>
          <p:cNvSpPr txBox="1"/>
          <p:nvPr/>
        </p:nvSpPr>
        <p:spPr>
          <a:xfrm>
            <a:off x="2589779" y="1131060"/>
            <a:ext cx="8040688" cy="132343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altLang="zh-CN" sz="8000" b="1" i="1" spc="400">
                <a:solidFill>
                  <a:prstClr val="white"/>
                </a:solidFill>
                <a:latin typeface="Times New Roman" pitchFamily="18" charset="0"/>
                <a:ea typeface="方正综艺简体" panose="02010601030101010101" pitchFamily="2" charset="-122"/>
                <a:cs typeface="Times New Roman" pitchFamily="18" charset="0"/>
              </a:rPr>
              <a:t> Khởi động</a:t>
            </a:r>
            <a:endParaRPr lang="zh-CN" altLang="en-US" sz="8000" b="1" i="1" spc="400">
              <a:solidFill>
                <a:prstClr val="white"/>
              </a:solidFill>
              <a:latin typeface="Times New Roman" pitchFamily="18" charset="0"/>
              <a:ea typeface="方正综艺简体" panose="02010601030101010101" pitchFamily="2" charset="-122"/>
              <a:cs typeface="Times New Roman" pitchFamily="18" charset="0"/>
            </a:endParaRPr>
          </a:p>
        </p:txBody>
      </p:sp>
      <p:sp>
        <p:nvSpPr>
          <p:cNvPr id="7" name="五角星 4"/>
          <p:cNvSpPr/>
          <p:nvPr/>
        </p:nvSpPr>
        <p:spPr>
          <a:xfrm rot="19903756">
            <a:off x="5568305" y="-43860"/>
            <a:ext cx="1055387" cy="105636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121807" tIns="60904" rIns="121807" bIns="60904" rtlCol="0" anchor="ctr"/>
          <a:lstStyle/>
          <a:p>
            <a:pPr algn="ctr" defTabSz="1624055"/>
            <a:endParaRPr lang="zh-CN" altLang="en-US" sz="3197">
              <a:solidFill>
                <a:prstClr val="white"/>
              </a:solidFill>
            </a:endParaRPr>
          </a:p>
        </p:txBody>
      </p:sp>
      <p:sp>
        <p:nvSpPr>
          <p:cNvPr id="8" name="五角星 5"/>
          <p:cNvSpPr/>
          <p:nvPr/>
        </p:nvSpPr>
        <p:spPr>
          <a:xfrm rot="21380687">
            <a:off x="10858489" y="390485"/>
            <a:ext cx="610625" cy="611191"/>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121807" tIns="60904" rIns="121807" bIns="60904" rtlCol="0" anchor="ctr"/>
          <a:lstStyle/>
          <a:p>
            <a:pPr algn="ctr" defTabSz="1624055"/>
            <a:endParaRPr lang="zh-CN" altLang="en-US" sz="3197">
              <a:solidFill>
                <a:prstClr val="white"/>
              </a:solidFill>
            </a:endParaRPr>
          </a:p>
        </p:txBody>
      </p:sp>
      <p:pic>
        <p:nvPicPr>
          <p:cNvPr id="9" name="图片 8" descr="6fc417983c9675ce1b60e983870aeb8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311649"/>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
          <p:cNvPicPr>
            <a:picLocks noChangeAspect="1"/>
          </p:cNvPicPr>
          <p:nvPr/>
        </p:nvPicPr>
        <p:blipFill rotWithShape="1">
          <a:blip r:embed="rId6" cstate="print">
            <a:extLst>
              <a:ext uri="{28A0092B-C50C-407E-A947-70E740481C1C}">
                <a14:useLocalDpi xmlns:a14="http://schemas.microsoft.com/office/drawing/2010/main" val="0"/>
              </a:ext>
            </a:extLst>
          </a:blip>
          <a:srcRect l="32760" r="8347"/>
          <a:stretch>
            <a:fillRect/>
          </a:stretch>
        </p:blipFill>
        <p:spPr>
          <a:xfrm flipH="1">
            <a:off x="-412869" y="-86456"/>
            <a:ext cx="2687293" cy="2562967"/>
          </a:xfrm>
          <a:prstGeom prst="rect">
            <a:avLst/>
          </a:prstGeom>
        </p:spPr>
      </p:pic>
    </p:spTree>
    <p:extLst>
      <p:ext uri="{BB962C8B-B14F-4D97-AF65-F5344CB8AC3E}">
        <p14:creationId xmlns:p14="http://schemas.microsoft.com/office/powerpoint/2010/main" val="327542499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par>
                                <p:cTn id="17" presetID="8" presetClass="emph" presetSubtype="0" repeatCount="2000" fill="hold" grpId="1" nodeType="withEffect">
                                  <p:stCondLst>
                                    <p:cond delay="0"/>
                                  </p:stCondLst>
                                  <p:childTnLst>
                                    <p:animRot by="21600000">
                                      <p:cBhvr>
                                        <p:cTn id="18" dur="3500" fill="hold"/>
                                        <p:tgtEl>
                                          <p:spTgt spid="7"/>
                                        </p:tgtEl>
                                        <p:attrNameLst>
                                          <p:attrName>r</p:attrName>
                                        </p:attrNameLst>
                                      </p:cBhvr>
                                    </p:animRot>
                                  </p:childTnLst>
                                </p:cTn>
                              </p:par>
                              <p:par>
                                <p:cTn id="19" presetID="6" presetClass="emph" presetSubtype="0" repeatCount="2000" autoRev="1" fill="hold" grpId="1" nodeType="withEffect">
                                  <p:stCondLst>
                                    <p:cond delay="0"/>
                                  </p:stCondLst>
                                  <p:childTnLst>
                                    <p:animScale>
                                      <p:cBhvr>
                                        <p:cTn id="20" dur="2000" fill="hold"/>
                                        <p:tgtEl>
                                          <p:spTgt spid="8"/>
                                        </p:tgtEl>
                                      </p:cBhvr>
                                      <p:by x="150000" y="150000"/>
                                    </p:animScale>
                                  </p:childTnLst>
                                </p:cTn>
                              </p:par>
                            </p:childTnLst>
                          </p:cTn>
                        </p:par>
                        <p:par>
                          <p:cTn id="21" fill="hold">
                            <p:stCondLst>
                              <p:cond delay="8500"/>
                            </p:stCondLst>
                            <p:childTnLst>
                              <p:par>
                                <p:cTn id="22" presetID="37"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900" decel="100000" fill="hold"/>
                                        <p:tgtEl>
                                          <p:spTgt spid="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8"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7645" y="644660"/>
            <a:ext cx="10720251" cy="2246769"/>
          </a:xfrm>
          <a:prstGeom prst="rect">
            <a:avLst/>
          </a:prstGeom>
        </p:spPr>
        <p:txBody>
          <a:bodyPr wrap="square">
            <a:spAutoFit/>
          </a:bodyPr>
          <a:lstStyle/>
          <a:p>
            <a:r>
              <a:rPr lang="vi-VN" sz="2800" b="1" i="0" dirty="0">
                <a:solidFill>
                  <a:srgbClr val="333333"/>
                </a:solidFill>
                <a:effectLst/>
                <a:latin typeface="Times New Roman" panose="02020603050405020304" pitchFamily="18" charset="0"/>
                <a:cs typeface="Times New Roman" panose="02020603050405020304" pitchFamily="18" charset="0"/>
              </a:rPr>
              <a:t>Câu 3:</a:t>
            </a:r>
            <a:r>
              <a:rPr lang="vi-VN" sz="2800" b="0" i="0" dirty="0">
                <a:solidFill>
                  <a:srgbClr val="333333"/>
                </a:solidFill>
                <a:effectLst/>
                <a:latin typeface="Times New Roman" panose="02020603050405020304" pitchFamily="18" charset="0"/>
                <a:cs typeface="Times New Roman" panose="02020603050405020304" pitchFamily="18" charset="0"/>
              </a:rPr>
              <a:t> Em hãy vận dụng cách thích ứng với sự thay đổi để tư vấn cho các bạn trong những tình huống dưới đây: </a:t>
            </a:r>
          </a:p>
          <a:p>
            <a:r>
              <a:rPr lang="vi-VN" sz="2800" b="0" i="0" dirty="0">
                <a:solidFill>
                  <a:srgbClr val="333333"/>
                </a:solidFill>
                <a:effectLst/>
                <a:latin typeface="Times New Roman" panose="02020603050405020304" pitchFamily="18" charset="0"/>
                <a:cs typeface="Times New Roman" panose="02020603050405020304" pitchFamily="18" charset="0"/>
              </a:rPr>
              <a:t>a. Bạn B lần đầu sống xa nhà…không để ý chuyện học tập</a:t>
            </a:r>
          </a:p>
          <a:p>
            <a:r>
              <a:rPr lang="vi-VN" sz="2800" b="0" i="0" dirty="0">
                <a:solidFill>
                  <a:srgbClr val="333333"/>
                </a:solidFill>
                <a:effectLst/>
                <a:latin typeface="Times New Roman" panose="02020603050405020304" pitchFamily="18" charset="0"/>
                <a:cs typeface="Times New Roman" panose="02020603050405020304" pitchFamily="18" charset="0"/>
              </a:rPr>
              <a:t>b. Mẹ bạn P bị đột quỵ…chăm sóc cho mẹ </a:t>
            </a:r>
          </a:p>
          <a:p>
            <a:r>
              <a:rPr lang="vi-VN" sz="2800" b="0" i="0" dirty="0">
                <a:solidFill>
                  <a:srgbClr val="333333"/>
                </a:solidFill>
                <a:effectLst/>
                <a:latin typeface="Times New Roman" panose="02020603050405020304" pitchFamily="18" charset="0"/>
                <a:cs typeface="Times New Roman" panose="02020603050405020304" pitchFamily="18" charset="0"/>
              </a:rPr>
              <a:t>c. Bố mẹ bạn S…chuyển trường</a:t>
            </a:r>
          </a:p>
        </p:txBody>
      </p:sp>
      <p:sp>
        <p:nvSpPr>
          <p:cNvPr id="3" name="Rectangle 2"/>
          <p:cNvSpPr/>
          <p:nvPr/>
        </p:nvSpPr>
        <p:spPr>
          <a:xfrm>
            <a:off x="644433" y="3049353"/>
            <a:ext cx="11129555" cy="3539430"/>
          </a:xfrm>
          <a:prstGeom prst="rect">
            <a:avLst/>
          </a:prstGeom>
        </p:spPr>
        <p:txBody>
          <a:bodyPr wrap="square">
            <a:spAutoFit/>
          </a:bodyPr>
          <a:lstStyle/>
          <a:p>
            <a:pPr lvl="0"/>
            <a:r>
              <a:rPr lang="en-US" sz="2800" u="sng" dirty="0" err="1">
                <a:solidFill>
                  <a:srgbClr val="00B050"/>
                </a:solidFill>
                <a:latin typeface="Times New Roman" panose="02020603050405020304" pitchFamily="18" charset="0"/>
              </a:rPr>
              <a:t>Trả</a:t>
            </a:r>
            <a:r>
              <a:rPr lang="en-US" sz="2800" u="sng" dirty="0">
                <a:solidFill>
                  <a:srgbClr val="00B050"/>
                </a:solidFill>
                <a:latin typeface="Times New Roman" panose="02020603050405020304" pitchFamily="18" charset="0"/>
              </a:rPr>
              <a:t> </a:t>
            </a:r>
            <a:r>
              <a:rPr lang="en-US" sz="2800" u="sng" dirty="0" err="1">
                <a:solidFill>
                  <a:srgbClr val="00B050"/>
                </a:solidFill>
                <a:latin typeface="Times New Roman" panose="02020603050405020304" pitchFamily="18" charset="0"/>
              </a:rPr>
              <a:t>lời</a:t>
            </a:r>
            <a:r>
              <a:rPr lang="vi-VN" sz="2800" u="sng" dirty="0">
                <a:solidFill>
                  <a:srgbClr val="00B050"/>
                </a:solidFill>
                <a:latin typeface="Times New Roman" panose="02020603050405020304" pitchFamily="18" charset="0"/>
              </a:rPr>
              <a:t>:</a:t>
            </a:r>
            <a:r>
              <a:rPr lang="vi-VN" sz="2800" u="sng" dirty="0">
                <a:solidFill>
                  <a:srgbClr val="333333"/>
                </a:solidFill>
                <a:latin typeface="Times New Roman" panose="02020603050405020304" pitchFamily="18" charset="0"/>
              </a:rPr>
              <a:t> </a:t>
            </a:r>
            <a:endParaRPr lang="vi-VN" sz="2800" dirty="0">
              <a:solidFill>
                <a:srgbClr val="333333"/>
              </a:solidFill>
              <a:latin typeface="Times New Roman" panose="02020603050405020304" pitchFamily="18" charset="0"/>
            </a:endParaRPr>
          </a:p>
          <a:p>
            <a:pPr lvl="0"/>
            <a:r>
              <a:rPr lang="vi-VN" sz="2800" dirty="0">
                <a:solidFill>
                  <a:srgbClr val="333333"/>
                </a:solidFill>
                <a:latin typeface="Times New Roman" panose="02020603050405020304" pitchFamily="18" charset="0"/>
              </a:rPr>
              <a:t>a. B nên lên kế hoạch chi tiêu, cân đối chi những thứ cần thiêys, tránh lãng phí, tập trung vào học tập.</a:t>
            </a:r>
          </a:p>
          <a:p>
            <a:pPr lvl="0"/>
            <a:r>
              <a:rPr lang="vi-VN" sz="2800" dirty="0">
                <a:solidFill>
                  <a:srgbClr val="333333"/>
                </a:solidFill>
                <a:latin typeface="Times New Roman" panose="02020603050405020304" pitchFamily="18" charset="0"/>
              </a:rPr>
              <a:t>b. P nên giữ bình tĩnh, xem xét xử lý từng vấn đề, an ủi bản thân chỉ trong thời gian đầu thôi rồi mọi chuyện sẽ dần quen, chăm lo cho mẹ cẩn thận nhưng đừng quên tự chăm sóc bản thân mình.</a:t>
            </a:r>
          </a:p>
          <a:p>
            <a:pPr lvl="0"/>
            <a:r>
              <a:rPr lang="vi-VN" sz="2800" dirty="0">
                <a:solidFill>
                  <a:srgbClr val="333333"/>
                </a:solidFill>
                <a:latin typeface="Times New Roman" panose="02020603050405020304" pitchFamily="18" charset="0"/>
              </a:rPr>
              <a:t>c. S nên tập làm quen với cuộc sống mới, chủ động làm quen bạn mới, phụ giúp ông bà để bố mẹ yên tâm công tác.</a:t>
            </a:r>
          </a:p>
        </p:txBody>
      </p:sp>
    </p:spTree>
    <p:extLst>
      <p:ext uri="{BB962C8B-B14F-4D97-AF65-F5344CB8AC3E}">
        <p14:creationId xmlns:p14="http://schemas.microsoft.com/office/powerpoint/2010/main" val="1730429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4" y="543507"/>
            <a:ext cx="11059885" cy="3539430"/>
          </a:xfrm>
          <a:prstGeom prst="rect">
            <a:avLst/>
          </a:prstGeom>
        </p:spPr>
        <p:txBody>
          <a:bodyPr wrap="square">
            <a:spAutoFit/>
          </a:bodyPr>
          <a:lstStyle/>
          <a:p>
            <a:r>
              <a:rPr lang="vi-VN" sz="2800" b="0" i="0" u="sng" dirty="0">
                <a:solidFill>
                  <a:srgbClr val="00B050"/>
                </a:solidFill>
                <a:effectLst/>
                <a:latin typeface="+mj-lt"/>
              </a:rPr>
              <a:t>Giải nhanh:</a:t>
            </a:r>
            <a:r>
              <a:rPr lang="vi-VN" sz="2800" b="0" i="0" u="sng" dirty="0">
                <a:solidFill>
                  <a:srgbClr val="333333"/>
                </a:solidFill>
                <a:effectLst/>
                <a:latin typeface="+mj-lt"/>
              </a:rPr>
              <a:t> </a:t>
            </a:r>
            <a:endParaRPr lang="vi-VN" sz="2800" b="0" i="0" dirty="0">
              <a:solidFill>
                <a:srgbClr val="333333"/>
              </a:solidFill>
              <a:effectLst/>
              <a:latin typeface="+mj-lt"/>
            </a:endParaRPr>
          </a:p>
          <a:p>
            <a:r>
              <a:rPr lang="vi-VN" sz="2800" b="0" i="0" dirty="0">
                <a:solidFill>
                  <a:srgbClr val="333333"/>
                </a:solidFill>
                <a:effectLst/>
                <a:latin typeface="+mj-lt"/>
              </a:rPr>
              <a:t>a. B nên lên kế hoạch chi tiêu, cân đối chi những thứ cần thiêys, tránh lãng phí, tập trung vào học tập.</a:t>
            </a:r>
          </a:p>
          <a:p>
            <a:r>
              <a:rPr lang="vi-VN" sz="2800" b="0" i="0" dirty="0">
                <a:solidFill>
                  <a:srgbClr val="333333"/>
                </a:solidFill>
                <a:effectLst/>
                <a:latin typeface="+mj-lt"/>
              </a:rPr>
              <a:t>b. P nên giữ bình tĩnh, xem xét xử lý từng vấn đề, an ủi bản thân chỉ trong thời gian đầu thôi rồi mọi chuyện sẽ dần quen, chăm lo cho mẹ cẩn thận nhưng đừng quên tự chăm sóc bản thân mình.</a:t>
            </a:r>
          </a:p>
          <a:p>
            <a:r>
              <a:rPr lang="vi-VN" sz="2800" b="0" i="0" dirty="0">
                <a:solidFill>
                  <a:srgbClr val="333333"/>
                </a:solidFill>
                <a:effectLst/>
                <a:latin typeface="+mj-lt"/>
              </a:rPr>
              <a:t>c. S nên tập làm quen với cuộc sống mới, chủ động làm quen bạn mới, phụ giúp ông bà để bố mẹ yên tâm công tác.</a:t>
            </a:r>
          </a:p>
        </p:txBody>
      </p:sp>
    </p:spTree>
    <p:extLst>
      <p:ext uri="{BB962C8B-B14F-4D97-AF65-F5344CB8AC3E}">
        <p14:creationId xmlns:p14="http://schemas.microsoft.com/office/powerpoint/2010/main" val="2243284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0262" y="433979"/>
            <a:ext cx="11190515" cy="1384995"/>
          </a:xfrm>
          <a:prstGeom prst="rect">
            <a:avLst/>
          </a:prstGeom>
        </p:spPr>
        <p:txBody>
          <a:bodyPr wrap="square">
            <a:spAutoFit/>
          </a:bodyPr>
          <a:lstStyle/>
          <a:p>
            <a:r>
              <a:rPr lang="vi-VN" sz="2800" b="1" i="0" dirty="0">
                <a:solidFill>
                  <a:srgbClr val="333333"/>
                </a:solidFill>
                <a:effectLst/>
                <a:latin typeface="+mj-lt"/>
              </a:rPr>
              <a:t>Câu 4:</a:t>
            </a:r>
            <a:r>
              <a:rPr lang="vi-VN" sz="2800" b="0" i="0" dirty="0">
                <a:solidFill>
                  <a:srgbClr val="333333"/>
                </a:solidFill>
                <a:effectLst/>
                <a:latin typeface="+mj-lt"/>
              </a:rPr>
              <a:t> Em hãy nêu một thay đổi trong cuộc sống của mình hoặc người thân xung quanh và vận dụng cách thích ứng với thay đổi để đưa ra biện pháp thích ứng phù hợp.</a:t>
            </a:r>
            <a:endParaRPr lang="en-US" sz="2800" dirty="0">
              <a:latin typeface="+mj-lt"/>
            </a:endParaRPr>
          </a:p>
        </p:txBody>
      </p:sp>
      <p:sp>
        <p:nvSpPr>
          <p:cNvPr id="3" name="Rectangle 2"/>
          <p:cNvSpPr/>
          <p:nvPr/>
        </p:nvSpPr>
        <p:spPr>
          <a:xfrm>
            <a:off x="470261" y="1997839"/>
            <a:ext cx="11190515" cy="3539430"/>
          </a:xfrm>
          <a:prstGeom prst="rect">
            <a:avLst/>
          </a:prstGeom>
        </p:spPr>
        <p:txBody>
          <a:bodyPr wrap="square">
            <a:spAutoFit/>
          </a:bodyPr>
          <a:lstStyle/>
          <a:p>
            <a:r>
              <a:rPr lang="en-US" sz="2800" u="sng" dirty="0" err="1">
                <a:solidFill>
                  <a:srgbClr val="00B050"/>
                </a:solidFill>
                <a:latin typeface="Times New Roman" panose="02020603050405020304" pitchFamily="18" charset="0"/>
                <a:cs typeface="Times New Roman" panose="02020603050405020304" pitchFamily="18" charset="0"/>
              </a:rPr>
              <a:t>Trả</a:t>
            </a:r>
            <a:r>
              <a:rPr lang="en-US" sz="2800" u="sng" dirty="0">
                <a:solidFill>
                  <a:srgbClr val="00B050"/>
                </a:solidFill>
                <a:latin typeface="Times New Roman" panose="02020603050405020304" pitchFamily="18" charset="0"/>
                <a:cs typeface="Times New Roman" panose="02020603050405020304" pitchFamily="18" charset="0"/>
              </a:rPr>
              <a:t> </a:t>
            </a:r>
            <a:r>
              <a:rPr lang="en-US" sz="2800" u="sng" dirty="0" err="1">
                <a:solidFill>
                  <a:srgbClr val="00B050"/>
                </a:solidFill>
                <a:latin typeface="Times New Roman" panose="02020603050405020304" pitchFamily="18" charset="0"/>
                <a:cs typeface="Times New Roman" panose="02020603050405020304" pitchFamily="18" charset="0"/>
              </a:rPr>
              <a:t>lời</a:t>
            </a:r>
            <a:r>
              <a:rPr lang="vi-VN" sz="2800" b="0" i="0" u="sng" dirty="0">
                <a:solidFill>
                  <a:srgbClr val="00B050"/>
                </a:solidFill>
                <a:effectLst/>
                <a:latin typeface="Times New Roman" panose="02020603050405020304" pitchFamily="18" charset="0"/>
                <a:cs typeface="Times New Roman" panose="02020603050405020304" pitchFamily="18" charset="0"/>
              </a:rPr>
              <a:t>:</a:t>
            </a:r>
            <a:endParaRPr lang="vi-VN" sz="2800" b="0" i="0" dirty="0">
              <a:solidFill>
                <a:srgbClr val="333333"/>
              </a:solidFill>
              <a:effectLst/>
              <a:latin typeface="Times New Roman" panose="02020603050405020304" pitchFamily="18" charset="0"/>
              <a:cs typeface="Times New Roman" panose="02020603050405020304" pitchFamily="18" charset="0"/>
            </a:endParaRPr>
          </a:p>
          <a:p>
            <a:r>
              <a:rPr lang="vi-VN" sz="2800" b="0" i="0" dirty="0">
                <a:solidFill>
                  <a:srgbClr val="333333"/>
                </a:solidFill>
                <a:effectLst/>
                <a:latin typeface="Times New Roman" panose="02020603050405020304" pitchFamily="18" charset="0"/>
                <a:cs typeface="Times New Roman" panose="02020603050405020304" pitchFamily="18" charset="0"/>
              </a:rPr>
              <a:t>S đã học tiếng Pháp từ lâu nhưng do gia đình có định hướng mới nên buộc S phải chuyển sang học tiếng Đức. Sự tương đồng của 2 ngôn ngữ khiến S rất sợ hãi và không thích ứng được. Để cải thiện khả năng tiếng Đức của mình, S đã ra phố đi bộ để giao lưu với người Đức. </a:t>
            </a:r>
          </a:p>
          <a:p>
            <a:r>
              <a:rPr lang="vi-VN" sz="2800" b="0" i="0" dirty="0">
                <a:solidFill>
                  <a:srgbClr val="333333"/>
                </a:solidFill>
                <a:effectLst/>
                <a:latin typeface="Times New Roman" panose="02020603050405020304" pitchFamily="18" charset="0"/>
                <a:cs typeface="Times New Roman" panose="02020603050405020304" pitchFamily="18" charset="0"/>
              </a:rPr>
              <a:t>Do nhu cầu của thời đại mà anh N đã chuyển mô hình kinh doanh thủ công sang mô hình kinh doanh ứng dụng khoa học – công nghệ - kỹ thuật vào bộ máy sản xuất của cá nhân. </a:t>
            </a:r>
          </a:p>
        </p:txBody>
      </p:sp>
    </p:spTree>
    <p:extLst>
      <p:ext uri="{BB962C8B-B14F-4D97-AF65-F5344CB8AC3E}">
        <p14:creationId xmlns:p14="http://schemas.microsoft.com/office/powerpoint/2010/main" val="1649394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4136" y="206718"/>
            <a:ext cx="11373394" cy="1384995"/>
          </a:xfrm>
          <a:prstGeom prst="rect">
            <a:avLst/>
          </a:prstGeom>
        </p:spPr>
        <p:txBody>
          <a:bodyPr wrap="square">
            <a:spAutoFit/>
          </a:bodyPr>
          <a:lstStyle/>
          <a:p>
            <a:pPr algn="just"/>
            <a:r>
              <a:rPr lang="en-US" sz="2800" b="0" i="0" dirty="0">
                <a:solidFill>
                  <a:srgbClr val="116AB1"/>
                </a:solidFill>
                <a:effectLst/>
                <a:latin typeface="Times New Roman" panose="02020603050405020304" pitchFamily="18" charset="0"/>
                <a:cs typeface="Times New Roman" panose="02020603050405020304" pitchFamily="18" charset="0"/>
              </a:rPr>
              <a:t>VẬN DỤNG </a:t>
            </a:r>
          </a:p>
          <a:p>
            <a:r>
              <a:rPr lang="en-US" sz="2800" b="0" i="0" dirty="0" err="1">
                <a:solidFill>
                  <a:srgbClr val="333333"/>
                </a:solidFill>
                <a:effectLst/>
                <a:latin typeface="Times New Roman" panose="02020603050405020304" pitchFamily="18" charset="0"/>
                <a:cs typeface="Times New Roman" panose="02020603050405020304" pitchFamily="18" charset="0"/>
              </a:rPr>
              <a:t>Em</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hãy</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tìm</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hiểu</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một</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số</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kỹ</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năng</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cần</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thiết</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để</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thích</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ứng</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với</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thay</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đổi</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và</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viết</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bài</a:t>
            </a:r>
            <a:r>
              <a:rPr lang="en-US" sz="2800" b="0" i="0" dirty="0">
                <a:solidFill>
                  <a:srgbClr val="333333"/>
                </a:solidFill>
                <a:effectLst/>
                <a:latin typeface="Times New Roman" panose="02020603050405020304" pitchFamily="18" charset="0"/>
                <a:cs typeface="Times New Roman" panose="02020603050405020304" pitchFamily="18" charset="0"/>
              </a:rPr>
              <a:t> chia </a:t>
            </a:r>
            <a:r>
              <a:rPr lang="en-US" sz="2800" b="0" i="0" dirty="0" err="1">
                <a:solidFill>
                  <a:srgbClr val="333333"/>
                </a:solidFill>
                <a:effectLst/>
                <a:latin typeface="Times New Roman" panose="02020603050405020304" pitchFamily="18" charset="0"/>
                <a:cs typeface="Times New Roman" panose="02020603050405020304" pitchFamily="18" charset="0"/>
              </a:rPr>
              <a:t>sẻ</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cùng</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các</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bạn</a:t>
            </a:r>
            <a:r>
              <a:rPr lang="en-US" sz="2800" b="0" i="0" dirty="0">
                <a:solidFill>
                  <a:srgbClr val="333333"/>
                </a:solidFill>
                <a:effectLst/>
                <a:latin typeface="Times New Roman" panose="02020603050405020304" pitchFamily="18" charset="0"/>
                <a:cs typeface="Times New Roman" panose="02020603050405020304" pitchFamily="18" charset="0"/>
              </a:rPr>
              <a:t>.</a:t>
            </a:r>
          </a:p>
        </p:txBody>
      </p:sp>
      <p:sp>
        <p:nvSpPr>
          <p:cNvPr id="3" name="Rectangle 2"/>
          <p:cNvSpPr/>
          <p:nvPr/>
        </p:nvSpPr>
        <p:spPr>
          <a:xfrm>
            <a:off x="444136" y="1713808"/>
            <a:ext cx="11051177" cy="4832092"/>
          </a:xfrm>
          <a:prstGeom prst="rect">
            <a:avLst/>
          </a:prstGeom>
        </p:spPr>
        <p:txBody>
          <a:bodyPr wrap="square">
            <a:spAutoFit/>
          </a:bodyPr>
          <a:lstStyle/>
          <a:p>
            <a:pPr algn="just"/>
            <a:r>
              <a:rPr lang="en-US" sz="2800" u="sng" dirty="0" err="1">
                <a:solidFill>
                  <a:srgbClr val="00B050"/>
                </a:solidFill>
                <a:latin typeface="Times New Roman" panose="02020603050405020304" pitchFamily="18" charset="0"/>
                <a:cs typeface="Times New Roman" panose="02020603050405020304" pitchFamily="18" charset="0"/>
              </a:rPr>
              <a:t>Trả</a:t>
            </a:r>
            <a:r>
              <a:rPr lang="en-US" sz="2800" u="sng" dirty="0">
                <a:solidFill>
                  <a:srgbClr val="00B050"/>
                </a:solidFill>
                <a:latin typeface="Times New Roman" panose="02020603050405020304" pitchFamily="18" charset="0"/>
                <a:cs typeface="Times New Roman" panose="02020603050405020304" pitchFamily="18" charset="0"/>
              </a:rPr>
              <a:t> </a:t>
            </a:r>
            <a:r>
              <a:rPr lang="en-US" sz="2800" u="sng" dirty="0" err="1">
                <a:solidFill>
                  <a:srgbClr val="00B050"/>
                </a:solidFill>
                <a:latin typeface="Times New Roman" panose="02020603050405020304" pitchFamily="18" charset="0"/>
                <a:cs typeface="Times New Roman" panose="02020603050405020304" pitchFamily="18" charset="0"/>
              </a:rPr>
              <a:t>lời</a:t>
            </a:r>
            <a:r>
              <a:rPr lang="vi-VN" sz="2800" b="0" i="0" u="sng" dirty="0">
                <a:solidFill>
                  <a:srgbClr val="00B050"/>
                </a:solidFill>
                <a:effectLst/>
                <a:latin typeface="Times New Roman" panose="02020603050405020304" pitchFamily="18" charset="0"/>
                <a:cs typeface="Times New Roman" panose="02020603050405020304" pitchFamily="18" charset="0"/>
              </a:rPr>
              <a:t>:</a:t>
            </a:r>
            <a:r>
              <a:rPr lang="vi-VN" sz="2800" b="0" i="0" u="sng" dirty="0">
                <a:solidFill>
                  <a:srgbClr val="333333"/>
                </a:solidFill>
                <a:effectLst/>
                <a:latin typeface="Times New Roman" panose="02020603050405020304" pitchFamily="18" charset="0"/>
                <a:cs typeface="Times New Roman" panose="02020603050405020304" pitchFamily="18" charset="0"/>
              </a:rPr>
              <a:t> </a:t>
            </a:r>
            <a:endParaRPr lang="vi-VN" sz="2800" b="0" i="0" dirty="0">
              <a:solidFill>
                <a:srgbClr val="333333"/>
              </a:solidFill>
              <a:effectLst/>
              <a:latin typeface="Times New Roman" panose="02020603050405020304" pitchFamily="18" charset="0"/>
              <a:cs typeface="Times New Roman" panose="02020603050405020304" pitchFamily="18" charset="0"/>
            </a:endParaRPr>
          </a:p>
          <a:p>
            <a:pPr algn="just"/>
            <a:r>
              <a:rPr lang="vi-VN" sz="2800" b="0" i="0" dirty="0">
                <a:solidFill>
                  <a:srgbClr val="333333"/>
                </a:solidFill>
                <a:effectLst/>
                <a:latin typeface="+mj-lt"/>
              </a:rPr>
              <a:t>Sẵn sàng trải nghiệm, thử nghiệm những cái mới là những người không ngại thử thách, họ đương đầu với cái mới giống như đó là chuyện thường ngày và họ không bao giờ bị phụ thuộc, trói buộc trong một hệ thống tư tưởng nào đó.Họ hiểu và chấp nhận những vấn đề xảy ra khi không tuân theo kế hoạch mà không hề nao núng. Không ngừng tích cực tìm tòi và học hỏi những kiến thức mới. Cập nhật những cái mới là vô cùng quan trọng. Bởi thế giới không ngừng thay đổi. Nếu như bạn chỉ dậm chân tại chỗ thì bạn đã chấp nhận sự tụt lùi của bản thân. Việc học hỏi những thứ mới có thể diễn ra ở bất cứ đâu: một ngày nghỉ cuối tuần, thời gian rảnh rỗi mỗi người, trên trường, ngoài đường hay từ những người xung quanh. </a:t>
            </a:r>
          </a:p>
        </p:txBody>
      </p:sp>
    </p:spTree>
    <p:extLst>
      <p:ext uri="{BB962C8B-B14F-4D97-AF65-F5344CB8AC3E}">
        <p14:creationId xmlns:p14="http://schemas.microsoft.com/office/powerpoint/2010/main" val="2861045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9921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ounded Rectangle 67"/>
          <p:cNvSpPr/>
          <p:nvPr/>
        </p:nvSpPr>
        <p:spPr>
          <a:xfrm>
            <a:off x="614608" y="5688529"/>
            <a:ext cx="1149308" cy="786689"/>
          </a:xfrm>
          <a:prstGeom prst="roundRect">
            <a:avLst>
              <a:gd name="adj" fmla="val 22746"/>
            </a:avLst>
          </a:prstGeom>
          <a:solidFill>
            <a:srgbClr val="00808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9" name="Rounded Rectangle 68"/>
          <p:cNvSpPr/>
          <p:nvPr/>
        </p:nvSpPr>
        <p:spPr>
          <a:xfrm>
            <a:off x="2543116" y="2963424"/>
            <a:ext cx="1737360" cy="1189204"/>
          </a:xfrm>
          <a:prstGeom prst="roundRect">
            <a:avLst>
              <a:gd name="adj" fmla="val 30702"/>
            </a:avLst>
          </a:prstGeom>
          <a:solidFill>
            <a:srgbClr val="00808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a:off x="787328" y="3074436"/>
            <a:ext cx="3291840" cy="322542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p:cNvSpPr txBox="1"/>
          <p:nvPr/>
        </p:nvSpPr>
        <p:spPr>
          <a:xfrm>
            <a:off x="919030" y="3792483"/>
            <a:ext cx="3028436" cy="2400657"/>
          </a:xfrm>
          <a:prstGeom prst="rect">
            <a:avLst/>
          </a:prstGeom>
          <a:noFill/>
        </p:spPr>
        <p:txBody>
          <a:bodyPr wrap="square" rtlCol="0">
            <a:spAutoFit/>
          </a:bodyPr>
          <a:lstStyle/>
          <a:p>
            <a:pPr lvl="0" algn="ctr"/>
            <a:r>
              <a:rPr lang="vi-VN" sz="2500" b="1">
                <a:solidFill>
                  <a:srgbClr val="124057"/>
                </a:solidFill>
                <a:latin typeface="+mj-lt"/>
                <a:cs typeface="Calibri" panose="020F0502020204030204" pitchFamily="34" charset="0"/>
              </a:rPr>
              <a:t>Em hãy xác định những điều có thể thay đổi ở bản thân và những thuận lợi, khó khăn khi thay đổi những điều đó</a:t>
            </a:r>
            <a:endParaRPr lang="vi-VN" sz="2500" b="1" dirty="0">
              <a:solidFill>
                <a:srgbClr val="124057"/>
              </a:solidFill>
              <a:latin typeface="+mj-lt"/>
              <a:ea typeface="Nixie One"/>
              <a:cs typeface="Calibri" panose="020F0502020204030204" pitchFamily="34" charset="0"/>
              <a:sym typeface="Nixie One"/>
            </a:endParaRPr>
          </a:p>
        </p:txBody>
      </p:sp>
      <p:sp>
        <p:nvSpPr>
          <p:cNvPr id="72" name="Rounded Rectangle 71"/>
          <p:cNvSpPr/>
          <p:nvPr/>
        </p:nvSpPr>
        <p:spPr>
          <a:xfrm>
            <a:off x="1050732" y="3151775"/>
            <a:ext cx="822346" cy="554358"/>
          </a:xfrm>
          <a:prstGeom prst="round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1</a:t>
            </a:r>
          </a:p>
        </p:txBody>
      </p:sp>
      <p:sp>
        <p:nvSpPr>
          <p:cNvPr id="73" name="Rounded Rectangle 72"/>
          <p:cNvSpPr/>
          <p:nvPr/>
        </p:nvSpPr>
        <p:spPr>
          <a:xfrm>
            <a:off x="4516048" y="5688529"/>
            <a:ext cx="1149308" cy="786689"/>
          </a:xfrm>
          <a:prstGeom prst="roundRect">
            <a:avLst>
              <a:gd name="adj" fmla="val 22746"/>
            </a:avLst>
          </a:prstGeom>
          <a:solidFill>
            <a:schemeClr val="accent2"/>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2" name="Rounded Rectangle 81"/>
          <p:cNvSpPr/>
          <p:nvPr/>
        </p:nvSpPr>
        <p:spPr>
          <a:xfrm>
            <a:off x="6444556" y="2963424"/>
            <a:ext cx="1737360" cy="1189204"/>
          </a:xfrm>
          <a:prstGeom prst="roundRect">
            <a:avLst>
              <a:gd name="adj" fmla="val 30702"/>
            </a:avLst>
          </a:prstGeom>
          <a:solidFill>
            <a:schemeClr val="accent2"/>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86" name="Rounded Rectangle 85"/>
          <p:cNvSpPr/>
          <p:nvPr/>
        </p:nvSpPr>
        <p:spPr>
          <a:xfrm>
            <a:off x="4688768" y="3074436"/>
            <a:ext cx="3291840" cy="322542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sp>
        <p:nvSpPr>
          <p:cNvPr id="87" name="TextBox 86"/>
          <p:cNvSpPr txBox="1"/>
          <p:nvPr/>
        </p:nvSpPr>
        <p:spPr>
          <a:xfrm>
            <a:off x="4942861" y="4007873"/>
            <a:ext cx="2904602" cy="1815882"/>
          </a:xfrm>
          <a:prstGeom prst="rect">
            <a:avLst/>
          </a:prstGeom>
          <a:noFill/>
        </p:spPr>
        <p:txBody>
          <a:bodyPr wrap="square" rtlCol="0">
            <a:spAutoFit/>
          </a:bodyPr>
          <a:lstStyle/>
          <a:p>
            <a:pPr lvl="0" algn="ctr"/>
            <a:r>
              <a:rPr lang="vi-VN" sz="2800" b="1">
                <a:solidFill>
                  <a:srgbClr val="124057"/>
                </a:solidFill>
                <a:latin typeface="+mj-lt"/>
                <a:cs typeface="Calibri" panose="020F0502020204030204" pitchFamily="34" charset="0"/>
              </a:rPr>
              <a:t>Tại sao mỗi cá nhân cần phải thích ứng với sự thay đổi?</a:t>
            </a:r>
            <a:endParaRPr lang="vi-VN" sz="2800" b="1" dirty="0">
              <a:solidFill>
                <a:srgbClr val="124057"/>
              </a:solidFill>
              <a:latin typeface="+mj-lt"/>
              <a:ea typeface="Nixie One"/>
              <a:cs typeface="Calibri" panose="020F0502020204030204" pitchFamily="34" charset="0"/>
              <a:sym typeface="Nixie One"/>
            </a:endParaRPr>
          </a:p>
        </p:txBody>
      </p:sp>
      <p:sp>
        <p:nvSpPr>
          <p:cNvPr id="88" name="Rounded Rectangle 87"/>
          <p:cNvSpPr/>
          <p:nvPr/>
        </p:nvSpPr>
        <p:spPr>
          <a:xfrm>
            <a:off x="4907940" y="3151775"/>
            <a:ext cx="822346" cy="55435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2</a:t>
            </a:r>
          </a:p>
        </p:txBody>
      </p:sp>
      <p:sp>
        <p:nvSpPr>
          <p:cNvPr id="89" name="Rounded Rectangle 88"/>
          <p:cNvSpPr/>
          <p:nvPr/>
        </p:nvSpPr>
        <p:spPr>
          <a:xfrm>
            <a:off x="8458128" y="5688529"/>
            <a:ext cx="1149308" cy="786689"/>
          </a:xfrm>
          <a:prstGeom prst="roundRect">
            <a:avLst>
              <a:gd name="adj" fmla="val 22746"/>
            </a:avLst>
          </a:prstGeom>
          <a:solidFill>
            <a:schemeClr val="accent6"/>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3" name="Rounded Rectangle 92"/>
          <p:cNvSpPr/>
          <p:nvPr/>
        </p:nvSpPr>
        <p:spPr>
          <a:xfrm>
            <a:off x="10386636" y="2963424"/>
            <a:ext cx="1737360" cy="1189204"/>
          </a:xfrm>
          <a:prstGeom prst="roundRect">
            <a:avLst>
              <a:gd name="adj" fmla="val 30702"/>
            </a:avLst>
          </a:prstGeom>
          <a:solidFill>
            <a:srgbClr val="70AD47"/>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94" name="Rounded Rectangle 93"/>
          <p:cNvSpPr/>
          <p:nvPr/>
        </p:nvSpPr>
        <p:spPr>
          <a:xfrm>
            <a:off x="8630848" y="3074436"/>
            <a:ext cx="3291840" cy="322542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95" name="TextBox 94"/>
          <p:cNvSpPr txBox="1"/>
          <p:nvPr/>
        </p:nvSpPr>
        <p:spPr>
          <a:xfrm>
            <a:off x="8976262" y="4000418"/>
            <a:ext cx="2760189" cy="1815882"/>
          </a:xfrm>
          <a:prstGeom prst="rect">
            <a:avLst/>
          </a:prstGeom>
          <a:noFill/>
        </p:spPr>
        <p:txBody>
          <a:bodyPr wrap="square" rtlCol="0">
            <a:spAutoFit/>
          </a:bodyPr>
          <a:lstStyle/>
          <a:p>
            <a:pPr lvl="0" algn="ctr"/>
            <a:r>
              <a:rPr lang="vi-VN" sz="2800" b="1">
                <a:solidFill>
                  <a:srgbClr val="124057"/>
                </a:solidFill>
                <a:latin typeface="+mj-lt"/>
                <a:cs typeface="Calibri" panose="020F0502020204030204" pitchFamily="34" charset="0"/>
              </a:rPr>
              <a:t>Cách điều chỉnh bản thân để thích ứng với sự thay đổi.</a:t>
            </a:r>
            <a:endParaRPr lang="vi-VN" sz="2800" b="1" dirty="0">
              <a:solidFill>
                <a:srgbClr val="124057"/>
              </a:solidFill>
              <a:latin typeface="+mj-lt"/>
              <a:cs typeface="Calibri" panose="020F0502020204030204" pitchFamily="34" charset="0"/>
            </a:endParaRPr>
          </a:p>
        </p:txBody>
      </p:sp>
      <p:sp>
        <p:nvSpPr>
          <p:cNvPr id="105" name="Rounded Rectangle 104"/>
          <p:cNvSpPr/>
          <p:nvPr/>
        </p:nvSpPr>
        <p:spPr>
          <a:xfrm>
            <a:off x="8889928" y="3151775"/>
            <a:ext cx="822346" cy="55435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3</a:t>
            </a:r>
          </a:p>
        </p:txBody>
      </p:sp>
      <p:grpSp>
        <p:nvGrpSpPr>
          <p:cNvPr id="106" name="组合 36"/>
          <p:cNvGrpSpPr>
            <a:grpSpLocks/>
          </p:cNvGrpSpPr>
          <p:nvPr/>
        </p:nvGrpSpPr>
        <p:grpSpPr bwMode="auto">
          <a:xfrm>
            <a:off x="6184865" y="994659"/>
            <a:ext cx="5813841" cy="1727854"/>
            <a:chOff x="1295400" y="2786058"/>
            <a:chExt cx="1753450" cy="1751017"/>
          </a:xfrm>
        </p:grpSpPr>
        <p:grpSp>
          <p:nvGrpSpPr>
            <p:cNvPr id="107" name="Group 6"/>
            <p:cNvGrpSpPr>
              <a:grpSpLocks/>
            </p:cNvGrpSpPr>
            <p:nvPr/>
          </p:nvGrpSpPr>
          <p:grpSpPr bwMode="auto">
            <a:xfrm>
              <a:off x="1295400" y="2786058"/>
              <a:ext cx="1753450" cy="1751017"/>
              <a:chOff x="1823" y="2371"/>
              <a:chExt cx="1801" cy="1801"/>
            </a:xfrm>
          </p:grpSpPr>
          <p:sp>
            <p:nvSpPr>
              <p:cNvPr id="109" name="Oval 7"/>
              <p:cNvSpPr>
                <a:spLocks noChangeArrowheads="1"/>
              </p:cNvSpPr>
              <p:nvPr/>
            </p:nvSpPr>
            <p:spPr bwMode="auto">
              <a:xfrm>
                <a:off x="1823" y="2371"/>
                <a:ext cx="1801" cy="1801"/>
              </a:xfrm>
              <a:prstGeom prst="ellipse">
                <a:avLst/>
              </a:prstGeom>
              <a:solidFill>
                <a:srgbClr val="00B0F0">
                  <a:alpha val="48000"/>
                </a:srgbClr>
              </a:solidFill>
              <a:ln w="9525">
                <a:no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sp>
            <p:nvSpPr>
              <p:cNvPr id="110" name="Oval 8"/>
              <p:cNvSpPr>
                <a:spLocks noChangeArrowheads="1"/>
              </p:cNvSpPr>
              <p:nvPr/>
            </p:nvSpPr>
            <p:spPr bwMode="auto">
              <a:xfrm>
                <a:off x="1945" y="2493"/>
                <a:ext cx="1556" cy="1556"/>
              </a:xfrm>
              <a:prstGeom prst="ellipse">
                <a:avLst/>
              </a:prstGeom>
              <a:solidFill>
                <a:schemeClr val="bg1">
                  <a:lumMod val="95000"/>
                </a:schemeClr>
              </a:solidFill>
              <a:ln w="38100">
                <a:solidFill>
                  <a:srgbClr val="FFFFFF"/>
                </a:solid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grpSp>
        <p:sp>
          <p:nvSpPr>
            <p:cNvPr id="108" name="Text Box 9"/>
            <p:cNvSpPr txBox="1">
              <a:spLocks noChangeArrowheads="1"/>
            </p:cNvSpPr>
            <p:nvPr/>
          </p:nvSpPr>
          <p:spPr bwMode="auto">
            <a:xfrm>
              <a:off x="1422930" y="3013363"/>
              <a:ext cx="1475415" cy="1199156"/>
            </a:xfrm>
            <a:prstGeom prst="rect">
              <a:avLst/>
            </a:prstGeom>
            <a:noFill/>
            <a:ln w="9525">
              <a:noFill/>
              <a:miter lim="800000"/>
              <a:headEnd/>
              <a:tailEnd/>
            </a:ln>
          </p:spPr>
          <p:txBody>
            <a:bodyPr anchor="ctr"/>
            <a:lstStyle/>
            <a:p>
              <a:pPr algn="ctr"/>
              <a:r>
                <a:rPr lang="en-US" altLang="zh-CN" sz="3200" b="1">
                  <a:solidFill>
                    <a:srgbClr val="FF0000"/>
                  </a:solidFill>
                  <a:latin typeface="Times New Roman" pitchFamily="18" charset="0"/>
                  <a:ea typeface="微软雅黑" pitchFamily="34" charset="-122"/>
                  <a:cs typeface="Times New Roman" pitchFamily="18" charset="0"/>
                </a:rPr>
                <a:t>Thảo luận nhóm hoàn thành các nhiệm vụ sau</a:t>
              </a:r>
              <a:endParaRPr lang="zh-CN" altLang="en-US" sz="3200" b="1" dirty="0">
                <a:solidFill>
                  <a:srgbClr val="FF0000"/>
                </a:solidFill>
                <a:latin typeface="Times New Roman" pitchFamily="18" charset="0"/>
                <a:ea typeface="微软雅黑" pitchFamily="34" charset="-122"/>
                <a:cs typeface="Times New Roman" pitchFamily="18" charset="0"/>
              </a:endParaRPr>
            </a:p>
          </p:txBody>
        </p:sp>
      </p:gr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9216"/>
          <a:stretch/>
        </p:blipFill>
        <p:spPr>
          <a:xfrm>
            <a:off x="2243816" y="883643"/>
            <a:ext cx="3494864" cy="1838870"/>
          </a:xfrm>
          <a:prstGeom prst="rect">
            <a:avLst/>
          </a:prstGeom>
        </p:spPr>
      </p:pic>
    </p:spTree>
    <p:extLst>
      <p:ext uri="{BB962C8B-B14F-4D97-AF65-F5344CB8AC3E}">
        <p14:creationId xmlns:p14="http://schemas.microsoft.com/office/powerpoint/2010/main" val="6064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barn(inVertical)">
                                      <p:cBhvr>
                                        <p:cTn id="7" dur="500"/>
                                        <p:tgtEl>
                                          <p:spTgt spid="10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circle(in)">
                                      <p:cBhvr>
                                        <p:cTn id="12" dur="2000"/>
                                        <p:tgtEl>
                                          <p:spTgt spid="68"/>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circle(in)">
                                      <p:cBhvr>
                                        <p:cTn id="15" dur="2000"/>
                                        <p:tgtEl>
                                          <p:spTgt spid="69"/>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circle(in)">
                                      <p:cBhvr>
                                        <p:cTn id="18" dur="2000"/>
                                        <p:tgtEl>
                                          <p:spTgt spid="70"/>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circle(in)">
                                      <p:cBhvr>
                                        <p:cTn id="21" dur="2000"/>
                                        <p:tgtEl>
                                          <p:spTgt spid="71"/>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circle(in)">
                                      <p:cBhvr>
                                        <p:cTn id="24" dur="2000"/>
                                        <p:tgtEl>
                                          <p:spTgt spid="7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barn(inVertical)">
                                      <p:cBhvr>
                                        <p:cTn id="29" dur="500"/>
                                        <p:tgtEl>
                                          <p:spTgt spid="73"/>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barn(inVertical)">
                                      <p:cBhvr>
                                        <p:cTn id="32" dur="500"/>
                                        <p:tgtEl>
                                          <p:spTgt spid="82"/>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86"/>
                                        </p:tgtEl>
                                        <p:attrNameLst>
                                          <p:attrName>style.visibility</p:attrName>
                                        </p:attrNameLst>
                                      </p:cBhvr>
                                      <p:to>
                                        <p:strVal val="visible"/>
                                      </p:to>
                                    </p:set>
                                    <p:animEffect transition="in" filter="barn(inVertical)">
                                      <p:cBhvr>
                                        <p:cTn id="35" dur="500"/>
                                        <p:tgtEl>
                                          <p:spTgt spid="86"/>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87"/>
                                        </p:tgtEl>
                                        <p:attrNameLst>
                                          <p:attrName>style.visibility</p:attrName>
                                        </p:attrNameLst>
                                      </p:cBhvr>
                                      <p:to>
                                        <p:strVal val="visible"/>
                                      </p:to>
                                    </p:set>
                                    <p:animEffect transition="in" filter="barn(inVertical)">
                                      <p:cBhvr>
                                        <p:cTn id="38" dur="500"/>
                                        <p:tgtEl>
                                          <p:spTgt spid="87"/>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88"/>
                                        </p:tgtEl>
                                        <p:attrNameLst>
                                          <p:attrName>style.visibility</p:attrName>
                                        </p:attrNameLst>
                                      </p:cBhvr>
                                      <p:to>
                                        <p:strVal val="visible"/>
                                      </p:to>
                                    </p:set>
                                    <p:animEffect transition="in" filter="barn(inVertical)">
                                      <p:cBhvr>
                                        <p:cTn id="41" dur="500"/>
                                        <p:tgtEl>
                                          <p:spTgt spid="88"/>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89"/>
                                        </p:tgtEl>
                                        <p:attrNameLst>
                                          <p:attrName>style.visibility</p:attrName>
                                        </p:attrNameLst>
                                      </p:cBhvr>
                                      <p:to>
                                        <p:strVal val="visible"/>
                                      </p:to>
                                    </p:set>
                                    <p:animEffect transition="in" filter="circle(in)">
                                      <p:cBhvr>
                                        <p:cTn id="46" dur="2000"/>
                                        <p:tgtEl>
                                          <p:spTgt spid="89"/>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93"/>
                                        </p:tgtEl>
                                        <p:attrNameLst>
                                          <p:attrName>style.visibility</p:attrName>
                                        </p:attrNameLst>
                                      </p:cBhvr>
                                      <p:to>
                                        <p:strVal val="visible"/>
                                      </p:to>
                                    </p:set>
                                    <p:animEffect transition="in" filter="circle(in)">
                                      <p:cBhvr>
                                        <p:cTn id="49" dur="2000"/>
                                        <p:tgtEl>
                                          <p:spTgt spid="93"/>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94"/>
                                        </p:tgtEl>
                                        <p:attrNameLst>
                                          <p:attrName>style.visibility</p:attrName>
                                        </p:attrNameLst>
                                      </p:cBhvr>
                                      <p:to>
                                        <p:strVal val="visible"/>
                                      </p:to>
                                    </p:set>
                                    <p:animEffect transition="in" filter="circle(in)">
                                      <p:cBhvr>
                                        <p:cTn id="52" dur="2000"/>
                                        <p:tgtEl>
                                          <p:spTgt spid="94"/>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95"/>
                                        </p:tgtEl>
                                        <p:attrNameLst>
                                          <p:attrName>style.visibility</p:attrName>
                                        </p:attrNameLst>
                                      </p:cBhvr>
                                      <p:to>
                                        <p:strVal val="visible"/>
                                      </p:to>
                                    </p:set>
                                    <p:animEffect transition="in" filter="circle(in)">
                                      <p:cBhvr>
                                        <p:cTn id="55" dur="2000"/>
                                        <p:tgtEl>
                                          <p:spTgt spid="95"/>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105"/>
                                        </p:tgtEl>
                                        <p:attrNameLst>
                                          <p:attrName>style.visibility</p:attrName>
                                        </p:attrNameLst>
                                      </p:cBhvr>
                                      <p:to>
                                        <p:strVal val="visible"/>
                                      </p:to>
                                    </p:set>
                                    <p:animEffect transition="in" filter="circle(in)">
                                      <p:cBhvr>
                                        <p:cTn id="58" dur="20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1" grpId="0"/>
      <p:bldP spid="72" grpId="0" animBg="1"/>
      <p:bldP spid="73" grpId="0" animBg="1"/>
      <p:bldP spid="82" grpId="0" animBg="1"/>
      <p:bldP spid="86" grpId="0" animBg="1"/>
      <p:bldP spid="87" grpId="0"/>
      <p:bldP spid="88" grpId="0" animBg="1"/>
      <p:bldP spid="89" grpId="0" animBg="1"/>
      <p:bldP spid="93" grpId="0" animBg="1"/>
      <p:bldP spid="94" grpId="0" animBg="1"/>
      <p:bldP spid="95" grpId="0"/>
      <p:bldP spid="10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ounded Rectangle 67"/>
          <p:cNvSpPr/>
          <p:nvPr/>
        </p:nvSpPr>
        <p:spPr>
          <a:xfrm>
            <a:off x="1010400" y="3955233"/>
            <a:ext cx="1149308" cy="786689"/>
          </a:xfrm>
          <a:prstGeom prst="roundRect">
            <a:avLst>
              <a:gd name="adj" fmla="val 22746"/>
            </a:avLst>
          </a:prstGeom>
          <a:solidFill>
            <a:srgbClr val="00808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9" name="Rounded Rectangle 68"/>
          <p:cNvSpPr/>
          <p:nvPr/>
        </p:nvSpPr>
        <p:spPr>
          <a:xfrm>
            <a:off x="2938908" y="1230128"/>
            <a:ext cx="1737360" cy="1189204"/>
          </a:xfrm>
          <a:prstGeom prst="roundRect">
            <a:avLst>
              <a:gd name="adj" fmla="val 30702"/>
            </a:avLst>
          </a:prstGeom>
          <a:solidFill>
            <a:srgbClr val="00808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a:off x="1183120" y="1341140"/>
            <a:ext cx="3291840" cy="322542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p:cNvSpPr txBox="1"/>
          <p:nvPr/>
        </p:nvSpPr>
        <p:spPr>
          <a:xfrm>
            <a:off x="1314822" y="2220356"/>
            <a:ext cx="3028436" cy="1708160"/>
          </a:xfrm>
          <a:prstGeom prst="rect">
            <a:avLst/>
          </a:prstGeom>
          <a:noFill/>
        </p:spPr>
        <p:txBody>
          <a:bodyPr wrap="square" rtlCol="0">
            <a:spAutoFit/>
          </a:bodyPr>
          <a:lstStyle/>
          <a:p>
            <a:pPr lvl="0" algn="ctr"/>
            <a:r>
              <a:rPr lang="vi-VN" sz="3500" b="1" dirty="0">
                <a:solidFill>
                  <a:srgbClr val="124057"/>
                </a:solidFill>
                <a:latin typeface="+mj-lt"/>
                <a:cs typeface="Calibri" panose="020F0502020204030204" pitchFamily="34" charset="0"/>
              </a:rPr>
              <a:t>Những điều có thể thay đổi ở bản thân</a:t>
            </a:r>
            <a:endParaRPr lang="vi-VN" sz="3500" b="1" dirty="0">
              <a:solidFill>
                <a:srgbClr val="124057"/>
              </a:solidFill>
              <a:latin typeface="+mj-lt"/>
              <a:ea typeface="Nixie One"/>
              <a:cs typeface="Calibri" panose="020F0502020204030204" pitchFamily="34" charset="0"/>
              <a:sym typeface="Nixie One"/>
            </a:endParaRPr>
          </a:p>
        </p:txBody>
      </p:sp>
      <p:sp>
        <p:nvSpPr>
          <p:cNvPr id="72" name="Rounded Rectangle 71"/>
          <p:cNvSpPr/>
          <p:nvPr/>
        </p:nvSpPr>
        <p:spPr>
          <a:xfrm>
            <a:off x="1446524" y="1418479"/>
            <a:ext cx="822346" cy="554358"/>
          </a:xfrm>
          <a:prstGeom prst="round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1</a:t>
            </a:r>
          </a:p>
        </p:txBody>
      </p:sp>
      <p:sp>
        <p:nvSpPr>
          <p:cNvPr id="24" name="Rectangle 23"/>
          <p:cNvSpPr/>
          <p:nvPr/>
        </p:nvSpPr>
        <p:spPr>
          <a:xfrm>
            <a:off x="5349923" y="1473289"/>
            <a:ext cx="5677469" cy="91419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Thay đổi về ngoại hình, tâm sinh lí, tính cách</a:t>
            </a:r>
            <a:endParaRPr lang="en-US" sz="2400" b="1">
              <a:solidFill>
                <a:srgbClr val="002060"/>
              </a:solidFill>
              <a:latin typeface="Times New Roman" pitchFamily="18" charset="0"/>
              <a:cs typeface="Times New Roman" pitchFamily="18" charset="0"/>
            </a:endParaRPr>
          </a:p>
        </p:txBody>
      </p:sp>
      <p:sp>
        <p:nvSpPr>
          <p:cNvPr id="25" name="Rectangle 24"/>
          <p:cNvSpPr/>
          <p:nvPr/>
        </p:nvSpPr>
        <p:spPr>
          <a:xfrm>
            <a:off x="5349922" y="2539887"/>
            <a:ext cx="5677469" cy="91419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Thay đổi về năng lực, kĩ năng, thái độ, quan điểm sống</a:t>
            </a:r>
            <a:endParaRPr lang="en-US" sz="2400" b="1">
              <a:solidFill>
                <a:srgbClr val="002060"/>
              </a:solidFill>
              <a:latin typeface="Times New Roman" pitchFamily="18" charset="0"/>
              <a:cs typeface="Times New Roman" pitchFamily="18" charset="0"/>
            </a:endParaRPr>
          </a:p>
        </p:txBody>
      </p:sp>
      <p:sp>
        <p:nvSpPr>
          <p:cNvPr id="26" name="Rectangle 25"/>
          <p:cNvSpPr/>
          <p:nvPr/>
        </p:nvSpPr>
        <p:spPr>
          <a:xfrm>
            <a:off x="5349921" y="3634187"/>
            <a:ext cx="5677469" cy="91419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Thay đổi về môi trường học tập, sinh sống</a:t>
            </a:r>
            <a:endParaRPr lang="en-US" sz="2400" b="1">
              <a:solidFill>
                <a:srgbClr val="002060"/>
              </a:solidFill>
              <a:latin typeface="Times New Roman" pitchFamily="18" charset="0"/>
              <a:cs typeface="Times New Roman" pitchFamily="18" charset="0"/>
            </a:endParaRPr>
          </a:p>
        </p:txBody>
      </p:sp>
      <p:sp>
        <p:nvSpPr>
          <p:cNvPr id="27" name="Rectangle 26"/>
          <p:cNvSpPr/>
          <p:nvPr/>
        </p:nvSpPr>
        <p:spPr>
          <a:xfrm>
            <a:off x="5349920" y="4747681"/>
            <a:ext cx="5677469" cy="91419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Thay đổi môi trường và đối tượng giao tiếp</a:t>
            </a:r>
            <a:endParaRPr lang="en-US" sz="2400" b="1">
              <a:solidFill>
                <a:srgbClr val="002060"/>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400" y="4956730"/>
            <a:ext cx="3867292" cy="162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626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617" y="1044394"/>
            <a:ext cx="10900954" cy="2081984"/>
          </a:xfrm>
        </p:spPr>
        <p:txBody>
          <a:bodyPr>
            <a:noAutofit/>
          </a:bodyPr>
          <a:lstStyle/>
          <a:p>
            <a:pPr algn="ctr"/>
            <a:r>
              <a:rPr lang="vi-VN" sz="3200" dirty="0"/>
              <a:t>Em hãy nêu suy nghĩ của bản thân về câu danh ngôn sau: </a:t>
            </a:r>
            <a:br>
              <a:rPr lang="vi-VN" sz="3200" dirty="0"/>
            </a:br>
            <a:r>
              <a:rPr lang="vi-VN" sz="3200" dirty="0"/>
              <a:t>“Chúng ta không thể thay đổi hướng gió nhưng chúng ta có thể điều chỉnh cánh buồm” </a:t>
            </a:r>
            <a:br>
              <a:rPr lang="vi-VN" sz="3200" dirty="0"/>
            </a:br>
            <a:r>
              <a:rPr lang="vi-VN" sz="3200" dirty="0"/>
              <a:t>(Dolly Parton)</a:t>
            </a:r>
            <a:br>
              <a:rPr lang="vi-VN" sz="3200" dirty="0"/>
            </a:br>
            <a:endParaRPr lang="en-US" sz="3200" dirty="0"/>
          </a:p>
        </p:txBody>
      </p:sp>
      <p:sp>
        <p:nvSpPr>
          <p:cNvPr id="3" name="Content Placeholder 2"/>
          <p:cNvSpPr>
            <a:spLocks noGrp="1"/>
          </p:cNvSpPr>
          <p:nvPr>
            <p:ph idx="1"/>
          </p:nvPr>
        </p:nvSpPr>
        <p:spPr>
          <a:xfrm>
            <a:off x="698863" y="3126378"/>
            <a:ext cx="10519954" cy="3303133"/>
          </a:xfrm>
        </p:spPr>
        <p:txBody>
          <a:bodyPr>
            <a:normAutofit/>
          </a:bodyPr>
          <a:lstStyle/>
          <a:p>
            <a:r>
              <a:rPr lang="en-US" dirty="0" err="1">
                <a:solidFill>
                  <a:srgbClr val="00B050"/>
                </a:solidFill>
                <a:latin typeface="Roboto"/>
              </a:rPr>
              <a:t>Trả</a:t>
            </a:r>
            <a:r>
              <a:rPr lang="en-US" dirty="0">
                <a:solidFill>
                  <a:srgbClr val="00B050"/>
                </a:solidFill>
                <a:latin typeface="Roboto"/>
              </a:rPr>
              <a:t> </a:t>
            </a:r>
            <a:r>
              <a:rPr lang="en-US" dirty="0" err="1">
                <a:solidFill>
                  <a:srgbClr val="00B050"/>
                </a:solidFill>
                <a:latin typeface="Roboto"/>
              </a:rPr>
              <a:t>lời</a:t>
            </a:r>
            <a:r>
              <a:rPr lang="vi-VN" b="0" i="0" dirty="0">
                <a:solidFill>
                  <a:srgbClr val="00B050"/>
                </a:solidFill>
                <a:effectLst/>
                <a:latin typeface="Roboto"/>
              </a:rPr>
              <a:t>:</a:t>
            </a:r>
            <a:endParaRPr lang="vi-VN" dirty="0"/>
          </a:p>
          <a:p>
            <a:r>
              <a:rPr lang="vi-VN" dirty="0"/>
              <a:t>Hoàn cảnh xã hội có nhiều biến động, khó khăn nhưng hành động của bản thân mới là yếu tố quyết định đến sự thành hay bại. Nếu trong hoàn cảnh khó khăn mà con người biết vượt lên, biết tự điều chỉnh tư duy, hành động để ứng phó với các yếu tố bất lợi thì sẽ đi đúng hướng và đến được cái đích cần đến.</a:t>
            </a:r>
          </a:p>
          <a:p>
            <a:endParaRPr lang="en-US" dirty="0"/>
          </a:p>
        </p:txBody>
      </p:sp>
    </p:spTree>
    <p:extLst>
      <p:ext uri="{BB962C8B-B14F-4D97-AF65-F5344CB8AC3E}">
        <p14:creationId xmlns:p14="http://schemas.microsoft.com/office/powerpoint/2010/main" val="2125627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3552" y="490240"/>
            <a:ext cx="10546665" cy="784830"/>
          </a:xfrm>
          <a:prstGeom prst="rect">
            <a:avLst/>
          </a:prstGeom>
          <a:noFill/>
        </p:spPr>
        <p:txBody>
          <a:bodyPr wrap="square" rtlCol="0">
            <a:spAutoFit/>
          </a:bodyPr>
          <a:lstStyle/>
          <a:p>
            <a:pPr algn="ctr"/>
            <a:r>
              <a:rPr lang="en-US" sz="4500" b="1" dirty="0">
                <a:solidFill>
                  <a:srgbClr val="1F0ABC"/>
                </a:solidFill>
                <a:latin typeface="Times New Roman" pitchFamily="18" charset="0"/>
                <a:ea typeface="Nixie One"/>
                <a:cs typeface="Times New Roman" pitchFamily="18" charset="0"/>
                <a:sym typeface="Nixie One"/>
              </a:rPr>
              <a:t>BÀI 7: </a:t>
            </a:r>
            <a:r>
              <a:rPr lang="vi-VN" sz="4500" b="1" dirty="0">
                <a:solidFill>
                  <a:srgbClr val="1F0ABC"/>
                </a:solidFill>
                <a:latin typeface="Times New Roman" pitchFamily="18" charset="0"/>
                <a:ea typeface="Nixie One"/>
                <a:cs typeface="Times New Roman" pitchFamily="18" charset="0"/>
                <a:sym typeface="Nixie One"/>
              </a:rPr>
              <a:t>THÍCH ỨNG VỚI SỰ THAY ĐỔI</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852" y="1522951"/>
            <a:ext cx="10746377" cy="4999769"/>
          </a:xfrm>
          <a:prstGeom prst="rect">
            <a:avLst/>
          </a:prstGeom>
        </p:spPr>
      </p:pic>
    </p:spTree>
    <p:extLst>
      <p:ext uri="{BB962C8B-B14F-4D97-AF65-F5344CB8AC3E}">
        <p14:creationId xmlns:p14="http://schemas.microsoft.com/office/powerpoint/2010/main" val="255701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10"/>
          <p:cNvSpPr/>
          <p:nvPr/>
        </p:nvSpPr>
        <p:spPr>
          <a:xfrm>
            <a:off x="6097588" y="0"/>
            <a:ext cx="5867400" cy="6858000"/>
          </a:xfrm>
          <a:custGeom>
            <a:avLst/>
            <a:gdLst>
              <a:gd name="connsiteX0" fmla="*/ 2689538 w 6096000"/>
              <a:gd name="connsiteY0" fmla="*/ 0 h 6858000"/>
              <a:gd name="connsiteX1" fmla="*/ 6096000 w 6096000"/>
              <a:gd name="connsiteY1" fmla="*/ 3429000 h 6858000"/>
              <a:gd name="connsiteX2" fmla="*/ 2689538 w 6096000"/>
              <a:gd name="connsiteY2" fmla="*/ 6858000 h 6858000"/>
              <a:gd name="connsiteX3" fmla="*/ 60946 w 6096000"/>
              <a:gd name="connsiteY3" fmla="*/ 5610162 h 6858000"/>
              <a:gd name="connsiteX4" fmla="*/ 0 w 6096000"/>
              <a:gd name="connsiteY4" fmla="*/ 5528120 h 6858000"/>
              <a:gd name="connsiteX5" fmla="*/ 135153 w 6096000"/>
              <a:gd name="connsiteY5" fmla="*/ 5346186 h 6858000"/>
              <a:gd name="connsiteX6" fmla="*/ 716923 w 6096000"/>
              <a:gd name="connsiteY6" fmla="*/ 3429000 h 6858000"/>
              <a:gd name="connsiteX7" fmla="*/ 135153 w 6096000"/>
              <a:gd name="connsiteY7" fmla="*/ 1511814 h 6858000"/>
              <a:gd name="connsiteX8" fmla="*/ 0 w 6096000"/>
              <a:gd name="connsiteY8" fmla="*/ 1329880 h 6858000"/>
              <a:gd name="connsiteX9" fmla="*/ 60946 w 6096000"/>
              <a:gd name="connsiteY9" fmla="*/ 1247838 h 6858000"/>
              <a:gd name="connsiteX10" fmla="*/ 2689538 w 609600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6858000">
                <a:moveTo>
                  <a:pt x="2689538" y="0"/>
                </a:moveTo>
                <a:cubicBezTo>
                  <a:pt x="4570875" y="0"/>
                  <a:pt x="6096000" y="1535216"/>
                  <a:pt x="6096000" y="3429000"/>
                </a:cubicBezTo>
                <a:cubicBezTo>
                  <a:pt x="6096000" y="5322784"/>
                  <a:pt x="4570875" y="6858000"/>
                  <a:pt x="2689538" y="6858000"/>
                </a:cubicBezTo>
                <a:cubicBezTo>
                  <a:pt x="1631286" y="6858000"/>
                  <a:pt x="685742" y="6372248"/>
                  <a:pt x="60946" y="5610162"/>
                </a:cubicBezTo>
                <a:lnTo>
                  <a:pt x="0" y="5528120"/>
                </a:lnTo>
                <a:lnTo>
                  <a:pt x="135153" y="5346186"/>
                </a:lnTo>
                <a:cubicBezTo>
                  <a:pt x="502453" y="4798915"/>
                  <a:pt x="716923" y="4139169"/>
                  <a:pt x="716923" y="3429000"/>
                </a:cubicBezTo>
                <a:cubicBezTo>
                  <a:pt x="716923" y="2718831"/>
                  <a:pt x="502453" y="2059086"/>
                  <a:pt x="135153" y="1511814"/>
                </a:cubicBezTo>
                <a:lnTo>
                  <a:pt x="0" y="1329880"/>
                </a:lnTo>
                <a:lnTo>
                  <a:pt x="60946" y="1247838"/>
                </a:lnTo>
                <a:cubicBezTo>
                  <a:pt x="685742" y="485752"/>
                  <a:pt x="1631286" y="0"/>
                  <a:pt x="2689538" y="0"/>
                </a:cubicBezTo>
                <a:close/>
              </a:path>
            </a:pathLst>
          </a:custGeom>
          <a:solidFill>
            <a:srgbClr val="4070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4" name="任意多边形 11"/>
          <p:cNvSpPr/>
          <p:nvPr/>
        </p:nvSpPr>
        <p:spPr>
          <a:xfrm>
            <a:off x="228600" y="0"/>
            <a:ext cx="5867400" cy="6858000"/>
          </a:xfrm>
          <a:custGeom>
            <a:avLst/>
            <a:gdLst>
              <a:gd name="connsiteX0" fmla="*/ 3406462 w 6096001"/>
              <a:gd name="connsiteY0" fmla="*/ 0 h 6858000"/>
              <a:gd name="connsiteX1" fmla="*/ 6035054 w 6096001"/>
              <a:gd name="connsiteY1" fmla="*/ 1247838 h 6858000"/>
              <a:gd name="connsiteX2" fmla="*/ 6096001 w 6096001"/>
              <a:gd name="connsiteY2" fmla="*/ 1329880 h 6858000"/>
              <a:gd name="connsiteX3" fmla="*/ 5960847 w 6096001"/>
              <a:gd name="connsiteY3" fmla="*/ 1511814 h 6858000"/>
              <a:gd name="connsiteX4" fmla="*/ 5379077 w 6096001"/>
              <a:gd name="connsiteY4" fmla="*/ 3429000 h 6858000"/>
              <a:gd name="connsiteX5" fmla="*/ 5960847 w 6096001"/>
              <a:gd name="connsiteY5" fmla="*/ 5346186 h 6858000"/>
              <a:gd name="connsiteX6" fmla="*/ 6096001 w 6096001"/>
              <a:gd name="connsiteY6" fmla="*/ 5528120 h 6858000"/>
              <a:gd name="connsiteX7" fmla="*/ 6035054 w 6096001"/>
              <a:gd name="connsiteY7" fmla="*/ 5610162 h 6858000"/>
              <a:gd name="connsiteX8" fmla="*/ 3406462 w 6096001"/>
              <a:gd name="connsiteY8" fmla="*/ 6858000 h 6858000"/>
              <a:gd name="connsiteX9" fmla="*/ 0 w 6096001"/>
              <a:gd name="connsiteY9" fmla="*/ 3429000 h 6858000"/>
              <a:gd name="connsiteX10" fmla="*/ 3406462 w 6096001"/>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1" h="6858000">
                <a:moveTo>
                  <a:pt x="3406462" y="0"/>
                </a:moveTo>
                <a:cubicBezTo>
                  <a:pt x="4464714" y="0"/>
                  <a:pt x="5410259" y="485752"/>
                  <a:pt x="6035054" y="1247838"/>
                </a:cubicBezTo>
                <a:lnTo>
                  <a:pt x="6096001" y="1329880"/>
                </a:lnTo>
                <a:lnTo>
                  <a:pt x="5960847" y="1511814"/>
                </a:lnTo>
                <a:cubicBezTo>
                  <a:pt x="5593548" y="2059086"/>
                  <a:pt x="5379077" y="2718831"/>
                  <a:pt x="5379077" y="3429000"/>
                </a:cubicBezTo>
                <a:cubicBezTo>
                  <a:pt x="5379077" y="4139169"/>
                  <a:pt x="5593548" y="4798915"/>
                  <a:pt x="5960847" y="5346186"/>
                </a:cubicBezTo>
                <a:lnTo>
                  <a:pt x="6096001" y="5528120"/>
                </a:lnTo>
                <a:lnTo>
                  <a:pt x="6035054" y="5610162"/>
                </a:lnTo>
                <a:cubicBezTo>
                  <a:pt x="5410259" y="6372248"/>
                  <a:pt x="4464714" y="6858000"/>
                  <a:pt x="3406462" y="6858000"/>
                </a:cubicBezTo>
                <a:cubicBezTo>
                  <a:pt x="1525125" y="6858000"/>
                  <a:pt x="0" y="5322784"/>
                  <a:pt x="0" y="3429000"/>
                </a:cubicBezTo>
                <a:cubicBezTo>
                  <a:pt x="0" y="1535216"/>
                  <a:pt x="1525125" y="0"/>
                  <a:pt x="3406462" y="0"/>
                </a:cubicBezTo>
                <a:close/>
              </a:path>
            </a:pathLst>
          </a:custGeom>
          <a:solidFill>
            <a:srgbClr val="F6CF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pic>
        <p:nvPicPr>
          <p:cNvPr id="75780"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2476500"/>
            <a:ext cx="3298825"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14"/>
          <p:cNvSpPr txBox="1"/>
          <p:nvPr/>
        </p:nvSpPr>
        <p:spPr>
          <a:xfrm>
            <a:off x="2589779" y="1131060"/>
            <a:ext cx="8040688" cy="132343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altLang="zh-CN" sz="8000" b="1" i="1" spc="400">
                <a:solidFill>
                  <a:prstClr val="white"/>
                </a:solidFill>
                <a:latin typeface="Times New Roman" pitchFamily="18" charset="0"/>
                <a:ea typeface="方正综艺简体" panose="02010601030101010101" pitchFamily="2" charset="-122"/>
                <a:cs typeface="Times New Roman" pitchFamily="18" charset="0"/>
              </a:rPr>
              <a:t> Khám phá.</a:t>
            </a:r>
          </a:p>
        </p:txBody>
      </p:sp>
      <p:sp>
        <p:nvSpPr>
          <p:cNvPr id="7" name="五角星 4"/>
          <p:cNvSpPr/>
          <p:nvPr/>
        </p:nvSpPr>
        <p:spPr>
          <a:xfrm rot="19903756">
            <a:off x="5568305" y="-43860"/>
            <a:ext cx="1055387" cy="105636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121807" tIns="60904" rIns="121807" bIns="60904" rtlCol="0" anchor="ctr"/>
          <a:lstStyle/>
          <a:p>
            <a:pPr algn="ctr" defTabSz="1624055"/>
            <a:endParaRPr lang="zh-CN" altLang="en-US" sz="3197">
              <a:solidFill>
                <a:prstClr val="white"/>
              </a:solidFill>
            </a:endParaRPr>
          </a:p>
        </p:txBody>
      </p:sp>
      <p:sp>
        <p:nvSpPr>
          <p:cNvPr id="8" name="五角星 5"/>
          <p:cNvSpPr/>
          <p:nvPr/>
        </p:nvSpPr>
        <p:spPr>
          <a:xfrm rot="21380687">
            <a:off x="10858489" y="390485"/>
            <a:ext cx="610625" cy="611191"/>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121807" tIns="60904" rIns="121807" bIns="60904" rtlCol="0" anchor="ctr"/>
          <a:lstStyle/>
          <a:p>
            <a:pPr algn="ctr" defTabSz="1624055"/>
            <a:endParaRPr lang="zh-CN" altLang="en-US" sz="3197">
              <a:solidFill>
                <a:prstClr val="white"/>
              </a:solidFill>
            </a:endParaRPr>
          </a:p>
        </p:txBody>
      </p:sp>
      <p:pic>
        <p:nvPicPr>
          <p:cNvPr id="9" name="图片 8" descr="6fc417983c9675ce1b60e983870aeb8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311649"/>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
          <p:cNvPicPr>
            <a:picLocks noChangeAspect="1"/>
          </p:cNvPicPr>
          <p:nvPr/>
        </p:nvPicPr>
        <p:blipFill rotWithShape="1">
          <a:blip r:embed="rId6" cstate="print">
            <a:extLst>
              <a:ext uri="{28A0092B-C50C-407E-A947-70E740481C1C}">
                <a14:useLocalDpi xmlns:a14="http://schemas.microsoft.com/office/drawing/2010/main" val="0"/>
              </a:ext>
            </a:extLst>
          </a:blip>
          <a:srcRect l="32760" r="8347"/>
          <a:stretch>
            <a:fillRect/>
          </a:stretch>
        </p:blipFill>
        <p:spPr>
          <a:xfrm flipH="1">
            <a:off x="-412869" y="-86456"/>
            <a:ext cx="2687293" cy="2562967"/>
          </a:xfrm>
          <a:prstGeom prst="rect">
            <a:avLst/>
          </a:prstGeom>
        </p:spPr>
      </p:pic>
      <p:sp>
        <p:nvSpPr>
          <p:cNvPr id="2" name="Rectangle 1"/>
          <p:cNvSpPr/>
          <p:nvPr/>
        </p:nvSpPr>
        <p:spPr>
          <a:xfrm>
            <a:off x="5948363" y="3244334"/>
            <a:ext cx="295274" cy="369332"/>
          </a:xfrm>
          <a:prstGeom prst="rect">
            <a:avLst/>
          </a:prstGeom>
        </p:spPr>
        <p:txBody>
          <a:bodyPr wrap="none">
            <a:spAutoFit/>
          </a:bodyPr>
          <a:lstStyle/>
          <a:p>
            <a:r>
              <a:rPr lang="en-US" dirty="0"/>
              <a:t>ả</a:t>
            </a:r>
          </a:p>
        </p:txBody>
      </p:sp>
    </p:spTree>
    <p:extLst>
      <p:ext uri="{BB962C8B-B14F-4D97-AF65-F5344CB8AC3E}">
        <p14:creationId xmlns:p14="http://schemas.microsoft.com/office/powerpoint/2010/main" val="149741632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par>
                                <p:cTn id="17" presetID="8" presetClass="emph" presetSubtype="0" repeatCount="2000" fill="hold" grpId="1" nodeType="withEffect">
                                  <p:stCondLst>
                                    <p:cond delay="0"/>
                                  </p:stCondLst>
                                  <p:childTnLst>
                                    <p:animRot by="21600000">
                                      <p:cBhvr>
                                        <p:cTn id="18" dur="3500" fill="hold"/>
                                        <p:tgtEl>
                                          <p:spTgt spid="7"/>
                                        </p:tgtEl>
                                        <p:attrNameLst>
                                          <p:attrName>r</p:attrName>
                                        </p:attrNameLst>
                                      </p:cBhvr>
                                    </p:animRot>
                                  </p:childTnLst>
                                </p:cTn>
                              </p:par>
                              <p:par>
                                <p:cTn id="19" presetID="6" presetClass="emph" presetSubtype="0" repeatCount="2000" autoRev="1" fill="hold" grpId="1" nodeType="withEffect">
                                  <p:stCondLst>
                                    <p:cond delay="0"/>
                                  </p:stCondLst>
                                  <p:childTnLst>
                                    <p:animScale>
                                      <p:cBhvr>
                                        <p:cTn id="20" dur="2000" fill="hold"/>
                                        <p:tgtEl>
                                          <p:spTgt spid="8"/>
                                        </p:tgtEl>
                                      </p:cBhvr>
                                      <p:by x="150000" y="150000"/>
                                    </p:animScale>
                                  </p:childTnLst>
                                </p:cTn>
                              </p:par>
                            </p:childTnLst>
                          </p:cTn>
                        </p:par>
                        <p:par>
                          <p:cTn id="21" fill="hold">
                            <p:stCondLst>
                              <p:cond delay="8500"/>
                            </p:stCondLst>
                            <p:childTnLst>
                              <p:par>
                                <p:cTn id="22" presetID="37"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900" decel="100000" fill="hold"/>
                                        <p:tgtEl>
                                          <p:spTgt spid="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8308" y="439066"/>
            <a:ext cx="11016343" cy="1146211"/>
          </a:xfrm>
          <a:prstGeom prst="rect">
            <a:avLst/>
          </a:prstGeom>
        </p:spPr>
        <p:txBody>
          <a:bodyPr wrap="square">
            <a:spAutoFit/>
          </a:bodyPr>
          <a:lstStyle/>
          <a:p>
            <a:pPr>
              <a:lnSpc>
                <a:spcPct val="107000"/>
              </a:lnSpc>
              <a:spcAft>
                <a:spcPts val="800"/>
              </a:spcAft>
            </a:pP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thay</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đổi</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khả</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xảy</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đình</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714102" y="2177490"/>
            <a:ext cx="10633165" cy="1384995"/>
          </a:xfrm>
          <a:prstGeom prst="rect">
            <a:avLst/>
          </a:prstGeom>
        </p:spPr>
        <p:txBody>
          <a:bodyPr wrap="square">
            <a:spAutoFit/>
          </a:bodyPr>
          <a:lstStyle/>
          <a:p>
            <a:r>
              <a:rPr lang="vi-VN" b="0" i="0" dirty="0">
                <a:solidFill>
                  <a:srgbClr val="333333"/>
                </a:solidFill>
                <a:effectLst/>
                <a:latin typeface="Roboto"/>
              </a:rPr>
              <a:t>“</a:t>
            </a:r>
            <a:r>
              <a:rPr lang="vi-VN" sz="2800" b="0" i="0" dirty="0">
                <a:solidFill>
                  <a:srgbClr val="333333"/>
                </a:solidFill>
                <a:effectLst/>
                <a:latin typeface="+mj-lt"/>
              </a:rPr>
              <a:t>T rất đau buồn vì sự ra đời đột ngột của bà nội….trong sự đau buồn”</a:t>
            </a:r>
          </a:p>
          <a:p>
            <a:r>
              <a:rPr lang="vi-VN" sz="2800" b="0" i="0" dirty="0">
                <a:solidFill>
                  <a:srgbClr val="333333"/>
                </a:solidFill>
                <a:effectLst/>
                <a:latin typeface="+mj-lt"/>
              </a:rPr>
              <a:t>“Do hậu quả của trận lũ quét…nhiều khó khăn”</a:t>
            </a:r>
          </a:p>
          <a:p>
            <a:r>
              <a:rPr lang="vi-VN" sz="2800" b="0" i="0" dirty="0">
                <a:solidFill>
                  <a:srgbClr val="333333"/>
                </a:solidFill>
                <a:effectLst/>
                <a:latin typeface="+mj-lt"/>
              </a:rPr>
              <a:t>“Anh K mơ ước trở thành nghệ sĩ…tương lai của mình”</a:t>
            </a:r>
          </a:p>
        </p:txBody>
      </p:sp>
      <p:sp>
        <p:nvSpPr>
          <p:cNvPr id="4" name="Rectangle 3"/>
          <p:cNvSpPr/>
          <p:nvPr/>
        </p:nvSpPr>
        <p:spPr>
          <a:xfrm>
            <a:off x="809896" y="1585277"/>
            <a:ext cx="7419019" cy="523220"/>
          </a:xfrm>
          <a:prstGeom prst="rect">
            <a:avLst/>
          </a:prstGeom>
        </p:spPr>
        <p:txBody>
          <a:bodyPr wrap="none">
            <a:spAutoFit/>
          </a:bodyPr>
          <a:lstStyle/>
          <a:p>
            <a:r>
              <a:rPr lang="vi-VN" sz="2800" b="0" i="0" dirty="0">
                <a:solidFill>
                  <a:srgbClr val="333333"/>
                </a:solidFill>
                <a:effectLst/>
                <a:latin typeface="+mj-lt"/>
              </a:rPr>
              <a:t>Em hãy đọc các trường hợp sau và trả lời câu hỏi: </a:t>
            </a:r>
          </a:p>
        </p:txBody>
      </p:sp>
      <p:sp>
        <p:nvSpPr>
          <p:cNvPr id="5" name="Rectangle 4"/>
          <p:cNvSpPr/>
          <p:nvPr/>
        </p:nvSpPr>
        <p:spPr>
          <a:xfrm>
            <a:off x="809895" y="4362382"/>
            <a:ext cx="10668001" cy="1384995"/>
          </a:xfrm>
          <a:prstGeom prst="rect">
            <a:avLst/>
          </a:prstGeom>
        </p:spPr>
        <p:txBody>
          <a:bodyPr wrap="square">
            <a:spAutoFit/>
          </a:bodyPr>
          <a:lstStyle/>
          <a:p>
            <a:r>
              <a:rPr lang="vi-VN" sz="2800" b="0" i="0" dirty="0">
                <a:solidFill>
                  <a:srgbClr val="333333"/>
                </a:solidFill>
                <a:effectLst/>
                <a:latin typeface="+mj-lt"/>
              </a:rPr>
              <a:t>a. Em hãy nêu những thay đổi đã xảy ra và ảnh hưởng của nó đến cuộc sống của các nhân vật trong những trường hợp trên.</a:t>
            </a:r>
          </a:p>
          <a:p>
            <a:r>
              <a:rPr lang="vi-VN" sz="2800" b="0" i="0" dirty="0">
                <a:solidFill>
                  <a:srgbClr val="333333"/>
                </a:solidFill>
                <a:effectLst/>
                <a:latin typeface="+mj-lt"/>
              </a:rPr>
              <a:t>b. Em hãy nêu thêm những thay đổi khác có thể xảy ra trong cuộc sống.</a:t>
            </a:r>
          </a:p>
        </p:txBody>
      </p:sp>
    </p:spTree>
    <p:extLst>
      <p:ext uri="{BB962C8B-B14F-4D97-AF65-F5344CB8AC3E}">
        <p14:creationId xmlns:p14="http://schemas.microsoft.com/office/powerpoint/2010/main" val="808034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2183" y="616527"/>
            <a:ext cx="10946674" cy="5109091"/>
          </a:xfrm>
          <a:prstGeom prst="rect">
            <a:avLst/>
          </a:prstGeom>
        </p:spPr>
        <p:txBody>
          <a:bodyPr wrap="square">
            <a:spAutoFit/>
          </a:bodyPr>
          <a:lstStyle/>
          <a:p>
            <a:r>
              <a:rPr lang="en-US" dirty="0" err="1">
                <a:solidFill>
                  <a:srgbClr val="00B050"/>
                </a:solidFill>
                <a:latin typeface="Roboto"/>
              </a:rPr>
              <a:t>Trả</a:t>
            </a:r>
            <a:r>
              <a:rPr lang="en-US" dirty="0">
                <a:solidFill>
                  <a:srgbClr val="00B050"/>
                </a:solidFill>
                <a:latin typeface="Roboto"/>
              </a:rPr>
              <a:t> </a:t>
            </a:r>
            <a:r>
              <a:rPr lang="en-US" dirty="0" err="1">
                <a:solidFill>
                  <a:srgbClr val="00B050"/>
                </a:solidFill>
                <a:latin typeface="Roboto"/>
              </a:rPr>
              <a:t>lời</a:t>
            </a:r>
            <a:r>
              <a:rPr lang="vi-VN" b="0" i="0" dirty="0">
                <a:solidFill>
                  <a:srgbClr val="00B050"/>
                </a:solidFill>
                <a:effectLst/>
                <a:latin typeface="Roboto"/>
              </a:rPr>
              <a:t>:</a:t>
            </a:r>
            <a:endParaRPr lang="vi-VN" b="0" i="0" dirty="0">
              <a:solidFill>
                <a:srgbClr val="333333"/>
              </a:solidFill>
              <a:effectLst/>
              <a:latin typeface="Roboto"/>
            </a:endParaRPr>
          </a:p>
          <a:p>
            <a:r>
              <a:rPr lang="vi-VN" sz="2800" b="0" i="0" dirty="0">
                <a:solidFill>
                  <a:srgbClr val="333333"/>
                </a:solidFill>
                <a:effectLst/>
                <a:latin typeface="+mj-lt"/>
              </a:rPr>
              <a:t>a. Vì sự ra đi đột ngột của bà mà T đã không thể chấp nhận sự thật này mà bạn đã đánh mất bản thân mình.</a:t>
            </a:r>
          </a:p>
          <a:p>
            <a:r>
              <a:rPr lang="vi-VN" sz="2800" b="0" i="0" dirty="0">
                <a:solidFill>
                  <a:srgbClr val="333333"/>
                </a:solidFill>
                <a:effectLst/>
                <a:latin typeface="+mj-lt"/>
              </a:rPr>
              <a:t>+ Ảnh hưởng của trận lũ quét khiến gia đình V chịu nhiều ảnh hưởng, sinh hoạt gặp nhiều khó khăn.</a:t>
            </a:r>
          </a:p>
          <a:p>
            <a:r>
              <a:rPr lang="vi-VN" sz="2800" b="0" i="0" dirty="0">
                <a:solidFill>
                  <a:srgbClr val="333333"/>
                </a:solidFill>
                <a:effectLst/>
                <a:latin typeface="+mj-lt"/>
              </a:rPr>
              <a:t>+ Anh K bị tai nạn nên không thể theo đuổi sự nghiệp nghệ sĩ piano của mình khiến anh K vừa buồn bã vừa lo lắng.</a:t>
            </a:r>
          </a:p>
          <a:p>
            <a:r>
              <a:rPr lang="vi-VN" sz="2800" b="0" i="0" dirty="0">
                <a:solidFill>
                  <a:srgbClr val="333333"/>
                </a:solidFill>
                <a:effectLst/>
                <a:latin typeface="+mj-lt"/>
              </a:rPr>
              <a:t>b. Gia đình H phải chuyển đến sinh sống tại thành phố khác khiến H gặp khó khăn trong việc làm quen cách giảng dạy của thầy cô mới, làm quen với bạn bè mới</a:t>
            </a:r>
          </a:p>
          <a:p>
            <a:r>
              <a:rPr lang="vi-VN" sz="2800" b="0" i="0" dirty="0">
                <a:solidFill>
                  <a:srgbClr val="333333"/>
                </a:solidFill>
                <a:effectLst/>
                <a:latin typeface="+mj-lt"/>
              </a:rPr>
              <a:t>Một công ty đã đổi hình thức kinh doanh từ trực tiếp sang bán tại các sàn thương mại điện tử, bán online trong thời kỳ dịch COVID19</a:t>
            </a:r>
          </a:p>
        </p:txBody>
      </p:sp>
    </p:spTree>
    <p:extLst>
      <p:ext uri="{BB962C8B-B14F-4D97-AF65-F5344CB8AC3E}">
        <p14:creationId xmlns:p14="http://schemas.microsoft.com/office/powerpoint/2010/main" val="5564629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2069</Words>
  <Application>Microsoft Office PowerPoint</Application>
  <PresentationFormat>Widescreen</PresentationFormat>
  <Paragraphs>110</Paragraphs>
  <Slides>24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宋体</vt:lpstr>
      <vt:lpstr>#9Slide03 Aturdida</vt:lpstr>
      <vt:lpstr>Arial</vt:lpstr>
      <vt:lpstr>Calibri</vt:lpstr>
      <vt:lpstr>Calibri Light</vt:lpstr>
      <vt:lpstr>Myriad Pro Cond</vt:lpstr>
      <vt:lpstr>Roboto</vt:lpstr>
      <vt:lpstr>Times New Roman</vt:lpstr>
      <vt:lpstr>Trebuchet MS</vt:lpstr>
      <vt:lpstr>Wingdings 3</vt:lpstr>
      <vt:lpstr>Office Theme</vt:lpstr>
      <vt:lpstr>PowerPoint Presentation</vt:lpstr>
      <vt:lpstr>PowerPoint Presentation</vt:lpstr>
      <vt:lpstr>PowerPoint Presentation</vt:lpstr>
      <vt:lpstr>PowerPoint Presentation</vt:lpstr>
      <vt:lpstr>Em hãy nêu suy nghĩ của bản thân về câu danh ngôn sau:  “Chúng ta không thể thay đổi hướng gió nhưng chúng ta có thể điều chỉnh cánh buồm”  (Dolly Parton)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Admin</cp:lastModifiedBy>
  <cp:revision>19</cp:revision>
  <dcterms:created xsi:type="dcterms:W3CDTF">2024-12-08T15:15:43Z</dcterms:created>
  <dcterms:modified xsi:type="dcterms:W3CDTF">2025-01-23T03:56:46Z</dcterms:modified>
</cp:coreProperties>
</file>