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8" r:id="rId3"/>
    <p:sldId id="256" r:id="rId4"/>
    <p:sldId id="257" r:id="rId5"/>
    <p:sldId id="259" r:id="rId6"/>
    <p:sldId id="260" r:id="rId7"/>
    <p:sldId id="265" r:id="rId8"/>
    <p:sldId id="264" r:id="rId9"/>
    <p:sldId id="263" r:id="rId10"/>
    <p:sldId id="266" r:id="rId11"/>
    <p:sldId id="261" r:id="rId12"/>
    <p:sldId id="262" r:id="rId13"/>
    <p:sldId id="267" r:id="rId14"/>
    <p:sldId id="268"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CF0EC-86DC-45E7-8FF1-5AA1F6539259}" type="datetimeFigureOut">
              <a:rPr lang="vi-VN" smtClean="0"/>
              <a:t>12/11/2024</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6B441-37E1-45FF-9C3B-2EB3B6345E5C}" type="slidenum">
              <a:rPr lang="vi-VN" smtClean="0"/>
              <a:t>‹#›</a:t>
            </a:fld>
            <a:endParaRPr lang="vi-VN"/>
          </a:p>
        </p:txBody>
      </p:sp>
    </p:spTree>
    <p:extLst>
      <p:ext uri="{BB962C8B-B14F-4D97-AF65-F5344CB8AC3E}">
        <p14:creationId xmlns:p14="http://schemas.microsoft.com/office/powerpoint/2010/main" val="218582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12/11/2024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38208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12/11/2024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203498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12/11/2024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397242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82225" y="1037461"/>
            <a:ext cx="7579546" cy="5152851"/>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 name="Google Shape;11;p2"/>
          <p:cNvSpPr/>
          <p:nvPr/>
        </p:nvSpPr>
        <p:spPr>
          <a:xfrm>
            <a:off x="794256" y="746737"/>
            <a:ext cx="7399177" cy="5214308"/>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 name="Google Shape;12;p2"/>
          <p:cNvSpPr/>
          <p:nvPr/>
        </p:nvSpPr>
        <p:spPr>
          <a:xfrm>
            <a:off x="7460344" y="723249"/>
            <a:ext cx="814257" cy="1363305"/>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 name="Google Shape;13;p2"/>
          <p:cNvSpPr/>
          <p:nvPr/>
        </p:nvSpPr>
        <p:spPr>
          <a:xfrm>
            <a:off x="8121968" y="1094674"/>
            <a:ext cx="185720" cy="44776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 name="Google Shape;14;p2"/>
          <p:cNvSpPr/>
          <p:nvPr/>
        </p:nvSpPr>
        <p:spPr>
          <a:xfrm>
            <a:off x="2947918" y="673688"/>
            <a:ext cx="831121" cy="128192"/>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 name="Google Shape;15;p2"/>
          <p:cNvSpPr/>
          <p:nvPr/>
        </p:nvSpPr>
        <p:spPr>
          <a:xfrm>
            <a:off x="3868218" y="649722"/>
            <a:ext cx="278364" cy="5746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 name="Google Shape;16;p2"/>
          <p:cNvSpPr/>
          <p:nvPr/>
        </p:nvSpPr>
        <p:spPr>
          <a:xfrm>
            <a:off x="3549756" y="6019681"/>
            <a:ext cx="880619" cy="63036"/>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 name="Google Shape;17;p2"/>
          <p:cNvSpPr/>
          <p:nvPr/>
        </p:nvSpPr>
        <p:spPr>
          <a:xfrm>
            <a:off x="3925109" y="6161424"/>
            <a:ext cx="285390" cy="46856"/>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2308633"/>
            <a:ext cx="5408100" cy="22408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883466"/>
            <a:ext cx="1234918" cy="1854183"/>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0" name="Google Shape;20;p2"/>
          <p:cNvSpPr/>
          <p:nvPr/>
        </p:nvSpPr>
        <p:spPr>
          <a:xfrm rot="-5400000">
            <a:off x="455959" y="4360957"/>
            <a:ext cx="720335"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1" name="Google Shape;21;p2"/>
          <p:cNvSpPr/>
          <p:nvPr/>
        </p:nvSpPr>
        <p:spPr>
          <a:xfrm rot="1737742">
            <a:off x="7950211" y="5251215"/>
            <a:ext cx="211749" cy="357549"/>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90445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2"/>
        <p:cNvGrpSpPr/>
        <p:nvPr/>
      </p:nvGrpSpPr>
      <p:grpSpPr>
        <a:xfrm>
          <a:off x="0" y="0"/>
          <a:ext cx="0" cy="0"/>
          <a:chOff x="0" y="0"/>
          <a:chExt cx="0" cy="0"/>
        </a:xfrm>
      </p:grpSpPr>
      <p:sp>
        <p:nvSpPr>
          <p:cNvPr id="23" name="Google Shape;23;p3"/>
          <p:cNvSpPr/>
          <p:nvPr/>
        </p:nvSpPr>
        <p:spPr>
          <a:xfrm rot="-898861">
            <a:off x="739797" y="578170"/>
            <a:ext cx="1461825" cy="2141211"/>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2640033"/>
            <a:ext cx="5597100" cy="8948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3552568"/>
            <a:ext cx="5597100" cy="5152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746737"/>
            <a:ext cx="7399177" cy="5214308"/>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 name="Google Shape;27;p3"/>
          <p:cNvSpPr/>
          <p:nvPr/>
        </p:nvSpPr>
        <p:spPr>
          <a:xfrm rot="4673461">
            <a:off x="7410953" y="5004293"/>
            <a:ext cx="1085385"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8" name="Google Shape;28;p3"/>
          <p:cNvSpPr/>
          <p:nvPr/>
        </p:nvSpPr>
        <p:spPr>
          <a:xfrm rot="4673461">
            <a:off x="7965955" y="5782384"/>
            <a:ext cx="24756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9" name="Google Shape;29;p3"/>
          <p:cNvSpPr/>
          <p:nvPr/>
        </p:nvSpPr>
        <p:spPr>
          <a:xfrm rot="-5167633">
            <a:off x="199694" y="4672316"/>
            <a:ext cx="1108065"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0" name="Google Shape;30;p3"/>
          <p:cNvSpPr/>
          <p:nvPr/>
        </p:nvSpPr>
        <p:spPr>
          <a:xfrm rot="-5167633">
            <a:off x="567647" y="3838219"/>
            <a:ext cx="37112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1" name="Google Shape;31;p3"/>
          <p:cNvSpPr/>
          <p:nvPr/>
        </p:nvSpPr>
        <p:spPr>
          <a:xfrm>
            <a:off x="5262250" y="616327"/>
            <a:ext cx="681049" cy="285776"/>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2" name="Google Shape;32;p3"/>
          <p:cNvSpPr/>
          <p:nvPr/>
        </p:nvSpPr>
        <p:spPr>
          <a:xfrm>
            <a:off x="2829662" y="6015481"/>
            <a:ext cx="1377041" cy="89211"/>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3" name="Google Shape;33;p3"/>
          <p:cNvSpPr/>
          <p:nvPr/>
        </p:nvSpPr>
        <p:spPr>
          <a:xfrm>
            <a:off x="4309555" y="6059972"/>
            <a:ext cx="263959" cy="41635"/>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4" name="Google Shape;34;p3"/>
          <p:cNvSpPr/>
          <p:nvPr/>
        </p:nvSpPr>
        <p:spPr>
          <a:xfrm>
            <a:off x="7710737" y="889496"/>
            <a:ext cx="290374"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5" name="Google Shape;35;p3"/>
          <p:cNvSpPr/>
          <p:nvPr/>
        </p:nvSpPr>
        <p:spPr>
          <a:xfrm>
            <a:off x="7865454" y="822701"/>
            <a:ext cx="132428"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25131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
        <p:cNvGrpSpPr/>
        <p:nvPr/>
      </p:nvGrpSpPr>
      <p:grpSpPr>
        <a:xfrm>
          <a:off x="0" y="0"/>
          <a:ext cx="0" cy="0"/>
          <a:chOff x="0" y="0"/>
          <a:chExt cx="0" cy="0"/>
        </a:xfrm>
      </p:grpSpPr>
      <p:sp>
        <p:nvSpPr>
          <p:cNvPr id="37" name="Google Shape;37;p4"/>
          <p:cNvSpPr/>
          <p:nvPr/>
        </p:nvSpPr>
        <p:spPr>
          <a:xfrm>
            <a:off x="1711339" y="1406383"/>
            <a:ext cx="2954" cy="1863"/>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8" name="Google Shape;38;p4"/>
          <p:cNvSpPr/>
          <p:nvPr/>
        </p:nvSpPr>
        <p:spPr>
          <a:xfrm>
            <a:off x="789942" y="674684"/>
            <a:ext cx="7919231" cy="5828245"/>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9" name="Google Shape;39;p4"/>
          <p:cNvSpPr/>
          <p:nvPr/>
        </p:nvSpPr>
        <p:spPr>
          <a:xfrm>
            <a:off x="529421" y="466400"/>
            <a:ext cx="8062595" cy="6016339"/>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40" name="Google Shape;40;p4"/>
          <p:cNvGrpSpPr/>
          <p:nvPr/>
        </p:nvGrpSpPr>
        <p:grpSpPr>
          <a:xfrm>
            <a:off x="550225" y="491494"/>
            <a:ext cx="878229" cy="83671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582433"/>
            <a:ext cx="5715300" cy="36932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48" name="Google Shape;48;p4"/>
          <p:cNvSpPr/>
          <p:nvPr/>
        </p:nvSpPr>
        <p:spPr>
          <a:xfrm rot="-10653455">
            <a:off x="308904" y="4549353"/>
            <a:ext cx="814998" cy="136454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 name="Google Shape;49;p4"/>
          <p:cNvSpPr/>
          <p:nvPr/>
        </p:nvSpPr>
        <p:spPr>
          <a:xfrm rot="5624237">
            <a:off x="8199652" y="3866494"/>
            <a:ext cx="72015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 name="Google Shape;50;p4"/>
          <p:cNvSpPr/>
          <p:nvPr/>
        </p:nvSpPr>
        <p:spPr>
          <a:xfrm rot="5400000">
            <a:off x="6240255" y="58"/>
            <a:ext cx="151107"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1" name="Google Shape;51;p4"/>
          <p:cNvSpPr/>
          <p:nvPr/>
        </p:nvSpPr>
        <p:spPr>
          <a:xfrm rot="5400000">
            <a:off x="6446258" y="164254"/>
            <a:ext cx="107249"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 name="Google Shape;52;p4"/>
          <p:cNvSpPr/>
          <p:nvPr/>
        </p:nvSpPr>
        <p:spPr>
          <a:xfrm flipH="1">
            <a:off x="486100" y="338347"/>
            <a:ext cx="290374"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 name="Google Shape;53;p4"/>
          <p:cNvSpPr/>
          <p:nvPr/>
        </p:nvSpPr>
        <p:spPr>
          <a:xfrm flipH="1">
            <a:off x="509560" y="307517"/>
            <a:ext cx="132428"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92197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sp>
        <p:nvSpPr>
          <p:cNvPr id="55" name="Google Shape;55;p5"/>
          <p:cNvSpPr/>
          <p:nvPr/>
        </p:nvSpPr>
        <p:spPr>
          <a:xfrm rot="-884877">
            <a:off x="7997294" y="4753112"/>
            <a:ext cx="912816" cy="123771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 name="Google Shape;56;p5"/>
          <p:cNvSpPr/>
          <p:nvPr/>
        </p:nvSpPr>
        <p:spPr>
          <a:xfrm>
            <a:off x="642526" y="442364"/>
            <a:ext cx="6943343" cy="1237008"/>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 name="Google Shape;57;p5"/>
          <p:cNvSpPr/>
          <p:nvPr/>
        </p:nvSpPr>
        <p:spPr>
          <a:xfrm>
            <a:off x="368195" y="562837"/>
            <a:ext cx="8379859"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911467"/>
            <a:ext cx="64263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2008467"/>
            <a:ext cx="6426300" cy="37872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61" name="Google Shape;61;p5"/>
          <p:cNvSpPr/>
          <p:nvPr/>
        </p:nvSpPr>
        <p:spPr>
          <a:xfrm>
            <a:off x="3215362" y="494922"/>
            <a:ext cx="1377041" cy="89211"/>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 name="Google Shape;62;p5"/>
          <p:cNvSpPr/>
          <p:nvPr/>
        </p:nvSpPr>
        <p:spPr>
          <a:xfrm>
            <a:off x="4695255" y="539412"/>
            <a:ext cx="263959" cy="41635"/>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 name="Google Shape;63;p5"/>
          <p:cNvSpPr/>
          <p:nvPr/>
        </p:nvSpPr>
        <p:spPr>
          <a:xfrm>
            <a:off x="8371587" y="529829"/>
            <a:ext cx="290374"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 name="Google Shape;64;p5"/>
          <p:cNvSpPr/>
          <p:nvPr/>
        </p:nvSpPr>
        <p:spPr>
          <a:xfrm>
            <a:off x="244743" y="5459148"/>
            <a:ext cx="746254" cy="103428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 name="Google Shape;65;p5"/>
          <p:cNvSpPr/>
          <p:nvPr/>
        </p:nvSpPr>
        <p:spPr>
          <a:xfrm>
            <a:off x="8578274" y="3943239"/>
            <a:ext cx="200902" cy="230389"/>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 name="Google Shape;66;p5"/>
          <p:cNvSpPr/>
          <p:nvPr/>
        </p:nvSpPr>
        <p:spPr>
          <a:xfrm>
            <a:off x="4853897" y="6143069"/>
            <a:ext cx="851649" cy="20688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 name="Google Shape;67;p5"/>
          <p:cNvSpPr/>
          <p:nvPr/>
        </p:nvSpPr>
        <p:spPr>
          <a:xfrm>
            <a:off x="8526304" y="463034"/>
            <a:ext cx="132428"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32843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2"/>
        <p:cNvGrpSpPr/>
        <p:nvPr/>
      </p:nvGrpSpPr>
      <p:grpSpPr>
        <a:xfrm>
          <a:off x="0" y="0"/>
          <a:ext cx="0" cy="0"/>
          <a:chOff x="0" y="0"/>
          <a:chExt cx="0" cy="0"/>
        </a:xfrm>
      </p:grpSpPr>
      <p:sp>
        <p:nvSpPr>
          <p:cNvPr id="83" name="Google Shape;83;p7"/>
          <p:cNvSpPr/>
          <p:nvPr/>
        </p:nvSpPr>
        <p:spPr>
          <a:xfrm rot="-884877">
            <a:off x="7997294" y="4753112"/>
            <a:ext cx="912816" cy="123771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 name="Google Shape;84;p7"/>
          <p:cNvSpPr/>
          <p:nvPr/>
        </p:nvSpPr>
        <p:spPr>
          <a:xfrm>
            <a:off x="642526" y="442364"/>
            <a:ext cx="6943343" cy="1237008"/>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 name="Google Shape;85;p7"/>
          <p:cNvSpPr/>
          <p:nvPr/>
        </p:nvSpPr>
        <p:spPr>
          <a:xfrm>
            <a:off x="368195" y="562837"/>
            <a:ext cx="8379859"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911467"/>
            <a:ext cx="64263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2008467"/>
            <a:ext cx="3002700" cy="3682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2008467"/>
            <a:ext cx="3002700" cy="3682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90" name="Google Shape;90;p7"/>
          <p:cNvSpPr/>
          <p:nvPr/>
        </p:nvSpPr>
        <p:spPr>
          <a:xfrm>
            <a:off x="8138824" y="316035"/>
            <a:ext cx="739006" cy="1237312"/>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 name="Google Shape;91;p7"/>
          <p:cNvSpPr/>
          <p:nvPr/>
        </p:nvSpPr>
        <p:spPr>
          <a:xfrm>
            <a:off x="8547669" y="3796060"/>
            <a:ext cx="262123" cy="308144"/>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 name="Google Shape;92;p7"/>
          <p:cNvSpPr/>
          <p:nvPr/>
        </p:nvSpPr>
        <p:spPr>
          <a:xfrm>
            <a:off x="4426766" y="6299608"/>
            <a:ext cx="888148" cy="81987"/>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 name="Google Shape;93;p7"/>
          <p:cNvSpPr/>
          <p:nvPr/>
        </p:nvSpPr>
        <p:spPr>
          <a:xfrm>
            <a:off x="5368771" y="6340678"/>
            <a:ext cx="86890" cy="4157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 name="Google Shape;94;p7"/>
          <p:cNvSpPr/>
          <p:nvPr/>
        </p:nvSpPr>
        <p:spPr>
          <a:xfrm>
            <a:off x="5538652" y="6340232"/>
            <a:ext cx="299728" cy="5424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 name="Google Shape;95;p7"/>
          <p:cNvSpPr/>
          <p:nvPr/>
        </p:nvSpPr>
        <p:spPr>
          <a:xfrm>
            <a:off x="325536" y="1370193"/>
            <a:ext cx="113330" cy="127206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 name="Google Shape;96;p7"/>
          <p:cNvSpPr/>
          <p:nvPr/>
        </p:nvSpPr>
        <p:spPr>
          <a:xfrm>
            <a:off x="257002" y="1494769"/>
            <a:ext cx="80437" cy="532052"/>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70347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97"/>
        <p:cNvGrpSpPr/>
        <p:nvPr/>
      </p:nvGrpSpPr>
      <p:grpSpPr>
        <a:xfrm>
          <a:off x="0" y="0"/>
          <a:ext cx="0" cy="0"/>
          <a:chOff x="0" y="0"/>
          <a:chExt cx="0" cy="0"/>
        </a:xfrm>
      </p:grpSpPr>
      <p:sp>
        <p:nvSpPr>
          <p:cNvPr id="98" name="Google Shape;98;p8"/>
          <p:cNvSpPr/>
          <p:nvPr/>
        </p:nvSpPr>
        <p:spPr>
          <a:xfrm rot="-884877">
            <a:off x="7997294" y="4753112"/>
            <a:ext cx="912816" cy="123771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 name="Google Shape;99;p8"/>
          <p:cNvSpPr/>
          <p:nvPr/>
        </p:nvSpPr>
        <p:spPr>
          <a:xfrm>
            <a:off x="642526" y="442364"/>
            <a:ext cx="6943343" cy="1237008"/>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0" name="Google Shape;100;p8"/>
          <p:cNvSpPr/>
          <p:nvPr/>
        </p:nvSpPr>
        <p:spPr>
          <a:xfrm>
            <a:off x="368195" y="562837"/>
            <a:ext cx="8379859"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911467"/>
            <a:ext cx="64263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2008467"/>
            <a:ext cx="2001900" cy="3718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2008467"/>
            <a:ext cx="2001900" cy="3718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2008467"/>
            <a:ext cx="2001900" cy="3718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106" name="Google Shape;106;p8"/>
          <p:cNvSpPr/>
          <p:nvPr/>
        </p:nvSpPr>
        <p:spPr>
          <a:xfrm rot="10338673">
            <a:off x="8747978" y="1555035"/>
            <a:ext cx="113410" cy="127296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7" name="Google Shape;107;p8"/>
          <p:cNvSpPr/>
          <p:nvPr/>
        </p:nvSpPr>
        <p:spPr>
          <a:xfrm rot="10338673">
            <a:off x="8873347" y="2153643"/>
            <a:ext cx="80494" cy="532427"/>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8" name="Google Shape;108;p8"/>
          <p:cNvSpPr/>
          <p:nvPr/>
        </p:nvSpPr>
        <p:spPr>
          <a:xfrm>
            <a:off x="3152266" y="508141"/>
            <a:ext cx="888148" cy="81987"/>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 name="Google Shape;109;p8"/>
          <p:cNvSpPr/>
          <p:nvPr/>
        </p:nvSpPr>
        <p:spPr>
          <a:xfrm>
            <a:off x="4094271" y="549211"/>
            <a:ext cx="86890" cy="4157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 name="Google Shape;110;p8"/>
          <p:cNvSpPr/>
          <p:nvPr/>
        </p:nvSpPr>
        <p:spPr>
          <a:xfrm>
            <a:off x="4264152" y="548765"/>
            <a:ext cx="299728" cy="5424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 name="Google Shape;111;p8"/>
          <p:cNvSpPr/>
          <p:nvPr/>
        </p:nvSpPr>
        <p:spPr>
          <a:xfrm rot="5534346">
            <a:off x="-91254" y="4581498"/>
            <a:ext cx="90875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 name="Google Shape;112;p8"/>
          <p:cNvSpPr/>
          <p:nvPr/>
        </p:nvSpPr>
        <p:spPr>
          <a:xfrm>
            <a:off x="6092031" y="6354739"/>
            <a:ext cx="880619" cy="63036"/>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 name="Google Shape;113;p8"/>
          <p:cNvSpPr/>
          <p:nvPr/>
        </p:nvSpPr>
        <p:spPr>
          <a:xfrm>
            <a:off x="6467384" y="6496483"/>
            <a:ext cx="285390" cy="46856"/>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82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4"/>
        <p:cNvGrpSpPr/>
        <p:nvPr/>
      </p:nvGrpSpPr>
      <p:grpSpPr>
        <a:xfrm>
          <a:off x="0" y="0"/>
          <a:ext cx="0" cy="0"/>
          <a:chOff x="0" y="0"/>
          <a:chExt cx="0" cy="0"/>
        </a:xfrm>
      </p:grpSpPr>
      <p:sp>
        <p:nvSpPr>
          <p:cNvPr id="115" name="Google Shape;115;p9"/>
          <p:cNvSpPr/>
          <p:nvPr/>
        </p:nvSpPr>
        <p:spPr>
          <a:xfrm rot="-884877">
            <a:off x="7997294" y="4753112"/>
            <a:ext cx="912816" cy="123771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6" name="Google Shape;116;p9"/>
          <p:cNvSpPr/>
          <p:nvPr/>
        </p:nvSpPr>
        <p:spPr>
          <a:xfrm>
            <a:off x="642526" y="442364"/>
            <a:ext cx="6943343" cy="1237008"/>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7" name="Google Shape;117;p9"/>
          <p:cNvSpPr/>
          <p:nvPr/>
        </p:nvSpPr>
        <p:spPr>
          <a:xfrm>
            <a:off x="368195" y="562837"/>
            <a:ext cx="8379859"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911467"/>
            <a:ext cx="64263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120" name="Google Shape;120;p9"/>
          <p:cNvSpPr/>
          <p:nvPr/>
        </p:nvSpPr>
        <p:spPr>
          <a:xfrm>
            <a:off x="325536" y="1370193"/>
            <a:ext cx="113330" cy="127206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 name="Google Shape;121;p9"/>
          <p:cNvSpPr/>
          <p:nvPr/>
        </p:nvSpPr>
        <p:spPr>
          <a:xfrm>
            <a:off x="257002" y="1494769"/>
            <a:ext cx="80437" cy="532052"/>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 name="Google Shape;122;p9"/>
          <p:cNvSpPr/>
          <p:nvPr/>
        </p:nvSpPr>
        <p:spPr>
          <a:xfrm>
            <a:off x="2910562" y="503913"/>
            <a:ext cx="1377041" cy="89211"/>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3" name="Google Shape;123;p9"/>
          <p:cNvSpPr/>
          <p:nvPr/>
        </p:nvSpPr>
        <p:spPr>
          <a:xfrm>
            <a:off x="4390455" y="548403"/>
            <a:ext cx="263959" cy="41635"/>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 name="Google Shape;124;p9"/>
          <p:cNvSpPr/>
          <p:nvPr/>
        </p:nvSpPr>
        <p:spPr>
          <a:xfrm>
            <a:off x="8371587" y="529829"/>
            <a:ext cx="290374"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 name="Google Shape;125;p9"/>
          <p:cNvSpPr/>
          <p:nvPr/>
        </p:nvSpPr>
        <p:spPr>
          <a:xfrm>
            <a:off x="8526304" y="463034"/>
            <a:ext cx="132428"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 name="Google Shape;126;p9"/>
          <p:cNvSpPr/>
          <p:nvPr/>
        </p:nvSpPr>
        <p:spPr>
          <a:xfrm>
            <a:off x="244743" y="5459148"/>
            <a:ext cx="746254" cy="103428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 name="Google Shape;127;p9"/>
          <p:cNvSpPr/>
          <p:nvPr/>
        </p:nvSpPr>
        <p:spPr>
          <a:xfrm>
            <a:off x="8624662" y="2342806"/>
            <a:ext cx="200902" cy="230389"/>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 name="Google Shape;128;p9"/>
          <p:cNvSpPr/>
          <p:nvPr/>
        </p:nvSpPr>
        <p:spPr>
          <a:xfrm>
            <a:off x="4654425" y="6073993"/>
            <a:ext cx="681049" cy="285776"/>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6824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 Light" type="blank">
  <p:cSld name="Blank - Light">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144" name="Google Shape;144;p11"/>
          <p:cNvSpPr/>
          <p:nvPr/>
        </p:nvSpPr>
        <p:spPr>
          <a:xfrm>
            <a:off x="368195" y="562837"/>
            <a:ext cx="8379859"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 name="Google Shape;145;p11"/>
          <p:cNvSpPr/>
          <p:nvPr/>
        </p:nvSpPr>
        <p:spPr>
          <a:xfrm rot="-5673298">
            <a:off x="2355212" y="5902964"/>
            <a:ext cx="151047"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 name="Google Shape;146;p11"/>
          <p:cNvSpPr/>
          <p:nvPr/>
        </p:nvSpPr>
        <p:spPr>
          <a:xfrm rot="-5673298">
            <a:off x="2200526" y="6312719"/>
            <a:ext cx="107207"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 name="Google Shape;147;p11"/>
          <p:cNvSpPr/>
          <p:nvPr/>
        </p:nvSpPr>
        <p:spPr>
          <a:xfrm>
            <a:off x="5590151" y="398834"/>
            <a:ext cx="540251" cy="3523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 name="Google Shape;148;p11"/>
          <p:cNvSpPr/>
          <p:nvPr/>
        </p:nvSpPr>
        <p:spPr>
          <a:xfrm>
            <a:off x="8371587" y="529829"/>
            <a:ext cx="290374"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 name="Google Shape;149;p11"/>
          <p:cNvSpPr/>
          <p:nvPr/>
        </p:nvSpPr>
        <p:spPr>
          <a:xfrm>
            <a:off x="8526304" y="463034"/>
            <a:ext cx="132428"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0" name="Google Shape;150;p11"/>
          <p:cNvSpPr/>
          <p:nvPr/>
        </p:nvSpPr>
        <p:spPr>
          <a:xfrm>
            <a:off x="331163" y="2665959"/>
            <a:ext cx="211591" cy="357283"/>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1" name="Google Shape;151;p11"/>
          <p:cNvSpPr/>
          <p:nvPr/>
        </p:nvSpPr>
        <p:spPr>
          <a:xfrm>
            <a:off x="8564788" y="4779372"/>
            <a:ext cx="200902" cy="230389"/>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2" name="Google Shape;152;p11"/>
          <p:cNvSpPr/>
          <p:nvPr/>
        </p:nvSpPr>
        <p:spPr>
          <a:xfrm rot="5069525">
            <a:off x="7717442" y="5159481"/>
            <a:ext cx="1085543"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3" name="Google Shape;153;p11"/>
          <p:cNvSpPr/>
          <p:nvPr/>
        </p:nvSpPr>
        <p:spPr>
          <a:xfrm rot="5400000">
            <a:off x="181042" y="535433"/>
            <a:ext cx="995005"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4615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12/11/2024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77470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 Half">
  <p:cSld name="Blank - Half">
    <p:spTree>
      <p:nvGrpSpPr>
        <p:cNvPr id="1" name="Shape 166"/>
        <p:cNvGrpSpPr/>
        <p:nvPr/>
      </p:nvGrpSpPr>
      <p:grpSpPr>
        <a:xfrm>
          <a:off x="0" y="0"/>
          <a:ext cx="0" cy="0"/>
          <a:chOff x="0" y="0"/>
          <a:chExt cx="0" cy="0"/>
        </a:xfrm>
      </p:grpSpPr>
      <p:sp>
        <p:nvSpPr>
          <p:cNvPr id="167" name="Google Shape;167;p13"/>
          <p:cNvSpPr/>
          <p:nvPr/>
        </p:nvSpPr>
        <p:spPr>
          <a:xfrm rot="-1760302">
            <a:off x="4588400" y="849515"/>
            <a:ext cx="4206636" cy="5482596"/>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grpSp>
        <p:nvGrpSpPr>
          <p:cNvPr id="169" name="Google Shape;169;p13"/>
          <p:cNvGrpSpPr/>
          <p:nvPr/>
        </p:nvGrpSpPr>
        <p:grpSpPr>
          <a:xfrm>
            <a:off x="4377287" y="575418"/>
            <a:ext cx="4360802" cy="5707165"/>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75" name="Google Shape;175;p13"/>
          <p:cNvSpPr/>
          <p:nvPr/>
        </p:nvSpPr>
        <p:spPr>
          <a:xfrm rot="2700000">
            <a:off x="4936215" y="1301711"/>
            <a:ext cx="26795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6" name="Google Shape;176;p13"/>
          <p:cNvSpPr/>
          <p:nvPr/>
        </p:nvSpPr>
        <p:spPr>
          <a:xfrm rot="8434612">
            <a:off x="7810735" y="5279020"/>
            <a:ext cx="540275" cy="35241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68091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buClr>
                <a:srgbClr val="000000"/>
              </a:buClr>
              <a:buFont typeface="Arial"/>
              <a:buNone/>
            </a:pPr>
            <a:fld id="{AA0A8292-B9A3-4487-BBC0-12E7E908F097}" type="datetimeFigureOut">
              <a:rPr lang="en-US" sz="1400" kern="0">
                <a:solidFill>
                  <a:srgbClr val="000000"/>
                </a:solidFill>
                <a:cs typeface="Arial"/>
                <a:sym typeface="Arial"/>
              </a:rPr>
              <a:pPr>
                <a:buClr>
                  <a:srgbClr val="000000"/>
                </a:buClr>
                <a:buFont typeface="Arial"/>
                <a:buNone/>
              </a:pPr>
              <a:t>11/12/2024</a:t>
            </a:fld>
            <a:endParaRPr lang="en-US" sz="1400" kern="0">
              <a:solidFill>
                <a:srgbClr val="000000"/>
              </a:solidFill>
              <a:cs typeface="Arial"/>
              <a:sym typeface="Arial"/>
            </a:endParaRPr>
          </a:p>
        </p:txBody>
      </p:sp>
      <p:sp>
        <p:nvSpPr>
          <p:cNvPr id="5" name="Footer Placeholder 4"/>
          <p:cNvSpPr>
            <a:spLocks noGrp="1"/>
          </p:cNvSpPr>
          <p:nvPr>
            <p:ph type="ftr" sz="quarter" idx="11"/>
          </p:nvPr>
        </p:nvSpPr>
        <p:spPr/>
        <p:txBody>
          <a:bodyPr/>
          <a:lstStyle/>
          <a:p>
            <a:pPr>
              <a:buClr>
                <a:srgbClr val="000000"/>
              </a:buClr>
              <a:buFont typeface="Arial"/>
              <a:buNone/>
            </a:pPr>
            <a:endParaRPr lang="en-US" sz="1400"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fld id="{9DADC6BF-1A17-4638-9571-BFCC56974BB0}" type="slidenum">
              <a:rPr lang="en-US" smtClean="0">
                <a:solidFill>
                  <a:srgbClr val="7F8B91"/>
                </a:solidFill>
              </a:rPr>
              <a:pPr/>
              <a:t>‹#›</a:t>
            </a:fld>
            <a:endParaRPr lang="en-US">
              <a:solidFill>
                <a:srgbClr val="7F8B91"/>
              </a:solidFill>
            </a:endParaRPr>
          </a:p>
        </p:txBody>
      </p:sp>
    </p:spTree>
    <p:extLst>
      <p:ext uri="{BB962C8B-B14F-4D97-AF65-F5344CB8AC3E}">
        <p14:creationId xmlns:p14="http://schemas.microsoft.com/office/powerpoint/2010/main" val="1733389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0"/>
            <a:ext cx="6619244" cy="3329581"/>
          </a:xfrm>
        </p:spPr>
        <p:txBody>
          <a:bodyPr anchor="b"/>
          <a:lstStyle>
            <a:lvl1pPr>
              <a:defRPr sz="4860"/>
            </a:lvl1pPr>
          </a:lstStyle>
          <a:p>
            <a:r>
              <a:rPr lang="en-US"/>
              <a:t>Click to edit Master title style</a:t>
            </a:r>
            <a:endParaRPr lang="en-US" dirty="0"/>
          </a:p>
        </p:txBody>
      </p:sp>
      <p:sp>
        <p:nvSpPr>
          <p:cNvPr id="3" name="Subtitle 2"/>
          <p:cNvSpPr>
            <a:spLocks noGrp="1"/>
          </p:cNvSpPr>
          <p:nvPr>
            <p:ph type="subTitle" idx="1"/>
          </p:nvPr>
        </p:nvSpPr>
        <p:spPr>
          <a:xfrm>
            <a:off x="866216" y="4777381"/>
            <a:ext cx="6619244" cy="861420"/>
          </a:xfrm>
        </p:spPr>
        <p:txBody>
          <a:bodyPr anchor="t"/>
          <a:lstStyle>
            <a:lvl1pPr marL="0" indent="0" algn="l">
              <a:buNone/>
              <a:defRPr cap="all">
                <a:solidFill>
                  <a:schemeClr val="bg2">
                    <a:lumMod val="40000"/>
                    <a:lumOff val="60000"/>
                  </a:schemeClr>
                </a:solidFill>
              </a:defRPr>
            </a:lvl1pPr>
            <a:lvl2pPr marL="308610" indent="0" algn="ctr">
              <a:buNone/>
              <a:defRPr>
                <a:solidFill>
                  <a:schemeClr val="tx1">
                    <a:tint val="75000"/>
                  </a:schemeClr>
                </a:solidFill>
              </a:defRPr>
            </a:lvl2pPr>
            <a:lvl3pPr marL="617220" indent="0" algn="ctr">
              <a:buNone/>
              <a:defRPr>
                <a:solidFill>
                  <a:schemeClr val="tx1">
                    <a:tint val="75000"/>
                  </a:schemeClr>
                </a:solidFill>
              </a:defRPr>
            </a:lvl3pPr>
            <a:lvl4pPr marL="925830" indent="0" algn="ctr">
              <a:buNone/>
              <a:defRPr>
                <a:solidFill>
                  <a:schemeClr val="tx1">
                    <a:tint val="75000"/>
                  </a:schemeClr>
                </a:solidFill>
              </a:defRPr>
            </a:lvl4pPr>
            <a:lvl5pPr marL="1234440" indent="0" algn="ctr">
              <a:buNone/>
              <a:defRPr>
                <a:solidFill>
                  <a:schemeClr val="tx1">
                    <a:tint val="75000"/>
                  </a:schemeClr>
                </a:solidFill>
              </a:defRPr>
            </a:lvl5pPr>
            <a:lvl6pPr marL="1543050" indent="0" algn="ctr">
              <a:buNone/>
              <a:defRPr>
                <a:solidFill>
                  <a:schemeClr val="tx1">
                    <a:tint val="75000"/>
                  </a:schemeClr>
                </a:solidFill>
              </a:defRPr>
            </a:lvl6pPr>
            <a:lvl7pPr marL="1851660" indent="0" algn="ctr">
              <a:buNone/>
              <a:defRPr>
                <a:solidFill>
                  <a:schemeClr val="tx1">
                    <a:tint val="75000"/>
                  </a:schemeClr>
                </a:solidFill>
              </a:defRPr>
            </a:lvl7pPr>
            <a:lvl8pPr marL="2160270" indent="0" algn="ctr">
              <a:buNone/>
              <a:defRPr>
                <a:solidFill>
                  <a:schemeClr val="tx1">
                    <a:tint val="75000"/>
                  </a:schemeClr>
                </a:solidFill>
              </a:defRPr>
            </a:lvl8pPr>
            <a:lvl9pPr marL="24688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
                <a:srgbClr val="000000"/>
              </a:buClr>
              <a:buFont typeface="Arial"/>
              <a:buNone/>
            </a:pPr>
            <a:fld id="{4AAD347D-5ACD-4C99-B74B-A9C85AD731AF}" type="datetimeFigureOut">
              <a:rPr lang="en-US" sz="1400" kern="0" dirty="0">
                <a:solidFill>
                  <a:srgbClr val="000000"/>
                </a:solidFill>
                <a:cs typeface="Arial"/>
                <a:sym typeface="Arial"/>
              </a:rPr>
              <a:pPr>
                <a:buClr>
                  <a:srgbClr val="000000"/>
                </a:buClr>
                <a:buFont typeface="Arial"/>
                <a:buNone/>
              </a:pPr>
              <a:t>11/12/2024</a:t>
            </a:fld>
            <a:endParaRPr lang="en-US" sz="1400" kern="0" dirty="0">
              <a:solidFill>
                <a:srgbClr val="000000"/>
              </a:solidFill>
              <a:cs typeface="Arial"/>
              <a:sym typeface="Arial"/>
            </a:endParaRPr>
          </a:p>
        </p:txBody>
      </p:sp>
      <p:sp>
        <p:nvSpPr>
          <p:cNvPr id="5" name="Footer Placeholder 4"/>
          <p:cNvSpPr>
            <a:spLocks noGrp="1"/>
          </p:cNvSpPr>
          <p:nvPr>
            <p:ph type="ftr" sz="quarter" idx="11"/>
          </p:nvPr>
        </p:nvSpPr>
        <p:spPr/>
        <p:txBody>
          <a:bodyPr/>
          <a:lstStyle/>
          <a:p>
            <a:pPr>
              <a:buClr>
                <a:srgbClr val="000000"/>
              </a:buClr>
              <a:buFont typeface="Arial"/>
              <a:buNone/>
            </a:pPr>
            <a:endParaRPr lang="en-US" sz="1400" kern="0" dirty="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srgbClr val="7F8B91"/>
                </a:solidFill>
              </a:rPr>
              <a:pPr/>
              <a:t>‹#›</a:t>
            </a:fld>
            <a:endParaRPr lang="en-US" dirty="0">
              <a:solidFill>
                <a:srgbClr val="7F8B91"/>
              </a:solidFill>
            </a:endParaRPr>
          </a:p>
        </p:txBody>
      </p:sp>
    </p:spTree>
    <p:extLst>
      <p:ext uri="{BB962C8B-B14F-4D97-AF65-F5344CB8AC3E}">
        <p14:creationId xmlns:p14="http://schemas.microsoft.com/office/powerpoint/2010/main" val="85450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887FF4-0B48-4806-AD53-65C29537A187}" type="datetimeFigureOut">
              <a:rPr lang="vi-VN" smtClean="0"/>
              <a:t>12/11/2024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61059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32887FF4-0B48-4806-AD53-65C29537A187}" type="datetimeFigureOut">
              <a:rPr lang="vi-VN" smtClean="0"/>
              <a:t>12/11/2024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85455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32887FF4-0B48-4806-AD53-65C29537A187}" type="datetimeFigureOut">
              <a:rPr lang="vi-VN" smtClean="0"/>
              <a:t>12/11/2024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79194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32887FF4-0B48-4806-AD53-65C29537A187}" type="datetimeFigureOut">
              <a:rPr lang="vi-VN" smtClean="0"/>
              <a:t>12/11/2024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97580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87FF4-0B48-4806-AD53-65C29537A187}" type="datetimeFigureOut">
              <a:rPr lang="vi-VN" smtClean="0"/>
              <a:t>12/11/2024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445455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887FF4-0B48-4806-AD53-65C29537A187}" type="datetimeFigureOut">
              <a:rPr lang="vi-VN" smtClean="0"/>
              <a:t>12/11/2024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3219763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887FF4-0B48-4806-AD53-65C29537A187}" type="datetimeFigureOut">
              <a:rPr lang="vi-VN" smtClean="0"/>
              <a:t>12/11/2024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370352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87FF4-0B48-4806-AD53-65C29537A187}" type="datetimeFigureOut">
              <a:rPr lang="vi-VN" smtClean="0"/>
              <a:t>12/11/2024</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54ECE-4ED5-471D-9E4D-F0C2726F1E12}" type="slidenum">
              <a:rPr lang="vi-VN" smtClean="0"/>
              <a:t>‹#›</a:t>
            </a:fld>
            <a:endParaRPr lang="vi-VN"/>
          </a:p>
        </p:txBody>
      </p:sp>
    </p:spTree>
    <p:extLst>
      <p:ext uri="{BB962C8B-B14F-4D97-AF65-F5344CB8AC3E}">
        <p14:creationId xmlns:p14="http://schemas.microsoft.com/office/powerpoint/2010/main" val="3709777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911467"/>
            <a:ext cx="6426300" cy="528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2008467"/>
            <a:ext cx="6426300" cy="37872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6257835"/>
            <a:ext cx="548700" cy="4004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a:buClr>
                <a:srgbClr val="000000"/>
              </a:buClr>
              <a:buFont typeface="Arial"/>
              <a:buNone/>
            </a:pPr>
            <a:fld id="{00000000-1234-1234-1234-123412341234}" type="slidenum">
              <a:rPr lang="en" kern="0">
                <a:solidFill>
                  <a:srgbClr val="7F8B91"/>
                </a:solidFill>
              </a:rPr>
              <a:pPr>
                <a:buClr>
                  <a:srgbClr val="000000"/>
                </a:buClr>
                <a:buFont typeface="Arial"/>
                <a:buNone/>
              </a:pPr>
              <a:t>‹#›</a:t>
            </a:fld>
            <a:endParaRPr kern="0">
              <a:solidFill>
                <a:srgbClr val="7F8B91"/>
              </a:solidFill>
            </a:endParaRPr>
          </a:p>
        </p:txBody>
      </p:sp>
    </p:spTree>
    <p:extLst>
      <p:ext uri="{BB962C8B-B14F-4D97-AF65-F5344CB8AC3E}">
        <p14:creationId xmlns:p14="http://schemas.microsoft.com/office/powerpoint/2010/main" val="346622297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1835696" y="1484784"/>
            <a:ext cx="5787390" cy="2240800"/>
          </a:xfrm>
          <a:prstGeom prst="rect">
            <a:avLst/>
          </a:prstGeom>
        </p:spPr>
        <p:txBody>
          <a:bodyPr spcFirstLastPara="1" wrap="square" lIns="0" tIns="0" rIns="0" bIns="0" anchor="ctr" anchorCtr="0">
            <a:noAutofit/>
          </a:bodyPr>
          <a:lstStyle/>
          <a:p>
            <a:pPr>
              <a:lnSpc>
                <a:spcPct val="120000"/>
              </a:lnSpc>
              <a:spcBef>
                <a:spcPts val="600"/>
              </a:spcBef>
              <a:spcAft>
                <a:spcPts val="600"/>
              </a:spcAft>
            </a:pPr>
            <a:r>
              <a:rPr lang="en-US" sz="2800" dirty="0">
                <a:solidFill>
                  <a:srgbClr val="FF0000"/>
                </a:solidFill>
                <a:effectLst/>
                <a:latin typeface="Palatino Linotype" panose="02040502050505030304" pitchFamily="18" charset="0"/>
                <a:ea typeface="Calibri" panose="020F0502020204030204" pitchFamily="34" charset="0"/>
              </a:rPr>
              <a:t>BÀI 13: </a:t>
            </a:r>
            <a:br>
              <a:rPr lang="en-US" sz="2800" dirty="0">
                <a:solidFill>
                  <a:srgbClr val="FF0000"/>
                </a:solidFill>
                <a:effectLst/>
                <a:latin typeface="Palatino Linotype" panose="02040502050505030304" pitchFamily="18" charset="0"/>
                <a:ea typeface="Calibri" panose="020F0502020204030204" pitchFamily="34" charset="0"/>
              </a:rPr>
            </a:br>
            <a:r>
              <a:rPr lang="en-US" sz="2800" dirty="0">
                <a:solidFill>
                  <a:srgbClr val="000000"/>
                </a:solidFill>
                <a:effectLst/>
                <a:latin typeface="Palatino Linotype" panose="02040502050505030304" pitchFamily="18" charset="0"/>
                <a:ea typeface="Calibri" panose="020F0502020204030204" pitchFamily="34" charset="0"/>
              </a:rPr>
              <a:t>MỘT SỐ NGUYÊN LIỆU</a:t>
            </a:r>
          </a:p>
        </p:txBody>
      </p:sp>
    </p:spTree>
    <p:extLst>
      <p:ext uri="{BB962C8B-B14F-4D97-AF65-F5344CB8AC3E}">
        <p14:creationId xmlns:p14="http://schemas.microsoft.com/office/powerpoint/2010/main" val="1971139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12" name="TextBox 11"/>
          <p:cNvSpPr txBox="1"/>
          <p:nvPr/>
        </p:nvSpPr>
        <p:spPr>
          <a:xfrm>
            <a:off x="35496" y="548680"/>
            <a:ext cx="8856984" cy="553998"/>
          </a:xfrm>
          <a:prstGeom prst="rect">
            <a:avLst/>
          </a:prstGeom>
          <a:noFill/>
        </p:spPr>
        <p:txBody>
          <a:bodyPr wrap="square" rtlCol="0">
            <a:spAutoFit/>
          </a:bodyPr>
          <a:lstStyle/>
          <a:p>
            <a:r>
              <a:rPr lang="vi-VN" sz="3000" dirty="0">
                <a:solidFill>
                  <a:srgbClr val="FF0000"/>
                </a:solidFill>
                <a:latin typeface="+mj-lt"/>
              </a:rPr>
              <a:t>II/ Một số tính chất và ứng dụng của nguyên liệu </a:t>
            </a:r>
          </a:p>
        </p:txBody>
      </p:sp>
      <p:sp>
        <p:nvSpPr>
          <p:cNvPr id="13" name="TextBox 12"/>
          <p:cNvSpPr txBox="1"/>
          <p:nvPr/>
        </p:nvSpPr>
        <p:spPr>
          <a:xfrm>
            <a:off x="179512" y="1484784"/>
            <a:ext cx="8064896" cy="1015663"/>
          </a:xfrm>
          <a:prstGeom prst="rect">
            <a:avLst/>
          </a:prstGeom>
          <a:noFill/>
        </p:spPr>
        <p:txBody>
          <a:bodyPr wrap="square" rtlCol="0">
            <a:spAutoFit/>
          </a:bodyPr>
          <a:lstStyle/>
          <a:p>
            <a:r>
              <a:rPr lang="vi-VN" sz="3000" dirty="0">
                <a:latin typeface="+mj-lt"/>
              </a:rPr>
              <a:t>? Qua bảng trên, em có nhận xét gì về tính chất và ứng dụng của nguyên liệu? </a:t>
            </a:r>
          </a:p>
        </p:txBody>
      </p:sp>
      <p:sp>
        <p:nvSpPr>
          <p:cNvPr id="14" name="TextBox 13"/>
          <p:cNvSpPr txBox="1"/>
          <p:nvPr/>
        </p:nvSpPr>
        <p:spPr>
          <a:xfrm>
            <a:off x="49564" y="2780928"/>
            <a:ext cx="9108504" cy="2400657"/>
          </a:xfrm>
          <a:prstGeom prst="rect">
            <a:avLst/>
          </a:prstGeom>
          <a:noFill/>
        </p:spPr>
        <p:txBody>
          <a:bodyPr wrap="square" rtlCol="0">
            <a:spAutoFit/>
          </a:bodyPr>
          <a:lstStyle/>
          <a:p>
            <a:r>
              <a:rPr lang="vi-VN" sz="3000" dirty="0">
                <a:latin typeface="+mj-lt"/>
              </a:rPr>
              <a:t>     Các nguyên liệu khác nhau có tính chất khác nhau như: tính cứng, dẫn điện, dẫn nhiệt, khả năng bay hơi, cháy, hòa tan, phân hủy, ăn mòn,.. Dựa vào </a:t>
            </a:r>
            <a:r>
              <a:rPr lang="en-US" sz="3000" dirty="0" err="1">
                <a:latin typeface="+mj-lt"/>
              </a:rPr>
              <a:t>tính</a:t>
            </a:r>
            <a:r>
              <a:rPr lang="vi-VN" sz="3000" dirty="0">
                <a:latin typeface="+mj-lt"/>
              </a:rPr>
              <a:t> chất của nguyên liệu mà ta sử dụng chúng vào những mục đích khác nhau.</a:t>
            </a:r>
          </a:p>
        </p:txBody>
      </p:sp>
    </p:spTree>
    <p:extLst>
      <p:ext uri="{BB962C8B-B14F-4D97-AF65-F5344CB8AC3E}">
        <p14:creationId xmlns:p14="http://schemas.microsoft.com/office/powerpoint/2010/main" val="219712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grpId="1" nodeType="clickEffect">
                                  <p:stCondLst>
                                    <p:cond delay="0"/>
                                  </p:stCondLst>
                                  <p:childTnLst>
                                    <p:animEffect transition="out" filter="diamond(out)">
                                      <p:cBhvr>
                                        <p:cTn id="11" dur="2000"/>
                                        <p:tgtEl>
                                          <p:spTgt spid="13"/>
                                        </p:tgtEl>
                                      </p:cBhvr>
                                    </p:animEffect>
                                    <p:set>
                                      <p:cBhvr>
                                        <p:cTn id="12" dur="1" fill="hold">
                                          <p:stCondLst>
                                            <p:cond delay="19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5" name="TextBox 4"/>
          <p:cNvSpPr txBox="1"/>
          <p:nvPr/>
        </p:nvSpPr>
        <p:spPr>
          <a:xfrm>
            <a:off x="35496" y="548680"/>
            <a:ext cx="8856984" cy="1477328"/>
          </a:xfrm>
          <a:prstGeom prst="rect">
            <a:avLst/>
          </a:prstGeom>
          <a:noFill/>
        </p:spPr>
        <p:txBody>
          <a:bodyPr wrap="square" rtlCol="0">
            <a:spAutoFit/>
          </a:bodyPr>
          <a:lstStyle/>
          <a:p>
            <a:r>
              <a:rPr lang="vi-VN" sz="3000" dirty="0">
                <a:solidFill>
                  <a:srgbClr val="FF0000"/>
                </a:solidFill>
                <a:latin typeface="+mj-lt"/>
              </a:rPr>
              <a:t>III/ Sử dụng nguyên liệu an toàn, hiệu quả và bảo đảm sự phát triển bền vững </a:t>
            </a:r>
          </a:p>
          <a:p>
            <a:endParaRPr lang="vi-VN" sz="3000" dirty="0">
              <a:solidFill>
                <a:srgbClr val="FF0000"/>
              </a:solidFill>
              <a:latin typeface="+mj-lt"/>
            </a:endParaRPr>
          </a:p>
        </p:txBody>
      </p:sp>
      <p:sp>
        <p:nvSpPr>
          <p:cNvPr id="6" name="TextBox 5"/>
          <p:cNvSpPr txBox="1"/>
          <p:nvPr/>
        </p:nvSpPr>
        <p:spPr>
          <a:xfrm>
            <a:off x="323528" y="2269321"/>
            <a:ext cx="8640960" cy="1015663"/>
          </a:xfrm>
          <a:prstGeom prst="rect">
            <a:avLst/>
          </a:prstGeom>
          <a:noFill/>
        </p:spPr>
        <p:txBody>
          <a:bodyPr wrap="square" rtlCol="0">
            <a:spAutoFit/>
          </a:bodyPr>
          <a:lstStyle/>
          <a:p>
            <a:r>
              <a:rPr lang="vi-VN" sz="3000" dirty="0">
                <a:latin typeface="+mj-lt"/>
              </a:rPr>
              <a:t>Quan sát H 13.2, 13.3. Thảo luận nhóm 7 phút hoàn thành phiếu học tập số 4</a:t>
            </a:r>
          </a:p>
        </p:txBody>
      </p:sp>
      <p:graphicFrame>
        <p:nvGraphicFramePr>
          <p:cNvPr id="7" name="Object 6"/>
          <p:cNvGraphicFramePr>
            <a:graphicFrameLocks noChangeAspect="1"/>
          </p:cNvGraphicFramePr>
          <p:nvPr>
            <p:extLst>
              <p:ext uri="{D42A27DB-BD31-4B8C-83A1-F6EECF244321}">
                <p14:modId xmlns:p14="http://schemas.microsoft.com/office/powerpoint/2010/main" val="3424180716"/>
              </p:ext>
            </p:extLst>
          </p:nvPr>
        </p:nvGraphicFramePr>
        <p:xfrm>
          <a:off x="539552" y="3645024"/>
          <a:ext cx="7920880" cy="2952328"/>
        </p:xfrm>
        <a:graphic>
          <a:graphicData uri="http://schemas.openxmlformats.org/presentationml/2006/ole">
            <mc:AlternateContent xmlns:mc="http://schemas.openxmlformats.org/markup-compatibility/2006">
              <mc:Choice xmlns:v="urn:schemas-microsoft-com:vml" Requires="v">
                <p:oleObj spid="_x0000_s11280" name="Document" r:id="rId3" imgW="6290001" imgH="2686638" progId="Word.Document.12">
                  <p:embed/>
                </p:oleObj>
              </mc:Choice>
              <mc:Fallback>
                <p:oleObj name="Document" r:id="rId3" imgW="6290001" imgH="2686638" progId="Word.Document.12">
                  <p:embed/>
                  <p:pic>
                    <p:nvPicPr>
                      <p:cNvPr id="0" name=""/>
                      <p:cNvPicPr/>
                      <p:nvPr/>
                    </p:nvPicPr>
                    <p:blipFill>
                      <a:blip r:embed="rId4"/>
                      <a:stretch>
                        <a:fillRect/>
                      </a:stretch>
                    </p:blipFill>
                    <p:spPr>
                      <a:xfrm>
                        <a:off x="539552" y="3645024"/>
                        <a:ext cx="7920880" cy="2952328"/>
                      </a:xfrm>
                      <a:prstGeom prst="rect">
                        <a:avLst/>
                      </a:prstGeom>
                    </p:spPr>
                  </p:pic>
                </p:oleObj>
              </mc:Fallback>
            </mc:AlternateContent>
          </a:graphicData>
        </a:graphic>
      </p:graphicFrame>
      <p:sp>
        <p:nvSpPr>
          <p:cNvPr id="2" name="TextBox 1"/>
          <p:cNvSpPr txBox="1"/>
          <p:nvPr/>
        </p:nvSpPr>
        <p:spPr>
          <a:xfrm>
            <a:off x="107504" y="1556792"/>
            <a:ext cx="6192688" cy="553998"/>
          </a:xfrm>
          <a:prstGeom prst="rect">
            <a:avLst/>
          </a:prstGeom>
          <a:noFill/>
        </p:spPr>
        <p:txBody>
          <a:bodyPr wrap="square" rtlCol="0">
            <a:spAutoFit/>
          </a:bodyPr>
          <a:lstStyle/>
          <a:p>
            <a:r>
              <a:rPr lang="vi-VN" sz="3000" dirty="0">
                <a:solidFill>
                  <a:schemeClr val="tx2">
                    <a:lumMod val="75000"/>
                  </a:schemeClr>
                </a:solidFill>
                <a:latin typeface="+mj-lt"/>
              </a:rPr>
              <a:t>1/ Khai thác nguyên liệu khoáng sản</a:t>
            </a:r>
          </a:p>
        </p:txBody>
      </p:sp>
    </p:spTree>
    <p:extLst>
      <p:ext uri="{BB962C8B-B14F-4D97-AF65-F5344CB8AC3E}">
        <p14:creationId xmlns:p14="http://schemas.microsoft.com/office/powerpoint/2010/main" val="1696546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9198588"/>
              </p:ext>
            </p:extLst>
          </p:nvPr>
        </p:nvGraphicFramePr>
        <p:xfrm>
          <a:off x="251520" y="692696"/>
          <a:ext cx="8352928" cy="6126480"/>
        </p:xfrm>
        <a:graphic>
          <a:graphicData uri="http://schemas.openxmlformats.org/drawingml/2006/table">
            <a:tbl>
              <a:tblPr firstRow="1" firstCol="1" lastRow="1" lastCol="1" bandRow="1" bandCol="1"/>
              <a:tblGrid>
                <a:gridCol w="8352928">
                  <a:extLst>
                    <a:ext uri="{9D8B030D-6E8A-4147-A177-3AD203B41FA5}">
                      <a16:colId xmlns:a16="http://schemas.microsoft.com/office/drawing/2014/main" val="20000"/>
                    </a:ext>
                  </a:extLst>
                </a:gridCol>
              </a:tblGrid>
              <a:tr h="5313105">
                <a:tc>
                  <a:txBody>
                    <a:bodyPr/>
                    <a:lstStyle/>
                    <a:p>
                      <a:pPr algn="ctr">
                        <a:spcBef>
                          <a:spcPts val="600"/>
                        </a:spcBef>
                        <a:spcAft>
                          <a:spcPts val="600"/>
                        </a:spcAft>
                      </a:pPr>
                      <a:r>
                        <a:rPr lang="en-US" sz="1800" b="1" dirty="0">
                          <a:solidFill>
                            <a:srgbClr val="000000"/>
                          </a:solidFill>
                          <a:effectLst/>
                          <a:latin typeface="Times New Roman"/>
                          <a:ea typeface="Calibri"/>
                        </a:rPr>
                        <a:t>PHIẾU HỌC TẬP 4 </a:t>
                      </a:r>
                      <a:endParaRPr lang="vi-VN" sz="2000" dirty="0">
                        <a:solidFill>
                          <a:srgbClr val="000000"/>
                        </a:solidFill>
                        <a:effectLst/>
                        <a:latin typeface="Times New Roman"/>
                        <a:ea typeface="Calibri"/>
                      </a:endParaRPr>
                    </a:p>
                    <a:p>
                      <a:pPr marL="342900" indent="-342900" algn="just">
                        <a:spcBef>
                          <a:spcPts val="600"/>
                        </a:spcBef>
                        <a:spcAft>
                          <a:spcPts val="600"/>
                        </a:spcAft>
                        <a:buAutoNum type="arabicPeriod"/>
                      </a:pPr>
                      <a:r>
                        <a:rPr lang="en-US" sz="2500" b="1" dirty="0">
                          <a:solidFill>
                            <a:srgbClr val="000000"/>
                          </a:solidFill>
                          <a:effectLst/>
                          <a:latin typeface="Times New Roman"/>
                          <a:ea typeface="Calibri"/>
                        </a:rPr>
                        <a:t>V</a:t>
                      </a:r>
                      <a:r>
                        <a:rPr lang="vi-VN" sz="2500" dirty="0">
                          <a:solidFill>
                            <a:srgbClr val="000000"/>
                          </a:solidFill>
                          <a:effectLst/>
                          <a:latin typeface="Times New Roman"/>
                          <a:ea typeface="Segoe UI"/>
                        </a:rPr>
                        <a:t>iệc khai thác các nguyên liệu khoáng sản tự phát có đảm bảo an toàn không? Giải thích.</a:t>
                      </a:r>
                    </a:p>
                    <a:p>
                      <a:pPr marL="0" indent="0" algn="just">
                        <a:spcBef>
                          <a:spcPts val="600"/>
                        </a:spcBef>
                        <a:spcAft>
                          <a:spcPts val="600"/>
                        </a:spcAft>
                        <a:buNone/>
                      </a:pPr>
                      <a:endParaRPr lang="vi-VN" sz="1800" dirty="0">
                        <a:solidFill>
                          <a:srgbClr val="000000"/>
                        </a:solidFill>
                        <a:effectLst/>
                        <a:latin typeface="Times New Roman"/>
                        <a:ea typeface="Segoe UI"/>
                      </a:endParaRPr>
                    </a:p>
                    <a:p>
                      <a:pPr marL="0" indent="0" algn="just">
                        <a:spcBef>
                          <a:spcPts val="600"/>
                        </a:spcBef>
                        <a:spcAft>
                          <a:spcPts val="600"/>
                        </a:spcAft>
                        <a:buNone/>
                      </a:pPr>
                      <a:endParaRPr lang="vi-VN" sz="2000" dirty="0">
                        <a:solidFill>
                          <a:srgbClr val="000000"/>
                        </a:solidFill>
                        <a:effectLst/>
                        <a:latin typeface="Times New Roman"/>
                        <a:ea typeface="Calibri"/>
                      </a:endParaRPr>
                    </a:p>
                    <a:p>
                      <a:pPr algn="just">
                        <a:spcBef>
                          <a:spcPts val="600"/>
                        </a:spcBef>
                        <a:spcAft>
                          <a:spcPts val="600"/>
                        </a:spcAft>
                      </a:pPr>
                      <a:r>
                        <a:rPr lang="vi-VN" sz="2500" b="1" dirty="0">
                          <a:solidFill>
                            <a:srgbClr val="000000"/>
                          </a:solidFill>
                          <a:effectLst/>
                          <a:latin typeface="Times New Roman"/>
                          <a:ea typeface="Calibri"/>
                        </a:rPr>
                        <a:t>2. </a:t>
                      </a:r>
                      <a:r>
                        <a:rPr lang="vi-VN" sz="2500" dirty="0">
                          <a:solidFill>
                            <a:srgbClr val="000000"/>
                          </a:solidFill>
                          <a:effectLst/>
                          <a:latin typeface="Times New Roman"/>
                          <a:ea typeface="Segoe UI"/>
                        </a:rPr>
                        <a:t>Sử dụng nguyên liệu như thế nào để đảm bảo an toàn, hiệu quả?</a:t>
                      </a:r>
                    </a:p>
                    <a:p>
                      <a:pPr algn="just">
                        <a:spcBef>
                          <a:spcPts val="600"/>
                        </a:spcBef>
                        <a:spcAft>
                          <a:spcPts val="600"/>
                        </a:spcAft>
                      </a:pPr>
                      <a:endParaRPr lang="vi-VN" sz="2000" dirty="0">
                        <a:solidFill>
                          <a:srgbClr val="000000"/>
                        </a:solidFill>
                        <a:effectLst/>
                        <a:latin typeface="Times New Roman"/>
                        <a:ea typeface="Calibri"/>
                      </a:endParaRPr>
                    </a:p>
                    <a:p>
                      <a:pPr algn="just">
                        <a:spcBef>
                          <a:spcPts val="600"/>
                        </a:spcBef>
                        <a:spcAft>
                          <a:spcPts val="600"/>
                        </a:spcAft>
                      </a:pPr>
                      <a:endParaRPr lang="vi-VN" sz="1800" b="1" dirty="0">
                        <a:solidFill>
                          <a:srgbClr val="000000"/>
                        </a:solidFill>
                        <a:effectLst/>
                        <a:latin typeface="Times New Roman"/>
                        <a:ea typeface="Calibri"/>
                      </a:endParaRPr>
                    </a:p>
                    <a:p>
                      <a:pPr algn="just">
                        <a:spcBef>
                          <a:spcPts val="600"/>
                        </a:spcBef>
                        <a:spcAft>
                          <a:spcPts val="600"/>
                        </a:spcAft>
                      </a:pPr>
                      <a:r>
                        <a:rPr lang="vi-VN" sz="2500" b="1" dirty="0">
                          <a:solidFill>
                            <a:srgbClr val="000000"/>
                          </a:solidFill>
                          <a:effectLst/>
                          <a:latin typeface="Times New Roman"/>
                          <a:ea typeface="Calibri"/>
                        </a:rPr>
                        <a:t>3</a:t>
                      </a:r>
                      <a:r>
                        <a:rPr lang="vi-VN" sz="2500" b="1" i="1" dirty="0">
                          <a:solidFill>
                            <a:srgbClr val="000000"/>
                          </a:solidFill>
                          <a:effectLst/>
                          <a:latin typeface="Times New Roman"/>
                          <a:ea typeface="Calibri"/>
                        </a:rPr>
                        <a:t>. </a:t>
                      </a:r>
                      <a:r>
                        <a:rPr lang="vi-VN" sz="2500" dirty="0">
                          <a:solidFill>
                            <a:srgbClr val="000000"/>
                          </a:solidFill>
                          <a:effectLst/>
                          <a:latin typeface="Times New Roman"/>
                          <a:ea typeface="Segoe UI"/>
                        </a:rPr>
                        <a:t>Tại sao phải sử dụng nguyên liệu an toàn, hiệu quả và bảo đảm sự phát triển bền vững?</a:t>
                      </a:r>
                    </a:p>
                    <a:p>
                      <a:pPr algn="just">
                        <a:spcBef>
                          <a:spcPts val="600"/>
                        </a:spcBef>
                        <a:spcAft>
                          <a:spcPts val="600"/>
                        </a:spcAft>
                      </a:pPr>
                      <a:endParaRPr lang="vi-VN" sz="2000" dirty="0">
                        <a:solidFill>
                          <a:srgbClr val="000000"/>
                        </a:solidFill>
                        <a:effectLst/>
                        <a:latin typeface="Times New Roman"/>
                        <a:ea typeface="Calibri"/>
                      </a:endParaRPr>
                    </a:p>
                    <a:p>
                      <a:pPr algn="just">
                        <a:spcBef>
                          <a:spcPts val="600"/>
                        </a:spcBef>
                        <a:spcAft>
                          <a:spcPts val="600"/>
                        </a:spcAft>
                      </a:pPr>
                      <a:endParaRPr lang="vi-VN" sz="2000" dirty="0">
                        <a:solidFill>
                          <a:srgbClr val="000000"/>
                        </a:solidFill>
                        <a:effectLst/>
                        <a:latin typeface="Times New Roman"/>
                        <a:ea typeface="Calibri"/>
                      </a:endParaRPr>
                    </a:p>
                    <a:p>
                      <a:pPr algn="just">
                        <a:spcBef>
                          <a:spcPts val="600"/>
                        </a:spcBef>
                        <a:spcAft>
                          <a:spcPts val="600"/>
                        </a:spcAft>
                      </a:pPr>
                      <a:endParaRPr lang="vi-VN" sz="1800" dirty="0">
                        <a:solidFill>
                          <a:srgbClr val="000000"/>
                        </a:solidFill>
                        <a:effectLst/>
                        <a:latin typeface="Times New Roman"/>
                        <a:ea typeface="Calibri"/>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Rectangle 4"/>
          <p:cNvSpPr/>
          <p:nvPr/>
        </p:nvSpPr>
        <p:spPr>
          <a:xfrm>
            <a:off x="2370911" y="-5318"/>
            <a:ext cx="392928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THẢO LUẬN NHÓM</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323528" y="1844824"/>
            <a:ext cx="8136904" cy="1246495"/>
          </a:xfrm>
          <a:prstGeom prst="rect">
            <a:avLst/>
          </a:prstGeom>
          <a:noFill/>
        </p:spPr>
        <p:txBody>
          <a:bodyPr wrap="square" rtlCol="0">
            <a:spAutoFit/>
          </a:bodyPr>
          <a:lstStyle/>
          <a:p>
            <a:pPr lvl="0" algn="just">
              <a:spcBef>
                <a:spcPts val="600"/>
              </a:spcBef>
              <a:spcAft>
                <a:spcPts val="600"/>
              </a:spcAft>
            </a:pPr>
            <a:r>
              <a:rPr lang="vi-VN" sz="2400" i="1" dirty="0">
                <a:solidFill>
                  <a:srgbClr val="FF0000"/>
                </a:solidFill>
                <a:latin typeface="Times New Roman"/>
                <a:ea typeface="Times New Roman"/>
              </a:rPr>
              <a:t>- Việc khai thác các nguyên liệu khoáng sản tự phát không đảm bảo an toàn do thiếu hạ tầng kĩ thuật phù hợp để phục vụ khai thác.</a:t>
            </a:r>
            <a:endParaRPr lang="vi-VN" sz="2400" i="1" dirty="0">
              <a:solidFill>
                <a:srgbClr val="FF0000"/>
              </a:solidFill>
              <a:latin typeface="Times New Roman"/>
              <a:ea typeface="Calibri"/>
            </a:endParaRPr>
          </a:p>
        </p:txBody>
      </p:sp>
      <p:sp>
        <p:nvSpPr>
          <p:cNvPr id="8" name="TextBox 7"/>
          <p:cNvSpPr txBox="1"/>
          <p:nvPr/>
        </p:nvSpPr>
        <p:spPr>
          <a:xfrm>
            <a:off x="267098" y="3645024"/>
            <a:ext cx="8265341" cy="968663"/>
          </a:xfrm>
          <a:prstGeom prst="rect">
            <a:avLst/>
          </a:prstGeom>
          <a:noFill/>
        </p:spPr>
        <p:txBody>
          <a:bodyPr wrap="square" rtlCol="0">
            <a:spAutoFit/>
          </a:bodyPr>
          <a:lstStyle/>
          <a:p>
            <a:pPr lvl="0" algn="just">
              <a:lnSpc>
                <a:spcPct val="119000"/>
              </a:lnSpc>
              <a:spcBef>
                <a:spcPts val="600"/>
              </a:spcBef>
              <a:spcAft>
                <a:spcPts val="600"/>
              </a:spcAft>
            </a:pPr>
            <a:r>
              <a:rPr lang="vi-VN" sz="2400" b="1" i="1" dirty="0">
                <a:solidFill>
                  <a:srgbClr val="FF0000"/>
                </a:solidFill>
                <a:latin typeface="Times New Roman"/>
                <a:ea typeface="Arial"/>
              </a:rPr>
              <a:t>- </a:t>
            </a:r>
            <a:r>
              <a:rPr lang="vi-VN" sz="2400" i="1" dirty="0">
                <a:solidFill>
                  <a:srgbClr val="FF0000"/>
                </a:solidFill>
                <a:latin typeface="Times New Roman"/>
                <a:ea typeface="Segoe UI"/>
              </a:rPr>
              <a:t>Nguyên liệu phải được sử dụng tối đa theo quy trình khép kín để tận dụng các phụ phẩm và phế thải.</a:t>
            </a:r>
            <a:endParaRPr lang="vi-VN" sz="2400" i="1" dirty="0">
              <a:solidFill>
                <a:srgbClr val="FF0000"/>
              </a:solidFill>
              <a:latin typeface="Times New Roman"/>
              <a:ea typeface="Calibri"/>
            </a:endParaRPr>
          </a:p>
        </p:txBody>
      </p:sp>
      <p:sp>
        <p:nvSpPr>
          <p:cNvPr id="11" name="TextBox 10"/>
          <p:cNvSpPr txBox="1"/>
          <p:nvPr/>
        </p:nvSpPr>
        <p:spPr>
          <a:xfrm>
            <a:off x="195090" y="5517232"/>
            <a:ext cx="8409358" cy="1300934"/>
          </a:xfrm>
          <a:prstGeom prst="rect">
            <a:avLst/>
          </a:prstGeom>
          <a:noFill/>
        </p:spPr>
        <p:txBody>
          <a:bodyPr wrap="square" rtlCol="0">
            <a:spAutoFit/>
          </a:bodyPr>
          <a:lstStyle/>
          <a:p>
            <a:pPr marL="285750" lvl="0" indent="-285750" algn="just">
              <a:lnSpc>
                <a:spcPct val="119000"/>
              </a:lnSpc>
              <a:spcBef>
                <a:spcPts val="600"/>
              </a:spcBef>
              <a:spcAft>
                <a:spcPts val="600"/>
              </a:spcAft>
              <a:buFontTx/>
              <a:buChar char="-"/>
            </a:pPr>
            <a:r>
              <a:rPr lang="vi-VN" sz="2200" i="1" dirty="0">
                <a:solidFill>
                  <a:srgbClr val="FF0000"/>
                </a:solidFill>
                <a:latin typeface="Times New Roman"/>
                <a:ea typeface="Segoe UI"/>
              </a:rPr>
              <a:t>Nguyên liệu sản xuất không phải là nguồn tài nguyên vô hạn. Do đó, cần sử dụng chúng một cách hiệu quả, tiết kiệm, an toàn và hài hoà về lợi ích kinh tế, xã hội, môi trường.</a:t>
            </a:r>
          </a:p>
        </p:txBody>
      </p:sp>
    </p:spTree>
    <p:extLst>
      <p:ext uri="{BB962C8B-B14F-4D97-AF65-F5344CB8AC3E}">
        <p14:creationId xmlns:p14="http://schemas.microsoft.com/office/powerpoint/2010/main" val="3727114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8" name="TextBox 7"/>
          <p:cNvSpPr txBox="1"/>
          <p:nvPr/>
        </p:nvSpPr>
        <p:spPr>
          <a:xfrm>
            <a:off x="35496" y="548680"/>
            <a:ext cx="8856984" cy="1015663"/>
          </a:xfrm>
          <a:prstGeom prst="rect">
            <a:avLst/>
          </a:prstGeom>
          <a:noFill/>
        </p:spPr>
        <p:txBody>
          <a:bodyPr wrap="square" rtlCol="0">
            <a:spAutoFit/>
          </a:bodyPr>
          <a:lstStyle/>
          <a:p>
            <a:r>
              <a:rPr lang="vi-VN" sz="3000" dirty="0">
                <a:solidFill>
                  <a:srgbClr val="FF0000"/>
                </a:solidFill>
                <a:latin typeface="+mj-lt"/>
              </a:rPr>
              <a:t>III/ Sử dụng nguyên liệu an toàn, hiệu quả và bảo đảm sự phát triển bền vững </a:t>
            </a:r>
          </a:p>
        </p:txBody>
      </p:sp>
      <p:sp>
        <p:nvSpPr>
          <p:cNvPr id="9" name="TextBox 8"/>
          <p:cNvSpPr txBox="1"/>
          <p:nvPr/>
        </p:nvSpPr>
        <p:spPr>
          <a:xfrm>
            <a:off x="323528" y="2193245"/>
            <a:ext cx="8568952" cy="3323987"/>
          </a:xfrm>
          <a:prstGeom prst="rect">
            <a:avLst/>
          </a:prstGeom>
          <a:noFill/>
        </p:spPr>
        <p:txBody>
          <a:bodyPr wrap="square" rtlCol="0">
            <a:spAutoFit/>
          </a:bodyPr>
          <a:lstStyle/>
          <a:p>
            <a:r>
              <a:rPr lang="vi-VN" sz="3000" dirty="0">
                <a:latin typeface="+mj-lt"/>
              </a:rPr>
              <a:t>Nguyên liệu khoáng sản là tài sản của quốc gia. Mọi cá nhân, tổ chức khai thác phải được cấp phép theo luật khoáng sản.</a:t>
            </a:r>
          </a:p>
          <a:p>
            <a:pPr marL="285750" indent="-285750">
              <a:buFontTx/>
              <a:buChar char="-"/>
            </a:pPr>
            <a:r>
              <a:rPr lang="vi-VN" sz="3000" dirty="0">
                <a:latin typeface="+mj-lt"/>
              </a:rPr>
              <a:t>Tận thu nguyên liệu sẽ làm cạn kiệt tài nguyên.</a:t>
            </a:r>
          </a:p>
          <a:p>
            <a:pPr marL="285750" indent="-285750">
              <a:buFontTx/>
              <a:buChar char="-"/>
            </a:pPr>
            <a:r>
              <a:rPr lang="vi-VN" sz="3000" dirty="0">
                <a:latin typeface="+mj-lt"/>
              </a:rPr>
              <a:t>Khai thác nguyên liệu trái phép có thể gây nguy hiểm do mất an toàn lao động, ảnh hưởng đến môi trường</a:t>
            </a:r>
          </a:p>
        </p:txBody>
      </p:sp>
      <p:sp>
        <p:nvSpPr>
          <p:cNvPr id="5" name="TextBox 4"/>
          <p:cNvSpPr txBox="1"/>
          <p:nvPr/>
        </p:nvSpPr>
        <p:spPr>
          <a:xfrm>
            <a:off x="107504" y="1556792"/>
            <a:ext cx="6192688" cy="553998"/>
          </a:xfrm>
          <a:prstGeom prst="rect">
            <a:avLst/>
          </a:prstGeom>
          <a:noFill/>
        </p:spPr>
        <p:txBody>
          <a:bodyPr wrap="square" rtlCol="0">
            <a:spAutoFit/>
          </a:bodyPr>
          <a:lstStyle/>
          <a:p>
            <a:r>
              <a:rPr lang="vi-VN" sz="3000" dirty="0">
                <a:solidFill>
                  <a:schemeClr val="tx2">
                    <a:lumMod val="75000"/>
                  </a:schemeClr>
                </a:solidFill>
                <a:latin typeface="+mj-lt"/>
              </a:rPr>
              <a:t>1/ Khai thác nguyên liệu khoáng sản</a:t>
            </a:r>
          </a:p>
        </p:txBody>
      </p:sp>
    </p:spTree>
    <p:extLst>
      <p:ext uri="{BB962C8B-B14F-4D97-AF65-F5344CB8AC3E}">
        <p14:creationId xmlns:p14="http://schemas.microsoft.com/office/powerpoint/2010/main" val="4223545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8" name="TextBox 7"/>
          <p:cNvSpPr txBox="1"/>
          <p:nvPr/>
        </p:nvSpPr>
        <p:spPr>
          <a:xfrm>
            <a:off x="35496" y="548680"/>
            <a:ext cx="8856984" cy="1015663"/>
          </a:xfrm>
          <a:prstGeom prst="rect">
            <a:avLst/>
          </a:prstGeom>
          <a:noFill/>
        </p:spPr>
        <p:txBody>
          <a:bodyPr wrap="square" rtlCol="0">
            <a:spAutoFit/>
          </a:bodyPr>
          <a:lstStyle/>
          <a:p>
            <a:r>
              <a:rPr lang="vi-VN" sz="3000" dirty="0">
                <a:solidFill>
                  <a:srgbClr val="FF0000"/>
                </a:solidFill>
                <a:latin typeface="+mj-lt"/>
              </a:rPr>
              <a:t>III/ Sử dụng nguyên liệu an toàn, hiệu quả và bảo đảm sự phát triển bền vững </a:t>
            </a:r>
          </a:p>
        </p:txBody>
      </p:sp>
      <p:sp>
        <p:nvSpPr>
          <p:cNvPr id="5" name="TextBox 4"/>
          <p:cNvSpPr txBox="1"/>
          <p:nvPr/>
        </p:nvSpPr>
        <p:spPr>
          <a:xfrm>
            <a:off x="107504" y="1556792"/>
            <a:ext cx="6192688" cy="553998"/>
          </a:xfrm>
          <a:prstGeom prst="rect">
            <a:avLst/>
          </a:prstGeom>
          <a:noFill/>
        </p:spPr>
        <p:txBody>
          <a:bodyPr wrap="square" rtlCol="0">
            <a:spAutoFit/>
          </a:bodyPr>
          <a:lstStyle/>
          <a:p>
            <a:r>
              <a:rPr lang="vi-VN" sz="3000" dirty="0">
                <a:solidFill>
                  <a:schemeClr val="tx2">
                    <a:lumMod val="75000"/>
                  </a:schemeClr>
                </a:solidFill>
                <a:latin typeface="+mj-lt"/>
              </a:rPr>
              <a:t>1/ Khai thác nguyên liệu khoáng sản</a:t>
            </a:r>
          </a:p>
        </p:txBody>
      </p:sp>
      <p:sp>
        <p:nvSpPr>
          <p:cNvPr id="6" name="TextBox 5"/>
          <p:cNvSpPr txBox="1"/>
          <p:nvPr/>
        </p:nvSpPr>
        <p:spPr>
          <a:xfrm>
            <a:off x="179512" y="2132856"/>
            <a:ext cx="4320480" cy="553998"/>
          </a:xfrm>
          <a:prstGeom prst="rect">
            <a:avLst/>
          </a:prstGeom>
          <a:noFill/>
        </p:spPr>
        <p:txBody>
          <a:bodyPr wrap="square" rtlCol="0">
            <a:spAutoFit/>
          </a:bodyPr>
          <a:lstStyle/>
          <a:p>
            <a:r>
              <a:rPr lang="vi-VN" sz="3000" dirty="0">
                <a:solidFill>
                  <a:schemeClr val="tx2">
                    <a:lumMod val="75000"/>
                  </a:schemeClr>
                </a:solidFill>
                <a:latin typeface="+mj-lt"/>
              </a:rPr>
              <a:t>2/ Sử dụng nguyên liệu</a:t>
            </a:r>
          </a:p>
        </p:txBody>
      </p:sp>
      <p:pic>
        <p:nvPicPr>
          <p:cNvPr id="11" name="Picture 10"/>
          <p:cNvPicPr/>
          <p:nvPr/>
        </p:nvPicPr>
        <p:blipFill rotWithShape="1">
          <a:blip r:embed="rId2"/>
          <a:srcRect r="70983" b="55856"/>
          <a:stretch/>
        </p:blipFill>
        <p:spPr bwMode="auto">
          <a:xfrm>
            <a:off x="193085" y="3008909"/>
            <a:ext cx="1138555" cy="845185"/>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2"/>
          <a:srcRect l="28356" r="43066" b="55856"/>
          <a:stretch/>
        </p:blipFill>
        <p:spPr bwMode="auto">
          <a:xfrm>
            <a:off x="1362358" y="3006407"/>
            <a:ext cx="1121410" cy="84518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57155" r="14267" b="55856"/>
          <a:stretch/>
        </p:blipFill>
        <p:spPr bwMode="auto">
          <a:xfrm>
            <a:off x="2586494" y="3006407"/>
            <a:ext cx="1121410" cy="84518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86831" t="-902" r="-2000" b="44594"/>
          <a:stretch/>
        </p:blipFill>
        <p:spPr bwMode="auto">
          <a:xfrm>
            <a:off x="3711217" y="2909966"/>
            <a:ext cx="594995" cy="107823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66824" t="59911" r="9873" b="5405"/>
          <a:stretch/>
        </p:blipFill>
        <p:spPr bwMode="auto">
          <a:xfrm>
            <a:off x="2987824" y="4348966"/>
            <a:ext cx="1224136" cy="664210"/>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2"/>
          <a:srcRect l="18459" t="54056" r="32957" b="449"/>
          <a:stretch/>
        </p:blipFill>
        <p:spPr bwMode="auto">
          <a:xfrm>
            <a:off x="971600" y="4293096"/>
            <a:ext cx="1906270" cy="871220"/>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2"/>
          <a:srcRect l="-1533" t="43664" r="80585" b="2570"/>
          <a:stretch/>
        </p:blipFill>
        <p:spPr bwMode="auto">
          <a:xfrm>
            <a:off x="179512" y="4109805"/>
            <a:ext cx="819150" cy="1026160"/>
          </a:xfrm>
          <a:prstGeom prst="rect">
            <a:avLst/>
          </a:prstGeom>
          <a:ln>
            <a:noFill/>
          </a:ln>
          <a:extLst>
            <a:ext uri="{53640926-AAD7-44D8-BBD7-CCE9431645EC}">
              <a14:shadowObscured xmlns:a14="http://schemas.microsoft.com/office/drawing/2010/main"/>
            </a:ext>
          </a:extLst>
        </p:spPr>
      </p:pic>
      <p:sp>
        <p:nvSpPr>
          <p:cNvPr id="4" name="Curved Left Arrow 3"/>
          <p:cNvSpPr/>
          <p:nvPr/>
        </p:nvSpPr>
        <p:spPr>
          <a:xfrm>
            <a:off x="4211960" y="3645024"/>
            <a:ext cx="432048" cy="103604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TextBox 17"/>
          <p:cNvSpPr txBox="1"/>
          <p:nvPr/>
        </p:nvSpPr>
        <p:spPr>
          <a:xfrm>
            <a:off x="5148064" y="2360201"/>
            <a:ext cx="3168352" cy="4293483"/>
          </a:xfrm>
          <a:prstGeom prst="rect">
            <a:avLst/>
          </a:prstGeom>
          <a:noFill/>
        </p:spPr>
        <p:txBody>
          <a:bodyPr wrap="square" rtlCol="0">
            <a:spAutoFit/>
          </a:bodyPr>
          <a:lstStyle/>
          <a:p>
            <a:pPr lvl="0" algn="just">
              <a:spcBef>
                <a:spcPts val="600"/>
              </a:spcBef>
              <a:spcAft>
                <a:spcPts val="600"/>
              </a:spcAft>
            </a:pPr>
            <a:r>
              <a:rPr lang="vi-VN" sz="2400" dirty="0">
                <a:latin typeface="+mj-lt"/>
              </a:rPr>
              <a:t>1/ </a:t>
            </a:r>
            <a:r>
              <a:rPr lang="vi-VN" sz="2400" dirty="0">
                <a:solidFill>
                  <a:srgbClr val="000000"/>
                </a:solidFill>
                <a:latin typeface="+mj-lt"/>
                <a:ea typeface="Segoe UI"/>
              </a:rPr>
              <a:t>Em hãy nêu một số biện pháp sử dụng nguyên liệu an toàn, hiệu quả và bảo đảm sự phát triển bền vững.</a:t>
            </a:r>
          </a:p>
          <a:p>
            <a:pPr lvl="0" algn="just">
              <a:spcBef>
                <a:spcPts val="600"/>
              </a:spcBef>
              <a:spcAft>
                <a:spcPts val="600"/>
              </a:spcAft>
            </a:pPr>
            <a:r>
              <a:rPr lang="vi-VN" sz="2400" dirty="0">
                <a:solidFill>
                  <a:srgbClr val="000000"/>
                </a:solidFill>
                <a:latin typeface="+mj-lt"/>
                <a:ea typeface="Segoe UI"/>
              </a:rPr>
              <a:t>2/ Em có thể làm được những sãn phẩm nào khi sử dụng chất thải sinh hoạt làm nguyên liệu?</a:t>
            </a:r>
            <a:endParaRPr lang="vi-VN" sz="2400" dirty="0">
              <a:solidFill>
                <a:srgbClr val="000000"/>
              </a:solidFill>
              <a:latin typeface="+mj-lt"/>
              <a:ea typeface="Calibri"/>
            </a:endParaRPr>
          </a:p>
          <a:p>
            <a:endParaRPr lang="vi-VN" dirty="0"/>
          </a:p>
        </p:txBody>
      </p:sp>
    </p:spTree>
    <p:extLst>
      <p:ext uri="{BB962C8B-B14F-4D97-AF65-F5344CB8AC3E}">
        <p14:creationId xmlns:p14="http://schemas.microsoft.com/office/powerpoint/2010/main" val="3278517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2"/>
          <a:srcRect r="70983" b="55856"/>
          <a:stretch/>
        </p:blipFill>
        <p:spPr bwMode="auto">
          <a:xfrm>
            <a:off x="49069" y="143567"/>
            <a:ext cx="1138555" cy="845185"/>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2"/>
          <a:srcRect l="28356" r="43066" b="55856"/>
          <a:stretch/>
        </p:blipFill>
        <p:spPr bwMode="auto">
          <a:xfrm>
            <a:off x="1218342" y="141065"/>
            <a:ext cx="1121410" cy="84518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57155" r="14267" b="55856"/>
          <a:stretch/>
        </p:blipFill>
        <p:spPr bwMode="auto">
          <a:xfrm>
            <a:off x="2442478" y="141065"/>
            <a:ext cx="1121410" cy="84518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86831" t="-902" r="-2000" b="44594"/>
          <a:stretch/>
        </p:blipFill>
        <p:spPr bwMode="auto">
          <a:xfrm>
            <a:off x="3567201" y="44624"/>
            <a:ext cx="594995" cy="107823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66824" t="59911" r="9873" b="5405"/>
          <a:stretch/>
        </p:blipFill>
        <p:spPr bwMode="auto">
          <a:xfrm>
            <a:off x="2843808" y="1483624"/>
            <a:ext cx="1224136" cy="664210"/>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2"/>
          <a:srcRect l="18459" t="54056" r="32957" b="449"/>
          <a:stretch/>
        </p:blipFill>
        <p:spPr bwMode="auto">
          <a:xfrm>
            <a:off x="827584" y="1427754"/>
            <a:ext cx="1906270" cy="871220"/>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2"/>
          <a:srcRect l="-1533" t="43664" r="80585" b="2570"/>
          <a:stretch/>
        </p:blipFill>
        <p:spPr bwMode="auto">
          <a:xfrm>
            <a:off x="35496" y="1244463"/>
            <a:ext cx="819150" cy="1026160"/>
          </a:xfrm>
          <a:prstGeom prst="rect">
            <a:avLst/>
          </a:prstGeom>
          <a:ln>
            <a:noFill/>
          </a:ln>
          <a:extLst>
            <a:ext uri="{53640926-AAD7-44D8-BBD7-CCE9431645EC}">
              <a14:shadowObscured xmlns:a14="http://schemas.microsoft.com/office/drawing/2010/main"/>
            </a:ext>
          </a:extLst>
        </p:spPr>
      </p:pic>
      <p:sp>
        <p:nvSpPr>
          <p:cNvPr id="4" name="Curved Left Arrow 3"/>
          <p:cNvSpPr/>
          <p:nvPr/>
        </p:nvSpPr>
        <p:spPr>
          <a:xfrm>
            <a:off x="4067944" y="779682"/>
            <a:ext cx="432048" cy="103604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black"/>
              </a:solidFill>
            </a:endParaRPr>
          </a:p>
        </p:txBody>
      </p:sp>
      <p:sp>
        <p:nvSpPr>
          <p:cNvPr id="18" name="TextBox 17"/>
          <p:cNvSpPr txBox="1"/>
          <p:nvPr/>
        </p:nvSpPr>
        <p:spPr>
          <a:xfrm>
            <a:off x="4572000" y="110831"/>
            <a:ext cx="4464496" cy="1569660"/>
          </a:xfrm>
          <a:prstGeom prst="rect">
            <a:avLst/>
          </a:prstGeom>
          <a:noFill/>
        </p:spPr>
        <p:txBody>
          <a:bodyPr wrap="square" rtlCol="0">
            <a:spAutoFit/>
          </a:bodyPr>
          <a:lstStyle/>
          <a:p>
            <a:pPr algn="just">
              <a:spcBef>
                <a:spcPts val="600"/>
              </a:spcBef>
              <a:spcAft>
                <a:spcPts val="600"/>
              </a:spcAft>
            </a:pPr>
            <a:r>
              <a:rPr lang="vi-VN" sz="2400" dirty="0">
                <a:solidFill>
                  <a:prstClr val="black"/>
                </a:solidFill>
                <a:latin typeface="Times New Roman"/>
              </a:rPr>
              <a:t>1/ </a:t>
            </a:r>
            <a:r>
              <a:rPr lang="vi-VN" sz="2400" dirty="0">
                <a:solidFill>
                  <a:srgbClr val="000000"/>
                </a:solidFill>
                <a:latin typeface="Times New Roman"/>
                <a:ea typeface="Segoe UI"/>
              </a:rPr>
              <a:t>Em hãy nêu một số biện pháp sử dụng nguyên liệu an toàn, hiệu quả và bảo đảm sự phát triển bền vững.</a:t>
            </a:r>
          </a:p>
        </p:txBody>
      </p:sp>
      <p:sp>
        <p:nvSpPr>
          <p:cNvPr id="2" name="TextBox 1"/>
          <p:cNvSpPr txBox="1"/>
          <p:nvPr/>
        </p:nvSpPr>
        <p:spPr>
          <a:xfrm>
            <a:off x="49069" y="2924944"/>
            <a:ext cx="4254101" cy="1200329"/>
          </a:xfrm>
          <a:prstGeom prst="rect">
            <a:avLst/>
          </a:prstGeom>
          <a:noFill/>
        </p:spPr>
        <p:txBody>
          <a:bodyPr wrap="square" rtlCol="0">
            <a:spAutoFit/>
          </a:bodyPr>
          <a:lstStyle/>
          <a:p>
            <a:pPr lvl="0" algn="just">
              <a:spcBef>
                <a:spcPts val="600"/>
              </a:spcBef>
              <a:spcAft>
                <a:spcPts val="600"/>
              </a:spcAft>
            </a:pPr>
            <a:r>
              <a:rPr lang="vi-VN" sz="2400" dirty="0">
                <a:solidFill>
                  <a:srgbClr val="000000"/>
                </a:solidFill>
                <a:latin typeface="Times New Roman"/>
                <a:ea typeface="Segoe UI"/>
              </a:rPr>
              <a:t>2/ Em có thể làm được những sãn phẩm nào khi sử dụng chất thải sinh hoạt làm nguyên liệu?</a:t>
            </a:r>
            <a:endParaRPr lang="vi-VN" sz="2400" dirty="0">
              <a:solidFill>
                <a:srgbClr val="000000"/>
              </a:solidFill>
              <a:latin typeface="Times New Roman"/>
              <a:ea typeface="Calibri"/>
            </a:endParaRPr>
          </a:p>
        </p:txBody>
      </p:sp>
      <p:sp>
        <p:nvSpPr>
          <p:cNvPr id="19" name="TextBox 18"/>
          <p:cNvSpPr txBox="1"/>
          <p:nvPr/>
        </p:nvSpPr>
        <p:spPr>
          <a:xfrm>
            <a:off x="4303170" y="1772816"/>
            <a:ext cx="4793818" cy="1200329"/>
          </a:xfrm>
          <a:prstGeom prst="rect">
            <a:avLst/>
          </a:prstGeom>
          <a:noFill/>
        </p:spPr>
        <p:txBody>
          <a:bodyPr wrap="square" rtlCol="0">
            <a:spAutoFit/>
          </a:bodyPr>
          <a:lstStyle/>
          <a:p>
            <a:pPr lvl="0" algn="just">
              <a:spcBef>
                <a:spcPts val="600"/>
              </a:spcBef>
              <a:spcAft>
                <a:spcPts val="600"/>
              </a:spcAft>
            </a:pPr>
            <a:r>
              <a:rPr lang="vi-VN" sz="2400" i="1" dirty="0">
                <a:solidFill>
                  <a:schemeClr val="accent5">
                    <a:lumMod val="50000"/>
                  </a:schemeClr>
                </a:solidFill>
                <a:latin typeface="Times New Roman"/>
                <a:ea typeface="Segoe UI"/>
              </a:rPr>
              <a:t>Sử dụng theo chuỗi cung ứng mô hình 3R: Giảm thiểu (Reduce); Tái sử dụng (Re­use); Tái chế (Recycle).</a:t>
            </a:r>
            <a:endParaRPr lang="vi-VN" sz="2400" i="1" dirty="0">
              <a:solidFill>
                <a:schemeClr val="accent5">
                  <a:lumMod val="50000"/>
                </a:schemeClr>
              </a:solidFill>
              <a:latin typeface="Times New Roman"/>
              <a:ea typeface="Calibri"/>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30" y="2973145"/>
            <a:ext cx="4217754" cy="37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73145"/>
            <a:ext cx="4464495" cy="37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231" y="2973145"/>
            <a:ext cx="4217753" cy="37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973145"/>
            <a:ext cx="4464495" cy="37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231" y="2924944"/>
            <a:ext cx="4289761"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descr="C:\Users\Administrator\Downloads\hộp-bút-giấy-làm-từ-giấy-tái-chế-e1555917131297.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1195" y="2973144"/>
            <a:ext cx="4455300" cy="3768223"/>
          </a:xfrm>
          <a:prstGeom prst="rect">
            <a:avLst/>
          </a:prstGeom>
          <a:noFill/>
          <a:ln>
            <a:noFill/>
          </a:ln>
        </p:spPr>
      </p:pic>
    </p:spTree>
    <p:extLst>
      <p:ext uri="{BB962C8B-B14F-4D97-AF65-F5344CB8AC3E}">
        <p14:creationId xmlns:p14="http://schemas.microsoft.com/office/powerpoint/2010/main" val="2067993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0" nodeType="clickEffect">
                                  <p:stCondLst>
                                    <p:cond delay="0"/>
                                  </p:stCondLst>
                                  <p:childTnLst>
                                    <p:animEffect transition="out" filter="wedg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circle(in)">
                                      <p:cBhvr>
                                        <p:cTn id="17" dur="2000"/>
                                        <p:tgtEl>
                                          <p:spTgt spid="1229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circle(in)">
                                      <p:cBhvr>
                                        <p:cTn id="22" dur="2000"/>
                                        <p:tgtEl>
                                          <p:spTgt spid="1229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293"/>
                                        </p:tgtEl>
                                        <p:attrNameLst>
                                          <p:attrName>style.visibility</p:attrName>
                                        </p:attrNameLst>
                                      </p:cBhvr>
                                      <p:to>
                                        <p:strVal val="visible"/>
                                      </p:to>
                                    </p:set>
                                    <p:animEffect transition="in" filter="circle(in)">
                                      <p:cBhvr>
                                        <p:cTn id="27" dur="2000"/>
                                        <p:tgtEl>
                                          <p:spTgt spid="1229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circle(in)">
                                      <p:cBhvr>
                                        <p:cTn id="32" dur="2000"/>
                                        <p:tgtEl>
                                          <p:spTgt spid="1229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2295"/>
                                        </p:tgtEl>
                                        <p:attrNameLst>
                                          <p:attrName>style.visibility</p:attrName>
                                        </p:attrNameLst>
                                      </p:cBhvr>
                                      <p:to>
                                        <p:strVal val="visible"/>
                                      </p:to>
                                    </p:set>
                                    <p:animEffect transition="in" filter="diamond(in)">
                                      <p:cBhvr>
                                        <p:cTn id="37" dur="2000"/>
                                        <p:tgtEl>
                                          <p:spTgt spid="1229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ssolv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Times New Roman"/>
              </a:rPr>
              <a:t>Bài 13. MỘT SỐ NGUYÊN LIỆU</a:t>
            </a:r>
          </a:p>
        </p:txBody>
      </p:sp>
      <p:sp>
        <p:nvSpPr>
          <p:cNvPr id="8" name="TextBox 7"/>
          <p:cNvSpPr txBox="1"/>
          <p:nvPr/>
        </p:nvSpPr>
        <p:spPr>
          <a:xfrm>
            <a:off x="35496" y="548680"/>
            <a:ext cx="8856984" cy="1015663"/>
          </a:xfrm>
          <a:prstGeom prst="rect">
            <a:avLst/>
          </a:prstGeom>
          <a:noFill/>
        </p:spPr>
        <p:txBody>
          <a:bodyPr wrap="square" rtlCol="0">
            <a:spAutoFit/>
          </a:bodyPr>
          <a:lstStyle/>
          <a:p>
            <a:r>
              <a:rPr lang="vi-VN" sz="3000" dirty="0">
                <a:solidFill>
                  <a:srgbClr val="FF0000"/>
                </a:solidFill>
                <a:latin typeface="Times New Roman"/>
              </a:rPr>
              <a:t>III/ Sử dụng nguyên liệu an toàn, hiệu quả và bảo đảm sự phát triển bền vững </a:t>
            </a:r>
          </a:p>
        </p:txBody>
      </p:sp>
      <p:sp>
        <p:nvSpPr>
          <p:cNvPr id="5" name="TextBox 4"/>
          <p:cNvSpPr txBox="1"/>
          <p:nvPr/>
        </p:nvSpPr>
        <p:spPr>
          <a:xfrm>
            <a:off x="107504" y="1556792"/>
            <a:ext cx="6192688" cy="553998"/>
          </a:xfrm>
          <a:prstGeom prst="rect">
            <a:avLst/>
          </a:prstGeom>
          <a:noFill/>
        </p:spPr>
        <p:txBody>
          <a:bodyPr wrap="square" rtlCol="0">
            <a:spAutoFit/>
          </a:bodyPr>
          <a:lstStyle/>
          <a:p>
            <a:r>
              <a:rPr lang="vi-VN" sz="3000" dirty="0">
                <a:solidFill>
                  <a:srgbClr val="1F497D">
                    <a:lumMod val="75000"/>
                  </a:srgbClr>
                </a:solidFill>
                <a:latin typeface="Times New Roman"/>
              </a:rPr>
              <a:t>1/ Khai thác nguyên liệu khoáng sản</a:t>
            </a:r>
          </a:p>
        </p:txBody>
      </p:sp>
      <p:sp>
        <p:nvSpPr>
          <p:cNvPr id="6" name="TextBox 5"/>
          <p:cNvSpPr txBox="1"/>
          <p:nvPr/>
        </p:nvSpPr>
        <p:spPr>
          <a:xfrm>
            <a:off x="179512" y="2132856"/>
            <a:ext cx="4320480" cy="553998"/>
          </a:xfrm>
          <a:prstGeom prst="rect">
            <a:avLst/>
          </a:prstGeom>
          <a:noFill/>
        </p:spPr>
        <p:txBody>
          <a:bodyPr wrap="square" rtlCol="0">
            <a:spAutoFit/>
          </a:bodyPr>
          <a:lstStyle/>
          <a:p>
            <a:r>
              <a:rPr lang="vi-VN" sz="3000" dirty="0">
                <a:solidFill>
                  <a:srgbClr val="1F497D">
                    <a:lumMod val="75000"/>
                  </a:srgbClr>
                </a:solidFill>
                <a:latin typeface="Times New Roman"/>
              </a:rPr>
              <a:t>2/ Sử dụng nguyên liệu</a:t>
            </a:r>
          </a:p>
        </p:txBody>
      </p:sp>
      <p:sp>
        <p:nvSpPr>
          <p:cNvPr id="2" name="TextBox 1"/>
          <p:cNvSpPr txBox="1"/>
          <p:nvPr/>
        </p:nvSpPr>
        <p:spPr>
          <a:xfrm>
            <a:off x="827584" y="2924944"/>
            <a:ext cx="2592288" cy="553998"/>
          </a:xfrm>
          <a:prstGeom prst="rect">
            <a:avLst/>
          </a:prstGeom>
          <a:noFill/>
        </p:spPr>
        <p:txBody>
          <a:bodyPr wrap="square" rtlCol="0">
            <a:spAutoFit/>
          </a:bodyPr>
          <a:lstStyle/>
          <a:p>
            <a:r>
              <a:rPr lang="vi-VN" sz="3000" dirty="0">
                <a:latin typeface="+mj-lt"/>
              </a:rPr>
              <a:t>Nội dung SGK</a:t>
            </a:r>
          </a:p>
        </p:txBody>
      </p:sp>
    </p:spTree>
    <p:extLst>
      <p:ext uri="{BB962C8B-B14F-4D97-AF65-F5344CB8AC3E}">
        <p14:creationId xmlns:p14="http://schemas.microsoft.com/office/powerpoint/2010/main" val="2067993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83568" y="5157192"/>
            <a:ext cx="338477"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6156176" y="2002994"/>
            <a:ext cx="360040"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3112558" y="138698"/>
            <a:ext cx="244599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LUYỆN TẬP</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591137" y="908720"/>
            <a:ext cx="7488832" cy="2188548"/>
          </a:xfrm>
          <a:prstGeom prst="rect">
            <a:avLst/>
          </a:prstGeom>
          <a:noFill/>
        </p:spPr>
        <p:txBody>
          <a:bodyPr wrap="square" rtlCol="0">
            <a:spAutoFit/>
          </a:bodyPr>
          <a:lstStyle/>
          <a:p>
            <a:pPr algn="just">
              <a:lnSpc>
                <a:spcPct val="115000"/>
              </a:lnSpc>
              <a:spcBef>
                <a:spcPts val="600"/>
              </a:spcBef>
              <a:spcAft>
                <a:spcPts val="0"/>
              </a:spcAft>
            </a:pPr>
            <a:r>
              <a:rPr lang="en-US" sz="2800" dirty="0" err="1">
                <a:solidFill>
                  <a:srgbClr val="000000"/>
                </a:solidFill>
                <a:latin typeface="Times New Roman"/>
                <a:ea typeface="Times New Roman"/>
              </a:rPr>
              <a:t>Câu</a:t>
            </a:r>
            <a:r>
              <a:rPr lang="en-US" sz="2800" dirty="0">
                <a:solidFill>
                  <a:srgbClr val="000000"/>
                </a:solidFill>
                <a:latin typeface="Times New Roman"/>
                <a:ea typeface="Times New Roman"/>
              </a:rPr>
              <a:t> 1. </a:t>
            </a:r>
            <a:r>
              <a:rPr lang="en-US" sz="2800" dirty="0" err="1">
                <a:solidFill>
                  <a:srgbClr val="000000"/>
                </a:solidFill>
                <a:latin typeface="Times New Roman"/>
                <a:ea typeface="Times New Roman"/>
              </a:rPr>
              <a:t>Vật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thể</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nào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sau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đây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được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xem</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nguyên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a:t>
            </a:r>
            <a:endParaRPr lang="vi-VN" sz="2800" dirty="0">
              <a:solidFill>
                <a:srgbClr val="000000"/>
              </a:solidFill>
              <a:latin typeface="Times New Roman"/>
              <a:ea typeface="Calibri"/>
            </a:endParaRPr>
          </a:p>
          <a:p>
            <a:pPr algn="just">
              <a:lnSpc>
                <a:spcPct val="115000"/>
              </a:lnSpc>
              <a:spcBef>
                <a:spcPts val="600"/>
              </a:spcBef>
              <a:spcAft>
                <a:spcPts val="0"/>
              </a:spcAft>
            </a:pPr>
            <a:r>
              <a:rPr lang="en-US" sz="2800" dirty="0">
                <a:solidFill>
                  <a:srgbClr val="000000"/>
                </a:solidFill>
                <a:latin typeface="Times New Roman"/>
                <a:ea typeface="Times New Roman"/>
              </a:rPr>
              <a:t>A. </a:t>
            </a:r>
            <a:r>
              <a:rPr lang="en-US" sz="2800" dirty="0" err="1">
                <a:solidFill>
                  <a:srgbClr val="000000"/>
                </a:solidFill>
                <a:latin typeface="Times New Roman"/>
                <a:ea typeface="Times New Roman"/>
              </a:rPr>
              <a:t>Gạch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xây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dựng</a:t>
            </a:r>
            <a:r>
              <a:rPr lang="en-US" sz="2800" dirty="0">
                <a:solidFill>
                  <a:srgbClr val="000000"/>
                </a:solidFill>
                <a:latin typeface="Times New Roman"/>
                <a:ea typeface="Times New Roman"/>
              </a:rPr>
              <a:t>.				B. </a:t>
            </a:r>
            <a:r>
              <a:rPr lang="en-US" sz="2800" dirty="0" err="1">
                <a:solidFill>
                  <a:srgbClr val="000000"/>
                </a:solidFill>
                <a:latin typeface="Times New Roman"/>
                <a:ea typeface="Times New Roman"/>
              </a:rPr>
              <a:t>Đất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sét</a:t>
            </a:r>
            <a:r>
              <a:rPr lang="en-US" sz="2800" dirty="0">
                <a:solidFill>
                  <a:srgbClr val="000000"/>
                </a:solidFill>
                <a:latin typeface="Times New Roman"/>
                <a:ea typeface="Times New Roman"/>
              </a:rPr>
              <a:t>.</a:t>
            </a:r>
            <a:endParaRPr lang="vi-VN" sz="2800" dirty="0">
              <a:solidFill>
                <a:srgbClr val="000000"/>
              </a:solidFill>
              <a:latin typeface="Times New Roman"/>
              <a:ea typeface="Calibri"/>
            </a:endParaRPr>
          </a:p>
          <a:p>
            <a:pPr algn="just">
              <a:lnSpc>
                <a:spcPct val="115000"/>
              </a:lnSpc>
              <a:spcBef>
                <a:spcPts val="600"/>
              </a:spcBef>
              <a:spcAft>
                <a:spcPts val="0"/>
              </a:spcAft>
            </a:pPr>
            <a:r>
              <a:rPr lang="en-US" sz="2800" dirty="0">
                <a:solidFill>
                  <a:srgbClr val="000000"/>
                </a:solidFill>
                <a:latin typeface="Times New Roman"/>
                <a:ea typeface="Times New Roman"/>
              </a:rPr>
              <a:t>C. Xi </a:t>
            </a:r>
            <a:r>
              <a:rPr lang="en-US" sz="2800" dirty="0" err="1">
                <a:solidFill>
                  <a:srgbClr val="000000"/>
                </a:solidFill>
                <a:latin typeface="Times New Roman"/>
                <a:ea typeface="Times New Roman"/>
              </a:rPr>
              <a:t>măng</a:t>
            </a:r>
            <a:r>
              <a:rPr lang="en-US" sz="2800" dirty="0">
                <a:solidFill>
                  <a:srgbClr val="000000"/>
                </a:solidFill>
                <a:latin typeface="Times New Roman"/>
                <a:ea typeface="Times New Roman"/>
              </a:rPr>
              <a:t>.					D. </a:t>
            </a:r>
            <a:r>
              <a:rPr lang="en-US" sz="2800" dirty="0" err="1">
                <a:solidFill>
                  <a:srgbClr val="000000"/>
                </a:solidFill>
                <a:latin typeface="Times New Roman"/>
                <a:ea typeface="Times New Roman"/>
              </a:rPr>
              <a:t>Ngói</a:t>
            </a:r>
            <a:r>
              <a:rPr lang="en-US" sz="2800" dirty="0">
                <a:solidFill>
                  <a:srgbClr val="000000"/>
                </a:solidFill>
                <a:latin typeface="Times New Roman"/>
                <a:ea typeface="Times New Roman"/>
              </a:rPr>
              <a:t>.</a:t>
            </a:r>
            <a:endParaRPr lang="vi-VN" sz="2800" dirty="0">
              <a:solidFill>
                <a:srgbClr val="000000"/>
              </a:solidFill>
              <a:effectLst/>
              <a:latin typeface="Times New Roman"/>
              <a:ea typeface="Calibri"/>
            </a:endParaRPr>
          </a:p>
        </p:txBody>
      </p:sp>
      <p:sp>
        <p:nvSpPr>
          <p:cNvPr id="6" name="TextBox 5"/>
          <p:cNvSpPr txBox="1"/>
          <p:nvPr/>
        </p:nvSpPr>
        <p:spPr>
          <a:xfrm>
            <a:off x="611560" y="3504954"/>
            <a:ext cx="7128792" cy="2228302"/>
          </a:xfrm>
          <a:prstGeom prst="rect">
            <a:avLst/>
          </a:prstGeom>
          <a:noFill/>
        </p:spPr>
        <p:txBody>
          <a:bodyPr wrap="square" rtlCol="0">
            <a:spAutoFit/>
          </a:bodyPr>
          <a:lstStyle/>
          <a:p>
            <a:pPr algn="just">
              <a:lnSpc>
                <a:spcPct val="115000"/>
              </a:lnSpc>
              <a:spcBef>
                <a:spcPts val="600"/>
              </a:spcBef>
              <a:spcAft>
                <a:spcPts val="0"/>
              </a:spcAft>
            </a:pPr>
            <a:r>
              <a:rPr lang="en-US" sz="2800" dirty="0" err="1">
                <a:solidFill>
                  <a:srgbClr val="000000"/>
                </a:solidFill>
                <a:latin typeface="Times New Roman"/>
                <a:ea typeface="Times New Roman"/>
              </a:rPr>
              <a:t>Câu</a:t>
            </a:r>
            <a:r>
              <a:rPr lang="en-US" sz="2800" dirty="0">
                <a:solidFill>
                  <a:srgbClr val="000000"/>
                </a:solidFill>
                <a:latin typeface="Times New Roman"/>
                <a:ea typeface="Times New Roman"/>
              </a:rPr>
              <a:t> 2. </a:t>
            </a:r>
            <a:r>
              <a:rPr lang="en-US" sz="2800" dirty="0" err="1">
                <a:solidFill>
                  <a:srgbClr val="000000"/>
                </a:solidFill>
                <a:latin typeface="Times New Roman"/>
                <a:ea typeface="Times New Roman"/>
              </a:rPr>
              <a:t>Nhà</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máy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sản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xuất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rượu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vang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dùng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quả</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nho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để</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lên</a:t>
            </a:r>
            <a:r>
              <a:rPr lang="en-US" sz="2800" dirty="0">
                <a:solidFill>
                  <a:srgbClr val="000000"/>
                </a:solidFill>
                <a:latin typeface="Times New Roman"/>
                <a:ea typeface="Times New Roman"/>
              </a:rPr>
              <a:t> men. </a:t>
            </a:r>
            <a:r>
              <a:rPr lang="en-US" sz="2800" dirty="0" err="1">
                <a:solidFill>
                  <a:srgbClr val="000000"/>
                </a:solidFill>
                <a:latin typeface="Times New Roman"/>
                <a:ea typeface="Times New Roman"/>
              </a:rPr>
              <a:t>Vậy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nho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a:t>
            </a:r>
            <a:r>
              <a:rPr lang="en-US" sz="2800" dirty="0">
                <a:solidFill>
                  <a:srgbClr val="000000"/>
                </a:solidFill>
                <a:latin typeface="Times New Roman"/>
                <a:ea typeface="Times New Roman"/>
              </a:rPr>
              <a:t>:</a:t>
            </a:r>
            <a:endParaRPr lang="vi-VN" sz="2800" dirty="0">
              <a:solidFill>
                <a:srgbClr val="000000"/>
              </a:solidFill>
              <a:latin typeface="Times New Roman"/>
              <a:ea typeface="Calibri"/>
            </a:endParaRPr>
          </a:p>
          <a:p>
            <a:pPr marL="514350" indent="-514350" algn="just">
              <a:lnSpc>
                <a:spcPct val="115000"/>
              </a:lnSpc>
              <a:spcBef>
                <a:spcPts val="600"/>
              </a:spcBef>
              <a:spcAft>
                <a:spcPts val="0"/>
              </a:spcAft>
              <a:buAutoNum type="alphaUcPeriod"/>
            </a:pPr>
            <a:r>
              <a:rPr lang="en-US" sz="2800" dirty="0" err="1">
                <a:solidFill>
                  <a:srgbClr val="000000"/>
                </a:solidFill>
                <a:latin typeface="Times New Roman"/>
                <a:ea typeface="Times New Roman"/>
              </a:rPr>
              <a:t>vật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B. </a:t>
            </a:r>
            <a:r>
              <a:rPr lang="en-US" sz="2800" dirty="0" err="1">
                <a:solidFill>
                  <a:srgbClr val="000000"/>
                </a:solidFill>
                <a:latin typeface="Times New Roman"/>
                <a:ea typeface="Times New Roman"/>
              </a:rPr>
              <a:t>nhiên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a:t>
            </a:r>
          </a:p>
          <a:p>
            <a:pPr algn="just">
              <a:lnSpc>
                <a:spcPct val="115000"/>
              </a:lnSpc>
              <a:spcBef>
                <a:spcPts val="600"/>
              </a:spcBef>
              <a:spcAft>
                <a:spcPts val="0"/>
              </a:spcAft>
            </a:pPr>
            <a:r>
              <a:rPr lang="en-US" sz="2800" dirty="0">
                <a:solidFill>
                  <a:srgbClr val="000000"/>
                </a:solidFill>
                <a:latin typeface="Times New Roman"/>
                <a:ea typeface="Times New Roman"/>
              </a:rPr>
              <a:t>C. </a:t>
            </a:r>
            <a:r>
              <a:rPr lang="en-US" sz="2800" dirty="0" err="1">
                <a:solidFill>
                  <a:srgbClr val="000000"/>
                </a:solidFill>
                <a:latin typeface="Times New Roman"/>
                <a:ea typeface="Times New Roman"/>
              </a:rPr>
              <a:t>nguyên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D. </a:t>
            </a:r>
            <a:r>
              <a:rPr lang="en-US" sz="2800" dirty="0" err="1">
                <a:solidFill>
                  <a:srgbClr val="000000"/>
                </a:solidFill>
                <a:latin typeface="Times New Roman"/>
                <a:ea typeface="Times New Roman"/>
              </a:rPr>
              <a:t>khoáng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sản</a:t>
            </a:r>
            <a:r>
              <a:rPr lang="en-US" sz="2800" dirty="0">
                <a:solidFill>
                  <a:srgbClr val="000000"/>
                </a:solidFill>
                <a:latin typeface="Times New Roman"/>
                <a:ea typeface="Times New Roman"/>
              </a:rPr>
              <a:t>.</a:t>
            </a:r>
            <a:endParaRPr lang="vi-VN" sz="2800" dirty="0">
              <a:solidFill>
                <a:srgbClr val="000000"/>
              </a:solidFill>
              <a:effectLst/>
              <a:latin typeface="Times New Roman"/>
              <a:ea typeface="Calibri"/>
            </a:endParaRPr>
          </a:p>
        </p:txBody>
      </p:sp>
    </p:spTree>
    <p:extLst>
      <p:ext uri="{BB962C8B-B14F-4D97-AF65-F5344CB8AC3E}">
        <p14:creationId xmlns:p14="http://schemas.microsoft.com/office/powerpoint/2010/main" val="2929119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95536" y="4941168"/>
            <a:ext cx="360040"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323528" y="2204864"/>
            <a:ext cx="432048"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3112558" y="138698"/>
            <a:ext cx="244599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LUYỆN TẬP</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323528" y="976138"/>
            <a:ext cx="8424936" cy="1732782"/>
          </a:xfrm>
          <a:prstGeom prst="rect">
            <a:avLst/>
          </a:prstGeom>
          <a:noFill/>
        </p:spPr>
        <p:txBody>
          <a:bodyPr wrap="square" rtlCol="0">
            <a:spAutoFit/>
          </a:bodyPr>
          <a:lstStyle/>
          <a:p>
            <a:pPr algn="just">
              <a:lnSpc>
                <a:spcPct val="115000"/>
              </a:lnSpc>
              <a:spcBef>
                <a:spcPts val="600"/>
              </a:spcBef>
              <a:spcAft>
                <a:spcPts val="0"/>
              </a:spcAft>
            </a:pPr>
            <a:r>
              <a:rPr lang="en-US" sz="2800" dirty="0" err="1">
                <a:solidFill>
                  <a:srgbClr val="000000"/>
                </a:solidFill>
                <a:latin typeface="Times New Roman"/>
                <a:ea typeface="Times New Roman"/>
              </a:rPr>
              <a:t>Câu</a:t>
            </a:r>
            <a:r>
              <a:rPr lang="en-US" sz="2800" dirty="0">
                <a:solidFill>
                  <a:srgbClr val="000000"/>
                </a:solidFill>
                <a:latin typeface="Times New Roman"/>
                <a:ea typeface="Times New Roman"/>
              </a:rPr>
              <a:t> 3. </a:t>
            </a:r>
            <a:r>
              <a:rPr lang="en-US" sz="2800" dirty="0" err="1">
                <a:solidFill>
                  <a:srgbClr val="000000"/>
                </a:solidFill>
                <a:latin typeface="Times New Roman"/>
                <a:ea typeface="Times New Roman"/>
              </a:rPr>
              <a:t>Khi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dùng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gỗ</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để</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sản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xuất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giấy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người</a:t>
            </a:r>
            <a:r>
              <a:rPr lang="en-US" sz="2800" dirty="0">
                <a:solidFill>
                  <a:srgbClr val="000000"/>
                </a:solidFill>
                <a:latin typeface="Times New Roman"/>
                <a:ea typeface="Times New Roman"/>
              </a:rPr>
              <a:t> ta </a:t>
            </a:r>
            <a:r>
              <a:rPr lang="en-US" sz="2800" dirty="0" err="1">
                <a:solidFill>
                  <a:srgbClr val="000000"/>
                </a:solidFill>
                <a:latin typeface="Times New Roman"/>
                <a:ea typeface="Times New Roman"/>
              </a:rPr>
              <a:t>gọi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gỗ</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a:t>
            </a:r>
            <a:endParaRPr lang="vi-VN" sz="2800" dirty="0">
              <a:solidFill>
                <a:srgbClr val="000000"/>
              </a:solidFill>
              <a:latin typeface="Times New Roman"/>
              <a:ea typeface="Calibri"/>
            </a:endParaRPr>
          </a:p>
          <a:p>
            <a:pPr marL="514350" indent="-514350" algn="just">
              <a:lnSpc>
                <a:spcPct val="115000"/>
              </a:lnSpc>
              <a:spcBef>
                <a:spcPts val="600"/>
              </a:spcBef>
              <a:spcAft>
                <a:spcPts val="0"/>
              </a:spcAft>
              <a:buAutoNum type="alphaUcPeriod"/>
            </a:pPr>
            <a:r>
              <a:rPr lang="en-US" sz="2800" dirty="0" err="1">
                <a:solidFill>
                  <a:srgbClr val="000000"/>
                </a:solidFill>
                <a:latin typeface="Times New Roman"/>
                <a:ea typeface="Times New Roman"/>
              </a:rPr>
              <a:t>vật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B. </a:t>
            </a:r>
            <a:r>
              <a:rPr lang="en-US" sz="2800" dirty="0" err="1">
                <a:solidFill>
                  <a:srgbClr val="000000"/>
                </a:solidFill>
                <a:latin typeface="Times New Roman"/>
                <a:ea typeface="Times New Roman"/>
              </a:rPr>
              <a:t>nhiên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a:t>
            </a:r>
          </a:p>
          <a:p>
            <a:pPr algn="just">
              <a:lnSpc>
                <a:spcPct val="115000"/>
              </a:lnSpc>
              <a:spcBef>
                <a:spcPts val="600"/>
              </a:spcBef>
              <a:spcAft>
                <a:spcPts val="0"/>
              </a:spcAft>
            </a:pPr>
            <a:r>
              <a:rPr lang="en-US" sz="2800" dirty="0">
                <a:solidFill>
                  <a:srgbClr val="000000"/>
                </a:solidFill>
                <a:latin typeface="Times New Roman"/>
                <a:ea typeface="Times New Roman"/>
              </a:rPr>
              <a:t>C. </a:t>
            </a:r>
            <a:r>
              <a:rPr lang="en-US" sz="2800" dirty="0" err="1">
                <a:solidFill>
                  <a:srgbClr val="000000"/>
                </a:solidFill>
                <a:latin typeface="Times New Roman"/>
                <a:ea typeface="Times New Roman"/>
              </a:rPr>
              <a:t>nguyên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D. </a:t>
            </a:r>
            <a:r>
              <a:rPr lang="en-US" sz="2800" dirty="0" err="1">
                <a:solidFill>
                  <a:srgbClr val="000000"/>
                </a:solidFill>
                <a:latin typeface="Times New Roman"/>
                <a:ea typeface="Times New Roman"/>
              </a:rPr>
              <a:t>phế</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a:t>
            </a:r>
            <a:endParaRPr lang="vi-VN" sz="2800" dirty="0">
              <a:solidFill>
                <a:srgbClr val="000000"/>
              </a:solidFill>
              <a:effectLst/>
              <a:latin typeface="Times New Roman"/>
              <a:ea typeface="Calibri"/>
            </a:endParaRPr>
          </a:p>
        </p:txBody>
      </p:sp>
      <p:sp>
        <p:nvSpPr>
          <p:cNvPr id="6" name="TextBox 5"/>
          <p:cNvSpPr txBox="1"/>
          <p:nvPr/>
        </p:nvSpPr>
        <p:spPr>
          <a:xfrm>
            <a:off x="323528" y="3284984"/>
            <a:ext cx="8208912" cy="2228302"/>
          </a:xfrm>
          <a:prstGeom prst="rect">
            <a:avLst/>
          </a:prstGeom>
          <a:noFill/>
        </p:spPr>
        <p:txBody>
          <a:bodyPr wrap="square" rtlCol="0">
            <a:spAutoFit/>
          </a:bodyPr>
          <a:lstStyle/>
          <a:p>
            <a:pPr algn="just">
              <a:lnSpc>
                <a:spcPct val="115000"/>
              </a:lnSpc>
              <a:spcBef>
                <a:spcPts val="600"/>
              </a:spcBef>
              <a:spcAft>
                <a:spcPts val="0"/>
              </a:spcAft>
            </a:pPr>
            <a:r>
              <a:rPr lang="en-US" sz="2800" dirty="0" err="1">
                <a:solidFill>
                  <a:srgbClr val="000000"/>
                </a:solidFill>
                <a:latin typeface="Times New Roman"/>
                <a:ea typeface="Times New Roman"/>
              </a:rPr>
              <a:t>Câu</a:t>
            </a:r>
            <a:r>
              <a:rPr lang="en-US" sz="2800" dirty="0">
                <a:solidFill>
                  <a:srgbClr val="000000"/>
                </a:solidFill>
                <a:latin typeface="Times New Roman"/>
                <a:ea typeface="Times New Roman"/>
              </a:rPr>
              <a:t> 4. </a:t>
            </a:r>
            <a:r>
              <a:rPr lang="en-US" sz="2800" dirty="0" err="1">
                <a:solidFill>
                  <a:srgbClr val="000000"/>
                </a:solidFill>
                <a:latin typeface="Times New Roman"/>
                <a:ea typeface="Times New Roman"/>
              </a:rPr>
              <a:t>Loại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nguyên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nào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sau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đây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hầu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như</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không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thể</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tái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sinh</a:t>
            </a:r>
            <a:r>
              <a:rPr lang="en-US" sz="2800" dirty="0">
                <a:solidFill>
                  <a:srgbClr val="000000"/>
                </a:solidFill>
                <a:latin typeface="Times New Roman"/>
                <a:ea typeface="Times New Roman"/>
              </a:rPr>
              <a:t>?</a:t>
            </a:r>
            <a:endParaRPr lang="vi-VN" sz="2800" dirty="0">
              <a:solidFill>
                <a:srgbClr val="000000"/>
              </a:solidFill>
              <a:latin typeface="Times New Roman"/>
              <a:ea typeface="Calibri"/>
            </a:endParaRPr>
          </a:p>
          <a:p>
            <a:pPr marL="514350" indent="-514350" algn="just">
              <a:lnSpc>
                <a:spcPct val="115000"/>
              </a:lnSpc>
              <a:spcBef>
                <a:spcPts val="600"/>
              </a:spcBef>
              <a:spcAft>
                <a:spcPts val="0"/>
              </a:spcAft>
              <a:buAutoNum type="alphaUcPeriod"/>
            </a:pPr>
            <a:r>
              <a:rPr lang="en-US" sz="2800" dirty="0" err="1">
                <a:solidFill>
                  <a:srgbClr val="000000"/>
                </a:solidFill>
                <a:latin typeface="Times New Roman"/>
                <a:ea typeface="Times New Roman"/>
              </a:rPr>
              <a:t>Gỗ</a:t>
            </a:r>
            <a:r>
              <a:rPr lang="en-US" sz="2800" dirty="0">
                <a:solidFill>
                  <a:srgbClr val="000000"/>
                </a:solidFill>
                <a:latin typeface="Times New Roman"/>
                <a:ea typeface="Times New Roman"/>
              </a:rPr>
              <a:t>.					B. </a:t>
            </a:r>
            <a:r>
              <a:rPr lang="en-US" sz="2800" dirty="0" err="1">
                <a:solidFill>
                  <a:srgbClr val="000000"/>
                </a:solidFill>
                <a:latin typeface="Times New Roman"/>
                <a:ea typeface="Times New Roman"/>
              </a:rPr>
              <a:t>Bông</a:t>
            </a:r>
            <a:r>
              <a:rPr lang="en-US" sz="2800" dirty="0">
                <a:solidFill>
                  <a:srgbClr val="000000"/>
                </a:solidFill>
                <a:latin typeface="Times New Roman"/>
                <a:ea typeface="Times New Roman"/>
              </a:rPr>
              <a:t>.	</a:t>
            </a:r>
          </a:p>
          <a:p>
            <a:pPr algn="just">
              <a:lnSpc>
                <a:spcPct val="115000"/>
              </a:lnSpc>
              <a:spcBef>
                <a:spcPts val="600"/>
              </a:spcBef>
              <a:spcAft>
                <a:spcPts val="0"/>
              </a:spcAft>
            </a:pPr>
            <a:r>
              <a:rPr lang="en-US" sz="2800" dirty="0">
                <a:solidFill>
                  <a:srgbClr val="000000"/>
                </a:solidFill>
                <a:latin typeface="Times New Roman"/>
                <a:ea typeface="Times New Roman"/>
              </a:rPr>
              <a:t>C. </a:t>
            </a:r>
            <a:r>
              <a:rPr lang="en-US" sz="2800" dirty="0" err="1">
                <a:solidFill>
                  <a:srgbClr val="000000"/>
                </a:solidFill>
                <a:latin typeface="Times New Roman"/>
                <a:ea typeface="Times New Roman"/>
              </a:rPr>
              <a:t>Dầu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thô</a:t>
            </a:r>
            <a:r>
              <a:rPr lang="en-US" sz="2800" dirty="0">
                <a:solidFill>
                  <a:srgbClr val="000000"/>
                </a:solidFill>
                <a:latin typeface="Times New Roman"/>
                <a:ea typeface="Times New Roman"/>
              </a:rPr>
              <a:t>.					D. </a:t>
            </a:r>
            <a:r>
              <a:rPr lang="en-US" sz="2800" dirty="0" err="1">
                <a:solidFill>
                  <a:srgbClr val="000000"/>
                </a:solidFill>
                <a:latin typeface="Times New Roman"/>
                <a:ea typeface="Times New Roman"/>
              </a:rPr>
              <a:t>Nông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sãn</a:t>
            </a:r>
            <a:r>
              <a:rPr lang="en-US" sz="2800" dirty="0">
                <a:solidFill>
                  <a:srgbClr val="000000"/>
                </a:solidFill>
                <a:latin typeface="Times New Roman"/>
                <a:ea typeface="Times New Roman"/>
              </a:rPr>
              <a:t>.</a:t>
            </a:r>
            <a:endParaRPr lang="vi-VN" sz="2800" dirty="0">
              <a:solidFill>
                <a:srgbClr val="000000"/>
              </a:solidFill>
              <a:effectLst/>
              <a:latin typeface="Times New Roman"/>
              <a:ea typeface="Calibri"/>
            </a:endParaRPr>
          </a:p>
        </p:txBody>
      </p:sp>
    </p:spTree>
    <p:extLst>
      <p:ext uri="{BB962C8B-B14F-4D97-AF65-F5344CB8AC3E}">
        <p14:creationId xmlns:p14="http://schemas.microsoft.com/office/powerpoint/2010/main" val="383489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2558" y="138698"/>
            <a:ext cx="244599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LUYỆN TẬP</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467544" y="1052736"/>
            <a:ext cx="8208912" cy="5024452"/>
          </a:xfrm>
          <a:prstGeom prst="rect">
            <a:avLst/>
          </a:prstGeom>
          <a:noFill/>
        </p:spPr>
        <p:txBody>
          <a:bodyPr wrap="square" rtlCol="0">
            <a:spAutoFit/>
          </a:bodyPr>
          <a:lstStyle/>
          <a:p>
            <a:pPr algn="just">
              <a:lnSpc>
                <a:spcPct val="115000"/>
              </a:lnSpc>
              <a:spcBef>
                <a:spcPts val="600"/>
              </a:spcBef>
              <a:spcAft>
                <a:spcPts val="0"/>
              </a:spcAft>
            </a:pPr>
            <a:r>
              <a:rPr lang="en-US" sz="3000" dirty="0" err="1">
                <a:solidFill>
                  <a:srgbClr val="000000"/>
                </a:solidFill>
                <a:latin typeface="Times New Roman"/>
                <a:ea typeface="Times New Roman"/>
              </a:rPr>
              <a:t>Câu</a:t>
            </a:r>
            <a:r>
              <a:rPr lang="en-US" sz="3000" dirty="0">
                <a:solidFill>
                  <a:srgbClr val="000000"/>
                </a:solidFill>
                <a:latin typeface="Times New Roman"/>
                <a:ea typeface="Times New Roman"/>
              </a:rPr>
              <a:t> 5. Cho </a:t>
            </a:r>
            <a:r>
              <a:rPr lang="en-US" sz="3000" dirty="0" err="1">
                <a:solidFill>
                  <a:srgbClr val="000000"/>
                </a:solidFill>
                <a:latin typeface="Times New Roman"/>
                <a:ea typeface="Times New Roman"/>
              </a:rPr>
              <a:t>các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từ</a:t>
            </a:r>
            <a:r>
              <a:rPr lang="en-US" sz="3000" dirty="0">
                <a:solidFill>
                  <a:srgbClr val="000000"/>
                </a:solidFill>
                <a:latin typeface="Times New Roman"/>
                <a:ea typeface="Times New Roman"/>
              </a:rPr>
              <a:t>: </a:t>
            </a:r>
            <a:r>
              <a:rPr lang="en-US" sz="3000" i="1" dirty="0" err="1">
                <a:solidFill>
                  <a:srgbClr val="000000"/>
                </a:solidFill>
                <a:latin typeface="Times New Roman"/>
                <a:ea typeface="Times New Roman"/>
              </a:rPr>
              <a:t>vật</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liệu</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nhiên</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liệu</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nguyên</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liệu</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Hãy</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chọn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từ</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phù</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hợp</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với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chỗ</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trống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hoàn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thành</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các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câu</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sau</a:t>
            </a:r>
            <a:r>
              <a:rPr lang="en-US" sz="3000" dirty="0">
                <a:solidFill>
                  <a:srgbClr val="000000"/>
                </a:solidFill>
                <a:latin typeface="Times New Roman"/>
                <a:ea typeface="Times New Roman"/>
              </a:rPr>
              <a:t>:</a:t>
            </a:r>
            <a:endParaRPr lang="vi-VN" sz="3000" dirty="0">
              <a:solidFill>
                <a:srgbClr val="000000"/>
              </a:solidFill>
              <a:latin typeface="Times New Roman"/>
              <a:ea typeface="Calibri"/>
            </a:endParaRPr>
          </a:p>
          <a:p>
            <a:pPr algn="just">
              <a:lnSpc>
                <a:spcPct val="115000"/>
              </a:lnSpc>
              <a:spcBef>
                <a:spcPts val="600"/>
              </a:spcBef>
              <a:spcAft>
                <a:spcPts val="0"/>
              </a:spcAft>
            </a:pPr>
            <a:r>
              <a:rPr lang="en-US" sz="3000" dirty="0">
                <a:solidFill>
                  <a:srgbClr val="000000"/>
                </a:solidFill>
                <a:latin typeface="Times New Roman"/>
                <a:ea typeface="Times New Roman"/>
              </a:rPr>
              <a:t>a) </a:t>
            </a:r>
            <a:r>
              <a:rPr lang="en-US" sz="3000" dirty="0" err="1">
                <a:solidFill>
                  <a:srgbClr val="000000"/>
                </a:solidFill>
                <a:latin typeface="Times New Roman"/>
                <a:ea typeface="Times New Roman"/>
              </a:rPr>
              <a:t>Nước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biển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sản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xuất</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muối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ăn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muối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ăn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sản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xuất</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nước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muối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sinh</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lí</a:t>
            </a:r>
            <a:r>
              <a:rPr lang="en-US" sz="3000" dirty="0">
                <a:solidFill>
                  <a:srgbClr val="000000"/>
                </a:solidFill>
                <a:latin typeface="Times New Roman"/>
                <a:ea typeface="Times New Roman"/>
              </a:rPr>
              <a:t>.</a:t>
            </a:r>
            <a:endParaRPr lang="vi-VN" sz="3000" dirty="0">
              <a:solidFill>
                <a:srgbClr val="000000"/>
              </a:solidFill>
              <a:latin typeface="Times New Roman"/>
              <a:ea typeface="Calibri"/>
            </a:endParaRPr>
          </a:p>
          <a:p>
            <a:pPr algn="just">
              <a:lnSpc>
                <a:spcPct val="115000"/>
              </a:lnSpc>
              <a:spcBef>
                <a:spcPts val="600"/>
              </a:spcBef>
              <a:spcAft>
                <a:spcPts val="0"/>
              </a:spcAft>
            </a:pPr>
            <a:r>
              <a:rPr lang="en-US" sz="3000" dirty="0">
                <a:solidFill>
                  <a:srgbClr val="000000"/>
                </a:solidFill>
                <a:latin typeface="Times New Roman"/>
                <a:ea typeface="Times New Roman"/>
              </a:rPr>
              <a:t>b) Xi </a:t>
            </a:r>
            <a:r>
              <a:rPr lang="en-US" sz="3000" dirty="0" err="1">
                <a:solidFill>
                  <a:srgbClr val="000000"/>
                </a:solidFill>
                <a:latin typeface="Times New Roman"/>
                <a:ea typeface="Times New Roman"/>
              </a:rPr>
              <a:t>măng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làm</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bê</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tông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trong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xây</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dựng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Đá</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vôi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sản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xuất</a:t>
            </a:r>
            <a:r>
              <a:rPr lang="en-US" sz="3000" dirty="0">
                <a:solidFill>
                  <a:srgbClr val="000000"/>
                </a:solidFill>
                <a:latin typeface="Times New Roman"/>
                <a:ea typeface="Times New Roman"/>
              </a:rPr>
              <a:t> xi </a:t>
            </a:r>
            <a:r>
              <a:rPr lang="en-US" sz="3000" dirty="0" err="1">
                <a:solidFill>
                  <a:srgbClr val="000000"/>
                </a:solidFill>
                <a:latin typeface="Times New Roman"/>
                <a:ea typeface="Times New Roman"/>
              </a:rPr>
              <a:t>măng</a:t>
            </a:r>
            <a:r>
              <a:rPr lang="en-US" sz="3000" dirty="0">
                <a:solidFill>
                  <a:srgbClr val="000000"/>
                </a:solidFill>
                <a:latin typeface="Times New Roman"/>
                <a:ea typeface="Times New Roman"/>
              </a:rPr>
              <a:t>.</a:t>
            </a:r>
            <a:endParaRPr lang="vi-VN" sz="3000" dirty="0">
              <a:solidFill>
                <a:srgbClr val="000000"/>
              </a:solidFill>
              <a:effectLst/>
              <a:latin typeface="Times New Roman"/>
              <a:ea typeface="Calibri"/>
            </a:endParaRPr>
          </a:p>
        </p:txBody>
      </p:sp>
      <p:sp>
        <p:nvSpPr>
          <p:cNvPr id="6" name="Oval 5"/>
          <p:cNvSpPr/>
          <p:nvPr/>
        </p:nvSpPr>
        <p:spPr>
          <a:xfrm>
            <a:off x="3491880" y="2613957"/>
            <a:ext cx="1080120" cy="59901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itchFamily="18" charset="0"/>
                <a:cs typeface="Times New Roman" pitchFamily="18" charset="0"/>
              </a:rPr>
              <a:t>(1)</a:t>
            </a:r>
            <a:endParaRPr lang="vi-VN" sz="2200" dirty="0">
              <a:solidFill>
                <a:schemeClr val="tx1"/>
              </a:solidFill>
              <a:latin typeface="Times New Roman" pitchFamily="18" charset="0"/>
              <a:cs typeface="Times New Roman" pitchFamily="18" charset="0"/>
            </a:endParaRPr>
          </a:p>
        </p:txBody>
      </p:sp>
      <p:sp>
        <p:nvSpPr>
          <p:cNvPr id="7" name="Oval 6"/>
          <p:cNvSpPr/>
          <p:nvPr/>
        </p:nvSpPr>
        <p:spPr>
          <a:xfrm>
            <a:off x="5330518" y="4820107"/>
            <a:ext cx="1080120" cy="59901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itchFamily="18" charset="0"/>
                <a:cs typeface="Times New Roman" pitchFamily="18" charset="0"/>
              </a:rPr>
              <a:t>(4)</a:t>
            </a:r>
            <a:endParaRPr lang="vi-VN" sz="2200" dirty="0">
              <a:solidFill>
                <a:schemeClr val="tx1"/>
              </a:solidFill>
              <a:latin typeface="Times New Roman" pitchFamily="18" charset="0"/>
              <a:cs typeface="Times New Roman" pitchFamily="18" charset="0"/>
            </a:endParaRPr>
          </a:p>
        </p:txBody>
      </p:sp>
      <p:sp>
        <p:nvSpPr>
          <p:cNvPr id="8" name="Oval 7"/>
          <p:cNvSpPr/>
          <p:nvPr/>
        </p:nvSpPr>
        <p:spPr>
          <a:xfrm>
            <a:off x="3491880" y="4221088"/>
            <a:ext cx="1080120" cy="59901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itchFamily="18" charset="0"/>
                <a:cs typeface="Times New Roman" pitchFamily="18" charset="0"/>
              </a:rPr>
              <a:t>(3)</a:t>
            </a:r>
            <a:endParaRPr lang="vi-VN" sz="2200" dirty="0">
              <a:solidFill>
                <a:schemeClr val="tx1"/>
              </a:solidFill>
              <a:latin typeface="Times New Roman" pitchFamily="18" charset="0"/>
              <a:cs typeface="Times New Roman" pitchFamily="18" charset="0"/>
            </a:endParaRPr>
          </a:p>
        </p:txBody>
      </p:sp>
      <p:sp>
        <p:nvSpPr>
          <p:cNvPr id="9" name="Oval 8"/>
          <p:cNvSpPr/>
          <p:nvPr/>
        </p:nvSpPr>
        <p:spPr>
          <a:xfrm>
            <a:off x="3275856" y="3140968"/>
            <a:ext cx="1080120" cy="59901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itchFamily="18" charset="0"/>
                <a:cs typeface="Times New Roman" pitchFamily="18" charset="0"/>
              </a:rPr>
              <a:t>(2)</a:t>
            </a:r>
            <a:endParaRPr lang="vi-VN" sz="2200" dirty="0">
              <a:solidFill>
                <a:schemeClr val="tx1"/>
              </a:solidFill>
              <a:latin typeface="Times New Roman" pitchFamily="18" charset="0"/>
              <a:cs typeface="Times New Roman" pitchFamily="18" charset="0"/>
            </a:endParaRPr>
          </a:p>
        </p:txBody>
      </p:sp>
      <p:sp>
        <p:nvSpPr>
          <p:cNvPr id="11" name="TextBox 10"/>
          <p:cNvSpPr txBox="1"/>
          <p:nvPr/>
        </p:nvSpPr>
        <p:spPr>
          <a:xfrm>
            <a:off x="3059832" y="2658978"/>
            <a:ext cx="2160240"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nguyên</a:t>
            </a:r>
            <a:r>
              <a:rPr lang="en-US" sz="3000" i="1" dirty="0">
                <a:solidFill>
                  <a:srgbClr val="FF0000"/>
                </a:solidFill>
                <a:latin typeface="Times New Roman" pitchFamily="18" charset="0"/>
                <a:cs typeface="Times New Roman" pitchFamily="18" charset="0"/>
              </a:rPr>
              <a:t> </a:t>
            </a:r>
            <a:r>
              <a:rPr lang="en-US" sz="3000" i="1" dirty="0" err="1">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
        <p:nvSpPr>
          <p:cNvPr id="12" name="TextBox 11"/>
          <p:cNvSpPr txBox="1"/>
          <p:nvPr/>
        </p:nvSpPr>
        <p:spPr>
          <a:xfrm>
            <a:off x="5004048" y="4819218"/>
            <a:ext cx="2160240"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nguyên</a:t>
            </a:r>
            <a:r>
              <a:rPr lang="en-US" sz="3000" i="1" dirty="0">
                <a:solidFill>
                  <a:srgbClr val="FF0000"/>
                </a:solidFill>
                <a:latin typeface="Times New Roman" pitchFamily="18" charset="0"/>
                <a:cs typeface="Times New Roman" pitchFamily="18" charset="0"/>
              </a:rPr>
              <a:t> </a:t>
            </a:r>
            <a:r>
              <a:rPr lang="en-US" sz="3000" i="1" dirty="0" err="1">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
        <p:nvSpPr>
          <p:cNvPr id="13" name="TextBox 12"/>
          <p:cNvSpPr txBox="1"/>
          <p:nvPr/>
        </p:nvSpPr>
        <p:spPr>
          <a:xfrm>
            <a:off x="3491880" y="4293096"/>
            <a:ext cx="1404156"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vật</a:t>
            </a:r>
            <a:r>
              <a:rPr lang="en-US" sz="3000" i="1" dirty="0">
                <a:solidFill>
                  <a:srgbClr val="FF0000"/>
                </a:solidFill>
                <a:latin typeface="Times New Roman" pitchFamily="18" charset="0"/>
                <a:cs typeface="Times New Roman" pitchFamily="18" charset="0"/>
              </a:rPr>
              <a:t> </a:t>
            </a:r>
            <a:r>
              <a:rPr lang="en-US" sz="3000" i="1" dirty="0" err="1">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
        <p:nvSpPr>
          <p:cNvPr id="14" name="TextBox 13"/>
          <p:cNvSpPr txBox="1"/>
          <p:nvPr/>
        </p:nvSpPr>
        <p:spPr>
          <a:xfrm>
            <a:off x="3275856" y="3140968"/>
            <a:ext cx="1404156"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vật</a:t>
            </a:r>
            <a:r>
              <a:rPr lang="en-US" sz="3000" i="1" dirty="0">
                <a:solidFill>
                  <a:srgbClr val="FF0000"/>
                </a:solidFill>
                <a:latin typeface="Times New Roman" pitchFamily="18" charset="0"/>
                <a:cs typeface="Times New Roman" pitchFamily="18" charset="0"/>
              </a:rPr>
              <a:t> </a:t>
            </a:r>
            <a:r>
              <a:rPr lang="en-US" sz="3000" i="1" dirty="0" err="1">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09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1" nodeType="clickEffect">
                                  <p:stCondLst>
                                    <p:cond delay="0"/>
                                  </p:stCondLst>
                                  <p:childTnLst>
                                    <p:animEffect transition="out" filter="fade">
                                      <p:cBhvr>
                                        <p:cTn id="6" dur="2000"/>
                                        <p:tgtEl>
                                          <p:spTgt spid="6"/>
                                        </p:tgtEl>
                                      </p:cBhvr>
                                    </p:animEffect>
                                    <p:anim calcmode="lin" valueType="num">
                                      <p:cBhvr>
                                        <p:cTn id="7"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6"/>
                                        </p:tgtEl>
                                        <p:attrNameLst>
                                          <p:attrName>ppt_h</p:attrName>
                                        </p:attrNameLst>
                                      </p:cBhvr>
                                      <p:tavLst>
                                        <p:tav tm="0">
                                          <p:val>
                                            <p:strVal val="ppt_h"/>
                                          </p:val>
                                        </p:tav>
                                        <p:tav tm="100000">
                                          <p:val>
                                            <p:strVal val="ppt_h"/>
                                          </p:val>
                                        </p:tav>
                                      </p:tavLst>
                                    </p:anim>
                                    <p:set>
                                      <p:cBhvr>
                                        <p:cTn id="9" dur="1" fill="hold">
                                          <p:stCondLst>
                                            <p:cond delay="1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xit" presetSubtype="32" fill="hold" grpId="0" nodeType="clickEffect">
                                  <p:stCondLst>
                                    <p:cond delay="0"/>
                                  </p:stCondLst>
                                  <p:childTnLst>
                                    <p:animEffect transition="out" filter="circle(out)">
                                      <p:cBhvr>
                                        <p:cTn id="28" dur="2000"/>
                                        <p:tgtEl>
                                          <p:spTgt spid="8"/>
                                        </p:tgtEl>
                                      </p:cBhvr>
                                    </p:animEffect>
                                    <p:set>
                                      <p:cBhvr>
                                        <p:cTn id="29" dur="1" fill="hold">
                                          <p:stCondLst>
                                            <p:cond delay="19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1" presetClass="exit" presetSubtype="1" fill="hold" grpId="1" nodeType="clickEffect">
                                  <p:stCondLst>
                                    <p:cond delay="0"/>
                                  </p:stCondLst>
                                  <p:childTnLst>
                                    <p:animEffect transition="out" filter="wheel(1)">
                                      <p:cBhvr>
                                        <p:cTn id="33" dur="2000"/>
                                        <p:tgtEl>
                                          <p:spTgt spid="8"/>
                                        </p:tgtEl>
                                      </p:cBhvr>
                                    </p:animEffect>
                                    <p:set>
                                      <p:cBhvr>
                                        <p:cTn id="34" dur="1" fill="hold">
                                          <p:stCondLst>
                                            <p:cond delay="19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edge">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xit" presetSubtype="32" fill="hold" grpId="0" nodeType="clickEffect">
                                  <p:stCondLst>
                                    <p:cond delay="0"/>
                                  </p:stCondLst>
                                  <p:childTnLst>
                                    <p:animEffect transition="out" filter="circle(out)">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amond(in)">
                                      <p:cBhvr>
                                        <p:cTn id="4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0"/>
      <p:bldP spid="8" grpId="0"/>
      <p:bldP spid="8" grpId="1"/>
      <p:bldP spid="9"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p15">
            <a:extLst>
              <a:ext uri="{FF2B5EF4-FFF2-40B4-BE49-F238E27FC236}">
                <a16:creationId xmlns:a16="http://schemas.microsoft.com/office/drawing/2014/main" id="{E47B2DB2-26B6-4F9C-998F-0D885E632414}"/>
              </a:ext>
            </a:extLst>
          </p:cNvPr>
          <p:cNvSpPr txBox="1">
            <a:spLocks/>
          </p:cNvSpPr>
          <p:nvPr/>
        </p:nvSpPr>
        <p:spPr>
          <a:xfrm>
            <a:off x="375529" y="-52184"/>
            <a:ext cx="7724863" cy="132094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algn="ctr">
              <a:spcBef>
                <a:spcPts val="600"/>
              </a:spcBef>
              <a:spcAft>
                <a:spcPts val="600"/>
              </a:spcAft>
            </a:pPr>
            <a:r>
              <a:rPr lang="en-US" sz="4000" dirty="0">
                <a:solidFill>
                  <a:srgbClr val="FF0000"/>
                </a:solidFill>
                <a:latin typeface="Times New Roman" pitchFamily="18" charset="0"/>
                <a:ea typeface="Calibri" panose="020F0502020204030204" pitchFamily="34" charset="0"/>
                <a:cs typeface="Times New Roman" pitchFamily="18" charset="0"/>
              </a:rPr>
              <a:t>TRÒ CHƠI: Ai </a:t>
            </a:r>
            <a:r>
              <a:rPr lang="en-US" sz="4000" dirty="0" err="1">
                <a:solidFill>
                  <a:srgbClr val="FF0000"/>
                </a:solidFill>
                <a:latin typeface="Times New Roman" pitchFamily="18" charset="0"/>
                <a:ea typeface="Calibri" panose="020F0502020204030204" pitchFamily="34" charset="0"/>
                <a:cs typeface="Times New Roman" pitchFamily="18" charset="0"/>
              </a:rPr>
              <a:t>nhiều</a:t>
            </a:r>
            <a:r>
              <a:rPr lang="en-US" sz="4000" dirty="0">
                <a:solidFill>
                  <a:srgbClr val="FF0000"/>
                </a:solidFill>
                <a:latin typeface="Times New Roman" pitchFamily="18" charset="0"/>
                <a:ea typeface="Calibri" panose="020F0502020204030204" pitchFamily="34" charset="0"/>
                <a:cs typeface="Times New Roman" pitchFamily="18" charset="0"/>
              </a:rPr>
              <a:t> </a:t>
            </a:r>
            <a:r>
              <a:rPr lang="en-US" sz="4000" dirty="0" err="1">
                <a:solidFill>
                  <a:srgbClr val="FF0000"/>
                </a:solidFill>
                <a:latin typeface="Times New Roman" pitchFamily="18" charset="0"/>
                <a:ea typeface="Calibri" panose="020F0502020204030204" pitchFamily="34" charset="0"/>
                <a:cs typeface="Times New Roman" pitchFamily="18" charset="0"/>
              </a:rPr>
              <a:t>hơn</a:t>
            </a:r>
            <a:endParaRPr lang="en-US" sz="4000" dirty="0">
              <a:solidFill>
                <a:srgbClr val="FF0000"/>
              </a:solidFill>
              <a:latin typeface="Times New Roman" pitchFamily="18" charset="0"/>
              <a:ea typeface="Calibri" panose="020F0502020204030204" pitchFamily="34" charset="0"/>
              <a:cs typeface="Times New Roman" pitchFamily="18" charset="0"/>
            </a:endParaRPr>
          </a:p>
        </p:txBody>
      </p:sp>
      <p:sp>
        <p:nvSpPr>
          <p:cNvPr id="6" name="TextBox 5"/>
          <p:cNvSpPr txBox="1"/>
          <p:nvPr/>
        </p:nvSpPr>
        <p:spPr>
          <a:xfrm>
            <a:off x="395716" y="908720"/>
            <a:ext cx="8156911" cy="2062103"/>
          </a:xfrm>
          <a:prstGeom prst="rect">
            <a:avLst/>
          </a:prstGeom>
          <a:noFill/>
        </p:spPr>
        <p:txBody>
          <a:bodyPr wrap="square" rtlCol="0">
            <a:spAutoFit/>
          </a:bodyPr>
          <a:lstStyle/>
          <a:p>
            <a:r>
              <a:rPr lang="vi-VN" sz="3200" dirty="0">
                <a:latin typeface="+mj-lt"/>
              </a:rPr>
              <a:t>- Mỗi nhóm 1 thành viên kể tên vật dụng được sử dụng trong đời sống với tre.</a:t>
            </a:r>
          </a:p>
          <a:p>
            <a:r>
              <a:rPr lang="vi-VN" sz="3200" dirty="0">
                <a:latin typeface="+mj-lt"/>
              </a:rPr>
              <a:t>- Trong 10s nếu thành viên nào kể được nhiều tên vật dụng nhất sẽ chiến thắng</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187" t="7074" r="5573" b="10095"/>
          <a:stretch/>
        </p:blipFill>
        <p:spPr bwMode="auto">
          <a:xfrm>
            <a:off x="395716" y="3221609"/>
            <a:ext cx="3816244" cy="330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435" y="3221609"/>
            <a:ext cx="4014005" cy="308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716" y="3221609"/>
            <a:ext cx="3672228" cy="301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7" y="3260981"/>
            <a:ext cx="3816424" cy="304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812360" y="188640"/>
            <a:ext cx="576064"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73974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amond(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diamond(in)">
                                      <p:cBhvr>
                                        <p:cTn id="17" dur="20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heckerboard(across)">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circle(in)">
                                      <p:cBhvr>
                                        <p:cTn id="2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7645" y="138698"/>
            <a:ext cx="229582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VẬN DỤNG</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395536" y="1124744"/>
            <a:ext cx="8424936" cy="3431709"/>
          </a:xfrm>
          <a:prstGeom prst="rect">
            <a:avLst/>
          </a:prstGeom>
          <a:noFill/>
        </p:spPr>
        <p:txBody>
          <a:bodyPr wrap="square" rtlCol="0">
            <a:spAutoFit/>
          </a:bodyPr>
          <a:lstStyle/>
          <a:p>
            <a:pPr algn="just">
              <a:lnSpc>
                <a:spcPct val="115000"/>
              </a:lnSpc>
              <a:spcBef>
                <a:spcPts val="600"/>
              </a:spcBef>
              <a:spcAft>
                <a:spcPts val="0"/>
              </a:spcAft>
            </a:pPr>
            <a:r>
              <a:rPr lang="vi-VN" sz="3000" dirty="0">
                <a:solidFill>
                  <a:srgbClr val="000000"/>
                </a:solidFill>
                <a:latin typeface="Times New Roman"/>
                <a:ea typeface="Calibri"/>
              </a:rPr>
              <a:t>Câu 1. Tại sao nói nguyên liệu không phải là nguồn tài nguyên vô hạn?</a:t>
            </a:r>
          </a:p>
          <a:p>
            <a:pPr algn="just">
              <a:lnSpc>
                <a:spcPct val="115000"/>
              </a:lnSpc>
              <a:spcBef>
                <a:spcPts val="600"/>
              </a:spcBef>
              <a:spcAft>
                <a:spcPts val="0"/>
              </a:spcAft>
            </a:pPr>
            <a:r>
              <a:rPr lang="vi-VN" sz="3000" dirty="0">
                <a:solidFill>
                  <a:srgbClr val="000000"/>
                </a:solidFill>
                <a:latin typeface="Times New Roman"/>
                <a:ea typeface="Calibri"/>
              </a:rPr>
              <a:t>Câu 2. Tại sao nhà máy xi măng thường xây dựng ở những địa phương có núi đá vôi?</a:t>
            </a:r>
          </a:p>
          <a:p>
            <a:pPr algn="just">
              <a:lnSpc>
                <a:spcPct val="115000"/>
              </a:lnSpc>
              <a:spcBef>
                <a:spcPts val="600"/>
              </a:spcBef>
              <a:spcAft>
                <a:spcPts val="0"/>
              </a:spcAft>
            </a:pPr>
            <a:r>
              <a:rPr lang="vi-VN" sz="3000" dirty="0">
                <a:solidFill>
                  <a:srgbClr val="000000"/>
                </a:solidFill>
                <a:latin typeface="Times New Roman"/>
                <a:ea typeface="Calibri"/>
              </a:rPr>
              <a:t>Câu 3. Em hãy kể tên một số đồ vật trong gia đình và cho biết chúng được tạo ra từ những nguyên liệu nào?</a:t>
            </a:r>
            <a:endParaRPr lang="vi-VN" sz="3000" dirty="0">
              <a:solidFill>
                <a:srgbClr val="000000"/>
              </a:solidFill>
              <a:effectLst/>
              <a:latin typeface="Times New Roman"/>
              <a:ea typeface="Calibri"/>
            </a:endParaRPr>
          </a:p>
        </p:txBody>
      </p:sp>
    </p:spTree>
    <p:extLst>
      <p:ext uri="{BB962C8B-B14F-4D97-AF65-F5344CB8AC3E}">
        <p14:creationId xmlns:p14="http://schemas.microsoft.com/office/powerpoint/2010/main" val="3867497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764704"/>
            <a:ext cx="8928992" cy="1061829"/>
          </a:xfrm>
          <a:prstGeom prst="rect">
            <a:avLst/>
          </a:prstGeom>
          <a:noFill/>
        </p:spPr>
        <p:txBody>
          <a:bodyPr wrap="square" rtlCol="0">
            <a:spAutoFit/>
          </a:bodyPr>
          <a:lstStyle/>
          <a:p>
            <a:pPr indent="342265" algn="just">
              <a:lnSpc>
                <a:spcPct val="105000"/>
              </a:lnSpc>
              <a:spcBef>
                <a:spcPts val="600"/>
              </a:spcBef>
              <a:spcAft>
                <a:spcPts val="600"/>
              </a:spcAft>
            </a:pPr>
            <a:r>
              <a:rPr lang="vi-VN" sz="3000" dirty="0">
                <a:solidFill>
                  <a:srgbClr val="000000"/>
                </a:solidFill>
                <a:latin typeface="Times New Roman"/>
                <a:ea typeface="Calibri"/>
              </a:rPr>
              <a:t>Câu 4.  Sơ đồ sau đây cho thấy cây mía có nhiều ứng dụng trong thực tế. </a:t>
            </a:r>
            <a:endParaRPr lang="vi-VN" sz="3000" dirty="0">
              <a:solidFill>
                <a:srgbClr val="000000"/>
              </a:solidFill>
              <a:effectLst/>
              <a:latin typeface="Times New Roman"/>
              <a:ea typeface="Calibri"/>
            </a:endParaRPr>
          </a:p>
        </p:txBody>
      </p:sp>
      <p:sp>
        <p:nvSpPr>
          <p:cNvPr id="5" name="Rectangle 4"/>
          <p:cNvSpPr/>
          <p:nvPr/>
        </p:nvSpPr>
        <p:spPr>
          <a:xfrm>
            <a:off x="3187645" y="138698"/>
            <a:ext cx="229582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VẬN DỤNG</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pSp>
        <p:nvGrpSpPr>
          <p:cNvPr id="6" name="Group 5"/>
          <p:cNvGrpSpPr/>
          <p:nvPr/>
        </p:nvGrpSpPr>
        <p:grpSpPr>
          <a:xfrm>
            <a:off x="251520" y="1826533"/>
            <a:ext cx="4472930" cy="4626803"/>
            <a:chOff x="0" y="-472183"/>
            <a:chExt cx="5835333" cy="3957771"/>
          </a:xfrm>
        </p:grpSpPr>
        <p:pic>
          <p:nvPicPr>
            <p:cNvPr id="7" name="Picture 6"/>
            <p:cNvPicPr/>
            <p:nvPr/>
          </p:nvPicPr>
          <p:blipFill>
            <a:blip r:embed="rId2"/>
            <a:stretch>
              <a:fillRect/>
            </a:stretch>
          </p:blipFill>
          <p:spPr>
            <a:xfrm>
              <a:off x="0" y="-472183"/>
              <a:ext cx="5835333" cy="3957771"/>
            </a:xfrm>
            <a:prstGeom prst="rect">
              <a:avLst/>
            </a:prstGeom>
          </p:spPr>
        </p:pic>
        <p:sp>
          <p:nvSpPr>
            <p:cNvPr id="8" name="Rectangle 7"/>
            <p:cNvSpPr/>
            <p:nvPr/>
          </p:nvSpPr>
          <p:spPr>
            <a:xfrm>
              <a:off x="3547475" y="81692"/>
              <a:ext cx="965811" cy="250526"/>
            </a:xfrm>
            <a:prstGeom prst="rect">
              <a:avLst/>
            </a:prstGeom>
            <a:ln>
              <a:noFill/>
            </a:ln>
          </p:spPr>
          <p:txBody>
            <a:bodyPr vert="horz" lIns="0" tIns="0" rIns="0" bIns="0" rtlCol="0">
              <a:noAutofit/>
            </a:bodyPr>
            <a:lstStyle/>
            <a:p>
              <a:pPr>
                <a:spcBef>
                  <a:spcPts val="600"/>
                </a:spcBef>
                <a:spcAft>
                  <a:spcPts val="600"/>
                </a:spcAft>
              </a:pPr>
              <a:r>
                <a:rPr lang="en-US" sz="1200">
                  <a:solidFill>
                    <a:srgbClr val="000000"/>
                  </a:solidFill>
                  <a:effectLst/>
                  <a:highlight>
                    <a:srgbClr val="00FF00"/>
                  </a:highlight>
                  <a:latin typeface="Calibri"/>
                  <a:ea typeface="Calibri"/>
                </a:rPr>
                <a:t>Nước giải khát</a:t>
              </a:r>
              <a:r>
                <a:rPr lang="en-US" sz="1200">
                  <a:solidFill>
                    <a:srgbClr val="000000"/>
                  </a:solidFill>
                  <a:effectLst/>
                  <a:latin typeface="Calibri"/>
                  <a:ea typeface="Calibri"/>
                </a:rPr>
                <a:t> </a:t>
              </a:r>
              <a:endParaRPr lang="vi-VN" sz="1400">
                <a:solidFill>
                  <a:srgbClr val="000000"/>
                </a:solidFill>
                <a:effectLst/>
                <a:latin typeface="Times New Roman"/>
                <a:ea typeface="Calibri"/>
              </a:endParaRPr>
            </a:p>
          </p:txBody>
        </p:sp>
      </p:grpSp>
      <p:sp>
        <p:nvSpPr>
          <p:cNvPr id="10" name="TextBox 9"/>
          <p:cNvSpPr txBox="1"/>
          <p:nvPr/>
        </p:nvSpPr>
        <p:spPr>
          <a:xfrm>
            <a:off x="5257598" y="2766912"/>
            <a:ext cx="3706890" cy="2400657"/>
          </a:xfrm>
          <a:prstGeom prst="rect">
            <a:avLst/>
          </a:prstGeom>
          <a:noFill/>
        </p:spPr>
        <p:txBody>
          <a:bodyPr wrap="square" rtlCol="0">
            <a:spAutoFit/>
          </a:bodyPr>
          <a:lstStyle/>
          <a:p>
            <a:r>
              <a:rPr lang="vi-VN" sz="3000" dirty="0">
                <a:latin typeface="+mj-lt"/>
              </a:rPr>
              <a:t>Từ sơ đồ bên, hãy cho biết:</a:t>
            </a:r>
          </a:p>
          <a:p>
            <a:r>
              <a:rPr lang="vi-VN" sz="3000" dirty="0">
                <a:latin typeface="+mj-lt"/>
              </a:rPr>
              <a:t>- Vật liệu:....................</a:t>
            </a:r>
          </a:p>
          <a:p>
            <a:r>
              <a:rPr lang="vi-VN" sz="3000" dirty="0">
                <a:latin typeface="+mj-lt"/>
              </a:rPr>
              <a:t>- Nguyên liệu:.............</a:t>
            </a:r>
          </a:p>
          <a:p>
            <a:r>
              <a:rPr lang="vi-VN" sz="3000">
                <a:latin typeface="+mj-lt"/>
              </a:rPr>
              <a:t>- Nhiên liệu:................</a:t>
            </a:r>
            <a:endParaRPr lang="vi-VN" sz="3000" dirty="0">
              <a:latin typeface="+mj-lt"/>
            </a:endParaRPr>
          </a:p>
        </p:txBody>
      </p:sp>
    </p:spTree>
    <p:extLst>
      <p:ext uri="{BB962C8B-B14F-4D97-AF65-F5344CB8AC3E}">
        <p14:creationId xmlns:p14="http://schemas.microsoft.com/office/powerpoint/2010/main" val="4078143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5" name="TextBox 4"/>
          <p:cNvSpPr txBox="1"/>
          <p:nvPr/>
        </p:nvSpPr>
        <p:spPr>
          <a:xfrm>
            <a:off x="35496" y="548680"/>
            <a:ext cx="5544616" cy="553998"/>
          </a:xfrm>
          <a:prstGeom prst="rect">
            <a:avLst/>
          </a:prstGeom>
          <a:noFill/>
        </p:spPr>
        <p:txBody>
          <a:bodyPr wrap="square" rtlCol="0">
            <a:spAutoFit/>
          </a:bodyPr>
          <a:lstStyle/>
          <a:p>
            <a:r>
              <a:rPr lang="vi-VN" sz="3000" dirty="0">
                <a:solidFill>
                  <a:srgbClr val="FF0000"/>
                </a:solidFill>
                <a:latin typeface="+mj-lt"/>
              </a:rPr>
              <a:t>I/ Một số nguyên liệu thông dụng</a:t>
            </a:r>
          </a:p>
        </p:txBody>
      </p:sp>
      <p:sp>
        <p:nvSpPr>
          <p:cNvPr id="6" name="TextBox 5"/>
          <p:cNvSpPr txBox="1"/>
          <p:nvPr/>
        </p:nvSpPr>
        <p:spPr>
          <a:xfrm>
            <a:off x="395536" y="1124744"/>
            <a:ext cx="6696744" cy="1015663"/>
          </a:xfrm>
          <a:prstGeom prst="rect">
            <a:avLst/>
          </a:prstGeom>
          <a:noFill/>
        </p:spPr>
        <p:txBody>
          <a:bodyPr wrap="square" rtlCol="0">
            <a:spAutoFit/>
          </a:bodyPr>
          <a:lstStyle/>
          <a:p>
            <a:r>
              <a:rPr lang="vi-VN" sz="3000" dirty="0">
                <a:latin typeface="+mj-lt"/>
              </a:rPr>
              <a:t>Quan sát H 13.1. Thảo luận nhóm 10 phút hoàn thành phiếu học tập số 1</a:t>
            </a:r>
          </a:p>
        </p:txBody>
      </p:sp>
      <p:pic>
        <p:nvPicPr>
          <p:cNvPr id="205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276872"/>
            <a:ext cx="367240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830" y="2276872"/>
            <a:ext cx="3666602" cy="20714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725144"/>
            <a:ext cx="3744416" cy="201622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810" y="4725144"/>
            <a:ext cx="3790638" cy="194421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3707904" y="3861048"/>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a</a:t>
            </a:r>
          </a:p>
        </p:txBody>
      </p:sp>
      <p:sp>
        <p:nvSpPr>
          <p:cNvPr id="13" name="Oval 12"/>
          <p:cNvSpPr/>
          <p:nvPr/>
        </p:nvSpPr>
        <p:spPr>
          <a:xfrm>
            <a:off x="3775787" y="6237311"/>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c</a:t>
            </a:r>
          </a:p>
        </p:txBody>
      </p:sp>
      <p:sp>
        <p:nvSpPr>
          <p:cNvPr id="14" name="Oval 13"/>
          <p:cNvSpPr/>
          <p:nvPr/>
        </p:nvSpPr>
        <p:spPr>
          <a:xfrm>
            <a:off x="8100392" y="3844305"/>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b</a:t>
            </a:r>
          </a:p>
        </p:txBody>
      </p:sp>
      <p:sp>
        <p:nvSpPr>
          <p:cNvPr id="15" name="Oval 14"/>
          <p:cNvSpPr/>
          <p:nvPr/>
        </p:nvSpPr>
        <p:spPr>
          <a:xfrm>
            <a:off x="8223448" y="6165303"/>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d</a:t>
            </a:r>
          </a:p>
        </p:txBody>
      </p:sp>
    </p:spTree>
    <p:extLst>
      <p:ext uri="{BB962C8B-B14F-4D97-AF65-F5344CB8AC3E}">
        <p14:creationId xmlns:p14="http://schemas.microsoft.com/office/powerpoint/2010/main" val="214981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59623779"/>
              </p:ext>
            </p:extLst>
          </p:nvPr>
        </p:nvGraphicFramePr>
        <p:xfrm>
          <a:off x="971600" y="692696"/>
          <a:ext cx="6552728" cy="2773680"/>
        </p:xfrm>
        <a:graphic>
          <a:graphicData uri="http://schemas.openxmlformats.org/drawingml/2006/table">
            <a:tbl>
              <a:tblPr firstRow="1" firstCol="1" bandRow="1"/>
              <a:tblGrid>
                <a:gridCol w="1728192">
                  <a:extLst>
                    <a:ext uri="{9D8B030D-6E8A-4147-A177-3AD203B41FA5}">
                      <a16:colId xmlns:a16="http://schemas.microsoft.com/office/drawing/2014/main" val="20000"/>
                    </a:ext>
                  </a:extLst>
                </a:gridCol>
                <a:gridCol w="3110779">
                  <a:extLst>
                    <a:ext uri="{9D8B030D-6E8A-4147-A177-3AD203B41FA5}">
                      <a16:colId xmlns:a16="http://schemas.microsoft.com/office/drawing/2014/main" val="20001"/>
                    </a:ext>
                  </a:extLst>
                </a:gridCol>
                <a:gridCol w="1713757">
                  <a:extLst>
                    <a:ext uri="{9D8B030D-6E8A-4147-A177-3AD203B41FA5}">
                      <a16:colId xmlns:a16="http://schemas.microsoft.com/office/drawing/2014/main" val="20002"/>
                    </a:ext>
                  </a:extLst>
                </a:gridCol>
              </a:tblGrid>
              <a:tr h="288030">
                <a:tc gridSpan="3">
                  <a:txBody>
                    <a:bodyPr/>
                    <a:lstStyle/>
                    <a:p>
                      <a:pPr algn="ctr">
                        <a:spcBef>
                          <a:spcPts val="400"/>
                        </a:spcBef>
                        <a:spcAft>
                          <a:spcPts val="0"/>
                        </a:spcAft>
                      </a:pPr>
                      <a:r>
                        <a:rPr lang="vi-VN" sz="2800" b="1" dirty="0">
                          <a:solidFill>
                            <a:srgbClr val="000000"/>
                          </a:solidFill>
                          <a:effectLst/>
                          <a:latin typeface="Times New Roman"/>
                          <a:ea typeface="Arial"/>
                        </a:rPr>
                        <a:t>PHIẾU HỌC TẬP 1</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302375">
                <a:tc>
                  <a:txBody>
                    <a:bodyPr/>
                    <a:lstStyle/>
                    <a:p>
                      <a:pPr algn="ctr">
                        <a:spcBef>
                          <a:spcPts val="400"/>
                        </a:spcBef>
                        <a:spcAft>
                          <a:spcPts val="0"/>
                        </a:spcAft>
                      </a:pPr>
                      <a:r>
                        <a:rPr lang="vi-VN" sz="2800" dirty="0">
                          <a:solidFill>
                            <a:srgbClr val="000000"/>
                          </a:solidFill>
                          <a:effectLst/>
                          <a:latin typeface="Times New Roman"/>
                          <a:ea typeface="Arial"/>
                        </a:rPr>
                        <a:t>Cột </a:t>
                      </a:r>
                      <a:r>
                        <a:rPr lang="en-US" sz="2800" dirty="0">
                          <a:solidFill>
                            <a:srgbClr val="000000"/>
                          </a:solidFill>
                          <a:effectLst/>
                          <a:latin typeface="Times New Roman"/>
                          <a:ea typeface="Arial"/>
                        </a:rPr>
                        <a:t>A</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Cột </a:t>
                      </a:r>
                      <a:r>
                        <a:rPr lang="en-US" sz="2800" dirty="0">
                          <a:solidFill>
                            <a:srgbClr val="000000"/>
                          </a:solidFill>
                          <a:effectLst/>
                          <a:latin typeface="Times New Roman"/>
                          <a:ea typeface="Arial"/>
                        </a:rPr>
                        <a:t>B</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a:solidFill>
                            <a:srgbClr val="000000"/>
                          </a:solidFill>
                          <a:effectLst/>
                          <a:latin typeface="Times New Roman"/>
                          <a:ea typeface="Arial"/>
                        </a:rPr>
                        <a:t>Đáp án</a:t>
                      </a:r>
                      <a:endParaRPr lang="vi-VN" sz="28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2375">
                <a:tc>
                  <a:txBody>
                    <a:bodyPr/>
                    <a:lstStyle/>
                    <a:p>
                      <a:pPr marL="342900" lvl="0" indent="-342900" algn="ctr">
                        <a:spcBef>
                          <a:spcPts val="400"/>
                        </a:spcBef>
                        <a:spcAft>
                          <a:spcPts val="0"/>
                        </a:spcAft>
                        <a:buFont typeface="+mj-lt"/>
                        <a:buAutoNum type="arabicPeriod"/>
                      </a:pPr>
                      <a:r>
                        <a:rPr lang="vi-VN" sz="2800" dirty="0">
                          <a:solidFill>
                            <a:srgbClr val="000000"/>
                          </a:solidFill>
                          <a:effectLst/>
                          <a:latin typeface="Times New Roman"/>
                          <a:ea typeface="Arial"/>
                        </a:rPr>
                        <a:t>Hình a</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a. Cát</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1.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2375">
                <a:tc>
                  <a:txBody>
                    <a:bodyPr/>
                    <a:lstStyle/>
                    <a:p>
                      <a:pPr marL="0" lvl="0" indent="0" algn="ctr">
                        <a:spcBef>
                          <a:spcPts val="400"/>
                        </a:spcBef>
                        <a:spcAft>
                          <a:spcPts val="0"/>
                        </a:spcAft>
                        <a:buFont typeface="+mj-lt"/>
                        <a:buNone/>
                      </a:pPr>
                      <a:r>
                        <a:rPr lang="en-US" sz="2800" dirty="0">
                          <a:solidFill>
                            <a:srgbClr val="000000"/>
                          </a:solidFill>
                          <a:effectLst/>
                          <a:latin typeface="Times New Roman"/>
                          <a:ea typeface="Arial"/>
                        </a:rPr>
                        <a:t>2.</a:t>
                      </a:r>
                      <a:r>
                        <a:rPr lang="vi-VN" sz="2800" dirty="0">
                          <a:solidFill>
                            <a:srgbClr val="000000"/>
                          </a:solidFill>
                          <a:effectLst/>
                          <a:latin typeface="Times New Roman"/>
                          <a:ea typeface="Arial"/>
                        </a:rPr>
                        <a:t>Hình b</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b. </a:t>
                      </a:r>
                      <a:r>
                        <a:rPr lang="vi-VN" sz="2800" dirty="0">
                          <a:solidFill>
                            <a:srgbClr val="000000"/>
                          </a:solidFill>
                          <a:effectLst/>
                          <a:latin typeface="Times New Roman"/>
                          <a:ea typeface="Arial"/>
                        </a:rPr>
                        <a:t>Quặng bauxite</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2.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2375">
                <a:tc>
                  <a:txBody>
                    <a:bodyPr/>
                    <a:lstStyle/>
                    <a:p>
                      <a:pPr marL="0" lvl="0" indent="0" algn="ctr">
                        <a:spcBef>
                          <a:spcPts val="400"/>
                        </a:spcBef>
                        <a:spcAft>
                          <a:spcPts val="0"/>
                        </a:spcAft>
                        <a:buFont typeface="+mj-lt"/>
                        <a:buNone/>
                      </a:pPr>
                      <a:r>
                        <a:rPr lang="en-US" sz="2800" dirty="0">
                          <a:solidFill>
                            <a:srgbClr val="000000"/>
                          </a:solidFill>
                          <a:effectLst/>
                          <a:latin typeface="Times New Roman"/>
                          <a:ea typeface="Arial"/>
                        </a:rPr>
                        <a:t>3.</a:t>
                      </a:r>
                      <a:r>
                        <a:rPr lang="vi-VN" sz="2800" dirty="0">
                          <a:solidFill>
                            <a:srgbClr val="000000"/>
                          </a:solidFill>
                          <a:effectLst/>
                          <a:latin typeface="Times New Roman"/>
                          <a:ea typeface="Arial"/>
                        </a:rPr>
                        <a:t>Hình c</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a:solidFill>
                            <a:srgbClr val="000000"/>
                          </a:solidFill>
                          <a:effectLst/>
                          <a:latin typeface="Times New Roman"/>
                          <a:ea typeface="Arial"/>
                        </a:rPr>
                        <a:t>c. Đá vôi</a:t>
                      </a:r>
                      <a:endParaRPr lang="vi-VN" sz="28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3.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4355">
                <a:tc>
                  <a:txBody>
                    <a:bodyPr/>
                    <a:lstStyle/>
                    <a:p>
                      <a:pPr marL="0" lvl="0" indent="0" algn="ctr">
                        <a:lnSpc>
                          <a:spcPct val="150000"/>
                        </a:lnSpc>
                        <a:spcBef>
                          <a:spcPts val="400"/>
                        </a:spcBef>
                        <a:spcAft>
                          <a:spcPts val="0"/>
                        </a:spcAft>
                        <a:buFont typeface="+mj-lt"/>
                        <a:buNone/>
                      </a:pPr>
                      <a:r>
                        <a:rPr lang="en-US" sz="2800" dirty="0">
                          <a:solidFill>
                            <a:srgbClr val="000000"/>
                          </a:solidFill>
                          <a:effectLst/>
                          <a:latin typeface="Times New Roman"/>
                          <a:ea typeface="Arial"/>
                        </a:rPr>
                        <a:t>4. </a:t>
                      </a:r>
                      <a:r>
                        <a:rPr lang="vi-VN" sz="2800" dirty="0">
                          <a:solidFill>
                            <a:srgbClr val="000000"/>
                          </a:solidFill>
                          <a:effectLst/>
                          <a:latin typeface="Times New Roman"/>
                          <a:ea typeface="Arial"/>
                        </a:rPr>
                        <a:t>Hình d</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d. Tre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4.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4"/>
          <p:cNvSpPr/>
          <p:nvPr/>
        </p:nvSpPr>
        <p:spPr>
          <a:xfrm>
            <a:off x="2370911" y="-5318"/>
            <a:ext cx="392928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THẢO LUẬN NHÓM</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802995936"/>
              </p:ext>
            </p:extLst>
          </p:nvPr>
        </p:nvGraphicFramePr>
        <p:xfrm>
          <a:off x="971600" y="3501008"/>
          <a:ext cx="6552728" cy="3266918"/>
        </p:xfrm>
        <a:graphic>
          <a:graphicData uri="http://schemas.openxmlformats.org/drawingml/2006/table">
            <a:tbl>
              <a:tblPr firstRow="1" firstCol="1" bandRow="1"/>
              <a:tblGrid>
                <a:gridCol w="2304256">
                  <a:extLst>
                    <a:ext uri="{9D8B030D-6E8A-4147-A177-3AD203B41FA5}">
                      <a16:colId xmlns:a16="http://schemas.microsoft.com/office/drawing/2014/main" val="20000"/>
                    </a:ext>
                  </a:extLst>
                </a:gridCol>
                <a:gridCol w="2002949">
                  <a:extLst>
                    <a:ext uri="{9D8B030D-6E8A-4147-A177-3AD203B41FA5}">
                      <a16:colId xmlns:a16="http://schemas.microsoft.com/office/drawing/2014/main" val="20001"/>
                    </a:ext>
                  </a:extLst>
                </a:gridCol>
                <a:gridCol w="2245523">
                  <a:extLst>
                    <a:ext uri="{9D8B030D-6E8A-4147-A177-3AD203B41FA5}">
                      <a16:colId xmlns:a16="http://schemas.microsoft.com/office/drawing/2014/main" val="20002"/>
                    </a:ext>
                  </a:extLst>
                </a:gridCol>
              </a:tblGrid>
              <a:tr h="409418">
                <a:tc gridSpan="3">
                  <a:txBody>
                    <a:bodyPr/>
                    <a:lstStyle/>
                    <a:p>
                      <a:pPr algn="ctr">
                        <a:spcBef>
                          <a:spcPts val="600"/>
                        </a:spcBef>
                        <a:spcAft>
                          <a:spcPts val="0"/>
                        </a:spcAft>
                      </a:pPr>
                      <a:r>
                        <a:rPr lang="vi-VN" sz="2500" b="1" dirty="0">
                          <a:solidFill>
                            <a:srgbClr val="000000"/>
                          </a:solidFill>
                          <a:effectLst/>
                          <a:latin typeface="Times New Roman"/>
                          <a:ea typeface="Arial"/>
                        </a:rPr>
                        <a:t>PHIẾU HỌC TẬP 2</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540568">
                <a:tc>
                  <a:txBody>
                    <a:bodyPr/>
                    <a:lstStyle/>
                    <a:p>
                      <a:pPr algn="ctr">
                        <a:lnSpc>
                          <a:spcPct val="150000"/>
                        </a:lnSpc>
                        <a:spcBef>
                          <a:spcPts val="600"/>
                        </a:spcBef>
                        <a:spcAft>
                          <a:spcPts val="0"/>
                        </a:spcAft>
                      </a:pPr>
                      <a:r>
                        <a:rPr lang="vi-VN" sz="2500">
                          <a:solidFill>
                            <a:srgbClr val="000000"/>
                          </a:solidFill>
                          <a:effectLst/>
                          <a:latin typeface="Times New Roman"/>
                          <a:ea typeface="Arial"/>
                        </a:rPr>
                        <a:t>Nguyên liệu</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Vật liệu </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a:solidFill>
                            <a:srgbClr val="000000"/>
                          </a:solidFill>
                          <a:effectLst/>
                          <a:latin typeface="Times New Roman"/>
                          <a:ea typeface="Arial"/>
                        </a:rPr>
                        <a:t>Sản phẩm</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extLst>
                  <a:ext uri="{0D108BD9-81ED-4DB2-BD59-A6C34878D82A}">
                    <a16:rowId xmlns:a16="http://schemas.microsoft.com/office/drawing/2014/main" val="10001"/>
                  </a:ext>
                </a:extLst>
              </a:tr>
              <a:tr h="540568">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Đá vôi</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dirty="0" err="1">
                          <a:solidFill>
                            <a:srgbClr val="000000"/>
                          </a:solidFill>
                          <a:effectLst/>
                          <a:latin typeface="Times New Roman"/>
                          <a:ea typeface="Arial"/>
                        </a:rPr>
                        <a:t>Đá</a:t>
                      </a:r>
                      <a:r>
                        <a:rPr lang="en-US" sz="2500" dirty="0">
                          <a:solidFill>
                            <a:srgbClr val="000000"/>
                          </a:solidFill>
                          <a:effectLst/>
                          <a:latin typeface="Times New Roman"/>
                          <a:ea typeface="Arial"/>
                        </a:rPr>
                        <a:t> </a:t>
                      </a:r>
                      <a:r>
                        <a:rPr lang="en-US" sz="2500" dirty="0" err="1">
                          <a:solidFill>
                            <a:srgbClr val="000000"/>
                          </a:solidFill>
                          <a:effectLst/>
                          <a:latin typeface="Times New Roman"/>
                          <a:ea typeface="Arial"/>
                        </a:rPr>
                        <a:t>vôi</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0568">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Cát </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Cát</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0568">
                <a:tc>
                  <a:txBody>
                    <a:bodyPr/>
                    <a:lstStyle/>
                    <a:p>
                      <a:pPr algn="just">
                        <a:lnSpc>
                          <a:spcPct val="150000"/>
                        </a:lnSpc>
                        <a:spcBef>
                          <a:spcPts val="600"/>
                        </a:spcBef>
                        <a:spcAft>
                          <a:spcPts val="0"/>
                        </a:spcAft>
                      </a:pPr>
                      <a:r>
                        <a:rPr lang="vi-VN" sz="2500">
                          <a:solidFill>
                            <a:srgbClr val="000000"/>
                          </a:solidFill>
                          <a:effectLst/>
                          <a:latin typeface="Times New Roman"/>
                          <a:ea typeface="Arial"/>
                        </a:rPr>
                        <a:t>Quặng baux</a:t>
                      </a:r>
                      <a:r>
                        <a:rPr lang="en-US" sz="2500">
                          <a:solidFill>
                            <a:srgbClr val="000000"/>
                          </a:solidFill>
                          <a:effectLst/>
                          <a:latin typeface="Times New Roman"/>
                          <a:ea typeface="Arial"/>
                        </a:rPr>
                        <a:t>ite </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a:solidFill>
                            <a:srgbClr val="000000"/>
                          </a:solidFill>
                          <a:effectLst/>
                          <a:latin typeface="Times New Roman"/>
                          <a:ea typeface="Arial"/>
                        </a:rPr>
                        <a:t>nhôm</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0568">
                <a:tc>
                  <a:txBody>
                    <a:bodyPr/>
                    <a:lstStyle/>
                    <a:p>
                      <a:pPr algn="just">
                        <a:lnSpc>
                          <a:spcPct val="150000"/>
                        </a:lnSpc>
                        <a:spcBef>
                          <a:spcPts val="600"/>
                        </a:spcBef>
                        <a:spcAft>
                          <a:spcPts val="0"/>
                        </a:spcAft>
                      </a:pPr>
                      <a:r>
                        <a:rPr lang="en-US" sz="2500">
                          <a:solidFill>
                            <a:srgbClr val="000000"/>
                          </a:solidFill>
                          <a:effectLst/>
                          <a:latin typeface="Times New Roman"/>
                          <a:ea typeface="Arial"/>
                        </a:rPr>
                        <a:t>Tre </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a:solidFill>
                            <a:srgbClr val="000000"/>
                          </a:solidFill>
                          <a:effectLst/>
                          <a:latin typeface="Times New Roman"/>
                          <a:ea typeface="Arial"/>
                        </a:rPr>
                        <a:t>tre</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15937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14045" y="-5318"/>
            <a:ext cx="1643015"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ĐÁP ÁN</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pic>
        <p:nvPicPr>
          <p:cNvPr id="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764704"/>
            <a:ext cx="367240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781447"/>
            <a:ext cx="3666602" cy="2503537"/>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3635896" y="2780928"/>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a</a:t>
            </a:r>
          </a:p>
        </p:txBody>
      </p:sp>
      <p:sp>
        <p:nvSpPr>
          <p:cNvPr id="12" name="Oval 11"/>
          <p:cNvSpPr/>
          <p:nvPr/>
        </p:nvSpPr>
        <p:spPr>
          <a:xfrm>
            <a:off x="7950570" y="2708920"/>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b</a:t>
            </a: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789040"/>
            <a:ext cx="3744416" cy="2664295"/>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3775787" y="5949280"/>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c</a:t>
            </a:r>
          </a:p>
        </p:txBody>
      </p:sp>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810" y="3789040"/>
            <a:ext cx="3790638" cy="2736303"/>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8223448" y="6021288"/>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d</a:t>
            </a:r>
          </a:p>
        </p:txBody>
      </p:sp>
      <p:sp>
        <p:nvSpPr>
          <p:cNvPr id="19" name="TextBox 18"/>
          <p:cNvSpPr txBox="1"/>
          <p:nvPr/>
        </p:nvSpPr>
        <p:spPr>
          <a:xfrm>
            <a:off x="2771800" y="2761764"/>
            <a:ext cx="1296144" cy="523220"/>
          </a:xfrm>
          <a:prstGeom prst="rect">
            <a:avLst/>
          </a:prstGeom>
          <a:solidFill>
            <a:schemeClr val="accent4">
              <a:lumMod val="20000"/>
              <a:lumOff val="80000"/>
            </a:schemeClr>
          </a:solidFill>
        </p:spPr>
        <p:txBody>
          <a:bodyPr wrap="square" rtlCol="0">
            <a:spAutoFit/>
          </a:bodyPr>
          <a:lstStyle/>
          <a:p>
            <a:r>
              <a:rPr lang="vi-VN" sz="2800" dirty="0">
                <a:solidFill>
                  <a:srgbClr val="FF0000"/>
                </a:solidFill>
                <a:latin typeface="+mj-lt"/>
              </a:rPr>
              <a:t>Đá vôi</a:t>
            </a:r>
          </a:p>
        </p:txBody>
      </p:sp>
      <p:sp>
        <p:nvSpPr>
          <p:cNvPr id="20" name="TextBox 19"/>
          <p:cNvSpPr txBox="1"/>
          <p:nvPr/>
        </p:nvSpPr>
        <p:spPr>
          <a:xfrm>
            <a:off x="5796136" y="2761764"/>
            <a:ext cx="2520280" cy="523220"/>
          </a:xfrm>
          <a:prstGeom prst="rect">
            <a:avLst/>
          </a:prstGeom>
          <a:solidFill>
            <a:schemeClr val="bg2"/>
          </a:solidFill>
        </p:spPr>
        <p:txBody>
          <a:bodyPr wrap="square" rtlCol="0">
            <a:spAutoFit/>
          </a:bodyPr>
          <a:lstStyle/>
          <a:p>
            <a:pPr lvl="0" algn="ctr">
              <a:spcBef>
                <a:spcPts val="400"/>
              </a:spcBef>
            </a:pPr>
            <a:r>
              <a:rPr lang="vi-VN" sz="2800" dirty="0">
                <a:solidFill>
                  <a:srgbClr val="FF0000"/>
                </a:solidFill>
                <a:latin typeface="Times New Roman"/>
                <a:ea typeface="Arial"/>
              </a:rPr>
              <a:t>Quặng bauxite</a:t>
            </a:r>
            <a:endParaRPr lang="vi-VN" sz="2800" dirty="0">
              <a:solidFill>
                <a:srgbClr val="FF0000"/>
              </a:solidFill>
              <a:latin typeface="Times New Roman"/>
              <a:ea typeface="Calibri"/>
            </a:endParaRPr>
          </a:p>
        </p:txBody>
      </p:sp>
      <p:sp>
        <p:nvSpPr>
          <p:cNvPr id="21" name="TextBox 20"/>
          <p:cNvSpPr txBox="1"/>
          <p:nvPr/>
        </p:nvSpPr>
        <p:spPr>
          <a:xfrm>
            <a:off x="3308681" y="5930115"/>
            <a:ext cx="822176" cy="523220"/>
          </a:xfrm>
          <a:prstGeom prst="rect">
            <a:avLst/>
          </a:prstGeom>
          <a:solidFill>
            <a:schemeClr val="bg2"/>
          </a:solidFill>
        </p:spPr>
        <p:txBody>
          <a:bodyPr wrap="square" rtlCol="0">
            <a:spAutoFit/>
          </a:bodyPr>
          <a:lstStyle/>
          <a:p>
            <a:r>
              <a:rPr lang="vi-VN" sz="2800" dirty="0">
                <a:solidFill>
                  <a:srgbClr val="FF0000"/>
                </a:solidFill>
                <a:latin typeface="+mj-lt"/>
              </a:rPr>
              <a:t>Cát</a:t>
            </a:r>
          </a:p>
        </p:txBody>
      </p:sp>
      <p:sp>
        <p:nvSpPr>
          <p:cNvPr id="22" name="TextBox 21"/>
          <p:cNvSpPr txBox="1"/>
          <p:nvPr/>
        </p:nvSpPr>
        <p:spPr>
          <a:xfrm>
            <a:off x="7812360" y="6002124"/>
            <a:ext cx="792088" cy="523220"/>
          </a:xfrm>
          <a:prstGeom prst="rect">
            <a:avLst/>
          </a:prstGeom>
          <a:solidFill>
            <a:schemeClr val="bg2"/>
          </a:solidFill>
        </p:spPr>
        <p:txBody>
          <a:bodyPr wrap="square" rtlCol="0">
            <a:spAutoFit/>
          </a:bodyPr>
          <a:lstStyle/>
          <a:p>
            <a:r>
              <a:rPr lang="vi-VN" sz="2800" dirty="0">
                <a:solidFill>
                  <a:srgbClr val="FF0000"/>
                </a:solidFill>
                <a:latin typeface="+mj-lt"/>
              </a:rPr>
              <a:t>Tre</a:t>
            </a:r>
          </a:p>
        </p:txBody>
      </p:sp>
    </p:spTree>
    <p:extLst>
      <p:ext uri="{BB962C8B-B14F-4D97-AF65-F5344CB8AC3E}">
        <p14:creationId xmlns:p14="http://schemas.microsoft.com/office/powerpoint/2010/main" val="3745745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heckerboard(across)">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13093546"/>
              </p:ext>
            </p:extLst>
          </p:nvPr>
        </p:nvGraphicFramePr>
        <p:xfrm>
          <a:off x="971600" y="692696"/>
          <a:ext cx="6552728" cy="2773680"/>
        </p:xfrm>
        <a:graphic>
          <a:graphicData uri="http://schemas.openxmlformats.org/drawingml/2006/table">
            <a:tbl>
              <a:tblPr firstRow="1" firstCol="1" bandRow="1"/>
              <a:tblGrid>
                <a:gridCol w="1728192">
                  <a:extLst>
                    <a:ext uri="{9D8B030D-6E8A-4147-A177-3AD203B41FA5}">
                      <a16:colId xmlns:a16="http://schemas.microsoft.com/office/drawing/2014/main" val="20000"/>
                    </a:ext>
                  </a:extLst>
                </a:gridCol>
                <a:gridCol w="3110779">
                  <a:extLst>
                    <a:ext uri="{9D8B030D-6E8A-4147-A177-3AD203B41FA5}">
                      <a16:colId xmlns:a16="http://schemas.microsoft.com/office/drawing/2014/main" val="20001"/>
                    </a:ext>
                  </a:extLst>
                </a:gridCol>
                <a:gridCol w="1713757">
                  <a:extLst>
                    <a:ext uri="{9D8B030D-6E8A-4147-A177-3AD203B41FA5}">
                      <a16:colId xmlns:a16="http://schemas.microsoft.com/office/drawing/2014/main" val="20002"/>
                    </a:ext>
                  </a:extLst>
                </a:gridCol>
              </a:tblGrid>
              <a:tr h="288030">
                <a:tc gridSpan="3">
                  <a:txBody>
                    <a:bodyPr/>
                    <a:lstStyle/>
                    <a:p>
                      <a:pPr algn="ctr">
                        <a:spcBef>
                          <a:spcPts val="400"/>
                        </a:spcBef>
                        <a:spcAft>
                          <a:spcPts val="0"/>
                        </a:spcAft>
                      </a:pPr>
                      <a:r>
                        <a:rPr lang="vi-VN" sz="2800" b="1" dirty="0">
                          <a:solidFill>
                            <a:srgbClr val="000000"/>
                          </a:solidFill>
                          <a:effectLst/>
                          <a:latin typeface="Times New Roman"/>
                          <a:ea typeface="Arial"/>
                        </a:rPr>
                        <a:t>PHIẾU HỌC TẬP 1</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302375">
                <a:tc>
                  <a:txBody>
                    <a:bodyPr/>
                    <a:lstStyle/>
                    <a:p>
                      <a:pPr algn="ctr">
                        <a:spcBef>
                          <a:spcPts val="400"/>
                        </a:spcBef>
                        <a:spcAft>
                          <a:spcPts val="0"/>
                        </a:spcAft>
                      </a:pPr>
                      <a:r>
                        <a:rPr lang="vi-VN" sz="2800" dirty="0">
                          <a:solidFill>
                            <a:srgbClr val="000000"/>
                          </a:solidFill>
                          <a:effectLst/>
                          <a:latin typeface="Times New Roman"/>
                          <a:ea typeface="Arial"/>
                        </a:rPr>
                        <a:t>Cột </a:t>
                      </a:r>
                      <a:r>
                        <a:rPr lang="en-US" sz="2800" dirty="0">
                          <a:solidFill>
                            <a:srgbClr val="000000"/>
                          </a:solidFill>
                          <a:effectLst/>
                          <a:latin typeface="Times New Roman"/>
                          <a:ea typeface="Arial"/>
                        </a:rPr>
                        <a:t>A</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Cột </a:t>
                      </a:r>
                      <a:r>
                        <a:rPr lang="en-US" sz="2800" dirty="0">
                          <a:solidFill>
                            <a:srgbClr val="000000"/>
                          </a:solidFill>
                          <a:effectLst/>
                          <a:latin typeface="Times New Roman"/>
                          <a:ea typeface="Arial"/>
                        </a:rPr>
                        <a:t>B</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a:solidFill>
                            <a:srgbClr val="000000"/>
                          </a:solidFill>
                          <a:effectLst/>
                          <a:latin typeface="Times New Roman"/>
                          <a:ea typeface="Arial"/>
                        </a:rPr>
                        <a:t>Đáp án</a:t>
                      </a:r>
                      <a:endParaRPr lang="vi-VN" sz="28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2375">
                <a:tc>
                  <a:txBody>
                    <a:bodyPr/>
                    <a:lstStyle/>
                    <a:p>
                      <a:pPr marL="342900" lvl="0" indent="-342900" algn="ctr">
                        <a:spcBef>
                          <a:spcPts val="400"/>
                        </a:spcBef>
                        <a:spcAft>
                          <a:spcPts val="0"/>
                        </a:spcAft>
                        <a:buFont typeface="+mj-lt"/>
                        <a:buAutoNum type="arabicPeriod"/>
                      </a:pPr>
                      <a:r>
                        <a:rPr lang="vi-VN" sz="2800" dirty="0">
                          <a:solidFill>
                            <a:srgbClr val="000000"/>
                          </a:solidFill>
                          <a:effectLst/>
                          <a:latin typeface="Times New Roman"/>
                          <a:ea typeface="Arial"/>
                        </a:rPr>
                        <a:t>Hình a</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a. Cát</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1.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2375">
                <a:tc>
                  <a:txBody>
                    <a:bodyPr/>
                    <a:lstStyle/>
                    <a:p>
                      <a:pPr marL="0" lvl="0" indent="0" algn="ctr">
                        <a:spcBef>
                          <a:spcPts val="400"/>
                        </a:spcBef>
                        <a:spcAft>
                          <a:spcPts val="0"/>
                        </a:spcAft>
                        <a:buFont typeface="+mj-lt"/>
                        <a:buNone/>
                      </a:pPr>
                      <a:r>
                        <a:rPr lang="en-US" sz="2800" dirty="0">
                          <a:solidFill>
                            <a:srgbClr val="000000"/>
                          </a:solidFill>
                          <a:effectLst/>
                          <a:latin typeface="Times New Roman"/>
                          <a:ea typeface="Arial"/>
                        </a:rPr>
                        <a:t>2.</a:t>
                      </a:r>
                      <a:r>
                        <a:rPr lang="vi-VN" sz="2800" dirty="0">
                          <a:solidFill>
                            <a:srgbClr val="000000"/>
                          </a:solidFill>
                          <a:effectLst/>
                          <a:latin typeface="Times New Roman"/>
                          <a:ea typeface="Arial"/>
                        </a:rPr>
                        <a:t>Hình b</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b. </a:t>
                      </a:r>
                      <a:r>
                        <a:rPr lang="vi-VN" sz="2800" dirty="0">
                          <a:solidFill>
                            <a:srgbClr val="000000"/>
                          </a:solidFill>
                          <a:effectLst/>
                          <a:latin typeface="Times New Roman"/>
                          <a:ea typeface="Arial"/>
                        </a:rPr>
                        <a:t>Quặng bauxite</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2.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2375">
                <a:tc>
                  <a:txBody>
                    <a:bodyPr/>
                    <a:lstStyle/>
                    <a:p>
                      <a:pPr marL="0" lvl="0" indent="0" algn="ctr">
                        <a:spcBef>
                          <a:spcPts val="400"/>
                        </a:spcBef>
                        <a:spcAft>
                          <a:spcPts val="0"/>
                        </a:spcAft>
                        <a:buFont typeface="+mj-lt"/>
                        <a:buNone/>
                      </a:pPr>
                      <a:r>
                        <a:rPr lang="en-US" sz="2800" dirty="0">
                          <a:solidFill>
                            <a:srgbClr val="000000"/>
                          </a:solidFill>
                          <a:effectLst/>
                          <a:latin typeface="Times New Roman"/>
                          <a:ea typeface="Arial"/>
                        </a:rPr>
                        <a:t>3.</a:t>
                      </a:r>
                      <a:r>
                        <a:rPr lang="vi-VN" sz="2800" dirty="0">
                          <a:solidFill>
                            <a:srgbClr val="000000"/>
                          </a:solidFill>
                          <a:effectLst/>
                          <a:latin typeface="Times New Roman"/>
                          <a:ea typeface="Arial"/>
                        </a:rPr>
                        <a:t>Hình c</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a:solidFill>
                            <a:srgbClr val="000000"/>
                          </a:solidFill>
                          <a:effectLst/>
                          <a:latin typeface="Times New Roman"/>
                          <a:ea typeface="Arial"/>
                        </a:rPr>
                        <a:t>c. Đá vôi</a:t>
                      </a:r>
                      <a:endParaRPr lang="vi-VN" sz="28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3.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4355">
                <a:tc>
                  <a:txBody>
                    <a:bodyPr/>
                    <a:lstStyle/>
                    <a:p>
                      <a:pPr marL="0" lvl="0" indent="0" algn="ctr">
                        <a:lnSpc>
                          <a:spcPct val="150000"/>
                        </a:lnSpc>
                        <a:spcBef>
                          <a:spcPts val="400"/>
                        </a:spcBef>
                        <a:spcAft>
                          <a:spcPts val="0"/>
                        </a:spcAft>
                        <a:buFont typeface="+mj-lt"/>
                        <a:buNone/>
                      </a:pPr>
                      <a:r>
                        <a:rPr lang="en-US" sz="2800" dirty="0">
                          <a:solidFill>
                            <a:srgbClr val="000000"/>
                          </a:solidFill>
                          <a:effectLst/>
                          <a:latin typeface="Times New Roman"/>
                          <a:ea typeface="Arial"/>
                        </a:rPr>
                        <a:t>4. </a:t>
                      </a:r>
                      <a:r>
                        <a:rPr lang="vi-VN" sz="2800" dirty="0">
                          <a:solidFill>
                            <a:srgbClr val="000000"/>
                          </a:solidFill>
                          <a:effectLst/>
                          <a:latin typeface="Times New Roman"/>
                          <a:ea typeface="Arial"/>
                        </a:rPr>
                        <a:t>Hình d</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d. Tre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4.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4"/>
          <p:cNvSpPr/>
          <p:nvPr/>
        </p:nvSpPr>
        <p:spPr>
          <a:xfrm>
            <a:off x="2370911" y="-5318"/>
            <a:ext cx="392928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THẢO LUẬN NHÓM</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aphicFrame>
        <p:nvGraphicFramePr>
          <p:cNvPr id="6" name="Table 5"/>
          <p:cNvGraphicFramePr>
            <a:graphicFrameLocks noGrp="1"/>
          </p:cNvGraphicFramePr>
          <p:nvPr>
            <p:extLst>
              <p:ext uri="{D42A27DB-BD31-4B8C-83A1-F6EECF244321}">
                <p14:modId xmlns:p14="http://schemas.microsoft.com/office/powerpoint/2010/main" val="2227046646"/>
              </p:ext>
            </p:extLst>
          </p:nvPr>
        </p:nvGraphicFramePr>
        <p:xfrm>
          <a:off x="971600" y="3501008"/>
          <a:ext cx="6552728" cy="3266918"/>
        </p:xfrm>
        <a:graphic>
          <a:graphicData uri="http://schemas.openxmlformats.org/drawingml/2006/table">
            <a:tbl>
              <a:tblPr firstRow="1" firstCol="1" bandRow="1"/>
              <a:tblGrid>
                <a:gridCol w="2304256">
                  <a:extLst>
                    <a:ext uri="{9D8B030D-6E8A-4147-A177-3AD203B41FA5}">
                      <a16:colId xmlns:a16="http://schemas.microsoft.com/office/drawing/2014/main" val="20000"/>
                    </a:ext>
                  </a:extLst>
                </a:gridCol>
                <a:gridCol w="2002949">
                  <a:extLst>
                    <a:ext uri="{9D8B030D-6E8A-4147-A177-3AD203B41FA5}">
                      <a16:colId xmlns:a16="http://schemas.microsoft.com/office/drawing/2014/main" val="20001"/>
                    </a:ext>
                  </a:extLst>
                </a:gridCol>
                <a:gridCol w="2245523">
                  <a:extLst>
                    <a:ext uri="{9D8B030D-6E8A-4147-A177-3AD203B41FA5}">
                      <a16:colId xmlns:a16="http://schemas.microsoft.com/office/drawing/2014/main" val="20002"/>
                    </a:ext>
                  </a:extLst>
                </a:gridCol>
              </a:tblGrid>
              <a:tr h="409418">
                <a:tc gridSpan="3">
                  <a:txBody>
                    <a:bodyPr/>
                    <a:lstStyle/>
                    <a:p>
                      <a:pPr algn="ctr">
                        <a:spcBef>
                          <a:spcPts val="600"/>
                        </a:spcBef>
                        <a:spcAft>
                          <a:spcPts val="0"/>
                        </a:spcAft>
                      </a:pPr>
                      <a:r>
                        <a:rPr lang="vi-VN" sz="2500" b="1" dirty="0">
                          <a:solidFill>
                            <a:srgbClr val="000000"/>
                          </a:solidFill>
                          <a:effectLst/>
                          <a:latin typeface="Times New Roman"/>
                          <a:ea typeface="Arial"/>
                        </a:rPr>
                        <a:t>PHIẾU HỌC TẬP 2</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540568">
                <a:tc>
                  <a:txBody>
                    <a:bodyPr/>
                    <a:lstStyle/>
                    <a:p>
                      <a:pPr algn="ctr">
                        <a:lnSpc>
                          <a:spcPct val="150000"/>
                        </a:lnSpc>
                        <a:spcBef>
                          <a:spcPts val="600"/>
                        </a:spcBef>
                        <a:spcAft>
                          <a:spcPts val="0"/>
                        </a:spcAft>
                      </a:pPr>
                      <a:r>
                        <a:rPr lang="vi-VN" sz="2500">
                          <a:solidFill>
                            <a:srgbClr val="000000"/>
                          </a:solidFill>
                          <a:effectLst/>
                          <a:latin typeface="Times New Roman"/>
                          <a:ea typeface="Arial"/>
                        </a:rPr>
                        <a:t>Nguyên liệu</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Vật liệu </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a:solidFill>
                            <a:srgbClr val="000000"/>
                          </a:solidFill>
                          <a:effectLst/>
                          <a:latin typeface="Times New Roman"/>
                          <a:ea typeface="Arial"/>
                        </a:rPr>
                        <a:t>Sản phẩm</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extLst>
                  <a:ext uri="{0D108BD9-81ED-4DB2-BD59-A6C34878D82A}">
                    <a16:rowId xmlns:a16="http://schemas.microsoft.com/office/drawing/2014/main" val="10001"/>
                  </a:ext>
                </a:extLst>
              </a:tr>
              <a:tr h="540568">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Đá vôi</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dirty="0" err="1">
                          <a:solidFill>
                            <a:srgbClr val="000000"/>
                          </a:solidFill>
                          <a:effectLst/>
                          <a:latin typeface="Times New Roman"/>
                          <a:ea typeface="Arial"/>
                        </a:rPr>
                        <a:t>Đá</a:t>
                      </a:r>
                      <a:r>
                        <a:rPr lang="en-US" sz="2500" dirty="0">
                          <a:solidFill>
                            <a:srgbClr val="000000"/>
                          </a:solidFill>
                          <a:effectLst/>
                          <a:latin typeface="Times New Roman"/>
                          <a:ea typeface="Arial"/>
                        </a:rPr>
                        <a:t> </a:t>
                      </a:r>
                      <a:r>
                        <a:rPr lang="en-US" sz="2500" dirty="0" err="1">
                          <a:solidFill>
                            <a:srgbClr val="000000"/>
                          </a:solidFill>
                          <a:effectLst/>
                          <a:latin typeface="Times New Roman"/>
                          <a:ea typeface="Arial"/>
                        </a:rPr>
                        <a:t>vôi</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0568">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Cát </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Cát</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0568">
                <a:tc>
                  <a:txBody>
                    <a:bodyPr/>
                    <a:lstStyle/>
                    <a:p>
                      <a:pPr algn="just">
                        <a:lnSpc>
                          <a:spcPct val="150000"/>
                        </a:lnSpc>
                        <a:spcBef>
                          <a:spcPts val="600"/>
                        </a:spcBef>
                        <a:spcAft>
                          <a:spcPts val="0"/>
                        </a:spcAft>
                      </a:pPr>
                      <a:r>
                        <a:rPr lang="vi-VN" sz="2500">
                          <a:solidFill>
                            <a:srgbClr val="000000"/>
                          </a:solidFill>
                          <a:effectLst/>
                          <a:latin typeface="Times New Roman"/>
                          <a:ea typeface="Arial"/>
                        </a:rPr>
                        <a:t>Quặng baux</a:t>
                      </a:r>
                      <a:r>
                        <a:rPr lang="en-US" sz="2500">
                          <a:solidFill>
                            <a:srgbClr val="000000"/>
                          </a:solidFill>
                          <a:effectLst/>
                          <a:latin typeface="Times New Roman"/>
                          <a:ea typeface="Arial"/>
                        </a:rPr>
                        <a:t>ite </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a:solidFill>
                            <a:srgbClr val="000000"/>
                          </a:solidFill>
                          <a:effectLst/>
                          <a:latin typeface="Times New Roman"/>
                          <a:ea typeface="Arial"/>
                        </a:rPr>
                        <a:t>nhôm</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0568">
                <a:tc>
                  <a:txBody>
                    <a:bodyPr/>
                    <a:lstStyle/>
                    <a:p>
                      <a:pPr algn="just">
                        <a:lnSpc>
                          <a:spcPct val="150000"/>
                        </a:lnSpc>
                        <a:spcBef>
                          <a:spcPts val="600"/>
                        </a:spcBef>
                        <a:spcAft>
                          <a:spcPts val="0"/>
                        </a:spcAft>
                      </a:pPr>
                      <a:r>
                        <a:rPr lang="en-US" sz="2500">
                          <a:solidFill>
                            <a:srgbClr val="000000"/>
                          </a:solidFill>
                          <a:effectLst/>
                          <a:latin typeface="Times New Roman"/>
                          <a:ea typeface="Arial"/>
                        </a:rPr>
                        <a:t>Tre </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a:solidFill>
                            <a:srgbClr val="000000"/>
                          </a:solidFill>
                          <a:effectLst/>
                          <a:latin typeface="Times New Roman"/>
                          <a:ea typeface="Arial"/>
                        </a:rPr>
                        <a:t>tre</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TextBox 6"/>
          <p:cNvSpPr txBox="1"/>
          <p:nvPr/>
        </p:nvSpPr>
        <p:spPr>
          <a:xfrm>
            <a:off x="6804248" y="1484784"/>
            <a:ext cx="576064" cy="523220"/>
          </a:xfrm>
          <a:prstGeom prst="rect">
            <a:avLst/>
          </a:prstGeom>
          <a:noFill/>
        </p:spPr>
        <p:txBody>
          <a:bodyPr wrap="square" rtlCol="0">
            <a:spAutoFit/>
          </a:bodyPr>
          <a:lstStyle/>
          <a:p>
            <a:r>
              <a:rPr lang="vi-VN" sz="2800" dirty="0">
                <a:solidFill>
                  <a:srgbClr val="FF0000"/>
                </a:solidFill>
                <a:latin typeface="+mj-lt"/>
              </a:rPr>
              <a:t>c</a:t>
            </a:r>
          </a:p>
        </p:txBody>
      </p:sp>
      <p:sp>
        <p:nvSpPr>
          <p:cNvPr id="8" name="TextBox 7"/>
          <p:cNvSpPr txBox="1"/>
          <p:nvPr/>
        </p:nvSpPr>
        <p:spPr>
          <a:xfrm>
            <a:off x="6804248" y="1916832"/>
            <a:ext cx="648072" cy="523220"/>
          </a:xfrm>
          <a:prstGeom prst="rect">
            <a:avLst/>
          </a:prstGeom>
          <a:noFill/>
        </p:spPr>
        <p:txBody>
          <a:bodyPr wrap="square" rtlCol="0">
            <a:spAutoFit/>
          </a:bodyPr>
          <a:lstStyle/>
          <a:p>
            <a:r>
              <a:rPr lang="vi-VN" sz="2800" dirty="0">
                <a:solidFill>
                  <a:srgbClr val="FF0000"/>
                </a:solidFill>
                <a:latin typeface="+mj-lt"/>
              </a:rPr>
              <a:t>b</a:t>
            </a:r>
          </a:p>
        </p:txBody>
      </p:sp>
      <p:sp>
        <p:nvSpPr>
          <p:cNvPr id="9" name="TextBox 8"/>
          <p:cNvSpPr txBox="1"/>
          <p:nvPr/>
        </p:nvSpPr>
        <p:spPr>
          <a:xfrm>
            <a:off x="6804248" y="2329716"/>
            <a:ext cx="648072" cy="523220"/>
          </a:xfrm>
          <a:prstGeom prst="rect">
            <a:avLst/>
          </a:prstGeom>
          <a:noFill/>
        </p:spPr>
        <p:txBody>
          <a:bodyPr wrap="square" rtlCol="0">
            <a:spAutoFit/>
          </a:bodyPr>
          <a:lstStyle/>
          <a:p>
            <a:r>
              <a:rPr lang="vi-VN" sz="2800" dirty="0">
                <a:solidFill>
                  <a:srgbClr val="FF0000"/>
                </a:solidFill>
                <a:latin typeface="+mj-lt"/>
              </a:rPr>
              <a:t>a</a:t>
            </a:r>
          </a:p>
        </p:txBody>
      </p:sp>
      <p:sp>
        <p:nvSpPr>
          <p:cNvPr id="10" name="TextBox 9"/>
          <p:cNvSpPr txBox="1"/>
          <p:nvPr/>
        </p:nvSpPr>
        <p:spPr>
          <a:xfrm>
            <a:off x="6804248" y="2780928"/>
            <a:ext cx="648072" cy="523220"/>
          </a:xfrm>
          <a:prstGeom prst="rect">
            <a:avLst/>
          </a:prstGeom>
          <a:noFill/>
        </p:spPr>
        <p:txBody>
          <a:bodyPr wrap="square" rtlCol="0">
            <a:spAutoFit/>
          </a:bodyPr>
          <a:lstStyle/>
          <a:p>
            <a:r>
              <a:rPr lang="vi-VN" sz="2800" dirty="0">
                <a:solidFill>
                  <a:srgbClr val="FF0000"/>
                </a:solidFill>
                <a:latin typeface="+mj-lt"/>
              </a:rPr>
              <a:t>d</a:t>
            </a:r>
          </a:p>
        </p:txBody>
      </p:sp>
    </p:spTree>
    <p:extLst>
      <p:ext uri="{BB962C8B-B14F-4D97-AF65-F5344CB8AC3E}">
        <p14:creationId xmlns:p14="http://schemas.microsoft.com/office/powerpoint/2010/main" val="2685345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75758001"/>
              </p:ext>
            </p:extLst>
          </p:nvPr>
        </p:nvGraphicFramePr>
        <p:xfrm>
          <a:off x="251520" y="692696"/>
          <a:ext cx="4824536" cy="5042319"/>
        </p:xfrm>
        <a:graphic>
          <a:graphicData uri="http://schemas.openxmlformats.org/drawingml/2006/table">
            <a:tbl>
              <a:tblPr firstRow="1" firstCol="1" bandRow="1"/>
              <a:tblGrid>
                <a:gridCol w="151216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tblGrid>
              <a:tr h="394119">
                <a:tc gridSpan="3">
                  <a:txBody>
                    <a:bodyPr/>
                    <a:lstStyle/>
                    <a:p>
                      <a:pPr algn="ctr">
                        <a:spcBef>
                          <a:spcPts val="600"/>
                        </a:spcBef>
                        <a:spcAft>
                          <a:spcPts val="0"/>
                        </a:spcAft>
                      </a:pPr>
                      <a:r>
                        <a:rPr lang="vi-VN" sz="2500" b="1" dirty="0">
                          <a:solidFill>
                            <a:srgbClr val="000000"/>
                          </a:solidFill>
                          <a:effectLst/>
                          <a:latin typeface="Times New Roman"/>
                          <a:ea typeface="Arial"/>
                        </a:rPr>
                        <a:t>PHIẾU HỌC TẬP 2</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550144">
                <a:tc>
                  <a:txBody>
                    <a:bodyPr/>
                    <a:lstStyle/>
                    <a:p>
                      <a:pPr algn="ctr">
                        <a:lnSpc>
                          <a:spcPct val="150000"/>
                        </a:lnSpc>
                        <a:spcBef>
                          <a:spcPts val="600"/>
                        </a:spcBef>
                        <a:spcAft>
                          <a:spcPts val="0"/>
                        </a:spcAft>
                      </a:pPr>
                      <a:r>
                        <a:rPr lang="vi-VN" sz="2500">
                          <a:solidFill>
                            <a:srgbClr val="000000"/>
                          </a:solidFill>
                          <a:effectLst/>
                          <a:latin typeface="Times New Roman"/>
                          <a:ea typeface="Arial"/>
                        </a:rPr>
                        <a:t>Nguyên liệu</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Vật liệu </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Sản phẩm</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extLst>
                  <a:ext uri="{0D108BD9-81ED-4DB2-BD59-A6C34878D82A}">
                    <a16:rowId xmlns:a16="http://schemas.microsoft.com/office/drawing/2014/main" val="10001"/>
                  </a:ext>
                </a:extLst>
              </a:tr>
              <a:tr h="564029">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Đá vôi</a:t>
                      </a:r>
                    </a:p>
                    <a:p>
                      <a:pPr algn="just">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dirty="0" err="1">
                          <a:solidFill>
                            <a:srgbClr val="000000"/>
                          </a:solidFill>
                          <a:effectLst/>
                          <a:latin typeface="Times New Roman"/>
                          <a:ea typeface="Arial"/>
                        </a:rPr>
                        <a:t>Đá</a:t>
                      </a:r>
                      <a:r>
                        <a:rPr lang="en-US" sz="2500" dirty="0">
                          <a:solidFill>
                            <a:srgbClr val="000000"/>
                          </a:solidFill>
                          <a:effectLst/>
                          <a:latin typeface="Times New Roman"/>
                          <a:ea typeface="Arial"/>
                        </a:rPr>
                        <a:t> </a:t>
                      </a:r>
                      <a:r>
                        <a:rPr lang="en-US" sz="2500" dirty="0" err="1">
                          <a:solidFill>
                            <a:srgbClr val="000000"/>
                          </a:solidFill>
                          <a:effectLst/>
                          <a:latin typeface="Times New Roman"/>
                          <a:ea typeface="Arial"/>
                        </a:rPr>
                        <a:t>vôi</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4029">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Cát </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Cát</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64029">
                <a:tc>
                  <a:txBody>
                    <a:bodyPr/>
                    <a:lstStyle/>
                    <a:p>
                      <a:pPr algn="just">
                        <a:lnSpc>
                          <a:spcPct val="150000"/>
                        </a:lnSpc>
                        <a:spcBef>
                          <a:spcPts val="600"/>
                        </a:spcBef>
                        <a:spcAft>
                          <a:spcPts val="0"/>
                        </a:spcAft>
                      </a:pPr>
                      <a:r>
                        <a:rPr lang="vi-VN" sz="2500">
                          <a:solidFill>
                            <a:srgbClr val="000000"/>
                          </a:solidFill>
                          <a:effectLst/>
                          <a:latin typeface="Times New Roman"/>
                          <a:ea typeface="Arial"/>
                        </a:rPr>
                        <a:t>Quặng baux</a:t>
                      </a:r>
                      <a:r>
                        <a:rPr lang="en-US" sz="2500">
                          <a:solidFill>
                            <a:srgbClr val="000000"/>
                          </a:solidFill>
                          <a:effectLst/>
                          <a:latin typeface="Times New Roman"/>
                          <a:ea typeface="Arial"/>
                        </a:rPr>
                        <a:t>ite </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dirty="0" err="1">
                          <a:solidFill>
                            <a:srgbClr val="000000"/>
                          </a:solidFill>
                          <a:effectLst/>
                          <a:latin typeface="Times New Roman"/>
                          <a:ea typeface="Arial"/>
                        </a:rPr>
                        <a:t>nhôm</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0144">
                <a:tc>
                  <a:txBody>
                    <a:bodyPr/>
                    <a:lstStyle/>
                    <a:p>
                      <a:pPr algn="just">
                        <a:lnSpc>
                          <a:spcPct val="150000"/>
                        </a:lnSpc>
                        <a:spcBef>
                          <a:spcPts val="600"/>
                        </a:spcBef>
                        <a:spcAft>
                          <a:spcPts val="0"/>
                        </a:spcAft>
                      </a:pPr>
                      <a:r>
                        <a:rPr lang="en-US" sz="2500">
                          <a:solidFill>
                            <a:srgbClr val="000000"/>
                          </a:solidFill>
                          <a:effectLst/>
                          <a:latin typeface="Times New Roman"/>
                          <a:ea typeface="Arial"/>
                        </a:rPr>
                        <a:t>Tre </a:t>
                      </a:r>
                      <a:endParaRPr lang="vi-VN" sz="25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r>
                        <a:rPr lang="en-US" sz="2500" dirty="0" err="1">
                          <a:solidFill>
                            <a:srgbClr val="000000"/>
                          </a:solidFill>
                          <a:effectLst/>
                          <a:latin typeface="Times New Roman"/>
                          <a:ea typeface="Arial"/>
                        </a:rPr>
                        <a:t>tre</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Rectangle 6"/>
          <p:cNvSpPr/>
          <p:nvPr/>
        </p:nvSpPr>
        <p:spPr>
          <a:xfrm>
            <a:off x="3514045" y="-5318"/>
            <a:ext cx="1643015"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ĐÁP ÁN</a:t>
            </a:r>
            <a:endParaRPr lang="en-US" sz="3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8" name="TextBox 7"/>
          <p:cNvSpPr txBox="1"/>
          <p:nvPr/>
        </p:nvSpPr>
        <p:spPr>
          <a:xfrm>
            <a:off x="3131840" y="2257708"/>
            <a:ext cx="1800200" cy="954107"/>
          </a:xfrm>
          <a:prstGeom prst="rect">
            <a:avLst/>
          </a:prstGeom>
          <a:noFill/>
        </p:spPr>
        <p:txBody>
          <a:bodyPr wrap="square" rtlCol="0">
            <a:spAutoFit/>
          </a:bodyPr>
          <a:lstStyle/>
          <a:p>
            <a:r>
              <a:rPr lang="vi-VN" sz="2800" dirty="0">
                <a:solidFill>
                  <a:srgbClr val="FF0000"/>
                </a:solidFill>
                <a:latin typeface="+mj-lt"/>
              </a:rPr>
              <a:t>  Quét tường nhà</a:t>
            </a:r>
          </a:p>
        </p:txBody>
      </p:sp>
      <p:sp>
        <p:nvSpPr>
          <p:cNvPr id="10" name="TextBox 9"/>
          <p:cNvSpPr txBox="1"/>
          <p:nvPr/>
        </p:nvSpPr>
        <p:spPr>
          <a:xfrm>
            <a:off x="2987824" y="3481844"/>
            <a:ext cx="1728192" cy="523220"/>
          </a:xfrm>
          <a:prstGeom prst="rect">
            <a:avLst/>
          </a:prstGeom>
          <a:noFill/>
        </p:spPr>
        <p:txBody>
          <a:bodyPr wrap="square" rtlCol="0">
            <a:spAutoFit/>
          </a:bodyPr>
          <a:lstStyle/>
          <a:p>
            <a:r>
              <a:rPr lang="vi-VN" sz="2800" dirty="0">
                <a:solidFill>
                  <a:srgbClr val="FF0000"/>
                </a:solidFill>
                <a:latin typeface="+mj-lt"/>
              </a:rPr>
              <a:t>  Xây nhà</a:t>
            </a:r>
          </a:p>
        </p:txBody>
      </p:sp>
      <p:sp>
        <p:nvSpPr>
          <p:cNvPr id="11" name="TextBox 10"/>
          <p:cNvSpPr txBox="1"/>
          <p:nvPr/>
        </p:nvSpPr>
        <p:spPr>
          <a:xfrm>
            <a:off x="2987824" y="4059069"/>
            <a:ext cx="1944216" cy="954107"/>
          </a:xfrm>
          <a:prstGeom prst="rect">
            <a:avLst/>
          </a:prstGeom>
          <a:noFill/>
        </p:spPr>
        <p:txBody>
          <a:bodyPr wrap="square" rtlCol="0">
            <a:spAutoFit/>
          </a:bodyPr>
          <a:lstStyle/>
          <a:p>
            <a:r>
              <a:rPr lang="vi-VN" sz="2800" dirty="0">
                <a:solidFill>
                  <a:srgbClr val="FF0000"/>
                </a:solidFill>
                <a:latin typeface="+mj-lt"/>
              </a:rPr>
              <a:t>  Thau, nồi,..</a:t>
            </a:r>
          </a:p>
        </p:txBody>
      </p:sp>
      <p:sp>
        <p:nvSpPr>
          <p:cNvPr id="12" name="TextBox 11"/>
          <p:cNvSpPr txBox="1"/>
          <p:nvPr/>
        </p:nvSpPr>
        <p:spPr>
          <a:xfrm>
            <a:off x="2915816" y="5138028"/>
            <a:ext cx="2520280" cy="523220"/>
          </a:xfrm>
          <a:prstGeom prst="rect">
            <a:avLst/>
          </a:prstGeom>
          <a:noFill/>
        </p:spPr>
        <p:txBody>
          <a:bodyPr wrap="square" rtlCol="0">
            <a:spAutoFit/>
          </a:bodyPr>
          <a:lstStyle/>
          <a:p>
            <a:r>
              <a:rPr lang="vi-VN" sz="2800" dirty="0">
                <a:solidFill>
                  <a:srgbClr val="FF0000"/>
                </a:solidFill>
                <a:latin typeface="+mj-lt"/>
              </a:rPr>
              <a:t>  bàn ghế, rổ,..</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692696"/>
            <a:ext cx="367240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692696"/>
            <a:ext cx="3719339"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2663" y="744493"/>
            <a:ext cx="3711825" cy="491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2663" y="692697"/>
            <a:ext cx="371182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6021288"/>
            <a:ext cx="4680520" cy="553998"/>
          </a:xfrm>
          <a:prstGeom prst="rect">
            <a:avLst/>
          </a:prstGeom>
          <a:noFill/>
        </p:spPr>
        <p:txBody>
          <a:bodyPr wrap="square" rtlCol="0">
            <a:spAutoFit/>
          </a:bodyPr>
          <a:lstStyle/>
          <a:p>
            <a:r>
              <a:rPr lang="vi-VN" sz="3000" dirty="0">
                <a:latin typeface="+mj-lt"/>
              </a:rPr>
              <a:t>? Vậy nguyên liệu là gì?</a:t>
            </a:r>
          </a:p>
        </p:txBody>
      </p:sp>
    </p:spTree>
    <p:extLst>
      <p:ext uri="{BB962C8B-B14F-4D97-AF65-F5344CB8AC3E}">
        <p14:creationId xmlns:p14="http://schemas.microsoft.com/office/powerpoint/2010/main" val="2115896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edge">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4099"/>
                                        </p:tgtEl>
                                        <p:attrNameLst>
                                          <p:attrName>style.visibility</p:attrName>
                                        </p:attrNameLst>
                                      </p:cBhvr>
                                      <p:to>
                                        <p:strVal val="visible"/>
                                      </p:to>
                                    </p:set>
                                    <p:animEffect transition="in" filter="wedge">
                                      <p:cBhvr>
                                        <p:cTn id="22" dur="2000"/>
                                        <p:tgtEl>
                                          <p:spTgt spid="409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dissolve">
                                      <p:cBhvr>
                                        <p:cTn id="32" dur="500"/>
                                        <p:tgtEl>
                                          <p:spTgt spid="410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101"/>
                                        </p:tgtEl>
                                        <p:attrNameLst>
                                          <p:attrName>style.visibility</p:attrName>
                                        </p:attrNameLst>
                                      </p:cBhvr>
                                      <p:to>
                                        <p:strVal val="visible"/>
                                      </p:to>
                                    </p:set>
                                    <p:animEffect transition="in" filter="barn(inVertical)">
                                      <p:cBhvr>
                                        <p:cTn id="42" dur="500"/>
                                        <p:tgtEl>
                                          <p:spTgt spid="4101"/>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checkerboard(across)">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8" name="TextBox 7"/>
          <p:cNvSpPr txBox="1"/>
          <p:nvPr/>
        </p:nvSpPr>
        <p:spPr>
          <a:xfrm>
            <a:off x="35496" y="548680"/>
            <a:ext cx="5544616" cy="553998"/>
          </a:xfrm>
          <a:prstGeom prst="rect">
            <a:avLst/>
          </a:prstGeom>
          <a:noFill/>
        </p:spPr>
        <p:txBody>
          <a:bodyPr wrap="square" rtlCol="0">
            <a:spAutoFit/>
          </a:bodyPr>
          <a:lstStyle/>
          <a:p>
            <a:r>
              <a:rPr lang="vi-VN" sz="3000" dirty="0">
                <a:solidFill>
                  <a:srgbClr val="FF0000"/>
                </a:solidFill>
                <a:latin typeface="+mj-lt"/>
              </a:rPr>
              <a:t>I/ Một số nguyên liệu thông dụng</a:t>
            </a:r>
          </a:p>
        </p:txBody>
      </p:sp>
      <p:sp>
        <p:nvSpPr>
          <p:cNvPr id="9" name="TextBox 8"/>
          <p:cNvSpPr txBox="1"/>
          <p:nvPr/>
        </p:nvSpPr>
        <p:spPr>
          <a:xfrm>
            <a:off x="107504" y="1124744"/>
            <a:ext cx="8784976" cy="1015663"/>
          </a:xfrm>
          <a:prstGeom prst="rect">
            <a:avLst/>
          </a:prstGeom>
          <a:noFill/>
        </p:spPr>
        <p:txBody>
          <a:bodyPr wrap="square" rtlCol="0">
            <a:spAutoFit/>
          </a:bodyPr>
          <a:lstStyle/>
          <a:p>
            <a:r>
              <a:rPr lang="vi-VN" sz="3000" dirty="0">
                <a:latin typeface="+mj-lt"/>
              </a:rPr>
              <a:t>Nguyên liệu là vật liệu tự nhiên (vật liệu thô) chưa qua xử lí và cần được chuyển hóa để tạo </a:t>
            </a:r>
            <a:r>
              <a:rPr lang="vi-VN" sz="3000">
                <a:latin typeface="+mj-lt"/>
              </a:rPr>
              <a:t>ra s</a:t>
            </a:r>
            <a:r>
              <a:rPr lang="en-US" sz="3000">
                <a:latin typeface="+mj-lt"/>
              </a:rPr>
              <a:t>ả</a:t>
            </a:r>
            <a:r>
              <a:rPr lang="vi-VN" sz="3000">
                <a:latin typeface="+mj-lt"/>
              </a:rPr>
              <a:t>n </a:t>
            </a:r>
            <a:r>
              <a:rPr lang="vi-VN" sz="3000" dirty="0">
                <a:latin typeface="+mj-lt"/>
              </a:rPr>
              <a:t>phẩm</a:t>
            </a:r>
          </a:p>
        </p:txBody>
      </p:sp>
    </p:spTree>
    <p:extLst>
      <p:ext uri="{BB962C8B-B14F-4D97-AF65-F5344CB8AC3E}">
        <p14:creationId xmlns:p14="http://schemas.microsoft.com/office/powerpoint/2010/main" val="3728786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3" name="TextBox 2"/>
          <p:cNvSpPr txBox="1"/>
          <p:nvPr/>
        </p:nvSpPr>
        <p:spPr>
          <a:xfrm>
            <a:off x="35496" y="548680"/>
            <a:ext cx="8856984" cy="553998"/>
          </a:xfrm>
          <a:prstGeom prst="rect">
            <a:avLst/>
          </a:prstGeom>
          <a:noFill/>
        </p:spPr>
        <p:txBody>
          <a:bodyPr wrap="square" rtlCol="0">
            <a:spAutoFit/>
          </a:bodyPr>
          <a:lstStyle/>
          <a:p>
            <a:r>
              <a:rPr lang="vi-VN" sz="3000" dirty="0">
                <a:solidFill>
                  <a:srgbClr val="FF0000"/>
                </a:solidFill>
                <a:latin typeface="+mj-lt"/>
              </a:rPr>
              <a:t>II/ Một số tính chất và ứng dụng của nguyên liệu </a:t>
            </a:r>
          </a:p>
        </p:txBody>
      </p:sp>
      <p:graphicFrame>
        <p:nvGraphicFramePr>
          <p:cNvPr id="4" name="Table 3"/>
          <p:cNvGraphicFramePr>
            <a:graphicFrameLocks noGrp="1"/>
          </p:cNvGraphicFramePr>
          <p:nvPr>
            <p:extLst>
              <p:ext uri="{D42A27DB-BD31-4B8C-83A1-F6EECF244321}">
                <p14:modId xmlns:p14="http://schemas.microsoft.com/office/powerpoint/2010/main" val="2704220581"/>
              </p:ext>
            </p:extLst>
          </p:nvPr>
        </p:nvGraphicFramePr>
        <p:xfrm>
          <a:off x="251521" y="2153181"/>
          <a:ext cx="7920879" cy="4539260"/>
        </p:xfrm>
        <a:graphic>
          <a:graphicData uri="http://schemas.openxmlformats.org/drawingml/2006/table">
            <a:tbl>
              <a:tblPr firstRow="1" firstCol="1" bandRow="1"/>
              <a:tblGrid>
                <a:gridCol w="1697937">
                  <a:extLst>
                    <a:ext uri="{9D8B030D-6E8A-4147-A177-3AD203B41FA5}">
                      <a16:colId xmlns:a16="http://schemas.microsoft.com/office/drawing/2014/main" val="20000"/>
                    </a:ext>
                  </a:extLst>
                </a:gridCol>
                <a:gridCol w="1755032">
                  <a:extLst>
                    <a:ext uri="{9D8B030D-6E8A-4147-A177-3AD203B41FA5}">
                      <a16:colId xmlns:a16="http://schemas.microsoft.com/office/drawing/2014/main" val="20001"/>
                    </a:ext>
                  </a:extLst>
                </a:gridCol>
                <a:gridCol w="1416785">
                  <a:extLst>
                    <a:ext uri="{9D8B030D-6E8A-4147-A177-3AD203B41FA5}">
                      <a16:colId xmlns:a16="http://schemas.microsoft.com/office/drawing/2014/main" val="20002"/>
                    </a:ext>
                  </a:extLst>
                </a:gridCol>
                <a:gridCol w="1565153">
                  <a:extLst>
                    <a:ext uri="{9D8B030D-6E8A-4147-A177-3AD203B41FA5}">
                      <a16:colId xmlns:a16="http://schemas.microsoft.com/office/drawing/2014/main" val="20003"/>
                    </a:ext>
                  </a:extLst>
                </a:gridCol>
                <a:gridCol w="1485972">
                  <a:extLst>
                    <a:ext uri="{9D8B030D-6E8A-4147-A177-3AD203B41FA5}">
                      <a16:colId xmlns:a16="http://schemas.microsoft.com/office/drawing/2014/main" val="20004"/>
                    </a:ext>
                  </a:extLst>
                </a:gridCol>
              </a:tblGrid>
              <a:tr h="896348">
                <a:tc>
                  <a:txBody>
                    <a:bodyPr/>
                    <a:lstStyle/>
                    <a:p>
                      <a:pPr indent="304800" algn="ctr">
                        <a:lnSpc>
                          <a:spcPct val="110000"/>
                        </a:lnSpc>
                        <a:spcBef>
                          <a:spcPts val="600"/>
                        </a:spcBef>
                        <a:spcAft>
                          <a:spcPts val="600"/>
                        </a:spcAft>
                      </a:pPr>
                      <a:r>
                        <a:rPr lang="en-US" sz="1400" b="1" dirty="0" err="1">
                          <a:solidFill>
                            <a:srgbClr val="000000"/>
                          </a:solidFill>
                          <a:effectLst/>
                          <a:latin typeface="Times New Roman"/>
                          <a:ea typeface="Segoe UI"/>
                          <a:cs typeface="Times New Roman"/>
                        </a:rPr>
                        <a:t>Nguyên</a:t>
                      </a:r>
                      <a:r>
                        <a:rPr lang="en-US" sz="1400" b="1" dirty="0">
                          <a:solidFill>
                            <a:srgbClr val="000000"/>
                          </a:solidFill>
                          <a:effectLst/>
                          <a:latin typeface="Times New Roman"/>
                          <a:ea typeface="Segoe UI"/>
                          <a:cs typeface="Times New Roman"/>
                        </a:rPr>
                        <a:t> </a:t>
                      </a:r>
                      <a:r>
                        <a:rPr lang="vi-VN" sz="1400" b="1" dirty="0">
                          <a:solidFill>
                            <a:srgbClr val="000000"/>
                          </a:solidFill>
                          <a:effectLst/>
                          <a:latin typeface="Times New Roman"/>
                          <a:ea typeface="Segoe UI"/>
                          <a:cs typeface="Times New Roman"/>
                        </a:rPr>
                        <a:t>liệu</a:t>
                      </a:r>
                      <a:endParaRPr lang="vi-VN" sz="1400" dirty="0">
                        <a:solidFill>
                          <a:srgbClr val="000000"/>
                        </a:solidFill>
                        <a:effectLst/>
                        <a:latin typeface="Times New Roman"/>
                        <a:ea typeface="Calibri"/>
                        <a:cs typeface="Times New Roman"/>
                      </a:endParaRPr>
                    </a:p>
                    <a:p>
                      <a:pPr algn="just">
                        <a:lnSpc>
                          <a:spcPct val="110000"/>
                        </a:lnSpc>
                        <a:spcBef>
                          <a:spcPts val="600"/>
                        </a:spcBef>
                        <a:spcAft>
                          <a:spcPts val="600"/>
                        </a:spcAft>
                      </a:pPr>
                      <a:r>
                        <a:rPr lang="vi-VN" sz="1400" b="1" dirty="0">
                          <a:solidFill>
                            <a:srgbClr val="000000"/>
                          </a:solidFill>
                          <a:effectLst/>
                          <a:latin typeface="Times New Roman"/>
                          <a:ea typeface="Segoe UI"/>
                          <a:cs typeface="Times New Roman"/>
                        </a:rPr>
                        <a:t>Đặc điểm</a:t>
                      </a: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E6E0EC"/>
                    </a:solidFill>
                  </a:tcPr>
                </a:tc>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Đá vôi</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Quặng</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Cát</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Nước biển</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extLst>
                  <a:ext uri="{0D108BD9-81ED-4DB2-BD59-A6C34878D82A}">
                    <a16:rowId xmlns:a16="http://schemas.microsoft.com/office/drawing/2014/main" val="10000"/>
                  </a:ext>
                </a:extLst>
              </a:tr>
              <a:tr h="517823">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Trạng thái</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140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08176">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Tính chất cơ bản</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16913">
                <a:tc>
                  <a:txBody>
                    <a:bodyPr/>
                    <a:lstStyle/>
                    <a:p>
                      <a:pPr algn="ctr">
                        <a:lnSpc>
                          <a:spcPct val="110000"/>
                        </a:lnSpc>
                        <a:spcBef>
                          <a:spcPts val="600"/>
                        </a:spcBef>
                        <a:spcAft>
                          <a:spcPts val="600"/>
                        </a:spcAft>
                      </a:pPr>
                      <a:r>
                        <a:rPr lang="en-US" sz="1400" b="1">
                          <a:solidFill>
                            <a:srgbClr val="000000"/>
                          </a:solidFill>
                          <a:effectLst/>
                          <a:latin typeface="Times New Roman"/>
                          <a:ea typeface="Segoe UI"/>
                          <a:cs typeface="Times New Roman"/>
                        </a:rPr>
                        <a:t>Ứ</a:t>
                      </a:r>
                      <a:r>
                        <a:rPr lang="vi-VN" sz="1400" b="1">
                          <a:solidFill>
                            <a:srgbClr val="000000"/>
                          </a:solidFill>
                          <a:effectLst/>
                          <a:latin typeface="Times New Roman"/>
                          <a:ea typeface="Segoe UI"/>
                          <a:cs typeface="Times New Roman"/>
                        </a:rPr>
                        <a:t>ng dụng</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2267744" y="1676127"/>
            <a:ext cx="329346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vi-VN" altLang="ja-JP" sz="25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PHIẾU HỌC TẬP 3</a:t>
            </a:r>
            <a:endParaRPr kumimoji="0" lang="vi-VN" altLang="ja-JP" sz="25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251520" y="1102678"/>
            <a:ext cx="8640960" cy="553998"/>
          </a:xfrm>
          <a:prstGeom prst="rect">
            <a:avLst/>
          </a:prstGeom>
          <a:noFill/>
        </p:spPr>
        <p:txBody>
          <a:bodyPr wrap="square" rtlCol="0">
            <a:spAutoFit/>
          </a:bodyPr>
          <a:lstStyle/>
          <a:p>
            <a:r>
              <a:rPr lang="vi-VN" sz="3000" dirty="0">
                <a:latin typeface="Times New Roman" pitchFamily="18" charset="0"/>
                <a:cs typeface="Times New Roman" pitchFamily="18" charset="0"/>
              </a:rPr>
              <a:t>Thảo luận nhóm </a:t>
            </a:r>
            <a:r>
              <a:rPr lang="en-US" sz="3000" dirty="0" err="1">
                <a:latin typeface="Times New Roman" pitchFamily="18" charset="0"/>
                <a:cs typeface="Times New Roman" pitchFamily="18" charset="0"/>
              </a:rPr>
              <a:t>và</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báo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cáo</a:t>
            </a:r>
            <a:r>
              <a:rPr lang="en-US" sz="3000" dirty="0">
                <a:latin typeface="Times New Roman" pitchFamily="18" charset="0"/>
                <a:cs typeface="Times New Roman" pitchFamily="18" charset="0"/>
              </a:rPr>
              <a:t> (8</a:t>
            </a:r>
            <a:r>
              <a:rPr lang="vi-VN" sz="3000" dirty="0">
                <a:latin typeface="Times New Roman" pitchFamily="18" charset="0"/>
                <a:cs typeface="Times New Roman" pitchFamily="18" charset="0"/>
              </a:rPr>
              <a:t> phút</a:t>
            </a:r>
            <a:r>
              <a:rPr lang="en-US" sz="3000">
                <a:latin typeface="Times New Roman" pitchFamily="18" charset="0"/>
                <a:cs typeface="Times New Roman" pitchFamily="18" charset="0"/>
              </a:rPr>
              <a:t>)</a:t>
            </a:r>
            <a:endParaRPr lang="vi-VN" sz="3000" dirty="0">
              <a:latin typeface="Times New Roman" pitchFamily="18" charset="0"/>
              <a:cs typeface="Times New Roman" pitchFamily="18" charset="0"/>
            </a:endParaRPr>
          </a:p>
        </p:txBody>
      </p:sp>
      <p:sp>
        <p:nvSpPr>
          <p:cNvPr id="7" name="TextBox 6"/>
          <p:cNvSpPr txBox="1"/>
          <p:nvPr/>
        </p:nvSpPr>
        <p:spPr>
          <a:xfrm>
            <a:off x="2483768" y="3068960"/>
            <a:ext cx="648072" cy="430887"/>
          </a:xfrm>
          <a:prstGeom prst="rect">
            <a:avLst/>
          </a:prstGeom>
          <a:noFill/>
        </p:spPr>
        <p:txBody>
          <a:bodyPr wrap="square" rtlCol="0">
            <a:spAutoFit/>
          </a:bodyPr>
          <a:lstStyle/>
          <a:p>
            <a:r>
              <a:rPr lang="vi-VN" sz="2200" dirty="0">
                <a:latin typeface="Times New Roman" pitchFamily="18" charset="0"/>
                <a:cs typeface="Times New Roman" pitchFamily="18" charset="0"/>
              </a:rPr>
              <a:t>Rắn</a:t>
            </a:r>
          </a:p>
        </p:txBody>
      </p:sp>
      <p:sp>
        <p:nvSpPr>
          <p:cNvPr id="8" name="TextBox 7"/>
          <p:cNvSpPr txBox="1"/>
          <p:nvPr/>
        </p:nvSpPr>
        <p:spPr>
          <a:xfrm>
            <a:off x="4103948" y="3079846"/>
            <a:ext cx="648072" cy="430887"/>
          </a:xfrm>
          <a:prstGeom prst="rect">
            <a:avLst/>
          </a:prstGeom>
          <a:noFill/>
        </p:spPr>
        <p:txBody>
          <a:bodyPr wrap="square" rtlCol="0">
            <a:spAutoFit/>
          </a:bodyPr>
          <a:lstStyle/>
          <a:p>
            <a:r>
              <a:rPr lang="vi-VN" sz="2200" dirty="0">
                <a:latin typeface="Times New Roman" pitchFamily="18" charset="0"/>
                <a:cs typeface="Times New Roman" pitchFamily="18" charset="0"/>
              </a:rPr>
              <a:t>Rắn</a:t>
            </a:r>
          </a:p>
        </p:txBody>
      </p:sp>
      <p:sp>
        <p:nvSpPr>
          <p:cNvPr id="9" name="TextBox 8"/>
          <p:cNvSpPr txBox="1"/>
          <p:nvPr/>
        </p:nvSpPr>
        <p:spPr>
          <a:xfrm>
            <a:off x="5534401" y="3090732"/>
            <a:ext cx="648072" cy="430887"/>
          </a:xfrm>
          <a:prstGeom prst="rect">
            <a:avLst/>
          </a:prstGeom>
          <a:noFill/>
        </p:spPr>
        <p:txBody>
          <a:bodyPr wrap="square" rtlCol="0">
            <a:spAutoFit/>
          </a:bodyPr>
          <a:lstStyle/>
          <a:p>
            <a:r>
              <a:rPr lang="vi-VN" sz="2200" dirty="0">
                <a:latin typeface="Times New Roman" pitchFamily="18" charset="0"/>
                <a:cs typeface="Times New Roman" pitchFamily="18" charset="0"/>
              </a:rPr>
              <a:t>Rắn</a:t>
            </a:r>
          </a:p>
        </p:txBody>
      </p:sp>
      <p:sp>
        <p:nvSpPr>
          <p:cNvPr id="10" name="TextBox 9"/>
          <p:cNvSpPr txBox="1"/>
          <p:nvPr/>
        </p:nvSpPr>
        <p:spPr>
          <a:xfrm>
            <a:off x="7020272" y="3068959"/>
            <a:ext cx="936104" cy="430887"/>
          </a:xfrm>
          <a:prstGeom prst="rect">
            <a:avLst/>
          </a:prstGeom>
          <a:noFill/>
        </p:spPr>
        <p:txBody>
          <a:bodyPr wrap="square" rtlCol="0">
            <a:spAutoFit/>
          </a:bodyPr>
          <a:lstStyle/>
          <a:p>
            <a:r>
              <a:rPr lang="vi-VN" sz="2200" dirty="0">
                <a:latin typeface="Times New Roman" pitchFamily="18" charset="0"/>
                <a:cs typeface="Times New Roman" pitchFamily="18" charset="0"/>
              </a:rPr>
              <a:t>Lỏng</a:t>
            </a:r>
          </a:p>
        </p:txBody>
      </p:sp>
      <p:sp>
        <p:nvSpPr>
          <p:cNvPr id="11" name="TextBox 10"/>
          <p:cNvSpPr txBox="1"/>
          <p:nvPr/>
        </p:nvSpPr>
        <p:spPr>
          <a:xfrm>
            <a:off x="1907704" y="3573016"/>
            <a:ext cx="1116124" cy="430887"/>
          </a:xfrm>
          <a:prstGeom prst="rect">
            <a:avLst/>
          </a:prstGeom>
          <a:noFill/>
        </p:spPr>
        <p:txBody>
          <a:bodyPr wrap="square" rtlCol="0">
            <a:spAutoFit/>
          </a:bodyPr>
          <a:lstStyle/>
          <a:p>
            <a:r>
              <a:rPr lang="vi-VN" sz="2200" dirty="0">
                <a:latin typeface="Times New Roman" pitchFamily="18" charset="0"/>
                <a:cs typeface="Times New Roman" pitchFamily="18" charset="0"/>
              </a:rPr>
              <a:t>- Cứng</a:t>
            </a:r>
          </a:p>
        </p:txBody>
      </p:sp>
      <p:sp>
        <p:nvSpPr>
          <p:cNvPr id="12" name="TextBox 11"/>
          <p:cNvSpPr txBox="1"/>
          <p:nvPr/>
        </p:nvSpPr>
        <p:spPr>
          <a:xfrm>
            <a:off x="1907704" y="3933056"/>
            <a:ext cx="2109870" cy="707886"/>
          </a:xfrm>
          <a:prstGeom prst="rect">
            <a:avLst/>
          </a:prstGeom>
          <a:noFill/>
        </p:spPr>
        <p:txBody>
          <a:bodyPr wrap="square" rtlCol="0">
            <a:spAutoFit/>
          </a:bodyPr>
          <a:lstStyle/>
          <a:p>
            <a:r>
              <a:rPr lang="vi-VN" sz="2000" dirty="0">
                <a:latin typeface="Times New Roman" pitchFamily="18" charset="0"/>
                <a:cs typeface="Times New Roman" pitchFamily="18" charset="0"/>
              </a:rPr>
              <a:t>- Tạo thành vôi khi bị phân hủy</a:t>
            </a:r>
          </a:p>
        </p:txBody>
      </p:sp>
      <p:sp>
        <p:nvSpPr>
          <p:cNvPr id="13" name="TextBox 12"/>
          <p:cNvSpPr txBox="1"/>
          <p:nvPr/>
        </p:nvSpPr>
        <p:spPr>
          <a:xfrm>
            <a:off x="1907704" y="4653136"/>
            <a:ext cx="2109870" cy="1015663"/>
          </a:xfrm>
          <a:prstGeom prst="rect">
            <a:avLst/>
          </a:prstGeom>
          <a:noFill/>
        </p:spPr>
        <p:txBody>
          <a:bodyPr wrap="square" rtlCol="0">
            <a:spAutoFit/>
          </a:bodyPr>
          <a:lstStyle/>
          <a:p>
            <a:r>
              <a:rPr lang="vi-VN" sz="2000" dirty="0">
                <a:latin typeface="Times New Roman" pitchFamily="18" charset="0"/>
                <a:cs typeface="Times New Roman" pitchFamily="18" charset="0"/>
              </a:rPr>
              <a:t>- Ăn mòn, tạo thành thạch nhũ trong hang động</a:t>
            </a:r>
          </a:p>
        </p:txBody>
      </p:sp>
      <p:sp>
        <p:nvSpPr>
          <p:cNvPr id="14" name="TextBox 13"/>
          <p:cNvSpPr txBox="1"/>
          <p:nvPr/>
        </p:nvSpPr>
        <p:spPr>
          <a:xfrm>
            <a:off x="1886066" y="5733957"/>
            <a:ext cx="2109870" cy="1015663"/>
          </a:xfrm>
          <a:prstGeom prst="rect">
            <a:avLst/>
          </a:prstGeom>
          <a:noFill/>
        </p:spPr>
        <p:txBody>
          <a:bodyPr wrap="square" rtlCol="0">
            <a:spAutoFit/>
          </a:bodyPr>
          <a:lstStyle/>
          <a:p>
            <a:r>
              <a:rPr lang="vi-VN" sz="2000" dirty="0">
                <a:latin typeface="Times New Roman" pitchFamily="18" charset="0"/>
                <a:cs typeface="Times New Roman" pitchFamily="18" charset="0"/>
              </a:rPr>
              <a:t>- XS vật liệu xây dựng: Vôi, xi măng</a:t>
            </a:r>
          </a:p>
        </p:txBody>
      </p:sp>
      <p:sp>
        <p:nvSpPr>
          <p:cNvPr id="15" name="TextBox 14"/>
          <p:cNvSpPr txBox="1"/>
          <p:nvPr/>
        </p:nvSpPr>
        <p:spPr>
          <a:xfrm>
            <a:off x="3712563" y="3608444"/>
            <a:ext cx="1147469" cy="400110"/>
          </a:xfrm>
          <a:prstGeom prst="rect">
            <a:avLst/>
          </a:prstGeom>
          <a:noFill/>
        </p:spPr>
        <p:txBody>
          <a:bodyPr wrap="square" rtlCol="0">
            <a:spAutoFit/>
          </a:bodyPr>
          <a:lstStyle/>
          <a:p>
            <a:r>
              <a:rPr lang="vi-VN" sz="2000" dirty="0">
                <a:latin typeface="Times New Roman" pitchFamily="18" charset="0"/>
                <a:cs typeface="Times New Roman" pitchFamily="18" charset="0"/>
              </a:rPr>
              <a:t>- Cứng</a:t>
            </a:r>
          </a:p>
        </p:txBody>
      </p:sp>
      <p:sp>
        <p:nvSpPr>
          <p:cNvPr id="16" name="TextBox 15"/>
          <p:cNvSpPr txBox="1"/>
          <p:nvPr/>
        </p:nvSpPr>
        <p:spPr>
          <a:xfrm>
            <a:off x="3712563" y="4685074"/>
            <a:ext cx="1579517" cy="400110"/>
          </a:xfrm>
          <a:prstGeom prst="rect">
            <a:avLst/>
          </a:prstGeom>
          <a:noFill/>
        </p:spPr>
        <p:txBody>
          <a:bodyPr wrap="square" rtlCol="0">
            <a:spAutoFit/>
          </a:bodyPr>
          <a:lstStyle/>
          <a:p>
            <a:r>
              <a:rPr lang="vi-VN" sz="2000" dirty="0">
                <a:latin typeface="Times New Roman" pitchFamily="18" charset="0"/>
                <a:cs typeface="Times New Roman" pitchFamily="18" charset="0"/>
              </a:rPr>
              <a:t>- Bị ăn mòn</a:t>
            </a:r>
          </a:p>
        </p:txBody>
      </p:sp>
      <p:sp>
        <p:nvSpPr>
          <p:cNvPr id="17" name="TextBox 16"/>
          <p:cNvSpPr txBox="1"/>
          <p:nvPr/>
        </p:nvSpPr>
        <p:spPr>
          <a:xfrm>
            <a:off x="3712563" y="4086944"/>
            <a:ext cx="1579517" cy="400110"/>
          </a:xfrm>
          <a:prstGeom prst="rect">
            <a:avLst/>
          </a:prstGeom>
          <a:noFill/>
        </p:spPr>
        <p:txBody>
          <a:bodyPr wrap="square" rtlCol="0">
            <a:spAutoFit/>
          </a:bodyPr>
          <a:lstStyle/>
          <a:p>
            <a:r>
              <a:rPr lang="vi-VN" sz="2000" dirty="0">
                <a:latin typeface="Times New Roman" pitchFamily="18" charset="0"/>
                <a:cs typeface="Times New Roman" pitchFamily="18" charset="0"/>
              </a:rPr>
              <a:t>- Dẫn nhiệt</a:t>
            </a:r>
          </a:p>
        </p:txBody>
      </p:sp>
      <p:sp>
        <p:nvSpPr>
          <p:cNvPr id="18" name="TextBox 17"/>
          <p:cNvSpPr txBox="1"/>
          <p:nvPr/>
        </p:nvSpPr>
        <p:spPr>
          <a:xfrm>
            <a:off x="3635896" y="5661248"/>
            <a:ext cx="1594995" cy="1015663"/>
          </a:xfrm>
          <a:prstGeom prst="rect">
            <a:avLst/>
          </a:prstGeom>
          <a:noFill/>
        </p:spPr>
        <p:txBody>
          <a:bodyPr wrap="square" rtlCol="0">
            <a:spAutoFit/>
          </a:bodyPr>
          <a:lstStyle/>
          <a:p>
            <a:r>
              <a:rPr lang="vi-VN" sz="2000" dirty="0">
                <a:latin typeface="Times New Roman" pitchFamily="18" charset="0"/>
                <a:cs typeface="Times New Roman" pitchFamily="18" charset="0"/>
              </a:rPr>
              <a:t>- ĐC kim loại, XS phân bón</a:t>
            </a:r>
          </a:p>
        </p:txBody>
      </p:sp>
      <p:sp>
        <p:nvSpPr>
          <p:cNvPr id="19" name="TextBox 18"/>
          <p:cNvSpPr txBox="1"/>
          <p:nvPr/>
        </p:nvSpPr>
        <p:spPr>
          <a:xfrm>
            <a:off x="5076056" y="3573016"/>
            <a:ext cx="1584176" cy="707886"/>
          </a:xfrm>
          <a:prstGeom prst="rect">
            <a:avLst/>
          </a:prstGeom>
          <a:noFill/>
        </p:spPr>
        <p:txBody>
          <a:bodyPr wrap="square" rtlCol="0">
            <a:spAutoFit/>
          </a:bodyPr>
          <a:lstStyle/>
          <a:p>
            <a:r>
              <a:rPr lang="vi-VN" sz="2000" dirty="0">
                <a:latin typeface="Times New Roman" pitchFamily="18" charset="0"/>
                <a:cs typeface="Times New Roman" pitchFamily="18" charset="0"/>
              </a:rPr>
              <a:t>- Dạng hạt , cứng</a:t>
            </a:r>
          </a:p>
        </p:txBody>
      </p:sp>
      <p:sp>
        <p:nvSpPr>
          <p:cNvPr id="20" name="TextBox 19"/>
          <p:cNvSpPr txBox="1"/>
          <p:nvPr/>
        </p:nvSpPr>
        <p:spPr>
          <a:xfrm>
            <a:off x="5148064" y="4293096"/>
            <a:ext cx="1584176" cy="1323439"/>
          </a:xfrm>
          <a:prstGeom prst="rect">
            <a:avLst/>
          </a:prstGeom>
          <a:noFill/>
        </p:spPr>
        <p:txBody>
          <a:bodyPr wrap="square" rtlCol="0">
            <a:spAutoFit/>
          </a:bodyPr>
          <a:lstStyle/>
          <a:p>
            <a:r>
              <a:rPr lang="vi-VN" sz="2000" dirty="0">
                <a:latin typeface="Times New Roman" pitchFamily="18" charset="0"/>
                <a:cs typeface="Times New Roman" pitchFamily="18" charset="0"/>
              </a:rPr>
              <a:t>- Tạo với xi măng tạo thành hỗn hợp kết dính</a:t>
            </a:r>
          </a:p>
        </p:txBody>
      </p:sp>
      <p:sp>
        <p:nvSpPr>
          <p:cNvPr id="21" name="TextBox 20"/>
          <p:cNvSpPr txBox="1"/>
          <p:nvPr/>
        </p:nvSpPr>
        <p:spPr>
          <a:xfrm>
            <a:off x="5148064" y="5733957"/>
            <a:ext cx="1594995" cy="707886"/>
          </a:xfrm>
          <a:prstGeom prst="rect">
            <a:avLst/>
          </a:prstGeom>
          <a:noFill/>
        </p:spPr>
        <p:txBody>
          <a:bodyPr wrap="square" rtlCol="0">
            <a:spAutoFit/>
          </a:bodyPr>
          <a:lstStyle/>
          <a:p>
            <a:r>
              <a:rPr lang="vi-VN" sz="2000" dirty="0">
                <a:latin typeface="Times New Roman" pitchFamily="18" charset="0"/>
                <a:cs typeface="Times New Roman" pitchFamily="18" charset="0"/>
              </a:rPr>
              <a:t>- XS thủy tinh, bê tông</a:t>
            </a:r>
          </a:p>
        </p:txBody>
      </p:sp>
      <p:sp>
        <p:nvSpPr>
          <p:cNvPr id="22" name="TextBox 21"/>
          <p:cNvSpPr txBox="1"/>
          <p:nvPr/>
        </p:nvSpPr>
        <p:spPr>
          <a:xfrm>
            <a:off x="6654148" y="3744190"/>
            <a:ext cx="1584176" cy="1323439"/>
          </a:xfrm>
          <a:prstGeom prst="rect">
            <a:avLst/>
          </a:prstGeom>
          <a:noFill/>
        </p:spPr>
        <p:txBody>
          <a:bodyPr wrap="square" rtlCol="0">
            <a:spAutoFit/>
          </a:bodyPr>
          <a:lstStyle/>
          <a:p>
            <a:r>
              <a:rPr lang="vi-VN" sz="2000" dirty="0">
                <a:latin typeface="Times New Roman" pitchFamily="18" charset="0"/>
                <a:cs typeface="Times New Roman" pitchFamily="18" charset="0"/>
              </a:rPr>
              <a:t>- Khi làm bay hơi nước sẽ thu được muối ăn</a:t>
            </a:r>
          </a:p>
        </p:txBody>
      </p:sp>
      <p:sp>
        <p:nvSpPr>
          <p:cNvPr id="23" name="TextBox 22"/>
          <p:cNvSpPr txBox="1"/>
          <p:nvPr/>
        </p:nvSpPr>
        <p:spPr>
          <a:xfrm>
            <a:off x="6732240" y="5817458"/>
            <a:ext cx="1301554" cy="707886"/>
          </a:xfrm>
          <a:prstGeom prst="rect">
            <a:avLst/>
          </a:prstGeom>
          <a:noFill/>
        </p:spPr>
        <p:txBody>
          <a:bodyPr wrap="square" rtlCol="0">
            <a:spAutoFit/>
          </a:bodyPr>
          <a:lstStyle/>
          <a:p>
            <a:r>
              <a:rPr lang="vi-VN" sz="2000" dirty="0">
                <a:latin typeface="Times New Roman" pitchFamily="18" charset="0"/>
                <a:cs typeface="Times New Roman" pitchFamily="18" charset="0"/>
              </a:rPr>
              <a:t>- XS muối ăn, xút,..</a:t>
            </a:r>
          </a:p>
        </p:txBody>
      </p:sp>
    </p:spTree>
    <p:extLst>
      <p:ext uri="{BB962C8B-B14F-4D97-AF65-F5344CB8AC3E}">
        <p14:creationId xmlns:p14="http://schemas.microsoft.com/office/powerpoint/2010/main" val="1446539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heckerboard(across)">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heckerboard(across)">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heckerboard(across)">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checkerboard(across)">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checkerboard(across)">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checkerboard(across)">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checkerboard(across)">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checkerboard(across)">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checkerboard(across)">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checkerboard(across)">
                                      <p:cBhvr>
                                        <p:cTn id="97" dur="500"/>
                                        <p:tgtEl>
                                          <p:spTgt spid="10"/>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checkerboard(across)">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5" presetClass="entr" presetSubtype="1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checkerboard(across)">
                                      <p:cBhvr>
                                        <p:cTn id="10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1394</Words>
  <Application>Microsoft Office PowerPoint</Application>
  <PresentationFormat>On-screen Show (4:3)</PresentationFormat>
  <Paragraphs>211</Paragraphs>
  <Slides>21</Slides>
  <Notes>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3" baseType="lpstr">
      <vt:lpstr>ＭＳ Ｐゴシック</vt:lpstr>
      <vt:lpstr>Amatic SC</vt:lpstr>
      <vt:lpstr>Arial</vt:lpstr>
      <vt:lpstr>Calibri</vt:lpstr>
      <vt:lpstr>Nunito</vt:lpstr>
      <vt:lpstr>Nunito SemiBold</vt:lpstr>
      <vt:lpstr>Palatino Linotype</vt:lpstr>
      <vt:lpstr>Segoe UI</vt:lpstr>
      <vt:lpstr>Times New Roman</vt:lpstr>
      <vt:lpstr>Office Theme</vt:lpstr>
      <vt:lpstr>Curio template</vt:lpstr>
      <vt:lpstr>Document</vt:lpstr>
      <vt:lpstr>BÀI 13:  MỘT SỐ NGUYÊN LIỆU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13:  MỘT SỐ NGUYÊN LIỆU</dc:title>
  <dc:creator>PC</dc:creator>
  <cp:lastModifiedBy>Admin</cp:lastModifiedBy>
  <cp:revision>32</cp:revision>
  <dcterms:created xsi:type="dcterms:W3CDTF">2021-08-19T14:51:28Z</dcterms:created>
  <dcterms:modified xsi:type="dcterms:W3CDTF">2024-11-12T13:19:46Z</dcterms:modified>
</cp:coreProperties>
</file>