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56" r:id="rId4"/>
    <p:sldId id="257" r:id="rId5"/>
    <p:sldId id="260" r:id="rId6"/>
    <p:sldId id="261" r:id="rId7"/>
    <p:sldId id="262" r:id="rId8"/>
    <p:sldId id="264" r:id="rId9"/>
    <p:sldId id="265" r:id="rId10"/>
    <p:sldId id="283" r:id="rId11"/>
    <p:sldId id="280" r:id="rId12"/>
    <p:sldId id="281" r:id="rId13"/>
    <p:sldId id="268" r:id="rId14"/>
    <p:sldId id="282" r:id="rId15"/>
    <p:sldId id="269" r:id="rId16"/>
    <p:sldId id="270" r:id="rId17"/>
    <p:sldId id="274" r:id="rId18"/>
    <p:sldId id="272" r:id="rId19"/>
    <p:sldId id="271" r:id="rId20"/>
    <p:sldId id="276" r:id="rId21"/>
  </p:sldIdLst>
  <p:sldSz cx="18288000" cy="10287000"/>
  <p:notesSz cx="6858000" cy="9144000"/>
  <p:embeddedFontLst>
    <p:embeddedFont>
      <p:font typeface="Bungee" panose="020B0604020202020204" charset="0"/>
      <p:regular r:id="rId23"/>
    </p:embeddedFont>
    <p:embeddedFont>
      <p:font typeface="Impact" panose="020B0806030902050204" pitchFamily="34" charset="0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TAN Tangkiwoo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4AF6C-4931-4AE6-A9DA-5AA2EE101E35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ED075-CF2B-4460-B1D8-A122BAA7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80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https://www.youtube.com/watch?v=ieeJhVM4C6c&amp;list=PL8_ETpRL2xNa6yKTFH47dDogixNFdQlRk&amp;index=7</a:t>
            </a:r>
          </a:p>
        </p:txBody>
      </p:sp>
      <p:sp>
        <p:nvSpPr>
          <p:cNvPr id="220" name="Google Shape;22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93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1817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00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03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341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9ba4546e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119ba4546e7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19ba4546e7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30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38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1" name="Google Shape;36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468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299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9ba4546e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119ba4546e7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119ba4546e7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77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9ba4546e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119ba4546e7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119ba4546e7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61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85827" y="154783"/>
            <a:ext cx="16487774" cy="8929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479A1-CD7A-4207-8862-85FFCD31B8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9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WordArt 21"/>
          <p:cNvSpPr>
            <a:spLocks noChangeArrowheads="1" noChangeShapeType="1" noTextEdit="1"/>
          </p:cNvSpPr>
          <p:nvPr/>
        </p:nvSpPr>
        <p:spPr bwMode="auto">
          <a:xfrm>
            <a:off x="3258209" y="420415"/>
            <a:ext cx="12586616" cy="10641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WELCOME TO OUR CLASS!</a:t>
            </a:r>
          </a:p>
        </p:txBody>
      </p:sp>
      <p:sp>
        <p:nvSpPr>
          <p:cNvPr id="5" name="Rectangle 4"/>
          <p:cNvSpPr/>
          <p:nvPr/>
        </p:nvSpPr>
        <p:spPr>
          <a:xfrm>
            <a:off x="5654898" y="8865990"/>
            <a:ext cx="11194025" cy="116967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sz="640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Saturday, February 22</a:t>
            </a:r>
            <a:r>
              <a:rPr lang="en-US" sz="6401" b="1" baseline="300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6401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 </a:t>
            </a:r>
          </a:p>
        </p:txBody>
      </p:sp>
    </p:spTree>
    <p:extLst>
      <p:ext uri="{BB962C8B-B14F-4D97-AF65-F5344CB8AC3E}">
        <p14:creationId xmlns:p14="http://schemas.microsoft.com/office/powerpoint/2010/main" val="75781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831932" y="4511888"/>
            <a:ext cx="31931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2100">
                <a:cs typeface="Times New Roman" panose="02020603050405020304" pitchFamily="18" charset="0"/>
              </a:rPr>
              <a:t>  </a:t>
            </a:r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831932" y="6454988"/>
            <a:ext cx="38664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2100">
                <a:cs typeface="Times New Roman" panose="02020603050405020304" pitchFamily="18" charset="0"/>
              </a:rPr>
              <a:t>   </a:t>
            </a:r>
            <a:endParaRPr lang="en-US" sz="2700">
              <a:latin typeface="Arial" panose="020B0604020202020204" pitchFamily="34" charset="0"/>
            </a:endParaRPr>
          </a:p>
        </p:txBody>
      </p:sp>
      <p:pic>
        <p:nvPicPr>
          <p:cNvPr id="101380" name="Picture 4" descr="3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24" y="1257300"/>
            <a:ext cx="4338638" cy="394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 descr="3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72" y="1257300"/>
            <a:ext cx="4043132" cy="388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 descr="3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382" y="1257300"/>
            <a:ext cx="4219308" cy="388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12074469" y="5716324"/>
            <a:ext cx="4344459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4200" b="1" dirty="0">
                <a:solidFill>
                  <a:srgbClr val="000000"/>
                </a:solidFill>
                <a:cs typeface="Times New Roman" panose="02020603050405020304" pitchFamily="18" charset="0"/>
              </a:rPr>
              <a:t>the smallest house</a:t>
            </a: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1916592" y="5843110"/>
            <a:ext cx="3267241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sz="4200" b="1" dirty="0">
                <a:solidFill>
                  <a:srgbClr val="000000"/>
                </a:solidFill>
              </a:rPr>
              <a:t>a small house</a:t>
            </a: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6834370" y="5791012"/>
            <a:ext cx="3744936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sz="4200" b="1" dirty="0">
                <a:solidFill>
                  <a:srgbClr val="000000"/>
                </a:solidFill>
              </a:rPr>
              <a:t>a smaller house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218576" y="6581774"/>
            <a:ext cx="0" cy="645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87432" y="7181828"/>
            <a:ext cx="3306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0" y="6464473"/>
            <a:ext cx="158510" cy="72548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877800" y="7181827"/>
            <a:ext cx="3149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superlative</a:t>
            </a:r>
          </a:p>
        </p:txBody>
      </p:sp>
    </p:spTree>
    <p:extLst>
      <p:ext uri="{BB962C8B-B14F-4D97-AF65-F5344CB8AC3E}">
        <p14:creationId xmlns:p14="http://schemas.microsoft.com/office/powerpoint/2010/main" val="37504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  <p:bldP spid="101384" grpId="0" animBg="1"/>
      <p:bldP spid="101385" grpId="0" animBg="1"/>
      <p:bldP spid="23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1800" y="2400300"/>
            <a:ext cx="12344400" cy="7429500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1268" name="Picture 4" descr="537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4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 rot="406924">
            <a:off x="4943514" y="1780608"/>
            <a:ext cx="9196387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sz="9000" b="1">
                <a:solidFill>
                  <a:srgbClr val="FF0000"/>
                </a:solidFill>
                <a:latin typeface="Arial" panose="020B0604020202020204" pitchFamily="34" charset="0"/>
              </a:rPr>
              <a:t>III</a:t>
            </a:r>
            <a:r>
              <a:rPr lang="en-US" sz="9000" b="1" dirty="0">
                <a:solidFill>
                  <a:srgbClr val="FF0000"/>
                </a:solidFill>
                <a:latin typeface="Arial" panose="020B0604020202020204" pitchFamily="34" charset="0"/>
              </a:rPr>
              <a:t>. Grammar </a:t>
            </a:r>
          </a:p>
          <a:p>
            <a:pPr algn="ctr"/>
            <a:r>
              <a:rPr lang="en-US" sz="9000" b="1" dirty="0">
                <a:solidFill>
                  <a:srgbClr val="0000FF"/>
                </a:solidFill>
                <a:latin typeface="Arial" panose="020B0604020202020204" pitchFamily="34" charset="0"/>
              </a:rPr>
              <a:t>   Comparative and superlative adjectives</a:t>
            </a:r>
          </a:p>
        </p:txBody>
      </p:sp>
    </p:spTree>
    <p:extLst>
      <p:ext uri="{BB962C8B-B14F-4D97-AF65-F5344CB8AC3E}">
        <p14:creationId xmlns:p14="http://schemas.microsoft.com/office/powerpoint/2010/main" val="3367116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8" name="Group 12"/>
          <p:cNvGrpSpPr>
            <a:grpSpLocks/>
          </p:cNvGrpSpPr>
          <p:nvPr/>
        </p:nvGrpSpPr>
        <p:grpSpPr bwMode="auto">
          <a:xfrm>
            <a:off x="7576750" y="7024804"/>
            <a:ext cx="5148650" cy="3071695"/>
            <a:chOff x="4648200" y="2362200"/>
            <a:chExt cx="3396134" cy="2771701"/>
          </a:xfrm>
        </p:grpSpPr>
        <p:pic>
          <p:nvPicPr>
            <p:cNvPr id="12306" name="Picture 16" descr="car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362200"/>
              <a:ext cx="3396134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077718" y="4572000"/>
              <a:ext cx="1661736" cy="561901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2700" b="1" spc="75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</a:rPr>
                <a:t>$10,000</a:t>
              </a:r>
              <a:endParaRPr lang="en-US" sz="8100" b="1" spc="7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113671" name="Group 15"/>
          <p:cNvGrpSpPr>
            <a:grpSpLocks/>
          </p:cNvGrpSpPr>
          <p:nvPr/>
        </p:nvGrpSpPr>
        <p:grpSpPr bwMode="auto">
          <a:xfrm>
            <a:off x="1143448" y="6362150"/>
            <a:ext cx="5942652" cy="3518338"/>
            <a:chOff x="384909" y="1371600"/>
            <a:chExt cx="4491503" cy="2660145"/>
          </a:xfrm>
        </p:grpSpPr>
        <p:pic>
          <p:nvPicPr>
            <p:cNvPr id="12304" name="Picture 18" descr="boeing_787_rollout_phot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2" t="22429" r="345" b="25055"/>
            <a:stretch>
              <a:fillRect/>
            </a:stretch>
          </p:blipFill>
          <p:spPr bwMode="auto">
            <a:xfrm>
              <a:off x="755745" y="1371600"/>
              <a:ext cx="3663855" cy="1765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384909" y="3124200"/>
              <a:ext cx="4491503" cy="90754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7200" b="1" spc="75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</a:rPr>
                <a:t>$120,000,000</a:t>
              </a:r>
            </a:p>
          </p:txBody>
        </p:sp>
      </p:grpSp>
      <p:grpSp>
        <p:nvGrpSpPr>
          <p:cNvPr id="113674" name="Group 20"/>
          <p:cNvGrpSpPr>
            <a:grpSpLocks/>
          </p:cNvGrpSpPr>
          <p:nvPr/>
        </p:nvGrpSpPr>
        <p:grpSpPr bwMode="auto">
          <a:xfrm>
            <a:off x="13248096" y="7334250"/>
            <a:ext cx="4354103" cy="2285566"/>
            <a:chOff x="6477000" y="4495800"/>
            <a:chExt cx="1981200" cy="1913969"/>
          </a:xfrm>
        </p:grpSpPr>
        <p:pic>
          <p:nvPicPr>
            <p:cNvPr id="12302" name="Picture 12" descr="bicycle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495800"/>
              <a:ext cx="1981200" cy="1354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 bwMode="auto">
            <a:xfrm>
              <a:off x="6920509" y="5791200"/>
              <a:ext cx="1191598" cy="61856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en-US" sz="4200" b="1" spc="75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</a:rPr>
                <a:t>$100</a:t>
              </a:r>
              <a:endParaRPr lang="en-US" sz="8100" b="1" spc="7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2293" name="TextBox 12"/>
          <p:cNvSpPr txBox="1">
            <a:spLocks noChangeArrowheads="1"/>
          </p:cNvSpPr>
          <p:nvPr/>
        </p:nvSpPr>
        <p:spPr bwMode="auto">
          <a:xfrm>
            <a:off x="685800" y="311062"/>
            <a:ext cx="17145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</a:rPr>
              <a:t>Make sentences based on the prompts below, using comparison:</a:t>
            </a:r>
          </a:p>
        </p:txBody>
      </p:sp>
      <p:sp>
        <p:nvSpPr>
          <p:cNvPr id="113678" name="Rectangle 14"/>
          <p:cNvSpPr>
            <a:spLocks noChangeArrowheads="1"/>
          </p:cNvSpPr>
          <p:nvPr/>
        </p:nvSpPr>
        <p:spPr bwMode="auto">
          <a:xfrm>
            <a:off x="8343901" y="1371601"/>
            <a:ext cx="6446045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300" dirty="0">
                <a:solidFill>
                  <a:srgbClr val="002060"/>
                </a:solidFill>
              </a:rPr>
              <a:t>1. The bicycle / is / cheap / the car.</a:t>
            </a:r>
          </a:p>
        </p:txBody>
      </p:sp>
      <p:sp>
        <p:nvSpPr>
          <p:cNvPr id="113679" name="Rectangle 15"/>
          <p:cNvSpPr>
            <a:spLocks noChangeArrowheads="1"/>
          </p:cNvSpPr>
          <p:nvPr/>
        </p:nvSpPr>
        <p:spPr bwMode="auto">
          <a:xfrm>
            <a:off x="8343900" y="1964533"/>
            <a:ext cx="7000875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300">
                <a:solidFill>
                  <a:srgbClr val="FF0000"/>
                </a:solidFill>
              </a:rPr>
              <a:t>The bicycle is cheaper than the car</a:t>
            </a:r>
            <a:r>
              <a:rPr lang="en-US" sz="330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3680" name="Rectangle 16"/>
          <p:cNvSpPr>
            <a:spLocks noChangeArrowheads="1"/>
          </p:cNvSpPr>
          <p:nvPr/>
        </p:nvSpPr>
        <p:spPr bwMode="auto">
          <a:xfrm>
            <a:off x="8343900" y="2743200"/>
            <a:ext cx="6867073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sz="3300" dirty="0">
                <a:solidFill>
                  <a:srgbClr val="002060"/>
                </a:solidFill>
              </a:rPr>
              <a:t>2. The airplane / is / expensive / the car.</a:t>
            </a:r>
          </a:p>
        </p:txBody>
      </p:sp>
      <p:sp>
        <p:nvSpPr>
          <p:cNvPr id="113681" name="Rectangle 17"/>
          <p:cNvSpPr>
            <a:spLocks noChangeArrowheads="1"/>
          </p:cNvSpPr>
          <p:nvPr/>
        </p:nvSpPr>
        <p:spPr bwMode="auto">
          <a:xfrm>
            <a:off x="8365333" y="3200400"/>
            <a:ext cx="7588039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300" dirty="0">
                <a:solidFill>
                  <a:srgbClr val="FF0000"/>
                </a:solidFill>
              </a:rPr>
              <a:t>The airplane is more expensive than the car.</a:t>
            </a:r>
          </a:p>
        </p:txBody>
      </p:sp>
      <p:sp>
        <p:nvSpPr>
          <p:cNvPr id="113682" name="Rectangle 18"/>
          <p:cNvSpPr>
            <a:spLocks noChangeArrowheads="1"/>
          </p:cNvSpPr>
          <p:nvPr/>
        </p:nvSpPr>
        <p:spPr bwMode="auto">
          <a:xfrm>
            <a:off x="2374107" y="3540885"/>
            <a:ext cx="4596515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300" dirty="0">
                <a:solidFill>
                  <a:srgbClr val="002060"/>
                </a:solidFill>
              </a:rPr>
              <a:t>3. The bicycle / is / cheap.</a:t>
            </a:r>
          </a:p>
        </p:txBody>
      </p:sp>
      <p:sp>
        <p:nvSpPr>
          <p:cNvPr id="113683" name="Rectangle 19"/>
          <p:cNvSpPr>
            <a:spLocks noChangeArrowheads="1"/>
          </p:cNvSpPr>
          <p:nvPr/>
        </p:nvSpPr>
        <p:spPr bwMode="auto">
          <a:xfrm>
            <a:off x="2440782" y="4274345"/>
            <a:ext cx="482696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sz="3300">
                <a:solidFill>
                  <a:srgbClr val="FF0000"/>
                </a:solidFill>
              </a:rPr>
              <a:t>The bicycle is the cheapest.</a:t>
            </a:r>
          </a:p>
        </p:txBody>
      </p:sp>
      <p:sp>
        <p:nvSpPr>
          <p:cNvPr id="113684" name="Rectangle 20"/>
          <p:cNvSpPr>
            <a:spLocks noChangeArrowheads="1"/>
          </p:cNvSpPr>
          <p:nvPr/>
        </p:nvSpPr>
        <p:spPr bwMode="auto">
          <a:xfrm>
            <a:off x="2374107" y="4686300"/>
            <a:ext cx="5423664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300" dirty="0">
                <a:solidFill>
                  <a:srgbClr val="002060"/>
                </a:solidFill>
              </a:rPr>
              <a:t>4. The airplane / is / expensive.</a:t>
            </a:r>
          </a:p>
        </p:txBody>
      </p:sp>
      <p:sp>
        <p:nvSpPr>
          <p:cNvPr id="113685" name="Rectangle 21"/>
          <p:cNvSpPr>
            <a:spLocks noChangeArrowheads="1"/>
          </p:cNvSpPr>
          <p:nvPr/>
        </p:nvSpPr>
        <p:spPr bwMode="auto">
          <a:xfrm>
            <a:off x="2400301" y="5257800"/>
            <a:ext cx="6109365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300">
                <a:solidFill>
                  <a:srgbClr val="FF0000"/>
                </a:solidFill>
              </a:rPr>
              <a:t>The airplane is the most expensive</a:t>
            </a:r>
            <a:r>
              <a:rPr lang="en-US" sz="330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7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8" grpId="0"/>
      <p:bldP spid="113679" grpId="0"/>
      <p:bldP spid="113680" grpId="0"/>
      <p:bldP spid="113681" grpId="0"/>
      <p:bldP spid="113682" grpId="0"/>
      <p:bldP spid="113683" grpId="0"/>
      <p:bldP spid="113684" grpId="0"/>
      <p:bldP spid="1136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8288001" cy="110897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7"/>
          <p:cNvSpPr txBox="1"/>
          <p:nvPr/>
        </p:nvSpPr>
        <p:spPr>
          <a:xfrm>
            <a:off x="1905000" y="952500"/>
            <a:ext cx="1480512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FB7B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Remember!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5" name="Google Shape;365;p17"/>
          <p:cNvSpPr txBox="1"/>
          <p:nvPr/>
        </p:nvSpPr>
        <p:spPr>
          <a:xfrm>
            <a:off x="182879" y="139535"/>
            <a:ext cx="17922240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GRAMMAR: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Comparative and superlative adjectives</a:t>
            </a:r>
            <a:endParaRPr sz="27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79DEEB1-15C8-4A62-A9BE-F905000BA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847665"/>
              </p:ext>
            </p:extLst>
          </p:nvPr>
        </p:nvGraphicFramePr>
        <p:xfrm>
          <a:off x="182876" y="1807330"/>
          <a:ext cx="17922242" cy="806057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956576">
                  <a:extLst>
                    <a:ext uri="{9D8B030D-6E8A-4147-A177-3AD203B41FA5}">
                      <a16:colId xmlns:a16="http://schemas.microsoft.com/office/drawing/2014/main" val="1347293192"/>
                    </a:ext>
                  </a:extLst>
                </a:gridCol>
                <a:gridCol w="8037384">
                  <a:extLst>
                    <a:ext uri="{9D8B030D-6E8A-4147-A177-3AD203B41FA5}">
                      <a16:colId xmlns:a16="http://schemas.microsoft.com/office/drawing/2014/main" val="2540496482"/>
                    </a:ext>
                  </a:extLst>
                </a:gridCol>
                <a:gridCol w="7928282">
                  <a:extLst>
                    <a:ext uri="{9D8B030D-6E8A-4147-A177-3AD203B41FA5}">
                      <a16:colId xmlns:a16="http://schemas.microsoft.com/office/drawing/2014/main" val="643535770"/>
                    </a:ext>
                  </a:extLst>
                </a:gridCol>
              </a:tblGrid>
              <a:tr h="731626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092" marR="121092" marT="100911" marB="1009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30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omparative adjectives</a:t>
                      </a: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092" marR="121092" marT="121092" marB="12109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Superlative</a:t>
                      </a:r>
                      <a:r>
                        <a:rPr lang="vi-VN" sz="3000" b="1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adjectives</a:t>
                      </a: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092" marR="121092" marT="100911" marB="100911"/>
                </a:tc>
                <a:extLst>
                  <a:ext uri="{0D108BD9-81ED-4DB2-BD59-A6C34878D82A}">
                    <a16:rowId xmlns:a16="http://schemas.microsoft.com/office/drawing/2014/main" val="1222935231"/>
                  </a:ext>
                </a:extLst>
              </a:tr>
              <a:tr h="2598559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</a:p>
                  </a:txBody>
                  <a:tcPr marL="121092" marR="121092" marT="100911" marB="100911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Short adjectives: </a:t>
                      </a:r>
                      <a:r>
                        <a:rPr lang="en-US" sz="30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V +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Adj-er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than + Noun/ Pronoun.</a:t>
                      </a:r>
                      <a:endPara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 adjectives:</a:t>
                      </a:r>
                      <a:r>
                        <a:rPr lang="en-US" sz="3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V + more/less +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than + Noun/Pronoun.</a:t>
                      </a:r>
                    </a:p>
                    <a:p>
                      <a:pPr algn="ctr"/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092" marR="121092" marT="121092" marB="121092"/>
                </a:tc>
                <a:tc>
                  <a:txBody>
                    <a:bodyPr/>
                    <a:lstStyle/>
                    <a:p>
                      <a:pPr marL="171450" indent="0">
                        <a:spcBef>
                          <a:spcPts val="0"/>
                        </a:spcBef>
                        <a:buNone/>
                      </a:pPr>
                      <a:r>
                        <a:rPr lang="en-US" sz="3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Short adjectives:</a:t>
                      </a:r>
                    </a:p>
                    <a:p>
                      <a:pPr marL="171450" indent="0">
                        <a:spcBef>
                          <a:spcPts val="0"/>
                        </a:spcBef>
                        <a:buNone/>
                      </a:pP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+ V + the + 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  in /of ….</a:t>
                      </a:r>
                    </a:p>
                    <a:p>
                      <a:pPr marL="1714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 adjectives</a:t>
                      </a:r>
                      <a:r>
                        <a:rPr lang="en-US" sz="3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marL="171450" indent="0">
                        <a:spcBef>
                          <a:spcPts val="0"/>
                        </a:spcBef>
                        <a:buNone/>
                      </a:pP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V +   the most/least  +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in/of …</a:t>
                      </a:r>
                      <a:endParaRPr lang="en-US" sz="3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092" marR="121092" marT="100911" marB="1009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5093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</a:t>
                      </a:r>
                    </a:p>
                  </a:txBody>
                  <a:tcPr marL="121092" marR="121092" marT="100911" marB="100911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buFont typeface="Symbol" panose="05050102010706020507" pitchFamily="18" charset="2"/>
                        <a:buNone/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To c</a:t>
                      </a: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ompare a person or thing with another person or thing.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</a:t>
                      </a: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show changes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092" marR="121092" marT="121092" marB="12109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vi-VN" sz="3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compare a person or thing with the whole group of which that person or thing is a member</a:t>
                      </a:r>
                      <a:endParaRPr lang="en-US" sz="3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092" marR="121092" marT="100911" marB="100911"/>
                </a:tc>
                <a:extLst>
                  <a:ext uri="{0D108BD9-81ED-4DB2-BD59-A6C34878D82A}">
                    <a16:rowId xmlns:a16="http://schemas.microsoft.com/office/drawing/2014/main" val="1249023452"/>
                  </a:ext>
                </a:extLst>
              </a:tr>
              <a:tr h="3065292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Example</a:t>
                      </a:r>
                    </a:p>
                  </a:txBody>
                  <a:tcPr marL="100911" marR="100911" marT="100911" marB="10091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European markets are usually </a:t>
                      </a:r>
                      <a:r>
                        <a:rPr lang="vi-VN" sz="3000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 competitive than</a:t>
                      </a:r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Asian markets. </a:t>
                      </a:r>
                      <a:endParaRPr lang="en-US" sz="30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Asian markets are </a:t>
                      </a:r>
                      <a:r>
                        <a:rPr lang="vi-VN" sz="3000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less competitive than </a:t>
                      </a:r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European markets.</a:t>
                      </a:r>
                      <a:endParaRPr lang="en-US" sz="30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Since then, our country has become </a:t>
                      </a:r>
                      <a:r>
                        <a:rPr lang="vi-VN" sz="3000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 active</a:t>
                      </a:r>
                      <a:r>
                        <a:rPr lang="en-US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092" marR="121092" marT="121092" marB="12109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This trade organisation includes two of </a:t>
                      </a:r>
                      <a:r>
                        <a:rPr lang="vi-VN" sz="3000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largest </a:t>
                      </a:r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economies in the world: the United States and China. </a:t>
                      </a:r>
                      <a:endParaRPr lang="en-US" sz="30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UNICEF supports </a:t>
                      </a:r>
                      <a:r>
                        <a:rPr lang="vi-VN" sz="3000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most disadvantaged </a:t>
                      </a:r>
                      <a:r>
                        <a:rPr lang="vi-VN" sz="3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children all over the world.</a:t>
                      </a:r>
                      <a:endParaRPr lang="en-US" sz="3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092" marR="121092" marT="100911" marB="100911"/>
                </a:tc>
                <a:extLst>
                  <a:ext uri="{0D108BD9-81ED-4DB2-BD59-A6C34878D82A}">
                    <a16:rowId xmlns:a16="http://schemas.microsoft.com/office/drawing/2014/main" val="1455023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68490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5102860" y="1409700"/>
            <a:ext cx="99441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Some irregular adjectives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262688" y="3307558"/>
            <a:ext cx="184731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endParaRPr lang="vi-VN" sz="5100" b="1">
              <a:latin typeface="Times New Roman" panose="02020603050405020304" pitchFamily="18" charset="0"/>
            </a:endParaRPr>
          </a:p>
        </p:txBody>
      </p:sp>
      <p:graphicFrame>
        <p:nvGraphicFramePr>
          <p:cNvPr id="105495" name="Group 2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458061162"/>
              </p:ext>
            </p:extLst>
          </p:nvPr>
        </p:nvGraphicFramePr>
        <p:xfrm>
          <a:off x="762000" y="2565312"/>
          <a:ext cx="16459200" cy="6273888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Adj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37160" marR="137160" marT="68591" marB="685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Comparative</a:t>
                      </a:r>
                    </a:p>
                  </a:txBody>
                  <a:tcPr marL="137160" marR="137160" marT="68591" marB="685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Superlative</a:t>
                      </a:r>
                    </a:p>
                  </a:txBody>
                  <a:tcPr marL="137160" marR="137160" marT="68591" marB="685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9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good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little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many/ much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far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old</a:t>
                      </a:r>
                    </a:p>
                  </a:txBody>
                  <a:tcPr marL="137160" marR="137160" marT="68591" marB="6859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better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worse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less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more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farther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further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older/elder</a:t>
                      </a:r>
                    </a:p>
                  </a:txBody>
                  <a:tcPr marL="137160" marR="137160" marT="68591" marB="685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the best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the worst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the least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the most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the farthest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the furthest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the oldest/  the eldest</a:t>
                      </a:r>
                    </a:p>
                  </a:txBody>
                  <a:tcPr marL="137160" marR="137160" marT="68591" marB="685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5492" name="Rectangle 20"/>
          <p:cNvSpPr>
            <a:spLocks noChangeArrowheads="1"/>
          </p:cNvSpPr>
          <p:nvPr/>
        </p:nvSpPr>
        <p:spPr bwMode="auto">
          <a:xfrm>
            <a:off x="3581400" y="8877300"/>
            <a:ext cx="11430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Notes:</a:t>
            </a:r>
            <a:r>
              <a:rPr lang="en-US" b="1" dirty="0"/>
              <a:t>	            </a:t>
            </a:r>
            <a:r>
              <a:rPr lang="en-US" b="1" dirty="0">
                <a:solidFill>
                  <a:srgbClr val="000000"/>
                </a:solidFill>
              </a:rPr>
              <a:t>farther: distance</a:t>
            </a:r>
          </a:p>
          <a:p>
            <a:r>
              <a:rPr lang="en-US" b="1" dirty="0">
                <a:solidFill>
                  <a:srgbClr val="000000"/>
                </a:solidFill>
              </a:rPr>
              <a:t>		            further: information</a:t>
            </a:r>
          </a:p>
        </p:txBody>
      </p:sp>
      <p:pic>
        <p:nvPicPr>
          <p:cNvPr id="6" name="Google Shape;36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8288001" cy="11089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65;p17"/>
          <p:cNvSpPr txBox="1"/>
          <p:nvPr/>
        </p:nvSpPr>
        <p:spPr>
          <a:xfrm>
            <a:off x="533400" y="69767"/>
            <a:ext cx="17922240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GRAMMAR: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Comparative and superlative adjectives</a:t>
            </a:r>
            <a:endParaRPr sz="2700" dirty="0"/>
          </a:p>
        </p:txBody>
      </p:sp>
    </p:spTree>
    <p:extLst>
      <p:ext uri="{BB962C8B-B14F-4D97-AF65-F5344CB8AC3E}">
        <p14:creationId xmlns:p14="http://schemas.microsoft.com/office/powerpoint/2010/main" val="102407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 autoUpdateAnimBg="0"/>
      <p:bldP spid="1054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8288002" cy="134800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8"/>
          <p:cNvSpPr txBox="1"/>
          <p:nvPr/>
        </p:nvSpPr>
        <p:spPr>
          <a:xfrm>
            <a:off x="2376578" y="1695450"/>
            <a:ext cx="14827500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Choose the correct answers.    </a:t>
            </a:r>
            <a:endParaRPr sz="2400" dirty="0"/>
          </a:p>
        </p:txBody>
      </p:sp>
      <p:sp>
        <p:nvSpPr>
          <p:cNvPr id="375" name="Google Shape;375;p18"/>
          <p:cNvSpPr/>
          <p:nvPr/>
        </p:nvSpPr>
        <p:spPr>
          <a:xfrm>
            <a:off x="1272852" y="2758474"/>
            <a:ext cx="16338492" cy="611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3900" dirty="0"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WTO rules make trade </a:t>
            </a:r>
            <a:r>
              <a:rPr lang="en-US" sz="39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 easiest / easier</a:t>
            </a:r>
            <a:r>
              <a:rPr lang="en-US" sz="3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for smaller member countries.</a:t>
            </a:r>
            <a:endParaRPr sz="3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3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This job offer is </a:t>
            </a:r>
            <a:r>
              <a:rPr lang="en-US" sz="39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more attractive / the most attractive </a:t>
            </a:r>
            <a:r>
              <a:rPr lang="en-US" sz="3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than the previous one.</a:t>
            </a:r>
            <a:endParaRPr sz="3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3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3. Because of poorly designed packaging, our products are </a:t>
            </a:r>
            <a:r>
              <a:rPr lang="en-US" sz="39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less competitive / the least competitive</a:t>
            </a:r>
            <a:r>
              <a:rPr lang="en-US" sz="3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than foreign products.</a:t>
            </a:r>
            <a:endParaRPr sz="3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3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4. Over the past few years, Viet Nam has become one of </a:t>
            </a:r>
            <a:r>
              <a:rPr lang="en-US" sz="39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more popular / </a:t>
            </a:r>
          </a:p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39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 most popular</a:t>
            </a:r>
            <a:r>
              <a:rPr lang="en-US" sz="3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destinations for foreign visitors in Southeast Asia.</a:t>
            </a:r>
            <a:endParaRPr sz="3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76" name="Google Shape;376;p18"/>
          <p:cNvSpPr/>
          <p:nvPr/>
        </p:nvSpPr>
        <p:spPr>
          <a:xfrm>
            <a:off x="1405680" y="1657122"/>
            <a:ext cx="753909" cy="753909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8"/>
          <p:cNvSpPr txBox="1"/>
          <p:nvPr/>
        </p:nvSpPr>
        <p:spPr>
          <a:xfrm>
            <a:off x="1472785" y="1503162"/>
            <a:ext cx="647216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6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915400" y="3126900"/>
            <a:ext cx="1524000" cy="6770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ounded Rectangle 8"/>
          <p:cNvSpPr/>
          <p:nvPr/>
        </p:nvSpPr>
        <p:spPr>
          <a:xfrm>
            <a:off x="5181600" y="4095750"/>
            <a:ext cx="3337560" cy="6770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ounded Rectangle 10"/>
          <p:cNvSpPr/>
          <p:nvPr/>
        </p:nvSpPr>
        <p:spPr>
          <a:xfrm>
            <a:off x="13030200" y="5139969"/>
            <a:ext cx="3511296" cy="6770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Rounded Rectangle 11"/>
          <p:cNvSpPr/>
          <p:nvPr/>
        </p:nvSpPr>
        <p:spPr>
          <a:xfrm>
            <a:off x="1272852" y="8028188"/>
            <a:ext cx="3747204" cy="6770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Google Shape;365;p17"/>
          <p:cNvSpPr txBox="1"/>
          <p:nvPr/>
        </p:nvSpPr>
        <p:spPr>
          <a:xfrm>
            <a:off x="480978" y="132387"/>
            <a:ext cx="1792224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GRAMMAR: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Comparative and superlative adjectives</a:t>
            </a:r>
          </a:p>
          <a:p>
            <a:endParaRPr sz="2700" dirty="0"/>
          </a:p>
        </p:txBody>
      </p:sp>
    </p:spTree>
    <p:extLst>
      <p:ext uri="{BB962C8B-B14F-4D97-AF65-F5344CB8AC3E}">
        <p14:creationId xmlns:p14="http://schemas.microsoft.com/office/powerpoint/2010/main" val="3743485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g119ba4546e7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8288003" cy="134800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119ba4546e7_0_43"/>
          <p:cNvSpPr txBox="1"/>
          <p:nvPr/>
        </p:nvSpPr>
        <p:spPr>
          <a:xfrm>
            <a:off x="2473338" y="1348009"/>
            <a:ext cx="14827500" cy="1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200" b="1" dirty="0">
                <a:solidFill>
                  <a:srgbClr val="0FB7B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Write another sentence using the word(s) in brackets. Make sure it has the same meaning as the previous one. </a:t>
            </a:r>
            <a:endParaRPr sz="4200" b="1" dirty="0">
              <a:solidFill>
                <a:srgbClr val="0FB7BD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14" name="Google Shape;414;g119ba4546e7_0_43"/>
          <p:cNvSpPr/>
          <p:nvPr/>
        </p:nvSpPr>
        <p:spPr>
          <a:xfrm>
            <a:off x="0" y="2668528"/>
            <a:ext cx="17984025" cy="761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No place is more popular with foreign visitors than this city. (the most popular)</a:t>
            </a:r>
            <a:endParaRPr sz="3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This city is the most popular place for foreign visitors.</a:t>
            </a:r>
          </a:p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In many supermarkets, imported goods are not as expensive as locally produced goods. (cheaper)</a:t>
            </a:r>
          </a:p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 many supermarkets, imported goods are cheaper than locally produced goods.</a:t>
            </a:r>
          </a:p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3. No international </a:t>
            </a:r>
            <a:r>
              <a:rPr lang="en-US" sz="36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organisation</a:t>
            </a: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is larger than the United Nations. (the largest)</a:t>
            </a:r>
          </a:p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 United Nations is the largest international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organisation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</a:p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sz="3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4. In the past, our country wasn’t as active on the international stage as it is today. (more active)</a:t>
            </a:r>
          </a:p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Our country is more active on the international stage today than it was in the past. </a:t>
            </a:r>
          </a:p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endParaRPr sz="33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15" name="Google Shape;415;g119ba4546e7_0_43"/>
          <p:cNvSpPr txBox="1"/>
          <p:nvPr/>
        </p:nvSpPr>
        <p:spPr>
          <a:xfrm>
            <a:off x="4193498" y="3104087"/>
            <a:ext cx="12538800" cy="5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endParaRPr sz="2700"/>
          </a:p>
        </p:txBody>
      </p:sp>
      <p:sp>
        <p:nvSpPr>
          <p:cNvPr id="420" name="Google Shape;420;g119ba4546e7_0_43"/>
          <p:cNvSpPr/>
          <p:nvPr/>
        </p:nvSpPr>
        <p:spPr>
          <a:xfrm>
            <a:off x="1405680" y="1657122"/>
            <a:ext cx="753750" cy="753750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119ba4546e7_0_43"/>
          <p:cNvSpPr txBox="1"/>
          <p:nvPr/>
        </p:nvSpPr>
        <p:spPr>
          <a:xfrm>
            <a:off x="1445280" y="1512047"/>
            <a:ext cx="674550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2700" dirty="0"/>
          </a:p>
        </p:txBody>
      </p:sp>
      <p:sp>
        <p:nvSpPr>
          <p:cNvPr id="9" name="Google Shape;365;p17"/>
          <p:cNvSpPr txBox="1"/>
          <p:nvPr/>
        </p:nvSpPr>
        <p:spPr>
          <a:xfrm>
            <a:off x="651648" y="25586"/>
            <a:ext cx="17922240" cy="138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GRAMMAR: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Comparative and superlative adjectives</a:t>
            </a:r>
          </a:p>
          <a:p>
            <a:endParaRPr sz="2700" dirty="0"/>
          </a:p>
        </p:txBody>
      </p:sp>
    </p:spTree>
    <p:extLst>
      <p:ext uri="{BB962C8B-B14F-4D97-AF65-F5344CB8AC3E}">
        <p14:creationId xmlns:p14="http://schemas.microsoft.com/office/powerpoint/2010/main" val="39850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g119ba4546e7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8288003" cy="99502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119ba4546e7_0_43"/>
          <p:cNvSpPr txBox="1"/>
          <p:nvPr/>
        </p:nvSpPr>
        <p:spPr>
          <a:xfrm>
            <a:off x="1103573" y="1066281"/>
            <a:ext cx="16880451" cy="112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letter A, B, C, or D to indicate the sentence that is closest in meaning to each of the following questions.</a:t>
            </a:r>
            <a:endParaRPr sz="3200" b="1" dirty="0">
              <a:solidFill>
                <a:srgbClr val="0FB7BD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14" name="Google Shape;414;g119ba4546e7_0_43"/>
          <p:cNvSpPr/>
          <p:nvPr/>
        </p:nvSpPr>
        <p:spPr>
          <a:xfrm>
            <a:off x="0" y="2668528"/>
            <a:ext cx="17984025" cy="761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marL="514350" indent="-323850" algn="just">
              <a:spcBef>
                <a:spcPts val="1500"/>
              </a:spcBef>
              <a:buClr>
                <a:schemeClr val="dk1"/>
              </a:buClr>
              <a:buSzPts val="1100"/>
            </a:pPr>
            <a:endParaRPr sz="33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20" name="Google Shape;420;g119ba4546e7_0_43"/>
          <p:cNvSpPr/>
          <p:nvPr/>
        </p:nvSpPr>
        <p:spPr>
          <a:xfrm>
            <a:off x="292498" y="1131387"/>
            <a:ext cx="753750" cy="803528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119ba4546e7_0_43"/>
          <p:cNvSpPr txBox="1"/>
          <p:nvPr/>
        </p:nvSpPr>
        <p:spPr>
          <a:xfrm>
            <a:off x="314373" y="943060"/>
            <a:ext cx="674550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chemeClr val="lt1"/>
                </a:solidFill>
                <a:latin typeface="Open Sans"/>
                <a:cs typeface="Open Sans"/>
                <a:sym typeface="Open Sans"/>
              </a:rPr>
              <a:t>3</a:t>
            </a:r>
            <a:endParaRPr sz="2700" dirty="0"/>
          </a:p>
        </p:txBody>
      </p:sp>
      <p:sp>
        <p:nvSpPr>
          <p:cNvPr id="9" name="Google Shape;365;p17"/>
          <p:cNvSpPr txBox="1"/>
          <p:nvPr/>
        </p:nvSpPr>
        <p:spPr>
          <a:xfrm>
            <a:off x="651648" y="25586"/>
            <a:ext cx="17922240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GRAMMAR: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Comparative and superlative adjectives</a:t>
            </a:r>
            <a:endParaRPr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651648" y="2328432"/>
            <a:ext cx="17179151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No student in my class can run as fast as Jack.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A. Jack is faster than no student in my class.		B. Jack is the fastest runner in my class.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All students in my class don’t run faster than Jack.	D. No student in my class runs fast as Jack.</a:t>
            </a:r>
          </a:p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Nothing is more precious than happiness and health.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A. Happiness and health are the most precious things.	B. Happiness is more precious than health.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Health is more precious than happiness.		D. Happiness and health are more and more precious.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can’t cook as well as my mother does.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A. I can cook better than my mother can.		B. My mother can’t cook better than I can.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My mother can cook well than I can.			D. My mother can cook better than I can. 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Murder is the most serious of all crimes.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A. Murder is very serious.				B. No crime is more serious than murder.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Everyone is very afraid of murder.  			D. Murder is the dangerous crime.</a:t>
            </a:r>
          </a:p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I’ve never seen such a nice bouquet of wedding flowers.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A. This bouquet of wedding flowers is the nicest that I’ve ever made.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B. This is the nicest bouquet of wedding flowers that I’ve ever seen.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I’ve never seen the nicest bouquet of wedding flowers so far.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D. Nothing I’ve seen is nicer than this bouquet of wedding flowers.</a:t>
            </a:r>
          </a:p>
          <a:p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holiday is the most interesting Vietnamese traditional festival that he’s ever attended.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holiday is more interesting than the Vietnamese traditional festival that he’s ever attended.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B. He has attended many interesting Vietnamese traditional festival including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holiday.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He has never attended a more interesting Vietnamese traditional festival than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holiday. 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holiday is one of the most interesting Vietnamese traditional festival he’s ever attended.</a:t>
            </a:r>
          </a:p>
        </p:txBody>
      </p:sp>
      <p:sp>
        <p:nvSpPr>
          <p:cNvPr id="3" name="Oval 2"/>
          <p:cNvSpPr/>
          <p:nvPr/>
        </p:nvSpPr>
        <p:spPr>
          <a:xfrm>
            <a:off x="7924800" y="2668528"/>
            <a:ext cx="381000" cy="4175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Oval 14"/>
          <p:cNvSpPr/>
          <p:nvPr/>
        </p:nvSpPr>
        <p:spPr>
          <a:xfrm>
            <a:off x="1578372" y="3661765"/>
            <a:ext cx="381000" cy="4175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6" name="Oval 15"/>
          <p:cNvSpPr/>
          <p:nvPr/>
        </p:nvSpPr>
        <p:spPr>
          <a:xfrm>
            <a:off x="7934014" y="5002712"/>
            <a:ext cx="381000" cy="4175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7934014" y="5690421"/>
            <a:ext cx="381000" cy="4175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1578372" y="7020256"/>
            <a:ext cx="381000" cy="4175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1564640" y="9062720"/>
            <a:ext cx="394732" cy="365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802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43"/>
            <a:ext cx="18288000" cy="1320417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1"/>
          <p:cNvSpPr/>
          <p:nvPr/>
        </p:nvSpPr>
        <p:spPr>
          <a:xfrm>
            <a:off x="1054391" y="1661445"/>
            <a:ext cx="753909" cy="753909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1099649" y="1558919"/>
            <a:ext cx="674732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6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21"/>
          <p:cNvSpPr txBox="1"/>
          <p:nvPr/>
        </p:nvSpPr>
        <p:spPr>
          <a:xfrm>
            <a:off x="649271" y="205778"/>
            <a:ext cx="6858000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2700" dirty="0"/>
          </a:p>
        </p:txBody>
      </p:sp>
      <p:sp>
        <p:nvSpPr>
          <p:cNvPr id="458" name="Google Shape;458;p21"/>
          <p:cNvSpPr/>
          <p:nvPr/>
        </p:nvSpPr>
        <p:spPr>
          <a:xfrm>
            <a:off x="2037585" y="1661445"/>
            <a:ext cx="6858000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/>
            <a:r>
              <a:rPr lang="en-US" sz="48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2700" dirty="0"/>
          </a:p>
        </p:txBody>
      </p:sp>
      <p:sp>
        <p:nvSpPr>
          <p:cNvPr id="459" name="Google Shape;459;p21"/>
          <p:cNvSpPr txBox="1"/>
          <p:nvPr/>
        </p:nvSpPr>
        <p:spPr>
          <a:xfrm>
            <a:off x="1034071" y="2963973"/>
            <a:ext cx="16187129" cy="567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SzPts val="3200"/>
            </a:pP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have you learnt today?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>
              <a:buSzPts val="3200"/>
              <a:buFont typeface="Arial"/>
              <a:buChar char="•"/>
            </a:pPr>
            <a:r>
              <a:rPr lang="en-US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Lexical items related to the topic “international </a:t>
            </a:r>
            <a:r>
              <a:rPr lang="en-US" sz="60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organisations</a:t>
            </a:r>
            <a:r>
              <a:rPr lang="en-US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” 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>
              <a:buSzPts val="3200"/>
              <a:buFont typeface="Arial"/>
              <a:buChar char="•"/>
            </a:pPr>
            <a:r>
              <a:rPr lang="en-US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Pronunciation: stress in words with more than three syllables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>
              <a:buSzPts val="3200"/>
              <a:buFont typeface="Arial"/>
              <a:buChar char="•"/>
            </a:pPr>
            <a:r>
              <a:rPr lang="en-US" sz="6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Grammar: Comparative and superlative adjectives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64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2"/>
          <p:cNvSpPr txBox="1"/>
          <p:nvPr/>
        </p:nvSpPr>
        <p:spPr>
          <a:xfrm>
            <a:off x="2590800" y="3924300"/>
            <a:ext cx="14321944" cy="2169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857250" indent="-857250">
              <a:buSzPts val="3600"/>
              <a:buFont typeface="Arial"/>
              <a:buChar char="•"/>
            </a:pPr>
            <a:r>
              <a:rPr lang="en-US" sz="6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Do exercises in the workbook.</a:t>
            </a:r>
            <a:endParaRPr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>
              <a:buSzPts val="3600"/>
              <a:buFont typeface="Arial"/>
              <a:buChar char="•"/>
            </a:pPr>
            <a:r>
              <a:rPr lang="en-US" sz="6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Prepare: Unit 7 - Lesson 3-Reading.</a:t>
            </a:r>
            <a:endParaRPr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5" name="Google Shape;465;p22"/>
          <p:cNvSpPr/>
          <p:nvPr/>
        </p:nvSpPr>
        <p:spPr>
          <a:xfrm>
            <a:off x="1115807" y="1669665"/>
            <a:ext cx="753909" cy="753909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2"/>
          <p:cNvSpPr txBox="1"/>
          <p:nvPr/>
        </p:nvSpPr>
        <p:spPr>
          <a:xfrm>
            <a:off x="1161065" y="1526195"/>
            <a:ext cx="674732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2700"/>
          </a:p>
        </p:txBody>
      </p:sp>
      <p:sp>
        <p:nvSpPr>
          <p:cNvPr id="467" name="Google Shape;467;p22"/>
          <p:cNvSpPr/>
          <p:nvPr/>
        </p:nvSpPr>
        <p:spPr>
          <a:xfrm>
            <a:off x="2099000" y="1640268"/>
            <a:ext cx="6858000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/>
            <a:r>
              <a:rPr lang="en-US" sz="4800" b="1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700"/>
          </a:p>
        </p:txBody>
      </p:sp>
      <p:pic>
        <p:nvPicPr>
          <p:cNvPr id="468" name="Google Shape;46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43"/>
            <a:ext cx="18288000" cy="1320417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2"/>
          <p:cNvSpPr txBox="1"/>
          <p:nvPr/>
        </p:nvSpPr>
        <p:spPr>
          <a:xfrm>
            <a:off x="649271" y="205778"/>
            <a:ext cx="6858000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209288125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8" name="Picture 32" descr="d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0994232" y="6719890"/>
            <a:ext cx="6858000" cy="27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3" descr="d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049" y="6711555"/>
            <a:ext cx="6834188" cy="26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12782" y="7429500"/>
            <a:ext cx="342900" cy="12573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01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84082" y="7315200"/>
            <a:ext cx="1371600" cy="3429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02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84082" y="6400800"/>
            <a:ext cx="342900" cy="12573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03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241382" y="8343900"/>
            <a:ext cx="1028700" cy="3429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04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69682" y="6172200"/>
            <a:ext cx="1257300" cy="3429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05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55382" y="5257800"/>
            <a:ext cx="342900" cy="12573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06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926682" y="5143500"/>
            <a:ext cx="1371600" cy="3429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07" name="AutoShape 4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670382" y="7200900"/>
            <a:ext cx="342900" cy="12573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08" name="AutoShape 4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670382" y="7200900"/>
            <a:ext cx="1371600" cy="3429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09" name="AutoShape 4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699082" y="6172200"/>
            <a:ext cx="342900" cy="13716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10" name="AutoShape 4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755982" y="8343900"/>
            <a:ext cx="1257300" cy="3429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11" name="AutoShape 4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699082" y="6172200"/>
            <a:ext cx="1371600" cy="3429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12" name="AutoShape 4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2842082" y="5257800"/>
            <a:ext cx="342900" cy="12573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113" name="AutoShape 4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2842082" y="5143500"/>
            <a:ext cx="1371600" cy="342900"/>
          </a:xfrm>
          <a:prstGeom prst="actionButtonBlank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pic>
        <p:nvPicPr>
          <p:cNvPr id="4114" name="Picture 65" descr="cartoonish_shar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6" y="8686800"/>
            <a:ext cx="1346597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66" descr="Shark_mouth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98682" y="7200900"/>
            <a:ext cx="1600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67" descr="Big_teeth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84" y="8801100"/>
            <a:ext cx="24574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68" descr="Green_shark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182" y="8458200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69" descr="Shark_6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8801100"/>
            <a:ext cx="2857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6" name="Picture 70" descr="Cat-05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484" y="3595690"/>
            <a:ext cx="200739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7" name="Picture 71" descr="bunnyeati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429002"/>
            <a:ext cx="14859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21" name="Group 125"/>
          <p:cNvGraphicFramePr>
            <a:graphicFrameLocks noGrp="1"/>
          </p:cNvGraphicFramePr>
          <p:nvPr/>
        </p:nvGraphicFramePr>
        <p:xfrm>
          <a:off x="5767304" y="2392098"/>
          <a:ext cx="7090172" cy="969336"/>
        </p:xfrm>
        <a:graphic>
          <a:graphicData uri="http://schemas.openxmlformats.org/drawingml/2006/table">
            <a:tbl>
              <a:tblPr/>
              <a:tblGrid>
                <a:gridCol w="80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0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80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21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5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69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0BC4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L="137160" marR="137160" marT="68546" marB="6854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0BC4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137160" marR="137160" marT="68546" marB="685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0BC4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137160" marR="137160" marT="68546" marB="685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0BC4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137160" marR="137160" marT="68546" marB="685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0BC4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L="137160" marR="137160" marT="68546" marB="685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0BC4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137160" marR="137160" marT="68546" marB="685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0BC4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L="137160" marR="137160" marT="68546" marB="685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F0BC4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marL="137160" marR="137160" marT="68546" marB="685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400" b="1" i="0" u="none" strike="noStrike" cap="none" normalizeH="0" baseline="0" dirty="0">
                        <a:ln>
                          <a:noFill/>
                        </a:ln>
                        <a:solidFill>
                          <a:srgbClr val="EF0BC4"/>
                        </a:solidFill>
                        <a:effectLst/>
                        <a:latin typeface="Arial" charset="0"/>
                      </a:endParaRPr>
                    </a:p>
                  </a:txBody>
                  <a:tcPr marL="137160" marR="137160" marT="68546" marB="685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19" name="Rectangle 123"/>
          <p:cNvSpPr>
            <a:spLocks noChangeArrowheads="1"/>
          </p:cNvSpPr>
          <p:nvPr/>
        </p:nvSpPr>
        <p:spPr bwMode="auto">
          <a:xfrm>
            <a:off x="6498434" y="2401484"/>
            <a:ext cx="914400" cy="914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224" name="Rectangle 128"/>
          <p:cNvSpPr>
            <a:spLocks noChangeArrowheads="1"/>
          </p:cNvSpPr>
          <p:nvPr/>
        </p:nvSpPr>
        <p:spPr bwMode="auto">
          <a:xfrm>
            <a:off x="7386438" y="2401481"/>
            <a:ext cx="800100" cy="914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225" name="Rectangle 129"/>
          <p:cNvSpPr>
            <a:spLocks noChangeArrowheads="1"/>
          </p:cNvSpPr>
          <p:nvPr/>
        </p:nvSpPr>
        <p:spPr bwMode="auto">
          <a:xfrm>
            <a:off x="5742007" y="2385905"/>
            <a:ext cx="827051" cy="94556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226" name="Rectangle 130"/>
          <p:cNvSpPr>
            <a:spLocks noChangeArrowheads="1"/>
          </p:cNvSpPr>
          <p:nvPr/>
        </p:nvSpPr>
        <p:spPr bwMode="auto">
          <a:xfrm>
            <a:off x="8169261" y="2417064"/>
            <a:ext cx="857187" cy="914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227" name="Rectangle 131"/>
          <p:cNvSpPr>
            <a:spLocks noChangeArrowheads="1"/>
          </p:cNvSpPr>
          <p:nvPr/>
        </p:nvSpPr>
        <p:spPr bwMode="auto">
          <a:xfrm>
            <a:off x="11317047" y="2400301"/>
            <a:ext cx="789435" cy="93116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228" name="Rectangle 132"/>
          <p:cNvSpPr>
            <a:spLocks noChangeArrowheads="1"/>
          </p:cNvSpPr>
          <p:nvPr/>
        </p:nvSpPr>
        <p:spPr bwMode="auto">
          <a:xfrm>
            <a:off x="8959177" y="2417064"/>
            <a:ext cx="827456" cy="914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229" name="Rectangle 133"/>
          <p:cNvSpPr>
            <a:spLocks noChangeArrowheads="1"/>
          </p:cNvSpPr>
          <p:nvPr/>
        </p:nvSpPr>
        <p:spPr bwMode="auto">
          <a:xfrm>
            <a:off x="9749976" y="2401481"/>
            <a:ext cx="800100" cy="95204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sz="2700"/>
          </a:p>
        </p:txBody>
      </p:sp>
      <p:sp>
        <p:nvSpPr>
          <p:cNvPr id="4230" name="Rectangle 134"/>
          <p:cNvSpPr>
            <a:spLocks noChangeArrowheads="1"/>
          </p:cNvSpPr>
          <p:nvPr/>
        </p:nvSpPr>
        <p:spPr bwMode="auto">
          <a:xfrm>
            <a:off x="10528179" y="2388177"/>
            <a:ext cx="800100" cy="95557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700" dirty="0"/>
              <a:t> </a:t>
            </a:r>
            <a:endParaRPr lang="vi-VN" sz="2700" dirty="0"/>
          </a:p>
        </p:txBody>
      </p:sp>
      <p:sp>
        <p:nvSpPr>
          <p:cNvPr id="4149" name="WordArt 53"/>
          <p:cNvSpPr>
            <a:spLocks noChangeArrowheads="1" noChangeShapeType="1" noTextEdit="1"/>
          </p:cNvSpPr>
          <p:nvPr/>
        </p:nvSpPr>
        <p:spPr bwMode="auto">
          <a:xfrm>
            <a:off x="9144000" y="571502"/>
            <a:ext cx="6172200" cy="1200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SHARK ATTACK</a:t>
            </a:r>
          </a:p>
        </p:txBody>
      </p:sp>
      <p:sp>
        <p:nvSpPr>
          <p:cNvPr id="4150" name="Text Box 54"/>
          <p:cNvSpPr txBox="1">
            <a:spLocks noChangeArrowheads="1"/>
          </p:cNvSpPr>
          <p:nvPr/>
        </p:nvSpPr>
        <p:spPr bwMode="auto">
          <a:xfrm>
            <a:off x="2286000" y="800103"/>
            <a:ext cx="6629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>
                <a:solidFill>
                  <a:srgbClr val="FF3300"/>
                </a:solidFill>
              </a:rPr>
              <a:t>Let’s play the game: </a:t>
            </a:r>
          </a:p>
        </p:txBody>
      </p:sp>
    </p:spTree>
    <p:extLst>
      <p:ext uri="{BB962C8B-B14F-4D97-AF65-F5344CB8AC3E}">
        <p14:creationId xmlns:p14="http://schemas.microsoft.com/office/powerpoint/2010/main" val="2088000720"/>
      </p:ext>
    </p:extLst>
  </p:cSld>
  <p:clrMapOvr>
    <a:masterClrMapping/>
  </p:clrMapOvr>
  <p:transition>
    <p:blinds dir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02535 7.40741E-7 C -0.03663 7.40741E-7 -0.05035 0.02685 -0.05035 0.04938 L -0.05035 0.0990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0.10895 L -0.12118 0.10895 C -0.1309 0.10895 -0.14236 0.13426 -0.14236 0.15617 L -0.14236 0.2040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4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20864 L -0.18906 0.20864 C -0.19167 0.20864 -0.19479 0.23735 -0.19479 0.26173 L -0.19479 0.3151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.31975 L -0.25868 0.31975 C -0.26268 0.31975 -0.26736 0.34846 -0.26736 0.37284 L -0.26736 0.42624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4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" y="530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58025E-6 L 0.02396 -3.58025E-6 C 0.03473 -3.58025E-6 0.04827 0.02655 0.04827 0.04908 L 0.04827 0.09908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01 0.0997 L 0.11823 0.0997 C 0.12622 0.0997 0.13664 0.12994 0.13664 0.15525 L 0.13664 0.21173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1 0.21142 L 0.19011 0.21142 C 0.19132 0.21142 0.19289 0.2355 0.19289 0.25587 L 0.19289 0.30062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49 0.32746 L 0.23576 0.32746 C 0.23333 0.32746 0.23021 0.34845 0.23021 0.36635 L 0.23021 0.40555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38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4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4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4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4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4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4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4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4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4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4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8"/>
                  </p:tgtEl>
                </p:cond>
              </p:nextCondLst>
            </p:seq>
          </p:childTnLst>
        </p:cTn>
      </p:par>
    </p:tnLst>
    <p:bldLst>
      <p:bldP spid="4219" grpId="0" animBg="1"/>
      <p:bldP spid="4219" grpId="1" animBg="1"/>
      <p:bldP spid="4224" grpId="0" animBg="1"/>
      <p:bldP spid="4224" grpId="1" animBg="1"/>
      <p:bldP spid="4225" grpId="0" animBg="1"/>
      <p:bldP spid="4225" grpId="1" animBg="1"/>
      <p:bldP spid="4226" grpId="0" animBg="1"/>
      <p:bldP spid="4226" grpId="1" animBg="1"/>
      <p:bldP spid="4227" grpId="0" animBg="1"/>
      <p:bldP spid="4227" grpId="1" animBg="1"/>
      <p:bldP spid="4228" grpId="0" animBg="1"/>
      <p:bldP spid="4228" grpId="1" animBg="1"/>
      <p:bldP spid="4229" grpId="0" animBg="1"/>
      <p:bldP spid="4229" grpId="1" animBg="1"/>
      <p:bldP spid="4230" grpId="0" animBg="1"/>
      <p:bldP spid="423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thy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8288000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 descr="BLUME000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0"/>
            <a:ext cx="17097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BLUME000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0"/>
            <a:ext cx="17097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BLUME000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0"/>
            <a:ext cx="17097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BLUME000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1" y="0"/>
            <a:ext cx="170973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BLUME0005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8836820"/>
            <a:ext cx="1085850" cy="145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8" descr="BLUME0005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0" y="8836820"/>
            <a:ext cx="1085850" cy="145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3" name="Picture 9" descr="BLUME0005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836820"/>
            <a:ext cx="1085850" cy="145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4" name="Picture 10" descr="butterflies_flowers_md_wht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543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5" name="Picture 11" descr="BUTTER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915400"/>
            <a:ext cx="10001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6" name="Picture 12" descr="flower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9126">
            <a:off x="7358063" y="8886826"/>
            <a:ext cx="1471613" cy="13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2971800" y="411957"/>
            <a:ext cx="123444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sz="6600"/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971800" y="1714501"/>
            <a:ext cx="12344400" cy="747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US" sz="4800"/>
          </a:p>
          <a:p>
            <a:pPr>
              <a:buFontTx/>
              <a:buNone/>
            </a:pPr>
            <a:endParaRPr lang="en-US" sz="4800"/>
          </a:p>
        </p:txBody>
      </p:sp>
      <p:sp>
        <p:nvSpPr>
          <p:cNvPr id="98319" name="Rectangle 15"/>
          <p:cNvSpPr>
            <a:spLocks noChangeArrowheads="1"/>
          </p:cNvSpPr>
          <p:nvPr/>
        </p:nvSpPr>
        <p:spPr bwMode="auto">
          <a:xfrm>
            <a:off x="9258300" y="2400301"/>
            <a:ext cx="60579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350"/>
              <a:t>. </a:t>
            </a:r>
          </a:p>
        </p:txBody>
      </p:sp>
      <p:pic>
        <p:nvPicPr>
          <p:cNvPr id="98320" name="Picture 16" descr="00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12" y="7693820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1" name="Picture 17" descr="00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4651773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2" name="Picture 18" descr="00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80" y="7693820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3" name="Picture 19" descr="00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970" y="7693820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4" name="Picture 20" descr="00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342" y="4343400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5" name="Picture 21" descr="00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650" y="1143000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6" name="Picture 22" descr="00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1143000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7" name="Picture 23" descr="00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930593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28" name="WordArt 24"/>
          <p:cNvSpPr>
            <a:spLocks noChangeArrowheads="1" noChangeShapeType="1" noTextEdit="1"/>
          </p:cNvSpPr>
          <p:nvPr/>
        </p:nvSpPr>
        <p:spPr bwMode="auto">
          <a:xfrm>
            <a:off x="3005780" y="2112656"/>
            <a:ext cx="13072420" cy="3314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7200" b="1" kern="10" dirty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VNI-Viettay" panose="00000400000000000000" pitchFamily="2" charset="0"/>
              </a:rPr>
              <a:t>Thank you for your attention!</a:t>
            </a:r>
          </a:p>
        </p:txBody>
      </p:sp>
      <p:sp>
        <p:nvSpPr>
          <p:cNvPr id="98329" name="Rectangle 25"/>
          <p:cNvSpPr>
            <a:spLocks noChangeArrowheads="1"/>
          </p:cNvSpPr>
          <p:nvPr/>
        </p:nvSpPr>
        <p:spPr bwMode="auto">
          <a:xfrm>
            <a:off x="7234238" y="5836932"/>
            <a:ext cx="39338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41950985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3431" y="-93699"/>
            <a:ext cx="19862813" cy="10469036"/>
          </a:xfrm>
          <a:custGeom>
            <a:avLst/>
            <a:gdLst/>
            <a:ahLst/>
            <a:cxnLst/>
            <a:rect l="l" t="t" r="r" b="b"/>
            <a:pathLst>
              <a:path w="19862813" h="10469036">
                <a:moveTo>
                  <a:pt x="0" y="0"/>
                </a:moveTo>
                <a:lnTo>
                  <a:pt x="19862813" y="0"/>
                </a:lnTo>
                <a:lnTo>
                  <a:pt x="19862813" y="10469036"/>
                </a:lnTo>
                <a:lnTo>
                  <a:pt x="0" y="10469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66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1893" y="2540"/>
            <a:ext cx="18419893" cy="10287000"/>
          </a:xfrm>
          <a:custGeom>
            <a:avLst/>
            <a:gdLst/>
            <a:ahLst/>
            <a:cxnLst/>
            <a:rect l="l" t="t" r="r" b="b"/>
            <a:pathLst>
              <a:path w="18419893" h="10287000">
                <a:moveTo>
                  <a:pt x="0" y="0"/>
                </a:moveTo>
                <a:lnTo>
                  <a:pt x="18419892" y="0"/>
                </a:lnTo>
                <a:lnTo>
                  <a:pt x="18419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4" b="-58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67200" y="5000585"/>
            <a:ext cx="9255114" cy="173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37"/>
              </a:lnSpc>
            </a:pPr>
            <a:r>
              <a:rPr lang="en-US" sz="8741" spc="-174" dirty="0">
                <a:solidFill>
                  <a:srgbClr val="FFDD0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LESSON  2: LANGUAGE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8509" y="1485900"/>
            <a:ext cx="14812900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spc="-97" dirty="0">
                <a:solidFill>
                  <a:srgbClr val="05A2FF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UNIT 7: VIET NAM AND INTERNATIONAL ORGANISATIONS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6800" y="3924300"/>
            <a:ext cx="8077200" cy="5642738"/>
          </a:xfrm>
          <a:custGeom>
            <a:avLst/>
            <a:gdLst/>
            <a:ahLst/>
            <a:cxnLst/>
            <a:rect l="l" t="t" r="r" b="b"/>
            <a:pathLst>
              <a:path w="8403909" h="5642738">
                <a:moveTo>
                  <a:pt x="0" y="0"/>
                </a:moveTo>
                <a:lnTo>
                  <a:pt x="8403908" y="0"/>
                </a:lnTo>
                <a:lnTo>
                  <a:pt x="8403908" y="5642738"/>
                </a:lnTo>
                <a:lnTo>
                  <a:pt x="0" y="5642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50" b="-31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45366"/>
            <a:ext cx="17830800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6" b="1" dirty="0">
                <a:solidFill>
                  <a:srgbClr val="BD0C0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I. PRONUNCIATION </a:t>
            </a:r>
          </a:p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6" b="1" dirty="0">
                <a:solidFill>
                  <a:srgbClr val="BD0C0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Stress in words with more than three syllables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3780" y="2618212"/>
            <a:ext cx="17127020" cy="117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5"/>
              </a:lnSpc>
              <a:spcBef>
                <a:spcPct val="0"/>
              </a:spcBef>
            </a:pPr>
            <a:r>
              <a:rPr lang="en-US" sz="6196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WATCH THE VIDEO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8288002" cy="189738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"/>
          <p:cNvSpPr txBox="1"/>
          <p:nvPr/>
        </p:nvSpPr>
        <p:spPr>
          <a:xfrm>
            <a:off x="1172181" y="2086635"/>
            <a:ext cx="15291000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Read the Tips box and watch the tutorial video.</a:t>
            </a:r>
          </a:p>
        </p:txBody>
      </p:sp>
      <p:sp>
        <p:nvSpPr>
          <p:cNvPr id="224" name="Google Shape;224;p10"/>
          <p:cNvSpPr txBox="1"/>
          <p:nvPr/>
        </p:nvSpPr>
        <p:spPr>
          <a:xfrm>
            <a:off x="502920" y="48474"/>
            <a:ext cx="17556480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r>
              <a:rPr lang="en-US" sz="48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in words with more than three syllables</a:t>
            </a:r>
            <a:endParaRPr sz="5400" dirty="0"/>
          </a:p>
        </p:txBody>
      </p:sp>
      <p:pic>
        <p:nvPicPr>
          <p:cNvPr id="2" name="271015053294107072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77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27548"/>
            <a:ext cx="18288002" cy="196214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"/>
          <p:cNvSpPr txBox="1"/>
          <p:nvPr/>
        </p:nvSpPr>
        <p:spPr>
          <a:xfrm>
            <a:off x="1498500" y="2013635"/>
            <a:ext cx="16629480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200" b="1" dirty="0">
                <a:solidFill>
                  <a:srgbClr val="0FB7B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Listen and repeat. Pay attention to the syllable with the primary stress.</a:t>
            </a:r>
            <a:endParaRPr sz="4200" b="1" dirty="0">
              <a:solidFill>
                <a:srgbClr val="0FB7BD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24" name="Google Shape;224;p10"/>
          <p:cNvSpPr txBox="1"/>
          <p:nvPr/>
        </p:nvSpPr>
        <p:spPr>
          <a:xfrm>
            <a:off x="297182" y="189255"/>
            <a:ext cx="17455956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PRONUNCIATION: Stress in words with more than three syllables</a:t>
            </a:r>
            <a:endParaRPr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5" name="Google Shape;225;p10"/>
          <p:cNvGraphicFramePr/>
          <p:nvPr/>
        </p:nvGraphicFramePr>
        <p:xfrm>
          <a:off x="-2" y="3051515"/>
          <a:ext cx="18288000" cy="723547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5182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/>
                        <a:t>More than three syllables words</a:t>
                      </a:r>
                      <a:endParaRPr sz="3600" u="none" strike="noStrike" cap="none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37175" marR="137175" marT="68588" marB="6858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0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3600" dirty="0"/>
                        <a:t>ˌ</a:t>
                      </a:r>
                      <a:r>
                        <a:rPr lang="en-US" sz="3600" dirty="0" err="1"/>
                        <a:t>appliˈcation</a:t>
                      </a:r>
                      <a:endParaRPr sz="3600" u="none" strike="noStrike" cap="none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37175" marR="137175" marT="68588" marB="6858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3600"/>
                        <a:t>ˌpopuˈlation</a:t>
                      </a:r>
                      <a:endParaRPr sz="3600" u="none" strike="noStrike" cap="none">
                        <a:solidFill>
                          <a:srgbClr val="0070C0"/>
                        </a:solidFill>
                      </a:endParaRPr>
                    </a:p>
                  </a:txBody>
                  <a:tcPr marL="137175" marR="137175" marT="68588" marB="685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0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3600" dirty="0" err="1"/>
                        <a:t>comˌmuniˈcation</a:t>
                      </a:r>
                      <a:endParaRPr sz="3600" u="none" strike="noStrike" cap="none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37175" marR="137175" marT="68588" marB="6858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3600" dirty="0"/>
                        <a:t>ˌ</a:t>
                      </a:r>
                      <a:r>
                        <a:rPr lang="en-US" sz="3600" dirty="0" err="1"/>
                        <a:t>indeˈpendent</a:t>
                      </a:r>
                      <a:endParaRPr sz="2700" dirty="0">
                        <a:solidFill>
                          <a:srgbClr val="0070C0"/>
                        </a:solidFill>
                      </a:endParaRPr>
                    </a:p>
                  </a:txBody>
                  <a:tcPr marL="137175" marR="137175" marT="68588" marB="685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50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3600"/>
                        <a:t>ˌecoˈnomic</a:t>
                      </a:r>
                      <a:endParaRPr sz="3600" u="none" strike="noStrike" cap="none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37175" marR="137175" marT="68588" marB="6858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3600" dirty="0"/>
                        <a:t>ˌ</a:t>
                      </a:r>
                      <a:r>
                        <a:rPr lang="en-US" sz="3600" dirty="0" err="1"/>
                        <a:t>possiˈbility</a:t>
                      </a:r>
                      <a:endParaRPr sz="3600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137175" marR="137175" marT="68588" marB="685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50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3600" dirty="0"/>
                        <a:t>ˌ</a:t>
                      </a:r>
                      <a:r>
                        <a:rPr lang="en-US" sz="3600" dirty="0" err="1"/>
                        <a:t>explaˈnation</a:t>
                      </a:r>
                      <a:endParaRPr sz="3600" u="none" strike="noStrike" cap="none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37175" marR="137175" marT="68588" marB="6858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33C0B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3600" dirty="0" err="1"/>
                        <a:t>parˌticiˈpation</a:t>
                      </a:r>
                      <a:endParaRPr sz="3600" u="none" strike="noStrike" cap="none" dirty="0">
                        <a:solidFill>
                          <a:srgbClr val="0070C0"/>
                        </a:solidFill>
                      </a:endParaRPr>
                    </a:p>
                  </a:txBody>
                  <a:tcPr marL="137175" marR="137175" marT="68588" marB="685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6" name="Google Shape;226;p10"/>
          <p:cNvSpPr/>
          <p:nvPr/>
        </p:nvSpPr>
        <p:spPr>
          <a:xfrm>
            <a:off x="598466" y="2143647"/>
            <a:ext cx="753909" cy="753909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 txBox="1"/>
          <p:nvPr/>
        </p:nvSpPr>
        <p:spPr>
          <a:xfrm>
            <a:off x="651814" y="1989687"/>
            <a:ext cx="647216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6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AC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93440" y="11522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64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"/>
            <a:ext cx="18288002" cy="201143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1"/>
          <p:cNvSpPr txBox="1"/>
          <p:nvPr/>
        </p:nvSpPr>
        <p:spPr>
          <a:xfrm>
            <a:off x="1290656" y="1974145"/>
            <a:ext cx="16641206" cy="1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200" b="1" dirty="0">
                <a:solidFill>
                  <a:srgbClr val="0FB7B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Listen and mark the primary stress in the words in bold. Then </a:t>
            </a:r>
            <a:r>
              <a:rPr lang="en-US" sz="4200" b="1" dirty="0" err="1">
                <a:solidFill>
                  <a:srgbClr val="0FB7B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practise</a:t>
            </a:r>
            <a:r>
              <a:rPr lang="en-US" sz="4200" b="1" dirty="0">
                <a:solidFill>
                  <a:srgbClr val="0FB7B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saying the sentences.    </a:t>
            </a:r>
            <a:endParaRPr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Google Shape;236;p11"/>
          <p:cNvSpPr txBox="1"/>
          <p:nvPr/>
        </p:nvSpPr>
        <p:spPr>
          <a:xfrm>
            <a:off x="220198" y="189255"/>
            <a:ext cx="18067802" cy="2215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PRONUNCIATION: Stress in words with more than three syllables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700" dirty="0"/>
          </a:p>
        </p:txBody>
      </p:sp>
      <p:sp>
        <p:nvSpPr>
          <p:cNvPr id="237" name="Google Shape;237;p11"/>
          <p:cNvSpPr/>
          <p:nvPr/>
        </p:nvSpPr>
        <p:spPr>
          <a:xfrm>
            <a:off x="-2" y="3868030"/>
            <a:ext cx="18288000" cy="4755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685800" algn="just"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5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1. Viet Nam is a member of different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international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organisations</a:t>
            </a:r>
            <a:r>
              <a:rPr lang="en-US" sz="45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  <a:endParaRPr sz="4500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685800" algn="just"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5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Our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responsibility </a:t>
            </a:r>
            <a:r>
              <a:rPr lang="en-US" sz="45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is to help the most</a:t>
            </a:r>
            <a:r>
              <a:rPr lang="en-US" sz="45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disadvantaged</a:t>
            </a: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</a:t>
            </a:r>
            <a:r>
              <a:rPr lang="en-US" sz="45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hildren.</a:t>
            </a:r>
            <a:endParaRPr sz="45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685800" algn="just"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5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3. This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organisation</a:t>
            </a:r>
            <a:r>
              <a:rPr lang="en-US" sz="45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aims to promote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environmental</a:t>
            </a:r>
            <a:r>
              <a:rPr lang="en-US" sz="45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5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protection.</a:t>
            </a:r>
            <a:endParaRPr sz="45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685800" algn="just"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5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4. UNICEF aims to create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educational opportunities</a:t>
            </a: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5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for all children.</a:t>
            </a:r>
            <a:endParaRPr sz="45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220197" y="2231928"/>
            <a:ext cx="753909" cy="948918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1"/>
          <p:cNvSpPr txBox="1"/>
          <p:nvPr/>
        </p:nvSpPr>
        <p:spPr>
          <a:xfrm>
            <a:off x="299375" y="2200688"/>
            <a:ext cx="674732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2700" dirty="0"/>
          </a:p>
        </p:txBody>
      </p:sp>
      <p:pic>
        <p:nvPicPr>
          <p:cNvPr id="2" name="AC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41980" y="1073828"/>
            <a:ext cx="914400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821" y="4270987"/>
            <a:ext cx="166280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1. Viet Nam is a member of different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inter'national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,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organi'sations</a:t>
            </a:r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  <a:endParaRPr lang="en-US" sz="4500" dirty="0"/>
          </a:p>
        </p:txBody>
      </p:sp>
      <p:sp>
        <p:nvSpPr>
          <p:cNvPr id="4" name="TextBox 3"/>
          <p:cNvSpPr txBox="1"/>
          <p:nvPr/>
        </p:nvSpPr>
        <p:spPr>
          <a:xfrm>
            <a:off x="709653" y="5350586"/>
            <a:ext cx="165602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Our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re,sponsi'bility</a:t>
            </a: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is to help the most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disad'vantaged</a:t>
            </a:r>
            <a:r>
              <a:rPr lang="en-US" sz="45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children.</a:t>
            </a:r>
            <a:endParaRPr lang="en-US" sz="4500" dirty="0"/>
          </a:p>
        </p:txBody>
      </p:sp>
      <p:sp>
        <p:nvSpPr>
          <p:cNvPr id="5" name="TextBox 4"/>
          <p:cNvSpPr txBox="1"/>
          <p:nvPr/>
        </p:nvSpPr>
        <p:spPr>
          <a:xfrm>
            <a:off x="709653" y="6520000"/>
            <a:ext cx="16272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3. This</a:t>
            </a:r>
            <a:r>
              <a:rPr lang="en-US" sz="45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organi'sation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aims to promote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en,viron'mental</a:t>
            </a:r>
            <a:r>
              <a:rPr lang="en-US" sz="45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protection.</a:t>
            </a:r>
            <a:endParaRPr lang="en-US" sz="4500" dirty="0"/>
          </a:p>
        </p:txBody>
      </p:sp>
      <p:sp>
        <p:nvSpPr>
          <p:cNvPr id="6" name="TextBox 5"/>
          <p:cNvSpPr txBox="1"/>
          <p:nvPr/>
        </p:nvSpPr>
        <p:spPr>
          <a:xfrm>
            <a:off x="735053" y="7453930"/>
            <a:ext cx="17316185" cy="102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4. UNICEF aims to create 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edu'cational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,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oppor'tunities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for all children.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33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3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7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119ba4546e7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8288003" cy="134800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19ba4546e7_0_3"/>
          <p:cNvSpPr txBox="1"/>
          <p:nvPr/>
        </p:nvSpPr>
        <p:spPr>
          <a:xfrm>
            <a:off x="2431128" y="1374107"/>
            <a:ext cx="11646450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Match the words with their meanings.    </a:t>
            </a:r>
            <a:endParaRPr sz="2700" dirty="0"/>
          </a:p>
        </p:txBody>
      </p:sp>
      <p:sp>
        <p:nvSpPr>
          <p:cNvPr id="293" name="Google Shape;293;g119ba4546e7_0_3"/>
          <p:cNvSpPr txBox="1"/>
          <p:nvPr/>
        </p:nvSpPr>
        <p:spPr>
          <a:xfrm>
            <a:off x="274319" y="243257"/>
            <a:ext cx="17373602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lt1"/>
                </a:solidFill>
              </a:rPr>
              <a:t>VOCABULARY:   Joining international </a:t>
            </a:r>
            <a:r>
              <a:rPr lang="en-US" sz="5400" b="1" dirty="0" err="1">
                <a:solidFill>
                  <a:schemeClr val="lt1"/>
                </a:solidFill>
              </a:rPr>
              <a:t>organisations</a:t>
            </a:r>
            <a:r>
              <a:rPr lang="en-US" sz="5400" b="1" dirty="0">
                <a:solidFill>
                  <a:schemeClr val="lt1"/>
                </a:solidFill>
              </a:rPr>
              <a:t> </a:t>
            </a:r>
            <a:endParaRPr sz="2700" dirty="0"/>
          </a:p>
        </p:txBody>
      </p:sp>
      <p:graphicFrame>
        <p:nvGraphicFramePr>
          <p:cNvPr id="294" name="Google Shape;294;g119ba4546e7_0_3"/>
          <p:cNvGraphicFramePr/>
          <p:nvPr/>
        </p:nvGraphicFramePr>
        <p:xfrm>
          <a:off x="463997" y="2410873"/>
          <a:ext cx="4153724" cy="787612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153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0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WORDS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1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1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e</a:t>
                      </a: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nter</a:t>
                      </a:r>
                      <a:endParaRPr sz="4200" b="1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1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1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promote </a:t>
                      </a:r>
                      <a:endParaRPr sz="4200" b="1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51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1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a</a:t>
                      </a: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ims </a:t>
                      </a:r>
                      <a:endParaRPr sz="4200" b="1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51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1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</a:t>
                      </a: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ommitted </a:t>
                      </a:r>
                      <a:endParaRPr sz="4200" b="1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51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1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w</a:t>
                      </a:r>
                      <a:r>
                        <a:rPr lang="en-US" sz="4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elcomes </a:t>
                      </a:r>
                      <a:endParaRPr sz="4200" b="1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5" name="Google Shape;295;g119ba4546e7_0_3"/>
          <p:cNvGraphicFramePr/>
          <p:nvPr/>
        </p:nvGraphicFramePr>
        <p:xfrm>
          <a:off x="5715000" y="2410875"/>
          <a:ext cx="5440680" cy="785002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44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083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MEANINGS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8338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intends</a:t>
                      </a:r>
                      <a:endParaRPr sz="4200" b="0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8338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is pleased to accept</a:t>
                      </a:r>
                      <a:endParaRPr sz="4200" b="0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8338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go into</a:t>
                      </a:r>
                      <a:endParaRPr sz="4200" b="0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8338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encourage</a:t>
                      </a:r>
                      <a:endParaRPr sz="4200" b="0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8338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promised</a:t>
                      </a:r>
                      <a:endParaRPr sz="4200" b="0" u="none" strike="noStrike" cap="none" dirty="0">
                        <a:solidFill>
                          <a:srgbClr val="833C0B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6" name="Google Shape;296;g119ba4546e7_0_3"/>
          <p:cNvSpPr/>
          <p:nvPr/>
        </p:nvSpPr>
        <p:spPr>
          <a:xfrm>
            <a:off x="1405680" y="1657122"/>
            <a:ext cx="753750" cy="753750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119ba4546e7_0_3"/>
          <p:cNvSpPr txBox="1"/>
          <p:nvPr/>
        </p:nvSpPr>
        <p:spPr>
          <a:xfrm>
            <a:off x="1472784" y="1503162"/>
            <a:ext cx="647100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6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98" name="Google Shape;298;g119ba4546e7_0_3"/>
          <p:cNvCxnSpPr>
            <a:cxnSpLocks/>
          </p:cNvCxnSpPr>
          <p:nvPr/>
        </p:nvCxnSpPr>
        <p:spPr>
          <a:xfrm>
            <a:off x="4601693" y="4517270"/>
            <a:ext cx="979563" cy="249541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g119ba4546e7_0_3"/>
          <p:cNvCxnSpPr/>
          <p:nvPr/>
        </p:nvCxnSpPr>
        <p:spPr>
          <a:xfrm flipV="1">
            <a:off x="4732021" y="4478490"/>
            <a:ext cx="1012673" cy="279099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g119ba4546e7_0_3"/>
          <p:cNvCxnSpPr/>
          <p:nvPr/>
        </p:nvCxnSpPr>
        <p:spPr>
          <a:xfrm>
            <a:off x="4601693" y="5778116"/>
            <a:ext cx="1143000" cy="249541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1" name="Google Shape;301;g119ba4546e7_0_3"/>
          <p:cNvCxnSpPr/>
          <p:nvPr/>
        </p:nvCxnSpPr>
        <p:spPr>
          <a:xfrm>
            <a:off x="4668566" y="8273529"/>
            <a:ext cx="1043018" cy="1354344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2" name="Google Shape;302;g119ba4546e7_0_3"/>
          <p:cNvCxnSpPr/>
          <p:nvPr/>
        </p:nvCxnSpPr>
        <p:spPr>
          <a:xfrm flipH="1">
            <a:off x="4668566" y="5873985"/>
            <a:ext cx="1043018" cy="375388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67524"/>
              </p:ext>
            </p:extLst>
          </p:nvPr>
        </p:nvGraphicFramePr>
        <p:xfrm>
          <a:off x="12092940" y="2410872"/>
          <a:ext cx="5897880" cy="769573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897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826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0" u="none" strike="noStrike" cap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VIETNAMESE MEANINGS</a:t>
                      </a:r>
                      <a:endParaRPr sz="3600" b="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26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200" b="0" u="none" strike="noStrike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4200" b="0" u="none" strike="noStrike" cap="non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6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200" b="0" u="none" strike="noStrike" cap="non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6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200" b="0" u="none" strike="noStrike" cap="non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26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200" b="0" u="none" strike="noStrike" cap="non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26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200" b="0" u="none" strike="noStrike" cap="none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102863" marR="10286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268200" y="4147938"/>
            <a:ext cx="52273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Đặt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ra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mục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tiêu</a:t>
            </a:r>
            <a:endParaRPr lang="en-US" sz="4200" dirty="0"/>
          </a:p>
        </p:txBody>
      </p:sp>
      <p:sp>
        <p:nvSpPr>
          <p:cNvPr id="4" name="TextBox 3"/>
          <p:cNvSpPr txBox="1"/>
          <p:nvPr/>
        </p:nvSpPr>
        <p:spPr>
          <a:xfrm>
            <a:off x="12258039" y="5395645"/>
            <a:ext cx="6019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Chào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đón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hoan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nghênh</a:t>
            </a:r>
            <a:endParaRPr lang="en-US" sz="4200" dirty="0"/>
          </a:p>
        </p:txBody>
      </p:sp>
      <p:sp>
        <p:nvSpPr>
          <p:cNvPr id="5" name="TextBox 4"/>
          <p:cNvSpPr txBox="1"/>
          <p:nvPr/>
        </p:nvSpPr>
        <p:spPr>
          <a:xfrm>
            <a:off x="12191999" y="6637849"/>
            <a:ext cx="5379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Thâm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nhập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vào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58039" y="7918576"/>
            <a:ext cx="5725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Quảng bá, khuếch trương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258038" y="9258300"/>
            <a:ext cx="4582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Cam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kết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8288002" cy="107665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5"/>
          <p:cNvSpPr txBox="1"/>
          <p:nvPr/>
        </p:nvSpPr>
        <p:spPr>
          <a:xfrm>
            <a:off x="1141202" y="1253760"/>
            <a:ext cx="17186388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4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Complete the following sentences, using the words in bold in 1.</a:t>
            </a:r>
            <a:endParaRPr sz="4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5"/>
          <p:cNvSpPr/>
          <p:nvPr/>
        </p:nvSpPr>
        <p:spPr>
          <a:xfrm>
            <a:off x="0" y="1942439"/>
            <a:ext cx="18288000" cy="847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200" dirty="0">
                <a:latin typeface="Calibri"/>
                <a:ea typeface="Calibri"/>
                <a:cs typeface="Calibri"/>
                <a:sym typeface="Calibri"/>
              </a:rPr>
              <a:t>1. Joining the WTO has helped Viet Nam _</a:t>
            </a:r>
            <a:r>
              <a:rPr lang="en-US" sz="4200" dirty="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_</a:t>
            </a:r>
            <a:r>
              <a:rPr lang="en-US" sz="4200" dirty="0">
                <a:latin typeface="Calibri"/>
                <a:ea typeface="Calibri"/>
                <a:cs typeface="Calibri"/>
                <a:sym typeface="Calibri"/>
              </a:rPr>
              <a:t>_______ its economic growth.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200" dirty="0">
                <a:latin typeface="Calibri"/>
                <a:ea typeface="Calibri"/>
                <a:cs typeface="Calibri"/>
                <a:sym typeface="Calibri"/>
              </a:rPr>
              <a:t>2. Viet Nam __________ foreign investors in various parts of the economy.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200" dirty="0">
                <a:latin typeface="Calibri"/>
                <a:ea typeface="Calibri"/>
                <a:cs typeface="Calibri"/>
                <a:sym typeface="Calibri"/>
              </a:rPr>
              <a:t>3. We _________ to use the donations effectively. We have signed an agreement on this.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200" dirty="0">
                <a:latin typeface="Calibri"/>
                <a:ea typeface="Calibri"/>
                <a:cs typeface="Calibri"/>
                <a:sym typeface="Calibri"/>
              </a:rPr>
              <a:t>4. This environmental </a:t>
            </a:r>
            <a:r>
              <a:rPr lang="en-US" sz="4200" dirty="0" err="1">
                <a:latin typeface="Calibri"/>
                <a:ea typeface="Calibri"/>
                <a:cs typeface="Calibri"/>
                <a:sym typeface="Calibri"/>
              </a:rPr>
              <a:t>organisation</a:t>
            </a:r>
            <a:r>
              <a:rPr lang="en-US" sz="4200" dirty="0">
                <a:latin typeface="Calibri"/>
                <a:ea typeface="Calibri"/>
                <a:cs typeface="Calibri"/>
                <a:sym typeface="Calibri"/>
              </a:rPr>
              <a:t> __________ to protect local forests. It has a detailed plan to achieve this.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Bef>
                <a:spcPts val="900"/>
              </a:spcBef>
              <a:buClr>
                <a:schemeClr val="dk1"/>
              </a:buClr>
              <a:buSzPts val="1100"/>
            </a:pPr>
            <a:r>
              <a:rPr lang="en-US" sz="4200" dirty="0">
                <a:latin typeface="Calibri"/>
                <a:ea typeface="Calibri"/>
                <a:cs typeface="Calibri"/>
                <a:sym typeface="Calibri"/>
              </a:rPr>
              <a:t>5. We need to improve the quality of goods and services so that they can _________ new markets.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5"/>
          <p:cNvSpPr txBox="1"/>
          <p:nvPr/>
        </p:nvSpPr>
        <p:spPr>
          <a:xfrm>
            <a:off x="2837264" y="4228145"/>
            <a:ext cx="2776500" cy="5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endParaRPr sz="2700"/>
          </a:p>
        </p:txBody>
      </p:sp>
      <p:sp>
        <p:nvSpPr>
          <p:cNvPr id="315" name="Google Shape;315;p15"/>
          <p:cNvSpPr txBox="1"/>
          <p:nvPr/>
        </p:nvSpPr>
        <p:spPr>
          <a:xfrm>
            <a:off x="6086382" y="6974212"/>
            <a:ext cx="2776500" cy="5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endParaRPr sz="2700"/>
          </a:p>
        </p:txBody>
      </p:sp>
      <p:sp>
        <p:nvSpPr>
          <p:cNvPr id="316" name="Google Shape;316;p15"/>
          <p:cNvSpPr/>
          <p:nvPr/>
        </p:nvSpPr>
        <p:spPr>
          <a:xfrm>
            <a:off x="347703" y="1451054"/>
            <a:ext cx="753909" cy="753909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5"/>
          <p:cNvSpPr txBox="1"/>
          <p:nvPr/>
        </p:nvSpPr>
        <p:spPr>
          <a:xfrm>
            <a:off x="347704" y="1261736"/>
            <a:ext cx="674732" cy="1061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2700"/>
          </a:p>
        </p:txBody>
      </p:sp>
      <p:sp>
        <p:nvSpPr>
          <p:cNvPr id="12" name="Google Shape;293;g119ba4546e7_0_3">
            <a:extLst>
              <a:ext uri="{FF2B5EF4-FFF2-40B4-BE49-F238E27FC236}">
                <a16:creationId xmlns:a16="http://schemas.microsoft.com/office/drawing/2014/main" id="{650A5812-D647-45F9-87E1-47A216A88E80}"/>
              </a:ext>
            </a:extLst>
          </p:cNvPr>
          <p:cNvSpPr txBox="1"/>
          <p:nvPr/>
        </p:nvSpPr>
        <p:spPr>
          <a:xfrm>
            <a:off x="636102" y="50572"/>
            <a:ext cx="6838530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5400" b="1" dirty="0">
                <a:solidFill>
                  <a:schemeClr val="lt1"/>
                </a:solidFill>
              </a:rPr>
              <a:t>II. VOCABULARY</a:t>
            </a:r>
            <a:endParaRPr sz="2700" dirty="0"/>
          </a:p>
        </p:txBody>
      </p:sp>
      <p:sp>
        <p:nvSpPr>
          <p:cNvPr id="2" name="TextBox 1"/>
          <p:cNvSpPr txBox="1"/>
          <p:nvPr/>
        </p:nvSpPr>
        <p:spPr>
          <a:xfrm>
            <a:off x="9143999" y="2302784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37264" y="3304396"/>
            <a:ext cx="2639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4460" y="4358218"/>
            <a:ext cx="2674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9619" y="6386928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3857" y="9370241"/>
            <a:ext cx="2023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</a:t>
            </a:r>
          </a:p>
        </p:txBody>
      </p:sp>
    </p:spTree>
    <p:extLst>
      <p:ext uri="{BB962C8B-B14F-4D97-AF65-F5344CB8AC3E}">
        <p14:creationId xmlns:p14="http://schemas.microsoft.com/office/powerpoint/2010/main" val="3848576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1596</Words>
  <Application>Microsoft Office PowerPoint</Application>
  <PresentationFormat>Custom</PresentationFormat>
  <Paragraphs>220</Paragraphs>
  <Slides>20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Impact</vt:lpstr>
      <vt:lpstr>Times New Roman</vt:lpstr>
      <vt:lpstr>Calibri</vt:lpstr>
      <vt:lpstr>VNI-Viettay</vt:lpstr>
      <vt:lpstr>Symbol</vt:lpstr>
      <vt:lpstr>Arial</vt:lpstr>
      <vt:lpstr>Open Sans</vt:lpstr>
      <vt:lpstr>TAN Tangkiwood</vt:lpstr>
      <vt:lpstr>Bungee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CLASS!</dc:title>
  <cp:lastModifiedBy>Nguyen Thi Thuy Bong</cp:lastModifiedBy>
  <cp:revision>85</cp:revision>
  <dcterms:created xsi:type="dcterms:W3CDTF">2006-08-16T00:00:00Z</dcterms:created>
  <dcterms:modified xsi:type="dcterms:W3CDTF">2025-09-09T09:13:00Z</dcterms:modified>
  <dc:identifier>DAGdpOsjjpw</dc:identifier>
</cp:coreProperties>
</file>