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7" r:id="rId3"/>
    <p:sldId id="256"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2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7/11/2024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7/11/2024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2259"/>
            <a:ext cx="12192000" cy="1815882"/>
          </a:xfrm>
          <a:prstGeom prst="rect">
            <a:avLst/>
          </a:prstGeom>
        </p:spPr>
        <p:txBody>
          <a:bodyPr wrap="square">
            <a:spAutoFit/>
          </a:bodyPr>
          <a:lstStyle/>
          <a:p>
            <a:pPr algn="ctr">
              <a:spcAft>
                <a:spcPts val="0"/>
              </a:spcAft>
            </a:pPr>
            <a:r>
              <a:rPr lang="vi-VN" sz="2800" b="1" u="sng" dirty="0">
                <a:solidFill>
                  <a:srgbClr val="ED028C"/>
                </a:solidFill>
                <a:latin typeface="Times New Roman" panose="02020603050405020304" pitchFamily="18" charset="0"/>
                <a:ea typeface="Times New Roman" panose="02020603050405020304" pitchFamily="18" charset="0"/>
              </a:rPr>
              <a:t>TIẾT 13-16, CHỦ ĐỀ 3</a:t>
            </a:r>
            <a:r>
              <a:rPr lang="vi-VN" sz="2800" b="1" dirty="0">
                <a:solidFill>
                  <a:srgbClr val="ED028C"/>
                </a:solidFill>
                <a:latin typeface="Times New Roman" panose="02020603050405020304" pitchFamily="18" charset="0"/>
                <a:ea typeface="Times New Roman" panose="02020603050405020304" pitchFamily="18" charset="0"/>
              </a:rPr>
              <a:t>. </a:t>
            </a:r>
            <a:endParaRPr lang="vi-VN" sz="2800" b="1" dirty="0" smtClean="0">
              <a:solidFill>
                <a:srgbClr val="ED028C"/>
              </a:solidFill>
              <a:latin typeface="Times New Roman" panose="02020603050405020304" pitchFamily="18" charset="0"/>
              <a:ea typeface="Times New Roman" panose="02020603050405020304" pitchFamily="18" charset="0"/>
            </a:endParaRPr>
          </a:p>
          <a:p>
            <a:pPr algn="ctr">
              <a:spcAft>
                <a:spcPts val="0"/>
              </a:spcAft>
            </a:pPr>
            <a:endParaRPr lang="vi-VN" sz="2800" b="1" dirty="0" smtClean="0">
              <a:solidFill>
                <a:srgbClr val="ED028C"/>
              </a:solidFill>
              <a:latin typeface="Times New Roman" panose="02020603050405020304" pitchFamily="18" charset="0"/>
              <a:ea typeface="Times New Roman" panose="02020603050405020304" pitchFamily="18" charset="0"/>
            </a:endParaRPr>
          </a:p>
          <a:p>
            <a:pPr algn="ctr">
              <a:spcAft>
                <a:spcPts val="0"/>
              </a:spcAft>
            </a:pPr>
            <a:r>
              <a:rPr lang="en-US" sz="2800" b="1" dirty="0" smtClean="0">
                <a:solidFill>
                  <a:srgbClr val="ED028C"/>
                </a:solidFill>
                <a:latin typeface="Times New Roman" panose="02020603050405020304" pitchFamily="18" charset="0"/>
                <a:ea typeface="Times New Roman" panose="02020603050405020304" pitchFamily="18" charset="0"/>
              </a:rPr>
              <a:t>QUẢNG </a:t>
            </a:r>
            <a:r>
              <a:rPr lang="en-US" sz="2800" b="1" dirty="0">
                <a:solidFill>
                  <a:srgbClr val="ED028C"/>
                </a:solidFill>
                <a:latin typeface="Times New Roman" panose="02020603050405020304" pitchFamily="18" charset="0"/>
                <a:ea typeface="Times New Roman" panose="02020603050405020304" pitchFamily="18" charset="0"/>
              </a:rPr>
              <a:t>NAM VỚI QUÁ TRÌNH GIAO LƯU, HỘI NHẬP VĂN HOÁ QUỐC </a:t>
            </a:r>
            <a:r>
              <a:rPr lang="vi-VN" sz="2800" b="1" dirty="0">
                <a:solidFill>
                  <a:srgbClr val="ED028C"/>
                </a:solidFill>
                <a:latin typeface="Times New Roman" panose="02020603050405020304" pitchFamily="18" charset="0"/>
                <a:ea typeface="Times New Roman" panose="02020603050405020304" pitchFamily="18" charset="0"/>
              </a:rPr>
              <a:t>TẾ.</a:t>
            </a:r>
            <a:endParaRPr lang="en-US" sz="2800" dirty="0">
              <a:effectLst/>
            </a:endParaRPr>
          </a:p>
        </p:txBody>
      </p:sp>
      <p:pic>
        <p:nvPicPr>
          <p:cNvPr id="6" name="Picture 5"/>
          <p:cNvPicPr>
            <a:picLocks noChangeAspect="1"/>
          </p:cNvPicPr>
          <p:nvPr/>
        </p:nvPicPr>
        <p:blipFill>
          <a:blip r:embed="rId2"/>
          <a:stretch>
            <a:fillRect/>
          </a:stretch>
        </p:blipFill>
        <p:spPr>
          <a:xfrm>
            <a:off x="34835" y="2407024"/>
            <a:ext cx="12122331" cy="4450976"/>
          </a:xfrm>
          <a:prstGeom prst="rect">
            <a:avLst/>
          </a:prstGeom>
        </p:spPr>
      </p:pic>
    </p:spTree>
    <p:extLst>
      <p:ext uri="{BB962C8B-B14F-4D97-AF65-F5344CB8AC3E}">
        <p14:creationId xmlns:p14="http://schemas.microsoft.com/office/powerpoint/2010/main" val="8583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5941"/>
            <a:ext cx="12192000" cy="1384995"/>
          </a:xfrm>
          <a:prstGeom prst="rect">
            <a:avLst/>
          </a:prstGeom>
        </p:spPr>
        <p:txBody>
          <a:bodyPr wrap="square">
            <a:spAutoFit/>
          </a:bodyPr>
          <a:lstStyle/>
          <a:p>
            <a:pPr algn="ctr"/>
            <a:r>
              <a:rPr lang="vi-VN" sz="2800" b="1" dirty="0">
                <a:solidFill>
                  <a:schemeClr val="bg1"/>
                </a:solidFill>
                <a:latin typeface="Times New Roman" panose="02020603050405020304" pitchFamily="18" charset="0"/>
                <a:ea typeface="Times New Roman" panose="02020603050405020304" pitchFamily="18" charset="0"/>
              </a:rPr>
              <a:t>PHẾU HỌC TẬP SỐ 2</a:t>
            </a:r>
            <a:endParaRPr lang="en-US" sz="2800" dirty="0">
              <a:solidFill>
                <a:schemeClr val="bg1"/>
              </a:solidFill>
            </a:endParaRPr>
          </a:p>
          <a:p>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tỉnh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Quảng</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2021 – 2025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2030.</a:t>
            </a:r>
            <a:endParaRPr lang="en-US" sz="2800" dirty="0"/>
          </a:p>
        </p:txBody>
      </p:sp>
      <p:sp>
        <p:nvSpPr>
          <p:cNvPr id="7" name="Rectangle 6"/>
          <p:cNvSpPr/>
          <p:nvPr/>
        </p:nvSpPr>
        <p:spPr>
          <a:xfrm>
            <a:off x="0" y="2597567"/>
            <a:ext cx="12192000" cy="3108543"/>
          </a:xfrm>
          <a:prstGeom prst="rect">
            <a:avLst/>
          </a:prstGeom>
        </p:spPr>
        <p:txBody>
          <a:bodyPr wrap="square">
            <a:spAutoFit/>
          </a:bodyPr>
          <a:lstStyle/>
          <a:p>
            <a:pPr algn="ctr"/>
            <a:r>
              <a:rPr lang="vi-VN" sz="2800" b="1" dirty="0">
                <a:solidFill>
                  <a:srgbClr val="FF0000"/>
                </a:solidFill>
                <a:latin typeface="Times New Roman" panose="02020603050405020304" pitchFamily="18" charset="0"/>
                <a:ea typeface="Times New Roman" panose="02020603050405020304" pitchFamily="18" charset="0"/>
              </a:rPr>
              <a:t>PHẾU HỌC TẬP SỐ 3</a:t>
            </a:r>
            <a:endParaRPr lang="en-US" sz="2800" dirty="0">
              <a:solidFill>
                <a:srgbClr val="FF0000"/>
              </a:solidFill>
            </a:endParaRPr>
          </a:p>
          <a:p>
            <a:r>
              <a:rPr lang="vi-VN" sz="2800" b="1" dirty="0">
                <a:solidFill>
                  <a:srgbClr val="FFFF00"/>
                </a:solidFill>
                <a:latin typeface="Times New Roman" panose="02020603050405020304" pitchFamily="18" charset="0"/>
                <a:ea typeface="Times New Roman" panose="02020603050405020304" pitchFamily="18" charset="0"/>
              </a:rPr>
              <a:t>Câu </a:t>
            </a:r>
            <a:r>
              <a:rPr lang="en-US" sz="2800" b="1" dirty="0">
                <a:solidFill>
                  <a:srgbClr val="FFFF00"/>
                </a:solidFill>
                <a:latin typeface="Times New Roman" panose="02020603050405020304" pitchFamily="18" charset="0"/>
                <a:ea typeface="Times New Roman" panose="02020603050405020304" pitchFamily="18" charset="0"/>
              </a:rPr>
              <a:t>1. </a:t>
            </a:r>
            <a:r>
              <a:rPr lang="en-US" sz="2800" dirty="0" err="1">
                <a:solidFill>
                  <a:srgbClr val="FFFF00"/>
                </a:solidFill>
                <a:latin typeface="Times New Roman" panose="02020603050405020304" pitchFamily="18" charset="0"/>
                <a:ea typeface="Times New Roman" panose="02020603050405020304" pitchFamily="18" charset="0"/>
              </a:rPr>
              <a:t>Trình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bày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những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lợi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ích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quá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trình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giao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lưu</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hội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nhập</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văn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hoá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quốc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tế</a:t>
            </a:r>
            <a:r>
              <a:rPr lang="en-US" sz="2800" dirty="0">
                <a:solidFill>
                  <a:srgbClr val="FFFF00"/>
                </a:solidFill>
                <a:latin typeface="Times New Roman" panose="02020603050405020304" pitchFamily="18" charset="0"/>
                <a:ea typeface="Times New Roman" panose="02020603050405020304" pitchFamily="18" charset="0"/>
              </a:rPr>
              <a:t> ở </a:t>
            </a:r>
            <a:r>
              <a:rPr lang="en-US" sz="2800" dirty="0" err="1">
                <a:solidFill>
                  <a:srgbClr val="FFFF00"/>
                </a:solidFill>
                <a:latin typeface="Times New Roman" panose="02020603050405020304" pitchFamily="18" charset="0"/>
                <a:ea typeface="Times New Roman" panose="02020603050405020304" pitchFamily="18" charset="0"/>
              </a:rPr>
              <a:t>địa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phương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em</a:t>
            </a:r>
            <a:r>
              <a:rPr lang="en-US" sz="2800" dirty="0">
                <a:solidFill>
                  <a:srgbClr val="FFFF00"/>
                </a:solidFill>
                <a:latin typeface="Times New Roman" panose="02020603050405020304" pitchFamily="18" charset="0"/>
                <a:ea typeface="Times New Roman" panose="02020603050405020304" pitchFamily="18" charset="0"/>
              </a:rPr>
              <a:t>. </a:t>
            </a:r>
            <a:endParaRPr lang="en-US" sz="2800" dirty="0">
              <a:solidFill>
                <a:srgbClr val="FFFF00"/>
              </a:solidFill>
            </a:endParaRPr>
          </a:p>
          <a:p>
            <a:r>
              <a:rPr lang="vi-VN" sz="2800" b="1" dirty="0">
                <a:solidFill>
                  <a:srgbClr val="FFFF00"/>
                </a:solidFill>
                <a:latin typeface="Times New Roman" panose="02020603050405020304" pitchFamily="18" charset="0"/>
                <a:ea typeface="Times New Roman" panose="02020603050405020304" pitchFamily="18" charset="0"/>
              </a:rPr>
              <a:t>Câu </a:t>
            </a:r>
            <a:r>
              <a:rPr lang="en-US" sz="2800" b="1" dirty="0">
                <a:solidFill>
                  <a:srgbClr val="FFFF00"/>
                </a:solidFill>
                <a:latin typeface="Times New Roman" panose="02020603050405020304" pitchFamily="18" charset="0"/>
                <a:ea typeface="Times New Roman" panose="02020603050405020304" pitchFamily="18" charset="0"/>
              </a:rPr>
              <a:t>2.</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Những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thái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độ</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quan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niệm</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nào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tránh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trong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quá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trình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giao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lưu</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hội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nhập</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văn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hoá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quốc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tế</a:t>
            </a:r>
            <a:r>
              <a:rPr lang="en-US" sz="2800" dirty="0">
                <a:solidFill>
                  <a:srgbClr val="FFFF00"/>
                </a:solidFill>
                <a:latin typeface="Times New Roman" panose="02020603050405020304" pitchFamily="18" charset="0"/>
                <a:ea typeface="Times New Roman" panose="02020603050405020304" pitchFamily="18" charset="0"/>
              </a:rPr>
              <a:t>. </a:t>
            </a:r>
            <a:endParaRPr lang="en-US" sz="2800" dirty="0">
              <a:solidFill>
                <a:srgbClr val="FFFF00"/>
              </a:solidFill>
            </a:endParaRPr>
          </a:p>
          <a:p>
            <a:r>
              <a:rPr lang="vi-VN" sz="2800" b="1" dirty="0">
                <a:solidFill>
                  <a:srgbClr val="FFFF00"/>
                </a:solidFill>
                <a:latin typeface="Times New Roman" panose="02020603050405020304" pitchFamily="18" charset="0"/>
                <a:ea typeface="Times New Roman" panose="02020603050405020304" pitchFamily="18" charset="0"/>
              </a:rPr>
              <a:t>Câu </a:t>
            </a:r>
            <a:r>
              <a:rPr lang="en-US" sz="2800" b="1" dirty="0">
                <a:solidFill>
                  <a:srgbClr val="FFFF00"/>
                </a:solidFill>
                <a:latin typeface="Times New Roman" panose="02020603050405020304" pitchFamily="18" charset="0"/>
                <a:ea typeface="Times New Roman" panose="02020603050405020304" pitchFamily="18" charset="0"/>
              </a:rPr>
              <a:t>3.</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Hãy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lấy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ví</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dụ</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cụ</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thể</a:t>
            </a:r>
            <a:r>
              <a:rPr lang="en-US" sz="2800" dirty="0">
                <a:solidFill>
                  <a:srgbClr val="FFFF00"/>
                </a:solidFill>
                <a:latin typeface="Times New Roman" panose="02020603050405020304" pitchFamily="18" charset="0"/>
                <a:ea typeface="Times New Roman" panose="02020603050405020304" pitchFamily="18" charset="0"/>
              </a:rPr>
              <a:t> minh </a:t>
            </a:r>
            <a:r>
              <a:rPr lang="en-US" sz="2800" dirty="0" err="1">
                <a:solidFill>
                  <a:srgbClr val="FFFF00"/>
                </a:solidFill>
                <a:latin typeface="Times New Roman" panose="02020603050405020304" pitchFamily="18" charset="0"/>
                <a:ea typeface="Times New Roman" panose="02020603050405020304" pitchFamily="18" charset="0"/>
              </a:rPr>
              <a:t>hoạ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nguy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mai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một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các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giá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trị</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văn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hoá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truyền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thống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trước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sự</a:t>
            </a:r>
            <a:r>
              <a:rPr lang="en-US" sz="2800" dirty="0">
                <a:solidFill>
                  <a:srgbClr val="FFFF00"/>
                </a:solidFill>
                <a:latin typeface="Times New Roman" panose="02020603050405020304" pitchFamily="18" charset="0"/>
                <a:ea typeface="Times New Roman" panose="02020603050405020304" pitchFamily="18" charset="0"/>
              </a:rPr>
              <a:t> du </a:t>
            </a:r>
            <a:r>
              <a:rPr lang="en-US" sz="2800" dirty="0" err="1">
                <a:solidFill>
                  <a:srgbClr val="FFFF00"/>
                </a:solidFill>
                <a:latin typeface="Times New Roman" panose="02020603050405020304" pitchFamily="18" charset="0"/>
                <a:ea typeface="Times New Roman" panose="02020603050405020304" pitchFamily="18" charset="0"/>
              </a:rPr>
              <a:t>nhập</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tấn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công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các</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yếu</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tố</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văn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hoá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mới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lạ</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bên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ngoài</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Tree>
    <p:extLst>
      <p:ext uri="{BB962C8B-B14F-4D97-AF65-F5344CB8AC3E}">
        <p14:creationId xmlns:p14="http://schemas.microsoft.com/office/powerpoint/2010/main" val="42363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3436" y="2138083"/>
            <a:ext cx="6010835" cy="1569660"/>
          </a:xfrm>
          <a:prstGeom prst="rect">
            <a:avLst/>
          </a:prstGeom>
          <a:noFill/>
        </p:spPr>
        <p:txBody>
          <a:bodyPr wrap="square" rtlCol="0">
            <a:spAutoFit/>
          </a:bodyPr>
          <a:lstStyle/>
          <a:p>
            <a:r>
              <a:rPr lang="vi-VN" sz="9600" dirty="0" smtClean="0">
                <a:latin typeface="Auther Typeface" panose="02000503000000020002" pitchFamily="50" charset="0"/>
              </a:rPr>
              <a:t>Thank you!</a:t>
            </a:r>
            <a:endParaRPr lang="en-US" sz="9600" dirty="0">
              <a:latin typeface="Auther Typeface" panose="02000503000000020002" pitchFamily="50" charset="0"/>
            </a:endParaRPr>
          </a:p>
        </p:txBody>
      </p:sp>
    </p:spTree>
    <p:extLst>
      <p:ext uri="{BB962C8B-B14F-4D97-AF65-F5344CB8AC3E}">
        <p14:creationId xmlns:p14="http://schemas.microsoft.com/office/powerpoint/2010/main" val="38773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37529" y="438944"/>
            <a:ext cx="283732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t>          </a:t>
            </a:r>
            <a:r>
              <a:rPr lang="vi-VN" sz="3600" dirty="0" smtClean="0">
                <a:latin typeface="+mj-lt"/>
              </a:rPr>
              <a:t>Văn </a:t>
            </a:r>
            <a:r>
              <a:rPr lang="vi-VN" sz="3600" dirty="0">
                <a:latin typeface="+mj-lt"/>
              </a:rPr>
              <a:t>hóa </a:t>
            </a:r>
            <a:endParaRPr lang="en-US" sz="3600" dirty="0">
              <a:latin typeface="+mj-lt"/>
            </a:endParaRPr>
          </a:p>
        </p:txBody>
      </p:sp>
      <p:sp>
        <p:nvSpPr>
          <p:cNvPr id="9" name="Rectangle 8"/>
          <p:cNvSpPr/>
          <p:nvPr/>
        </p:nvSpPr>
        <p:spPr>
          <a:xfrm>
            <a:off x="6078070" y="2469451"/>
            <a:ext cx="5701553" cy="3474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mj-lt"/>
              </a:rPr>
              <a:t>Văn hóa theo nghĩa rộng</a:t>
            </a:r>
            <a:r>
              <a:rPr lang="vi-VN" sz="2800" dirty="0">
                <a:solidFill>
                  <a:schemeClr val="bg1"/>
                </a:solidFill>
                <a:latin typeface="+mj-lt"/>
              </a:rPr>
              <a:t>: đó là tổng thể các nét đặc thù về tinh thần và vật chất, về trí tuệ và tình cảm của một xã hội hay  nhóm xã hội, và rằng, ngoài nghệ thuật và văn học ra, văn hóa bao gồm cả lối sống, những cách chung sống, những hệ thống giá trị, những truyền thống và những tín ngưỡng.</a:t>
            </a:r>
            <a:endParaRPr lang="en-US" sz="2800" dirty="0">
              <a:solidFill>
                <a:schemeClr val="bg1"/>
              </a:solidFill>
              <a:latin typeface="+mj-lt"/>
            </a:endParaRPr>
          </a:p>
        </p:txBody>
      </p:sp>
      <p:sp>
        <p:nvSpPr>
          <p:cNvPr id="10" name="Rectangle 9"/>
          <p:cNvSpPr/>
          <p:nvPr/>
        </p:nvSpPr>
        <p:spPr>
          <a:xfrm>
            <a:off x="328306" y="2469451"/>
            <a:ext cx="5265669" cy="3474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mj-lt"/>
              </a:rPr>
              <a:t>Văn hóa theo nghĩa hẹp</a:t>
            </a:r>
            <a:r>
              <a:rPr lang="vi-VN" sz="2800" dirty="0">
                <a:solidFill>
                  <a:schemeClr val="bg1"/>
                </a:solidFill>
                <a:latin typeface="+mj-lt"/>
              </a:rPr>
              <a:t>: đó là các sản phẩm và các hoạt động trong lĩnh vực tinh thần như: văn học, nghệ thuật, triết học, đạo đức...</a:t>
            </a:r>
            <a:endParaRPr lang="en-US" sz="2800" dirty="0">
              <a:solidFill>
                <a:schemeClr val="bg1"/>
              </a:solidFill>
              <a:latin typeface="+mj-lt"/>
            </a:endParaRPr>
          </a:p>
        </p:txBody>
      </p:sp>
      <p:cxnSp>
        <p:nvCxnSpPr>
          <p:cNvPr id="12" name="Straight Arrow Connector 11"/>
          <p:cNvCxnSpPr>
            <a:stCxn id="8" idx="2"/>
            <a:endCxn id="10" idx="0"/>
          </p:cNvCxnSpPr>
          <p:nvPr/>
        </p:nvCxnSpPr>
        <p:spPr>
          <a:xfrm flipH="1">
            <a:off x="2961141" y="1353344"/>
            <a:ext cx="2895053" cy="11161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a:stCxn id="8" idx="2"/>
            <a:endCxn id="9" idx="0"/>
          </p:cNvCxnSpPr>
          <p:nvPr/>
        </p:nvCxnSpPr>
        <p:spPr>
          <a:xfrm>
            <a:off x="5856194" y="1353344"/>
            <a:ext cx="3072653" cy="11161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338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13845" y="336177"/>
            <a:ext cx="5432614" cy="1183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mj-lt"/>
              </a:rPr>
              <a:t>Hình thức tồn tại của văn hóa</a:t>
            </a:r>
            <a:endParaRPr lang="en-US" sz="2400" dirty="0">
              <a:latin typeface="+mj-lt"/>
            </a:endParaRPr>
          </a:p>
        </p:txBody>
      </p:sp>
      <p:cxnSp>
        <p:nvCxnSpPr>
          <p:cNvPr id="7" name="Straight Arrow Connector 6"/>
          <p:cNvCxnSpPr>
            <a:stCxn id="5" idx="4"/>
            <a:endCxn id="9" idx="0"/>
          </p:cNvCxnSpPr>
          <p:nvPr/>
        </p:nvCxnSpPr>
        <p:spPr>
          <a:xfrm flipH="1">
            <a:off x="2777939" y="1519519"/>
            <a:ext cx="3152213" cy="2084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Oval 8"/>
          <p:cNvSpPr/>
          <p:nvPr/>
        </p:nvSpPr>
        <p:spPr>
          <a:xfrm>
            <a:off x="1736912" y="1727947"/>
            <a:ext cx="2082053" cy="1739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Cách thứ nhất</a:t>
            </a:r>
            <a:endParaRPr lang="en-US" dirty="0">
              <a:solidFill>
                <a:srgbClr val="FF0000"/>
              </a:solidFill>
            </a:endParaRPr>
          </a:p>
        </p:txBody>
      </p:sp>
      <p:sp>
        <p:nvSpPr>
          <p:cNvPr id="11" name="Oval 10"/>
          <p:cNvSpPr/>
          <p:nvPr/>
        </p:nvSpPr>
        <p:spPr>
          <a:xfrm>
            <a:off x="572053" y="3688977"/>
            <a:ext cx="1761567" cy="1649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rPr>
              <a:t>VH vật thể</a:t>
            </a:r>
            <a:endParaRPr lang="en-US" dirty="0">
              <a:solidFill>
                <a:schemeClr val="bg1"/>
              </a:solidFill>
            </a:endParaRPr>
          </a:p>
        </p:txBody>
      </p:sp>
      <p:cxnSp>
        <p:nvCxnSpPr>
          <p:cNvPr id="12" name="Straight Arrow Connector 11"/>
          <p:cNvCxnSpPr>
            <a:stCxn id="9" idx="4"/>
            <a:endCxn id="11" idx="0"/>
          </p:cNvCxnSpPr>
          <p:nvPr/>
        </p:nvCxnSpPr>
        <p:spPr>
          <a:xfrm flipH="1">
            <a:off x="1452837" y="3467101"/>
            <a:ext cx="1325102" cy="221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5" idx="4"/>
            <a:endCxn id="20" idx="0"/>
          </p:cNvCxnSpPr>
          <p:nvPr/>
        </p:nvCxnSpPr>
        <p:spPr>
          <a:xfrm>
            <a:off x="5930152" y="1519519"/>
            <a:ext cx="2938184" cy="10421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Oval 19"/>
          <p:cNvSpPr/>
          <p:nvPr/>
        </p:nvSpPr>
        <p:spPr>
          <a:xfrm>
            <a:off x="7893424" y="1623733"/>
            <a:ext cx="1949823" cy="16853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rPr>
              <a:t>Cách thứ hai</a:t>
            </a:r>
            <a:endParaRPr lang="en-US" dirty="0">
              <a:solidFill>
                <a:schemeClr val="bg1"/>
              </a:solidFill>
            </a:endParaRPr>
          </a:p>
        </p:txBody>
      </p:sp>
      <p:sp>
        <p:nvSpPr>
          <p:cNvPr id="23" name="Oval 22"/>
          <p:cNvSpPr/>
          <p:nvPr/>
        </p:nvSpPr>
        <p:spPr>
          <a:xfrm>
            <a:off x="3163416" y="3675531"/>
            <a:ext cx="1853453" cy="1662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rPr>
              <a:t>VH phi vật thể</a:t>
            </a:r>
            <a:endParaRPr lang="en-US" dirty="0">
              <a:solidFill>
                <a:schemeClr val="bg1"/>
              </a:solidFill>
            </a:endParaRPr>
          </a:p>
        </p:txBody>
      </p:sp>
      <p:cxnSp>
        <p:nvCxnSpPr>
          <p:cNvPr id="25" name="Straight Arrow Connector 24"/>
          <p:cNvCxnSpPr>
            <a:stCxn id="9" idx="4"/>
            <a:endCxn id="23" idx="0"/>
          </p:cNvCxnSpPr>
          <p:nvPr/>
        </p:nvCxnSpPr>
        <p:spPr>
          <a:xfrm>
            <a:off x="2777939" y="3467101"/>
            <a:ext cx="1312204" cy="208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Oval 33"/>
          <p:cNvSpPr/>
          <p:nvPr/>
        </p:nvSpPr>
        <p:spPr>
          <a:xfrm>
            <a:off x="5821439" y="3675531"/>
            <a:ext cx="1704423" cy="1649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66"/>
                </a:solidFill>
              </a:rPr>
              <a:t>VH vật chất</a:t>
            </a:r>
            <a:endParaRPr lang="en-US" dirty="0">
              <a:solidFill>
                <a:srgbClr val="FF0066"/>
              </a:solidFill>
            </a:endParaRPr>
          </a:p>
        </p:txBody>
      </p:sp>
      <p:cxnSp>
        <p:nvCxnSpPr>
          <p:cNvPr id="35" name="Straight Arrow Connector 34"/>
          <p:cNvCxnSpPr>
            <a:stCxn id="20" idx="4"/>
            <a:endCxn id="34" idx="0"/>
          </p:cNvCxnSpPr>
          <p:nvPr/>
        </p:nvCxnSpPr>
        <p:spPr>
          <a:xfrm flipH="1">
            <a:off x="6673651" y="3309088"/>
            <a:ext cx="2194685" cy="3664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a:stCxn id="20" idx="4"/>
            <a:endCxn id="41" idx="0"/>
          </p:cNvCxnSpPr>
          <p:nvPr/>
        </p:nvCxnSpPr>
        <p:spPr>
          <a:xfrm flipH="1">
            <a:off x="8868335" y="3309088"/>
            <a:ext cx="1" cy="3664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1" name="Oval 40"/>
          <p:cNvSpPr/>
          <p:nvPr/>
        </p:nvSpPr>
        <p:spPr>
          <a:xfrm>
            <a:off x="7987970" y="3675531"/>
            <a:ext cx="1760729" cy="1692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66"/>
                </a:solidFill>
              </a:rPr>
              <a:t>VH quan hệ giữa người với người</a:t>
            </a:r>
            <a:endParaRPr lang="en-US" dirty="0">
              <a:solidFill>
                <a:srgbClr val="FF0066"/>
              </a:solidFill>
            </a:endParaRPr>
          </a:p>
        </p:txBody>
      </p:sp>
      <p:sp>
        <p:nvSpPr>
          <p:cNvPr id="42" name="Oval 41"/>
          <p:cNvSpPr/>
          <p:nvPr/>
        </p:nvSpPr>
        <p:spPr>
          <a:xfrm>
            <a:off x="10013014" y="3499033"/>
            <a:ext cx="1722898" cy="1649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66"/>
                </a:solidFill>
              </a:rPr>
              <a:t>VH tinh thần</a:t>
            </a:r>
            <a:endParaRPr lang="en-US" dirty="0">
              <a:solidFill>
                <a:srgbClr val="FF0066"/>
              </a:solidFill>
            </a:endParaRPr>
          </a:p>
        </p:txBody>
      </p:sp>
      <p:cxnSp>
        <p:nvCxnSpPr>
          <p:cNvPr id="46" name="Straight Arrow Connector 45"/>
          <p:cNvCxnSpPr>
            <a:stCxn id="20" idx="4"/>
            <a:endCxn id="42" idx="0"/>
          </p:cNvCxnSpPr>
          <p:nvPr/>
        </p:nvCxnSpPr>
        <p:spPr>
          <a:xfrm>
            <a:off x="8868336" y="3309088"/>
            <a:ext cx="2006127" cy="1899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12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20" grpId="0" animBg="1"/>
      <p:bldP spid="23" grpId="0" animBg="1"/>
      <p:bldP spid="34"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089212"/>
            <a:ext cx="12192000" cy="5768787"/>
          </a:xfrm>
          <a:prstGeom prst="rect">
            <a:avLst/>
          </a:prstGeom>
        </p:spPr>
      </p:pic>
      <p:sp>
        <p:nvSpPr>
          <p:cNvPr id="8" name="Rectangle 7"/>
          <p:cNvSpPr/>
          <p:nvPr/>
        </p:nvSpPr>
        <p:spPr>
          <a:xfrm>
            <a:off x="1277471" y="255493"/>
            <a:ext cx="9735670" cy="830997"/>
          </a:xfrm>
          <a:prstGeom prst="rect">
            <a:avLst/>
          </a:prstGeom>
        </p:spPr>
        <p:txBody>
          <a:bodyPr wrap="square">
            <a:spAutoFit/>
          </a:bodyPr>
          <a:lstStyle/>
          <a:p>
            <a:pPr>
              <a:spcAft>
                <a:spcPts val="0"/>
              </a:spcAft>
            </a:pP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rPr>
              <a:t> Nam) </a:t>
            </a:r>
            <a:r>
              <a:rPr lang="vi-VN" sz="2400" dirty="0">
                <a:latin typeface="Times New Roman" panose="02020603050405020304" pitchFamily="18" charset="0"/>
                <a:ea typeface="Times New Roman" panose="02020603050405020304" pitchFamily="18" charset="0"/>
              </a:rPr>
              <a:t>đượ</a:t>
            </a:r>
            <a:r>
              <a:rPr lang="en-US" sz="2400" dirty="0">
                <a:latin typeface="Times New Roman" panose="02020603050405020304" pitchFamily="18" charset="0"/>
                <a:ea typeface="Times New Roman" panose="02020603050405020304" pitchFamily="18" charset="0"/>
              </a:rPr>
              <a:t>c World Travel Award </a:t>
            </a:r>
            <a:r>
              <a:rPr lang="en-US" sz="2400" dirty="0" err="1">
                <a:latin typeface="Times New Roman" panose="02020603050405020304" pitchFamily="18" charset="0"/>
                <a:ea typeface="Times New Roman" panose="02020603050405020304" pitchFamily="18" charset="0"/>
              </a:rPr>
              <a:t>vinh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hơp</a:t>
            </a:r>
            <a:r>
              <a:rPr lang="en-US" sz="2400" dirty="0">
                <a:latin typeface="Times New Roman" panose="02020603050405020304" pitchFamily="18" charset="0"/>
                <a:ea typeface="Times New Roman" panose="02020603050405020304" pitchFamily="18" charset="0"/>
              </a:rPr>
              <a:t> du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hoá-giải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ng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thế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2023”</a:t>
            </a:r>
            <a:endParaRPr lang="en-US" sz="2400" dirty="0">
              <a:effectLst/>
            </a:endParaRPr>
          </a:p>
        </p:txBody>
      </p:sp>
    </p:spTree>
    <p:extLst>
      <p:ext uri="{BB962C8B-B14F-4D97-AF65-F5344CB8AC3E}">
        <p14:creationId xmlns:p14="http://schemas.microsoft.com/office/powerpoint/2010/main" val="301710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425389"/>
            <a:ext cx="12192000" cy="5432612"/>
          </a:xfrm>
          <a:prstGeom prst="rect">
            <a:avLst/>
          </a:prstGeom>
        </p:spPr>
      </p:pic>
      <p:sp>
        <p:nvSpPr>
          <p:cNvPr id="5" name="Rectangle 4"/>
          <p:cNvSpPr/>
          <p:nvPr/>
        </p:nvSpPr>
        <p:spPr>
          <a:xfrm>
            <a:off x="766483" y="40394"/>
            <a:ext cx="10340788" cy="1384995"/>
          </a:xfrm>
          <a:prstGeom prst="rect">
            <a:avLst/>
          </a:prstGeom>
        </p:spPr>
        <p:txBody>
          <a:bodyPr wrap="square">
            <a:spAutoFit/>
          </a:bodyPr>
          <a:lstStyle/>
          <a:p>
            <a:pPr algn="ctr">
              <a:spcAft>
                <a:spcPts val="0"/>
              </a:spcAft>
            </a:pPr>
            <a:r>
              <a:rPr lang="vi-VN" sz="2800" b="1" dirty="0">
                <a:latin typeface="Times New Roman" panose="02020603050405020304" pitchFamily="18" charset="0"/>
                <a:ea typeface="Times New Roman" panose="02020603050405020304" pitchFamily="18" charset="0"/>
              </a:rPr>
              <a:t>Văn nghệ khai mạc ngày hội văn hóa,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va</a:t>
            </a:r>
            <a:r>
              <a:rPr lang="en-US" sz="2800" b="1" dirty="0">
                <a:latin typeface="Times New Roman" panose="02020603050405020304" pitchFamily="18" charset="0"/>
                <a:ea typeface="Times New Roman" panose="02020603050405020304" pitchFamily="18" charset="0"/>
              </a:rPr>
              <a:t> du </a:t>
            </a:r>
            <a:r>
              <a:rPr lang="en-US" sz="2800" b="1" dirty="0" err="1">
                <a:latin typeface="Times New Roman" panose="02020603050405020304" pitchFamily="18" charset="0"/>
                <a:ea typeface="Times New Roman" panose="02020603050405020304" pitchFamily="18" charset="0"/>
              </a:rPr>
              <a:t>lịch</a:t>
            </a:r>
            <a:r>
              <a:rPr lang="en-US" sz="2800" b="1" dirty="0">
                <a:latin typeface="Times New Roman" panose="02020603050405020304" pitchFamily="18" charset="0"/>
                <a:ea typeface="Times New Roman" panose="02020603050405020304" pitchFamily="18" charset="0"/>
              </a:rPr>
              <a:t> (VHTTDL)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huyện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miền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tỉnh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Quảng</a:t>
            </a:r>
            <a:r>
              <a:rPr lang="en-US" sz="2800" b="1" dirty="0">
                <a:latin typeface="Times New Roman" panose="02020603050405020304" pitchFamily="18" charset="0"/>
                <a:ea typeface="Times New Roman" panose="02020603050405020304" pitchFamily="18" charset="0"/>
              </a:rPr>
              <a:t> Nam </a:t>
            </a:r>
            <a:r>
              <a:rPr lang="en-US" sz="2800" b="1" dirty="0" err="1">
                <a:latin typeface="Times New Roman" panose="02020603050405020304" pitchFamily="18" charset="0"/>
                <a:ea typeface="Times New Roman" panose="02020603050405020304" pitchFamily="18" charset="0"/>
              </a:rPr>
              <a:t>lần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thứ</a:t>
            </a:r>
            <a:r>
              <a:rPr lang="en-US" sz="2800" b="1" dirty="0">
                <a:latin typeface="Times New Roman" panose="02020603050405020304" pitchFamily="18" charset="0"/>
                <a:ea typeface="Times New Roman" panose="02020603050405020304" pitchFamily="18" charset="0"/>
              </a:rPr>
              <a:t> XX </a:t>
            </a:r>
            <a:r>
              <a:rPr lang="en-US" sz="2800" b="1" dirty="0" err="1">
                <a:latin typeface="Times New Roman" panose="02020603050405020304" pitchFamily="18" charset="0"/>
                <a:ea typeface="Times New Roman" panose="02020603050405020304" pitchFamily="18" charset="0"/>
              </a:rPr>
              <a:t>năm</a:t>
            </a:r>
            <a:r>
              <a:rPr lang="en-US" sz="2800" b="1"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rPr>
              <a:t>2023.</a:t>
            </a:r>
            <a:endParaRPr lang="en-US" sz="2800" dirty="0">
              <a:effectLst/>
            </a:endParaRPr>
          </a:p>
        </p:txBody>
      </p:sp>
    </p:spTree>
    <p:extLst>
      <p:ext uri="{BB962C8B-B14F-4D97-AF65-F5344CB8AC3E}">
        <p14:creationId xmlns:p14="http://schemas.microsoft.com/office/powerpoint/2010/main" val="11562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102659"/>
            <a:ext cx="12191999" cy="5755341"/>
          </a:xfrm>
          <a:prstGeom prst="rect">
            <a:avLst/>
          </a:prstGeom>
        </p:spPr>
      </p:pic>
      <p:sp>
        <p:nvSpPr>
          <p:cNvPr id="6" name="Rectangle 5"/>
          <p:cNvSpPr/>
          <p:nvPr/>
        </p:nvSpPr>
        <p:spPr>
          <a:xfrm>
            <a:off x="3368817" y="393557"/>
            <a:ext cx="4970271" cy="461665"/>
          </a:xfrm>
          <a:prstGeom prst="rect">
            <a:avLst/>
          </a:prstGeom>
        </p:spPr>
        <p:txBody>
          <a:bodyPr wrap="none">
            <a:spAutoFit/>
          </a:bodyPr>
          <a:lstStyle/>
          <a:p>
            <a:pPr algn="ctr">
              <a:spcAft>
                <a:spcPts val="0"/>
              </a:spcAft>
            </a:pPr>
            <a:r>
              <a:rPr lang="en-US" sz="2400" b="1" dirty="0" err="1">
                <a:solidFill>
                  <a:srgbClr val="231F20"/>
                </a:solidFill>
                <a:latin typeface="Times New Roman" panose="02020603050405020304" pitchFamily="18" charset="0"/>
              </a:rPr>
              <a:t>Giao</a:t>
            </a:r>
            <a:r>
              <a:rPr lang="en-US" sz="2400" b="1" dirty="0">
                <a:solidFill>
                  <a:srgbClr val="231F20"/>
                </a:solidFill>
                <a:latin typeface="Times New Roman" panose="02020603050405020304" pitchFamily="18" charset="0"/>
              </a:rPr>
              <a:t> </a:t>
            </a:r>
            <a:r>
              <a:rPr lang="en-US" sz="2400" b="1" dirty="0" err="1">
                <a:solidFill>
                  <a:srgbClr val="231F20"/>
                </a:solidFill>
                <a:latin typeface="Times New Roman" panose="02020603050405020304" pitchFamily="18" charset="0"/>
              </a:rPr>
              <a:t>lưu</a:t>
            </a:r>
            <a:r>
              <a:rPr lang="en-US" sz="2400" b="1" dirty="0">
                <a:solidFill>
                  <a:srgbClr val="231F20"/>
                </a:solidFill>
                <a:latin typeface="Times New Roman" panose="02020603050405020304" pitchFamily="18" charset="0"/>
              </a:rPr>
              <a:t> </a:t>
            </a:r>
            <a:r>
              <a:rPr lang="en-US" sz="2400" b="1" dirty="0" err="1">
                <a:solidFill>
                  <a:srgbClr val="231F20"/>
                </a:solidFill>
                <a:latin typeface="Times New Roman" panose="02020603050405020304" pitchFamily="18" charset="0"/>
              </a:rPr>
              <a:t>văn</a:t>
            </a:r>
            <a:r>
              <a:rPr lang="en-US" sz="2400" b="1" dirty="0">
                <a:solidFill>
                  <a:srgbClr val="231F20"/>
                </a:solidFill>
                <a:latin typeface="Times New Roman" panose="02020603050405020304" pitchFamily="18" charset="0"/>
              </a:rPr>
              <a:t> </a:t>
            </a:r>
            <a:r>
              <a:rPr lang="en-US" sz="2400" b="1" dirty="0" err="1">
                <a:solidFill>
                  <a:srgbClr val="231F20"/>
                </a:solidFill>
                <a:latin typeface="Times New Roman" panose="02020603050405020304" pitchFamily="18" charset="0"/>
              </a:rPr>
              <a:t>hoá</a:t>
            </a:r>
            <a:r>
              <a:rPr lang="en-US" sz="2400" b="1" dirty="0">
                <a:solidFill>
                  <a:srgbClr val="231F20"/>
                </a:solidFill>
                <a:latin typeface="Times New Roman" panose="02020603050405020304" pitchFamily="18" charset="0"/>
              </a:rPr>
              <a:t> </a:t>
            </a:r>
            <a:r>
              <a:rPr lang="en-US" sz="2400" b="1" dirty="0" err="1">
                <a:solidFill>
                  <a:srgbClr val="231F20"/>
                </a:solidFill>
                <a:latin typeface="Times New Roman" panose="02020603050405020304" pitchFamily="18" charset="0"/>
              </a:rPr>
              <a:t>Hội</a:t>
            </a:r>
            <a:r>
              <a:rPr lang="en-US" sz="2400" b="1" dirty="0">
                <a:solidFill>
                  <a:srgbClr val="231F20"/>
                </a:solidFill>
                <a:latin typeface="Times New Roman" panose="02020603050405020304" pitchFamily="18" charset="0"/>
              </a:rPr>
              <a:t> An - </a:t>
            </a:r>
            <a:r>
              <a:rPr lang="en-US" sz="2400" b="1" dirty="0" err="1">
                <a:solidFill>
                  <a:srgbClr val="231F20"/>
                </a:solidFill>
                <a:latin typeface="Times New Roman" panose="02020603050405020304" pitchFamily="18" charset="0"/>
              </a:rPr>
              <a:t>Nhật</a:t>
            </a:r>
            <a:r>
              <a:rPr lang="en-US" sz="2400" b="1" dirty="0">
                <a:solidFill>
                  <a:srgbClr val="231F20"/>
                </a:solidFill>
                <a:latin typeface="Times New Roman" panose="02020603050405020304" pitchFamily="18" charset="0"/>
              </a:rPr>
              <a:t> </a:t>
            </a:r>
            <a:r>
              <a:rPr lang="en-US" sz="2400" b="1" dirty="0" err="1">
                <a:solidFill>
                  <a:srgbClr val="231F20"/>
                </a:solidFill>
                <a:latin typeface="Times New Roman" panose="02020603050405020304" pitchFamily="18" charset="0"/>
              </a:rPr>
              <a:t>Bản</a:t>
            </a:r>
            <a:endParaRPr lang="en-US" sz="2400" dirty="0">
              <a:effectLst/>
            </a:endParaRPr>
          </a:p>
        </p:txBody>
      </p:sp>
    </p:spTree>
    <p:extLst>
      <p:ext uri="{BB962C8B-B14F-4D97-AF65-F5344CB8AC3E}">
        <p14:creationId xmlns:p14="http://schemas.microsoft.com/office/powerpoint/2010/main" val="34704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264024"/>
            <a:ext cx="12192000" cy="5593976"/>
          </a:xfrm>
          <a:prstGeom prst="rect">
            <a:avLst/>
          </a:prstGeom>
        </p:spPr>
      </p:pic>
      <p:sp>
        <p:nvSpPr>
          <p:cNvPr id="6" name="Rectangle 5"/>
          <p:cNvSpPr/>
          <p:nvPr/>
        </p:nvSpPr>
        <p:spPr>
          <a:xfrm>
            <a:off x="2500508" y="595263"/>
            <a:ext cx="8037778" cy="523220"/>
          </a:xfrm>
          <a:prstGeom prst="rect">
            <a:avLst/>
          </a:prstGeom>
        </p:spPr>
        <p:txBody>
          <a:bodyPr wrap="none">
            <a:spAutoFit/>
          </a:bodyPr>
          <a:lstStyle/>
          <a:p>
            <a:r>
              <a:rPr lang="en-US" sz="2800" b="1" dirty="0" err="1">
                <a:solidFill>
                  <a:srgbClr val="231F20"/>
                </a:solidFill>
                <a:latin typeface="Times New Roman" panose="02020603050405020304" pitchFamily="18" charset="0"/>
                <a:ea typeface="Times New Roman" panose="02020603050405020304" pitchFamily="18" charset="0"/>
              </a:rPr>
              <a:t>Những</a:t>
            </a:r>
            <a:r>
              <a:rPr lang="en-US" sz="2800" b="1" dirty="0">
                <a:solidFill>
                  <a:srgbClr val="231F20"/>
                </a:solidFill>
                <a:latin typeface="Times New Roman" panose="02020603050405020304" pitchFamily="18" charset="0"/>
                <a:ea typeface="Times New Roman" panose="02020603050405020304" pitchFamily="18" charset="0"/>
              </a:rPr>
              <a:t> </a:t>
            </a:r>
            <a:r>
              <a:rPr lang="vi-VN" sz="2800" b="1" dirty="0">
                <a:solidFill>
                  <a:srgbClr val="231F20"/>
                </a:solidFill>
                <a:latin typeface="Times New Roman" panose="02020603050405020304" pitchFamily="18" charset="0"/>
                <a:ea typeface="Times New Roman" panose="02020603050405020304" pitchFamily="18" charset="0"/>
              </a:rPr>
              <a:t>ngà</a:t>
            </a:r>
            <a:r>
              <a:rPr lang="en-US" sz="2800" b="1" dirty="0">
                <a:solidFill>
                  <a:srgbClr val="231F20"/>
                </a:solidFill>
                <a:latin typeface="Times New Roman" panose="02020603050405020304" pitchFamily="18" charset="0"/>
                <a:ea typeface="Times New Roman" panose="02020603050405020304" pitchFamily="18" charset="0"/>
              </a:rPr>
              <a:t>y </a:t>
            </a:r>
            <a:r>
              <a:rPr lang="vi-VN" sz="2800" b="1" dirty="0">
                <a:solidFill>
                  <a:srgbClr val="231F20"/>
                </a:solidFill>
                <a:latin typeface="Times New Roman" panose="02020603050405020304" pitchFamily="18" charset="0"/>
                <a:ea typeface="Times New Roman" panose="02020603050405020304" pitchFamily="18" charset="0"/>
              </a:rPr>
              <a:t>hội </a:t>
            </a:r>
            <a:r>
              <a:rPr lang="en-US" sz="2800" b="1" dirty="0" err="1">
                <a:solidFill>
                  <a:srgbClr val="231F20"/>
                </a:solidFill>
                <a:latin typeface="Times New Roman" panose="02020603050405020304" pitchFamily="18" charset="0"/>
                <a:ea typeface="Times New Roman" panose="02020603050405020304" pitchFamily="18" charset="0"/>
              </a:rPr>
              <a:t>văn</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hoá</a:t>
            </a:r>
            <a:r>
              <a:rPr lang="en-US" sz="2800" b="1" dirty="0">
                <a:solidFill>
                  <a:srgbClr val="231F20"/>
                </a:solidFill>
                <a:latin typeface="Times New Roman" panose="02020603050405020304" pitchFamily="18" charset="0"/>
                <a:ea typeface="Times New Roman" panose="02020603050405020304" pitchFamily="18" charset="0"/>
              </a:rPr>
              <a:t> </a:t>
            </a:r>
            <a:r>
              <a:rPr lang="vi-VN" sz="2800" b="1" dirty="0">
                <a:solidFill>
                  <a:srgbClr val="231F20"/>
                </a:solidFill>
                <a:latin typeface="Times New Roman" panose="02020603050405020304" pitchFamily="18" charset="0"/>
                <a:ea typeface="Times New Roman" panose="02020603050405020304" pitchFamily="18" charset="0"/>
              </a:rPr>
              <a:t>Hà</a:t>
            </a:r>
            <a:r>
              <a:rPr lang="en-US" sz="2800" b="1" dirty="0">
                <a:solidFill>
                  <a:srgbClr val="231F20"/>
                </a:solidFill>
                <a:latin typeface="Times New Roman" panose="02020603050405020304" pitchFamily="18" charset="0"/>
                <a:ea typeface="Times New Roman" panose="02020603050405020304" pitchFamily="18" charset="0"/>
              </a:rPr>
              <a:t>n </a:t>
            </a:r>
            <a:r>
              <a:rPr lang="en-US" sz="2800" b="1" dirty="0" err="1">
                <a:solidFill>
                  <a:srgbClr val="231F20"/>
                </a:solidFill>
                <a:latin typeface="Times New Roman" panose="02020603050405020304" pitchFamily="18" charset="0"/>
                <a:ea typeface="Times New Roman" panose="02020603050405020304" pitchFamily="18" charset="0"/>
              </a:rPr>
              <a:t>Quốc</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tại</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Quảng</a:t>
            </a:r>
            <a:r>
              <a:rPr lang="en-US" sz="2800" b="1" dirty="0">
                <a:solidFill>
                  <a:srgbClr val="231F20"/>
                </a:solidFill>
                <a:latin typeface="Times New Roman" panose="02020603050405020304" pitchFamily="18" charset="0"/>
                <a:ea typeface="Times New Roman" panose="02020603050405020304" pitchFamily="18" charset="0"/>
              </a:rPr>
              <a:t> Nam</a:t>
            </a:r>
            <a:endParaRPr lang="en-US" sz="2800" dirty="0"/>
          </a:p>
        </p:txBody>
      </p:sp>
    </p:spTree>
    <p:extLst>
      <p:ext uri="{BB962C8B-B14F-4D97-AF65-F5344CB8AC3E}">
        <p14:creationId xmlns:p14="http://schemas.microsoft.com/office/powerpoint/2010/main" val="29085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316743"/>
            <a:ext cx="12192000" cy="5541257"/>
          </a:xfrm>
          <a:prstGeom prst="rect">
            <a:avLst/>
          </a:prstGeom>
        </p:spPr>
      </p:pic>
      <p:sp>
        <p:nvSpPr>
          <p:cNvPr id="6" name="Rectangle 5"/>
          <p:cNvSpPr/>
          <p:nvPr/>
        </p:nvSpPr>
        <p:spPr>
          <a:xfrm>
            <a:off x="349623" y="362636"/>
            <a:ext cx="11672047" cy="954107"/>
          </a:xfrm>
          <a:prstGeom prst="rect">
            <a:avLst/>
          </a:prstGeom>
        </p:spPr>
        <p:txBody>
          <a:bodyPr wrap="square">
            <a:spAutoFit/>
          </a:bodyPr>
          <a:lstStyle/>
          <a:p>
            <a:pPr algn="ctr"/>
            <a:r>
              <a:rPr lang="vi-VN" sz="2800" b="1" dirty="0" smtClean="0">
                <a:solidFill>
                  <a:srgbClr val="231F20"/>
                </a:solidFill>
                <a:latin typeface="Times New Roman" panose="02020603050405020304" pitchFamily="18" charset="0"/>
                <a:ea typeface="Times New Roman" panose="02020603050405020304" pitchFamily="18" charset="0"/>
              </a:rPr>
              <a:t>Đoàn</a:t>
            </a:r>
            <a:r>
              <a:rPr lang="en-US" sz="2800" b="1" dirty="0" smtClean="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nghệ</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thuật</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cố</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đô</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Luang</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Brabang</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 </a:t>
            </a:r>
            <a:r>
              <a:rPr lang="en-US" sz="2800" b="1" dirty="0">
                <a:solidFill>
                  <a:srgbClr val="231F20"/>
                </a:solidFill>
                <a:latin typeface="Times New Roman" panose="02020603050405020304" pitchFamily="18" charset="0"/>
                <a:ea typeface="Times New Roman" panose="02020603050405020304" pitchFamily="18" charset="0"/>
              </a:rPr>
              <a:t>(</a:t>
            </a:r>
            <a:r>
              <a:rPr lang="vi-VN" sz="2800" b="1" dirty="0">
                <a:solidFill>
                  <a:srgbClr val="231F20"/>
                </a:solidFill>
                <a:latin typeface="Times New Roman" panose="02020603050405020304" pitchFamily="18" charset="0"/>
                <a:ea typeface="Times New Roman" panose="02020603050405020304" pitchFamily="18" charset="0"/>
              </a:rPr>
              <a:t>Lào </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biểu</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diễn</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vũ</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điệu</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cung</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đình</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tại</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Đô</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thị</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cổ</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Hội</a:t>
            </a:r>
            <a:r>
              <a:rPr lang="en-US" sz="2800" b="1" dirty="0">
                <a:solidFill>
                  <a:srgbClr val="231F20"/>
                </a:solidFill>
                <a:latin typeface="Times New Roman" panose="02020603050405020304" pitchFamily="18" charset="0"/>
                <a:ea typeface="Times New Roman" panose="02020603050405020304" pitchFamily="18" charset="0"/>
              </a:rPr>
              <a:t> </a:t>
            </a:r>
            <a:r>
              <a:rPr lang="vi-VN" sz="2800" b="1" dirty="0">
                <a:solidFill>
                  <a:srgbClr val="231F20"/>
                </a:solidFill>
                <a:latin typeface="Times New Roman" panose="02020603050405020304" pitchFamily="18" charset="0"/>
                <a:ea typeface="Times New Roman" panose="02020603050405020304" pitchFamily="18" charset="0"/>
              </a:rPr>
              <a:t>An.</a:t>
            </a:r>
            <a:endParaRPr lang="en-US" sz="2800" dirty="0"/>
          </a:p>
        </p:txBody>
      </p:sp>
    </p:spTree>
    <p:extLst>
      <p:ext uri="{BB962C8B-B14F-4D97-AF65-F5344CB8AC3E}">
        <p14:creationId xmlns:p14="http://schemas.microsoft.com/office/powerpoint/2010/main" val="1436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4538"/>
            <a:ext cx="12192000" cy="3539430"/>
          </a:xfrm>
          <a:prstGeom prst="rect">
            <a:avLst/>
          </a:prstGeom>
        </p:spPr>
        <p:txBody>
          <a:bodyPr wrap="square">
            <a:spAutoFit/>
          </a:bodyPr>
          <a:lstStyle/>
          <a:p>
            <a:pPr algn="ctr"/>
            <a:r>
              <a:rPr lang="vi-VN" sz="2800" b="1" dirty="0">
                <a:latin typeface="Times New Roman" panose="02020603050405020304" pitchFamily="18" charset="0"/>
                <a:ea typeface="Times New Roman" panose="02020603050405020304" pitchFamily="18" charset="0"/>
              </a:rPr>
              <a:t>PHẾU HỌC TẬP SỐ 1</a:t>
            </a:r>
            <a:endParaRPr lang="en-US" sz="2800" dirty="0"/>
          </a:p>
          <a:p>
            <a:endParaRPr lang="vi-VN" sz="2800" b="1" dirty="0" smtClean="0">
              <a:solidFill>
                <a:srgbClr val="FF0000"/>
              </a:solidFill>
              <a:latin typeface="Times New Roman" panose="02020603050405020304" pitchFamily="18" charset="0"/>
            </a:endParaRPr>
          </a:p>
          <a:p>
            <a:r>
              <a:rPr lang="vi-VN" sz="2800" b="1" dirty="0" smtClean="0">
                <a:solidFill>
                  <a:schemeClr val="bg1"/>
                </a:solidFill>
                <a:latin typeface="Times New Roman" panose="02020603050405020304" pitchFamily="18" charset="0"/>
              </a:rPr>
              <a:t>Câu </a:t>
            </a:r>
            <a:r>
              <a:rPr lang="vi-VN" sz="2800" b="1" dirty="0">
                <a:solidFill>
                  <a:schemeClr val="bg1"/>
                </a:solidFill>
                <a:latin typeface="Times New Roman" panose="02020603050405020304" pitchFamily="18" charset="0"/>
              </a:rPr>
              <a:t>1</a:t>
            </a:r>
            <a:r>
              <a:rPr lang="vi-VN"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quả</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từ</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việc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giao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lưu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nhập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tỉnh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Quảng</a:t>
            </a:r>
            <a:r>
              <a:rPr lang="en-US" sz="2800" dirty="0">
                <a:solidFill>
                  <a:schemeClr val="bg1"/>
                </a:solidFill>
                <a:latin typeface="Times New Roman" panose="02020603050405020304" pitchFamily="18" charset="0"/>
              </a:rPr>
              <a:t> Nam.</a:t>
            </a:r>
            <a:endParaRPr lang="en-US" sz="2800" dirty="0">
              <a:solidFill>
                <a:schemeClr val="bg1"/>
              </a:solidFill>
            </a:endParaRPr>
          </a:p>
          <a:p>
            <a:r>
              <a:rPr lang="vi-VN" sz="2800" b="1" dirty="0">
                <a:solidFill>
                  <a:schemeClr val="bg1"/>
                </a:solidFill>
                <a:latin typeface="Times New Roman" panose="02020603050405020304" pitchFamily="18" charset="0"/>
                <a:ea typeface="Times New Roman" panose="02020603050405020304" pitchFamily="18" charset="0"/>
              </a:rPr>
              <a:t>Câu 2.</a:t>
            </a:r>
            <a:r>
              <a:rPr lang="vi-VN"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Trình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bày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những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hoạt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động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tiêu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biểu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giao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lưu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hội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nhập</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văn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tỉnh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Quảng</a:t>
            </a:r>
            <a:r>
              <a:rPr lang="en-US" sz="2800" dirty="0">
                <a:solidFill>
                  <a:schemeClr val="bg1"/>
                </a:solidFill>
                <a:latin typeface="Times New Roman" panose="02020603050405020304" pitchFamily="18" charset="0"/>
                <a:ea typeface="Times New Roman" panose="02020603050405020304" pitchFamily="18" charset="0"/>
              </a:rPr>
              <a:t> Nam </a:t>
            </a:r>
            <a:r>
              <a:rPr lang="en-US" sz="2800" dirty="0" err="1">
                <a:solidFill>
                  <a:schemeClr val="bg1"/>
                </a:solidFill>
                <a:latin typeface="Times New Roman" panose="02020603050405020304" pitchFamily="18" charset="0"/>
                <a:ea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gian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gần</a:t>
            </a:r>
            <a:r>
              <a:rPr lang="en-US" sz="2800" dirty="0">
                <a:solidFill>
                  <a:schemeClr val="bg1"/>
                </a:solidFill>
                <a:latin typeface="Times New Roman" panose="02020603050405020304" pitchFamily="18" charset="0"/>
                <a:ea typeface="Times New Roman" panose="02020603050405020304" pitchFamily="18" charset="0"/>
              </a:rPr>
              <a:t> </a:t>
            </a:r>
            <a:r>
              <a:rPr lang="vi-VN" sz="2800" dirty="0">
                <a:solidFill>
                  <a:schemeClr val="bg1"/>
                </a:solidFill>
                <a:latin typeface="Times New Roman" panose="02020603050405020304" pitchFamily="18" charset="0"/>
                <a:ea typeface="Times New Roman" panose="02020603050405020304" pitchFamily="18" charset="0"/>
              </a:rPr>
              <a:t>đây.</a:t>
            </a:r>
            <a:endParaRPr lang="en-US" sz="2800" dirty="0">
              <a:solidFill>
                <a:schemeClr val="bg1"/>
              </a:solidFill>
            </a:endParaRPr>
          </a:p>
          <a:p>
            <a:r>
              <a:rPr lang="vi-VN" sz="2800" b="1" dirty="0">
                <a:solidFill>
                  <a:schemeClr val="bg1"/>
                </a:solidFill>
                <a:latin typeface="Times New Roman" panose="02020603050405020304" pitchFamily="18" charset="0"/>
                <a:ea typeface="Times New Roman" panose="02020603050405020304" pitchFamily="18" charset="0"/>
              </a:rPr>
              <a:t>Câu 3.</a:t>
            </a:r>
            <a:r>
              <a:rPr lang="vi-VN"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Thách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nguy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nào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quan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tâm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giao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lưu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hội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nhập</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văn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quốc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tế</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tỉnh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Quảng</a:t>
            </a:r>
            <a:r>
              <a:rPr lang="en-US" sz="2800" dirty="0">
                <a:solidFill>
                  <a:schemeClr val="bg1"/>
                </a:solidFill>
                <a:latin typeface="Times New Roman" panose="02020603050405020304" pitchFamily="18" charset="0"/>
                <a:ea typeface="Times New Roman" panose="02020603050405020304" pitchFamily="18" charset="0"/>
              </a:rPr>
              <a:t> Nam?</a:t>
            </a:r>
            <a:endParaRPr lang="en-US" sz="2800" dirty="0">
              <a:solidFill>
                <a:schemeClr val="bg1"/>
              </a:solidFill>
              <a:effectLst/>
            </a:endParaRPr>
          </a:p>
        </p:txBody>
      </p:sp>
    </p:spTree>
    <p:extLst>
      <p:ext uri="{BB962C8B-B14F-4D97-AF65-F5344CB8AC3E}">
        <p14:creationId xmlns:p14="http://schemas.microsoft.com/office/powerpoint/2010/main" val="1179495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80</TotalTime>
  <Words>490</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Auther Typeface</vt:lpstr>
      <vt:lpstr>Times New Roman</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2024-11-07T14:23:22Z</dcterms:created>
  <dcterms:modified xsi:type="dcterms:W3CDTF">2024-11-07T15:46:38Z</dcterms:modified>
</cp:coreProperties>
</file>