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9" r:id="rId3"/>
  </p:sldMasterIdLst>
  <p:notesMasterIdLst>
    <p:notesMasterId r:id="rId34"/>
  </p:notesMasterIdLst>
  <p:sldIdLst>
    <p:sldId id="553" r:id="rId4"/>
    <p:sldId id="276" r:id="rId5"/>
    <p:sldId id="278" r:id="rId6"/>
    <p:sldId id="555" r:id="rId7"/>
    <p:sldId id="274" r:id="rId8"/>
    <p:sldId id="280" r:id="rId9"/>
    <p:sldId id="318" r:id="rId10"/>
    <p:sldId id="319" r:id="rId11"/>
    <p:sldId id="325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330" r:id="rId25"/>
    <p:sldId id="287" r:id="rId26"/>
    <p:sldId id="569" r:id="rId27"/>
    <p:sldId id="323" r:id="rId28"/>
    <p:sldId id="324" r:id="rId29"/>
    <p:sldId id="331" r:id="rId30"/>
    <p:sldId id="292" r:id="rId31"/>
    <p:sldId id="293" r:id="rId32"/>
    <p:sldId id="55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26714"/>
    <a:srgbClr val="006673"/>
    <a:srgbClr val="A3DBE1"/>
    <a:srgbClr val="F26532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226" autoAdjust="0"/>
  </p:normalViewPr>
  <p:slideViewPr>
    <p:cSldViewPr snapToGrid="0" showGuides="1">
      <p:cViewPr varScale="1">
        <p:scale>
          <a:sx n="98" d="100"/>
          <a:sy n="98" d="100"/>
        </p:scale>
        <p:origin x="183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4E1CD-6498-4E67-914C-A8C490ABB91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1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4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1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FCD89-CC9E-42B8-B3C0-9ED0B86A0BD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24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D4E67E-E3CF-4FCF-BAE5-EF3A2E9F04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078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02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2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EF026-4209-4420-848C-3862BC8A2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0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9DB205-2670-46E3-B6B3-27D411AF6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1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47F7A-09B6-4030-BD0B-6DBCE16A9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8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D8A2F-B296-4160-8926-CC8BBD710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5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07416-93BD-400D-BFE9-340CD020F0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5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35287-F670-4E01-8679-D29BF10B81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2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AB17B-E3D6-49F6-86E6-DB4C1C3A8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7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3BEF4-DB80-42ED-BEF7-D491F3512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0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5A312-348D-4323-8628-588A12202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9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9D5B7-2EAF-44B6-A053-E382F6143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8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B145F-BD5D-4D7E-8BBD-D215C580A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89452-E479-4F86-89E9-869C86F32A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08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4A60-21FB-6BBF-9E98-BBB343416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04F2C-DC60-6815-B66F-F43FCADC8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FB314-6220-6690-DEA8-CAF1912B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445C4-B33F-0FF7-197F-B5BA7BF0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5E42E-914B-786A-F513-22ED4A27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30D71-3CE2-80AE-1F31-3E55C62F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D96E-1546-76AC-2DFF-9B95E9724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B6AE8-31D5-157F-A1BA-0CB20167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8E01-57D9-3974-4AB8-455AD836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1BC0B-2AA8-A06A-40D7-D7FB1D5E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EE96-6C09-D325-241A-1AFF6B39F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FFE77-B6C9-0EC3-222E-F9056D38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29455-60D4-E859-0118-53469C54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7F63-821F-BBDB-D7FB-76CB1ABB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1E7DC-A8CB-7D80-8A39-8B091A70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65C2-4408-9715-7926-33C29C90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E277-415B-7FC4-4390-DCCF5CBD7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AEC79-9D04-4D4B-5365-FA18A8ADB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83E08-5471-10CE-940D-3B1C1ACC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B0C1-783D-DCFB-5345-3640D96F9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4D0EE-C8D9-2924-DC17-91462F2B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D93B-557F-2FA2-E6E5-6ED1E358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7CAAB-754A-1561-4CFA-0A0D13EC2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78825-4744-6A0D-8640-6F68D4CDB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7F8F2-0DF6-9C22-DBF5-949A58B87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8EB44-32E4-4EF4-945F-CCFC705B3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20643-0F4F-803D-7912-114F495B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82E49C-5D6B-8563-A882-29E1F87E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16A09-58D2-F79E-E310-4A903129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9181-5FF9-4344-5C91-23C3487C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76810-47BF-AC91-00F2-8007CB0D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9D1EF-DEA7-7B77-3C17-131EDFFC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48F5-6420-F49A-9E47-5804DCC3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25B18-38A8-8B2D-C037-AC6723A7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D4224-7A3F-7B98-E370-EF2AC68F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B2CC7-B4ED-33EC-6073-2BBF3EE5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A39A-5F96-8D8B-6DEE-22FACAD5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7B350-0E1E-7FBD-7EE0-B5D03565F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4F88C-209F-2E8E-1478-AF91F5046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F5140-8237-FB1D-90A1-1B3350E1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78A7F-640B-A42C-5431-E8624BDB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EC4D6-F517-14EB-95BB-FEB70669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3043-6DBB-33B4-E816-A24AF1F0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D3E61-EBCA-46F5-DD12-868FF93DB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7B56E-7416-5238-855F-254E80354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E8411-09C1-0A0A-B151-47AB8049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2EC77-D959-EFAF-2E2C-E3FA0662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20406-B6E5-8C19-43A5-EACB899E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DBB9-C808-074D-F623-91264A60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C05CE-52B9-5A71-09DC-198E48740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5121-7A2A-6829-2F25-5BB92C75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52407-D541-9F57-29A4-E316D1CA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B8533-2C23-F328-20DC-5794AF89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BB5D3-1189-C2EE-2CDD-511504938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C06AC-9C80-BCCF-A483-82958187B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C409-174A-6F1D-57B4-9D0F2115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A8618-BAEF-EB46-5CD6-2BC10C92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BD082-C06E-9409-5ED7-650D5B4F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92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2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2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9E6E9BC5-B6C7-4558-BC41-55A54EC8F0C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5453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C19750-42F8-FC37-2B03-57260C90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8810C-2902-EBE1-CCD0-31C0E5889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1801E-F982-A055-9F26-4BEFFA0D4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72EE2-D44B-475F-9945-9E5D0A0ACE1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948E-CC24-27C7-034A-979A43DA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D16D-FFBE-7538-4ABE-2D198BB31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BD57D-E591-4922-98F8-01A587D7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p3"/><Relationship Id="rId7" Type="http://schemas.openxmlformats.org/officeDocument/2006/relationships/image" Target="../media/image2.gif"/><Relationship Id="rId2" Type="http://schemas.microsoft.com/office/2007/relationships/media" Target="../media/media1.mp3"/><Relationship Id="rId1" Type="http://schemas.openxmlformats.org/officeDocument/2006/relationships/audio" Target="file:///F:\Bai-Hoc-Dau-Tien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6.xml"/><Relationship Id="rId12" Type="http://schemas.openxmlformats.org/officeDocument/2006/relationships/slide" Target="slide14.xml"/><Relationship Id="rId2" Type="http://schemas.openxmlformats.org/officeDocument/2006/relationships/image" Target="../media/image9.png"/><Relationship Id="rId16" Type="http://schemas.openxmlformats.org/officeDocument/2006/relationships/slide" Target="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21.xml"/><Relationship Id="rId5" Type="http://schemas.openxmlformats.org/officeDocument/2006/relationships/slide" Target="slide19.xml"/><Relationship Id="rId1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1.xml"/><Relationship Id="rId5" Type="http://schemas.openxmlformats.org/officeDocument/2006/relationships/image" Target="../media/image11.png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1.xml"/><Relationship Id="rId5" Type="http://schemas.openxmlformats.org/officeDocument/2006/relationships/image" Target="../media/image12.png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1.xml"/><Relationship Id="rId5" Type="http://schemas.openxmlformats.org/officeDocument/2006/relationships/image" Target="../media/image11.png"/><Relationship Id="rId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0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0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2.png"/><Relationship Id="rId18" Type="http://schemas.openxmlformats.org/officeDocument/2006/relationships/slide" Target="slide21.xml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12" Type="http://schemas.openxmlformats.org/officeDocument/2006/relationships/slide" Target="slide19.xml"/><Relationship Id="rId17" Type="http://schemas.openxmlformats.org/officeDocument/2006/relationships/slide" Target="slide14.xml"/><Relationship Id="rId2" Type="http://schemas.openxmlformats.org/officeDocument/2006/relationships/audio" Target="../media/audio12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slide" Target="slide16.xml"/><Relationship Id="rId10" Type="http://schemas.openxmlformats.org/officeDocument/2006/relationships/slide" Target="slide17.xml"/><Relationship Id="rId4" Type="http://schemas.openxmlformats.org/officeDocument/2006/relationships/slide" Target="slide12.xml"/><Relationship Id="rId9" Type="http://schemas.openxmlformats.org/officeDocument/2006/relationships/image" Target="../media/image11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9.xml"/><Relationship Id="rId18" Type="http://schemas.openxmlformats.org/officeDocument/2006/relationships/slide" Target="slide14.xml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12" Type="http://schemas.openxmlformats.org/officeDocument/2006/relationships/slide" Target="slide17.xml"/><Relationship Id="rId17" Type="http://schemas.openxmlformats.org/officeDocument/2006/relationships/slide" Target="slide23.xml"/><Relationship Id="rId2" Type="http://schemas.openxmlformats.org/officeDocument/2006/relationships/audio" Target="../media/audio12.wav"/><Relationship Id="rId16" Type="http://schemas.openxmlformats.org/officeDocument/2006/relationships/slide" Target="slide1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audio" Target="../media/audio11.wav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19" Type="http://schemas.openxmlformats.org/officeDocument/2006/relationships/slide" Target="slide21.xml"/><Relationship Id="rId4" Type="http://schemas.openxmlformats.org/officeDocument/2006/relationships/slide" Target="slide12.xml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2.png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12" Type="http://schemas.openxmlformats.org/officeDocument/2006/relationships/slide" Target="slide17.xml"/><Relationship Id="rId17" Type="http://schemas.openxmlformats.org/officeDocument/2006/relationships/slide" Target="slide21.xml"/><Relationship Id="rId2" Type="http://schemas.openxmlformats.org/officeDocument/2006/relationships/audio" Target="../media/audio12.wav"/><Relationship Id="rId16" Type="http://schemas.openxmlformats.org/officeDocument/2006/relationships/slide" Target="slide1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audio" Target="../media/audio11.wav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10.png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23.xml"/><Relationship Id="rId5" Type="http://schemas.openxmlformats.org/officeDocument/2006/relationships/image" Target="../media/image19.jpeg"/><Relationship Id="rId4" Type="http://schemas.openxmlformats.org/officeDocument/2006/relationships/hyperlink" Target="http://www.taochu.com/messages/message_112.gi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8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>
            <a:extLst>
              <a:ext uri="{FF2B5EF4-FFF2-40B4-BE49-F238E27FC236}">
                <a16:creationId xmlns:a16="http://schemas.microsoft.com/office/drawing/2014/main" id="{212D61A2-4D18-CB60-9C3F-2FEE68F7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1" name="Rectangle 3">
            <a:extLst>
              <a:ext uri="{FF2B5EF4-FFF2-40B4-BE49-F238E27FC236}">
                <a16:creationId xmlns:a16="http://schemas.microsoft.com/office/drawing/2014/main" id="{52594320-74BC-76BA-E0EC-D02B7A734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704" y="2043113"/>
            <a:ext cx="5410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3600" dirty="0">
                <a:solidFill>
                  <a:srgbClr val="FF0000"/>
                </a:solidFill>
                <a:latin typeface=".VnAristote" panose="020B7200000000000000" pitchFamily="34" charset="0"/>
              </a:rPr>
              <a:t>Teacher :</a:t>
            </a:r>
            <a:r>
              <a:rPr lang="en-US" altLang="en-US" sz="2400" dirty="0">
                <a:solidFill>
                  <a:srgbClr val="FF0000"/>
                </a:solidFill>
                <a:latin typeface=".VnArial NarrowH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Trần</a:t>
            </a:r>
            <a:r>
              <a:rPr lang="en-US" alt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Thị</a:t>
            </a:r>
            <a:r>
              <a:rPr lang="en-US" alt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.VnAristote" panose="020B7200000000000000" pitchFamily="34" charset="0"/>
              </a:rPr>
              <a:t>Mỹ</a:t>
            </a:r>
            <a:r>
              <a:rPr lang="en-US" altLang="en-US" dirty="0">
                <a:solidFill>
                  <a:srgbClr val="FF0000"/>
                </a:solidFill>
                <a:latin typeface=".VnAristote" panose="020B7200000000000000" pitchFamily="34" charset="0"/>
              </a:rPr>
              <a:t> Linh</a:t>
            </a:r>
          </a:p>
          <a:p>
            <a:pPr algn="l">
              <a:lnSpc>
                <a:spcPct val="9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Class       : 10 /1</a:t>
            </a:r>
          </a:p>
        </p:txBody>
      </p:sp>
      <p:pic>
        <p:nvPicPr>
          <p:cNvPr id="437252" name="Picture 4">
            <a:extLst>
              <a:ext uri="{FF2B5EF4-FFF2-40B4-BE49-F238E27FC236}">
                <a16:creationId xmlns:a16="http://schemas.microsoft.com/office/drawing/2014/main" id="{18AF14A9-D0C7-9214-05DF-27908852DA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248150"/>
            <a:ext cx="1778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253" name="Picture 5">
            <a:extLst>
              <a:ext uri="{FF2B5EF4-FFF2-40B4-BE49-F238E27FC236}">
                <a16:creationId xmlns:a16="http://schemas.microsoft.com/office/drawing/2014/main" id="{4AE27FDB-186B-3E1F-0041-4EABCDD9BF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609601"/>
            <a:ext cx="1371600" cy="7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254" name="Picture 6">
            <a:extLst>
              <a:ext uri="{FF2B5EF4-FFF2-40B4-BE49-F238E27FC236}">
                <a16:creationId xmlns:a16="http://schemas.microsoft.com/office/drawing/2014/main" id="{B7FB2170-73F4-A1FA-B16E-1D565979A9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60020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255" name="Picture 7">
            <a:extLst>
              <a:ext uri="{FF2B5EF4-FFF2-40B4-BE49-F238E27FC236}">
                <a16:creationId xmlns:a16="http://schemas.microsoft.com/office/drawing/2014/main" id="{4D5844FD-43F6-9E77-4112-97978967F3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838201"/>
            <a:ext cx="12192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6" name="WordArt 8">
            <a:extLst>
              <a:ext uri="{FF2B5EF4-FFF2-40B4-BE49-F238E27FC236}">
                <a16:creationId xmlns:a16="http://schemas.microsoft.com/office/drawing/2014/main" id="{32BD4268-CBB7-FEDD-3BBF-416F3C0DF7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6324600" y="5314950"/>
            <a:ext cx="60198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H" panose="020B7200000000000000" pitchFamily="34" charset="0"/>
              </a:rPr>
              <a:t>Welcome to our english class</a:t>
            </a:r>
          </a:p>
        </p:txBody>
      </p:sp>
      <p:sp>
        <p:nvSpPr>
          <p:cNvPr id="437257" name="WordArt 9">
            <a:extLst>
              <a:ext uri="{FF2B5EF4-FFF2-40B4-BE49-F238E27FC236}">
                <a16:creationId xmlns:a16="http://schemas.microsoft.com/office/drawing/2014/main" id="{10C24769-C206-D7A5-75F0-84500B80B9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6988" y="1295401"/>
            <a:ext cx="6934200" cy="41513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 normalizeH="1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lackH" panose="020B7200000000000000" pitchFamily="34" charset="0"/>
              </a:rPr>
              <a:t>warmly welcome teachers </a:t>
            </a:r>
          </a:p>
          <a:p>
            <a:pPr algn="ctr"/>
            <a:r>
              <a:rPr lang="en-US" sz="3600" kern="10" normalizeH="1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lackH" panose="020B7200000000000000" pitchFamily="34" charset="0"/>
              </a:rPr>
              <a:t>attending our lesson</a:t>
            </a:r>
          </a:p>
        </p:txBody>
      </p:sp>
      <p:pic>
        <p:nvPicPr>
          <p:cNvPr id="437258" name="Bai-Hoc-Dau-Tien.mp3">
            <a:hlinkClick r:id="" action="ppaction://media"/>
            <a:extLst>
              <a:ext uri="{FF2B5EF4-FFF2-40B4-BE49-F238E27FC236}">
                <a16:creationId xmlns:a16="http://schemas.microsoft.com/office/drawing/2014/main" id="{B39B8943-344E-3D69-FADF-2490079250F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3F0251-6F94-0513-9D2B-7099D08FD6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4886" fill="hold"/>
                                        <p:tgtEl>
                                          <p:spTgt spid="437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7258"/>
                </p:tgtEl>
              </p:cMediaNode>
            </p:audio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1600200" y="381001"/>
            <a:ext cx="90678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6600">
                    <a:lumMod val="75000"/>
                  </a:srgbClr>
                </a:solidFill>
                <a:latin typeface="Showcard Gothic" pitchFamily="82" charset="0"/>
              </a:rPr>
              <a:t>Game: </a:t>
            </a:r>
            <a:r>
              <a:rPr lang="en-US" sz="4800" b="1">
                <a:solidFill>
                  <a:srgbClr val="FFFFFF"/>
                </a:solidFill>
                <a:latin typeface="Showcard Gothic" pitchFamily="82" charset="0"/>
              </a:rPr>
              <a:t>lucky flowers</a:t>
            </a:r>
            <a:endParaRPr lang="en-US" sz="4800" b="1" dirty="0">
              <a:solidFill>
                <a:srgbClr val="FFFFFF"/>
              </a:solidFill>
              <a:latin typeface="Showcard Gothic" pitchFamily="82" charset="0"/>
            </a:endParaRP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2133600" y="1816100"/>
            <a:ext cx="7924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divided into two teams. There are 10 flowers: 7 ones with 7 questions, 3 ones with 3 lucky flowers. Team choosing a lucky flower will get 10 marks without answering the question. You will get 10 marks if you have a correct answer. Otherwise, the rest team have the right to answer. At the end of the game, the winner is the team with the higher marks.</a:t>
            </a:r>
          </a:p>
        </p:txBody>
      </p:sp>
      <p:pic>
        <p:nvPicPr>
          <p:cNvPr id="2" name="science-documentary-16962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4498" grpId="0"/>
      <p:bldP spid="2344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val 104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50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40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30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20</a:t>
            </a:r>
          </a:p>
        </p:txBody>
      </p:sp>
      <p:sp>
        <p:nvSpPr>
          <p:cNvPr id="120" name="Oval 119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50</a:t>
            </a:r>
          </a:p>
        </p:txBody>
      </p:sp>
      <p:sp>
        <p:nvSpPr>
          <p:cNvPr id="121" name="Oval 120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40</a:t>
            </a:r>
          </a:p>
        </p:txBody>
      </p:sp>
      <p:sp>
        <p:nvSpPr>
          <p:cNvPr id="122" name="Oval 121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30</a:t>
            </a:r>
          </a:p>
        </p:txBody>
      </p:sp>
      <p:sp>
        <p:nvSpPr>
          <p:cNvPr id="106" name="Oval 105"/>
          <p:cNvSpPr/>
          <p:nvPr/>
        </p:nvSpPr>
        <p:spPr bwMode="auto">
          <a:xfrm>
            <a:off x="7772400" y="1524000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50</a:t>
            </a:r>
          </a:p>
        </p:txBody>
      </p:sp>
      <p:sp>
        <p:nvSpPr>
          <p:cNvPr id="108" name="Oval 107"/>
          <p:cNvSpPr/>
          <p:nvPr/>
        </p:nvSpPr>
        <p:spPr bwMode="auto">
          <a:xfrm>
            <a:off x="7772400" y="1524000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40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7772400" y="1524000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30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7772400" y="1524000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20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7772400" y="1524000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10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20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10</a:t>
            </a:r>
          </a:p>
        </p:txBody>
      </p:sp>
      <p:sp>
        <p:nvSpPr>
          <p:cNvPr id="104" name="Oval 103"/>
          <p:cNvSpPr/>
          <p:nvPr/>
        </p:nvSpPr>
        <p:spPr bwMode="auto">
          <a:xfrm>
            <a:off x="2862264" y="1524000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0</a:t>
            </a:r>
          </a:p>
        </p:txBody>
      </p:sp>
      <p:grpSp>
        <p:nvGrpSpPr>
          <p:cNvPr id="5137" name="Group 5"/>
          <p:cNvGrpSpPr>
            <a:grpSpLocks/>
          </p:cNvGrpSpPr>
          <p:nvPr/>
        </p:nvGrpSpPr>
        <p:grpSpPr bwMode="auto">
          <a:xfrm>
            <a:off x="2209800" y="3581401"/>
            <a:ext cx="914400" cy="893763"/>
            <a:chOff x="304800" y="4287838"/>
            <a:chExt cx="914400" cy="893762"/>
          </a:xfrm>
        </p:grpSpPr>
        <p:pic>
          <p:nvPicPr>
            <p:cNvPr id="5171" name="Picture 3" descr="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287838"/>
              <a:ext cx="914400" cy="89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2" name="Text Box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92138" y="4435475"/>
              <a:ext cx="4572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138" name="Group 5"/>
          <p:cNvGrpSpPr>
            <a:grpSpLocks/>
          </p:cNvGrpSpPr>
          <p:nvPr/>
        </p:nvGrpSpPr>
        <p:grpSpPr bwMode="auto">
          <a:xfrm>
            <a:off x="3733800" y="3636963"/>
            <a:ext cx="990600" cy="914400"/>
            <a:chOff x="1152" y="2736"/>
            <a:chExt cx="624" cy="576"/>
          </a:xfrm>
        </p:grpSpPr>
        <p:pic>
          <p:nvPicPr>
            <p:cNvPr id="5169" name="Picture 6" descr="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736"/>
              <a:ext cx="62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0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34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139" name="Group 8"/>
          <p:cNvGrpSpPr>
            <a:grpSpLocks/>
          </p:cNvGrpSpPr>
          <p:nvPr/>
        </p:nvGrpSpPr>
        <p:grpSpPr bwMode="auto">
          <a:xfrm>
            <a:off x="5448300" y="3652839"/>
            <a:ext cx="952500" cy="898525"/>
            <a:chOff x="2232" y="2746"/>
            <a:chExt cx="600" cy="566"/>
          </a:xfrm>
        </p:grpSpPr>
        <p:pic>
          <p:nvPicPr>
            <p:cNvPr id="5167" name="Picture 9" descr="H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2746"/>
              <a:ext cx="60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8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141" name="Group 14"/>
          <p:cNvGrpSpPr>
            <a:grpSpLocks/>
          </p:cNvGrpSpPr>
          <p:nvPr/>
        </p:nvGrpSpPr>
        <p:grpSpPr bwMode="auto">
          <a:xfrm>
            <a:off x="9067800" y="3709988"/>
            <a:ext cx="838200" cy="819150"/>
            <a:chOff x="4512" y="2782"/>
            <a:chExt cx="528" cy="516"/>
          </a:xfrm>
        </p:grpSpPr>
        <p:pic>
          <p:nvPicPr>
            <p:cNvPr id="5163" name="Picture 15" descr="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782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4" name="Text Box 16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56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142" name="Group 17"/>
          <p:cNvGrpSpPr>
            <a:grpSpLocks/>
          </p:cNvGrpSpPr>
          <p:nvPr/>
        </p:nvGrpSpPr>
        <p:grpSpPr bwMode="auto">
          <a:xfrm>
            <a:off x="2209800" y="4779964"/>
            <a:ext cx="762000" cy="746125"/>
            <a:chOff x="192" y="3456"/>
            <a:chExt cx="480" cy="470"/>
          </a:xfrm>
        </p:grpSpPr>
        <p:pic>
          <p:nvPicPr>
            <p:cNvPr id="5161" name="Picture 18" descr="H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56"/>
              <a:ext cx="480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Text Box 19"/>
            <p:cNvSpPr txBox="1">
              <a:spLocks noChangeArrowheads="1"/>
            </p:cNvSpPr>
            <p:nvPr/>
          </p:nvSpPr>
          <p:spPr bwMode="auto">
            <a:xfrm>
              <a:off x="288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  <a:hlinkClick r:id="rId10" action="ppaction://hlinksldjump"/>
                </a:rPr>
                <a:t>6</a:t>
              </a:r>
              <a:endParaRPr lang="en-US" altLang="en-US" b="1" dirty="0">
                <a:solidFill>
                  <a:srgbClr val="FFFFFF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43" name="Group 20"/>
          <p:cNvGrpSpPr>
            <a:grpSpLocks/>
          </p:cNvGrpSpPr>
          <p:nvPr/>
        </p:nvGrpSpPr>
        <p:grpSpPr bwMode="auto">
          <a:xfrm>
            <a:off x="3810000" y="4779963"/>
            <a:ext cx="914400" cy="747712"/>
            <a:chOff x="1200" y="3456"/>
            <a:chExt cx="576" cy="471"/>
          </a:xfrm>
        </p:grpSpPr>
        <p:pic>
          <p:nvPicPr>
            <p:cNvPr id="5159" name="Picture 21" descr="H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56"/>
              <a:ext cx="576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0" name="Text Box 22">
              <a:hlinkClick r:id="rId1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34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144" name="Group 23"/>
          <p:cNvGrpSpPr>
            <a:grpSpLocks/>
          </p:cNvGrpSpPr>
          <p:nvPr/>
        </p:nvGrpSpPr>
        <p:grpSpPr bwMode="auto">
          <a:xfrm>
            <a:off x="5486400" y="4703763"/>
            <a:ext cx="990600" cy="849312"/>
            <a:chOff x="2256" y="3408"/>
            <a:chExt cx="624" cy="535"/>
          </a:xfrm>
        </p:grpSpPr>
        <p:pic>
          <p:nvPicPr>
            <p:cNvPr id="5157" name="Picture 24" descr="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408"/>
              <a:ext cx="62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Text Box 25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  <a:hlinkClick r:id="rId12" action="ppaction://hlinksldjump"/>
                </a:rPr>
                <a:t>8</a:t>
              </a:r>
              <a:endParaRPr lang="en-US" altLang="en-US" b="1" dirty="0">
                <a:solidFill>
                  <a:srgbClr val="FFFFFF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45" name="Group 26"/>
          <p:cNvGrpSpPr>
            <a:grpSpLocks/>
          </p:cNvGrpSpPr>
          <p:nvPr/>
        </p:nvGrpSpPr>
        <p:grpSpPr bwMode="auto">
          <a:xfrm>
            <a:off x="7315200" y="4779964"/>
            <a:ext cx="838200" cy="790575"/>
            <a:chOff x="3408" y="3456"/>
            <a:chExt cx="528" cy="498"/>
          </a:xfrm>
        </p:grpSpPr>
        <p:pic>
          <p:nvPicPr>
            <p:cNvPr id="5155" name="Picture 27" descr="H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456"/>
              <a:ext cx="528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Text Box 28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5146" name="Group 29"/>
          <p:cNvGrpSpPr>
            <a:grpSpLocks/>
          </p:cNvGrpSpPr>
          <p:nvPr/>
        </p:nvGrpSpPr>
        <p:grpSpPr bwMode="auto">
          <a:xfrm>
            <a:off x="9067800" y="4799013"/>
            <a:ext cx="838200" cy="819150"/>
            <a:chOff x="4512" y="3468"/>
            <a:chExt cx="528" cy="516"/>
          </a:xfrm>
        </p:grpSpPr>
        <p:pic>
          <p:nvPicPr>
            <p:cNvPr id="5153" name="Picture 30" descr="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468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Text Box 31">
              <a:hlinkClick r:id="rId1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08" y="355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3564" name="Text Box 32"/>
          <p:cNvSpPr txBox="1">
            <a:spLocks noChangeArrowheads="1"/>
          </p:cNvSpPr>
          <p:nvPr/>
        </p:nvSpPr>
        <p:spPr bwMode="auto">
          <a:xfrm>
            <a:off x="2709862" y="692153"/>
            <a:ext cx="1785938" cy="5847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Team A</a:t>
            </a:r>
          </a:p>
        </p:txBody>
      </p:sp>
      <p:sp>
        <p:nvSpPr>
          <p:cNvPr id="5148" name="AutoShape 40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15001" y="6153150"/>
            <a:ext cx="576263" cy="4762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696200" y="712114"/>
            <a:ext cx="1633537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Team  B</a:t>
            </a:r>
          </a:p>
        </p:txBody>
      </p:sp>
      <p:sp>
        <p:nvSpPr>
          <p:cNvPr id="113" name="Oval 112"/>
          <p:cNvSpPr/>
          <p:nvPr/>
        </p:nvSpPr>
        <p:spPr bwMode="auto">
          <a:xfrm>
            <a:off x="7772400" y="1524000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latin typeface="Arial"/>
              </a:rPr>
              <a:t>0</a:t>
            </a:r>
          </a:p>
        </p:txBody>
      </p:sp>
      <p:grpSp>
        <p:nvGrpSpPr>
          <p:cNvPr id="54" name="Group 23"/>
          <p:cNvGrpSpPr>
            <a:grpSpLocks/>
          </p:cNvGrpSpPr>
          <p:nvPr/>
        </p:nvGrpSpPr>
        <p:grpSpPr bwMode="auto">
          <a:xfrm>
            <a:off x="7162800" y="3652839"/>
            <a:ext cx="990600" cy="849312"/>
            <a:chOff x="2256" y="3408"/>
            <a:chExt cx="624" cy="535"/>
          </a:xfrm>
        </p:grpSpPr>
        <p:pic>
          <p:nvPicPr>
            <p:cNvPr id="55" name="Picture 24" descr="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408"/>
              <a:ext cx="62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25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  <a:hlinkClick r:id="rId16" action="ppaction://hlinksldjump"/>
                </a:rPr>
                <a:t>4</a:t>
              </a:r>
              <a:endParaRPr lang="en-US" altLang="en-US" b="1" dirty="0">
                <a:solidFill>
                  <a:srgbClr val="FFFFFF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94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</p:childTnLst>
        </p:cTn>
      </p:par>
    </p:tnLst>
    <p:bldLst>
      <p:bldP spid="105" grpId="0" animBg="1"/>
      <p:bldP spid="112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06" grpId="0" animBg="1"/>
      <p:bldP spid="108" grpId="0" animBg="1"/>
      <p:bldP spid="109" grpId="0" animBg="1"/>
      <p:bldP spid="110" grpId="0" animBg="1"/>
      <p:bldP spid="111" grpId="0" animBg="1"/>
      <p:bldP spid="5" grpId="0" animBg="1"/>
      <p:bldP spid="103" grpId="0" animBg="1"/>
      <p:bldP spid="104" grpId="0" animBg="1"/>
      <p:bldP spid="1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24000" y="457201"/>
            <a:ext cx="9144000" cy="2284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Question 1: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has joined the panel of _____________ the popular TV talent show.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audience</a:t>
            </a: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judges</a:t>
            </a: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viewers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watchers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AutoShape 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6148" name="AutoShape 5">
            <a:hlinkClick r:id="rId6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grpSp>
        <p:nvGrpSpPr>
          <p:cNvPr id="6149" name="Group 6"/>
          <p:cNvGrpSpPr>
            <a:grpSpLocks/>
          </p:cNvGrpSpPr>
          <p:nvPr/>
        </p:nvGrpSpPr>
        <p:grpSpPr bwMode="auto">
          <a:xfrm>
            <a:off x="5486400" y="4724401"/>
            <a:ext cx="952500" cy="898525"/>
            <a:chOff x="2232" y="2746"/>
            <a:chExt cx="600" cy="566"/>
          </a:xfrm>
        </p:grpSpPr>
        <p:pic>
          <p:nvPicPr>
            <p:cNvPr id="6151" name="Picture 7" descr="H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2746"/>
              <a:ext cx="60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8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2362200" y="2819401"/>
            <a:ext cx="7543800" cy="10064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judges</a:t>
            </a:r>
            <a:endParaRPr lang="en-US" sz="60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610" t="9472" r="27916" b="8135"/>
          <a:stretch/>
        </p:blipFill>
        <p:spPr>
          <a:xfrm>
            <a:off x="9752597" y="4134061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19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5486400" y="4495800"/>
            <a:ext cx="1219200" cy="960438"/>
            <a:chOff x="1200" y="3456"/>
            <a:chExt cx="576" cy="471"/>
          </a:xfrm>
        </p:grpSpPr>
        <p:pic>
          <p:nvPicPr>
            <p:cNvPr id="7175" name="Picture 3" descr="H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56"/>
              <a:ext cx="576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4"/>
            <p:cNvSpPr txBox="1">
              <a:spLocks noChangeArrowheads="1"/>
            </p:cNvSpPr>
            <p:nvPr/>
          </p:nvSpPr>
          <p:spPr bwMode="auto">
            <a:xfrm>
              <a:off x="1344" y="3504"/>
              <a:ext cx="28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970809" y="284339"/>
            <a:ext cx="8305800" cy="421038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.VnTime" pitchFamily="34" charset="0"/>
              </a:rPr>
              <a:t>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Question 2: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Cao’s “Tien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Ca” was made into the national _______ of the Socialist Republic of Viet Nam.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music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melody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anthem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7173" name="AutoShape 8">
            <a:hlinkClick r:id="rId7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1943100" y="2895600"/>
            <a:ext cx="8305800" cy="101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anthem</a:t>
            </a: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610" t="9472" r="27916" b="8135"/>
          <a:stretch/>
        </p:blipFill>
        <p:spPr>
          <a:xfrm>
            <a:off x="9752597" y="4134061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201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5792788" y="4976814"/>
            <a:ext cx="762000" cy="746125"/>
            <a:chOff x="192" y="3456"/>
            <a:chExt cx="480" cy="470"/>
          </a:xfrm>
        </p:grpSpPr>
        <p:pic>
          <p:nvPicPr>
            <p:cNvPr id="8199" name="Picture 3" descr="H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56"/>
              <a:ext cx="480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4"/>
            <p:cNvSpPr txBox="1">
              <a:spLocks noChangeArrowheads="1"/>
            </p:cNvSpPr>
            <p:nvPr/>
          </p:nvSpPr>
          <p:spPr bwMode="auto">
            <a:xfrm>
              <a:off x="288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981200" y="730250"/>
            <a:ext cx="8229600" cy="15696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itchFamily="18" charset="0"/>
              </a:rPr>
              <a:t>Question 3: 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had his teeth decayed, ____ he refused to see the dentist.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C.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1981200" y="3429000"/>
            <a:ext cx="8229600" cy="101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.VnTime" pitchFamily="34" charset="0"/>
                <a:cs typeface="Arial" charset="0"/>
                <a:sym typeface="Symbol" pitchFamily="18" charset="2"/>
              </a:rPr>
              <a:t>D. but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Arial" charset="0"/>
              <a:sym typeface="Symbol" pitchFamily="18" charset="2"/>
            </a:endParaRPr>
          </a:p>
        </p:txBody>
      </p:sp>
      <p:sp>
        <p:nvSpPr>
          <p:cNvPr id="8197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929314" y="6115051"/>
            <a:ext cx="549275" cy="93662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8198" name="AutoShape 9">
            <a:hlinkClick r:id="rId7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1" y="6383307"/>
            <a:ext cx="1008063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610" t="9472" r="27916" b="8135"/>
          <a:stretch/>
        </p:blipFill>
        <p:spPr>
          <a:xfrm>
            <a:off x="9752597" y="4134061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211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557338" y="1"/>
            <a:ext cx="9144000" cy="206210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itchFamily="18" charset="0"/>
              </a:rPr>
              <a:t>Question 4: 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made me _________ a lot with his hilarious jokes.</a:t>
            </a:r>
          </a:p>
          <a:p>
            <a:pPr marL="742950" indent="-7429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Laughing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laugh	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laugh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D.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laughed</a:t>
            </a: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1981200" y="2971800"/>
            <a:ext cx="8294688" cy="1016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.VnTime" pitchFamily="34" charset="0"/>
                <a:cs typeface="Arial" charset="0"/>
                <a:sym typeface="Symbol" pitchFamily="18" charset="2"/>
              </a:rPr>
              <a:t>C. laugh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Arial" charset="0"/>
              <a:sym typeface="Symbol" pitchFamily="18" charset="2"/>
            </a:endParaRPr>
          </a:p>
        </p:txBody>
      </p:sp>
      <p:sp>
        <p:nvSpPr>
          <p:cNvPr id="9220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9221" name="AutoShape 6">
            <a:hlinkClick r:id="rId6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grpSp>
        <p:nvGrpSpPr>
          <p:cNvPr id="9222" name="Group 7"/>
          <p:cNvGrpSpPr>
            <a:grpSpLocks/>
          </p:cNvGrpSpPr>
          <p:nvPr/>
        </p:nvGrpSpPr>
        <p:grpSpPr bwMode="auto">
          <a:xfrm>
            <a:off x="5654675" y="4749800"/>
            <a:ext cx="838200" cy="819150"/>
            <a:chOff x="4512" y="3468"/>
            <a:chExt cx="528" cy="516"/>
          </a:xfrm>
        </p:grpSpPr>
        <p:pic>
          <p:nvPicPr>
            <p:cNvPr id="9223" name="Picture 8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468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9"/>
            <p:cNvSpPr txBox="1">
              <a:spLocks noChangeArrowheads="1"/>
            </p:cNvSpPr>
            <p:nvPr/>
          </p:nvSpPr>
          <p:spPr bwMode="auto">
            <a:xfrm>
              <a:off x="4608" y="355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610" t="9472" r="27916" b="8135"/>
          <a:stretch/>
        </p:blipFill>
        <p:spPr>
          <a:xfrm>
            <a:off x="9752597" y="4134061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222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5278438" y="4633914"/>
            <a:ext cx="838200" cy="790575"/>
            <a:chOff x="3408" y="3456"/>
            <a:chExt cx="528" cy="498"/>
          </a:xfrm>
        </p:grpSpPr>
        <p:pic>
          <p:nvPicPr>
            <p:cNvPr id="10247" name="Picture 3" descr="H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456"/>
              <a:ext cx="528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4"/>
            <p:cNvSpPr txBox="1">
              <a:spLocks noChangeArrowheads="1"/>
            </p:cNvSpPr>
            <p:nvPr/>
          </p:nvSpPr>
          <p:spPr bwMode="auto">
            <a:xfrm>
              <a:off x="350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243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353845" y="5971382"/>
            <a:ext cx="620712" cy="115252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10244" name="AutoShape 8">
            <a:hlinkClick r:id="rId7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191625" y="6419820"/>
            <a:ext cx="1081088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2362200" y="2667000"/>
            <a:ext cx="7620000" cy="1016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B. enjoy</a:t>
            </a:r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524000" y="-19050"/>
            <a:ext cx="9144000" cy="22837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Choose the word whose main stress pattern is not the same as that of the others.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paper 	B. enjoy	C. lecture 	D. story 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610" t="9472" r="27916" b="8135"/>
          <a:stretch/>
        </p:blipFill>
        <p:spPr>
          <a:xfrm>
            <a:off x="9752597" y="4134061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232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5603875" y="4562475"/>
            <a:ext cx="908050" cy="838200"/>
            <a:chOff x="3364" y="2784"/>
            <a:chExt cx="572" cy="528"/>
          </a:xfrm>
        </p:grpSpPr>
        <p:pic>
          <p:nvPicPr>
            <p:cNvPr id="11271" name="Picture 3" descr="H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" y="2784"/>
              <a:ext cx="57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4"/>
            <p:cNvSpPr txBox="1">
              <a:spLocks noChangeArrowheads="1"/>
            </p:cNvSpPr>
            <p:nvPr/>
          </p:nvSpPr>
          <p:spPr bwMode="auto">
            <a:xfrm>
              <a:off x="350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1267" name="AutoShape 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11268" name="AutoShape 8">
            <a:hlinkClick r:id="rId8" action="ppaction://hlinksldjump" highlightClick="1">
              <a:snd r:embed="rId5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25289" name="Rectangle 9"/>
          <p:cNvSpPr>
            <a:spLocks noChangeArrowheads="1"/>
          </p:cNvSpPr>
          <p:nvPr/>
        </p:nvSpPr>
        <p:spPr bwMode="auto">
          <a:xfrm>
            <a:off x="2514600" y="2590800"/>
            <a:ext cx="7696200" cy="1016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D. perform</a:t>
            </a:r>
            <a:endParaRPr lang="vi-VN" sz="60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1524000" y="30164"/>
            <a:ext cx="9144000" cy="22828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Arial"/>
              </a:rPr>
              <a:t>Question 6.</a:t>
            </a:r>
            <a:r>
              <a:rPr lang="en-US" sz="3200" b="1" dirty="0">
                <a:solidFill>
                  <a:srgbClr val="FFFFFF"/>
                </a:solidFill>
                <a:latin typeface="Arial"/>
              </a:rPr>
              <a:t> Choose the word whose main stress pattern is not the same as that of the others. 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00FF"/>
                </a:solidFill>
                <a:latin typeface="Arial"/>
              </a:rPr>
              <a:t>A.</a:t>
            </a:r>
            <a:r>
              <a:rPr lang="vi-VN" sz="3200" dirty="0">
                <a:solidFill>
                  <a:srgbClr val="0000FF"/>
                </a:solidFill>
                <a:latin typeface="Arial"/>
              </a:rPr>
              <a:t> common</a:t>
            </a:r>
            <a:r>
              <a:rPr lang="vi-VN" sz="3200" b="1" dirty="0">
                <a:solidFill>
                  <a:srgbClr val="0000FF"/>
                </a:solidFill>
                <a:latin typeface="Arial"/>
              </a:rPr>
              <a:t>	B.</a:t>
            </a:r>
            <a:r>
              <a:rPr lang="vi-VN" sz="3200" dirty="0">
                <a:solidFill>
                  <a:srgbClr val="0000FF"/>
                </a:solidFill>
                <a:latin typeface="Arial"/>
              </a:rPr>
              <a:t> Music</a:t>
            </a:r>
            <a:r>
              <a:rPr lang="vi-VN" sz="3200" b="1" dirty="0">
                <a:solidFill>
                  <a:srgbClr val="0000FF"/>
                </a:solidFill>
                <a:latin typeface="Arial"/>
              </a:rPr>
              <a:t>	C.</a:t>
            </a:r>
            <a:r>
              <a:rPr lang="vi-VN" sz="320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Arial"/>
              </a:rPr>
              <a:t>final</a:t>
            </a:r>
            <a:r>
              <a:rPr lang="vi-VN" sz="3200" b="1" dirty="0">
                <a:solidFill>
                  <a:srgbClr val="0000FF"/>
                </a:solidFill>
                <a:latin typeface="Arial"/>
              </a:rPr>
              <a:t>	D.</a:t>
            </a:r>
            <a:r>
              <a:rPr lang="vi-VN" sz="3200" dirty="0">
                <a:solidFill>
                  <a:srgbClr val="0000FF"/>
                </a:solidFill>
                <a:latin typeface="Arial"/>
              </a:rPr>
              <a:t> perform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9610" t="9472" r="27916" b="8135"/>
          <a:stretch/>
        </p:blipFill>
        <p:spPr>
          <a:xfrm>
            <a:off x="9821779" y="4304602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252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5603875" y="4562475"/>
            <a:ext cx="908050" cy="838200"/>
            <a:chOff x="3364" y="2784"/>
            <a:chExt cx="572" cy="528"/>
          </a:xfrm>
        </p:grpSpPr>
        <p:pic>
          <p:nvPicPr>
            <p:cNvPr id="13319" name="Picture 3" descr="H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" y="2784"/>
              <a:ext cx="57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4"/>
            <p:cNvSpPr txBox="1">
              <a:spLocks noChangeArrowheads="1"/>
            </p:cNvSpPr>
            <p:nvPr/>
          </p:nvSpPr>
          <p:spPr bwMode="auto">
            <a:xfrm>
              <a:off x="350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13315" name="AutoShape 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13316" name="AutoShape 8">
            <a:hlinkClick r:id="rId8" action="ppaction://hlinksldjump" highlightClick="1">
              <a:snd r:embed="rId5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25289" name="Rectangle 9"/>
          <p:cNvSpPr>
            <a:spLocks noChangeArrowheads="1"/>
          </p:cNvSpPr>
          <p:nvPr/>
        </p:nvSpPr>
        <p:spPr bwMode="auto">
          <a:xfrm>
            <a:off x="2514600" y="2590800"/>
            <a:ext cx="7696200" cy="1016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A. compose</a:t>
            </a:r>
            <a:endParaRPr lang="vi-VN" sz="60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1524000" y="30164"/>
            <a:ext cx="9144000" cy="21939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Arial"/>
              </a:rPr>
              <a:t>Question 7.</a:t>
            </a:r>
            <a:r>
              <a:rPr lang="en-US" sz="3200" b="1" dirty="0">
                <a:solidFill>
                  <a:srgbClr val="FFFFFF"/>
                </a:solidFill>
                <a:latin typeface="Arial"/>
              </a:rPr>
              <a:t> Choose the word whose main stress pattern is not the same as that of the others. 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FFFFFF"/>
                </a:solidFill>
                <a:latin typeface="Arial"/>
              </a:rPr>
              <a:t>A.</a:t>
            </a:r>
            <a:r>
              <a:rPr lang="vi-VN" sz="2800" dirty="0">
                <a:solidFill>
                  <a:srgbClr val="FFFFFF"/>
                </a:solidFill>
                <a:latin typeface="Arial"/>
              </a:rPr>
              <a:t> compose</a:t>
            </a:r>
            <a:r>
              <a:rPr lang="vi-VN" sz="2800" b="1" dirty="0">
                <a:solidFill>
                  <a:srgbClr val="FFFFFF"/>
                </a:solidFill>
                <a:latin typeface="Arial"/>
              </a:rPr>
              <a:t>	B.</a:t>
            </a:r>
            <a:r>
              <a:rPr lang="vi-VN" sz="2800" dirty="0">
                <a:solidFill>
                  <a:srgbClr val="FFFFFF"/>
                </a:solidFill>
                <a:latin typeface="Arial"/>
              </a:rPr>
              <a:t> Careful</a:t>
            </a:r>
            <a:r>
              <a:rPr lang="vi-VN" sz="2800" b="1" dirty="0">
                <a:solidFill>
                  <a:srgbClr val="FFFFFF"/>
                </a:solidFill>
                <a:latin typeface="Arial"/>
              </a:rPr>
              <a:t>	C.</a:t>
            </a:r>
            <a:r>
              <a:rPr lang="vi-VN" sz="28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concert</a:t>
            </a:r>
            <a:r>
              <a:rPr lang="vi-VN" sz="2800" b="1" dirty="0">
                <a:solidFill>
                  <a:srgbClr val="FFFFFF"/>
                </a:solidFill>
                <a:latin typeface="Arial"/>
              </a:rPr>
              <a:t>	D.</a:t>
            </a:r>
            <a:r>
              <a:rPr lang="vi-VN" sz="2800" dirty="0">
                <a:solidFill>
                  <a:srgbClr val="FFFFFF"/>
                </a:solidFill>
                <a:latin typeface="Arial"/>
              </a:rPr>
              <a:t> album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9610" t="9472" r="27916" b="8135"/>
          <a:stretch/>
        </p:blipFill>
        <p:spPr>
          <a:xfrm>
            <a:off x="9752597" y="4134061"/>
            <a:ext cx="2370221" cy="2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252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3" name="AutoShape 9"/>
          <p:cNvSpPr>
            <a:spLocks noChangeArrowheads="1"/>
          </p:cNvSpPr>
          <p:nvPr/>
        </p:nvSpPr>
        <p:spPr bwMode="auto">
          <a:xfrm>
            <a:off x="2667000" y="3657601"/>
            <a:ext cx="2243138" cy="197167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1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may m</a:t>
            </a:r>
            <a:r>
              <a:rPr lang="en-US" altLang="en-US" sz="2800" b="1">
                <a:solidFill>
                  <a:srgbClr val="009900"/>
                </a:solidFill>
                <a:latin typeface="Times New Roman" panose="02020603050405020304" pitchFamily="18" charset="0"/>
              </a:rPr>
              <a:t>ắn</a:t>
            </a:r>
          </a:p>
        </p:txBody>
      </p:sp>
      <p:sp>
        <p:nvSpPr>
          <p:cNvPr id="15363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15364" name="AutoShape 11">
            <a:hlinkClick r:id="rId4" action="ppaction://hlinksldjump" highlightClick="1">
              <a:snd r:embed="rId5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grpSp>
        <p:nvGrpSpPr>
          <p:cNvPr id="15365" name="Group 12"/>
          <p:cNvGrpSpPr>
            <a:grpSpLocks/>
          </p:cNvGrpSpPr>
          <p:nvPr/>
        </p:nvGrpSpPr>
        <p:grpSpPr bwMode="auto">
          <a:xfrm>
            <a:off x="1828800" y="4287838"/>
            <a:ext cx="914400" cy="893762"/>
            <a:chOff x="192" y="2701"/>
            <a:chExt cx="576" cy="563"/>
          </a:xfrm>
        </p:grpSpPr>
        <p:pic>
          <p:nvPicPr>
            <p:cNvPr id="15390" name="Picture 13" descr="H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701"/>
              <a:ext cx="5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1" name="Text Box 14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73" y="279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366" name="Group 15"/>
          <p:cNvGrpSpPr>
            <a:grpSpLocks/>
          </p:cNvGrpSpPr>
          <p:nvPr/>
        </p:nvGrpSpPr>
        <p:grpSpPr bwMode="auto">
          <a:xfrm>
            <a:off x="5067300" y="4359276"/>
            <a:ext cx="952500" cy="898525"/>
            <a:chOff x="2232" y="2746"/>
            <a:chExt cx="600" cy="566"/>
          </a:xfrm>
        </p:grpSpPr>
        <p:pic>
          <p:nvPicPr>
            <p:cNvPr id="15388" name="Picture 16" descr="H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2746"/>
              <a:ext cx="60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9" name="Text Box 17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367" name="Group 18"/>
          <p:cNvGrpSpPr>
            <a:grpSpLocks/>
          </p:cNvGrpSpPr>
          <p:nvPr/>
        </p:nvGrpSpPr>
        <p:grpSpPr bwMode="auto">
          <a:xfrm>
            <a:off x="6864350" y="4419600"/>
            <a:ext cx="908050" cy="838200"/>
            <a:chOff x="3364" y="2784"/>
            <a:chExt cx="572" cy="528"/>
          </a:xfrm>
        </p:grpSpPr>
        <p:pic>
          <p:nvPicPr>
            <p:cNvPr id="15386" name="Picture 19" descr="H2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" y="2784"/>
              <a:ext cx="57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7" name="Text Box 20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5368" name="Group 21"/>
          <p:cNvGrpSpPr>
            <a:grpSpLocks/>
          </p:cNvGrpSpPr>
          <p:nvPr/>
        </p:nvGrpSpPr>
        <p:grpSpPr bwMode="auto">
          <a:xfrm>
            <a:off x="8686800" y="4416425"/>
            <a:ext cx="838200" cy="819150"/>
            <a:chOff x="4512" y="2782"/>
            <a:chExt cx="528" cy="516"/>
          </a:xfrm>
        </p:grpSpPr>
        <p:pic>
          <p:nvPicPr>
            <p:cNvPr id="15384" name="Picture 22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782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Text Box 2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56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5369" name="Group 24"/>
          <p:cNvGrpSpPr>
            <a:grpSpLocks/>
          </p:cNvGrpSpPr>
          <p:nvPr/>
        </p:nvGrpSpPr>
        <p:grpSpPr bwMode="auto">
          <a:xfrm>
            <a:off x="1828800" y="5486401"/>
            <a:ext cx="762000" cy="746125"/>
            <a:chOff x="192" y="3456"/>
            <a:chExt cx="480" cy="470"/>
          </a:xfrm>
        </p:grpSpPr>
        <p:pic>
          <p:nvPicPr>
            <p:cNvPr id="15382" name="Picture 25" descr="H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56"/>
              <a:ext cx="480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Text Box 26">
              <a:hlinkClick r:id="rId1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88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5370" name="Group 27"/>
          <p:cNvGrpSpPr>
            <a:grpSpLocks/>
          </p:cNvGrpSpPr>
          <p:nvPr/>
        </p:nvGrpSpPr>
        <p:grpSpPr bwMode="auto">
          <a:xfrm>
            <a:off x="3429000" y="5486401"/>
            <a:ext cx="914400" cy="747713"/>
            <a:chOff x="1200" y="3456"/>
            <a:chExt cx="576" cy="471"/>
          </a:xfrm>
        </p:grpSpPr>
        <p:pic>
          <p:nvPicPr>
            <p:cNvPr id="15380" name="Picture 28" descr="H3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56"/>
              <a:ext cx="576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 Box 29">
              <a:hlinkClick r:id="rId1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34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5371" name="Group 30"/>
          <p:cNvGrpSpPr>
            <a:grpSpLocks/>
          </p:cNvGrpSpPr>
          <p:nvPr/>
        </p:nvGrpSpPr>
        <p:grpSpPr bwMode="auto">
          <a:xfrm>
            <a:off x="5105400" y="5410201"/>
            <a:ext cx="990600" cy="849313"/>
            <a:chOff x="2256" y="3408"/>
            <a:chExt cx="624" cy="535"/>
          </a:xfrm>
        </p:grpSpPr>
        <p:pic>
          <p:nvPicPr>
            <p:cNvPr id="15378" name="Picture 31" descr="H2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408"/>
              <a:ext cx="62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 Box 32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5372" name="Group 33"/>
          <p:cNvGrpSpPr>
            <a:grpSpLocks/>
          </p:cNvGrpSpPr>
          <p:nvPr/>
        </p:nvGrpSpPr>
        <p:grpSpPr bwMode="auto">
          <a:xfrm>
            <a:off x="6934200" y="5486401"/>
            <a:ext cx="838200" cy="790575"/>
            <a:chOff x="3408" y="3456"/>
            <a:chExt cx="528" cy="498"/>
          </a:xfrm>
        </p:grpSpPr>
        <p:pic>
          <p:nvPicPr>
            <p:cNvPr id="15376" name="Picture 34" descr="H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456"/>
              <a:ext cx="528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Text Box 35">
              <a:hlinkClick r:id="rId1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5373" name="Group 36"/>
          <p:cNvGrpSpPr>
            <a:grpSpLocks/>
          </p:cNvGrpSpPr>
          <p:nvPr/>
        </p:nvGrpSpPr>
        <p:grpSpPr bwMode="auto">
          <a:xfrm>
            <a:off x="8686800" y="5505450"/>
            <a:ext cx="838200" cy="819150"/>
            <a:chOff x="4512" y="3468"/>
            <a:chExt cx="528" cy="516"/>
          </a:xfrm>
        </p:grpSpPr>
        <p:pic>
          <p:nvPicPr>
            <p:cNvPr id="15374" name="Picture 37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468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Text Box 38">
              <a:hlinkClick r:id="rId1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08" y="355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0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2645" y="2775385"/>
            <a:ext cx="678947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791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969929" y="2790736"/>
            <a:ext cx="66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64399" y="27867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431475" y="2795902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7" name="AutoShape 9"/>
          <p:cNvSpPr>
            <a:spLocks noChangeArrowheads="1"/>
          </p:cNvSpPr>
          <p:nvPr/>
        </p:nvSpPr>
        <p:spPr bwMode="auto">
          <a:xfrm>
            <a:off x="8153400" y="3657600"/>
            <a:ext cx="2133600" cy="1905000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</a:p>
        </p:txBody>
      </p:sp>
      <p:sp>
        <p:nvSpPr>
          <p:cNvPr id="1638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16388" name="AutoShape 11">
            <a:hlinkClick r:id="rId4" action="ppaction://hlinksldjump" highlightClick="1">
              <a:snd r:embed="rId5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grpSp>
        <p:nvGrpSpPr>
          <p:cNvPr id="16389" name="Group 12"/>
          <p:cNvGrpSpPr>
            <a:grpSpLocks/>
          </p:cNvGrpSpPr>
          <p:nvPr/>
        </p:nvGrpSpPr>
        <p:grpSpPr bwMode="auto">
          <a:xfrm>
            <a:off x="1828800" y="4287838"/>
            <a:ext cx="914400" cy="893762"/>
            <a:chOff x="192" y="2701"/>
            <a:chExt cx="576" cy="563"/>
          </a:xfrm>
        </p:grpSpPr>
        <p:pic>
          <p:nvPicPr>
            <p:cNvPr id="16414" name="Picture 13" descr="H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701"/>
              <a:ext cx="5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5" name="Text Box 14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73" y="279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390" name="Group 15"/>
          <p:cNvGrpSpPr>
            <a:grpSpLocks/>
          </p:cNvGrpSpPr>
          <p:nvPr/>
        </p:nvGrpSpPr>
        <p:grpSpPr bwMode="auto">
          <a:xfrm>
            <a:off x="3352800" y="4343400"/>
            <a:ext cx="990600" cy="914400"/>
            <a:chOff x="1152" y="2736"/>
            <a:chExt cx="624" cy="576"/>
          </a:xfrm>
        </p:grpSpPr>
        <p:pic>
          <p:nvPicPr>
            <p:cNvPr id="16412" name="Picture 16" descr="H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736"/>
              <a:ext cx="62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3" name="Text Box 17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34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391" name="Group 18"/>
          <p:cNvGrpSpPr>
            <a:grpSpLocks/>
          </p:cNvGrpSpPr>
          <p:nvPr/>
        </p:nvGrpSpPr>
        <p:grpSpPr bwMode="auto">
          <a:xfrm>
            <a:off x="5067300" y="4359276"/>
            <a:ext cx="952500" cy="898525"/>
            <a:chOff x="2232" y="2746"/>
            <a:chExt cx="600" cy="566"/>
          </a:xfrm>
        </p:grpSpPr>
        <p:pic>
          <p:nvPicPr>
            <p:cNvPr id="16410" name="Picture 19" descr="H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2746"/>
              <a:ext cx="60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1" name="Text Box 20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392" name="Group 21"/>
          <p:cNvGrpSpPr>
            <a:grpSpLocks/>
          </p:cNvGrpSpPr>
          <p:nvPr/>
        </p:nvGrpSpPr>
        <p:grpSpPr bwMode="auto">
          <a:xfrm>
            <a:off x="6864350" y="4419600"/>
            <a:ext cx="908050" cy="838200"/>
            <a:chOff x="3364" y="2784"/>
            <a:chExt cx="572" cy="528"/>
          </a:xfrm>
        </p:grpSpPr>
        <p:pic>
          <p:nvPicPr>
            <p:cNvPr id="16408" name="Picture 22" descr="H2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" y="2784"/>
              <a:ext cx="57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9" name="Text Box 2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393" name="Group 24"/>
          <p:cNvGrpSpPr>
            <a:grpSpLocks/>
          </p:cNvGrpSpPr>
          <p:nvPr/>
        </p:nvGrpSpPr>
        <p:grpSpPr bwMode="auto">
          <a:xfrm>
            <a:off x="1828800" y="5486401"/>
            <a:ext cx="762000" cy="746125"/>
            <a:chOff x="192" y="3456"/>
            <a:chExt cx="480" cy="470"/>
          </a:xfrm>
        </p:grpSpPr>
        <p:pic>
          <p:nvPicPr>
            <p:cNvPr id="16406" name="Picture 25" descr="H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56"/>
              <a:ext cx="480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7" name="Text Box 26">
              <a:hlinkClick r:id="rId1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88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6394" name="Group 27"/>
          <p:cNvGrpSpPr>
            <a:grpSpLocks/>
          </p:cNvGrpSpPr>
          <p:nvPr/>
        </p:nvGrpSpPr>
        <p:grpSpPr bwMode="auto">
          <a:xfrm>
            <a:off x="3429000" y="5486401"/>
            <a:ext cx="914400" cy="747713"/>
            <a:chOff x="1200" y="3456"/>
            <a:chExt cx="576" cy="471"/>
          </a:xfrm>
        </p:grpSpPr>
        <p:pic>
          <p:nvPicPr>
            <p:cNvPr id="16404" name="Picture 28" descr="H3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56"/>
              <a:ext cx="576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Text Box 29">
              <a:hlinkClick r:id="rId1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34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6395" name="Group 30"/>
          <p:cNvGrpSpPr>
            <a:grpSpLocks/>
          </p:cNvGrpSpPr>
          <p:nvPr/>
        </p:nvGrpSpPr>
        <p:grpSpPr bwMode="auto">
          <a:xfrm>
            <a:off x="5105400" y="5410201"/>
            <a:ext cx="990600" cy="849313"/>
            <a:chOff x="2256" y="3408"/>
            <a:chExt cx="624" cy="535"/>
          </a:xfrm>
        </p:grpSpPr>
        <p:pic>
          <p:nvPicPr>
            <p:cNvPr id="16402" name="Picture 31" descr="H2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408"/>
              <a:ext cx="62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3" name="Text Box 32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6396" name="Group 33"/>
          <p:cNvGrpSpPr>
            <a:grpSpLocks/>
          </p:cNvGrpSpPr>
          <p:nvPr/>
        </p:nvGrpSpPr>
        <p:grpSpPr bwMode="auto">
          <a:xfrm>
            <a:off x="6934200" y="5486401"/>
            <a:ext cx="838200" cy="790575"/>
            <a:chOff x="3408" y="3456"/>
            <a:chExt cx="528" cy="498"/>
          </a:xfrm>
        </p:grpSpPr>
        <p:pic>
          <p:nvPicPr>
            <p:cNvPr id="16400" name="Picture 34" descr="H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456"/>
              <a:ext cx="528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Text Box 35">
              <a:hlinkClick r:id="rId1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397" name="Group 36"/>
          <p:cNvGrpSpPr>
            <a:grpSpLocks/>
          </p:cNvGrpSpPr>
          <p:nvPr/>
        </p:nvGrpSpPr>
        <p:grpSpPr bwMode="auto">
          <a:xfrm>
            <a:off x="8686800" y="5505450"/>
            <a:ext cx="838200" cy="819150"/>
            <a:chOff x="4512" y="3468"/>
            <a:chExt cx="528" cy="516"/>
          </a:xfrm>
        </p:grpSpPr>
        <p:pic>
          <p:nvPicPr>
            <p:cNvPr id="16398" name="Picture 37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468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9" name="Text Box 38">
              <a:hlinkClick r:id="rId1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08" y="355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5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1" name="AutoShape 9"/>
          <p:cNvSpPr>
            <a:spLocks noChangeArrowheads="1"/>
          </p:cNvSpPr>
          <p:nvPr/>
        </p:nvSpPr>
        <p:spPr bwMode="auto">
          <a:xfrm>
            <a:off x="2652712" y="4896644"/>
            <a:ext cx="2357438" cy="2063750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may </a:t>
            </a:r>
            <a:r>
              <a:rPr lang="en-US" alt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alt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ắn</a:t>
            </a:r>
            <a:endParaRPr lang="en-US" altLang="en-US" sz="24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17412" name="AutoShape 11">
            <a:hlinkClick r:id="rId4" action="ppaction://hlinksldjump" highlightClick="1">
              <a:snd r:embed="rId5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>
              <a:solidFill>
                <a:srgbClr val="FFFFFF"/>
              </a:solidFill>
            </a:endParaRPr>
          </a:p>
        </p:txBody>
      </p:sp>
      <p:grpSp>
        <p:nvGrpSpPr>
          <p:cNvPr id="17413" name="Group 12"/>
          <p:cNvGrpSpPr>
            <a:grpSpLocks/>
          </p:cNvGrpSpPr>
          <p:nvPr/>
        </p:nvGrpSpPr>
        <p:grpSpPr bwMode="auto">
          <a:xfrm>
            <a:off x="1828800" y="4287838"/>
            <a:ext cx="914400" cy="893762"/>
            <a:chOff x="192" y="2701"/>
            <a:chExt cx="576" cy="563"/>
          </a:xfrm>
        </p:grpSpPr>
        <p:pic>
          <p:nvPicPr>
            <p:cNvPr id="17435" name="Picture 13" descr="H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701"/>
              <a:ext cx="5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6" name="Text Box 14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73" y="279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414" name="Group 15"/>
          <p:cNvGrpSpPr>
            <a:grpSpLocks/>
          </p:cNvGrpSpPr>
          <p:nvPr/>
        </p:nvGrpSpPr>
        <p:grpSpPr bwMode="auto">
          <a:xfrm>
            <a:off x="3352800" y="4343400"/>
            <a:ext cx="990600" cy="914400"/>
            <a:chOff x="1152" y="2736"/>
            <a:chExt cx="624" cy="576"/>
          </a:xfrm>
        </p:grpSpPr>
        <p:pic>
          <p:nvPicPr>
            <p:cNvPr id="17433" name="Picture 16" descr="H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736"/>
              <a:ext cx="62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4" name="Text Box 17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344" y="2832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7415" name="Group 18"/>
          <p:cNvGrpSpPr>
            <a:grpSpLocks/>
          </p:cNvGrpSpPr>
          <p:nvPr/>
        </p:nvGrpSpPr>
        <p:grpSpPr bwMode="auto">
          <a:xfrm>
            <a:off x="5067300" y="4359276"/>
            <a:ext cx="952500" cy="898525"/>
            <a:chOff x="2232" y="2746"/>
            <a:chExt cx="600" cy="566"/>
          </a:xfrm>
        </p:grpSpPr>
        <p:pic>
          <p:nvPicPr>
            <p:cNvPr id="17431" name="Picture 19" descr="H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2746"/>
              <a:ext cx="60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2" name="Text Box 20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416" name="Group 24"/>
          <p:cNvGrpSpPr>
            <a:grpSpLocks/>
          </p:cNvGrpSpPr>
          <p:nvPr/>
        </p:nvGrpSpPr>
        <p:grpSpPr bwMode="auto">
          <a:xfrm>
            <a:off x="8686800" y="4416425"/>
            <a:ext cx="838200" cy="819150"/>
            <a:chOff x="4512" y="2782"/>
            <a:chExt cx="528" cy="516"/>
          </a:xfrm>
        </p:grpSpPr>
        <p:pic>
          <p:nvPicPr>
            <p:cNvPr id="17429" name="Picture 25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782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Text Box 26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56" y="2851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417" name="Group 27"/>
          <p:cNvGrpSpPr>
            <a:grpSpLocks/>
          </p:cNvGrpSpPr>
          <p:nvPr/>
        </p:nvGrpSpPr>
        <p:grpSpPr bwMode="auto">
          <a:xfrm>
            <a:off x="1828800" y="5486401"/>
            <a:ext cx="762000" cy="746125"/>
            <a:chOff x="192" y="3456"/>
            <a:chExt cx="480" cy="470"/>
          </a:xfrm>
        </p:grpSpPr>
        <p:pic>
          <p:nvPicPr>
            <p:cNvPr id="17427" name="Picture 28" descr="H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56"/>
              <a:ext cx="480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Text Box 29">
              <a:hlinkClick r:id="rId1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88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5105400" y="5410201"/>
            <a:ext cx="990600" cy="849313"/>
            <a:chOff x="2256" y="3408"/>
            <a:chExt cx="624" cy="535"/>
          </a:xfrm>
        </p:grpSpPr>
        <p:pic>
          <p:nvPicPr>
            <p:cNvPr id="17425" name="Picture 31" descr="H2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408"/>
              <a:ext cx="624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6" name="Text Box 32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419" name="Group 33"/>
          <p:cNvGrpSpPr>
            <a:grpSpLocks/>
          </p:cNvGrpSpPr>
          <p:nvPr/>
        </p:nvGrpSpPr>
        <p:grpSpPr bwMode="auto">
          <a:xfrm>
            <a:off x="6934200" y="5486401"/>
            <a:ext cx="838200" cy="790575"/>
            <a:chOff x="3408" y="3456"/>
            <a:chExt cx="528" cy="498"/>
          </a:xfrm>
        </p:grpSpPr>
        <p:pic>
          <p:nvPicPr>
            <p:cNvPr id="17423" name="Picture 34" descr="H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456"/>
              <a:ext cx="528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Text Box 35">
              <a:hlinkClick r:id="rId1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04" y="350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7420" name="Group 36"/>
          <p:cNvGrpSpPr>
            <a:grpSpLocks/>
          </p:cNvGrpSpPr>
          <p:nvPr/>
        </p:nvGrpSpPr>
        <p:grpSpPr bwMode="auto">
          <a:xfrm>
            <a:off x="6934200" y="4429125"/>
            <a:ext cx="838200" cy="819150"/>
            <a:chOff x="3408" y="2790"/>
            <a:chExt cx="528" cy="516"/>
          </a:xfrm>
        </p:grpSpPr>
        <p:pic>
          <p:nvPicPr>
            <p:cNvPr id="17421" name="Picture 37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90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Text Box 38">
              <a:hlinkClick r:id="rId1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480" y="2865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8686800" y="5505450"/>
            <a:ext cx="838200" cy="819150"/>
            <a:chOff x="4512" y="3468"/>
            <a:chExt cx="528" cy="516"/>
          </a:xfrm>
        </p:grpSpPr>
        <p:pic>
          <p:nvPicPr>
            <p:cNvPr id="30" name="Picture 37" descr="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468"/>
              <a:ext cx="52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38">
              <a:hlinkClick r:id="rId1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608" y="355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0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81137" y="146053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52794" y="272421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14171" y="44053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11928" y="1438595"/>
            <a:ext cx="5372591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29977" y="2279620"/>
            <a:ext cx="5372591" cy="2100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Pronunciation: Listen and mark the  stressed syllables in words. Then read them out.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Vocabulary: Complete the text.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Grammar: </a:t>
            </a:r>
          </a:p>
          <a:p>
            <a:r>
              <a:rPr lang="en-US" dirty="0">
                <a:solidFill>
                  <a:srgbClr val="006673"/>
                </a:solidFill>
              </a:rPr>
              <a:t>1.  Match the two parts to make complete sentences.</a:t>
            </a:r>
          </a:p>
          <a:p>
            <a:r>
              <a:rPr lang="en-US" dirty="0">
                <a:solidFill>
                  <a:srgbClr val="006673"/>
                </a:solidFill>
              </a:rPr>
              <a:t>2. Find the mistake in each sentence and correct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 Looking back through game: lucky flowers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29977" y="4543610"/>
            <a:ext cx="5372591" cy="706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Research on a form of traditional music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4904" y="1788233"/>
            <a:ext cx="763257" cy="93597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89538" y="3051912"/>
            <a:ext cx="763256" cy="135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64904" y="4760499"/>
            <a:ext cx="763257" cy="71473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36661" y="54752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9978" y="5428523"/>
            <a:ext cx="537259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4099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7900" y="480453"/>
            <a:ext cx="678947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815184" y="495804"/>
            <a:ext cx="66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09654" y="491844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76730" y="500970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27276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66" r="707"/>
          <a:stretch/>
        </p:blipFill>
        <p:spPr>
          <a:xfrm>
            <a:off x="2450591" y="1060704"/>
            <a:ext cx="7214617" cy="55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E750C-5322-2B2B-E22D-AA41942B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90581" cy="3588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A9486C-FB49-2FB6-C7EA-8768CB98A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80" y="1"/>
            <a:ext cx="5601419" cy="3588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9EFFC-0502-AB9C-D19D-102FA97E5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88588"/>
            <a:ext cx="6590579" cy="368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6D718E-8179-6161-AEB5-AF1849F9B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578" y="3588586"/>
            <a:ext cx="5601422" cy="3493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1F9556-5E99-702B-A490-77A8CE8CEC56}"/>
              </a:ext>
            </a:extLst>
          </p:cNvPr>
          <p:cNvSpPr/>
          <p:nvPr/>
        </p:nvSpPr>
        <p:spPr>
          <a:xfrm>
            <a:off x="-310550" y="-1"/>
            <a:ext cx="1751162" cy="269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Xam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singing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2F4DF4-A547-893E-5F9F-E6214EE31A1E}"/>
              </a:ext>
            </a:extLst>
          </p:cNvPr>
          <p:cNvSpPr/>
          <p:nvPr/>
        </p:nvSpPr>
        <p:spPr>
          <a:xfrm>
            <a:off x="5864526" y="3600725"/>
            <a:ext cx="2820841" cy="612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DD5310-0013-04A2-D277-1273286CF18C}"/>
              </a:ext>
            </a:extLst>
          </p:cNvPr>
          <p:cNvSpPr txBox="1"/>
          <p:nvPr/>
        </p:nvSpPr>
        <p:spPr>
          <a:xfrm>
            <a:off x="6521566" y="-49909"/>
            <a:ext cx="1820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Bai Choi singing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7833C7-C4D6-FB42-6517-8EE4141AD9CD}"/>
              </a:ext>
            </a:extLst>
          </p:cNvPr>
          <p:cNvSpPr txBox="1"/>
          <p:nvPr/>
        </p:nvSpPr>
        <p:spPr>
          <a:xfrm>
            <a:off x="-77638" y="3525493"/>
            <a:ext cx="263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Hue Royal Court Music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3871DA-8795-B8C9-E895-C49849A76B3D}"/>
              </a:ext>
            </a:extLst>
          </p:cNvPr>
          <p:cNvSpPr/>
          <p:nvPr/>
        </p:nvSpPr>
        <p:spPr>
          <a:xfrm>
            <a:off x="5670435" y="0"/>
            <a:ext cx="888521" cy="2695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AC8D3B-7E4F-0A7D-E83B-3C6DD5650960}"/>
              </a:ext>
            </a:extLst>
          </p:cNvPr>
          <p:cNvSpPr/>
          <p:nvPr/>
        </p:nvSpPr>
        <p:spPr>
          <a:xfrm>
            <a:off x="11303479" y="-21071"/>
            <a:ext cx="888521" cy="2695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D42A37-F855-DB59-23D2-1C08826723A9}"/>
              </a:ext>
            </a:extLst>
          </p:cNvPr>
          <p:cNvSpPr/>
          <p:nvPr/>
        </p:nvSpPr>
        <p:spPr>
          <a:xfrm>
            <a:off x="5633045" y="3588586"/>
            <a:ext cx="888521" cy="2695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B7B04B-F8BF-12EA-EE1F-7D444C149D78}"/>
              </a:ext>
            </a:extLst>
          </p:cNvPr>
          <p:cNvSpPr/>
          <p:nvPr/>
        </p:nvSpPr>
        <p:spPr>
          <a:xfrm>
            <a:off x="11303479" y="3600725"/>
            <a:ext cx="888521" cy="2695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2F4DF4-A547-893E-5F9F-E6214EE31A1E}"/>
              </a:ext>
            </a:extLst>
          </p:cNvPr>
          <p:cNvSpPr/>
          <p:nvPr/>
        </p:nvSpPr>
        <p:spPr>
          <a:xfrm>
            <a:off x="5864526" y="3564001"/>
            <a:ext cx="2820841" cy="612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Don ca tai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670003"/>
              </p:ext>
            </p:extLst>
          </p:nvPr>
        </p:nvGraphicFramePr>
        <p:xfrm>
          <a:off x="1055075" y="1069145"/>
          <a:ext cx="10339755" cy="5441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0131">
                  <a:extLst>
                    <a:ext uri="{9D8B030D-6E8A-4147-A177-3AD203B41FA5}">
                      <a16:colId xmlns:a16="http://schemas.microsoft.com/office/drawing/2014/main" val="14116672"/>
                    </a:ext>
                  </a:extLst>
                </a:gridCol>
                <a:gridCol w="1472157">
                  <a:extLst>
                    <a:ext uri="{9D8B030D-6E8A-4147-A177-3AD203B41FA5}">
                      <a16:colId xmlns:a16="http://schemas.microsoft.com/office/drawing/2014/main" val="691501001"/>
                    </a:ext>
                  </a:extLst>
                </a:gridCol>
                <a:gridCol w="3437467">
                  <a:extLst>
                    <a:ext uri="{9D8B030D-6E8A-4147-A177-3AD203B41FA5}">
                      <a16:colId xmlns:a16="http://schemas.microsoft.com/office/drawing/2014/main" val="806464759"/>
                    </a:ext>
                  </a:extLst>
                </a:gridCol>
              </a:tblGrid>
              <a:tr h="573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Tick where appropriate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Comments  </a:t>
                      </a:r>
                      <a:b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(in English or Vietnamese)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868946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DELIVERY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99746"/>
                  </a:ext>
                </a:extLst>
              </a:tr>
              <a:tr h="353256">
                <a:tc>
                  <a:txBody>
                    <a:bodyPr/>
                    <a:lstStyle/>
                    <a:p>
                      <a:pPr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 The presenters greeted the audience.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88186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 The presenters spoke clearly and naturally.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23818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 The presenters cooperated when delivering their talk.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01313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 The presenters interacted with the audience.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436731"/>
                  </a:ext>
                </a:extLst>
              </a:tr>
              <a:tr h="573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 The presenters used some photos /pictures to illustrate their ideas.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312936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 The presenters concluded their talk appropriately.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798118"/>
                  </a:ext>
                </a:extLst>
              </a:tr>
              <a:tr h="573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CONTENT: The presentation includes the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following information about a form of traditional music: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736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 when/where it started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140657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 instruments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63921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 types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527503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 artists/performers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657397"/>
                  </a:ext>
                </a:extLst>
              </a:tr>
              <a:tr h="28682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 costumes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57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082" y="1392701"/>
            <a:ext cx="553998" cy="447352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Checklist for peer assessment</a:t>
            </a:r>
          </a:p>
        </p:txBody>
      </p:sp>
    </p:spTree>
    <p:extLst>
      <p:ext uri="{BB962C8B-B14F-4D97-AF65-F5344CB8AC3E}">
        <p14:creationId xmlns:p14="http://schemas.microsoft.com/office/powerpoint/2010/main" val="34128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082" y="1392701"/>
            <a:ext cx="553998" cy="447352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Checklist for self-assessment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45392"/>
              </p:ext>
            </p:extLst>
          </p:nvPr>
        </p:nvGraphicFramePr>
        <p:xfrm>
          <a:off x="1415415" y="1160792"/>
          <a:ext cx="9361170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9320">
                  <a:extLst>
                    <a:ext uri="{9D8B030D-6E8A-4147-A177-3AD203B41FA5}">
                      <a16:colId xmlns:a16="http://schemas.microsoft.com/office/drawing/2014/main" val="1350627882"/>
                    </a:ext>
                  </a:extLst>
                </a:gridCol>
                <a:gridCol w="1529715">
                  <a:extLst>
                    <a:ext uri="{9D8B030D-6E8A-4147-A177-3AD203B41FA5}">
                      <a16:colId xmlns:a16="http://schemas.microsoft.com/office/drawing/2014/main" val="1234253418"/>
                    </a:ext>
                  </a:extLst>
                </a:gridCol>
                <a:gridCol w="3112135">
                  <a:extLst>
                    <a:ext uri="{9D8B030D-6E8A-4147-A177-3AD203B41FA5}">
                      <a16:colId xmlns:a16="http://schemas.microsoft.com/office/drawing/2014/main" val="3378708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Tick where appropriate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144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Comments  </a:t>
                      </a:r>
                      <a:b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(in English or Vietnamese)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57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DELIVERY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93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 I greeted the audience.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255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I spoke clearly and naturally.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I cooperated with my group members when delivering the talk.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353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I interacted with the audience.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32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I used some photos / pictures to illustrate my ideas.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350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I concluded my part of the talk appropriately.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20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CONTENT: Our presentation includes the following information about a form of traditional music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912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when/where it started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531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instruments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73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 types</a:t>
                      </a:r>
                      <a:endParaRPr lang="en-U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46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artists/performers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112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costumes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690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9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81137" y="146053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52794" y="272421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14171" y="44053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9977" y="1438596"/>
            <a:ext cx="5372591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The last man standing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29977" y="2279620"/>
            <a:ext cx="5372591" cy="2100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Pronunciation: Listen and mark the  stressed syllables in words. Then read them out.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Vocabulary: Complete the text.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Grammar: </a:t>
            </a:r>
          </a:p>
          <a:p>
            <a:r>
              <a:rPr lang="en-US" dirty="0">
                <a:solidFill>
                  <a:srgbClr val="006673"/>
                </a:solidFill>
              </a:rPr>
              <a:t>1.  Match the two parts to make complete sentences.</a:t>
            </a:r>
          </a:p>
          <a:p>
            <a:r>
              <a:rPr lang="en-US" dirty="0">
                <a:solidFill>
                  <a:srgbClr val="006673"/>
                </a:solidFill>
              </a:rPr>
              <a:t>2. Find the mistake in each sentence and correct it.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29977" y="4543610"/>
            <a:ext cx="5372591" cy="706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Research on a form of traditional music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4904" y="1788233"/>
            <a:ext cx="763257" cy="93597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89538" y="3051912"/>
            <a:ext cx="763256" cy="135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64904" y="4760499"/>
            <a:ext cx="763257" cy="71473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36661" y="54752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9978" y="5428523"/>
            <a:ext cx="537259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4099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7900" y="480453"/>
            <a:ext cx="678947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815184" y="495804"/>
            <a:ext cx="66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09654" y="491844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76730" y="500970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4167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14399" y="2123749"/>
            <a:ext cx="102131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Revise how to pronounce stress in two-syllable words correctly;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Revise the use of words/ phrases related to the topic Music;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Revise how to use conjunctions to make compound sentences correctly;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Revise some verbs followed by to-infinitives and bare-infinitives.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2800" dirty="0"/>
              <a:t>Do research on traditional music in Viet Nam or another country and give a group presentation about it.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Prepare for Unit 4 - Lesson1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80887" y="1866892"/>
            <a:ext cx="9397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Revise stress in two-syllable words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Revise vocabulary items learnt in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Revise compound sentences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Revise verbs followed by to-infinitives and bare-infinitives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Develop students’ research and collaboration skills, and</a:t>
            </a:r>
          </a:p>
          <a:p>
            <a:pPr marL="401638" indent="-401638">
              <a:lnSpc>
                <a:spcPct val="150000"/>
              </a:lnSpc>
            </a:pPr>
            <a:r>
              <a:rPr lang="en-GB" sz="2800" dirty="0"/>
              <a:t>      practise giving an oral presentation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989333" y="324433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essage_112.gif">
            <a:hlinkClick r:id="rId4"/>
            <a:extLst>
              <a:ext uri="{FF2B5EF4-FFF2-40B4-BE49-F238E27FC236}">
                <a16:creationId xmlns:a16="http://schemas.microsoft.com/office/drawing/2014/main" id="{03884EFF-0109-4F9D-E7C3-DCF94B069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essage_112.gif">
            <a:hlinkClick r:id="rId4"/>
            <a:extLst>
              <a:ext uri="{FF2B5EF4-FFF2-40B4-BE49-F238E27FC236}">
                <a16:creationId xmlns:a16="http://schemas.microsoft.com/office/drawing/2014/main" id="{E594D957-9937-4785-0699-0E95CC21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2892">
            <a:off x="10428549" y="357503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>
            <a:extLst>
              <a:ext uri="{FF2B5EF4-FFF2-40B4-BE49-F238E27FC236}">
                <a16:creationId xmlns:a16="http://schemas.microsoft.com/office/drawing/2014/main" id="{ED5924DA-D057-76C5-482A-CD18ECDEB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5837" y="227327"/>
            <a:ext cx="8001000" cy="17240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565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attending</a:t>
            </a:r>
          </a:p>
        </p:txBody>
      </p:sp>
      <p:pic>
        <p:nvPicPr>
          <p:cNvPr id="20487" name="Picture 7" descr="mut0207[1]">
            <a:hlinkClick r:id="rId6" action="ppaction://hlinksldjump"/>
            <a:extLst>
              <a:ext uri="{FF2B5EF4-FFF2-40B4-BE49-F238E27FC236}">
                <a16:creationId xmlns:a16="http://schemas.microsoft.com/office/drawing/2014/main" id="{9B2257EB-8877-96AC-09ED-3AA5B027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39" y="297180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m-thanh-chuc-mung-chien-t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AD603D-FCC2-7E8F-5B89-9BD47CC2B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436" y="854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98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198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698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698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81137" y="146053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52794" y="272421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14171" y="44053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11928" y="1438595"/>
            <a:ext cx="5372591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</a:t>
            </a:r>
            <a:r>
              <a:rPr lang="en-US" b="1" dirty="0">
                <a:solidFill>
                  <a:srgbClr val="0FB7BD"/>
                </a:solidFill>
              </a:rPr>
              <a:t>Guess the form of the traditional music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29977" y="2279620"/>
            <a:ext cx="5372591" cy="2100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Pronunciation: Listen and mark the  stressed syllables in words. Then read them out.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Vocabulary: Complete the text.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Grammar: </a:t>
            </a:r>
          </a:p>
          <a:p>
            <a:r>
              <a:rPr lang="en-US" dirty="0">
                <a:solidFill>
                  <a:srgbClr val="006673"/>
                </a:solidFill>
              </a:rPr>
              <a:t>1.  Match the two parts to make complete sentences.</a:t>
            </a:r>
          </a:p>
          <a:p>
            <a:r>
              <a:rPr lang="en-US" dirty="0">
                <a:solidFill>
                  <a:srgbClr val="006673"/>
                </a:solidFill>
              </a:rPr>
              <a:t>2. Find the mistake in each sentence and correct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 Looking back through game: lucky flowers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29977" y="4543610"/>
            <a:ext cx="5372591" cy="706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Research on a form of traditional music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4904" y="1788233"/>
            <a:ext cx="763257" cy="93597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89538" y="3051912"/>
            <a:ext cx="763256" cy="135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64904" y="4760499"/>
            <a:ext cx="763257" cy="71473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36661" y="54752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9978" y="5428523"/>
            <a:ext cx="537259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4099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7900" y="480453"/>
            <a:ext cx="678947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815184" y="495804"/>
            <a:ext cx="66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09654" y="491844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76730" y="500970"/>
            <a:ext cx="320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16866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</a:rPr>
              <a:t>Guess the types of the songs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399" y="2398719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14398" y="3240436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4397" y="4082153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4396" y="4923870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6974" y="242835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Bai Choi singing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6974" y="3240436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Xam</a:t>
            </a:r>
            <a:r>
              <a:rPr lang="en-US" sz="3200" dirty="0">
                <a:solidFill>
                  <a:prstClr val="black"/>
                </a:solidFill>
              </a:rPr>
              <a:t> singing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455270" y="4052517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Don ca tai </a:t>
            </a:r>
            <a:r>
              <a:rPr lang="en-US" sz="3200" dirty="0" err="1"/>
              <a:t>tu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6974" y="486201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Hue Royal Court Music</a:t>
            </a:r>
            <a:endParaRPr lang="en-US" sz="4800" dirty="0"/>
          </a:p>
        </p:txBody>
      </p:sp>
      <p:pic>
        <p:nvPicPr>
          <p:cNvPr id="2" name="so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29320" y="-664657"/>
            <a:ext cx="487363" cy="487363"/>
          </a:xfrm>
          <a:prstGeom prst="rect">
            <a:avLst/>
          </a:prstGeom>
        </p:spPr>
      </p:pic>
      <p:pic>
        <p:nvPicPr>
          <p:cNvPr id="4" name="song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17163" y="-664658"/>
            <a:ext cx="487363" cy="487363"/>
          </a:xfrm>
          <a:prstGeom prst="rect">
            <a:avLst/>
          </a:prstGeom>
        </p:spPr>
      </p:pic>
      <p:pic>
        <p:nvPicPr>
          <p:cNvPr id="6" name="song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34567" y="-520324"/>
            <a:ext cx="487363" cy="487363"/>
          </a:xfrm>
          <a:prstGeom prst="rect">
            <a:avLst/>
          </a:prstGeom>
        </p:spPr>
      </p:pic>
      <p:pic>
        <p:nvPicPr>
          <p:cNvPr id="9" name="song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68620" y="-553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6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900783" y="1779782"/>
            <a:ext cx="9378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Listen and mark the  stressed syllables in the following words. Then read them out.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8003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8422" y="3066757"/>
            <a:ext cx="8940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perform 		 singer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concert		 famous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final			 enjoy</a:t>
            </a:r>
          </a:p>
        </p:txBody>
      </p:sp>
      <p:pic>
        <p:nvPicPr>
          <p:cNvPr id="3" name="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6080" y="131259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1716258" y="3134282"/>
            <a:ext cx="11958" cy="1828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00964" y="3776472"/>
            <a:ext cx="1" cy="167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00964" y="4224528"/>
            <a:ext cx="0" cy="171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70252" y="3209544"/>
            <a:ext cx="21102" cy="1807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070252" y="3703320"/>
            <a:ext cx="0" cy="1746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393808" y="4288536"/>
            <a:ext cx="4456" cy="173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900783" y="1779782"/>
            <a:ext cx="99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Complete the text using the words and phrases in the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8003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524000" y="2303002"/>
            <a:ext cx="9068972" cy="651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artists 		music 		concerts 	instrument 		fans </a:t>
            </a:r>
          </a:p>
        </p:txBody>
      </p:sp>
      <p:sp>
        <p:nvSpPr>
          <p:cNvPr id="3" name="Rectangle 2"/>
          <p:cNvSpPr/>
          <p:nvPr/>
        </p:nvSpPr>
        <p:spPr>
          <a:xfrm>
            <a:off x="963513" y="3235569"/>
            <a:ext cx="10248438" cy="33340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Our class survey revealed some surprising results about the students' (1) _______ habits. Most of them did not hesitate to say that they love music because they find it relaxing. Their </a:t>
            </a:r>
            <a:r>
              <a:rPr lang="en-US" sz="2400" dirty="0" err="1">
                <a:solidFill>
                  <a:schemeClr val="tx1"/>
                </a:solidFill>
              </a:rPr>
              <a:t>favourite</a:t>
            </a:r>
            <a:r>
              <a:rPr lang="en-US" sz="2400" dirty="0">
                <a:solidFill>
                  <a:schemeClr val="tx1"/>
                </a:solidFill>
              </a:rPr>
              <a:t> music is K-pop and British or American pop music as they are big (2) _______ of Korean and American (3) _______. Fourteen out of twenty students play a musical (4) _________ and most of them </a:t>
            </a:r>
            <a:r>
              <a:rPr lang="en-US" sz="2400" dirty="0" err="1">
                <a:solidFill>
                  <a:schemeClr val="tx1"/>
                </a:solidFill>
              </a:rPr>
              <a:t>practise</a:t>
            </a:r>
            <a:r>
              <a:rPr lang="en-US" sz="2400" dirty="0">
                <a:solidFill>
                  <a:schemeClr val="tx1"/>
                </a:solidFill>
              </a:rPr>
              <a:t> between one and three hours a week. Going to (5) _______ is usually popular among teenagers, but only eight people said that they like going to such music events.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3512" y="3784209"/>
            <a:ext cx="117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7019" y="4497197"/>
            <a:ext cx="117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3511" y="4851921"/>
            <a:ext cx="117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artists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07886" y="4851921"/>
            <a:ext cx="1585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instrument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7120" y="5562071"/>
            <a:ext cx="131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concerts</a:t>
            </a:r>
          </a:p>
        </p:txBody>
      </p:sp>
      <p:pic>
        <p:nvPicPr>
          <p:cNvPr id="5" name="ding-sound-effect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8426" y="-799496"/>
            <a:ext cx="487363" cy="487363"/>
          </a:xfrm>
          <a:prstGeom prst="rect">
            <a:avLst/>
          </a:prstGeom>
        </p:spPr>
      </p:pic>
      <p:pic>
        <p:nvPicPr>
          <p:cNvPr id="6" name="kids-saying-yay-sound-effect_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7019" y="-699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900783" y="1596898"/>
            <a:ext cx="99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1. Match the two parts to make complete sentences.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8003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37119" y="2321169"/>
            <a:ext cx="3789625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1. She writes her own songs,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8801" y="3211537"/>
            <a:ext cx="3789625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2. He participated in many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talent competitions,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58801" y="4101905"/>
            <a:ext cx="3789625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We can go to a live concert at City Theatre,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8800" y="4992273"/>
            <a:ext cx="3789625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4. The traffic was really bad,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217772" y="2321168"/>
            <a:ext cx="4614351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or we can stay at home to watch the final night of Vietnam Idol.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17771" y="3211537"/>
            <a:ext cx="4614351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so we decided to walk to the stadium.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17770" y="4124177"/>
            <a:ext cx="4614351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and they always have deep meanings.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217769" y="4992272"/>
            <a:ext cx="4614351" cy="6893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d. but the judges never liked his songs.</a:t>
            </a:r>
          </a:p>
        </p:txBody>
      </p:sp>
      <p:cxnSp>
        <p:nvCxnSpPr>
          <p:cNvPr id="6" name="Straight Arrow Connector 5"/>
          <p:cNvCxnSpPr>
            <a:stCxn id="3" idx="3"/>
            <a:endCxn id="29" idx="1"/>
          </p:cNvCxnSpPr>
          <p:nvPr/>
        </p:nvCxnSpPr>
        <p:spPr>
          <a:xfrm>
            <a:off x="4726744" y="2665828"/>
            <a:ext cx="1491026" cy="1803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748425" y="3533922"/>
            <a:ext cx="1491026" cy="1803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1"/>
          </p:cNvCxnSpPr>
          <p:nvPr/>
        </p:nvCxnSpPr>
        <p:spPr>
          <a:xfrm flipV="1">
            <a:off x="4754802" y="2665827"/>
            <a:ext cx="1462970" cy="17473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8" idx="1"/>
          </p:cNvCxnSpPr>
          <p:nvPr/>
        </p:nvCxnSpPr>
        <p:spPr>
          <a:xfrm flipV="1">
            <a:off x="4770106" y="3556196"/>
            <a:ext cx="1447665" cy="18323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8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arrow.wav"/>
          </p:stSnd>
        </p:sndAc>
      </p:transition>
    </mc:Choice>
    <mc:Fallback xmlns="">
      <p:transition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2987705" y="1084223"/>
            <a:ext cx="993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800" b="1" dirty="0"/>
              <a:t>Choose the letter A, B, C or D to indicate the underlined</a:t>
            </a:r>
          </a:p>
          <a:p>
            <a:pPr algn="ctr" fontAlgn="ctr"/>
            <a:r>
              <a:rPr lang="en-US" sz="2800" b="1" dirty="0"/>
              <a:t> part that needs correction.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3509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8003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80111"/>
            <a:ext cx="12191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asked him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school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	                     B        C                    D	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let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music festival!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            B     C          D			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parents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never agree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e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xpensive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piano.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                  B                         C                   D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musical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talent,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father made her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sing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family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	                   B	         C	                            D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gatherings. 		</a:t>
            </a:r>
          </a:p>
        </p:txBody>
      </p:sp>
      <p:sp>
        <p:nvSpPr>
          <p:cNvPr id="3" name="Oval 2"/>
          <p:cNvSpPr/>
          <p:nvPr/>
        </p:nvSpPr>
        <p:spPr>
          <a:xfrm>
            <a:off x="2854037" y="2645171"/>
            <a:ext cx="902746" cy="522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54012" y="3589871"/>
            <a:ext cx="902746" cy="522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59112" y="4551896"/>
            <a:ext cx="902746" cy="522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035762" y="5542496"/>
            <a:ext cx="902746" cy="522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124825" y="2409825"/>
            <a:ext cx="381000" cy="10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77300" y="2192581"/>
            <a:ext cx="1790700" cy="452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attend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200900" y="3325297"/>
            <a:ext cx="381000" cy="10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953375" y="3108053"/>
            <a:ext cx="1543050" cy="452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9748008" y="4342268"/>
            <a:ext cx="381000" cy="10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306050" y="4115973"/>
            <a:ext cx="1543050" cy="452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buy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2156583" y="6237743"/>
            <a:ext cx="381000" cy="10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54037" y="6063835"/>
            <a:ext cx="1543050" cy="452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</a:p>
        </p:txBody>
      </p:sp>
    </p:spTree>
    <p:extLst>
      <p:ext uri="{BB962C8B-B14F-4D97-AF65-F5344CB8AC3E}">
        <p14:creationId xmlns:p14="http://schemas.microsoft.com/office/powerpoint/2010/main" val="39644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 animBg="1"/>
      <p:bldP spid="19" grpId="0" animBg="1"/>
      <p:bldP spid="20" grpId="0" animBg="1"/>
      <p:bldP spid="21" grpId="0" animBg="1"/>
      <p:bldP spid="4" grpId="0" animBg="1"/>
      <p:bldP spid="6" grpId="0"/>
      <p:bldP spid="23" grpId="0" animBg="1"/>
      <p:bldP spid="24" grpId="0"/>
      <p:bldP spid="25" grpId="0" animBg="1"/>
      <p:bldP spid="26" grpId="0"/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termark">
  <a:themeElements>
    <a:clrScheme name="Custom 13">
      <a:dk1>
        <a:srgbClr val="006600"/>
      </a:dk1>
      <a:lt1>
        <a:srgbClr val="FFFFFF"/>
      </a:lt1>
      <a:dk2>
        <a:srgbClr val="009900"/>
      </a:dk2>
      <a:lt2>
        <a:srgbClr val="FFFFFF"/>
      </a:lt2>
      <a:accent1>
        <a:srgbClr val="99CC00"/>
      </a:accent1>
      <a:accent2>
        <a:srgbClr val="00CC00"/>
      </a:accent2>
      <a:accent3>
        <a:srgbClr val="A2A2A2"/>
      </a:accent3>
      <a:accent4>
        <a:srgbClr val="C2C2C2"/>
      </a:accent4>
      <a:accent5>
        <a:srgbClr val="D8D8D8"/>
      </a:accent5>
      <a:accent6>
        <a:srgbClr val="00CC00"/>
      </a:accent6>
      <a:hlink>
        <a:srgbClr val="84FF84"/>
      </a:hlink>
      <a:folHlink>
        <a:srgbClr val="E0FF84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2965</TotalTime>
  <Words>1546</Words>
  <Application>Microsoft Office PowerPoint</Application>
  <PresentationFormat>Widescreen</PresentationFormat>
  <Paragraphs>356</Paragraphs>
  <Slides>30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.VnArial</vt:lpstr>
      <vt:lpstr>.VnArial NarrowH</vt:lpstr>
      <vt:lpstr>.VnAristote</vt:lpstr>
      <vt:lpstr>.VnBlackH</vt:lpstr>
      <vt:lpstr>.VnTime</vt:lpstr>
      <vt:lpstr>.VnTimeH</vt:lpstr>
      <vt:lpstr>Adobe Gothic Std B</vt:lpstr>
      <vt:lpstr>Arial</vt:lpstr>
      <vt:lpstr>Bookman Old Style</vt:lpstr>
      <vt:lpstr>Calibri</vt:lpstr>
      <vt:lpstr>Calibri Light</vt:lpstr>
      <vt:lpstr>Myriad Pro</vt:lpstr>
      <vt:lpstr>Showcard Gothic</vt:lpstr>
      <vt:lpstr>Symbol</vt:lpstr>
      <vt:lpstr>Times New Roman</vt:lpstr>
      <vt:lpstr>UTM Facebook K&amp;T</vt:lpstr>
      <vt:lpstr>Wingdings</vt:lpstr>
      <vt:lpstr>Office Theme</vt:lpstr>
      <vt:lpstr>Watermark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166</cp:revision>
  <dcterms:created xsi:type="dcterms:W3CDTF">2020-12-09T02:04:09Z</dcterms:created>
  <dcterms:modified xsi:type="dcterms:W3CDTF">2025-03-16T05:08:20Z</dcterms:modified>
</cp:coreProperties>
</file>