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18288000" cy="10287000"/>
  <p:notesSz cx="6858000" cy="9144000"/>
  <p:embeddedFontLst>
    <p:embeddedFont>
      <p:font typeface="TDTD공원숲" charset="1" panose="02000503000000000000"/>
      <p:regular r:id="rId59"/>
    </p:embeddedFont>
    <p:embeddedFont>
      <p:font typeface="TDTD도토리" charset="1" panose="02000503000000000000"/>
      <p:regular r:id="rId60"/>
    </p:embeddedFont>
    <p:embeddedFont>
      <p:font typeface="Noto Sans Bold" charset="1" panose="020B0802040504020204"/>
      <p:regular r:id="rId61"/>
    </p:embeddedFont>
    <p:embeddedFont>
      <p:font typeface="Modak" charset="1" panose="01000000000000000000"/>
      <p:regular r:id="rId62"/>
    </p:embeddedFont>
    <p:embeddedFont>
      <p:font typeface="Kawaii RT Shine" charset="1" panose="00000500000000000000"/>
      <p:regular r:id="rId63"/>
    </p:embeddedFont>
    <p:embeddedFont>
      <p:font typeface="DejaVu Serif Bold" charset="1" panose="02060803050605020204"/>
      <p:regular r:id="rId64"/>
    </p:embeddedFont>
    <p:embeddedFont>
      <p:font typeface="DejaVu Serif" charset="1" panose="02060603050605020204"/>
      <p:regular r:id="rId65"/>
    </p:embeddedFont>
    <p:embeddedFont>
      <p:font typeface="Canva Sans" charset="1" panose="020B0503030501040103"/>
      <p:regular r:id="rId66"/>
    </p:embeddedFont>
    <p:embeddedFont>
      <p:font typeface="League Spartan" charset="1" panose="00000800000000000000"/>
      <p:regular r:id="rId67"/>
    </p:embeddedFont>
    <p:embeddedFont>
      <p:font typeface="KG Primary Penmanship" charset="1" panose="02000506000000020003"/>
      <p:regular r:id="rId68"/>
    </p:embeddedFont>
    <p:embeddedFont>
      <p:font typeface="Negrita Pro" charset="1" panose="00000500000000000000"/>
      <p:regular r:id="rId69"/>
    </p:embeddedFont>
    <p:embeddedFont>
      <p:font typeface="Prompt" charset="1" panose="0000050000000000000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slides/slide2.xml" Type="http://schemas.openxmlformats.org/officeDocument/2006/relationships/slide"/><Relationship Id="rId70" Target="fonts/font70.fntdata" Type="http://schemas.openxmlformats.org/officeDocument/2006/relationships/font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0.png" Type="http://schemas.openxmlformats.org/officeDocument/2006/relationships/image"/><Relationship Id="rId7" Target="../media/image14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0.png" Type="http://schemas.openxmlformats.org/officeDocument/2006/relationships/image"/><Relationship Id="rId7" Target="../media/image1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0.png" Type="http://schemas.openxmlformats.org/officeDocument/2006/relationships/image"/><Relationship Id="rId7" Target="../media/image1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6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0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9.jpeg" Type="http://schemas.openxmlformats.org/officeDocument/2006/relationships/image"/><Relationship Id="rId8" Target="../media/VAGez4K_bVo.mp4" Type="http://schemas.openxmlformats.org/officeDocument/2006/relationships/video"/><Relationship Id="rId9" Target="../media/VAGez4K_bVo.mp4" Type="http://schemas.microsoft.com/office/2007/relationships/media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0.pn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0.pn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4.png" Type="http://schemas.openxmlformats.org/officeDocument/2006/relationships/image"/><Relationship Id="rId7" Target="../media/image23.png" Type="http://schemas.openxmlformats.org/officeDocument/2006/relationships/image"/><Relationship Id="rId8" Target="../media/image25.jpe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4.png" Type="http://schemas.openxmlformats.org/officeDocument/2006/relationships/image"/><Relationship Id="rId7" Target="../media/image23.png" Type="http://schemas.openxmlformats.org/officeDocument/2006/relationships/image"/><Relationship Id="rId8" Target="../media/image25.jpe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0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jpe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41.png" Type="http://schemas.openxmlformats.org/officeDocument/2006/relationships/image"/><Relationship Id="rId12" Target="../media/image42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jpe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41.png" Type="http://schemas.openxmlformats.org/officeDocument/2006/relationships/image"/><Relationship Id="rId12" Target="../media/image42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jpe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51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52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53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54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55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56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0.png" Type="http://schemas.openxmlformats.org/officeDocument/2006/relationships/image"/><Relationship Id="rId7" Target="../media/image11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57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58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59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60.png" Type="http://schemas.openxmlformats.org/officeDocument/2006/relationships/image"/><Relationship Id="rId2" Target="../media/image30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12" Target="../media/image71.png" Type="http://schemas.openxmlformats.org/officeDocument/2006/relationships/image"/><Relationship Id="rId13" Target="../media/image72.svg" Type="http://schemas.openxmlformats.org/officeDocument/2006/relationships/image"/><Relationship Id="rId14" Target="../media/image73.png" Type="http://schemas.openxmlformats.org/officeDocument/2006/relationships/image"/><Relationship Id="rId15" Target="../media/image74.png" Type="http://schemas.openxmlformats.org/officeDocument/2006/relationships/image"/><Relationship Id="rId16" Target="../media/image75.svg" Type="http://schemas.openxmlformats.org/officeDocument/2006/relationships/image"/><Relationship Id="rId2" Target="../media/image61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12" Target="../media/image71.png" Type="http://schemas.openxmlformats.org/officeDocument/2006/relationships/image"/><Relationship Id="rId13" Target="../media/image72.svg" Type="http://schemas.openxmlformats.org/officeDocument/2006/relationships/image"/><Relationship Id="rId14" Target="../media/image73.png" Type="http://schemas.openxmlformats.org/officeDocument/2006/relationships/image"/><Relationship Id="rId15" Target="../media/image74.png" Type="http://schemas.openxmlformats.org/officeDocument/2006/relationships/image"/><Relationship Id="rId16" Target="../media/image75.svg" Type="http://schemas.openxmlformats.org/officeDocument/2006/relationships/image"/><Relationship Id="rId17" Target="../media/image76.png" Type="http://schemas.openxmlformats.org/officeDocument/2006/relationships/image"/><Relationship Id="rId18" Target="../media/image77.svg" Type="http://schemas.openxmlformats.org/officeDocument/2006/relationships/image"/><Relationship Id="rId2" Target="../media/image61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12" Target="../media/image71.png" Type="http://schemas.openxmlformats.org/officeDocument/2006/relationships/image"/><Relationship Id="rId13" Target="../media/image72.svg" Type="http://schemas.openxmlformats.org/officeDocument/2006/relationships/image"/><Relationship Id="rId14" Target="../media/image73.png" Type="http://schemas.openxmlformats.org/officeDocument/2006/relationships/image"/><Relationship Id="rId15" Target="../media/image74.png" Type="http://schemas.openxmlformats.org/officeDocument/2006/relationships/image"/><Relationship Id="rId16" Target="../media/image75.svg" Type="http://schemas.openxmlformats.org/officeDocument/2006/relationships/image"/><Relationship Id="rId17" Target="../media/image76.png" Type="http://schemas.openxmlformats.org/officeDocument/2006/relationships/image"/><Relationship Id="rId18" Target="../media/image77.svg" Type="http://schemas.openxmlformats.org/officeDocument/2006/relationships/image"/><Relationship Id="rId2" Target="../media/image61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12" Target="../media/image71.png" Type="http://schemas.openxmlformats.org/officeDocument/2006/relationships/image"/><Relationship Id="rId13" Target="../media/image72.svg" Type="http://schemas.openxmlformats.org/officeDocument/2006/relationships/image"/><Relationship Id="rId14" Target="../media/image73.png" Type="http://schemas.openxmlformats.org/officeDocument/2006/relationships/image"/><Relationship Id="rId15" Target="../media/image74.png" Type="http://schemas.openxmlformats.org/officeDocument/2006/relationships/image"/><Relationship Id="rId16" Target="../media/image75.svg" Type="http://schemas.openxmlformats.org/officeDocument/2006/relationships/image"/><Relationship Id="rId17" Target="../media/image76.png" Type="http://schemas.openxmlformats.org/officeDocument/2006/relationships/image"/><Relationship Id="rId18" Target="../media/image77.svg" Type="http://schemas.openxmlformats.org/officeDocument/2006/relationships/image"/><Relationship Id="rId2" Target="../media/image61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12" Target="../media/image71.png" Type="http://schemas.openxmlformats.org/officeDocument/2006/relationships/image"/><Relationship Id="rId13" Target="../media/image72.svg" Type="http://schemas.openxmlformats.org/officeDocument/2006/relationships/image"/><Relationship Id="rId14" Target="../media/image73.png" Type="http://schemas.openxmlformats.org/officeDocument/2006/relationships/image"/><Relationship Id="rId15" Target="../media/image74.png" Type="http://schemas.openxmlformats.org/officeDocument/2006/relationships/image"/><Relationship Id="rId16" Target="../media/image75.svg" Type="http://schemas.openxmlformats.org/officeDocument/2006/relationships/image"/><Relationship Id="rId17" Target="../media/image76.png" Type="http://schemas.openxmlformats.org/officeDocument/2006/relationships/image"/><Relationship Id="rId18" Target="../media/image77.svg" Type="http://schemas.openxmlformats.org/officeDocument/2006/relationships/image"/><Relationship Id="rId2" Target="../media/image61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12" Target="../media/image71.png" Type="http://schemas.openxmlformats.org/officeDocument/2006/relationships/image"/><Relationship Id="rId13" Target="../media/image72.svg" Type="http://schemas.openxmlformats.org/officeDocument/2006/relationships/image"/><Relationship Id="rId14" Target="../media/image73.png" Type="http://schemas.openxmlformats.org/officeDocument/2006/relationships/image"/><Relationship Id="rId15" Target="../media/image74.png" Type="http://schemas.openxmlformats.org/officeDocument/2006/relationships/image"/><Relationship Id="rId16" Target="../media/image75.svg" Type="http://schemas.openxmlformats.org/officeDocument/2006/relationships/image"/><Relationship Id="rId17" Target="../media/image76.png" Type="http://schemas.openxmlformats.org/officeDocument/2006/relationships/image"/><Relationship Id="rId18" Target="../media/image77.svg" Type="http://schemas.openxmlformats.org/officeDocument/2006/relationships/image"/><Relationship Id="rId2" Target="../media/image61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1.jpe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svg" Type="http://schemas.openxmlformats.org/officeDocument/2006/relationships/image"/><Relationship Id="rId11" Target="../media/image87.png" Type="http://schemas.openxmlformats.org/officeDocument/2006/relationships/image"/><Relationship Id="rId12" Target="../media/image88.svg" Type="http://schemas.openxmlformats.org/officeDocument/2006/relationships/image"/><Relationship Id="rId13" Target="../media/image89.png" Type="http://schemas.openxmlformats.org/officeDocument/2006/relationships/image"/><Relationship Id="rId14" Target="../media/image90.svg" Type="http://schemas.openxmlformats.org/officeDocument/2006/relationships/image"/><Relationship Id="rId15" Target="../media/image91.png" Type="http://schemas.openxmlformats.org/officeDocument/2006/relationships/image"/><Relationship Id="rId16" Target="../media/image92.png" Type="http://schemas.openxmlformats.org/officeDocument/2006/relationships/image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80.jpeg" Type="http://schemas.openxmlformats.org/officeDocument/2006/relationships/image"/><Relationship Id="rId5" Target="../media/image81.png" Type="http://schemas.openxmlformats.org/officeDocument/2006/relationships/image"/><Relationship Id="rId6" Target="../media/image82.svg" Type="http://schemas.openxmlformats.org/officeDocument/2006/relationships/image"/><Relationship Id="rId7" Target="../media/image83.png" Type="http://schemas.openxmlformats.org/officeDocument/2006/relationships/image"/><Relationship Id="rId8" Target="../media/image84.sv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8.svg" Type="http://schemas.openxmlformats.org/officeDocument/2006/relationships/image"/><Relationship Id="rId11" Target="../media/image83.png" Type="http://schemas.openxmlformats.org/officeDocument/2006/relationships/image"/><Relationship Id="rId12" Target="../media/image84.svg" Type="http://schemas.openxmlformats.org/officeDocument/2006/relationships/image"/><Relationship Id="rId13" Target="../media/image92.png" Type="http://schemas.openxmlformats.org/officeDocument/2006/relationships/image"/><Relationship Id="rId14" Target="../media/image91.png" Type="http://schemas.openxmlformats.org/officeDocument/2006/relationships/image"/><Relationship Id="rId15" Target="../media/image81.png" Type="http://schemas.openxmlformats.org/officeDocument/2006/relationships/image"/><Relationship Id="rId16" Target="../media/image82.svg" Type="http://schemas.openxmlformats.org/officeDocument/2006/relationships/image"/><Relationship Id="rId17" Target="../media/image97.png" Type="http://schemas.openxmlformats.org/officeDocument/2006/relationships/image"/><Relationship Id="rId18" Target="../media/image98.svg" Type="http://schemas.openxmlformats.org/officeDocument/2006/relationships/image"/><Relationship Id="rId2" Target="../media/image80.jpeg" Type="http://schemas.openxmlformats.org/officeDocument/2006/relationships/image"/><Relationship Id="rId3" Target="../media/image78.png" Type="http://schemas.openxmlformats.org/officeDocument/2006/relationships/image"/><Relationship Id="rId4" Target="../media/image79.svg" Type="http://schemas.openxmlformats.org/officeDocument/2006/relationships/image"/><Relationship Id="rId5" Target="../media/image93.png" Type="http://schemas.openxmlformats.org/officeDocument/2006/relationships/image"/><Relationship Id="rId6" Target="../media/image94.svg" Type="http://schemas.openxmlformats.org/officeDocument/2006/relationships/image"/><Relationship Id="rId7" Target="../media/image95.png" Type="http://schemas.openxmlformats.org/officeDocument/2006/relationships/image"/><Relationship Id="rId8" Target="../media/image96.sv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8.svg" Type="http://schemas.openxmlformats.org/officeDocument/2006/relationships/image"/><Relationship Id="rId11" Target="../media/image83.png" Type="http://schemas.openxmlformats.org/officeDocument/2006/relationships/image"/><Relationship Id="rId12" Target="../media/image84.svg" Type="http://schemas.openxmlformats.org/officeDocument/2006/relationships/image"/><Relationship Id="rId13" Target="../media/image92.png" Type="http://schemas.openxmlformats.org/officeDocument/2006/relationships/image"/><Relationship Id="rId14" Target="../media/image91.png" Type="http://schemas.openxmlformats.org/officeDocument/2006/relationships/image"/><Relationship Id="rId15" Target="../media/image81.png" Type="http://schemas.openxmlformats.org/officeDocument/2006/relationships/image"/><Relationship Id="rId16" Target="../media/image82.svg" Type="http://schemas.openxmlformats.org/officeDocument/2006/relationships/image"/><Relationship Id="rId17" Target="../media/image97.png" Type="http://schemas.openxmlformats.org/officeDocument/2006/relationships/image"/><Relationship Id="rId18" Target="../media/image98.svg" Type="http://schemas.openxmlformats.org/officeDocument/2006/relationships/image"/><Relationship Id="rId2" Target="../media/image80.jpeg" Type="http://schemas.openxmlformats.org/officeDocument/2006/relationships/image"/><Relationship Id="rId3" Target="../media/image78.png" Type="http://schemas.openxmlformats.org/officeDocument/2006/relationships/image"/><Relationship Id="rId4" Target="../media/image79.svg" Type="http://schemas.openxmlformats.org/officeDocument/2006/relationships/image"/><Relationship Id="rId5" Target="../media/image93.png" Type="http://schemas.openxmlformats.org/officeDocument/2006/relationships/image"/><Relationship Id="rId6" Target="../media/image94.svg" Type="http://schemas.openxmlformats.org/officeDocument/2006/relationships/image"/><Relationship Id="rId7" Target="../media/image95.png" Type="http://schemas.openxmlformats.org/officeDocument/2006/relationships/image"/><Relationship Id="rId8" Target="../media/image96.sv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png" Type="http://schemas.openxmlformats.org/officeDocument/2006/relationships/image"/><Relationship Id="rId12" Target="../media/image36.svg" Type="http://schemas.openxmlformats.org/officeDocument/2006/relationships/image"/><Relationship Id="rId2" Target="../media/image99.png" Type="http://schemas.openxmlformats.org/officeDocument/2006/relationships/image"/><Relationship Id="rId3" Target="../media/image100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jpeg" Type="http://schemas.openxmlformats.org/officeDocument/2006/relationships/image"/><Relationship Id="rId7" Target="../media/image31.png" Type="http://schemas.openxmlformats.org/officeDocument/2006/relationships/image"/><Relationship Id="rId8" Target="../media/image32.pn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0.png" Type="http://schemas.openxmlformats.org/officeDocument/2006/relationships/image"/><Relationship Id="rId7" Target="../media/image1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0.png" Type="http://schemas.openxmlformats.org/officeDocument/2006/relationships/image"/><Relationship Id="rId7" Target="../media/image1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9124950" y="-465355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10"/>
                </a:lnTo>
                <a:lnTo>
                  <a:pt x="11217709" y="11217710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073709" y="-465355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10"/>
                </a:lnTo>
                <a:lnTo>
                  <a:pt x="0" y="11217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87368" y="-2745468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8216374" y="-2533244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3" y="6276620"/>
                </a:lnTo>
                <a:lnTo>
                  <a:pt x="11702173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7538">
            <a:off x="-1367645" y="442504"/>
            <a:ext cx="6889342" cy="7239238"/>
          </a:xfrm>
          <a:custGeom>
            <a:avLst/>
            <a:gdLst/>
            <a:ahLst/>
            <a:cxnLst/>
            <a:rect r="r" b="b" t="t" l="l"/>
            <a:pathLst>
              <a:path h="7239238" w="6889342">
                <a:moveTo>
                  <a:pt x="0" y="0"/>
                </a:moveTo>
                <a:lnTo>
                  <a:pt x="6889342" y="0"/>
                </a:lnTo>
                <a:lnTo>
                  <a:pt x="6889342" y="7239239"/>
                </a:lnTo>
                <a:lnTo>
                  <a:pt x="0" y="7239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19995" y="3569920"/>
            <a:ext cx="14174284" cy="3651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FFFFFF"/>
                </a:solidFill>
                <a:latin typeface="TDTD공원숲"/>
                <a:ea typeface="TDTD공원숲"/>
                <a:cs typeface="TDTD공원숲"/>
                <a:sym typeface="TDTD공원숲"/>
              </a:rPr>
              <a:t>Unit 7:</a:t>
            </a:r>
          </a:p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FFFFFF"/>
                </a:solidFill>
                <a:latin typeface="TDTD공원숲"/>
                <a:ea typeface="TDTD공원숲"/>
                <a:cs typeface="TDTD공원숲"/>
                <a:sym typeface="TDTD공원숲"/>
              </a:rPr>
              <a:t>Reading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13967" y="3467093"/>
            <a:ext cx="14174284" cy="3651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Unit 7:</a:t>
            </a:r>
          </a:p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Reading 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-1105383">
            <a:off x="13454892" y="-320832"/>
            <a:ext cx="5006412" cy="5260678"/>
          </a:xfrm>
          <a:custGeom>
            <a:avLst/>
            <a:gdLst/>
            <a:ahLst/>
            <a:cxnLst/>
            <a:rect r="r" b="b" t="t" l="l"/>
            <a:pathLst>
              <a:path h="5260678" w="5006412">
                <a:moveTo>
                  <a:pt x="5006412" y="0"/>
                </a:moveTo>
                <a:lnTo>
                  <a:pt x="0" y="0"/>
                </a:lnTo>
                <a:lnTo>
                  <a:pt x="0" y="5260678"/>
                </a:lnTo>
                <a:lnTo>
                  <a:pt x="5006412" y="5260678"/>
                </a:lnTo>
                <a:lnTo>
                  <a:pt x="500641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663716" y="6861207"/>
            <a:ext cx="851458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31304C"/>
                </a:solidFill>
                <a:latin typeface="TDTD도토리"/>
                <a:ea typeface="TDTD도토리"/>
                <a:cs typeface="TDTD도토리"/>
                <a:sym typeface="TDTD도토리"/>
              </a:rPr>
              <a:t>by Tra My, Truong Thinh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801911" y="7329220"/>
            <a:ext cx="212056" cy="212056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3013967" y="7541275"/>
            <a:ext cx="212056" cy="212056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2348696" y="6250080"/>
            <a:ext cx="3759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6D8D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-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43809" y="2680335"/>
            <a:ext cx="6281349" cy="2463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treɪd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77000">
            <a:off x="-945892" y="5046582"/>
            <a:ext cx="7437193" cy="8423437"/>
          </a:xfrm>
          <a:custGeom>
            <a:avLst/>
            <a:gdLst/>
            <a:ahLst/>
            <a:cxnLst/>
            <a:rect r="r" b="b" t="t" l="l"/>
            <a:pathLst>
              <a:path h="8423437" w="7437193">
                <a:moveTo>
                  <a:pt x="0" y="0"/>
                </a:moveTo>
                <a:lnTo>
                  <a:pt x="7437193" y="0"/>
                </a:lnTo>
                <a:lnTo>
                  <a:pt x="7437193" y="8423436"/>
                </a:lnTo>
                <a:lnTo>
                  <a:pt x="0" y="842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2725906"/>
            <a:ext cx="7542822" cy="4835188"/>
          </a:xfrm>
          <a:custGeom>
            <a:avLst/>
            <a:gdLst/>
            <a:ahLst/>
            <a:cxnLst/>
            <a:rect r="r" b="b" t="t" l="l"/>
            <a:pathLst>
              <a:path h="4835188" w="7542822">
                <a:moveTo>
                  <a:pt x="0" y="0"/>
                </a:moveTo>
                <a:lnTo>
                  <a:pt x="7542822" y="0"/>
                </a:lnTo>
                <a:lnTo>
                  <a:pt x="7542822" y="4835188"/>
                </a:lnTo>
                <a:lnTo>
                  <a:pt x="0" y="4835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67" r="0" b="-1967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</p:spTree>
  </p:cSld>
  <p:clrMapOvr>
    <a:masterClrMapping/>
  </p:clrMapOvr>
  <p:transition spd="fast">
    <p:circl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53361" y="4794971"/>
            <a:ext cx="8319034" cy="20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a job, especially one that involves working with your hands and that requires special training and skills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144000" y="2725906"/>
            <a:ext cx="7542822" cy="4835188"/>
          </a:xfrm>
          <a:custGeom>
            <a:avLst/>
            <a:gdLst/>
            <a:ahLst/>
            <a:cxnLst/>
            <a:rect r="r" b="b" t="t" l="l"/>
            <a:pathLst>
              <a:path h="4835188" w="7542822">
                <a:moveTo>
                  <a:pt x="0" y="0"/>
                </a:moveTo>
                <a:lnTo>
                  <a:pt x="7542822" y="0"/>
                </a:lnTo>
                <a:lnTo>
                  <a:pt x="7542822" y="4835188"/>
                </a:lnTo>
                <a:lnTo>
                  <a:pt x="0" y="4835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967" r="0" b="-196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87805" y="2777290"/>
            <a:ext cx="5607650" cy="1199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5"/>
              </a:lnSpc>
            </a:pPr>
            <a:r>
              <a:rPr lang="en-US" sz="7068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Trade (n)</a:t>
            </a:r>
          </a:p>
        </p:txBody>
      </p:sp>
    </p:spTree>
  </p:cSld>
  <p:clrMapOvr>
    <a:masterClrMapping/>
  </p:clrMapOvr>
  <p:transition spd="fast">
    <p:circl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4332" y="2727960"/>
            <a:ext cx="8529668" cy="1991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0"/>
              </a:lnSpc>
            </a:pPr>
            <a:r>
              <a:rPr lang="en-US" sz="11600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əˈprentɪʃɪp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77000">
            <a:off x="-945892" y="5046582"/>
            <a:ext cx="7437193" cy="8423437"/>
          </a:xfrm>
          <a:custGeom>
            <a:avLst/>
            <a:gdLst/>
            <a:ahLst/>
            <a:cxnLst/>
            <a:rect r="r" b="b" t="t" l="l"/>
            <a:pathLst>
              <a:path h="8423437" w="7437193">
                <a:moveTo>
                  <a:pt x="0" y="0"/>
                </a:moveTo>
                <a:lnTo>
                  <a:pt x="7437193" y="0"/>
                </a:lnTo>
                <a:lnTo>
                  <a:pt x="7437193" y="8423436"/>
                </a:lnTo>
                <a:lnTo>
                  <a:pt x="0" y="842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2725906"/>
            <a:ext cx="7542822" cy="4835188"/>
          </a:xfrm>
          <a:custGeom>
            <a:avLst/>
            <a:gdLst/>
            <a:ahLst/>
            <a:cxnLst/>
            <a:rect r="r" b="b" t="t" l="l"/>
            <a:pathLst>
              <a:path h="4835188" w="7542822">
                <a:moveTo>
                  <a:pt x="0" y="0"/>
                </a:moveTo>
                <a:lnTo>
                  <a:pt x="7542822" y="0"/>
                </a:lnTo>
                <a:lnTo>
                  <a:pt x="7542822" y="4835188"/>
                </a:lnTo>
                <a:lnTo>
                  <a:pt x="0" y="4835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67" r="0" b="-1967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</p:spTree>
  </p:cSld>
  <p:clrMapOvr>
    <a:masterClrMapping/>
  </p:clrMapOvr>
  <p:transition spd="fast">
    <p:circl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4332" y="4885439"/>
            <a:ext cx="7786458" cy="2617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50"/>
              </a:lnSpc>
            </a:pPr>
            <a:r>
              <a:rPr lang="en-US" sz="4964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a period of time working as an apprentice; a job as an apprentice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144000" y="2725906"/>
            <a:ext cx="7542822" cy="4835188"/>
          </a:xfrm>
          <a:custGeom>
            <a:avLst/>
            <a:gdLst/>
            <a:ahLst/>
            <a:cxnLst/>
            <a:rect r="r" b="b" t="t" l="l"/>
            <a:pathLst>
              <a:path h="4835188" w="7542822">
                <a:moveTo>
                  <a:pt x="0" y="0"/>
                </a:moveTo>
                <a:lnTo>
                  <a:pt x="7542822" y="0"/>
                </a:lnTo>
                <a:lnTo>
                  <a:pt x="7542822" y="4835188"/>
                </a:lnTo>
                <a:lnTo>
                  <a:pt x="0" y="4835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967" r="0" b="-196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90658" y="3162241"/>
            <a:ext cx="7581737" cy="1029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5"/>
              </a:lnSpc>
            </a:pPr>
            <a:r>
              <a:rPr lang="en-US" sz="6004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Apprenticeship (n)</a:t>
            </a:r>
          </a:p>
        </p:txBody>
      </p:sp>
    </p:spTree>
  </p:cSld>
  <p:clrMapOvr>
    <a:masterClrMapping/>
  </p:clrMapOvr>
  <p:transition spd="fast">
    <p:circl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704849" y="2737485"/>
            <a:ext cx="11168029" cy="1965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49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ˌɪnstɪˈtjuːʃn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77000">
            <a:off x="-945892" y="5046582"/>
            <a:ext cx="7437193" cy="8423437"/>
          </a:xfrm>
          <a:custGeom>
            <a:avLst/>
            <a:gdLst/>
            <a:ahLst/>
            <a:cxnLst/>
            <a:rect r="r" b="b" t="t" l="l"/>
            <a:pathLst>
              <a:path h="8423437" w="7437193">
                <a:moveTo>
                  <a:pt x="0" y="0"/>
                </a:moveTo>
                <a:lnTo>
                  <a:pt x="7437193" y="0"/>
                </a:lnTo>
                <a:lnTo>
                  <a:pt x="7437193" y="8423436"/>
                </a:lnTo>
                <a:lnTo>
                  <a:pt x="0" y="842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64716" y="2016125"/>
            <a:ext cx="6707045" cy="6301740"/>
          </a:xfrm>
          <a:custGeom>
            <a:avLst/>
            <a:gdLst/>
            <a:ahLst/>
            <a:cxnLst/>
            <a:rect r="r" b="b" t="t" l="l"/>
            <a:pathLst>
              <a:path h="6301740" w="6707045">
                <a:moveTo>
                  <a:pt x="0" y="0"/>
                </a:moveTo>
                <a:lnTo>
                  <a:pt x="6707045" y="0"/>
                </a:lnTo>
                <a:lnTo>
                  <a:pt x="6707045" y="6301740"/>
                </a:lnTo>
                <a:lnTo>
                  <a:pt x="0" y="6301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511" t="0" r="-20511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</p:spTree>
  </p:cSld>
  <p:clrMapOvr>
    <a:masterClrMapping/>
  </p:clrMapOvr>
  <p:transition spd="fast">
    <p:circl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812403"/>
            <a:ext cx="7789527" cy="1370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29"/>
              </a:lnSpc>
            </a:pPr>
            <a:r>
              <a:rPr lang="en-US" sz="8021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Institution (n)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764716" y="2016125"/>
            <a:ext cx="6707045" cy="6301740"/>
          </a:xfrm>
          <a:custGeom>
            <a:avLst/>
            <a:gdLst/>
            <a:ahLst/>
            <a:cxnLst/>
            <a:rect r="r" b="b" t="t" l="l"/>
            <a:pathLst>
              <a:path h="6301740" w="6707045">
                <a:moveTo>
                  <a:pt x="0" y="0"/>
                </a:moveTo>
                <a:lnTo>
                  <a:pt x="6707045" y="0"/>
                </a:lnTo>
                <a:lnTo>
                  <a:pt x="6707045" y="6301740"/>
                </a:lnTo>
                <a:lnTo>
                  <a:pt x="0" y="630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511" t="0" r="-20511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38506" y="5081270"/>
            <a:ext cx="8605494" cy="3273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5"/>
              </a:lnSpc>
            </a:pPr>
            <a:r>
              <a:rPr lang="en-US" sz="4697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a large important organization that has a particular purpose, for example a university or bank</a:t>
            </a:r>
          </a:p>
        </p:txBody>
      </p:sp>
    </p:spTree>
  </p:cSld>
  <p:clrMapOvr>
    <a:masterClrMapping/>
  </p:clrMapOvr>
  <p:transition spd="fast">
    <p:circl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9329230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09"/>
                </a:lnTo>
                <a:lnTo>
                  <a:pt x="11217709" y="11217709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88479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09"/>
                </a:lnTo>
                <a:lnTo>
                  <a:pt x="0" y="11217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87368" y="-2745468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8216374" y="-2533244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3" y="6276620"/>
                </a:lnTo>
                <a:lnTo>
                  <a:pt x="11702173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7538">
            <a:off x="-1367645" y="442504"/>
            <a:ext cx="6889342" cy="7239238"/>
          </a:xfrm>
          <a:custGeom>
            <a:avLst/>
            <a:gdLst/>
            <a:ahLst/>
            <a:cxnLst/>
            <a:rect r="r" b="b" t="t" l="l"/>
            <a:pathLst>
              <a:path h="7239238" w="6889342">
                <a:moveTo>
                  <a:pt x="0" y="0"/>
                </a:moveTo>
                <a:lnTo>
                  <a:pt x="6889342" y="0"/>
                </a:lnTo>
                <a:lnTo>
                  <a:pt x="6889342" y="7239239"/>
                </a:lnTo>
                <a:lnTo>
                  <a:pt x="0" y="7239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061554" y="4381551"/>
            <a:ext cx="9876530" cy="1937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FFFFFF"/>
                </a:solidFill>
                <a:latin typeface="TDTD공원숲"/>
                <a:ea typeface="TDTD공원숲"/>
                <a:cs typeface="TDTD공원숲"/>
                <a:sym typeface="TDTD공원숲"/>
              </a:rPr>
              <a:t>Activities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061554" y="4381551"/>
            <a:ext cx="9954539" cy="1937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Activities 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-1105383">
            <a:off x="13454892" y="-320832"/>
            <a:ext cx="5006412" cy="5260678"/>
          </a:xfrm>
          <a:custGeom>
            <a:avLst/>
            <a:gdLst/>
            <a:ahLst/>
            <a:cxnLst/>
            <a:rect r="r" b="b" t="t" l="l"/>
            <a:pathLst>
              <a:path h="5260678" w="5006412">
                <a:moveTo>
                  <a:pt x="5006412" y="0"/>
                </a:moveTo>
                <a:lnTo>
                  <a:pt x="0" y="0"/>
                </a:lnTo>
                <a:lnTo>
                  <a:pt x="0" y="5260678"/>
                </a:lnTo>
                <a:lnTo>
                  <a:pt x="5006412" y="5260678"/>
                </a:lnTo>
                <a:lnTo>
                  <a:pt x="500641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801911" y="7329220"/>
            <a:ext cx="212056" cy="21205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3013967" y="7541275"/>
            <a:ext cx="212056" cy="21205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2348696" y="6250080"/>
            <a:ext cx="3759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6D8D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-</a:t>
            </a:r>
          </a:p>
        </p:txBody>
      </p:sp>
    </p:spTree>
  </p:cSld>
  <p:clrMapOvr>
    <a:masterClrMapping/>
  </p:clrMapOvr>
  <p:transition spd="fast">
    <p:circl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9329230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09"/>
                </a:lnTo>
                <a:lnTo>
                  <a:pt x="11217709" y="11217709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88479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09"/>
                </a:lnTo>
                <a:lnTo>
                  <a:pt x="0" y="11217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87368" y="-2745468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8216374" y="-2533244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3" y="6276620"/>
                </a:lnTo>
                <a:lnTo>
                  <a:pt x="11702173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7538">
            <a:off x="-218648" y="379211"/>
            <a:ext cx="6889342" cy="7239238"/>
          </a:xfrm>
          <a:custGeom>
            <a:avLst/>
            <a:gdLst/>
            <a:ahLst/>
            <a:cxnLst/>
            <a:rect r="r" b="b" t="t" l="l"/>
            <a:pathLst>
              <a:path h="7239238" w="6889342">
                <a:moveTo>
                  <a:pt x="0" y="0"/>
                </a:moveTo>
                <a:lnTo>
                  <a:pt x="6889342" y="0"/>
                </a:lnTo>
                <a:lnTo>
                  <a:pt x="6889342" y="7239238"/>
                </a:lnTo>
                <a:lnTo>
                  <a:pt x="0" y="7239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51961" y="4700299"/>
            <a:ext cx="9954539" cy="1937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Activity 1: 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-1105383">
            <a:off x="13454892" y="-320832"/>
            <a:ext cx="5006412" cy="5260678"/>
          </a:xfrm>
          <a:custGeom>
            <a:avLst/>
            <a:gdLst/>
            <a:ahLst/>
            <a:cxnLst/>
            <a:rect r="r" b="b" t="t" l="l"/>
            <a:pathLst>
              <a:path h="5260678" w="5006412">
                <a:moveTo>
                  <a:pt x="5006412" y="0"/>
                </a:moveTo>
                <a:lnTo>
                  <a:pt x="0" y="0"/>
                </a:lnTo>
                <a:lnTo>
                  <a:pt x="0" y="5260678"/>
                </a:lnTo>
                <a:lnTo>
                  <a:pt x="5006412" y="5260678"/>
                </a:lnTo>
                <a:lnTo>
                  <a:pt x="500641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801911" y="7329220"/>
            <a:ext cx="212056" cy="21205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013967" y="7541275"/>
            <a:ext cx="212056" cy="21205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751916" y="6421530"/>
            <a:ext cx="5007536" cy="3830765"/>
          </a:xfrm>
          <a:custGeom>
            <a:avLst/>
            <a:gdLst/>
            <a:ahLst/>
            <a:cxnLst/>
            <a:rect r="r" b="b" t="t" l="l"/>
            <a:pathLst>
              <a:path h="3830765" w="5007536">
                <a:moveTo>
                  <a:pt x="0" y="0"/>
                </a:moveTo>
                <a:lnTo>
                  <a:pt x="5007536" y="0"/>
                </a:lnTo>
                <a:lnTo>
                  <a:pt x="5007536" y="3830765"/>
                </a:lnTo>
                <a:lnTo>
                  <a:pt x="0" y="383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348696" y="6250080"/>
            <a:ext cx="3759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6D8D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-</a:t>
            </a:r>
          </a:p>
        </p:txBody>
      </p:sp>
    </p:spTree>
  </p:cSld>
  <p:clrMapOvr>
    <a:masterClrMapping/>
  </p:clrMapOvr>
  <p:transition spd="fast">
    <p:circl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894104">
            <a:off x="11421212" y="5046582"/>
            <a:ext cx="7437193" cy="8423437"/>
          </a:xfrm>
          <a:custGeom>
            <a:avLst/>
            <a:gdLst/>
            <a:ahLst/>
            <a:cxnLst/>
            <a:rect r="r" b="b" t="t" l="l"/>
            <a:pathLst>
              <a:path h="8423437" w="7437193">
                <a:moveTo>
                  <a:pt x="7437193" y="0"/>
                </a:moveTo>
                <a:lnTo>
                  <a:pt x="0" y="0"/>
                </a:lnTo>
                <a:lnTo>
                  <a:pt x="0" y="8423436"/>
                </a:lnTo>
                <a:lnTo>
                  <a:pt x="7437193" y="8423436"/>
                </a:lnTo>
                <a:lnTo>
                  <a:pt x="7437193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13565">
            <a:off x="187383" y="554324"/>
            <a:ext cx="2260238" cy="1729082"/>
          </a:xfrm>
          <a:custGeom>
            <a:avLst/>
            <a:gdLst/>
            <a:ahLst/>
            <a:cxnLst/>
            <a:rect r="r" b="b" t="t" l="l"/>
            <a:pathLst>
              <a:path h="1729082" w="2260238">
                <a:moveTo>
                  <a:pt x="0" y="0"/>
                </a:moveTo>
                <a:lnTo>
                  <a:pt x="2260237" y="0"/>
                </a:lnTo>
                <a:lnTo>
                  <a:pt x="2260237" y="1729082"/>
                </a:lnTo>
                <a:lnTo>
                  <a:pt x="0" y="17290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17502" y="2454556"/>
            <a:ext cx="14804392" cy="5330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36"/>
              </a:lnSpc>
            </a:pPr>
            <a:r>
              <a:rPr lang="en-US" sz="842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Work in pairs. Which of the two options for school-leavers is more common in your town? Can you think of other options?</a:t>
            </a:r>
          </a:p>
        </p:txBody>
      </p:sp>
    </p:spTree>
  </p:cSld>
  <p:clrMapOvr>
    <a:masterClrMapping/>
  </p:clrMapOvr>
  <p:transition spd="fast">
    <p:circl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9329230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09"/>
                </a:lnTo>
                <a:lnTo>
                  <a:pt x="11217709" y="11217709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88479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09"/>
                </a:lnTo>
                <a:lnTo>
                  <a:pt x="0" y="11217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87368" y="-2745468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8216374" y="-2533244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3" y="6276620"/>
                </a:lnTo>
                <a:lnTo>
                  <a:pt x="11702173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7538">
            <a:off x="-218648" y="379211"/>
            <a:ext cx="6889342" cy="7239238"/>
          </a:xfrm>
          <a:custGeom>
            <a:avLst/>
            <a:gdLst/>
            <a:ahLst/>
            <a:cxnLst/>
            <a:rect r="r" b="b" t="t" l="l"/>
            <a:pathLst>
              <a:path h="7239238" w="6889342">
                <a:moveTo>
                  <a:pt x="0" y="0"/>
                </a:moveTo>
                <a:lnTo>
                  <a:pt x="6889342" y="0"/>
                </a:lnTo>
                <a:lnTo>
                  <a:pt x="6889342" y="7239238"/>
                </a:lnTo>
                <a:lnTo>
                  <a:pt x="0" y="7239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51961" y="4700299"/>
            <a:ext cx="9954539" cy="1937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Activity 2: 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-1105383">
            <a:off x="13454892" y="-320832"/>
            <a:ext cx="5006412" cy="5260678"/>
          </a:xfrm>
          <a:custGeom>
            <a:avLst/>
            <a:gdLst/>
            <a:ahLst/>
            <a:cxnLst/>
            <a:rect r="r" b="b" t="t" l="l"/>
            <a:pathLst>
              <a:path h="5260678" w="5006412">
                <a:moveTo>
                  <a:pt x="5006412" y="0"/>
                </a:moveTo>
                <a:lnTo>
                  <a:pt x="0" y="0"/>
                </a:lnTo>
                <a:lnTo>
                  <a:pt x="0" y="5260678"/>
                </a:lnTo>
                <a:lnTo>
                  <a:pt x="5006412" y="5260678"/>
                </a:lnTo>
                <a:lnTo>
                  <a:pt x="500641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801911" y="7329220"/>
            <a:ext cx="212056" cy="21205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013967" y="7541275"/>
            <a:ext cx="212056" cy="21205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751916" y="6421530"/>
            <a:ext cx="5007536" cy="3830765"/>
          </a:xfrm>
          <a:custGeom>
            <a:avLst/>
            <a:gdLst/>
            <a:ahLst/>
            <a:cxnLst/>
            <a:rect r="r" b="b" t="t" l="l"/>
            <a:pathLst>
              <a:path h="3830765" w="5007536">
                <a:moveTo>
                  <a:pt x="0" y="0"/>
                </a:moveTo>
                <a:lnTo>
                  <a:pt x="5007536" y="0"/>
                </a:lnTo>
                <a:lnTo>
                  <a:pt x="5007536" y="3830765"/>
                </a:lnTo>
                <a:lnTo>
                  <a:pt x="0" y="383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348696" y="6250080"/>
            <a:ext cx="3759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6D8D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-</a:t>
            </a:r>
          </a:p>
        </p:txBody>
      </p:sp>
    </p:spTree>
  </p:cSld>
  <p:clrMapOvr>
    <a:masterClrMapping/>
  </p:clrMapOvr>
  <p:transition spd="fast">
    <p:circl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530163" y="-930709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09"/>
                </a:lnTo>
                <a:lnTo>
                  <a:pt x="11217709" y="11217709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073709" y="-465355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10"/>
                </a:lnTo>
                <a:lnTo>
                  <a:pt x="0" y="11217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8765088" y="563345"/>
            <a:ext cx="11273425" cy="8229600"/>
          </a:xfrm>
          <a:custGeom>
            <a:avLst/>
            <a:gdLst/>
            <a:ahLst/>
            <a:cxnLst/>
            <a:rect r="r" b="b" t="t" l="l"/>
            <a:pathLst>
              <a:path h="8229600" w="11273425">
                <a:moveTo>
                  <a:pt x="0" y="0"/>
                </a:moveTo>
                <a:lnTo>
                  <a:pt x="11273424" y="0"/>
                </a:lnTo>
                <a:lnTo>
                  <a:pt x="112734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0" y="-958567"/>
            <a:ext cx="8519020" cy="8519020"/>
          </a:xfrm>
          <a:custGeom>
            <a:avLst/>
            <a:gdLst/>
            <a:ahLst/>
            <a:cxnLst/>
            <a:rect r="r" b="b" t="t" l="l"/>
            <a:pathLst>
              <a:path h="8519020" w="8519020">
                <a:moveTo>
                  <a:pt x="0" y="0"/>
                </a:moveTo>
                <a:lnTo>
                  <a:pt x="8519020" y="0"/>
                </a:lnTo>
                <a:lnTo>
                  <a:pt x="8519020" y="8519020"/>
                </a:lnTo>
                <a:lnTo>
                  <a:pt x="0" y="8519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0" y="0"/>
            <a:ext cx="10287000" cy="10287000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true" rot="0">
            <a:off x="5161456" y="-4175131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0">
            <a:off x="7739157" y="6119990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2" y="6276620"/>
                </a:lnTo>
                <a:lnTo>
                  <a:pt x="11702172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-3963016" y="9258300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3" y="6276620"/>
                </a:lnTo>
                <a:lnTo>
                  <a:pt x="11702173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389661">
            <a:off x="10156579" y="5546787"/>
            <a:ext cx="7279142" cy="2608054"/>
            <a:chOff x="0" y="0"/>
            <a:chExt cx="9705522" cy="3477405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238125"/>
              <a:ext cx="9705522" cy="2564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041"/>
                </a:lnSpc>
              </a:pPr>
              <a:r>
                <a:rPr lang="en-US" sz="8836">
                  <a:solidFill>
                    <a:srgbClr val="FCE0E2"/>
                  </a:solidFill>
                  <a:latin typeface="Modak"/>
                  <a:ea typeface="Modak"/>
                  <a:cs typeface="Modak"/>
                  <a:sym typeface="Modak"/>
                </a:rPr>
                <a:t>INTRODUCING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978724" y="1114825"/>
              <a:ext cx="7669009" cy="23625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07"/>
                </a:lnSpc>
              </a:pPr>
              <a:r>
                <a:rPr lang="en-US" sz="8909">
                  <a:solidFill>
                    <a:srgbClr val="FCE0E2"/>
                  </a:solidFill>
                  <a:latin typeface="Kawaii RT Shine"/>
                  <a:ea typeface="Kawaii RT Shine"/>
                  <a:cs typeface="Kawaii RT Shine"/>
                  <a:sym typeface="Kawaii RT Shine"/>
                </a:rPr>
                <a:t>MEMBERS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992298" y="7691756"/>
            <a:ext cx="426700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CE0E2"/>
                </a:solidFill>
                <a:latin typeface="TDTD공원숲"/>
                <a:ea typeface="TDTD공원숲"/>
                <a:cs typeface="TDTD공원숲"/>
                <a:sym typeface="TDTD공원숲"/>
              </a:rPr>
              <a:t>Contents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62989" y="3428133"/>
            <a:ext cx="7078365" cy="1233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84"/>
              </a:lnSpc>
            </a:pPr>
            <a:r>
              <a:rPr lang="en-US" sz="3560" b="true">
                <a:solidFill>
                  <a:srgbClr val="5B5A7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Trà My : Lesson 3 - Reading</a:t>
            </a:r>
          </a:p>
          <a:p>
            <a:pPr algn="just">
              <a:lnSpc>
                <a:spcPts val="4984"/>
              </a:lnSpc>
            </a:pPr>
            <a:r>
              <a:rPr lang="en-US" sz="3560" b="true">
                <a:solidFill>
                  <a:srgbClr val="5B5A7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Thịnh : Games </a:t>
            </a:r>
          </a:p>
        </p:txBody>
      </p:sp>
    </p:spTree>
  </p:cSld>
  <p:clrMapOvr>
    <a:masterClrMapping/>
  </p:clrMapOvr>
  <p:transition spd="fast">
    <p:circl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10"/>
                </a:lnTo>
                <a:lnTo>
                  <a:pt x="11217709" y="11217710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073709" y="-465355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10"/>
                </a:lnTo>
                <a:lnTo>
                  <a:pt x="0" y="11217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87368" y="-2957692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8287932" y="-2745468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2" y="6276620"/>
                </a:lnTo>
                <a:lnTo>
                  <a:pt x="11702172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84789" y="4682279"/>
            <a:ext cx="10003211" cy="1583117"/>
          </a:xfrm>
          <a:custGeom>
            <a:avLst/>
            <a:gdLst/>
            <a:ahLst/>
            <a:cxnLst/>
            <a:rect r="r" b="b" t="t" l="l"/>
            <a:pathLst>
              <a:path h="1583117" w="10003211">
                <a:moveTo>
                  <a:pt x="0" y="0"/>
                </a:moveTo>
                <a:lnTo>
                  <a:pt x="10003211" y="0"/>
                </a:lnTo>
                <a:lnTo>
                  <a:pt x="10003211" y="1583117"/>
                </a:lnTo>
                <a:lnTo>
                  <a:pt x="0" y="1583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755107" y="953232"/>
            <a:ext cx="10141442" cy="1604993"/>
          </a:xfrm>
          <a:custGeom>
            <a:avLst/>
            <a:gdLst/>
            <a:ahLst/>
            <a:cxnLst/>
            <a:rect r="r" b="b" t="t" l="l"/>
            <a:pathLst>
              <a:path h="1604993" w="10141442">
                <a:moveTo>
                  <a:pt x="0" y="0"/>
                </a:moveTo>
                <a:lnTo>
                  <a:pt x="10141442" y="0"/>
                </a:lnTo>
                <a:lnTo>
                  <a:pt x="10141442" y="1604993"/>
                </a:lnTo>
                <a:lnTo>
                  <a:pt x="0" y="1604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9873" y="8098091"/>
            <a:ext cx="9773578" cy="1546775"/>
          </a:xfrm>
          <a:custGeom>
            <a:avLst/>
            <a:gdLst/>
            <a:ahLst/>
            <a:cxnLst/>
            <a:rect r="r" b="b" t="t" l="l"/>
            <a:pathLst>
              <a:path h="1546775" w="9773578">
                <a:moveTo>
                  <a:pt x="0" y="0"/>
                </a:moveTo>
                <a:lnTo>
                  <a:pt x="9773579" y="0"/>
                </a:lnTo>
                <a:lnTo>
                  <a:pt x="9773579" y="1546775"/>
                </a:lnTo>
                <a:lnTo>
                  <a:pt x="0" y="1546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760181" y="6389221"/>
            <a:ext cx="9052427" cy="1432645"/>
          </a:xfrm>
          <a:custGeom>
            <a:avLst/>
            <a:gdLst/>
            <a:ahLst/>
            <a:cxnLst/>
            <a:rect r="r" b="b" t="t" l="l"/>
            <a:pathLst>
              <a:path h="1432645" w="9052427">
                <a:moveTo>
                  <a:pt x="0" y="0"/>
                </a:moveTo>
                <a:lnTo>
                  <a:pt x="9052427" y="0"/>
                </a:lnTo>
                <a:lnTo>
                  <a:pt x="9052427" y="1432645"/>
                </a:lnTo>
                <a:lnTo>
                  <a:pt x="0" y="14326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125975" y="2685444"/>
            <a:ext cx="10977477" cy="1737305"/>
          </a:xfrm>
          <a:custGeom>
            <a:avLst/>
            <a:gdLst/>
            <a:ahLst/>
            <a:cxnLst/>
            <a:rect r="r" b="b" t="t" l="l"/>
            <a:pathLst>
              <a:path h="1737305" w="10977477">
                <a:moveTo>
                  <a:pt x="0" y="0"/>
                </a:moveTo>
                <a:lnTo>
                  <a:pt x="10977477" y="0"/>
                </a:lnTo>
                <a:lnTo>
                  <a:pt x="10977477" y="1737305"/>
                </a:lnTo>
                <a:lnTo>
                  <a:pt x="0" y="17373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329239">
            <a:off x="2359456" y="5196869"/>
            <a:ext cx="8127005" cy="177316"/>
          </a:xfrm>
          <a:custGeom>
            <a:avLst/>
            <a:gdLst/>
            <a:ahLst/>
            <a:cxnLst/>
            <a:rect r="r" b="b" t="t" l="l"/>
            <a:pathLst>
              <a:path h="177316" w="8127005">
                <a:moveTo>
                  <a:pt x="0" y="0"/>
                </a:moveTo>
                <a:lnTo>
                  <a:pt x="8127005" y="0"/>
                </a:lnTo>
                <a:lnTo>
                  <a:pt x="8127005" y="177317"/>
                </a:lnTo>
                <a:lnTo>
                  <a:pt x="0" y="17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772395" y="4663229"/>
            <a:ext cx="9124154" cy="1338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0"/>
              </a:lnSpc>
            </a:pPr>
            <a:r>
              <a:rPr lang="en-US" sz="4262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c. to succeed in doing something difficult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979298" y="6351688"/>
            <a:ext cx="9124154" cy="1338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0"/>
              </a:lnSpc>
            </a:pPr>
            <a:r>
              <a:rPr lang="en-US" sz="4262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d. important organizations that have a particular purpose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772395" y="1000125"/>
            <a:ext cx="6848602" cy="1411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46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a. a job that requires special training and skills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772395" y="2852532"/>
            <a:ext cx="9124154" cy="1338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0"/>
              </a:lnSpc>
            </a:pPr>
            <a:r>
              <a:rPr lang="en-US" sz="4262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b. a period of time working for and learning from a skilled person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772395" y="8040147"/>
            <a:ext cx="9124154" cy="1338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0"/>
              </a:lnSpc>
            </a:pPr>
            <a:r>
              <a:rPr lang="en-US" sz="4262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e. received in a school, college, or university, with lessons, exams, ect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6895" y="1791636"/>
            <a:ext cx="3319561" cy="70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46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1. Formal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31284" y="3352136"/>
            <a:ext cx="3075172" cy="70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46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2. Manage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22819" y="5107925"/>
            <a:ext cx="2724751" cy="70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46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3. Trade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12305" y="6664395"/>
            <a:ext cx="4970024" cy="70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46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4. Apprenticeship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12305" y="8555050"/>
            <a:ext cx="4051963" cy="70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46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5. Institutions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1433709">
            <a:off x="4212679" y="4397047"/>
            <a:ext cx="5041417" cy="109995"/>
          </a:xfrm>
          <a:custGeom>
            <a:avLst/>
            <a:gdLst/>
            <a:ahLst/>
            <a:cxnLst/>
            <a:rect r="r" b="b" t="t" l="l"/>
            <a:pathLst>
              <a:path h="109995" w="5041417">
                <a:moveTo>
                  <a:pt x="0" y="0"/>
                </a:moveTo>
                <a:lnTo>
                  <a:pt x="5041417" y="0"/>
                </a:lnTo>
                <a:lnTo>
                  <a:pt x="5041417" y="109994"/>
                </a:lnTo>
                <a:lnTo>
                  <a:pt x="0" y="109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2466393">
            <a:off x="3731285" y="3322870"/>
            <a:ext cx="5302088" cy="115682"/>
          </a:xfrm>
          <a:custGeom>
            <a:avLst/>
            <a:gdLst/>
            <a:ahLst/>
            <a:cxnLst/>
            <a:rect r="r" b="b" t="t" l="l"/>
            <a:pathLst>
              <a:path h="115682" w="5302088">
                <a:moveTo>
                  <a:pt x="0" y="0"/>
                </a:moveTo>
                <a:lnTo>
                  <a:pt x="5302088" y="0"/>
                </a:lnTo>
                <a:lnTo>
                  <a:pt x="5302088" y="115682"/>
                </a:lnTo>
                <a:lnTo>
                  <a:pt x="0" y="1156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1602006">
            <a:off x="5238825" y="8008397"/>
            <a:ext cx="4656667" cy="101600"/>
          </a:xfrm>
          <a:custGeom>
            <a:avLst/>
            <a:gdLst/>
            <a:ahLst/>
            <a:cxnLst/>
            <a:rect r="r" b="b" t="t" l="l"/>
            <a:pathLst>
              <a:path h="101600" w="4656667">
                <a:moveTo>
                  <a:pt x="0" y="0"/>
                </a:moveTo>
                <a:lnTo>
                  <a:pt x="4656667" y="0"/>
                </a:lnTo>
                <a:lnTo>
                  <a:pt x="4656667" y="101600"/>
                </a:lnTo>
                <a:lnTo>
                  <a:pt x="0" y="101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2639495">
            <a:off x="3810517" y="5438367"/>
            <a:ext cx="6151096" cy="134206"/>
          </a:xfrm>
          <a:custGeom>
            <a:avLst/>
            <a:gdLst/>
            <a:ahLst/>
            <a:cxnLst/>
            <a:rect r="r" b="b" t="t" l="l"/>
            <a:pathLst>
              <a:path h="134206" w="6151096">
                <a:moveTo>
                  <a:pt x="0" y="0"/>
                </a:moveTo>
                <a:lnTo>
                  <a:pt x="6151097" y="0"/>
                </a:lnTo>
                <a:lnTo>
                  <a:pt x="6151097" y="134206"/>
                </a:lnTo>
                <a:lnTo>
                  <a:pt x="0" y="134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9329230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09"/>
                </a:lnTo>
                <a:lnTo>
                  <a:pt x="11217709" y="11217709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88479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09"/>
                </a:lnTo>
                <a:lnTo>
                  <a:pt x="0" y="11217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87368" y="-2745468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8216374" y="-2533244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3" y="6276620"/>
                </a:lnTo>
                <a:lnTo>
                  <a:pt x="11702173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7538">
            <a:off x="-218648" y="379211"/>
            <a:ext cx="6889342" cy="7239238"/>
          </a:xfrm>
          <a:custGeom>
            <a:avLst/>
            <a:gdLst/>
            <a:ahLst/>
            <a:cxnLst/>
            <a:rect r="r" b="b" t="t" l="l"/>
            <a:pathLst>
              <a:path h="7239238" w="6889342">
                <a:moveTo>
                  <a:pt x="0" y="0"/>
                </a:moveTo>
                <a:lnTo>
                  <a:pt x="6889342" y="0"/>
                </a:lnTo>
                <a:lnTo>
                  <a:pt x="6889342" y="7239238"/>
                </a:lnTo>
                <a:lnTo>
                  <a:pt x="0" y="7239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402776" y="4700299"/>
            <a:ext cx="11852908" cy="1937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Activity 3: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-1105383">
            <a:off x="13454892" y="-320832"/>
            <a:ext cx="5006412" cy="5260678"/>
          </a:xfrm>
          <a:custGeom>
            <a:avLst/>
            <a:gdLst/>
            <a:ahLst/>
            <a:cxnLst/>
            <a:rect r="r" b="b" t="t" l="l"/>
            <a:pathLst>
              <a:path h="5260678" w="5006412">
                <a:moveTo>
                  <a:pt x="5006412" y="0"/>
                </a:moveTo>
                <a:lnTo>
                  <a:pt x="0" y="0"/>
                </a:lnTo>
                <a:lnTo>
                  <a:pt x="0" y="5260678"/>
                </a:lnTo>
                <a:lnTo>
                  <a:pt x="5006412" y="5260678"/>
                </a:lnTo>
                <a:lnTo>
                  <a:pt x="500641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801911" y="7329220"/>
            <a:ext cx="212056" cy="21205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013967" y="7541275"/>
            <a:ext cx="212056" cy="21205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751916" y="6421530"/>
            <a:ext cx="5007536" cy="3830765"/>
          </a:xfrm>
          <a:custGeom>
            <a:avLst/>
            <a:gdLst/>
            <a:ahLst/>
            <a:cxnLst/>
            <a:rect r="r" b="b" t="t" l="l"/>
            <a:pathLst>
              <a:path h="3830765" w="5007536">
                <a:moveTo>
                  <a:pt x="0" y="0"/>
                </a:moveTo>
                <a:lnTo>
                  <a:pt x="5007536" y="0"/>
                </a:lnTo>
                <a:lnTo>
                  <a:pt x="5007536" y="3830765"/>
                </a:lnTo>
                <a:lnTo>
                  <a:pt x="0" y="383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348696" y="6250080"/>
            <a:ext cx="3759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6D8D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-</a:t>
            </a:r>
          </a:p>
        </p:txBody>
      </p:sp>
    </p:spTree>
  </p:cSld>
  <p:clrMapOvr>
    <a:masterClrMapping/>
  </p:clrMapOvr>
  <p:transition spd="fast">
    <p:circl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9329230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09"/>
                </a:lnTo>
                <a:lnTo>
                  <a:pt x="11217709" y="11217709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917054" y="812676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09"/>
                </a:lnTo>
                <a:lnTo>
                  <a:pt x="0" y="11217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87368" y="-2745468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8216374" y="-2533244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3" y="6276620"/>
                </a:lnTo>
                <a:lnTo>
                  <a:pt x="11702173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801911" y="7329220"/>
            <a:ext cx="212056" cy="21205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013967" y="7541275"/>
            <a:ext cx="212056" cy="21205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2918595" y="812676"/>
            <a:ext cx="12019489" cy="8943570"/>
          </a:xfrm>
          <a:custGeom>
            <a:avLst/>
            <a:gdLst/>
            <a:ahLst/>
            <a:cxnLst/>
            <a:rect r="r" b="b" t="t" l="l"/>
            <a:pathLst>
              <a:path h="8943570" w="12019489">
                <a:moveTo>
                  <a:pt x="0" y="0"/>
                </a:moveTo>
                <a:lnTo>
                  <a:pt x="12019490" y="0"/>
                </a:lnTo>
                <a:lnTo>
                  <a:pt x="12019490" y="8943570"/>
                </a:lnTo>
                <a:lnTo>
                  <a:pt x="0" y="8943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348696" y="6250080"/>
            <a:ext cx="3759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6D8D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-</a:t>
            </a:r>
          </a:p>
        </p:txBody>
      </p:sp>
    </p:spTree>
  </p:cSld>
  <p:clrMapOvr>
    <a:masterClrMapping/>
  </p:clrMapOvr>
  <p:transition spd="fast">
    <p:circl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77000">
            <a:off x="-1150796" y="5233788"/>
            <a:ext cx="7437193" cy="8423437"/>
          </a:xfrm>
          <a:custGeom>
            <a:avLst/>
            <a:gdLst/>
            <a:ahLst/>
            <a:cxnLst/>
            <a:rect r="r" b="b" t="t" l="l"/>
            <a:pathLst>
              <a:path h="8423437" w="7437193">
                <a:moveTo>
                  <a:pt x="0" y="0"/>
                </a:moveTo>
                <a:lnTo>
                  <a:pt x="7437193" y="0"/>
                </a:lnTo>
                <a:lnTo>
                  <a:pt x="7437193" y="8423437"/>
                </a:lnTo>
                <a:lnTo>
                  <a:pt x="0" y="842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7917" y="358822"/>
            <a:ext cx="16407879" cy="251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31304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Read the article again. Match the headings (1-3) with the paragraphs (A- B). There is ONE extra heading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2065095">
            <a:off x="16577313" y="489089"/>
            <a:ext cx="1555510" cy="2424172"/>
          </a:xfrm>
          <a:custGeom>
            <a:avLst/>
            <a:gdLst/>
            <a:ahLst/>
            <a:cxnLst/>
            <a:rect r="r" b="b" t="t" l="l"/>
            <a:pathLst>
              <a:path h="2424172" w="1555510">
                <a:moveTo>
                  <a:pt x="0" y="0"/>
                </a:moveTo>
                <a:lnTo>
                  <a:pt x="1555511" y="0"/>
                </a:lnTo>
                <a:lnTo>
                  <a:pt x="1555511" y="2424172"/>
                </a:lnTo>
                <a:lnTo>
                  <a:pt x="0" y="24241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45602" y="3016851"/>
            <a:ext cx="14000194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295400" indent="-647700" lvl="1">
              <a:lnSpc>
                <a:spcPts val="8400"/>
              </a:lnSpc>
              <a:buAutoNum type="arabicPeriod" startAt="1"/>
            </a:pPr>
            <a:r>
              <a:rPr lang="en-US" sz="6000">
                <a:solidFill>
                  <a:srgbClr val="31304C"/>
                </a:solidFill>
                <a:latin typeface="DejaVu Serif"/>
                <a:ea typeface="DejaVu Serif"/>
                <a:cs typeface="DejaVu Serif"/>
                <a:sym typeface="DejaVu Serif"/>
              </a:rPr>
              <a:t> Getting vocational training 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057671" y="4547936"/>
            <a:ext cx="14091362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6000">
                <a:solidFill>
                  <a:srgbClr val="31304C"/>
                </a:solidFill>
                <a:latin typeface="DejaVu Serif"/>
                <a:ea typeface="DejaVu Serif"/>
                <a:cs typeface="DejaVu Serif"/>
                <a:sym typeface="DejaVu Serif"/>
              </a:rPr>
              <a:t>2. Earning a salary while studying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57671" y="6117865"/>
            <a:ext cx="13158431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6000">
                <a:solidFill>
                  <a:srgbClr val="31304C"/>
                </a:solidFill>
                <a:latin typeface="DejaVu Serif"/>
                <a:ea typeface="DejaVu Serif"/>
                <a:cs typeface="DejaVu Serif"/>
                <a:sym typeface="DejaVu Serif"/>
              </a:rPr>
              <a:t>3. Going to college or university </a:t>
            </a:r>
          </a:p>
        </p:txBody>
      </p:sp>
    </p:spTree>
  </p:cSld>
  <p:clrMapOvr>
    <a:masterClrMapping/>
  </p:clrMapOvr>
  <p:transition spd="fast">
    <p:circl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77000">
            <a:off x="-1150796" y="5233788"/>
            <a:ext cx="7437193" cy="8423437"/>
          </a:xfrm>
          <a:custGeom>
            <a:avLst/>
            <a:gdLst/>
            <a:ahLst/>
            <a:cxnLst/>
            <a:rect r="r" b="b" t="t" l="l"/>
            <a:pathLst>
              <a:path h="8423437" w="7437193">
                <a:moveTo>
                  <a:pt x="0" y="0"/>
                </a:moveTo>
                <a:lnTo>
                  <a:pt x="7437193" y="0"/>
                </a:lnTo>
                <a:lnTo>
                  <a:pt x="7437193" y="8423437"/>
                </a:lnTo>
                <a:lnTo>
                  <a:pt x="0" y="842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7917" y="358822"/>
            <a:ext cx="16407879" cy="251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31304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Read the article again. Match the headings (1-3) with the paragraphs (A- B). There is ONE extra heading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2065095">
            <a:off x="16577313" y="489089"/>
            <a:ext cx="1555510" cy="2424172"/>
          </a:xfrm>
          <a:custGeom>
            <a:avLst/>
            <a:gdLst/>
            <a:ahLst/>
            <a:cxnLst/>
            <a:rect r="r" b="b" t="t" l="l"/>
            <a:pathLst>
              <a:path h="2424172" w="1555510">
                <a:moveTo>
                  <a:pt x="0" y="0"/>
                </a:moveTo>
                <a:lnTo>
                  <a:pt x="1555511" y="0"/>
                </a:lnTo>
                <a:lnTo>
                  <a:pt x="1555511" y="2424172"/>
                </a:lnTo>
                <a:lnTo>
                  <a:pt x="0" y="24241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3016851"/>
            <a:ext cx="14000194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295400" indent="-647700" lvl="1">
              <a:lnSpc>
                <a:spcPts val="8400"/>
              </a:lnSpc>
              <a:buAutoNum type="arabicPeriod" startAt="1"/>
            </a:pPr>
            <a:r>
              <a:rPr lang="en-US" sz="6000">
                <a:solidFill>
                  <a:srgbClr val="31304C"/>
                </a:solidFill>
                <a:latin typeface="DejaVu Serif"/>
                <a:ea typeface="DejaVu Serif"/>
                <a:cs typeface="DejaVu Serif"/>
                <a:sym typeface="DejaVu Serif"/>
              </a:rPr>
              <a:t> Getting vocational training 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88078" y="4547936"/>
            <a:ext cx="14091362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6000">
                <a:solidFill>
                  <a:srgbClr val="31304C"/>
                </a:solidFill>
                <a:latin typeface="DejaVu Serif"/>
                <a:ea typeface="DejaVu Serif"/>
                <a:cs typeface="DejaVu Serif"/>
                <a:sym typeface="DejaVu Serif"/>
              </a:rPr>
              <a:t>2. Earning a salary while studying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88078" y="6042644"/>
            <a:ext cx="13158431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6000">
                <a:solidFill>
                  <a:srgbClr val="31304C"/>
                </a:solidFill>
                <a:latin typeface="DejaVu Serif"/>
                <a:ea typeface="DejaVu Serif"/>
                <a:cs typeface="DejaVu Serif"/>
                <a:sym typeface="DejaVu Serif"/>
              </a:rPr>
              <a:t>3. Going to college or university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405069" y="2846077"/>
            <a:ext cx="1140726" cy="1341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837"/>
              </a:lnSpc>
            </a:pPr>
            <a:r>
              <a:rPr lang="en-US" sz="7741">
                <a:solidFill>
                  <a:srgbClr val="FF3131"/>
                </a:solidFill>
                <a:latin typeface="DejaVu Serif"/>
                <a:ea typeface="DejaVu Serif"/>
                <a:cs typeface="DejaVu Serif"/>
                <a:sym typeface="DejaVu Serif"/>
              </a:rPr>
              <a:t>B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479440" y="5871870"/>
            <a:ext cx="1140726" cy="1341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837"/>
              </a:lnSpc>
            </a:pPr>
            <a:r>
              <a:rPr lang="en-US" sz="7741">
                <a:solidFill>
                  <a:srgbClr val="FF3131"/>
                </a:solidFill>
                <a:latin typeface="DejaVu Serif"/>
                <a:ea typeface="DejaVu Serif"/>
                <a:cs typeface="DejaVu Serif"/>
                <a:sym typeface="DejaVu Serif"/>
              </a:rPr>
              <a:t>A</a:t>
            </a:r>
          </a:p>
        </p:txBody>
      </p:sp>
    </p:spTree>
  </p:cSld>
  <p:clrMapOvr>
    <a:masterClrMapping/>
  </p:clrMapOvr>
  <p:transition spd="fast">
    <p:circle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9329230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09"/>
                </a:lnTo>
                <a:lnTo>
                  <a:pt x="11217709" y="11217709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88479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09"/>
                </a:lnTo>
                <a:lnTo>
                  <a:pt x="0" y="11217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87368" y="-2745468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8216374" y="-2533244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3" y="6276620"/>
                </a:lnTo>
                <a:lnTo>
                  <a:pt x="11702173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7538">
            <a:off x="-218648" y="379211"/>
            <a:ext cx="6889342" cy="7239238"/>
          </a:xfrm>
          <a:custGeom>
            <a:avLst/>
            <a:gdLst/>
            <a:ahLst/>
            <a:cxnLst/>
            <a:rect r="r" b="b" t="t" l="l"/>
            <a:pathLst>
              <a:path h="7239238" w="6889342">
                <a:moveTo>
                  <a:pt x="0" y="0"/>
                </a:moveTo>
                <a:lnTo>
                  <a:pt x="6889342" y="0"/>
                </a:lnTo>
                <a:lnTo>
                  <a:pt x="6889342" y="7239238"/>
                </a:lnTo>
                <a:lnTo>
                  <a:pt x="0" y="7239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51961" y="4700299"/>
            <a:ext cx="9954539" cy="1937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Activity 4: 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-1105383">
            <a:off x="13454892" y="-320832"/>
            <a:ext cx="5006412" cy="5260678"/>
          </a:xfrm>
          <a:custGeom>
            <a:avLst/>
            <a:gdLst/>
            <a:ahLst/>
            <a:cxnLst/>
            <a:rect r="r" b="b" t="t" l="l"/>
            <a:pathLst>
              <a:path h="5260678" w="5006412">
                <a:moveTo>
                  <a:pt x="5006412" y="0"/>
                </a:moveTo>
                <a:lnTo>
                  <a:pt x="0" y="0"/>
                </a:lnTo>
                <a:lnTo>
                  <a:pt x="0" y="5260678"/>
                </a:lnTo>
                <a:lnTo>
                  <a:pt x="5006412" y="5260678"/>
                </a:lnTo>
                <a:lnTo>
                  <a:pt x="500641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801911" y="7329220"/>
            <a:ext cx="212056" cy="21205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013967" y="7541275"/>
            <a:ext cx="212056" cy="21205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751916" y="6421530"/>
            <a:ext cx="5007536" cy="3830765"/>
          </a:xfrm>
          <a:custGeom>
            <a:avLst/>
            <a:gdLst/>
            <a:ahLst/>
            <a:cxnLst/>
            <a:rect r="r" b="b" t="t" l="l"/>
            <a:pathLst>
              <a:path h="3830765" w="5007536">
                <a:moveTo>
                  <a:pt x="0" y="0"/>
                </a:moveTo>
                <a:lnTo>
                  <a:pt x="5007536" y="0"/>
                </a:lnTo>
                <a:lnTo>
                  <a:pt x="5007536" y="3830765"/>
                </a:lnTo>
                <a:lnTo>
                  <a:pt x="0" y="383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348696" y="6250080"/>
            <a:ext cx="3759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6D8D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-</a:t>
            </a:r>
          </a:p>
        </p:txBody>
      </p:sp>
    </p:spTree>
  </p:cSld>
  <p:clrMapOvr>
    <a:masterClrMapping/>
  </p:clrMapOvr>
  <p:transition spd="fast">
    <p:circle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731795" y="-794398"/>
            <a:ext cx="11875795" cy="11875795"/>
          </a:xfrm>
          <a:custGeom>
            <a:avLst/>
            <a:gdLst/>
            <a:ahLst/>
            <a:cxnLst/>
            <a:rect r="r" b="b" t="t" l="l"/>
            <a:pathLst>
              <a:path h="11875795" w="11875795">
                <a:moveTo>
                  <a:pt x="0" y="0"/>
                </a:moveTo>
                <a:lnTo>
                  <a:pt x="11875795" y="0"/>
                </a:lnTo>
                <a:lnTo>
                  <a:pt x="11875795" y="11875796"/>
                </a:lnTo>
                <a:lnTo>
                  <a:pt x="0" y="11875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124950" y="-794398"/>
            <a:ext cx="11875795" cy="11875795"/>
          </a:xfrm>
          <a:custGeom>
            <a:avLst/>
            <a:gdLst/>
            <a:ahLst/>
            <a:cxnLst/>
            <a:rect r="r" b="b" t="t" l="l"/>
            <a:pathLst>
              <a:path h="11875795" w="11875795">
                <a:moveTo>
                  <a:pt x="11875795" y="0"/>
                </a:moveTo>
                <a:lnTo>
                  <a:pt x="0" y="0"/>
                </a:lnTo>
                <a:lnTo>
                  <a:pt x="0" y="11875796"/>
                </a:lnTo>
                <a:lnTo>
                  <a:pt x="11875795" y="11875796"/>
                </a:lnTo>
                <a:lnTo>
                  <a:pt x="118757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8627" y="5831394"/>
            <a:ext cx="2068144" cy="4455606"/>
          </a:xfrm>
          <a:custGeom>
            <a:avLst/>
            <a:gdLst/>
            <a:ahLst/>
            <a:cxnLst/>
            <a:rect r="r" b="b" t="t" l="l"/>
            <a:pathLst>
              <a:path h="4455606" w="2068144">
                <a:moveTo>
                  <a:pt x="0" y="0"/>
                </a:moveTo>
                <a:lnTo>
                  <a:pt x="2068144" y="0"/>
                </a:lnTo>
                <a:lnTo>
                  <a:pt x="2068144" y="4455606"/>
                </a:lnTo>
                <a:lnTo>
                  <a:pt x="0" y="4455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065095">
            <a:off x="15785538" y="299392"/>
            <a:ext cx="2047830" cy="3191423"/>
          </a:xfrm>
          <a:custGeom>
            <a:avLst/>
            <a:gdLst/>
            <a:ahLst/>
            <a:cxnLst/>
            <a:rect r="r" b="b" t="t" l="l"/>
            <a:pathLst>
              <a:path h="3191423" w="2047830">
                <a:moveTo>
                  <a:pt x="0" y="0"/>
                </a:moveTo>
                <a:lnTo>
                  <a:pt x="2047830" y="0"/>
                </a:lnTo>
                <a:lnTo>
                  <a:pt x="2047830" y="3191423"/>
                </a:lnTo>
                <a:lnTo>
                  <a:pt x="0" y="31914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68098" y="871685"/>
            <a:ext cx="10313704" cy="8543631"/>
          </a:xfrm>
          <a:custGeom>
            <a:avLst/>
            <a:gdLst/>
            <a:ahLst/>
            <a:cxnLst/>
            <a:rect r="r" b="b" t="t" l="l"/>
            <a:pathLst>
              <a:path h="8543631" w="10313704">
                <a:moveTo>
                  <a:pt x="0" y="0"/>
                </a:moveTo>
                <a:lnTo>
                  <a:pt x="10313704" y="0"/>
                </a:lnTo>
                <a:lnTo>
                  <a:pt x="10313704" y="8543630"/>
                </a:lnTo>
                <a:lnTo>
                  <a:pt x="0" y="8543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059" t="-88859" r="-4249" b="-10769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90381" y="7326373"/>
            <a:ext cx="4184632" cy="2960627"/>
          </a:xfrm>
          <a:custGeom>
            <a:avLst/>
            <a:gdLst/>
            <a:ahLst/>
            <a:cxnLst/>
            <a:rect r="r" b="b" t="t" l="l"/>
            <a:pathLst>
              <a:path h="2960627" w="4184632">
                <a:moveTo>
                  <a:pt x="0" y="0"/>
                </a:moveTo>
                <a:lnTo>
                  <a:pt x="4184632" y="0"/>
                </a:lnTo>
                <a:lnTo>
                  <a:pt x="4184632" y="2960627"/>
                </a:lnTo>
                <a:lnTo>
                  <a:pt x="0" y="29606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88214" y="871685"/>
            <a:ext cx="2917888" cy="4088110"/>
          </a:xfrm>
          <a:custGeom>
            <a:avLst/>
            <a:gdLst/>
            <a:ahLst/>
            <a:cxnLst/>
            <a:rect r="r" b="b" t="t" l="l"/>
            <a:pathLst>
              <a:path h="4088110" w="2917888">
                <a:moveTo>
                  <a:pt x="0" y="0"/>
                </a:moveTo>
                <a:lnTo>
                  <a:pt x="2917888" y="0"/>
                </a:lnTo>
                <a:lnTo>
                  <a:pt x="2917888" y="4088110"/>
                </a:lnTo>
                <a:lnTo>
                  <a:pt x="0" y="4088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731795" y="-794398"/>
            <a:ext cx="11875795" cy="11875795"/>
          </a:xfrm>
          <a:custGeom>
            <a:avLst/>
            <a:gdLst/>
            <a:ahLst/>
            <a:cxnLst/>
            <a:rect r="r" b="b" t="t" l="l"/>
            <a:pathLst>
              <a:path h="11875795" w="11875795">
                <a:moveTo>
                  <a:pt x="0" y="0"/>
                </a:moveTo>
                <a:lnTo>
                  <a:pt x="11875795" y="0"/>
                </a:lnTo>
                <a:lnTo>
                  <a:pt x="11875795" y="11875796"/>
                </a:lnTo>
                <a:lnTo>
                  <a:pt x="0" y="11875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124950" y="-794398"/>
            <a:ext cx="11875795" cy="11875795"/>
          </a:xfrm>
          <a:custGeom>
            <a:avLst/>
            <a:gdLst/>
            <a:ahLst/>
            <a:cxnLst/>
            <a:rect r="r" b="b" t="t" l="l"/>
            <a:pathLst>
              <a:path h="11875795" w="11875795">
                <a:moveTo>
                  <a:pt x="11875795" y="0"/>
                </a:moveTo>
                <a:lnTo>
                  <a:pt x="0" y="0"/>
                </a:lnTo>
                <a:lnTo>
                  <a:pt x="0" y="11875796"/>
                </a:lnTo>
                <a:lnTo>
                  <a:pt x="11875795" y="11875796"/>
                </a:lnTo>
                <a:lnTo>
                  <a:pt x="118757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8627" y="5831394"/>
            <a:ext cx="2068144" cy="4455606"/>
          </a:xfrm>
          <a:custGeom>
            <a:avLst/>
            <a:gdLst/>
            <a:ahLst/>
            <a:cxnLst/>
            <a:rect r="r" b="b" t="t" l="l"/>
            <a:pathLst>
              <a:path h="4455606" w="2068144">
                <a:moveTo>
                  <a:pt x="0" y="0"/>
                </a:moveTo>
                <a:lnTo>
                  <a:pt x="2068144" y="0"/>
                </a:lnTo>
                <a:lnTo>
                  <a:pt x="2068144" y="4455606"/>
                </a:lnTo>
                <a:lnTo>
                  <a:pt x="0" y="4455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065095">
            <a:off x="15785538" y="299392"/>
            <a:ext cx="2047830" cy="3191423"/>
          </a:xfrm>
          <a:custGeom>
            <a:avLst/>
            <a:gdLst/>
            <a:ahLst/>
            <a:cxnLst/>
            <a:rect r="r" b="b" t="t" l="l"/>
            <a:pathLst>
              <a:path h="3191423" w="2047830">
                <a:moveTo>
                  <a:pt x="0" y="0"/>
                </a:moveTo>
                <a:lnTo>
                  <a:pt x="2047830" y="0"/>
                </a:lnTo>
                <a:lnTo>
                  <a:pt x="2047830" y="3191423"/>
                </a:lnTo>
                <a:lnTo>
                  <a:pt x="0" y="31914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577575" y="548185"/>
            <a:ext cx="11094750" cy="9190631"/>
          </a:xfrm>
          <a:custGeom>
            <a:avLst/>
            <a:gdLst/>
            <a:ahLst/>
            <a:cxnLst/>
            <a:rect r="r" b="b" t="t" l="l"/>
            <a:pathLst>
              <a:path h="9190631" w="11094750">
                <a:moveTo>
                  <a:pt x="0" y="0"/>
                </a:moveTo>
                <a:lnTo>
                  <a:pt x="11094750" y="0"/>
                </a:lnTo>
                <a:lnTo>
                  <a:pt x="11094750" y="9190630"/>
                </a:lnTo>
                <a:lnTo>
                  <a:pt x="0" y="9190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059" t="-88859" r="-4249" b="-10769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802700" y="7326373"/>
            <a:ext cx="4184632" cy="2960627"/>
          </a:xfrm>
          <a:custGeom>
            <a:avLst/>
            <a:gdLst/>
            <a:ahLst/>
            <a:cxnLst/>
            <a:rect r="r" b="b" t="t" l="l"/>
            <a:pathLst>
              <a:path h="2960627" w="4184632">
                <a:moveTo>
                  <a:pt x="0" y="0"/>
                </a:moveTo>
                <a:lnTo>
                  <a:pt x="4184633" y="0"/>
                </a:lnTo>
                <a:lnTo>
                  <a:pt x="4184633" y="2960627"/>
                </a:lnTo>
                <a:lnTo>
                  <a:pt x="0" y="29606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88214" y="871685"/>
            <a:ext cx="2917888" cy="4088110"/>
          </a:xfrm>
          <a:custGeom>
            <a:avLst/>
            <a:gdLst/>
            <a:ahLst/>
            <a:cxnLst/>
            <a:rect r="r" b="b" t="t" l="l"/>
            <a:pathLst>
              <a:path h="4088110" w="2917888">
                <a:moveTo>
                  <a:pt x="0" y="0"/>
                </a:moveTo>
                <a:lnTo>
                  <a:pt x="2917888" y="0"/>
                </a:lnTo>
                <a:lnTo>
                  <a:pt x="2917888" y="4088110"/>
                </a:lnTo>
                <a:lnTo>
                  <a:pt x="0" y="4088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882268" y="7408236"/>
            <a:ext cx="2176194" cy="650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1"/>
              </a:lnSpc>
              <a:spcBef>
                <a:spcPct val="0"/>
              </a:spcBef>
            </a:pPr>
            <a:r>
              <a:rPr lang="en-US" sz="415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Training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023438" y="6143004"/>
            <a:ext cx="3779262" cy="620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78"/>
              </a:lnSpc>
              <a:spcBef>
                <a:spcPct val="0"/>
              </a:spcBef>
            </a:pPr>
            <a:r>
              <a:rPr lang="en-US" sz="395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apprenticeship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058462" y="4874900"/>
            <a:ext cx="1304827" cy="620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78"/>
              </a:lnSpc>
              <a:spcBef>
                <a:spcPct val="0"/>
              </a:spcBef>
            </a:pPr>
            <a:r>
              <a:rPr lang="en-US" sz="395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trade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575161" y="4224157"/>
            <a:ext cx="1720810" cy="666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9"/>
              </a:lnSpc>
              <a:spcBef>
                <a:spcPct val="0"/>
              </a:spcBef>
            </a:pPr>
            <a:r>
              <a:rPr lang="en-US" sz="4253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formal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704831" y="5479330"/>
            <a:ext cx="1819395" cy="682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15"/>
              </a:lnSpc>
              <a:spcBef>
                <a:spcPct val="0"/>
              </a:spcBef>
            </a:pPr>
            <a:r>
              <a:rPr lang="en-US" sz="4298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degree</a:t>
            </a:r>
          </a:p>
        </p:txBody>
      </p:sp>
    </p:spTree>
  </p:cSld>
  <p:clrMapOvr>
    <a:masterClrMapping/>
  </p:clrMapOvr>
  <p:transition spd="fast">
    <p:circl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9329230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09"/>
                </a:lnTo>
                <a:lnTo>
                  <a:pt x="11217709" y="11217709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88479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09"/>
                </a:lnTo>
                <a:lnTo>
                  <a:pt x="0" y="11217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87368" y="-2745468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8216374" y="-2533244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3" y="6276620"/>
                </a:lnTo>
                <a:lnTo>
                  <a:pt x="11702173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7538">
            <a:off x="-218648" y="379211"/>
            <a:ext cx="6889342" cy="7239238"/>
          </a:xfrm>
          <a:custGeom>
            <a:avLst/>
            <a:gdLst/>
            <a:ahLst/>
            <a:cxnLst/>
            <a:rect r="r" b="b" t="t" l="l"/>
            <a:pathLst>
              <a:path h="7239238" w="6889342">
                <a:moveTo>
                  <a:pt x="0" y="0"/>
                </a:moveTo>
                <a:lnTo>
                  <a:pt x="6889342" y="0"/>
                </a:lnTo>
                <a:lnTo>
                  <a:pt x="6889342" y="7239238"/>
                </a:lnTo>
                <a:lnTo>
                  <a:pt x="0" y="7239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51961" y="4700299"/>
            <a:ext cx="9954539" cy="1937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Activity 5: 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-1105383">
            <a:off x="13454892" y="-320832"/>
            <a:ext cx="5006412" cy="5260678"/>
          </a:xfrm>
          <a:custGeom>
            <a:avLst/>
            <a:gdLst/>
            <a:ahLst/>
            <a:cxnLst/>
            <a:rect r="r" b="b" t="t" l="l"/>
            <a:pathLst>
              <a:path h="5260678" w="5006412">
                <a:moveTo>
                  <a:pt x="5006412" y="0"/>
                </a:moveTo>
                <a:lnTo>
                  <a:pt x="0" y="0"/>
                </a:lnTo>
                <a:lnTo>
                  <a:pt x="0" y="5260678"/>
                </a:lnTo>
                <a:lnTo>
                  <a:pt x="5006412" y="5260678"/>
                </a:lnTo>
                <a:lnTo>
                  <a:pt x="500641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801911" y="7329220"/>
            <a:ext cx="212056" cy="21205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013967" y="7541275"/>
            <a:ext cx="212056" cy="21205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751916" y="6421530"/>
            <a:ext cx="5007536" cy="3830765"/>
          </a:xfrm>
          <a:custGeom>
            <a:avLst/>
            <a:gdLst/>
            <a:ahLst/>
            <a:cxnLst/>
            <a:rect r="r" b="b" t="t" l="l"/>
            <a:pathLst>
              <a:path h="3830765" w="5007536">
                <a:moveTo>
                  <a:pt x="0" y="0"/>
                </a:moveTo>
                <a:lnTo>
                  <a:pt x="5007536" y="0"/>
                </a:lnTo>
                <a:lnTo>
                  <a:pt x="5007536" y="3830765"/>
                </a:lnTo>
                <a:lnTo>
                  <a:pt x="0" y="383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348696" y="6250080"/>
            <a:ext cx="3759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6D8D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-</a:t>
            </a:r>
          </a:p>
        </p:txBody>
      </p:sp>
    </p:spTree>
  </p:cSld>
  <p:clrMapOvr>
    <a:masterClrMapping/>
  </p:clrMapOvr>
  <p:transition spd="fast">
    <p:circl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894104">
            <a:off x="11421212" y="5046582"/>
            <a:ext cx="7437193" cy="8423437"/>
          </a:xfrm>
          <a:custGeom>
            <a:avLst/>
            <a:gdLst/>
            <a:ahLst/>
            <a:cxnLst/>
            <a:rect r="r" b="b" t="t" l="l"/>
            <a:pathLst>
              <a:path h="8423437" w="7437193">
                <a:moveTo>
                  <a:pt x="7437193" y="0"/>
                </a:moveTo>
                <a:lnTo>
                  <a:pt x="0" y="0"/>
                </a:lnTo>
                <a:lnTo>
                  <a:pt x="0" y="8423436"/>
                </a:lnTo>
                <a:lnTo>
                  <a:pt x="7437193" y="8423436"/>
                </a:lnTo>
                <a:lnTo>
                  <a:pt x="7437193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13565">
            <a:off x="187383" y="554324"/>
            <a:ext cx="2260238" cy="1729082"/>
          </a:xfrm>
          <a:custGeom>
            <a:avLst/>
            <a:gdLst/>
            <a:ahLst/>
            <a:cxnLst/>
            <a:rect r="r" b="b" t="t" l="l"/>
            <a:pathLst>
              <a:path h="1729082" w="2260238">
                <a:moveTo>
                  <a:pt x="0" y="0"/>
                </a:moveTo>
                <a:lnTo>
                  <a:pt x="2260237" y="0"/>
                </a:lnTo>
                <a:lnTo>
                  <a:pt x="2260237" y="1729082"/>
                </a:lnTo>
                <a:lnTo>
                  <a:pt x="0" y="17290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436955" y="1982464"/>
            <a:ext cx="13414089" cy="6255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43"/>
              </a:lnSpc>
            </a:pPr>
            <a:r>
              <a:rPr lang="en-US" sz="9875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Which of the two options will be appropriate for you after leaving school? Why?</a:t>
            </a:r>
          </a:p>
        </p:txBody>
      </p:sp>
    </p:spTree>
  </p:cSld>
  <p:clrMapOvr>
    <a:masterClrMapping/>
  </p:clrMapOvr>
  <p:transition spd="fast">
    <p:circl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9329230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11217709" y="0"/>
                </a:moveTo>
                <a:lnTo>
                  <a:pt x="0" y="0"/>
                </a:lnTo>
                <a:lnTo>
                  <a:pt x="0" y="11217709"/>
                </a:lnTo>
                <a:lnTo>
                  <a:pt x="11217709" y="11217709"/>
                </a:lnTo>
                <a:lnTo>
                  <a:pt x="112177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88479" y="710180"/>
            <a:ext cx="11217709" cy="11217709"/>
          </a:xfrm>
          <a:custGeom>
            <a:avLst/>
            <a:gdLst/>
            <a:ahLst/>
            <a:cxnLst/>
            <a:rect r="r" b="b" t="t" l="l"/>
            <a:pathLst>
              <a:path h="11217709" w="11217709">
                <a:moveTo>
                  <a:pt x="0" y="0"/>
                </a:moveTo>
                <a:lnTo>
                  <a:pt x="11217709" y="0"/>
                </a:lnTo>
                <a:lnTo>
                  <a:pt x="11217709" y="11217709"/>
                </a:lnTo>
                <a:lnTo>
                  <a:pt x="0" y="11217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87368" y="-2745468"/>
            <a:ext cx="12097844" cy="6488844"/>
          </a:xfrm>
          <a:custGeom>
            <a:avLst/>
            <a:gdLst/>
            <a:ahLst/>
            <a:cxnLst/>
            <a:rect r="r" b="b" t="t" l="l"/>
            <a:pathLst>
              <a:path h="6488844" w="12097844">
                <a:moveTo>
                  <a:pt x="0" y="6488844"/>
                </a:moveTo>
                <a:lnTo>
                  <a:pt x="12097844" y="6488844"/>
                </a:lnTo>
                <a:lnTo>
                  <a:pt x="12097844" y="0"/>
                </a:lnTo>
                <a:lnTo>
                  <a:pt x="0" y="0"/>
                </a:lnTo>
                <a:lnTo>
                  <a:pt x="0" y="64888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8216374" y="-2533244"/>
            <a:ext cx="11702172" cy="6276620"/>
          </a:xfrm>
          <a:custGeom>
            <a:avLst/>
            <a:gdLst/>
            <a:ahLst/>
            <a:cxnLst/>
            <a:rect r="r" b="b" t="t" l="l"/>
            <a:pathLst>
              <a:path h="6276620" w="11702172">
                <a:moveTo>
                  <a:pt x="0" y="6276620"/>
                </a:moveTo>
                <a:lnTo>
                  <a:pt x="11702173" y="6276620"/>
                </a:lnTo>
                <a:lnTo>
                  <a:pt x="11702173" y="0"/>
                </a:lnTo>
                <a:lnTo>
                  <a:pt x="0" y="0"/>
                </a:lnTo>
                <a:lnTo>
                  <a:pt x="0" y="62766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7538">
            <a:off x="-1367645" y="442504"/>
            <a:ext cx="6889342" cy="7239238"/>
          </a:xfrm>
          <a:custGeom>
            <a:avLst/>
            <a:gdLst/>
            <a:ahLst/>
            <a:cxnLst/>
            <a:rect r="r" b="b" t="t" l="l"/>
            <a:pathLst>
              <a:path h="7239238" w="6889342">
                <a:moveTo>
                  <a:pt x="0" y="0"/>
                </a:moveTo>
                <a:lnTo>
                  <a:pt x="6889342" y="0"/>
                </a:lnTo>
                <a:lnTo>
                  <a:pt x="6889342" y="7239239"/>
                </a:lnTo>
                <a:lnTo>
                  <a:pt x="0" y="7239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061554" y="4381551"/>
            <a:ext cx="9876530" cy="1937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FFFFFF"/>
                </a:solidFill>
                <a:latin typeface="TDTD공원숲"/>
                <a:ea typeface="TDTD공원숲"/>
                <a:cs typeface="TDTD공원숲"/>
                <a:sym typeface="TDTD공원숲"/>
              </a:rPr>
              <a:t>Vocabulary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79266" y="4493845"/>
            <a:ext cx="9954539" cy="1937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61"/>
              </a:lnSpc>
            </a:pPr>
            <a:r>
              <a:rPr lang="en-US" sz="16951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Vocabulary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-1105383">
            <a:off x="13454892" y="-320832"/>
            <a:ext cx="5006412" cy="5260678"/>
          </a:xfrm>
          <a:custGeom>
            <a:avLst/>
            <a:gdLst/>
            <a:ahLst/>
            <a:cxnLst/>
            <a:rect r="r" b="b" t="t" l="l"/>
            <a:pathLst>
              <a:path h="5260678" w="5006412">
                <a:moveTo>
                  <a:pt x="5006412" y="0"/>
                </a:moveTo>
                <a:lnTo>
                  <a:pt x="0" y="0"/>
                </a:lnTo>
                <a:lnTo>
                  <a:pt x="0" y="5260678"/>
                </a:lnTo>
                <a:lnTo>
                  <a:pt x="5006412" y="5260678"/>
                </a:lnTo>
                <a:lnTo>
                  <a:pt x="500641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801911" y="7329220"/>
            <a:ext cx="212056" cy="21205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3013967" y="7541275"/>
            <a:ext cx="212056" cy="21205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7B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2348696" y="6250080"/>
            <a:ext cx="3759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6D8D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-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960383" y="6877685"/>
            <a:ext cx="8298917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We will give you several essential vocabulary words that help you complete the following activities and exercises more easily.                         </a:t>
            </a:r>
          </a:p>
        </p:txBody>
      </p:sp>
    </p:spTree>
  </p:cSld>
  <p:clrMapOvr>
    <a:masterClrMapping/>
  </p:clrMapOvr>
  <p:transition spd="fast">
    <p:circle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592102">
            <a:off x="-3785202" y="6070920"/>
            <a:ext cx="8576084" cy="8111727"/>
          </a:xfrm>
          <a:custGeom>
            <a:avLst/>
            <a:gdLst/>
            <a:ahLst/>
            <a:cxnLst/>
            <a:rect r="r" b="b" t="t" l="l"/>
            <a:pathLst>
              <a:path h="8111727" w="8576084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959976">
            <a:off x="12226587" y="-4532682"/>
            <a:ext cx="9181557" cy="8684417"/>
          </a:xfrm>
          <a:custGeom>
            <a:avLst/>
            <a:gdLst/>
            <a:ahLst/>
            <a:cxnLst/>
            <a:rect r="r" b="b" t="t" l="l"/>
            <a:pathLst>
              <a:path h="8684417" w="9181557">
                <a:moveTo>
                  <a:pt x="0" y="0"/>
                </a:moveTo>
                <a:lnTo>
                  <a:pt x="9181557" y="0"/>
                </a:lnTo>
                <a:lnTo>
                  <a:pt x="9181557" y="8684417"/>
                </a:lnTo>
                <a:lnTo>
                  <a:pt x="0" y="8684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3594224">
            <a:off x="12158528" y="4998197"/>
            <a:ext cx="10201545" cy="13886343"/>
            <a:chOff x="0" y="0"/>
            <a:chExt cx="6350000" cy="86436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6769" t="-3057" r="-28617" b="-1528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3594224">
            <a:off x="-3741893" y="-9312169"/>
            <a:ext cx="10201545" cy="13886343"/>
            <a:chOff x="0" y="0"/>
            <a:chExt cx="6350000" cy="86436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6769" t="-3057" r="-28617" b="-1528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580312" y="826735"/>
            <a:ext cx="4261122" cy="3694770"/>
          </a:xfrm>
          <a:custGeom>
            <a:avLst/>
            <a:gdLst/>
            <a:ahLst/>
            <a:cxnLst/>
            <a:rect r="r" b="b" t="t" l="l"/>
            <a:pathLst>
              <a:path h="3694770" w="4261122">
                <a:moveTo>
                  <a:pt x="0" y="0"/>
                </a:moveTo>
                <a:lnTo>
                  <a:pt x="4261122" y="0"/>
                </a:lnTo>
                <a:lnTo>
                  <a:pt x="4261122" y="3694770"/>
                </a:lnTo>
                <a:lnTo>
                  <a:pt x="0" y="3694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80312" y="6968959"/>
            <a:ext cx="3678988" cy="2917131"/>
          </a:xfrm>
          <a:custGeom>
            <a:avLst/>
            <a:gdLst/>
            <a:ahLst/>
            <a:cxnLst/>
            <a:rect r="r" b="b" t="t" l="l"/>
            <a:pathLst>
              <a:path h="2917131" w="3678988">
                <a:moveTo>
                  <a:pt x="0" y="0"/>
                </a:moveTo>
                <a:lnTo>
                  <a:pt x="3678988" y="0"/>
                </a:lnTo>
                <a:lnTo>
                  <a:pt x="3678988" y="2917130"/>
                </a:lnTo>
                <a:lnTo>
                  <a:pt x="0" y="29171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2840" y="619906"/>
            <a:ext cx="3678988" cy="2917131"/>
          </a:xfrm>
          <a:custGeom>
            <a:avLst/>
            <a:gdLst/>
            <a:ahLst/>
            <a:cxnLst/>
            <a:rect r="r" b="b" t="t" l="l"/>
            <a:pathLst>
              <a:path h="2917131" w="3678988">
                <a:moveTo>
                  <a:pt x="0" y="0"/>
                </a:moveTo>
                <a:lnTo>
                  <a:pt x="3678987" y="0"/>
                </a:lnTo>
                <a:lnTo>
                  <a:pt x="3678987" y="2917130"/>
                </a:lnTo>
                <a:lnTo>
                  <a:pt x="0" y="29171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796922">
            <a:off x="1634785" y="7284908"/>
            <a:ext cx="2752497" cy="2722316"/>
          </a:xfrm>
          <a:custGeom>
            <a:avLst/>
            <a:gdLst/>
            <a:ahLst/>
            <a:cxnLst/>
            <a:rect r="r" b="b" t="t" l="l"/>
            <a:pathLst>
              <a:path h="2722316" w="2752497">
                <a:moveTo>
                  <a:pt x="0" y="0"/>
                </a:moveTo>
                <a:lnTo>
                  <a:pt x="2752497" y="0"/>
                </a:lnTo>
                <a:lnTo>
                  <a:pt x="2752497" y="2722316"/>
                </a:lnTo>
                <a:lnTo>
                  <a:pt x="0" y="27223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216948">
            <a:off x="474129" y="5261640"/>
            <a:ext cx="2912234" cy="2899204"/>
          </a:xfrm>
          <a:custGeom>
            <a:avLst/>
            <a:gdLst/>
            <a:ahLst/>
            <a:cxnLst/>
            <a:rect r="r" b="b" t="t" l="l"/>
            <a:pathLst>
              <a:path h="2899204" w="2912234">
                <a:moveTo>
                  <a:pt x="0" y="0"/>
                </a:moveTo>
                <a:lnTo>
                  <a:pt x="2912234" y="0"/>
                </a:lnTo>
                <a:lnTo>
                  <a:pt x="2912234" y="2899203"/>
                </a:lnTo>
                <a:lnTo>
                  <a:pt x="0" y="2899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178118" y="8229600"/>
            <a:ext cx="2970137" cy="4114800"/>
          </a:xfrm>
          <a:custGeom>
            <a:avLst/>
            <a:gdLst/>
            <a:ahLst/>
            <a:cxnLst/>
            <a:rect r="r" b="b" t="t" l="l"/>
            <a:pathLst>
              <a:path h="4114800" w="2970137">
                <a:moveTo>
                  <a:pt x="0" y="0"/>
                </a:moveTo>
                <a:lnTo>
                  <a:pt x="2970138" y="0"/>
                </a:lnTo>
                <a:lnTo>
                  <a:pt x="2970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11709796" y="-2036329"/>
            <a:ext cx="2970137" cy="4114800"/>
          </a:xfrm>
          <a:custGeom>
            <a:avLst/>
            <a:gdLst/>
            <a:ahLst/>
            <a:cxnLst/>
            <a:rect r="r" b="b" t="t" l="l"/>
            <a:pathLst>
              <a:path h="4114800" w="2970137">
                <a:moveTo>
                  <a:pt x="0" y="4114800"/>
                </a:moveTo>
                <a:lnTo>
                  <a:pt x="2970137" y="4114800"/>
                </a:lnTo>
                <a:lnTo>
                  <a:pt x="2970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798579" y="3921559"/>
            <a:ext cx="11071867" cy="2583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735"/>
              </a:lnSpc>
            </a:pPr>
            <a:r>
              <a:rPr lang="en-US" sz="20817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GAMES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639949" y="3769159"/>
            <a:ext cx="9077927" cy="2583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735"/>
              </a:lnSpc>
            </a:pPr>
            <a:r>
              <a:rPr lang="en-US" sz="20817">
                <a:solidFill>
                  <a:srgbClr val="F9B3A9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GAMES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679546" y="7861570"/>
            <a:ext cx="6884407" cy="936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7467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4 Parts</a:t>
            </a:r>
          </a:p>
        </p:txBody>
      </p:sp>
    </p:spTree>
  </p:cSld>
  <p:clrMapOvr>
    <a:masterClrMapping/>
  </p:clrMapOvr>
  <p:transition spd="fast">
    <p:circle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592102">
            <a:off x="-2278448" y="6070920"/>
            <a:ext cx="8576084" cy="8111727"/>
          </a:xfrm>
          <a:custGeom>
            <a:avLst/>
            <a:gdLst/>
            <a:ahLst/>
            <a:cxnLst/>
            <a:rect r="r" b="b" t="t" l="l"/>
            <a:pathLst>
              <a:path h="8111727" w="8576084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5400000">
            <a:off x="7608222" y="1509680"/>
            <a:ext cx="6897043" cy="9388256"/>
            <a:chOff x="0" y="0"/>
            <a:chExt cx="6350000" cy="86436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t="0" r="-19505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656843" y="3854788"/>
            <a:ext cx="6799800" cy="4698040"/>
            <a:chOff x="0" y="0"/>
            <a:chExt cx="1790894" cy="123734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90894" cy="1237344"/>
            </a:xfrm>
            <a:custGeom>
              <a:avLst/>
              <a:gdLst/>
              <a:ahLst/>
              <a:cxnLst/>
              <a:rect r="r" b="b" t="t" l="l"/>
              <a:pathLst>
                <a:path h="1237344" w="1790894">
                  <a:moveTo>
                    <a:pt x="58066" y="0"/>
                  </a:moveTo>
                  <a:lnTo>
                    <a:pt x="1732828" y="0"/>
                  </a:lnTo>
                  <a:cubicBezTo>
                    <a:pt x="1764897" y="0"/>
                    <a:pt x="1790894" y="25997"/>
                    <a:pt x="1790894" y="58066"/>
                  </a:cubicBezTo>
                  <a:lnTo>
                    <a:pt x="1790894" y="1179278"/>
                  </a:lnTo>
                  <a:cubicBezTo>
                    <a:pt x="1790894" y="1211347"/>
                    <a:pt x="1764897" y="1237344"/>
                    <a:pt x="1732828" y="1237344"/>
                  </a:cubicBezTo>
                  <a:lnTo>
                    <a:pt x="58066" y="1237344"/>
                  </a:lnTo>
                  <a:cubicBezTo>
                    <a:pt x="25997" y="1237344"/>
                    <a:pt x="0" y="1211347"/>
                    <a:pt x="0" y="1179278"/>
                  </a:cubicBezTo>
                  <a:lnTo>
                    <a:pt x="0" y="58066"/>
                  </a:lnTo>
                  <a:cubicBezTo>
                    <a:pt x="0" y="25997"/>
                    <a:pt x="25997" y="0"/>
                    <a:pt x="5806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790894" cy="1284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true" rot="0">
            <a:off x="15218644" y="808320"/>
            <a:ext cx="2621501" cy="3631802"/>
          </a:xfrm>
          <a:custGeom>
            <a:avLst/>
            <a:gdLst/>
            <a:ahLst/>
            <a:cxnLst/>
            <a:rect r="r" b="b" t="t" l="l"/>
            <a:pathLst>
              <a:path h="3631802" w="2621501">
                <a:moveTo>
                  <a:pt x="0" y="3631801"/>
                </a:moveTo>
                <a:lnTo>
                  <a:pt x="2621500" y="3631801"/>
                </a:lnTo>
                <a:lnTo>
                  <a:pt x="2621500" y="0"/>
                </a:lnTo>
                <a:lnTo>
                  <a:pt x="0" y="0"/>
                </a:lnTo>
                <a:lnTo>
                  <a:pt x="0" y="3631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4477" y="4160098"/>
            <a:ext cx="1485117" cy="1455415"/>
          </a:xfrm>
          <a:custGeom>
            <a:avLst/>
            <a:gdLst/>
            <a:ahLst/>
            <a:cxnLst/>
            <a:rect r="r" b="b" t="t" l="l"/>
            <a:pathLst>
              <a:path h="1455415" w="1485117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428545" y="8718790"/>
            <a:ext cx="1226200" cy="1201676"/>
          </a:xfrm>
          <a:custGeom>
            <a:avLst/>
            <a:gdLst/>
            <a:ahLst/>
            <a:cxnLst/>
            <a:rect r="r" b="b" t="t" l="l"/>
            <a:pathLst>
              <a:path h="1201676" w="1226200">
                <a:moveTo>
                  <a:pt x="0" y="0"/>
                </a:moveTo>
                <a:lnTo>
                  <a:pt x="1226200" y="0"/>
                </a:lnTo>
                <a:lnTo>
                  <a:pt x="1226200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651000" y="2986579"/>
            <a:ext cx="2085531" cy="1986942"/>
          </a:xfrm>
          <a:custGeom>
            <a:avLst/>
            <a:gdLst/>
            <a:ahLst/>
            <a:cxnLst/>
            <a:rect r="r" b="b" t="t" l="l"/>
            <a:pathLst>
              <a:path h="1986942" w="2085531">
                <a:moveTo>
                  <a:pt x="0" y="0"/>
                </a:moveTo>
                <a:lnTo>
                  <a:pt x="2085530" y="0"/>
                </a:lnTo>
                <a:lnTo>
                  <a:pt x="2085530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41639" y="1241743"/>
            <a:ext cx="1764330" cy="1680925"/>
          </a:xfrm>
          <a:custGeom>
            <a:avLst/>
            <a:gdLst/>
            <a:ahLst/>
            <a:cxnLst/>
            <a:rect r="r" b="b" t="t" l="l"/>
            <a:pathLst>
              <a:path h="1680925" w="1764330">
                <a:moveTo>
                  <a:pt x="0" y="0"/>
                </a:moveTo>
                <a:lnTo>
                  <a:pt x="1764331" y="0"/>
                </a:lnTo>
                <a:lnTo>
                  <a:pt x="1764331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5409" y="6026617"/>
            <a:ext cx="4261122" cy="3694770"/>
          </a:xfrm>
          <a:custGeom>
            <a:avLst/>
            <a:gdLst/>
            <a:ahLst/>
            <a:cxnLst/>
            <a:rect r="r" b="b" t="t" l="l"/>
            <a:pathLst>
              <a:path h="3694770" w="4261122">
                <a:moveTo>
                  <a:pt x="0" y="0"/>
                </a:moveTo>
                <a:lnTo>
                  <a:pt x="4261121" y="0"/>
                </a:lnTo>
                <a:lnTo>
                  <a:pt x="4261121" y="3694770"/>
                </a:lnTo>
                <a:lnTo>
                  <a:pt x="0" y="3694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825243" y="613199"/>
            <a:ext cx="847962" cy="831002"/>
          </a:xfrm>
          <a:custGeom>
            <a:avLst/>
            <a:gdLst/>
            <a:ahLst/>
            <a:cxnLst/>
            <a:rect r="r" b="b" t="t" l="l"/>
            <a:pathLst>
              <a:path h="831002" w="84796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1148200">
            <a:off x="14329488" y="5608504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702386" y="5229225"/>
            <a:ext cx="3953706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3150"/>
              </a:lnSpc>
              <a:buFont typeface="Arial"/>
              <a:buChar char="•"/>
            </a:pPr>
            <a:r>
              <a:rPr lang="en-US" sz="35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Vocabulary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702386" y="5932604"/>
            <a:ext cx="4708715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3150"/>
              </a:lnSpc>
              <a:buFont typeface="Arial"/>
              <a:buChar char="•"/>
            </a:pPr>
            <a:r>
              <a:rPr lang="en-US" sz="35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Correct wrong sentences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702386" y="6637454"/>
            <a:ext cx="3953706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3150"/>
              </a:lnSpc>
              <a:buFont typeface="Arial"/>
              <a:buChar char="•"/>
            </a:pPr>
            <a:r>
              <a:rPr lang="en-US" sz="35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Rewrite the sentence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500103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GAME LIST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584508" y="2074944"/>
            <a:ext cx="4944472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35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Each section has 5-10 questions</a:t>
            </a:r>
          </a:p>
          <a:p>
            <a:pPr algn="l">
              <a:lnSpc>
                <a:spcPts val="3150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592102">
            <a:off x="-2278448" y="6070920"/>
            <a:ext cx="8576084" cy="8111727"/>
          </a:xfrm>
          <a:custGeom>
            <a:avLst/>
            <a:gdLst/>
            <a:ahLst/>
            <a:cxnLst/>
            <a:rect r="r" b="b" t="t" l="l"/>
            <a:pathLst>
              <a:path h="8111727" w="8576084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5400000">
            <a:off x="7608222" y="1509680"/>
            <a:ext cx="6897043" cy="9388256"/>
            <a:chOff x="0" y="0"/>
            <a:chExt cx="6350000" cy="86436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t="0" r="-19505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656843" y="3854788"/>
            <a:ext cx="6799800" cy="4698040"/>
            <a:chOff x="0" y="0"/>
            <a:chExt cx="1790894" cy="123734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90894" cy="1237344"/>
            </a:xfrm>
            <a:custGeom>
              <a:avLst/>
              <a:gdLst/>
              <a:ahLst/>
              <a:cxnLst/>
              <a:rect r="r" b="b" t="t" l="l"/>
              <a:pathLst>
                <a:path h="1237344" w="1790894">
                  <a:moveTo>
                    <a:pt x="58066" y="0"/>
                  </a:moveTo>
                  <a:lnTo>
                    <a:pt x="1732828" y="0"/>
                  </a:lnTo>
                  <a:cubicBezTo>
                    <a:pt x="1764897" y="0"/>
                    <a:pt x="1790894" y="25997"/>
                    <a:pt x="1790894" y="58066"/>
                  </a:cubicBezTo>
                  <a:lnTo>
                    <a:pt x="1790894" y="1179278"/>
                  </a:lnTo>
                  <a:cubicBezTo>
                    <a:pt x="1790894" y="1211347"/>
                    <a:pt x="1764897" y="1237344"/>
                    <a:pt x="1732828" y="1237344"/>
                  </a:cubicBezTo>
                  <a:lnTo>
                    <a:pt x="58066" y="1237344"/>
                  </a:lnTo>
                  <a:cubicBezTo>
                    <a:pt x="25997" y="1237344"/>
                    <a:pt x="0" y="1211347"/>
                    <a:pt x="0" y="1179278"/>
                  </a:cubicBezTo>
                  <a:lnTo>
                    <a:pt x="0" y="58066"/>
                  </a:lnTo>
                  <a:cubicBezTo>
                    <a:pt x="0" y="25997"/>
                    <a:pt x="25997" y="0"/>
                    <a:pt x="5806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790894" cy="1284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true" rot="0">
            <a:off x="15218644" y="808320"/>
            <a:ext cx="2621501" cy="3631802"/>
          </a:xfrm>
          <a:custGeom>
            <a:avLst/>
            <a:gdLst/>
            <a:ahLst/>
            <a:cxnLst/>
            <a:rect r="r" b="b" t="t" l="l"/>
            <a:pathLst>
              <a:path h="3631802" w="2621501">
                <a:moveTo>
                  <a:pt x="0" y="3631801"/>
                </a:moveTo>
                <a:lnTo>
                  <a:pt x="2621500" y="3631801"/>
                </a:lnTo>
                <a:lnTo>
                  <a:pt x="2621500" y="0"/>
                </a:lnTo>
                <a:lnTo>
                  <a:pt x="0" y="0"/>
                </a:lnTo>
                <a:lnTo>
                  <a:pt x="0" y="3631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4477" y="4160098"/>
            <a:ext cx="1485117" cy="1455415"/>
          </a:xfrm>
          <a:custGeom>
            <a:avLst/>
            <a:gdLst/>
            <a:ahLst/>
            <a:cxnLst/>
            <a:rect r="r" b="b" t="t" l="l"/>
            <a:pathLst>
              <a:path h="1455415" w="1485117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428545" y="8718790"/>
            <a:ext cx="1226200" cy="1201676"/>
          </a:xfrm>
          <a:custGeom>
            <a:avLst/>
            <a:gdLst/>
            <a:ahLst/>
            <a:cxnLst/>
            <a:rect r="r" b="b" t="t" l="l"/>
            <a:pathLst>
              <a:path h="1201676" w="1226200">
                <a:moveTo>
                  <a:pt x="0" y="0"/>
                </a:moveTo>
                <a:lnTo>
                  <a:pt x="1226200" y="0"/>
                </a:lnTo>
                <a:lnTo>
                  <a:pt x="1226200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651000" y="2986579"/>
            <a:ext cx="2085531" cy="1986942"/>
          </a:xfrm>
          <a:custGeom>
            <a:avLst/>
            <a:gdLst/>
            <a:ahLst/>
            <a:cxnLst/>
            <a:rect r="r" b="b" t="t" l="l"/>
            <a:pathLst>
              <a:path h="1986942" w="2085531">
                <a:moveTo>
                  <a:pt x="0" y="0"/>
                </a:moveTo>
                <a:lnTo>
                  <a:pt x="2085530" y="0"/>
                </a:lnTo>
                <a:lnTo>
                  <a:pt x="2085530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41639" y="1241743"/>
            <a:ext cx="1764330" cy="1680925"/>
          </a:xfrm>
          <a:custGeom>
            <a:avLst/>
            <a:gdLst/>
            <a:ahLst/>
            <a:cxnLst/>
            <a:rect r="r" b="b" t="t" l="l"/>
            <a:pathLst>
              <a:path h="1680925" w="1764330">
                <a:moveTo>
                  <a:pt x="0" y="0"/>
                </a:moveTo>
                <a:lnTo>
                  <a:pt x="1764331" y="0"/>
                </a:lnTo>
                <a:lnTo>
                  <a:pt x="1764331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5409" y="6026617"/>
            <a:ext cx="4261122" cy="3694770"/>
          </a:xfrm>
          <a:custGeom>
            <a:avLst/>
            <a:gdLst/>
            <a:ahLst/>
            <a:cxnLst/>
            <a:rect r="r" b="b" t="t" l="l"/>
            <a:pathLst>
              <a:path h="3694770" w="4261122">
                <a:moveTo>
                  <a:pt x="0" y="0"/>
                </a:moveTo>
                <a:lnTo>
                  <a:pt x="4261121" y="0"/>
                </a:lnTo>
                <a:lnTo>
                  <a:pt x="4261121" y="3694770"/>
                </a:lnTo>
                <a:lnTo>
                  <a:pt x="0" y="3694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825243" y="613199"/>
            <a:ext cx="847962" cy="831002"/>
          </a:xfrm>
          <a:custGeom>
            <a:avLst/>
            <a:gdLst/>
            <a:ahLst/>
            <a:cxnLst/>
            <a:rect r="r" b="b" t="t" l="l"/>
            <a:pathLst>
              <a:path h="831002" w="84796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1148200">
            <a:off x="14329488" y="5608504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105878" y="4401560"/>
            <a:ext cx="5376753" cy="1247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3150"/>
              </a:lnSpc>
              <a:buFont typeface="Arial"/>
              <a:buChar char="•"/>
            </a:pPr>
            <a:r>
              <a:rPr lang="en-US" sz="35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Raise your hand if there are any questions you can answer</a:t>
            </a:r>
          </a:p>
          <a:p>
            <a:pPr algn="l">
              <a:lnSpc>
                <a:spcPts val="3150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8105878" y="5468360"/>
            <a:ext cx="5008581" cy="164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3150"/>
              </a:lnSpc>
              <a:buFont typeface="Arial"/>
              <a:buChar char="•"/>
            </a:pPr>
            <a:r>
              <a:rPr lang="en-US" sz="35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If no one raises their hand, we will randomly select one person to answer</a:t>
            </a:r>
          </a:p>
          <a:p>
            <a:pPr algn="l">
              <a:lnSpc>
                <a:spcPts val="3150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8105878" y="6905002"/>
            <a:ext cx="5008581" cy="164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3150"/>
              </a:lnSpc>
              <a:buFont typeface="Arial"/>
              <a:buChar char="•"/>
            </a:pPr>
            <a:r>
              <a:rPr lang="en-US" sz="35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After 3 random people cannot answer correctly, we will show the answer</a:t>
            </a:r>
          </a:p>
          <a:p>
            <a:pPr algn="l">
              <a:lnSpc>
                <a:spcPts val="315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7500103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GAME RULES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01</a:t>
            </a:r>
          </a:p>
        </p:txBody>
      </p:sp>
    </p:spTree>
  </p:cSld>
  <p:clrMapOvr>
    <a:masterClrMapping/>
  </p:clrMapOvr>
  <p:transition spd="fast">
    <p:circle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5336800" y="3496716"/>
            <a:ext cx="7991718" cy="4990631"/>
            <a:chOff x="0" y="0"/>
            <a:chExt cx="10655623" cy="6654175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168029" y="1318676"/>
              <a:ext cx="10487595" cy="53354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846"/>
                </a:lnSpc>
              </a:pPr>
              <a:r>
                <a:rPr lang="en-US" sz="21319">
                  <a:solidFill>
                    <a:srgbClr val="F34336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Vocab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-413298">
              <a:off x="146732" y="102385"/>
              <a:ext cx="6643789" cy="34182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969"/>
                </a:lnSpc>
              </a:pPr>
              <a:r>
                <a:rPr lang="en-US" sz="14263" spc="-142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Part 1</a:t>
              </a:r>
            </a:p>
          </p:txBody>
        </p:sp>
      </p:grpSp>
    </p:spTree>
  </p:cSld>
  <p:clrMapOvr>
    <a:masterClrMapping/>
  </p:clrMapOvr>
  <p:transition spd="fast">
    <p:circle/>
  </p:transition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5172634" y="2875466"/>
            <a:ext cx="8127018" cy="6901735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</p:spTree>
  </p:cSld>
  <p:clrMapOvr>
    <a:masterClrMapping/>
  </p:clrMapOvr>
  <p:transition spd="fast">
    <p:circle/>
  </p:transition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5315163" y="2940194"/>
            <a:ext cx="7770378" cy="6800390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</p:spTree>
  </p:cSld>
  <p:clrMapOvr>
    <a:masterClrMapping/>
  </p:clrMapOvr>
  <p:transition spd="fast">
    <p:circle/>
  </p:transition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4555709" y="2502381"/>
            <a:ext cx="9402791" cy="7458875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</p:spTree>
  </p:cSld>
  <p:clrMapOvr>
    <a:masterClrMapping/>
  </p:clrMapOvr>
  <p:transition spd="fast">
    <p:circle/>
  </p:transition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5315163" y="2940194"/>
            <a:ext cx="7770378" cy="6800390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</p:spTree>
  </p:cSld>
  <p:clrMapOvr>
    <a:masterClrMapping/>
  </p:clrMapOvr>
  <p:transition spd="fast">
    <p:circle/>
  </p:transition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5315163" y="2940194"/>
            <a:ext cx="7770378" cy="6800390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5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</p:spTree>
  </p:cSld>
  <p:clrMapOvr>
    <a:masterClrMapping/>
  </p:clrMapOvr>
  <p:transition spd="fast">
    <p:circle/>
  </p:transition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4175977" y="2769649"/>
            <a:ext cx="9816914" cy="7141479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6 : SYNONYM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</p:spTree>
  </p:cSld>
  <p:clrMapOvr>
    <a:masterClrMapping/>
  </p:clrMapOvr>
  <p:transition spd="fast">
    <p:circl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91046" y="3811905"/>
            <a:ext cx="6281349" cy="2123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59"/>
              </a:lnSpc>
            </a:pPr>
            <a:r>
              <a:rPr lang="en-US" sz="1239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ˈekspɜːt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77000">
            <a:off x="-945892" y="5046582"/>
            <a:ext cx="7437193" cy="8423437"/>
          </a:xfrm>
          <a:custGeom>
            <a:avLst/>
            <a:gdLst/>
            <a:ahLst/>
            <a:cxnLst/>
            <a:rect r="r" b="b" t="t" l="l"/>
            <a:pathLst>
              <a:path h="8423437" w="7437193">
                <a:moveTo>
                  <a:pt x="0" y="0"/>
                </a:moveTo>
                <a:lnTo>
                  <a:pt x="7437193" y="0"/>
                </a:lnTo>
                <a:lnTo>
                  <a:pt x="7437193" y="8423436"/>
                </a:lnTo>
                <a:lnTo>
                  <a:pt x="0" y="842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2725906"/>
            <a:ext cx="7542822" cy="4835188"/>
          </a:xfrm>
          <a:custGeom>
            <a:avLst/>
            <a:gdLst/>
            <a:ahLst/>
            <a:cxnLst/>
            <a:rect r="r" b="b" t="t" l="l"/>
            <a:pathLst>
              <a:path h="4835188" w="7542822">
                <a:moveTo>
                  <a:pt x="0" y="0"/>
                </a:moveTo>
                <a:lnTo>
                  <a:pt x="7542822" y="0"/>
                </a:lnTo>
                <a:lnTo>
                  <a:pt x="7542822" y="4835188"/>
                </a:lnTo>
                <a:lnTo>
                  <a:pt x="0" y="4835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609" t="0" r="-778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</p:spTree>
  </p:cSld>
  <p:clrMapOvr>
    <a:masterClrMapping/>
  </p:clrMapOvr>
  <p:transition spd="fast">
    <p:circle/>
  </p:transition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4175977" y="2769649"/>
            <a:ext cx="9816914" cy="7141479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7 : SYNONYM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</p:spTree>
  </p:cSld>
  <p:clrMapOvr>
    <a:masterClrMapping/>
  </p:clrMapOvr>
  <p:transition spd="fast">
    <p:circle/>
  </p:transition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4175977" y="2769649"/>
            <a:ext cx="9816914" cy="7141479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8 : ANTONYM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</p:spTree>
  </p:cSld>
  <p:clrMapOvr>
    <a:masterClrMapping/>
  </p:clrMapOvr>
  <p:transition spd="fast">
    <p:circle/>
  </p:transition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4175977" y="2769649"/>
            <a:ext cx="9816914" cy="7141479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9 : ANTONYM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</p:spTree>
  </p:cSld>
  <p:clrMapOvr>
    <a:masterClrMapping/>
  </p:clrMapOvr>
  <p:transition spd="fast">
    <p:circle/>
  </p:transition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0044" y="4565130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4299" y="586838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4"/>
                </a:lnTo>
                <a:lnTo>
                  <a:pt x="0" y="12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908976">
            <a:off x="303691" y="726073"/>
            <a:ext cx="3647467" cy="3162677"/>
          </a:xfrm>
          <a:custGeom>
            <a:avLst/>
            <a:gdLst/>
            <a:ahLst/>
            <a:cxnLst/>
            <a:rect r="r" b="b" t="t" l="l"/>
            <a:pathLst>
              <a:path h="3162677" w="3647467">
                <a:moveTo>
                  <a:pt x="3647468" y="0"/>
                </a:moveTo>
                <a:lnTo>
                  <a:pt x="0" y="0"/>
                </a:lnTo>
                <a:lnTo>
                  <a:pt x="0" y="3162678"/>
                </a:lnTo>
                <a:lnTo>
                  <a:pt x="3647468" y="3162678"/>
                </a:lnTo>
                <a:lnTo>
                  <a:pt x="364746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148121">
            <a:off x="13415939" y="5406687"/>
            <a:ext cx="2355106" cy="1867403"/>
          </a:xfrm>
          <a:custGeom>
            <a:avLst/>
            <a:gdLst/>
            <a:ahLst/>
            <a:cxnLst/>
            <a:rect r="r" b="b" t="t" l="l"/>
            <a:pathLst>
              <a:path h="1867403" w="2355106">
                <a:moveTo>
                  <a:pt x="0" y="0"/>
                </a:moveTo>
                <a:lnTo>
                  <a:pt x="2355106" y="0"/>
                </a:lnTo>
                <a:lnTo>
                  <a:pt x="2355106" y="1867404"/>
                </a:lnTo>
                <a:lnTo>
                  <a:pt x="0" y="1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4175977" y="2769649"/>
            <a:ext cx="9816914" cy="7141479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10 : SYNONYM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03</a:t>
            </a:r>
          </a:p>
        </p:txBody>
      </p:sp>
    </p:spTree>
  </p:cSld>
  <p:clrMapOvr>
    <a:masterClrMapping/>
  </p:clrMapOvr>
  <p:transition spd="fast">
    <p:circle/>
  </p:transition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189488">
            <a:off x="889330" y="2523204"/>
            <a:ext cx="2388426" cy="2377739"/>
          </a:xfrm>
          <a:custGeom>
            <a:avLst/>
            <a:gdLst/>
            <a:ahLst/>
            <a:cxnLst/>
            <a:rect r="r" b="b" t="t" l="l"/>
            <a:pathLst>
              <a:path h="2377739" w="2388426">
                <a:moveTo>
                  <a:pt x="0" y="0"/>
                </a:moveTo>
                <a:lnTo>
                  <a:pt x="2388425" y="0"/>
                </a:lnTo>
                <a:lnTo>
                  <a:pt x="2388425" y="2377739"/>
                </a:lnTo>
                <a:lnTo>
                  <a:pt x="0" y="237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83542" y="1028700"/>
            <a:ext cx="2450454" cy="2305181"/>
          </a:xfrm>
          <a:custGeom>
            <a:avLst/>
            <a:gdLst/>
            <a:ahLst/>
            <a:cxnLst/>
            <a:rect r="r" b="b" t="t" l="l"/>
            <a:pathLst>
              <a:path h="2305181" w="2450454">
                <a:moveTo>
                  <a:pt x="0" y="0"/>
                </a:moveTo>
                <a:lnTo>
                  <a:pt x="2450454" y="0"/>
                </a:lnTo>
                <a:lnTo>
                  <a:pt x="2450454" y="2305181"/>
                </a:lnTo>
                <a:lnTo>
                  <a:pt x="0" y="23051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14434" y="5235495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1953" y="808320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3"/>
                </a:lnTo>
                <a:lnTo>
                  <a:pt x="0" y="12088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02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522311" y="4380949"/>
            <a:ext cx="7746717" cy="4112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46"/>
              </a:lnSpc>
            </a:pPr>
            <a:r>
              <a:rPr lang="en-US" sz="21319">
                <a:solidFill>
                  <a:srgbClr val="8FB994"/>
                </a:solidFill>
                <a:latin typeface="Negrita Pro"/>
                <a:ea typeface="Negrita Pro"/>
                <a:cs typeface="Negrita Pro"/>
                <a:sym typeface="Negrita Pro"/>
              </a:rPr>
              <a:t>Fixing</a:t>
            </a:r>
          </a:p>
        </p:txBody>
      </p:sp>
      <p:sp>
        <p:nvSpPr>
          <p:cNvPr name="TextBox 19" id="19"/>
          <p:cNvSpPr txBox="true"/>
          <p:nvPr/>
        </p:nvSpPr>
        <p:spPr>
          <a:xfrm rot="-413298">
            <a:off x="5249512" y="3502218"/>
            <a:ext cx="5372514" cy="2664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69"/>
              </a:lnSpc>
            </a:pPr>
            <a:r>
              <a:rPr lang="en-US" sz="14263" spc="-142">
                <a:solidFill>
                  <a:srgbClr val="8FB994"/>
                </a:solidFill>
                <a:latin typeface="Negrita Pro"/>
                <a:ea typeface="Negrita Pro"/>
                <a:cs typeface="Negrita Pro"/>
                <a:sym typeface="Negrita Pro"/>
              </a:rPr>
              <a:t>Part 2</a:t>
            </a:r>
          </a:p>
        </p:txBody>
      </p:sp>
    </p:spTree>
  </p:cSld>
  <p:clrMapOvr>
    <a:masterClrMapping/>
  </p:clrMapOvr>
  <p:transition spd="fast">
    <p:circle/>
  </p:transition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189488">
            <a:off x="889330" y="2523204"/>
            <a:ext cx="2388426" cy="2377739"/>
          </a:xfrm>
          <a:custGeom>
            <a:avLst/>
            <a:gdLst/>
            <a:ahLst/>
            <a:cxnLst/>
            <a:rect r="r" b="b" t="t" l="l"/>
            <a:pathLst>
              <a:path h="2377739" w="2388426">
                <a:moveTo>
                  <a:pt x="0" y="0"/>
                </a:moveTo>
                <a:lnTo>
                  <a:pt x="2388425" y="0"/>
                </a:lnTo>
                <a:lnTo>
                  <a:pt x="2388425" y="2377739"/>
                </a:lnTo>
                <a:lnTo>
                  <a:pt x="0" y="237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83542" y="1028700"/>
            <a:ext cx="2450454" cy="2305181"/>
          </a:xfrm>
          <a:custGeom>
            <a:avLst/>
            <a:gdLst/>
            <a:ahLst/>
            <a:cxnLst/>
            <a:rect r="r" b="b" t="t" l="l"/>
            <a:pathLst>
              <a:path h="2305181" w="2450454">
                <a:moveTo>
                  <a:pt x="0" y="0"/>
                </a:moveTo>
                <a:lnTo>
                  <a:pt x="2450454" y="0"/>
                </a:lnTo>
                <a:lnTo>
                  <a:pt x="2450454" y="2305181"/>
                </a:lnTo>
                <a:lnTo>
                  <a:pt x="0" y="23051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14434" y="5235495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1953" y="808320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3"/>
                </a:lnTo>
                <a:lnTo>
                  <a:pt x="0" y="12088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429090" y="5713722"/>
            <a:ext cx="2889182" cy="841474"/>
          </a:xfrm>
          <a:custGeom>
            <a:avLst/>
            <a:gdLst/>
            <a:ahLst/>
            <a:cxnLst/>
            <a:rect r="r" b="b" t="t" l="l"/>
            <a:pathLst>
              <a:path h="841474" w="2889182">
                <a:moveTo>
                  <a:pt x="0" y="0"/>
                </a:moveTo>
                <a:lnTo>
                  <a:pt x="2889183" y="0"/>
                </a:lnTo>
                <a:lnTo>
                  <a:pt x="2889183" y="841475"/>
                </a:lnTo>
                <a:lnTo>
                  <a:pt x="0" y="8414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613412" y="3838698"/>
            <a:ext cx="7061176" cy="1247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 forgot have discussed this topic with you last week. Can I buy you something as an apology?</a:t>
            </a:r>
          </a:p>
          <a:p>
            <a:pPr algn="ctr">
              <a:lnSpc>
                <a:spcPts val="3150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613412" y="4981575"/>
            <a:ext cx="7061176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A. forgot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B. have discussed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C. last week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D. an apology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453526" y="8044215"/>
            <a:ext cx="7061176" cy="622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2600">
                <a:solidFill>
                  <a:srgbClr val="2A441E"/>
                </a:solidFill>
                <a:latin typeface="Prompt"/>
                <a:ea typeface="Prompt"/>
                <a:cs typeface="Prompt"/>
                <a:sym typeface="Prompt"/>
              </a:rPr>
              <a:t>Sau “forgot” cần dùng “having + V3/ed” để nhấn mạnh hành động đã hoàn thành.</a:t>
            </a:r>
          </a:p>
        </p:txBody>
      </p:sp>
    </p:spTree>
  </p:cSld>
  <p:clrMapOvr>
    <a:masterClrMapping/>
  </p:clrMapOvr>
  <p:transition spd="fast">
    <p:circle/>
  </p:transition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189488">
            <a:off x="889330" y="2523204"/>
            <a:ext cx="2388426" cy="2377739"/>
          </a:xfrm>
          <a:custGeom>
            <a:avLst/>
            <a:gdLst/>
            <a:ahLst/>
            <a:cxnLst/>
            <a:rect r="r" b="b" t="t" l="l"/>
            <a:pathLst>
              <a:path h="2377739" w="2388426">
                <a:moveTo>
                  <a:pt x="0" y="0"/>
                </a:moveTo>
                <a:lnTo>
                  <a:pt x="2388425" y="0"/>
                </a:lnTo>
                <a:lnTo>
                  <a:pt x="2388425" y="2377739"/>
                </a:lnTo>
                <a:lnTo>
                  <a:pt x="0" y="237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83542" y="1028700"/>
            <a:ext cx="2450454" cy="2305181"/>
          </a:xfrm>
          <a:custGeom>
            <a:avLst/>
            <a:gdLst/>
            <a:ahLst/>
            <a:cxnLst/>
            <a:rect r="r" b="b" t="t" l="l"/>
            <a:pathLst>
              <a:path h="2305181" w="2450454">
                <a:moveTo>
                  <a:pt x="0" y="0"/>
                </a:moveTo>
                <a:lnTo>
                  <a:pt x="2450454" y="0"/>
                </a:lnTo>
                <a:lnTo>
                  <a:pt x="2450454" y="2305181"/>
                </a:lnTo>
                <a:lnTo>
                  <a:pt x="0" y="23051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14434" y="5235495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1953" y="808320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3"/>
                </a:lnTo>
                <a:lnTo>
                  <a:pt x="0" y="12088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440357" y="5043358"/>
            <a:ext cx="2889182" cy="841474"/>
          </a:xfrm>
          <a:custGeom>
            <a:avLst/>
            <a:gdLst/>
            <a:ahLst/>
            <a:cxnLst/>
            <a:rect r="r" b="b" t="t" l="l"/>
            <a:pathLst>
              <a:path h="841474" w="2889182">
                <a:moveTo>
                  <a:pt x="0" y="0"/>
                </a:moveTo>
                <a:lnTo>
                  <a:pt x="2889182" y="0"/>
                </a:lnTo>
                <a:lnTo>
                  <a:pt x="2889182" y="841474"/>
                </a:lnTo>
                <a:lnTo>
                  <a:pt x="0" y="841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613412" y="3838698"/>
            <a:ext cx="7061176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Had won many maths competitions helped me win a place at university.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613412" y="4981575"/>
            <a:ext cx="7061176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A. Had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B. helped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C. win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D. at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453526" y="8044215"/>
            <a:ext cx="7061176" cy="1508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40"/>
              </a:lnSpc>
            </a:pPr>
            <a:r>
              <a:rPr lang="en-US" sz="2600">
                <a:solidFill>
                  <a:srgbClr val="2A441E"/>
                </a:solidFill>
                <a:latin typeface="Prompt"/>
                <a:ea typeface="Prompt"/>
                <a:cs typeface="Prompt"/>
                <a:sym typeface="Prompt"/>
              </a:rPr>
              <a:t>Đầu câu cần dùng “Having won” (danh động từ hoàn thành) để chỉ hành động đã xảy ra trước mệnh đề chính.</a:t>
            </a:r>
          </a:p>
          <a:p>
            <a:pPr algn="just">
              <a:lnSpc>
                <a:spcPts val="2340"/>
              </a:lnSpc>
            </a:pPr>
          </a:p>
          <a:p>
            <a:pPr algn="just">
              <a:lnSpc>
                <a:spcPts val="2340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189488">
            <a:off x="889330" y="2523204"/>
            <a:ext cx="2388426" cy="2377739"/>
          </a:xfrm>
          <a:custGeom>
            <a:avLst/>
            <a:gdLst/>
            <a:ahLst/>
            <a:cxnLst/>
            <a:rect r="r" b="b" t="t" l="l"/>
            <a:pathLst>
              <a:path h="2377739" w="2388426">
                <a:moveTo>
                  <a:pt x="0" y="0"/>
                </a:moveTo>
                <a:lnTo>
                  <a:pt x="2388425" y="0"/>
                </a:lnTo>
                <a:lnTo>
                  <a:pt x="2388425" y="2377739"/>
                </a:lnTo>
                <a:lnTo>
                  <a:pt x="0" y="237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83542" y="1028700"/>
            <a:ext cx="2450454" cy="2305181"/>
          </a:xfrm>
          <a:custGeom>
            <a:avLst/>
            <a:gdLst/>
            <a:ahLst/>
            <a:cxnLst/>
            <a:rect r="r" b="b" t="t" l="l"/>
            <a:pathLst>
              <a:path h="2305181" w="2450454">
                <a:moveTo>
                  <a:pt x="0" y="0"/>
                </a:moveTo>
                <a:lnTo>
                  <a:pt x="2450454" y="0"/>
                </a:lnTo>
                <a:lnTo>
                  <a:pt x="2450454" y="2305181"/>
                </a:lnTo>
                <a:lnTo>
                  <a:pt x="0" y="23051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14434" y="5235495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1953" y="808320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3"/>
                </a:lnTo>
                <a:lnTo>
                  <a:pt x="0" y="12088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440357" y="5713722"/>
            <a:ext cx="2889182" cy="841474"/>
          </a:xfrm>
          <a:custGeom>
            <a:avLst/>
            <a:gdLst/>
            <a:ahLst/>
            <a:cxnLst/>
            <a:rect r="r" b="b" t="t" l="l"/>
            <a:pathLst>
              <a:path h="841474" w="2889182">
                <a:moveTo>
                  <a:pt x="0" y="0"/>
                </a:moveTo>
                <a:lnTo>
                  <a:pt x="2889182" y="0"/>
                </a:lnTo>
                <a:lnTo>
                  <a:pt x="2889182" y="841475"/>
                </a:lnTo>
                <a:lnTo>
                  <a:pt x="0" y="8414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613412" y="3838698"/>
            <a:ext cx="7061176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Nam regretted not having choose a more interesting course at university.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3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613412" y="4981575"/>
            <a:ext cx="7061176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A. regretted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B. choose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C. interesting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D. at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453526" y="8044215"/>
            <a:ext cx="7061176" cy="622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40"/>
              </a:lnSpc>
            </a:pPr>
            <a:r>
              <a:rPr lang="en-US" sz="2600">
                <a:solidFill>
                  <a:srgbClr val="2A441E"/>
                </a:solidFill>
                <a:latin typeface="Prompt"/>
                <a:ea typeface="Prompt"/>
                <a:cs typeface="Prompt"/>
                <a:sym typeface="Prompt"/>
              </a:rPr>
              <a:t>“choose” sai thì; cần dùng “chosen” (quá khứ phân từ)</a:t>
            </a:r>
          </a:p>
        </p:txBody>
      </p:sp>
    </p:spTree>
  </p:cSld>
  <p:clrMapOvr>
    <a:masterClrMapping/>
  </p:clrMapOvr>
  <p:transition spd="fast">
    <p:circle/>
  </p:transition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189488">
            <a:off x="889330" y="2523204"/>
            <a:ext cx="2388426" cy="2377739"/>
          </a:xfrm>
          <a:custGeom>
            <a:avLst/>
            <a:gdLst/>
            <a:ahLst/>
            <a:cxnLst/>
            <a:rect r="r" b="b" t="t" l="l"/>
            <a:pathLst>
              <a:path h="2377739" w="2388426">
                <a:moveTo>
                  <a:pt x="0" y="0"/>
                </a:moveTo>
                <a:lnTo>
                  <a:pt x="2388425" y="0"/>
                </a:lnTo>
                <a:lnTo>
                  <a:pt x="2388425" y="2377739"/>
                </a:lnTo>
                <a:lnTo>
                  <a:pt x="0" y="237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83542" y="1028700"/>
            <a:ext cx="2450454" cy="2305181"/>
          </a:xfrm>
          <a:custGeom>
            <a:avLst/>
            <a:gdLst/>
            <a:ahLst/>
            <a:cxnLst/>
            <a:rect r="r" b="b" t="t" l="l"/>
            <a:pathLst>
              <a:path h="2305181" w="2450454">
                <a:moveTo>
                  <a:pt x="0" y="0"/>
                </a:moveTo>
                <a:lnTo>
                  <a:pt x="2450454" y="0"/>
                </a:lnTo>
                <a:lnTo>
                  <a:pt x="2450454" y="2305181"/>
                </a:lnTo>
                <a:lnTo>
                  <a:pt x="0" y="23051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14434" y="5235495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1953" y="808320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3"/>
                </a:lnTo>
                <a:lnTo>
                  <a:pt x="0" y="12088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440357" y="5713722"/>
            <a:ext cx="2889182" cy="841474"/>
          </a:xfrm>
          <a:custGeom>
            <a:avLst/>
            <a:gdLst/>
            <a:ahLst/>
            <a:cxnLst/>
            <a:rect r="r" b="b" t="t" l="l"/>
            <a:pathLst>
              <a:path h="841474" w="2889182">
                <a:moveTo>
                  <a:pt x="0" y="0"/>
                </a:moveTo>
                <a:lnTo>
                  <a:pt x="2889182" y="0"/>
                </a:lnTo>
                <a:lnTo>
                  <a:pt x="2889182" y="841475"/>
                </a:lnTo>
                <a:lnTo>
                  <a:pt x="0" y="8414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613412" y="3838698"/>
            <a:ext cx="7061176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He was proud of had won the first place at the biology competition.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613412" y="4981575"/>
            <a:ext cx="7061176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A. was proud of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B. had won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C. at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D. the biology competition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453526" y="8044215"/>
            <a:ext cx="7061176" cy="918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40"/>
              </a:lnSpc>
            </a:pPr>
            <a:r>
              <a:rPr lang="en-US" sz="2600">
                <a:solidFill>
                  <a:srgbClr val="2A441E"/>
                </a:solidFill>
                <a:latin typeface="Prompt"/>
                <a:ea typeface="Prompt"/>
                <a:cs typeface="Prompt"/>
                <a:sym typeface="Prompt"/>
              </a:rPr>
              <a:t>Sau “proud of” cần sử dụng “having won” để diễn đạt hành động đã hoàn thành trong quá khứ.</a:t>
            </a:r>
          </a:p>
        </p:txBody>
      </p:sp>
    </p:spTree>
  </p:cSld>
  <p:clrMapOvr>
    <a:masterClrMapping/>
  </p:clrMapOvr>
  <p:transition spd="fast">
    <p:circle/>
  </p:transition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592102">
            <a:off x="-3628106" y="-2402960"/>
            <a:ext cx="7256212" cy="6863321"/>
          </a:xfrm>
          <a:custGeom>
            <a:avLst/>
            <a:gdLst/>
            <a:ahLst/>
            <a:cxnLst/>
            <a:rect r="r" b="b" t="t" l="l"/>
            <a:pathLst>
              <a:path h="6863321" w="7256212">
                <a:moveTo>
                  <a:pt x="0" y="0"/>
                </a:moveTo>
                <a:lnTo>
                  <a:pt x="7256212" y="0"/>
                </a:lnTo>
                <a:lnTo>
                  <a:pt x="7256212" y="6863320"/>
                </a:lnTo>
                <a:lnTo>
                  <a:pt x="0" y="6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0">
            <a:off x="15283150" y="808320"/>
            <a:ext cx="2125504" cy="2944653"/>
          </a:xfrm>
          <a:custGeom>
            <a:avLst/>
            <a:gdLst/>
            <a:ahLst/>
            <a:cxnLst/>
            <a:rect r="r" b="b" t="t" l="l"/>
            <a:pathLst>
              <a:path h="2944653" w="2125504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189488">
            <a:off x="889330" y="2523204"/>
            <a:ext cx="2388426" cy="2377739"/>
          </a:xfrm>
          <a:custGeom>
            <a:avLst/>
            <a:gdLst/>
            <a:ahLst/>
            <a:cxnLst/>
            <a:rect r="r" b="b" t="t" l="l"/>
            <a:pathLst>
              <a:path h="2377739" w="2388426">
                <a:moveTo>
                  <a:pt x="0" y="0"/>
                </a:moveTo>
                <a:lnTo>
                  <a:pt x="2388425" y="0"/>
                </a:lnTo>
                <a:lnTo>
                  <a:pt x="2388425" y="2377739"/>
                </a:lnTo>
                <a:lnTo>
                  <a:pt x="0" y="2377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571265">
            <a:off x="6294824" y="1112397"/>
            <a:ext cx="6933386" cy="9802988"/>
          </a:xfrm>
          <a:custGeom>
            <a:avLst/>
            <a:gdLst/>
            <a:ahLst/>
            <a:cxnLst/>
            <a:rect r="r" b="b" t="t" l="l"/>
            <a:pathLst>
              <a:path h="9802988" w="6933386">
                <a:moveTo>
                  <a:pt x="0" y="0"/>
                </a:moveTo>
                <a:lnTo>
                  <a:pt x="6933386" y="0"/>
                </a:lnTo>
                <a:lnTo>
                  <a:pt x="6933386" y="9802988"/>
                </a:lnTo>
                <a:lnTo>
                  <a:pt x="0" y="9802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5794610" y="1298061"/>
            <a:ext cx="6698780" cy="9471282"/>
          </a:xfrm>
          <a:custGeom>
            <a:avLst/>
            <a:gdLst/>
            <a:ahLst/>
            <a:cxnLst/>
            <a:rect r="r" b="b" t="t" l="l"/>
            <a:pathLst>
              <a:path h="9471282" w="6698780">
                <a:moveTo>
                  <a:pt x="0" y="0"/>
                </a:moveTo>
                <a:lnTo>
                  <a:pt x="6698780" y="0"/>
                </a:lnTo>
                <a:lnTo>
                  <a:pt x="6698780" y="9471282"/>
                </a:lnTo>
                <a:lnTo>
                  <a:pt x="0" y="9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83542" y="1028700"/>
            <a:ext cx="2450454" cy="2305181"/>
          </a:xfrm>
          <a:custGeom>
            <a:avLst/>
            <a:gdLst/>
            <a:ahLst/>
            <a:cxnLst/>
            <a:rect r="r" b="b" t="t" l="l"/>
            <a:pathLst>
              <a:path h="2305181" w="2450454">
                <a:moveTo>
                  <a:pt x="0" y="0"/>
                </a:moveTo>
                <a:lnTo>
                  <a:pt x="2450454" y="0"/>
                </a:lnTo>
                <a:lnTo>
                  <a:pt x="2450454" y="2305181"/>
                </a:lnTo>
                <a:lnTo>
                  <a:pt x="0" y="23051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14434" y="5235495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1953" y="808320"/>
            <a:ext cx="1233494" cy="1208824"/>
          </a:xfrm>
          <a:custGeom>
            <a:avLst/>
            <a:gdLst/>
            <a:ahLst/>
            <a:cxnLst/>
            <a:rect r="r" b="b" t="t" l="l"/>
            <a:pathLst>
              <a:path h="1208824" w="1233494">
                <a:moveTo>
                  <a:pt x="0" y="0"/>
                </a:moveTo>
                <a:lnTo>
                  <a:pt x="1233494" y="0"/>
                </a:lnTo>
                <a:lnTo>
                  <a:pt x="1233494" y="1208823"/>
                </a:lnTo>
                <a:lnTo>
                  <a:pt x="0" y="12088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440357" y="5043358"/>
            <a:ext cx="2889182" cy="841474"/>
          </a:xfrm>
          <a:custGeom>
            <a:avLst/>
            <a:gdLst/>
            <a:ahLst/>
            <a:cxnLst/>
            <a:rect r="r" b="b" t="t" l="l"/>
            <a:pathLst>
              <a:path h="841474" w="2889182">
                <a:moveTo>
                  <a:pt x="0" y="0"/>
                </a:moveTo>
                <a:lnTo>
                  <a:pt x="2889182" y="0"/>
                </a:lnTo>
                <a:lnTo>
                  <a:pt x="2889182" y="841474"/>
                </a:lnTo>
                <a:lnTo>
                  <a:pt x="0" y="841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613412" y="3838698"/>
            <a:ext cx="7061176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Not have spent enough time on studying, he couldn’t answer the questions.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 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613412" y="4981575"/>
            <a:ext cx="7061176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A. have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B. spent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C. studying</a:t>
            </a:r>
          </a:p>
          <a:p>
            <a:pPr algn="l">
              <a:lnSpc>
                <a:spcPts val="5775"/>
              </a:lnSpc>
            </a:pPr>
            <a:r>
              <a:rPr lang="en-US" sz="3500">
                <a:solidFill>
                  <a:srgbClr val="2A441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D. couldn’t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453526" y="8044215"/>
            <a:ext cx="7061176" cy="918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40"/>
              </a:lnSpc>
            </a:pPr>
            <a:r>
              <a:rPr lang="en-US" sz="2600">
                <a:solidFill>
                  <a:srgbClr val="2A441E"/>
                </a:solidFill>
                <a:latin typeface="Prompt"/>
                <a:ea typeface="Prompt"/>
                <a:cs typeface="Prompt"/>
                <a:sym typeface="Prompt"/>
              </a:rPr>
              <a:t>Sử dụng “Not having spent” để diễn đạt nguyên nhân (hành động chưa được thực hiện đủ) dẫn đến kết quả.</a:t>
            </a:r>
          </a:p>
        </p:txBody>
      </p:sp>
    </p:spTree>
  </p:cSld>
  <p:clrMapOvr>
    <a:masterClrMapping/>
  </p:clrMapOvr>
  <p:transition spd="fast">
    <p:circl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726195"/>
            <a:ext cx="6393892" cy="1665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71"/>
              </a:lnSpc>
            </a:pPr>
            <a:r>
              <a:rPr lang="en-US" sz="9765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Expert (n)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144000" y="2725906"/>
            <a:ext cx="7542822" cy="4835188"/>
          </a:xfrm>
          <a:custGeom>
            <a:avLst/>
            <a:gdLst/>
            <a:ahLst/>
            <a:cxnLst/>
            <a:rect r="r" b="b" t="t" l="l"/>
            <a:pathLst>
              <a:path h="4835188" w="7542822">
                <a:moveTo>
                  <a:pt x="0" y="0"/>
                </a:moveTo>
                <a:lnTo>
                  <a:pt x="7542822" y="0"/>
                </a:lnTo>
                <a:lnTo>
                  <a:pt x="7542822" y="4835188"/>
                </a:lnTo>
                <a:lnTo>
                  <a:pt x="0" y="4835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609" t="0" r="-7783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9696" y="5178195"/>
            <a:ext cx="7015729" cy="2786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47"/>
              </a:lnSpc>
            </a:pPr>
            <a:r>
              <a:rPr lang="en-US" sz="531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 person with special knowledge, skill or training in something</a:t>
            </a:r>
          </a:p>
        </p:txBody>
      </p:sp>
    </p:spTree>
  </p:cSld>
  <p:clrMapOvr>
    <a:masterClrMapping/>
  </p:clrMapOvr>
  <p:transition spd="fast">
    <p:circle/>
  </p:transition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592102">
            <a:off x="-2278448" y="6070920"/>
            <a:ext cx="8576084" cy="8111727"/>
          </a:xfrm>
          <a:custGeom>
            <a:avLst/>
            <a:gdLst/>
            <a:ahLst/>
            <a:cxnLst/>
            <a:rect r="r" b="b" t="t" l="l"/>
            <a:pathLst>
              <a:path h="8111727" w="8576084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5400000">
            <a:off x="7608222" y="1509680"/>
            <a:ext cx="6897043" cy="9388256"/>
            <a:chOff x="0" y="0"/>
            <a:chExt cx="6350000" cy="86436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t="0" r="-19505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260477" y="3580935"/>
            <a:ext cx="7592532" cy="5245745"/>
            <a:chOff x="0" y="0"/>
            <a:chExt cx="1999679" cy="138159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99679" cy="1381595"/>
            </a:xfrm>
            <a:custGeom>
              <a:avLst/>
              <a:gdLst/>
              <a:ahLst/>
              <a:cxnLst/>
              <a:rect r="r" b="b" t="t" l="l"/>
              <a:pathLst>
                <a:path h="1381595" w="1999679">
                  <a:moveTo>
                    <a:pt x="52003" y="0"/>
                  </a:moveTo>
                  <a:lnTo>
                    <a:pt x="1947676" y="0"/>
                  </a:lnTo>
                  <a:cubicBezTo>
                    <a:pt x="1961468" y="0"/>
                    <a:pt x="1974695" y="5479"/>
                    <a:pt x="1984448" y="15231"/>
                  </a:cubicBezTo>
                  <a:cubicBezTo>
                    <a:pt x="1994200" y="24984"/>
                    <a:pt x="1999679" y="38211"/>
                    <a:pt x="1999679" y="52003"/>
                  </a:cubicBezTo>
                  <a:lnTo>
                    <a:pt x="1999679" y="1329592"/>
                  </a:lnTo>
                  <a:cubicBezTo>
                    <a:pt x="1999679" y="1343384"/>
                    <a:pt x="1994200" y="1356611"/>
                    <a:pt x="1984448" y="1366364"/>
                  </a:cubicBezTo>
                  <a:cubicBezTo>
                    <a:pt x="1974695" y="1376116"/>
                    <a:pt x="1961468" y="1381595"/>
                    <a:pt x="1947676" y="1381595"/>
                  </a:cubicBezTo>
                  <a:lnTo>
                    <a:pt x="52003" y="1381595"/>
                  </a:lnTo>
                  <a:cubicBezTo>
                    <a:pt x="38211" y="1381595"/>
                    <a:pt x="24984" y="1376116"/>
                    <a:pt x="15231" y="1366364"/>
                  </a:cubicBezTo>
                  <a:cubicBezTo>
                    <a:pt x="5479" y="1356611"/>
                    <a:pt x="0" y="1343384"/>
                    <a:pt x="0" y="1329592"/>
                  </a:cubicBezTo>
                  <a:lnTo>
                    <a:pt x="0" y="52003"/>
                  </a:lnTo>
                  <a:cubicBezTo>
                    <a:pt x="0" y="38211"/>
                    <a:pt x="5479" y="24984"/>
                    <a:pt x="15231" y="15231"/>
                  </a:cubicBezTo>
                  <a:cubicBezTo>
                    <a:pt x="24984" y="5479"/>
                    <a:pt x="38211" y="0"/>
                    <a:pt x="5200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8AB5E1"/>
              </a:solidFill>
              <a:prstDash val="dash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999679" cy="14292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true" rot="0">
            <a:off x="15218644" y="808320"/>
            <a:ext cx="2621501" cy="3631802"/>
          </a:xfrm>
          <a:custGeom>
            <a:avLst/>
            <a:gdLst/>
            <a:ahLst/>
            <a:cxnLst/>
            <a:rect r="r" b="b" t="t" l="l"/>
            <a:pathLst>
              <a:path h="3631802" w="2621501">
                <a:moveTo>
                  <a:pt x="0" y="3631801"/>
                </a:moveTo>
                <a:lnTo>
                  <a:pt x="2621500" y="3631801"/>
                </a:lnTo>
                <a:lnTo>
                  <a:pt x="2621500" y="0"/>
                </a:lnTo>
                <a:lnTo>
                  <a:pt x="0" y="0"/>
                </a:lnTo>
                <a:lnTo>
                  <a:pt x="0" y="3631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4477" y="4160098"/>
            <a:ext cx="1485117" cy="1455415"/>
          </a:xfrm>
          <a:custGeom>
            <a:avLst/>
            <a:gdLst/>
            <a:ahLst/>
            <a:cxnLst/>
            <a:rect r="r" b="b" t="t" l="l"/>
            <a:pathLst>
              <a:path h="1455415" w="1485117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428545" y="8718790"/>
            <a:ext cx="1226200" cy="1201676"/>
          </a:xfrm>
          <a:custGeom>
            <a:avLst/>
            <a:gdLst/>
            <a:ahLst/>
            <a:cxnLst/>
            <a:rect r="r" b="b" t="t" l="l"/>
            <a:pathLst>
              <a:path h="1201676" w="1226200">
                <a:moveTo>
                  <a:pt x="0" y="0"/>
                </a:moveTo>
                <a:lnTo>
                  <a:pt x="1226200" y="0"/>
                </a:lnTo>
                <a:lnTo>
                  <a:pt x="1226200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43340" y="3287130"/>
            <a:ext cx="2085531" cy="1986942"/>
          </a:xfrm>
          <a:custGeom>
            <a:avLst/>
            <a:gdLst/>
            <a:ahLst/>
            <a:cxnLst/>
            <a:rect r="r" b="b" t="t" l="l"/>
            <a:pathLst>
              <a:path h="1986942" w="2085531">
                <a:moveTo>
                  <a:pt x="0" y="0"/>
                </a:moveTo>
                <a:lnTo>
                  <a:pt x="2085530" y="0"/>
                </a:lnTo>
                <a:lnTo>
                  <a:pt x="2085530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41639" y="1241743"/>
            <a:ext cx="1764330" cy="1680925"/>
          </a:xfrm>
          <a:custGeom>
            <a:avLst/>
            <a:gdLst/>
            <a:ahLst/>
            <a:cxnLst/>
            <a:rect r="r" b="b" t="t" l="l"/>
            <a:pathLst>
              <a:path h="1680925" w="1764330">
                <a:moveTo>
                  <a:pt x="0" y="0"/>
                </a:moveTo>
                <a:lnTo>
                  <a:pt x="1764331" y="0"/>
                </a:lnTo>
                <a:lnTo>
                  <a:pt x="1764331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825243" y="613199"/>
            <a:ext cx="847962" cy="831002"/>
          </a:xfrm>
          <a:custGeom>
            <a:avLst/>
            <a:gdLst/>
            <a:ahLst/>
            <a:cxnLst/>
            <a:rect r="r" b="b" t="t" l="l"/>
            <a:pathLst>
              <a:path h="831002" w="84796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417905" y="6074073"/>
            <a:ext cx="2363561" cy="2316602"/>
          </a:xfrm>
          <a:custGeom>
            <a:avLst/>
            <a:gdLst/>
            <a:ahLst/>
            <a:cxnLst/>
            <a:rect r="r" b="b" t="t" l="l"/>
            <a:pathLst>
              <a:path h="2316602" w="2363561">
                <a:moveTo>
                  <a:pt x="0" y="0"/>
                </a:moveTo>
                <a:lnTo>
                  <a:pt x="2363561" y="0"/>
                </a:lnTo>
                <a:lnTo>
                  <a:pt x="2363561" y="2316603"/>
                </a:lnTo>
                <a:lnTo>
                  <a:pt x="0" y="23166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6130605">
            <a:off x="761524" y="7227326"/>
            <a:ext cx="2388989" cy="2413477"/>
          </a:xfrm>
          <a:custGeom>
            <a:avLst/>
            <a:gdLst/>
            <a:ahLst/>
            <a:cxnLst/>
            <a:rect r="r" b="b" t="t" l="l"/>
            <a:pathLst>
              <a:path h="2413477" w="2388989">
                <a:moveTo>
                  <a:pt x="0" y="0"/>
                </a:moveTo>
                <a:lnTo>
                  <a:pt x="2388989" y="0"/>
                </a:lnTo>
                <a:lnTo>
                  <a:pt x="2388989" y="2413477"/>
                </a:lnTo>
                <a:lnTo>
                  <a:pt x="0" y="24134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10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184579" y="4684917"/>
            <a:ext cx="8073232" cy="37247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05"/>
              </a:lnSpc>
            </a:pPr>
            <a:r>
              <a:rPr lang="en-US" sz="18503">
                <a:solidFill>
                  <a:srgbClr val="383C82"/>
                </a:solidFill>
                <a:latin typeface="Negrita Pro"/>
                <a:ea typeface="Negrita Pro"/>
                <a:cs typeface="Negrita Pro"/>
                <a:sym typeface="Negrita Pro"/>
              </a:rPr>
              <a:t>Writing</a:t>
            </a:r>
          </a:p>
        </p:txBody>
      </p:sp>
      <p:sp>
        <p:nvSpPr>
          <p:cNvPr name="TextBox 20" id="20"/>
          <p:cNvSpPr txBox="true"/>
          <p:nvPr/>
        </p:nvSpPr>
        <p:spPr>
          <a:xfrm rot="-413298">
            <a:off x="7644343" y="3911301"/>
            <a:ext cx="4617930" cy="2318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32"/>
              </a:lnSpc>
            </a:pPr>
            <a:r>
              <a:rPr lang="en-US" sz="12380" spc="-123">
                <a:solidFill>
                  <a:srgbClr val="383C82"/>
                </a:solidFill>
                <a:latin typeface="Negrita Pro"/>
                <a:ea typeface="Negrita Pro"/>
                <a:cs typeface="Negrita Pro"/>
                <a:sym typeface="Negrita Pro"/>
              </a:rPr>
              <a:t>Part 3</a:t>
            </a:r>
          </a:p>
        </p:txBody>
      </p:sp>
    </p:spTree>
  </p:cSld>
  <p:clrMapOvr>
    <a:masterClrMapping/>
  </p:clrMapOvr>
  <p:transition spd="fast">
    <p:circle/>
  </p:transition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102414">
            <a:off x="-1447942" y="-3309873"/>
            <a:ext cx="5811487" cy="5496821"/>
          </a:xfrm>
          <a:custGeom>
            <a:avLst/>
            <a:gdLst/>
            <a:ahLst/>
            <a:cxnLst/>
            <a:rect r="r" b="b" t="t" l="l"/>
            <a:pathLst>
              <a:path h="5496821" w="5811487">
                <a:moveTo>
                  <a:pt x="0" y="0"/>
                </a:moveTo>
                <a:lnTo>
                  <a:pt x="5811487" y="0"/>
                </a:lnTo>
                <a:lnTo>
                  <a:pt x="5811487" y="5496820"/>
                </a:lnTo>
                <a:lnTo>
                  <a:pt x="0" y="54968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571265">
            <a:off x="5737451" y="493226"/>
            <a:ext cx="7701238" cy="10888640"/>
          </a:xfrm>
          <a:custGeom>
            <a:avLst/>
            <a:gdLst/>
            <a:ahLst/>
            <a:cxnLst/>
            <a:rect r="r" b="b" t="t" l="l"/>
            <a:pathLst>
              <a:path h="10888640" w="7701238">
                <a:moveTo>
                  <a:pt x="0" y="0"/>
                </a:moveTo>
                <a:lnTo>
                  <a:pt x="7701238" y="0"/>
                </a:lnTo>
                <a:lnTo>
                  <a:pt x="7701238" y="10888640"/>
                </a:lnTo>
                <a:lnTo>
                  <a:pt x="0" y="10888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5181840" y="699452"/>
            <a:ext cx="7440649" cy="10520198"/>
          </a:xfrm>
          <a:custGeom>
            <a:avLst/>
            <a:gdLst/>
            <a:ahLst/>
            <a:cxnLst/>
            <a:rect r="r" b="b" t="t" l="l"/>
            <a:pathLst>
              <a:path h="10520198" w="7440649">
                <a:moveTo>
                  <a:pt x="0" y="0"/>
                </a:moveTo>
                <a:lnTo>
                  <a:pt x="7440649" y="0"/>
                </a:lnTo>
                <a:lnTo>
                  <a:pt x="7440649" y="10520198"/>
                </a:lnTo>
                <a:lnTo>
                  <a:pt x="0" y="10520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7459" y="3062866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979596" y="594583"/>
            <a:ext cx="1123180" cy="1100716"/>
          </a:xfrm>
          <a:custGeom>
            <a:avLst/>
            <a:gdLst/>
            <a:ahLst/>
            <a:cxnLst/>
            <a:rect r="r" b="b" t="t" l="l"/>
            <a:pathLst>
              <a:path h="1100716" w="1123180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130605">
            <a:off x="521868" y="1290197"/>
            <a:ext cx="1610901" cy="1627413"/>
          </a:xfrm>
          <a:custGeom>
            <a:avLst/>
            <a:gdLst/>
            <a:ahLst/>
            <a:cxnLst/>
            <a:rect r="r" b="b" t="t" l="l"/>
            <a:pathLst>
              <a:path h="1627413" w="1610901">
                <a:moveTo>
                  <a:pt x="0" y="0"/>
                </a:moveTo>
                <a:lnTo>
                  <a:pt x="1610901" y="0"/>
                </a:lnTo>
                <a:lnTo>
                  <a:pt x="1610901" y="1627413"/>
                </a:lnTo>
                <a:lnTo>
                  <a:pt x="0" y="16274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38770" y="512556"/>
            <a:ext cx="1593754" cy="1562090"/>
          </a:xfrm>
          <a:custGeom>
            <a:avLst/>
            <a:gdLst/>
            <a:ahLst/>
            <a:cxnLst/>
            <a:rect r="r" b="b" t="t" l="l"/>
            <a:pathLst>
              <a:path h="1562090" w="1593754">
                <a:moveTo>
                  <a:pt x="0" y="0"/>
                </a:moveTo>
                <a:lnTo>
                  <a:pt x="1593754" y="0"/>
                </a:lnTo>
                <a:lnTo>
                  <a:pt x="1593754" y="1562091"/>
                </a:lnTo>
                <a:lnTo>
                  <a:pt x="0" y="15620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15626931" y="701988"/>
            <a:ext cx="2202256" cy="3050985"/>
          </a:xfrm>
          <a:custGeom>
            <a:avLst/>
            <a:gdLst/>
            <a:ahLst/>
            <a:cxnLst/>
            <a:rect r="r" b="b" t="t" l="l"/>
            <a:pathLst>
              <a:path h="3050985" w="2202256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56114" y="5392997"/>
            <a:ext cx="3195946" cy="1133108"/>
          </a:xfrm>
          <a:custGeom>
            <a:avLst/>
            <a:gdLst/>
            <a:ahLst/>
            <a:cxnLst/>
            <a:rect r="r" b="b" t="t" l="l"/>
            <a:pathLst>
              <a:path h="1133108" w="3195946">
                <a:moveTo>
                  <a:pt x="0" y="0"/>
                </a:moveTo>
                <a:lnTo>
                  <a:pt x="3195947" y="0"/>
                </a:lnTo>
                <a:lnTo>
                  <a:pt x="3195947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541186" y="3435484"/>
            <a:ext cx="8843840" cy="5624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1/ After I finished my homework, I went to bed.</a:t>
            </a:r>
          </a:p>
          <a:p>
            <a:pPr algn="just">
              <a:lnSpc>
                <a:spcPts val="3376"/>
              </a:lnSpc>
            </a:pP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2/ </a:t>
            </a: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Completing the marathon left him exhausted.</a:t>
            </a: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-&gt; His having ...</a:t>
            </a: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3/ </a:t>
            </a: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Because she did not attend the meeting, she missed important announcements.</a:t>
            </a: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-&gt; Not having ...</a:t>
            </a: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4/ </a:t>
            </a: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After he had saved enough money and planned his itinerary, he booked a flight to Europe.</a:t>
            </a: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-&gt; Having ...</a:t>
            </a: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5/ </a:t>
            </a: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 man lost his keys, so he was late for the meeting.</a:t>
            </a: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-&gt; The man, ...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QUESTIONS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07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541186" y="3591048"/>
            <a:ext cx="7110314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75"/>
              </a:lnSpc>
              <a:spcBef>
                <a:spcPct val="0"/>
              </a:spcBef>
            </a:pPr>
            <a:r>
              <a:rPr lang="en-US" sz="3500">
                <a:solidFill>
                  <a:srgbClr val="FF313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-&gt; Having finished my homework, I went to bed.</a:t>
            </a:r>
          </a:p>
        </p:txBody>
      </p:sp>
    </p:spTree>
  </p:cSld>
  <p:clrMapOvr>
    <a:masterClrMapping/>
  </p:clrMapOvr>
  <p:transition spd="fast">
    <p:circle/>
  </p:transition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102414">
            <a:off x="-1447942" y="-3309873"/>
            <a:ext cx="5811487" cy="5496821"/>
          </a:xfrm>
          <a:custGeom>
            <a:avLst/>
            <a:gdLst/>
            <a:ahLst/>
            <a:cxnLst/>
            <a:rect r="r" b="b" t="t" l="l"/>
            <a:pathLst>
              <a:path h="5496821" w="5811487">
                <a:moveTo>
                  <a:pt x="0" y="0"/>
                </a:moveTo>
                <a:lnTo>
                  <a:pt x="5811487" y="0"/>
                </a:lnTo>
                <a:lnTo>
                  <a:pt x="5811487" y="5496820"/>
                </a:lnTo>
                <a:lnTo>
                  <a:pt x="0" y="54968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571265">
            <a:off x="5737451" y="493226"/>
            <a:ext cx="7701238" cy="10888640"/>
          </a:xfrm>
          <a:custGeom>
            <a:avLst/>
            <a:gdLst/>
            <a:ahLst/>
            <a:cxnLst/>
            <a:rect r="r" b="b" t="t" l="l"/>
            <a:pathLst>
              <a:path h="10888640" w="7701238">
                <a:moveTo>
                  <a:pt x="0" y="0"/>
                </a:moveTo>
                <a:lnTo>
                  <a:pt x="7701238" y="0"/>
                </a:lnTo>
                <a:lnTo>
                  <a:pt x="7701238" y="10888640"/>
                </a:lnTo>
                <a:lnTo>
                  <a:pt x="0" y="10888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5231032" y="650259"/>
            <a:ext cx="7678364" cy="10856298"/>
          </a:xfrm>
          <a:custGeom>
            <a:avLst/>
            <a:gdLst/>
            <a:ahLst/>
            <a:cxnLst/>
            <a:rect r="r" b="b" t="t" l="l"/>
            <a:pathLst>
              <a:path h="10856298" w="7678364">
                <a:moveTo>
                  <a:pt x="0" y="0"/>
                </a:moveTo>
                <a:lnTo>
                  <a:pt x="7678364" y="0"/>
                </a:lnTo>
                <a:lnTo>
                  <a:pt x="7678364" y="10856298"/>
                </a:lnTo>
                <a:lnTo>
                  <a:pt x="0" y="108562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7897044">
            <a:off x="15053922" y="-6095184"/>
            <a:ext cx="7673339" cy="10444950"/>
            <a:chOff x="0" y="0"/>
            <a:chExt cx="6350000" cy="86436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t="0" r="-19505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233397">
            <a:off x="15966815" y="8350276"/>
            <a:ext cx="3406700" cy="1121114"/>
          </a:xfrm>
          <a:custGeom>
            <a:avLst/>
            <a:gdLst/>
            <a:ahLst/>
            <a:cxnLst/>
            <a:rect r="r" b="b" t="t" l="l"/>
            <a:pathLst>
              <a:path h="1121114" w="3406700">
                <a:moveTo>
                  <a:pt x="0" y="0"/>
                </a:moveTo>
                <a:lnTo>
                  <a:pt x="3406700" y="0"/>
                </a:lnTo>
                <a:lnTo>
                  <a:pt x="3406700" y="1121114"/>
                </a:lnTo>
                <a:lnTo>
                  <a:pt x="0" y="1121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7459" y="3062866"/>
            <a:ext cx="917311" cy="898965"/>
          </a:xfrm>
          <a:custGeom>
            <a:avLst/>
            <a:gdLst/>
            <a:ahLst/>
            <a:cxnLst/>
            <a:rect r="r" b="b" t="t" l="l"/>
            <a:pathLst>
              <a:path h="898965" w="917311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979596" y="594583"/>
            <a:ext cx="1123180" cy="1100716"/>
          </a:xfrm>
          <a:custGeom>
            <a:avLst/>
            <a:gdLst/>
            <a:ahLst/>
            <a:cxnLst/>
            <a:rect r="r" b="b" t="t" l="l"/>
            <a:pathLst>
              <a:path h="1100716" w="1123180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130605">
            <a:off x="521868" y="1290197"/>
            <a:ext cx="1610901" cy="1627413"/>
          </a:xfrm>
          <a:custGeom>
            <a:avLst/>
            <a:gdLst/>
            <a:ahLst/>
            <a:cxnLst/>
            <a:rect r="r" b="b" t="t" l="l"/>
            <a:pathLst>
              <a:path h="1627413" w="1610901">
                <a:moveTo>
                  <a:pt x="0" y="0"/>
                </a:moveTo>
                <a:lnTo>
                  <a:pt x="1610901" y="0"/>
                </a:lnTo>
                <a:lnTo>
                  <a:pt x="1610901" y="1627413"/>
                </a:lnTo>
                <a:lnTo>
                  <a:pt x="0" y="16274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38770" y="512556"/>
            <a:ext cx="1593754" cy="1562090"/>
          </a:xfrm>
          <a:custGeom>
            <a:avLst/>
            <a:gdLst/>
            <a:ahLst/>
            <a:cxnLst/>
            <a:rect r="r" b="b" t="t" l="l"/>
            <a:pathLst>
              <a:path h="1562090" w="1593754">
                <a:moveTo>
                  <a:pt x="0" y="0"/>
                </a:moveTo>
                <a:lnTo>
                  <a:pt x="1593754" y="0"/>
                </a:lnTo>
                <a:lnTo>
                  <a:pt x="1593754" y="1562091"/>
                </a:lnTo>
                <a:lnTo>
                  <a:pt x="0" y="15620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15626931" y="701988"/>
            <a:ext cx="2202256" cy="3050985"/>
          </a:xfrm>
          <a:custGeom>
            <a:avLst/>
            <a:gdLst/>
            <a:ahLst/>
            <a:cxnLst/>
            <a:rect r="r" b="b" t="t" l="l"/>
            <a:pathLst>
              <a:path h="3050985" w="2202256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56114" y="5392997"/>
            <a:ext cx="3195946" cy="1133108"/>
          </a:xfrm>
          <a:custGeom>
            <a:avLst/>
            <a:gdLst/>
            <a:ahLst/>
            <a:cxnLst/>
            <a:rect r="r" b="b" t="t" l="l"/>
            <a:pathLst>
              <a:path h="1133108" w="3195946">
                <a:moveTo>
                  <a:pt x="0" y="0"/>
                </a:moveTo>
                <a:lnTo>
                  <a:pt x="3195947" y="0"/>
                </a:lnTo>
                <a:lnTo>
                  <a:pt x="3195947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541186" y="3435484"/>
            <a:ext cx="8843840" cy="6482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1/ After I finished my homework, I went to bed.</a:t>
            </a:r>
          </a:p>
          <a:p>
            <a:pPr algn="just">
              <a:lnSpc>
                <a:spcPts val="3376"/>
              </a:lnSpc>
            </a:pP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2/ </a:t>
            </a: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Completing the marathon left him exhausted.</a:t>
            </a:r>
          </a:p>
          <a:p>
            <a:pPr algn="just">
              <a:lnSpc>
                <a:spcPts val="3376"/>
              </a:lnSpc>
            </a:pP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3/ </a:t>
            </a: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Because she did not attend the meeting, she missed important announcements.</a:t>
            </a:r>
          </a:p>
          <a:p>
            <a:pPr algn="just">
              <a:lnSpc>
                <a:spcPts val="3376"/>
              </a:lnSpc>
            </a:pPr>
          </a:p>
          <a:p>
            <a:pPr algn="just">
              <a:lnSpc>
                <a:spcPts val="3376"/>
              </a:lnSpc>
            </a:pP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4/ </a:t>
            </a: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After he had saved enough money and planned his itinerary, he booked a flight to Europe.</a:t>
            </a:r>
          </a:p>
          <a:p>
            <a:pPr algn="just">
              <a:lnSpc>
                <a:spcPts val="3376"/>
              </a:lnSpc>
            </a:pPr>
          </a:p>
          <a:p>
            <a:pPr algn="just">
              <a:lnSpc>
                <a:spcPts val="3376"/>
              </a:lnSpc>
            </a:pPr>
          </a:p>
          <a:p>
            <a:pPr algn="just">
              <a:lnSpc>
                <a:spcPts val="3376"/>
              </a:lnSpc>
            </a:pP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5/ </a:t>
            </a:r>
            <a:r>
              <a:rPr lang="en-US" sz="3972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 man lost his keys, so he was late for the meeting.</a:t>
            </a:r>
          </a:p>
          <a:p>
            <a:pPr algn="just">
              <a:lnSpc>
                <a:spcPts val="3376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5849848" y="1257300"/>
            <a:ext cx="65883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383C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ANSWERS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563346" y="8730015"/>
            <a:ext cx="62927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07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541186" y="3591048"/>
            <a:ext cx="7110314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75"/>
              </a:lnSpc>
              <a:spcBef>
                <a:spcPct val="0"/>
              </a:spcBef>
            </a:pPr>
            <a:r>
              <a:rPr lang="en-US" sz="3500">
                <a:solidFill>
                  <a:srgbClr val="FF313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-&gt; Having finished my homework, I went to bed.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527825" y="4446609"/>
            <a:ext cx="8532813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75"/>
              </a:lnSpc>
              <a:spcBef>
                <a:spcPct val="0"/>
              </a:spcBef>
            </a:pPr>
            <a:r>
              <a:rPr lang="en-US" sz="3500">
                <a:solidFill>
                  <a:srgbClr val="FF313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-&gt; His having completed the marathon left him exhausted.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527825" y="6163775"/>
            <a:ext cx="8857201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5"/>
              </a:lnSpc>
            </a:pPr>
            <a:r>
              <a:rPr lang="en-US" sz="3500">
                <a:solidFill>
                  <a:srgbClr val="FF313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-&gt; Not having attended the meeting, she missed important announcements.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534505" y="7827475"/>
            <a:ext cx="8857201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5"/>
              </a:lnSpc>
            </a:pPr>
            <a:r>
              <a:rPr lang="en-US" sz="3500">
                <a:solidFill>
                  <a:srgbClr val="FF313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-&gt; Having saved enough money and planned his itinerary, he booked a flight to Europe.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541186" y="9157030"/>
            <a:ext cx="8662194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75"/>
              </a:lnSpc>
              <a:spcBef>
                <a:spcPct val="0"/>
              </a:spcBef>
            </a:pPr>
            <a:r>
              <a:rPr lang="en-US" sz="3500">
                <a:solidFill>
                  <a:srgbClr val="FF313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-&gt; The man, having lost his keys, was late for the meeting.</a:t>
            </a:r>
          </a:p>
        </p:txBody>
      </p:sp>
    </p:spTree>
  </p:cSld>
  <p:clrMapOvr>
    <a:masterClrMapping/>
  </p:clrMapOvr>
  <p:transition spd="fast">
    <p:circle/>
  </p:transition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592102">
            <a:off x="-3785202" y="6070920"/>
            <a:ext cx="8576084" cy="8111727"/>
          </a:xfrm>
          <a:custGeom>
            <a:avLst/>
            <a:gdLst/>
            <a:ahLst/>
            <a:cxnLst/>
            <a:rect r="r" b="b" t="t" l="l"/>
            <a:pathLst>
              <a:path h="8111727" w="8576084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959976">
            <a:off x="12226587" y="-4532682"/>
            <a:ext cx="9181557" cy="8684417"/>
          </a:xfrm>
          <a:custGeom>
            <a:avLst/>
            <a:gdLst/>
            <a:ahLst/>
            <a:cxnLst/>
            <a:rect r="r" b="b" t="t" l="l"/>
            <a:pathLst>
              <a:path h="8684417" w="9181557">
                <a:moveTo>
                  <a:pt x="0" y="0"/>
                </a:moveTo>
                <a:lnTo>
                  <a:pt x="9181557" y="0"/>
                </a:lnTo>
                <a:lnTo>
                  <a:pt x="9181557" y="8684417"/>
                </a:lnTo>
                <a:lnTo>
                  <a:pt x="0" y="8684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3594224">
            <a:off x="12158528" y="4998197"/>
            <a:ext cx="10201545" cy="13886343"/>
            <a:chOff x="0" y="0"/>
            <a:chExt cx="6350000" cy="86436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l="-16769" t="-3057" r="-28617" b="-1528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3594224">
            <a:off x="-3741893" y="-9312169"/>
            <a:ext cx="10201545" cy="13886343"/>
            <a:chOff x="0" y="0"/>
            <a:chExt cx="6350000" cy="86436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l="-16769" t="-3057" r="-28617" b="-1528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580312" y="826735"/>
            <a:ext cx="4261122" cy="3694770"/>
          </a:xfrm>
          <a:custGeom>
            <a:avLst/>
            <a:gdLst/>
            <a:ahLst/>
            <a:cxnLst/>
            <a:rect r="r" b="b" t="t" l="l"/>
            <a:pathLst>
              <a:path h="3694770" w="4261122">
                <a:moveTo>
                  <a:pt x="0" y="0"/>
                </a:moveTo>
                <a:lnTo>
                  <a:pt x="4261122" y="0"/>
                </a:lnTo>
                <a:lnTo>
                  <a:pt x="4261122" y="3694770"/>
                </a:lnTo>
                <a:lnTo>
                  <a:pt x="0" y="3694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80312" y="6968959"/>
            <a:ext cx="3678988" cy="2917131"/>
          </a:xfrm>
          <a:custGeom>
            <a:avLst/>
            <a:gdLst/>
            <a:ahLst/>
            <a:cxnLst/>
            <a:rect r="r" b="b" t="t" l="l"/>
            <a:pathLst>
              <a:path h="2917131" w="3678988">
                <a:moveTo>
                  <a:pt x="0" y="0"/>
                </a:moveTo>
                <a:lnTo>
                  <a:pt x="3678988" y="0"/>
                </a:lnTo>
                <a:lnTo>
                  <a:pt x="3678988" y="2917130"/>
                </a:lnTo>
                <a:lnTo>
                  <a:pt x="0" y="2917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2840" y="619906"/>
            <a:ext cx="3678988" cy="2917131"/>
          </a:xfrm>
          <a:custGeom>
            <a:avLst/>
            <a:gdLst/>
            <a:ahLst/>
            <a:cxnLst/>
            <a:rect r="r" b="b" t="t" l="l"/>
            <a:pathLst>
              <a:path h="2917131" w="3678988">
                <a:moveTo>
                  <a:pt x="0" y="0"/>
                </a:moveTo>
                <a:lnTo>
                  <a:pt x="3678987" y="0"/>
                </a:lnTo>
                <a:lnTo>
                  <a:pt x="3678987" y="2917130"/>
                </a:lnTo>
                <a:lnTo>
                  <a:pt x="0" y="2917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796922">
            <a:off x="1634785" y="7284908"/>
            <a:ext cx="2752497" cy="2722316"/>
          </a:xfrm>
          <a:custGeom>
            <a:avLst/>
            <a:gdLst/>
            <a:ahLst/>
            <a:cxnLst/>
            <a:rect r="r" b="b" t="t" l="l"/>
            <a:pathLst>
              <a:path h="2722316" w="2752497">
                <a:moveTo>
                  <a:pt x="0" y="0"/>
                </a:moveTo>
                <a:lnTo>
                  <a:pt x="2752497" y="0"/>
                </a:lnTo>
                <a:lnTo>
                  <a:pt x="2752497" y="2722316"/>
                </a:lnTo>
                <a:lnTo>
                  <a:pt x="0" y="27223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216948">
            <a:off x="474129" y="5261640"/>
            <a:ext cx="2912234" cy="2899204"/>
          </a:xfrm>
          <a:custGeom>
            <a:avLst/>
            <a:gdLst/>
            <a:ahLst/>
            <a:cxnLst/>
            <a:rect r="r" b="b" t="t" l="l"/>
            <a:pathLst>
              <a:path h="2899204" w="2912234">
                <a:moveTo>
                  <a:pt x="0" y="0"/>
                </a:moveTo>
                <a:lnTo>
                  <a:pt x="2912234" y="0"/>
                </a:lnTo>
                <a:lnTo>
                  <a:pt x="2912234" y="2899203"/>
                </a:lnTo>
                <a:lnTo>
                  <a:pt x="0" y="2899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178118" y="8229600"/>
            <a:ext cx="2970137" cy="4114800"/>
          </a:xfrm>
          <a:custGeom>
            <a:avLst/>
            <a:gdLst/>
            <a:ahLst/>
            <a:cxnLst/>
            <a:rect r="r" b="b" t="t" l="l"/>
            <a:pathLst>
              <a:path h="4114800" w="2970137">
                <a:moveTo>
                  <a:pt x="0" y="0"/>
                </a:moveTo>
                <a:lnTo>
                  <a:pt x="2970138" y="0"/>
                </a:lnTo>
                <a:lnTo>
                  <a:pt x="2970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11709796" y="-2036329"/>
            <a:ext cx="2970137" cy="4114800"/>
          </a:xfrm>
          <a:custGeom>
            <a:avLst/>
            <a:gdLst/>
            <a:ahLst/>
            <a:cxnLst/>
            <a:rect r="r" b="b" t="t" l="l"/>
            <a:pathLst>
              <a:path h="4114800" w="2970137">
                <a:moveTo>
                  <a:pt x="0" y="4114800"/>
                </a:moveTo>
                <a:lnTo>
                  <a:pt x="2970137" y="4114800"/>
                </a:lnTo>
                <a:lnTo>
                  <a:pt x="2970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691762" y="3274044"/>
            <a:ext cx="8609682" cy="4955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735"/>
              </a:lnSpc>
            </a:pPr>
            <a:r>
              <a:rPr lang="en-US" sz="20817">
                <a:solidFill>
                  <a:srgbClr val="50291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THANK YOU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500029" y="3121644"/>
            <a:ext cx="8762082" cy="4955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735"/>
              </a:lnSpc>
            </a:pPr>
            <a:r>
              <a:rPr lang="en-US" sz="20817">
                <a:solidFill>
                  <a:srgbClr val="F9B3A9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THANK YOU</a:t>
            </a:r>
          </a:p>
        </p:txBody>
      </p:sp>
    </p:spTree>
  </p:cSld>
  <p:clrMapOvr>
    <a:masterClrMapping/>
  </p:clrMapOvr>
  <p:transition spd="fast">
    <p:circl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772704" y="3359762"/>
            <a:ext cx="5148098" cy="2020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22"/>
              </a:lnSpc>
            </a:pPr>
            <a:r>
              <a:rPr lang="en-US" sz="11802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ˈfɔːml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77000">
            <a:off x="-945892" y="5046582"/>
            <a:ext cx="7437193" cy="8423437"/>
          </a:xfrm>
          <a:custGeom>
            <a:avLst/>
            <a:gdLst/>
            <a:ahLst/>
            <a:cxnLst/>
            <a:rect r="r" b="b" t="t" l="l"/>
            <a:pathLst>
              <a:path h="8423437" w="7437193">
                <a:moveTo>
                  <a:pt x="0" y="0"/>
                </a:moveTo>
                <a:lnTo>
                  <a:pt x="7437193" y="0"/>
                </a:lnTo>
                <a:lnTo>
                  <a:pt x="7437193" y="8423436"/>
                </a:lnTo>
                <a:lnTo>
                  <a:pt x="0" y="842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2725906"/>
            <a:ext cx="7542822" cy="4835188"/>
          </a:xfrm>
          <a:custGeom>
            <a:avLst/>
            <a:gdLst/>
            <a:ahLst/>
            <a:cxnLst/>
            <a:rect r="r" b="b" t="t" l="l"/>
            <a:pathLst>
              <a:path h="4835188" w="7542822">
                <a:moveTo>
                  <a:pt x="0" y="0"/>
                </a:moveTo>
                <a:lnTo>
                  <a:pt x="7542822" y="0"/>
                </a:lnTo>
                <a:lnTo>
                  <a:pt x="7542822" y="4835188"/>
                </a:lnTo>
                <a:lnTo>
                  <a:pt x="0" y="4835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064" r="0" b="-2064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</p:spTree>
  </p:cSld>
  <p:clrMapOvr>
    <a:masterClrMapping/>
  </p:clrMapOvr>
  <p:transition spd="fast">
    <p:circl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1601" y="4558255"/>
            <a:ext cx="8151920" cy="429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4"/>
              </a:lnSpc>
            </a:pPr>
            <a:r>
              <a:rPr lang="en-US" sz="4931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(of a style of dress, speech, writing, behaviour, etc.) very correct and suitable for official or important occasions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144000" y="2725906"/>
            <a:ext cx="7542822" cy="4835188"/>
          </a:xfrm>
          <a:custGeom>
            <a:avLst/>
            <a:gdLst/>
            <a:ahLst/>
            <a:cxnLst/>
            <a:rect r="r" b="b" t="t" l="l"/>
            <a:pathLst>
              <a:path h="4835188" w="7542822">
                <a:moveTo>
                  <a:pt x="0" y="0"/>
                </a:moveTo>
                <a:lnTo>
                  <a:pt x="7542822" y="0"/>
                </a:lnTo>
                <a:lnTo>
                  <a:pt x="7542822" y="4835188"/>
                </a:lnTo>
                <a:lnTo>
                  <a:pt x="0" y="4835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064" r="0" b="-206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1672" y="2563981"/>
            <a:ext cx="6511778" cy="137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18"/>
              </a:lnSpc>
            </a:pPr>
            <a:r>
              <a:rPr lang="en-US" sz="8084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Formal (adj) </a:t>
            </a:r>
          </a:p>
        </p:txBody>
      </p:sp>
    </p:spTree>
  </p:cSld>
  <p:clrMapOvr>
    <a:masterClrMapping/>
  </p:clrMapOvr>
  <p:transition spd="fast">
    <p:circl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91046" y="3850005"/>
            <a:ext cx="6281349" cy="1807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9"/>
              </a:lnSpc>
            </a:pPr>
            <a:r>
              <a:rPr lang="en-US" sz="1059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ˈmænɪdʒ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77000">
            <a:off x="-945892" y="5046582"/>
            <a:ext cx="7437193" cy="8423437"/>
          </a:xfrm>
          <a:custGeom>
            <a:avLst/>
            <a:gdLst/>
            <a:ahLst/>
            <a:cxnLst/>
            <a:rect r="r" b="b" t="t" l="l"/>
            <a:pathLst>
              <a:path h="8423437" w="7437193">
                <a:moveTo>
                  <a:pt x="0" y="0"/>
                </a:moveTo>
                <a:lnTo>
                  <a:pt x="7437193" y="0"/>
                </a:lnTo>
                <a:lnTo>
                  <a:pt x="7437193" y="8423436"/>
                </a:lnTo>
                <a:lnTo>
                  <a:pt x="0" y="842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2725906"/>
            <a:ext cx="7542822" cy="4835188"/>
          </a:xfrm>
          <a:custGeom>
            <a:avLst/>
            <a:gdLst/>
            <a:ahLst/>
            <a:cxnLst/>
            <a:rect r="r" b="b" t="t" l="l"/>
            <a:pathLst>
              <a:path h="4835188" w="7542822">
                <a:moveTo>
                  <a:pt x="0" y="0"/>
                </a:moveTo>
                <a:lnTo>
                  <a:pt x="7542822" y="0"/>
                </a:lnTo>
                <a:lnTo>
                  <a:pt x="7542822" y="4835188"/>
                </a:lnTo>
                <a:lnTo>
                  <a:pt x="0" y="4835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939" r="0" b="-6939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</p:spTree>
  </p:cSld>
  <p:clrMapOvr>
    <a:masterClrMapping/>
  </p:clrMapOvr>
  <p:transition spd="fast">
    <p:circl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772395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49373" y="-465355"/>
            <a:ext cx="13414089" cy="13414089"/>
          </a:xfrm>
          <a:custGeom>
            <a:avLst/>
            <a:gdLst/>
            <a:ahLst/>
            <a:cxnLst/>
            <a:rect r="r" b="b" t="t" l="l"/>
            <a:pathLst>
              <a:path h="13414089" w="13414089">
                <a:moveTo>
                  <a:pt x="0" y="0"/>
                </a:moveTo>
                <a:lnTo>
                  <a:pt x="13414089" y="0"/>
                </a:lnTo>
                <a:lnTo>
                  <a:pt x="13414089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4507561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-4347837" y="6623669"/>
            <a:ext cx="14811017" cy="7944091"/>
          </a:xfrm>
          <a:custGeom>
            <a:avLst/>
            <a:gdLst/>
            <a:ahLst/>
            <a:cxnLst/>
            <a:rect r="r" b="b" t="t" l="l"/>
            <a:pathLst>
              <a:path h="7944091" w="14811017">
                <a:moveTo>
                  <a:pt x="0" y="7944091"/>
                </a:moveTo>
                <a:lnTo>
                  <a:pt x="14811017" y="7944091"/>
                </a:lnTo>
                <a:lnTo>
                  <a:pt x="14811017" y="0"/>
                </a:lnTo>
                <a:lnTo>
                  <a:pt x="0" y="0"/>
                </a:lnTo>
                <a:lnTo>
                  <a:pt x="0" y="79440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4654919"/>
            <a:ext cx="6513943" cy="3078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02"/>
              </a:lnSpc>
            </a:pPr>
            <a:r>
              <a:rPr lang="en-US" sz="435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to control or be in charge of a business, a team, an organization, land, etc.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144000" y="2725906"/>
            <a:ext cx="7542822" cy="4835188"/>
          </a:xfrm>
          <a:custGeom>
            <a:avLst/>
            <a:gdLst/>
            <a:ahLst/>
            <a:cxnLst/>
            <a:rect r="r" b="b" t="t" l="l"/>
            <a:pathLst>
              <a:path h="4835188" w="7542822">
                <a:moveTo>
                  <a:pt x="0" y="0"/>
                </a:moveTo>
                <a:lnTo>
                  <a:pt x="7542822" y="0"/>
                </a:lnTo>
                <a:lnTo>
                  <a:pt x="7542822" y="4835188"/>
                </a:lnTo>
                <a:lnTo>
                  <a:pt x="0" y="4835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939" r="0" b="-6939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7913" y="-25400"/>
            <a:ext cx="11875156" cy="204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999">
                <a:solidFill>
                  <a:srgbClr val="5B5A76"/>
                </a:solidFill>
                <a:latin typeface="TDTD공원숲"/>
                <a:ea typeface="TDTD공원숲"/>
                <a:cs typeface="TDTD공원숲"/>
                <a:sym typeface="TDTD공원숲"/>
              </a:rPr>
              <a:t>I. Vocabulary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72479" y="2484633"/>
            <a:ext cx="6070164" cy="139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53"/>
              </a:lnSpc>
            </a:pPr>
            <a:r>
              <a:rPr lang="en-US" sz="8109">
                <a:solidFill>
                  <a:srgbClr val="31304C"/>
                </a:solidFill>
                <a:latin typeface="Canva Sans"/>
                <a:ea typeface="Canva Sans"/>
                <a:cs typeface="Canva Sans"/>
                <a:sym typeface="Canva Sans"/>
              </a:rPr>
              <a:t>Manage (v)</a:t>
            </a:r>
          </a:p>
        </p:txBody>
      </p:sp>
    </p:spTree>
  </p:cSld>
  <p:clrMapOvr>
    <a:masterClrMapping/>
  </p:clrMapOvr>
  <p:transition spd="fast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DAGeuAh6uYY</dc:identifier>
  <dcterms:modified xsi:type="dcterms:W3CDTF">2011-08-01T06:04:30Z</dcterms:modified>
  <cp:revision>1</cp:revision>
  <dc:title>miecuti</dc:title>
</cp:coreProperties>
</file>