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0" r:id="rId44"/>
    <p:sldId id="301" r:id="rId45"/>
    <p:sldId id="299" r:id="rId46"/>
  </p:sldIdLst>
  <p:sldSz cx="18288000" cy="10287000"/>
  <p:notesSz cx="6858000" cy="9144000"/>
  <p:embeddedFontLst>
    <p:embeddedFont>
      <p:font typeface="Adigiana Toybox" panose="020B0604020202020204" charset="0"/>
      <p:regular r:id="rId47"/>
    </p:embeddedFont>
    <p:embeddedFont>
      <p:font typeface="Bukhari Script" panose="020B0604020202020204" charset="0"/>
      <p:regular r:id="rId48"/>
    </p:embeddedFont>
    <p:embeddedFont>
      <p:font typeface="Calistoga" panose="020B0604020202020204" charset="0"/>
      <p:regular r:id="rId49"/>
    </p:embeddedFont>
    <p:embeddedFont>
      <p:font typeface="Canva Sans" panose="020B0604020202020204" charset="0"/>
      <p:regular r:id="rId50"/>
    </p:embeddedFont>
    <p:embeddedFont>
      <p:font typeface="Chau Philomene" panose="020B0604020202020204" charset="0"/>
      <p:regular r:id="rId51"/>
    </p:embeddedFont>
    <p:embeddedFont>
      <p:font typeface="DejaVu Serif Bold" panose="020B0604020202020204" charset="0"/>
      <p:regular r:id="rId52"/>
    </p:embeddedFont>
    <p:embeddedFont>
      <p:font typeface="Gaegu" pitchFamily="2" charset="0"/>
      <p:regular r:id="rId53"/>
    </p:embeddedFont>
    <p:embeddedFont>
      <p:font typeface="Gaegu Bold" charset="0"/>
      <p:regular r:id="rId54"/>
    </p:embeddedFont>
    <p:embeddedFont>
      <p:font typeface="Playlist Script" panose="020B0604020202020204" charset="0"/>
      <p:regular r:id="rId55"/>
    </p:embeddedFont>
    <p:embeddedFont>
      <p:font typeface="Poppins" panose="00000500000000000000" pitchFamily="2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42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38.svg"/><Relationship Id="rId5" Type="http://schemas.openxmlformats.org/officeDocument/2006/relationships/image" Target="../media/image44.svg"/><Relationship Id="rId10" Type="http://schemas.openxmlformats.org/officeDocument/2006/relationships/image" Target="../media/image37.png"/><Relationship Id="rId4" Type="http://schemas.openxmlformats.org/officeDocument/2006/relationships/image" Target="../media/image43.png"/><Relationship Id="rId9" Type="http://schemas.openxmlformats.org/officeDocument/2006/relationships/image" Target="../media/image5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4.svg"/><Relationship Id="rId3" Type="http://schemas.openxmlformats.org/officeDocument/2006/relationships/image" Target="../media/image42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70.svg"/><Relationship Id="rId2" Type="http://schemas.openxmlformats.org/officeDocument/2006/relationships/image" Target="../media/image41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38.svg"/><Relationship Id="rId5" Type="http://schemas.openxmlformats.org/officeDocument/2006/relationships/image" Target="../media/image44.svg"/><Relationship Id="rId15" Type="http://schemas.openxmlformats.org/officeDocument/2006/relationships/image" Target="../media/image52.svg"/><Relationship Id="rId10" Type="http://schemas.openxmlformats.org/officeDocument/2006/relationships/image" Target="../media/image37.png"/><Relationship Id="rId4" Type="http://schemas.openxmlformats.org/officeDocument/2006/relationships/image" Target="../media/image43.png"/><Relationship Id="rId9" Type="http://schemas.openxmlformats.org/officeDocument/2006/relationships/image" Target="../media/image68.sv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32.svg"/><Relationship Id="rId18" Type="http://schemas.openxmlformats.org/officeDocument/2006/relationships/image" Target="../media/image77.png"/><Relationship Id="rId3" Type="http://schemas.openxmlformats.org/officeDocument/2006/relationships/image" Target="../media/image42.svg"/><Relationship Id="rId7" Type="http://schemas.openxmlformats.org/officeDocument/2006/relationships/image" Target="../media/image72.svg"/><Relationship Id="rId12" Type="http://schemas.openxmlformats.org/officeDocument/2006/relationships/image" Target="../media/image31.png"/><Relationship Id="rId17" Type="http://schemas.openxmlformats.org/officeDocument/2006/relationships/image" Target="../media/image76.svg"/><Relationship Id="rId2" Type="http://schemas.openxmlformats.org/officeDocument/2006/relationships/image" Target="../media/image41.png"/><Relationship Id="rId16" Type="http://schemas.openxmlformats.org/officeDocument/2006/relationships/image" Target="../media/image75.png"/><Relationship Id="rId20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48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43.png"/><Relationship Id="rId9" Type="http://schemas.openxmlformats.org/officeDocument/2006/relationships/image" Target="../media/image74.sv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32.svg"/><Relationship Id="rId18" Type="http://schemas.openxmlformats.org/officeDocument/2006/relationships/image" Target="../media/image77.png"/><Relationship Id="rId3" Type="http://schemas.openxmlformats.org/officeDocument/2006/relationships/image" Target="../media/image42.svg"/><Relationship Id="rId7" Type="http://schemas.openxmlformats.org/officeDocument/2006/relationships/image" Target="../media/image72.svg"/><Relationship Id="rId12" Type="http://schemas.openxmlformats.org/officeDocument/2006/relationships/image" Target="../media/image31.png"/><Relationship Id="rId17" Type="http://schemas.openxmlformats.org/officeDocument/2006/relationships/image" Target="../media/image76.svg"/><Relationship Id="rId2" Type="http://schemas.openxmlformats.org/officeDocument/2006/relationships/image" Target="../media/image41.png"/><Relationship Id="rId16" Type="http://schemas.openxmlformats.org/officeDocument/2006/relationships/image" Target="../media/image75.png"/><Relationship Id="rId20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48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43.png"/><Relationship Id="rId9" Type="http://schemas.openxmlformats.org/officeDocument/2006/relationships/image" Target="../media/image74.sv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74.svg"/><Relationship Id="rId18" Type="http://schemas.openxmlformats.org/officeDocument/2006/relationships/image" Target="../media/image33.png"/><Relationship Id="rId3" Type="http://schemas.openxmlformats.org/officeDocument/2006/relationships/image" Target="../media/image42.svg"/><Relationship Id="rId21" Type="http://schemas.openxmlformats.org/officeDocument/2006/relationships/image" Target="../media/image38.svg"/><Relationship Id="rId7" Type="http://schemas.openxmlformats.org/officeDocument/2006/relationships/image" Target="../media/image79.svg"/><Relationship Id="rId12" Type="http://schemas.openxmlformats.org/officeDocument/2006/relationships/image" Target="../media/image73.png"/><Relationship Id="rId17" Type="http://schemas.openxmlformats.org/officeDocument/2006/relationships/image" Target="../media/image85.svg"/><Relationship Id="rId2" Type="http://schemas.openxmlformats.org/officeDocument/2006/relationships/image" Target="../media/image41.png"/><Relationship Id="rId16" Type="http://schemas.openxmlformats.org/officeDocument/2006/relationships/image" Target="../media/image84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54.svg"/><Relationship Id="rId5" Type="http://schemas.openxmlformats.org/officeDocument/2006/relationships/image" Target="../media/image44.svg"/><Relationship Id="rId15" Type="http://schemas.openxmlformats.org/officeDocument/2006/relationships/image" Target="../media/image83.svg"/><Relationship Id="rId23" Type="http://schemas.openxmlformats.org/officeDocument/2006/relationships/image" Target="../media/image52.svg"/><Relationship Id="rId10" Type="http://schemas.openxmlformats.org/officeDocument/2006/relationships/image" Target="../media/image53.png"/><Relationship Id="rId19" Type="http://schemas.openxmlformats.org/officeDocument/2006/relationships/image" Target="../media/image34.svg"/><Relationship Id="rId4" Type="http://schemas.openxmlformats.org/officeDocument/2006/relationships/image" Target="../media/image43.png"/><Relationship Id="rId9" Type="http://schemas.openxmlformats.org/officeDocument/2006/relationships/image" Target="../media/image81.svg"/><Relationship Id="rId14" Type="http://schemas.openxmlformats.org/officeDocument/2006/relationships/image" Target="../media/image82.png"/><Relationship Id="rId22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32.svg"/><Relationship Id="rId18" Type="http://schemas.openxmlformats.org/officeDocument/2006/relationships/image" Target="../media/image75.png"/><Relationship Id="rId3" Type="http://schemas.openxmlformats.org/officeDocument/2006/relationships/image" Target="../media/image42.svg"/><Relationship Id="rId21" Type="http://schemas.openxmlformats.org/officeDocument/2006/relationships/image" Target="../media/image87.svg"/><Relationship Id="rId7" Type="http://schemas.openxmlformats.org/officeDocument/2006/relationships/image" Target="../media/image72.svg"/><Relationship Id="rId12" Type="http://schemas.openxmlformats.org/officeDocument/2006/relationships/image" Target="../media/image31.png"/><Relationship Id="rId17" Type="http://schemas.openxmlformats.org/officeDocument/2006/relationships/image" Target="../media/image38.svg"/><Relationship Id="rId2" Type="http://schemas.openxmlformats.org/officeDocument/2006/relationships/image" Target="../media/image41.png"/><Relationship Id="rId16" Type="http://schemas.openxmlformats.org/officeDocument/2006/relationships/image" Target="../media/image37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48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47.png"/><Relationship Id="rId19" Type="http://schemas.openxmlformats.org/officeDocument/2006/relationships/image" Target="../media/image76.svg"/><Relationship Id="rId4" Type="http://schemas.openxmlformats.org/officeDocument/2006/relationships/image" Target="../media/image43.png"/><Relationship Id="rId9" Type="http://schemas.openxmlformats.org/officeDocument/2006/relationships/image" Target="../media/image74.sv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0.svg"/><Relationship Id="rId3" Type="http://schemas.openxmlformats.org/officeDocument/2006/relationships/image" Target="../media/image42.svg"/><Relationship Id="rId7" Type="http://schemas.openxmlformats.org/officeDocument/2006/relationships/image" Target="../media/image89.svg"/><Relationship Id="rId12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91.svg"/><Relationship Id="rId3" Type="http://schemas.openxmlformats.org/officeDocument/2006/relationships/image" Target="../media/image22.svg"/><Relationship Id="rId7" Type="http://schemas.openxmlformats.org/officeDocument/2006/relationships/image" Target="../media/image28.svg"/><Relationship Id="rId12" Type="http://schemas.openxmlformats.org/officeDocument/2006/relationships/image" Target="../media/image90.png"/><Relationship Id="rId17" Type="http://schemas.openxmlformats.org/officeDocument/2006/relationships/image" Target="../media/image95.svg"/><Relationship Id="rId2" Type="http://schemas.openxmlformats.org/officeDocument/2006/relationships/image" Target="../media/image21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0.svg"/><Relationship Id="rId5" Type="http://schemas.openxmlformats.org/officeDocument/2006/relationships/image" Target="../media/image24.svg"/><Relationship Id="rId15" Type="http://schemas.openxmlformats.org/officeDocument/2006/relationships/image" Target="../media/image93.svg"/><Relationship Id="rId10" Type="http://schemas.openxmlformats.org/officeDocument/2006/relationships/image" Target="../media/image39.png"/><Relationship Id="rId4" Type="http://schemas.openxmlformats.org/officeDocument/2006/relationships/image" Target="../media/image23.png"/><Relationship Id="rId9" Type="http://schemas.openxmlformats.org/officeDocument/2006/relationships/image" Target="../media/image36.svg"/><Relationship Id="rId1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91.svg"/><Relationship Id="rId18" Type="http://schemas.openxmlformats.org/officeDocument/2006/relationships/image" Target="../media/image96.png"/><Relationship Id="rId3" Type="http://schemas.openxmlformats.org/officeDocument/2006/relationships/image" Target="../media/image22.svg"/><Relationship Id="rId7" Type="http://schemas.openxmlformats.org/officeDocument/2006/relationships/image" Target="../media/image28.svg"/><Relationship Id="rId12" Type="http://schemas.openxmlformats.org/officeDocument/2006/relationships/image" Target="../media/image90.png"/><Relationship Id="rId17" Type="http://schemas.openxmlformats.org/officeDocument/2006/relationships/image" Target="../media/image95.svg"/><Relationship Id="rId2" Type="http://schemas.openxmlformats.org/officeDocument/2006/relationships/image" Target="../media/image21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0.svg"/><Relationship Id="rId5" Type="http://schemas.openxmlformats.org/officeDocument/2006/relationships/image" Target="../media/image24.svg"/><Relationship Id="rId15" Type="http://schemas.openxmlformats.org/officeDocument/2006/relationships/image" Target="../media/image93.svg"/><Relationship Id="rId10" Type="http://schemas.openxmlformats.org/officeDocument/2006/relationships/image" Target="../media/image39.png"/><Relationship Id="rId19" Type="http://schemas.openxmlformats.org/officeDocument/2006/relationships/image" Target="../media/image97.svg"/><Relationship Id="rId4" Type="http://schemas.openxmlformats.org/officeDocument/2006/relationships/image" Target="../media/image23.png"/><Relationship Id="rId9" Type="http://schemas.openxmlformats.org/officeDocument/2006/relationships/image" Target="../media/image36.svg"/><Relationship Id="rId1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38.svg"/><Relationship Id="rId18" Type="http://schemas.openxmlformats.org/officeDocument/2006/relationships/image" Target="../media/image100.png"/><Relationship Id="rId3" Type="http://schemas.openxmlformats.org/officeDocument/2006/relationships/image" Target="../media/image42.svg"/><Relationship Id="rId7" Type="http://schemas.openxmlformats.org/officeDocument/2006/relationships/image" Target="../media/image54.svg"/><Relationship Id="rId12" Type="http://schemas.openxmlformats.org/officeDocument/2006/relationships/image" Target="../media/image37.png"/><Relationship Id="rId17" Type="http://schemas.openxmlformats.org/officeDocument/2006/relationships/image" Target="../media/image99.svg"/><Relationship Id="rId2" Type="http://schemas.openxmlformats.org/officeDocument/2006/relationships/image" Target="../media/image41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34.svg"/><Relationship Id="rId5" Type="http://schemas.openxmlformats.org/officeDocument/2006/relationships/image" Target="../media/image44.svg"/><Relationship Id="rId15" Type="http://schemas.openxmlformats.org/officeDocument/2006/relationships/image" Target="../media/image52.svg"/><Relationship Id="rId10" Type="http://schemas.openxmlformats.org/officeDocument/2006/relationships/image" Target="../media/image33.png"/><Relationship Id="rId19" Type="http://schemas.openxmlformats.org/officeDocument/2006/relationships/image" Target="../media/image101.svg"/><Relationship Id="rId4" Type="http://schemas.openxmlformats.org/officeDocument/2006/relationships/image" Target="../media/image43.png"/><Relationship Id="rId9" Type="http://schemas.openxmlformats.org/officeDocument/2006/relationships/image" Target="../media/image85.sv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20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42.svg"/><Relationship Id="rId7" Type="http://schemas.openxmlformats.org/officeDocument/2006/relationships/image" Target="../media/image5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05.svg"/><Relationship Id="rId5" Type="http://schemas.openxmlformats.org/officeDocument/2006/relationships/image" Target="../media/image44.svg"/><Relationship Id="rId10" Type="http://schemas.openxmlformats.org/officeDocument/2006/relationships/image" Target="../media/image104.png"/><Relationship Id="rId4" Type="http://schemas.openxmlformats.org/officeDocument/2006/relationships/image" Target="../media/image43.png"/><Relationship Id="rId9" Type="http://schemas.openxmlformats.org/officeDocument/2006/relationships/image" Target="../media/image10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42.svg"/><Relationship Id="rId7" Type="http://schemas.openxmlformats.org/officeDocument/2006/relationships/image" Target="../media/image5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4.svg"/><Relationship Id="rId10" Type="http://schemas.openxmlformats.org/officeDocument/2006/relationships/image" Target="../media/image106.png"/><Relationship Id="rId4" Type="http://schemas.openxmlformats.org/officeDocument/2006/relationships/image" Target="../media/image43.png"/><Relationship Id="rId9" Type="http://schemas.openxmlformats.org/officeDocument/2006/relationships/image" Target="../media/image10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42.svg"/><Relationship Id="rId7" Type="http://schemas.openxmlformats.org/officeDocument/2006/relationships/image" Target="../media/image5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4.svg"/><Relationship Id="rId10" Type="http://schemas.openxmlformats.org/officeDocument/2006/relationships/image" Target="../media/image106.png"/><Relationship Id="rId4" Type="http://schemas.openxmlformats.org/officeDocument/2006/relationships/image" Target="../media/image43.png"/><Relationship Id="rId9" Type="http://schemas.openxmlformats.org/officeDocument/2006/relationships/image" Target="../media/image10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42.svg"/><Relationship Id="rId7" Type="http://schemas.openxmlformats.org/officeDocument/2006/relationships/image" Target="../media/image5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4.svg"/><Relationship Id="rId10" Type="http://schemas.openxmlformats.org/officeDocument/2006/relationships/image" Target="../media/image106.png"/><Relationship Id="rId4" Type="http://schemas.openxmlformats.org/officeDocument/2006/relationships/image" Target="../media/image43.png"/><Relationship Id="rId9" Type="http://schemas.openxmlformats.org/officeDocument/2006/relationships/image" Target="../media/image10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42.svg"/><Relationship Id="rId7" Type="http://schemas.openxmlformats.org/officeDocument/2006/relationships/image" Target="../media/image5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10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42.svg"/><Relationship Id="rId7" Type="http://schemas.openxmlformats.org/officeDocument/2006/relationships/image" Target="../media/image5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4.svg"/><Relationship Id="rId10" Type="http://schemas.openxmlformats.org/officeDocument/2006/relationships/image" Target="../media/image106.png"/><Relationship Id="rId4" Type="http://schemas.openxmlformats.org/officeDocument/2006/relationships/image" Target="../media/image43.png"/><Relationship Id="rId9" Type="http://schemas.openxmlformats.org/officeDocument/2006/relationships/image" Target="../media/image10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42.svg"/><Relationship Id="rId7" Type="http://schemas.openxmlformats.org/officeDocument/2006/relationships/image" Target="../media/image5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4.svg"/><Relationship Id="rId10" Type="http://schemas.openxmlformats.org/officeDocument/2006/relationships/image" Target="../media/image106.png"/><Relationship Id="rId4" Type="http://schemas.openxmlformats.org/officeDocument/2006/relationships/image" Target="../media/image43.png"/><Relationship Id="rId9" Type="http://schemas.openxmlformats.org/officeDocument/2006/relationships/image" Target="../media/image10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42.svg"/><Relationship Id="rId7" Type="http://schemas.openxmlformats.org/officeDocument/2006/relationships/image" Target="../media/image5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4.svg"/><Relationship Id="rId10" Type="http://schemas.openxmlformats.org/officeDocument/2006/relationships/image" Target="../media/image106.png"/><Relationship Id="rId4" Type="http://schemas.openxmlformats.org/officeDocument/2006/relationships/image" Target="../media/image43.png"/><Relationship Id="rId9" Type="http://schemas.openxmlformats.org/officeDocument/2006/relationships/image" Target="../media/image10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38.svg"/><Relationship Id="rId18" Type="http://schemas.openxmlformats.org/officeDocument/2006/relationships/image" Target="../media/image109.png"/><Relationship Id="rId3" Type="http://schemas.openxmlformats.org/officeDocument/2006/relationships/image" Target="../media/image42.svg"/><Relationship Id="rId21" Type="http://schemas.openxmlformats.org/officeDocument/2006/relationships/image" Target="../media/image105.svg"/><Relationship Id="rId7" Type="http://schemas.openxmlformats.org/officeDocument/2006/relationships/image" Target="../media/image54.svg"/><Relationship Id="rId12" Type="http://schemas.openxmlformats.org/officeDocument/2006/relationships/image" Target="../media/image37.png"/><Relationship Id="rId17" Type="http://schemas.openxmlformats.org/officeDocument/2006/relationships/image" Target="../media/image108.svg"/><Relationship Id="rId2" Type="http://schemas.openxmlformats.org/officeDocument/2006/relationships/image" Target="../media/image41.png"/><Relationship Id="rId16" Type="http://schemas.openxmlformats.org/officeDocument/2006/relationships/image" Target="../media/image107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34.svg"/><Relationship Id="rId5" Type="http://schemas.openxmlformats.org/officeDocument/2006/relationships/image" Target="../media/image44.svg"/><Relationship Id="rId15" Type="http://schemas.openxmlformats.org/officeDocument/2006/relationships/image" Target="../media/image52.svg"/><Relationship Id="rId23" Type="http://schemas.openxmlformats.org/officeDocument/2006/relationships/image" Target="../media/image112.svg"/><Relationship Id="rId10" Type="http://schemas.openxmlformats.org/officeDocument/2006/relationships/image" Target="../media/image33.png"/><Relationship Id="rId19" Type="http://schemas.openxmlformats.org/officeDocument/2006/relationships/image" Target="../media/image110.svg"/><Relationship Id="rId4" Type="http://schemas.openxmlformats.org/officeDocument/2006/relationships/image" Target="../media/image43.png"/><Relationship Id="rId9" Type="http://schemas.openxmlformats.org/officeDocument/2006/relationships/image" Target="../media/image85.svg"/><Relationship Id="rId14" Type="http://schemas.openxmlformats.org/officeDocument/2006/relationships/image" Target="../media/image51.png"/><Relationship Id="rId22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38.svg"/><Relationship Id="rId18" Type="http://schemas.openxmlformats.org/officeDocument/2006/relationships/image" Target="../media/image109.png"/><Relationship Id="rId3" Type="http://schemas.openxmlformats.org/officeDocument/2006/relationships/image" Target="../media/image42.svg"/><Relationship Id="rId21" Type="http://schemas.openxmlformats.org/officeDocument/2006/relationships/image" Target="../media/image105.svg"/><Relationship Id="rId7" Type="http://schemas.openxmlformats.org/officeDocument/2006/relationships/image" Target="../media/image54.svg"/><Relationship Id="rId12" Type="http://schemas.openxmlformats.org/officeDocument/2006/relationships/image" Target="../media/image37.png"/><Relationship Id="rId17" Type="http://schemas.openxmlformats.org/officeDocument/2006/relationships/image" Target="../media/image108.svg"/><Relationship Id="rId2" Type="http://schemas.openxmlformats.org/officeDocument/2006/relationships/image" Target="../media/image41.png"/><Relationship Id="rId16" Type="http://schemas.openxmlformats.org/officeDocument/2006/relationships/image" Target="../media/image107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34.svg"/><Relationship Id="rId5" Type="http://schemas.openxmlformats.org/officeDocument/2006/relationships/image" Target="../media/image44.svg"/><Relationship Id="rId15" Type="http://schemas.openxmlformats.org/officeDocument/2006/relationships/image" Target="../media/image52.svg"/><Relationship Id="rId23" Type="http://schemas.openxmlformats.org/officeDocument/2006/relationships/image" Target="../media/image112.svg"/><Relationship Id="rId10" Type="http://schemas.openxmlformats.org/officeDocument/2006/relationships/image" Target="../media/image33.png"/><Relationship Id="rId19" Type="http://schemas.openxmlformats.org/officeDocument/2006/relationships/image" Target="../media/image110.svg"/><Relationship Id="rId4" Type="http://schemas.openxmlformats.org/officeDocument/2006/relationships/image" Target="../media/image43.png"/><Relationship Id="rId9" Type="http://schemas.openxmlformats.org/officeDocument/2006/relationships/image" Target="../media/image85.svg"/><Relationship Id="rId14" Type="http://schemas.openxmlformats.org/officeDocument/2006/relationships/image" Target="../media/image51.png"/><Relationship Id="rId22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image" Target="../media/image22.svg"/><Relationship Id="rId21" Type="http://schemas.openxmlformats.org/officeDocument/2006/relationships/image" Target="../media/image40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6.svg"/><Relationship Id="rId3" Type="http://schemas.openxmlformats.org/officeDocument/2006/relationships/image" Target="../media/image22.svg"/><Relationship Id="rId7" Type="http://schemas.openxmlformats.org/officeDocument/2006/relationships/image" Target="../media/image79.svg"/><Relationship Id="rId12" Type="http://schemas.openxmlformats.org/officeDocument/2006/relationships/image" Target="../media/image115.png"/><Relationship Id="rId17" Type="http://schemas.openxmlformats.org/officeDocument/2006/relationships/image" Target="../media/image52.svg"/><Relationship Id="rId2" Type="http://schemas.openxmlformats.org/officeDocument/2006/relationships/image" Target="../media/image2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36.svg"/><Relationship Id="rId5" Type="http://schemas.openxmlformats.org/officeDocument/2006/relationships/image" Target="../media/image24.svg"/><Relationship Id="rId15" Type="http://schemas.openxmlformats.org/officeDocument/2006/relationships/image" Target="../media/image76.sv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114.svg"/><Relationship Id="rId1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95.svg"/><Relationship Id="rId3" Type="http://schemas.openxmlformats.org/officeDocument/2006/relationships/image" Target="../media/image22.svg"/><Relationship Id="rId7" Type="http://schemas.openxmlformats.org/officeDocument/2006/relationships/image" Target="../media/image28.svg"/><Relationship Id="rId12" Type="http://schemas.openxmlformats.org/officeDocument/2006/relationships/image" Target="../media/image9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91.svg"/><Relationship Id="rId5" Type="http://schemas.openxmlformats.org/officeDocument/2006/relationships/image" Target="../media/image24.svg"/><Relationship Id="rId10" Type="http://schemas.openxmlformats.org/officeDocument/2006/relationships/image" Target="../media/image90.png"/><Relationship Id="rId4" Type="http://schemas.openxmlformats.org/officeDocument/2006/relationships/image" Target="../media/image23.png"/><Relationship Id="rId9" Type="http://schemas.openxmlformats.org/officeDocument/2006/relationships/image" Target="../media/image3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6.svg"/><Relationship Id="rId3" Type="http://schemas.openxmlformats.org/officeDocument/2006/relationships/image" Target="../media/image22.svg"/><Relationship Id="rId7" Type="http://schemas.openxmlformats.org/officeDocument/2006/relationships/image" Target="../media/image79.svg"/><Relationship Id="rId12" Type="http://schemas.openxmlformats.org/officeDocument/2006/relationships/image" Target="../media/image1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36.svg"/><Relationship Id="rId5" Type="http://schemas.openxmlformats.org/officeDocument/2006/relationships/image" Target="../media/image24.svg"/><Relationship Id="rId15" Type="http://schemas.openxmlformats.org/officeDocument/2006/relationships/image" Target="../media/image76.sv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114.svg"/><Relationship Id="rId1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6.svg"/><Relationship Id="rId3" Type="http://schemas.openxmlformats.org/officeDocument/2006/relationships/image" Target="../media/image22.svg"/><Relationship Id="rId7" Type="http://schemas.openxmlformats.org/officeDocument/2006/relationships/image" Target="../media/image79.svg"/><Relationship Id="rId12" Type="http://schemas.openxmlformats.org/officeDocument/2006/relationships/image" Target="../media/image115.png"/><Relationship Id="rId17" Type="http://schemas.openxmlformats.org/officeDocument/2006/relationships/image" Target="../media/image118.svg"/><Relationship Id="rId2" Type="http://schemas.openxmlformats.org/officeDocument/2006/relationships/image" Target="../media/image21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36.svg"/><Relationship Id="rId5" Type="http://schemas.openxmlformats.org/officeDocument/2006/relationships/image" Target="../media/image24.svg"/><Relationship Id="rId15" Type="http://schemas.openxmlformats.org/officeDocument/2006/relationships/image" Target="../media/image76.sv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114.svg"/><Relationship Id="rId1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6.svg"/><Relationship Id="rId3" Type="http://schemas.openxmlformats.org/officeDocument/2006/relationships/image" Target="../media/image22.svg"/><Relationship Id="rId7" Type="http://schemas.openxmlformats.org/officeDocument/2006/relationships/image" Target="../media/image79.svg"/><Relationship Id="rId12" Type="http://schemas.openxmlformats.org/officeDocument/2006/relationships/image" Target="../media/image1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36.svg"/><Relationship Id="rId5" Type="http://schemas.openxmlformats.org/officeDocument/2006/relationships/image" Target="../media/image24.svg"/><Relationship Id="rId15" Type="http://schemas.openxmlformats.org/officeDocument/2006/relationships/image" Target="../media/image76.sv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114.svg"/><Relationship Id="rId1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6.svg"/><Relationship Id="rId3" Type="http://schemas.openxmlformats.org/officeDocument/2006/relationships/image" Target="../media/image22.svg"/><Relationship Id="rId7" Type="http://schemas.openxmlformats.org/officeDocument/2006/relationships/image" Target="../media/image79.svg"/><Relationship Id="rId12" Type="http://schemas.openxmlformats.org/officeDocument/2006/relationships/image" Target="../media/image115.png"/><Relationship Id="rId2" Type="http://schemas.openxmlformats.org/officeDocument/2006/relationships/image" Target="../media/image21.png"/><Relationship Id="rId16" Type="http://schemas.openxmlformats.org/officeDocument/2006/relationships/image" Target="../media/image1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36.svg"/><Relationship Id="rId5" Type="http://schemas.openxmlformats.org/officeDocument/2006/relationships/image" Target="../media/image24.svg"/><Relationship Id="rId15" Type="http://schemas.openxmlformats.org/officeDocument/2006/relationships/image" Target="../media/image76.sv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114.svg"/><Relationship Id="rId1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6.svg"/><Relationship Id="rId3" Type="http://schemas.openxmlformats.org/officeDocument/2006/relationships/image" Target="../media/image22.svg"/><Relationship Id="rId7" Type="http://schemas.openxmlformats.org/officeDocument/2006/relationships/image" Target="../media/image79.svg"/><Relationship Id="rId12" Type="http://schemas.openxmlformats.org/officeDocument/2006/relationships/image" Target="../media/image115.png"/><Relationship Id="rId2" Type="http://schemas.openxmlformats.org/officeDocument/2006/relationships/image" Target="../media/image21.png"/><Relationship Id="rId16" Type="http://schemas.openxmlformats.org/officeDocument/2006/relationships/image" Target="../media/image1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36.svg"/><Relationship Id="rId5" Type="http://schemas.openxmlformats.org/officeDocument/2006/relationships/image" Target="../media/image24.svg"/><Relationship Id="rId15" Type="http://schemas.openxmlformats.org/officeDocument/2006/relationships/image" Target="../media/image76.sv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114.svg"/><Relationship Id="rId1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6.svg"/><Relationship Id="rId3" Type="http://schemas.openxmlformats.org/officeDocument/2006/relationships/image" Target="../media/image22.svg"/><Relationship Id="rId7" Type="http://schemas.openxmlformats.org/officeDocument/2006/relationships/image" Target="../media/image79.svg"/><Relationship Id="rId12" Type="http://schemas.openxmlformats.org/officeDocument/2006/relationships/image" Target="../media/image1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36.svg"/><Relationship Id="rId5" Type="http://schemas.openxmlformats.org/officeDocument/2006/relationships/image" Target="../media/image24.svg"/><Relationship Id="rId15" Type="http://schemas.openxmlformats.org/officeDocument/2006/relationships/image" Target="../media/image76.sv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114.svg"/><Relationship Id="rId1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6.svg"/><Relationship Id="rId3" Type="http://schemas.openxmlformats.org/officeDocument/2006/relationships/image" Target="../media/image22.svg"/><Relationship Id="rId7" Type="http://schemas.openxmlformats.org/officeDocument/2006/relationships/image" Target="../media/image79.svg"/><Relationship Id="rId12" Type="http://schemas.openxmlformats.org/officeDocument/2006/relationships/image" Target="../media/image1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36.svg"/><Relationship Id="rId5" Type="http://schemas.openxmlformats.org/officeDocument/2006/relationships/image" Target="../media/image24.svg"/><Relationship Id="rId15" Type="http://schemas.openxmlformats.org/officeDocument/2006/relationships/image" Target="../media/image76.sv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114.svg"/><Relationship Id="rId1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6.svg"/><Relationship Id="rId3" Type="http://schemas.openxmlformats.org/officeDocument/2006/relationships/image" Target="../media/image22.svg"/><Relationship Id="rId7" Type="http://schemas.openxmlformats.org/officeDocument/2006/relationships/image" Target="../media/image79.svg"/><Relationship Id="rId12" Type="http://schemas.openxmlformats.org/officeDocument/2006/relationships/image" Target="../media/image1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36.svg"/><Relationship Id="rId5" Type="http://schemas.openxmlformats.org/officeDocument/2006/relationships/image" Target="../media/image24.svg"/><Relationship Id="rId15" Type="http://schemas.openxmlformats.org/officeDocument/2006/relationships/image" Target="../media/image76.sv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114.svg"/><Relationship Id="rId1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6.jpe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38.svg"/><Relationship Id="rId2" Type="http://schemas.openxmlformats.org/officeDocument/2006/relationships/video" Target="../media/media1.mp4"/><Relationship Id="rId16" Type="http://schemas.openxmlformats.org/officeDocument/2006/relationships/image" Target="../media/image37.png"/><Relationship Id="rId20" Type="http://schemas.openxmlformats.org/officeDocument/2006/relationships/image" Target="../media/image55.png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23" Type="http://schemas.openxmlformats.org/officeDocument/2006/relationships/image" Target="../media/image58.svg"/><Relationship Id="rId10" Type="http://schemas.openxmlformats.org/officeDocument/2006/relationships/image" Target="../media/image47.png"/><Relationship Id="rId19" Type="http://schemas.openxmlformats.org/officeDocument/2006/relationships/image" Target="../media/image54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5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6.svg"/><Relationship Id="rId3" Type="http://schemas.openxmlformats.org/officeDocument/2006/relationships/image" Target="../media/image22.svg"/><Relationship Id="rId7" Type="http://schemas.openxmlformats.org/officeDocument/2006/relationships/image" Target="../media/image79.svg"/><Relationship Id="rId12" Type="http://schemas.openxmlformats.org/officeDocument/2006/relationships/image" Target="../media/image1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36.svg"/><Relationship Id="rId5" Type="http://schemas.openxmlformats.org/officeDocument/2006/relationships/image" Target="../media/image24.svg"/><Relationship Id="rId15" Type="http://schemas.openxmlformats.org/officeDocument/2006/relationships/image" Target="../media/image76.sv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114.svg"/><Relationship Id="rId1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6.svg"/><Relationship Id="rId3" Type="http://schemas.openxmlformats.org/officeDocument/2006/relationships/image" Target="../media/image22.svg"/><Relationship Id="rId7" Type="http://schemas.openxmlformats.org/officeDocument/2006/relationships/image" Target="../media/image79.svg"/><Relationship Id="rId12" Type="http://schemas.openxmlformats.org/officeDocument/2006/relationships/image" Target="../media/image115.png"/><Relationship Id="rId2" Type="http://schemas.openxmlformats.org/officeDocument/2006/relationships/image" Target="../media/image21.png"/><Relationship Id="rId16" Type="http://schemas.openxmlformats.org/officeDocument/2006/relationships/image" Target="../media/image1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36.svg"/><Relationship Id="rId5" Type="http://schemas.openxmlformats.org/officeDocument/2006/relationships/image" Target="../media/image24.svg"/><Relationship Id="rId15" Type="http://schemas.openxmlformats.org/officeDocument/2006/relationships/image" Target="../media/image76.sv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114.svg"/><Relationship Id="rId1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6.svg"/><Relationship Id="rId3" Type="http://schemas.openxmlformats.org/officeDocument/2006/relationships/image" Target="../media/image22.svg"/><Relationship Id="rId7" Type="http://schemas.openxmlformats.org/officeDocument/2006/relationships/image" Target="../media/image79.svg"/><Relationship Id="rId12" Type="http://schemas.openxmlformats.org/officeDocument/2006/relationships/image" Target="../media/image115.png"/><Relationship Id="rId2" Type="http://schemas.openxmlformats.org/officeDocument/2006/relationships/image" Target="../media/image21.png"/><Relationship Id="rId16" Type="http://schemas.openxmlformats.org/officeDocument/2006/relationships/image" Target="../media/image1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36.svg"/><Relationship Id="rId5" Type="http://schemas.openxmlformats.org/officeDocument/2006/relationships/image" Target="../media/image24.svg"/><Relationship Id="rId15" Type="http://schemas.openxmlformats.org/officeDocument/2006/relationships/image" Target="../media/image76.sv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114.svg"/><Relationship Id="rId1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24.svg"/><Relationship Id="rId18" Type="http://schemas.openxmlformats.org/officeDocument/2006/relationships/image" Target="../media/image49.png"/><Relationship Id="rId3" Type="http://schemas.openxmlformats.org/officeDocument/2006/relationships/image" Target="../media/image22.svg"/><Relationship Id="rId21" Type="http://schemas.openxmlformats.org/officeDocument/2006/relationships/image" Target="../media/image114.svg"/><Relationship Id="rId7" Type="http://schemas.openxmlformats.org/officeDocument/2006/relationships/image" Target="../media/image28.svg"/><Relationship Id="rId12" Type="http://schemas.openxmlformats.org/officeDocument/2006/relationships/image" Target="../media/image123.png"/><Relationship Id="rId17" Type="http://schemas.openxmlformats.org/officeDocument/2006/relationships/image" Target="../media/image38.svg"/><Relationship Id="rId2" Type="http://schemas.openxmlformats.org/officeDocument/2006/relationships/image" Target="../media/image21.png"/><Relationship Id="rId16" Type="http://schemas.openxmlformats.org/officeDocument/2006/relationships/image" Target="../media/image37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22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121.png"/><Relationship Id="rId19" Type="http://schemas.openxmlformats.org/officeDocument/2006/relationships/image" Target="../media/image50.svg"/><Relationship Id="rId4" Type="http://schemas.openxmlformats.org/officeDocument/2006/relationships/image" Target="../media/image23.png"/><Relationship Id="rId9" Type="http://schemas.openxmlformats.org/officeDocument/2006/relationships/image" Target="../media/image36.sv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6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5.png"/><Relationship Id="rId7" Type="http://schemas.openxmlformats.org/officeDocument/2006/relationships/image" Target="../media/image44.svg"/><Relationship Id="rId12" Type="http://schemas.openxmlformats.org/officeDocument/2006/relationships/image" Target="../media/image51.png"/><Relationship Id="rId17" Type="http://schemas.openxmlformats.org/officeDocument/2006/relationships/image" Target="../media/image54.svg"/><Relationship Id="rId2" Type="http://schemas.openxmlformats.org/officeDocument/2006/relationships/video" Target="../media/media2.mp4"/><Relationship Id="rId16" Type="http://schemas.openxmlformats.org/officeDocument/2006/relationships/image" Target="../media/image53.png"/><Relationship Id="rId20" Type="http://schemas.openxmlformats.org/officeDocument/2006/relationships/image" Target="../media/image58.svg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11" Type="http://schemas.openxmlformats.org/officeDocument/2006/relationships/image" Target="../media/image50.svg"/><Relationship Id="rId5" Type="http://schemas.openxmlformats.org/officeDocument/2006/relationships/image" Target="../media/image42.svg"/><Relationship Id="rId15" Type="http://schemas.openxmlformats.org/officeDocument/2006/relationships/image" Target="../media/image38.svg"/><Relationship Id="rId23" Type="http://schemas.openxmlformats.org/officeDocument/2006/relationships/image" Target="../media/image59.png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4" Type="http://schemas.openxmlformats.org/officeDocument/2006/relationships/image" Target="../media/image41.png"/><Relationship Id="rId9" Type="http://schemas.openxmlformats.org/officeDocument/2006/relationships/image" Target="../media/image48.svg"/><Relationship Id="rId14" Type="http://schemas.openxmlformats.org/officeDocument/2006/relationships/image" Target="../media/image37.png"/><Relationship Id="rId22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8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38.svg"/><Relationship Id="rId2" Type="http://schemas.openxmlformats.org/officeDocument/2006/relationships/video" Target="../media/media3.mp4"/><Relationship Id="rId16" Type="http://schemas.openxmlformats.org/officeDocument/2006/relationships/image" Target="../media/image37.png"/><Relationship Id="rId20" Type="http://schemas.openxmlformats.org/officeDocument/2006/relationships/image" Target="../media/image57.png"/><Relationship Id="rId1" Type="http://schemas.microsoft.com/office/2007/relationships/media" Target="../media/media3.mp4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23" Type="http://schemas.openxmlformats.org/officeDocument/2006/relationships/image" Target="../media/image56.jpeg"/><Relationship Id="rId10" Type="http://schemas.openxmlformats.org/officeDocument/2006/relationships/image" Target="../media/image47.png"/><Relationship Id="rId19" Type="http://schemas.openxmlformats.org/officeDocument/2006/relationships/image" Target="../media/image54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8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38.svg"/><Relationship Id="rId2" Type="http://schemas.openxmlformats.org/officeDocument/2006/relationships/video" Target="../media/media4.mp4"/><Relationship Id="rId16" Type="http://schemas.openxmlformats.org/officeDocument/2006/relationships/image" Target="../media/image37.png"/><Relationship Id="rId20" Type="http://schemas.openxmlformats.org/officeDocument/2006/relationships/image" Target="../media/image57.png"/><Relationship Id="rId1" Type="http://schemas.microsoft.com/office/2007/relationships/media" Target="../media/media4.mp4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24" Type="http://schemas.openxmlformats.org/officeDocument/2006/relationships/image" Target="../media/image56.jpe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23" Type="http://schemas.openxmlformats.org/officeDocument/2006/relationships/image" Target="../media/image62.svg"/><Relationship Id="rId10" Type="http://schemas.openxmlformats.org/officeDocument/2006/relationships/image" Target="../media/image47.png"/><Relationship Id="rId19" Type="http://schemas.openxmlformats.org/officeDocument/2006/relationships/image" Target="../media/image54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8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38.svg"/><Relationship Id="rId2" Type="http://schemas.openxmlformats.org/officeDocument/2006/relationships/video" Target="../media/media5.mp4"/><Relationship Id="rId16" Type="http://schemas.openxmlformats.org/officeDocument/2006/relationships/image" Target="../media/image37.png"/><Relationship Id="rId20" Type="http://schemas.openxmlformats.org/officeDocument/2006/relationships/image" Target="../media/image57.png"/><Relationship Id="rId1" Type="http://schemas.microsoft.com/office/2007/relationships/media" Target="../media/media5.mp4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24" Type="http://schemas.openxmlformats.org/officeDocument/2006/relationships/image" Target="../media/image56.jpe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23" Type="http://schemas.openxmlformats.org/officeDocument/2006/relationships/image" Target="../media/image64.svg"/><Relationship Id="rId10" Type="http://schemas.openxmlformats.org/officeDocument/2006/relationships/image" Target="../media/image47.png"/><Relationship Id="rId19" Type="http://schemas.openxmlformats.org/officeDocument/2006/relationships/image" Target="../media/image54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8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38.svg"/><Relationship Id="rId2" Type="http://schemas.openxmlformats.org/officeDocument/2006/relationships/video" Target="../media/media6.mp4"/><Relationship Id="rId16" Type="http://schemas.openxmlformats.org/officeDocument/2006/relationships/image" Target="../media/image37.png"/><Relationship Id="rId20" Type="http://schemas.openxmlformats.org/officeDocument/2006/relationships/image" Target="../media/image57.png"/><Relationship Id="rId1" Type="http://schemas.microsoft.com/office/2007/relationships/media" Target="../media/media6.mp4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24" Type="http://schemas.openxmlformats.org/officeDocument/2006/relationships/image" Target="../media/image56.jpe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23" Type="http://schemas.openxmlformats.org/officeDocument/2006/relationships/image" Target="../media/image66.svg"/><Relationship Id="rId10" Type="http://schemas.openxmlformats.org/officeDocument/2006/relationships/image" Target="../media/image47.png"/><Relationship Id="rId19" Type="http://schemas.openxmlformats.org/officeDocument/2006/relationships/image" Target="../media/image54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5324128" y="-1159756"/>
            <a:ext cx="7639744" cy="12618195"/>
          </a:xfrm>
          <a:custGeom>
            <a:avLst/>
            <a:gdLst/>
            <a:ahLst/>
            <a:cxnLst/>
            <a:rect l="l" t="t" r="r" b="b"/>
            <a:pathLst>
              <a:path w="7639744" h="12618195">
                <a:moveTo>
                  <a:pt x="0" y="0"/>
                </a:moveTo>
                <a:lnTo>
                  <a:pt x="7639744" y="0"/>
                </a:lnTo>
                <a:lnTo>
                  <a:pt x="7639744" y="12618195"/>
                </a:lnTo>
                <a:lnTo>
                  <a:pt x="0" y="1261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..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688B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816593" cy="751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82A5C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4816593" cy="266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548446" y="1948517"/>
            <a:ext cx="777148" cy="77714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A5C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939044" y="1948517"/>
            <a:ext cx="777148" cy="77714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A5C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395427" y="1948517"/>
            <a:ext cx="777148" cy="77714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A5C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170767" y="1948517"/>
            <a:ext cx="777148" cy="777148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A5C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948165" y="1948517"/>
            <a:ext cx="777148" cy="777148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A5C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61484" y="-749009"/>
            <a:ext cx="151073" cy="3086100"/>
            <a:chOff x="0" y="0"/>
            <a:chExt cx="39789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9789" cy="812800"/>
            </a:xfrm>
            <a:custGeom>
              <a:avLst/>
              <a:gdLst/>
              <a:ahLst/>
              <a:cxnLst/>
              <a:rect l="l" t="t" r="r" b="b"/>
              <a:pathLst>
                <a:path w="39789" h="812800">
                  <a:moveTo>
                    <a:pt x="0" y="0"/>
                  </a:moveTo>
                  <a:lnTo>
                    <a:pt x="39789" y="0"/>
                  </a:lnTo>
                  <a:lnTo>
                    <a:pt x="3978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2A5C0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39789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4261203" y="-749009"/>
            <a:ext cx="151073" cy="3086100"/>
            <a:chOff x="0" y="0"/>
            <a:chExt cx="39789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9789" cy="812800"/>
            </a:xfrm>
            <a:custGeom>
              <a:avLst/>
              <a:gdLst/>
              <a:ahLst/>
              <a:cxnLst/>
              <a:rect l="l" t="t" r="r" b="b"/>
              <a:pathLst>
                <a:path w="39789" h="812800">
                  <a:moveTo>
                    <a:pt x="0" y="0"/>
                  </a:moveTo>
                  <a:lnTo>
                    <a:pt x="39789" y="0"/>
                  </a:lnTo>
                  <a:lnTo>
                    <a:pt x="3978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2A5C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57150"/>
              <a:ext cx="39789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8829836">
            <a:off x="-952131" y="221494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0" y="0"/>
                </a:moveTo>
                <a:lnTo>
                  <a:pt x="3961662" y="0"/>
                </a:lnTo>
                <a:lnTo>
                  <a:pt x="3961662" y="1296544"/>
                </a:lnTo>
                <a:lnTo>
                  <a:pt x="0" y="12965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8240632" flipH="1">
            <a:off x="15278469" y="145769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684241" y="2144082"/>
            <a:ext cx="688918" cy="688918"/>
          </a:xfrm>
          <a:custGeom>
            <a:avLst/>
            <a:gdLst/>
            <a:ahLst/>
            <a:cxnLst/>
            <a:rect l="l" t="t" r="r" b="b"/>
            <a:pathLst>
              <a:path w="688918" h="688918">
                <a:moveTo>
                  <a:pt x="0" y="0"/>
                </a:moveTo>
                <a:lnTo>
                  <a:pt x="688918" y="0"/>
                </a:lnTo>
                <a:lnTo>
                  <a:pt x="688918" y="688918"/>
                </a:lnTo>
                <a:lnTo>
                  <a:pt x="0" y="6889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7129497" y="2200754"/>
            <a:ext cx="640397" cy="632247"/>
          </a:xfrm>
          <a:custGeom>
            <a:avLst/>
            <a:gdLst/>
            <a:ahLst/>
            <a:cxnLst/>
            <a:rect l="l" t="t" r="r" b="b"/>
            <a:pathLst>
              <a:path w="640397" h="632247">
                <a:moveTo>
                  <a:pt x="0" y="0"/>
                </a:moveTo>
                <a:lnTo>
                  <a:pt x="640398" y="0"/>
                </a:lnTo>
                <a:lnTo>
                  <a:pt x="640398" y="632246"/>
                </a:lnTo>
                <a:lnTo>
                  <a:pt x="0" y="6322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3606323" y="4345253"/>
            <a:ext cx="11075353" cy="164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00"/>
              </a:lnSpc>
            </a:pPr>
            <a:r>
              <a:rPr lang="en-US" sz="12400" spc="372" dirty="0">
                <a:solidFill>
                  <a:srgbClr val="F8EDDD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ENGLISH CLASS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809243" y="3049515"/>
            <a:ext cx="4092369" cy="1257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5"/>
              </a:lnSpc>
            </a:pPr>
            <a:r>
              <a:rPr lang="en-US" sz="5028">
                <a:solidFill>
                  <a:srgbClr val="F8EDDD"/>
                </a:solidFill>
                <a:latin typeface="Poppins"/>
                <a:ea typeface="Poppins"/>
                <a:cs typeface="Poppins"/>
                <a:sym typeface="Poppins"/>
              </a:rPr>
              <a:t>Welcome to</a:t>
            </a:r>
          </a:p>
        </p:txBody>
      </p:sp>
      <p:sp>
        <p:nvSpPr>
          <p:cNvPr id="46" name="Freeform 46"/>
          <p:cNvSpPr/>
          <p:nvPr/>
        </p:nvSpPr>
        <p:spPr>
          <a:xfrm>
            <a:off x="243944" y="2963790"/>
            <a:ext cx="4302213" cy="8829168"/>
          </a:xfrm>
          <a:custGeom>
            <a:avLst/>
            <a:gdLst/>
            <a:ahLst/>
            <a:cxnLst/>
            <a:rect l="l" t="t" r="r" b="b"/>
            <a:pathLst>
              <a:path w="4302213" h="8829168">
                <a:moveTo>
                  <a:pt x="0" y="0"/>
                </a:moveTo>
                <a:lnTo>
                  <a:pt x="4302213" y="0"/>
                </a:lnTo>
                <a:lnTo>
                  <a:pt x="4302213" y="8829169"/>
                </a:lnTo>
                <a:lnTo>
                  <a:pt x="0" y="88291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4195446" y="2725665"/>
            <a:ext cx="3549811" cy="7968963"/>
          </a:xfrm>
          <a:custGeom>
            <a:avLst/>
            <a:gdLst/>
            <a:ahLst/>
            <a:cxnLst/>
            <a:rect l="l" t="t" r="r" b="b"/>
            <a:pathLst>
              <a:path w="3549811" h="7968963">
                <a:moveTo>
                  <a:pt x="0" y="0"/>
                </a:moveTo>
                <a:lnTo>
                  <a:pt x="3549811" y="0"/>
                </a:lnTo>
                <a:lnTo>
                  <a:pt x="3549811" y="7968964"/>
                </a:lnTo>
                <a:lnTo>
                  <a:pt x="0" y="79689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3000" y="-18156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9196076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5782" y="9196076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9196076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79201" y="9196076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15268" y="9196076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47368" y="9196076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59860" y="9196076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174736" y="9196076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-92054" y="840015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-448887" y="6474767"/>
            <a:ext cx="2955175" cy="4114800"/>
          </a:xfrm>
          <a:custGeom>
            <a:avLst/>
            <a:gdLst/>
            <a:ahLst/>
            <a:cxnLst/>
            <a:rect l="l" t="t" r="r" b="b"/>
            <a:pathLst>
              <a:path w="2955175" h="4114800">
                <a:moveTo>
                  <a:pt x="0" y="0"/>
                </a:moveTo>
                <a:lnTo>
                  <a:pt x="2955174" y="0"/>
                </a:lnTo>
                <a:lnTo>
                  <a:pt x="29551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329420" y="7623168"/>
            <a:ext cx="3958580" cy="2655847"/>
          </a:xfrm>
          <a:custGeom>
            <a:avLst/>
            <a:gdLst/>
            <a:ahLst/>
            <a:cxnLst/>
            <a:rect l="l" t="t" r="r" b="b"/>
            <a:pathLst>
              <a:path w="3958580" h="2655847">
                <a:moveTo>
                  <a:pt x="0" y="0"/>
                </a:moveTo>
                <a:lnTo>
                  <a:pt x="3958580" y="0"/>
                </a:lnTo>
                <a:lnTo>
                  <a:pt x="3958580" y="2655848"/>
                </a:lnTo>
                <a:lnTo>
                  <a:pt x="0" y="2655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74488" y="2974455"/>
            <a:ext cx="803100" cy="792878"/>
          </a:xfrm>
          <a:custGeom>
            <a:avLst/>
            <a:gdLst/>
            <a:ahLst/>
            <a:cxnLst/>
            <a:rect l="l" t="t" r="r" b="b"/>
            <a:pathLst>
              <a:path w="803100" h="792878">
                <a:moveTo>
                  <a:pt x="0" y="0"/>
                </a:moveTo>
                <a:lnTo>
                  <a:pt x="803099" y="0"/>
                </a:lnTo>
                <a:lnTo>
                  <a:pt x="803099" y="792878"/>
                </a:lnTo>
                <a:lnTo>
                  <a:pt x="0" y="792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829836">
            <a:off x="-1667078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0" y="0"/>
                </a:moveTo>
                <a:lnTo>
                  <a:pt x="3961663" y="0"/>
                </a:lnTo>
                <a:lnTo>
                  <a:pt x="3961663" y="1296544"/>
                </a:lnTo>
                <a:lnTo>
                  <a:pt x="0" y="1296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8240632" flipH="1">
            <a:off x="15771381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851594" y="418187"/>
            <a:ext cx="16584812" cy="8708488"/>
            <a:chOff x="0" y="0"/>
            <a:chExt cx="4368016" cy="229359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68016" cy="2293594"/>
            </a:xfrm>
            <a:custGeom>
              <a:avLst/>
              <a:gdLst/>
              <a:ahLst/>
              <a:cxnLst/>
              <a:rect l="l" t="t" r="r" b="b"/>
              <a:pathLst>
                <a:path w="4368016" h="2293594">
                  <a:moveTo>
                    <a:pt x="23807" y="0"/>
                  </a:moveTo>
                  <a:lnTo>
                    <a:pt x="4344209" y="0"/>
                  </a:lnTo>
                  <a:cubicBezTo>
                    <a:pt x="4350523" y="0"/>
                    <a:pt x="4356579" y="2508"/>
                    <a:pt x="4361043" y="6973"/>
                  </a:cubicBezTo>
                  <a:cubicBezTo>
                    <a:pt x="4365508" y="11438"/>
                    <a:pt x="4368016" y="17493"/>
                    <a:pt x="4368016" y="23807"/>
                  </a:cubicBezTo>
                  <a:lnTo>
                    <a:pt x="4368016" y="2269786"/>
                  </a:lnTo>
                  <a:cubicBezTo>
                    <a:pt x="4368016" y="2282935"/>
                    <a:pt x="4357358" y="2293594"/>
                    <a:pt x="4344209" y="2293594"/>
                  </a:cubicBezTo>
                  <a:lnTo>
                    <a:pt x="23807" y="2293594"/>
                  </a:lnTo>
                  <a:cubicBezTo>
                    <a:pt x="10659" y="2293594"/>
                    <a:pt x="0" y="2282935"/>
                    <a:pt x="0" y="2269786"/>
                  </a:cubicBezTo>
                  <a:lnTo>
                    <a:pt x="0" y="23807"/>
                  </a:lnTo>
                  <a:cubicBezTo>
                    <a:pt x="0" y="10659"/>
                    <a:pt x="10659" y="0"/>
                    <a:pt x="23807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368016" cy="2331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810724" y="695877"/>
            <a:ext cx="4158605" cy="104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6074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classmate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10124" y="6539354"/>
            <a:ext cx="5359805" cy="104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6074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pay attention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10724" y="5064860"/>
            <a:ext cx="4158605" cy="104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6074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strategy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14649" y="3645231"/>
            <a:ext cx="4158605" cy="104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6074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exchange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10724" y="2170737"/>
            <a:ext cx="4158605" cy="104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6074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distraction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969329" y="695877"/>
            <a:ext cx="4158605" cy="104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6074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(n)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969329" y="5064860"/>
            <a:ext cx="4158605" cy="104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6074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(n)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969329" y="3645231"/>
            <a:ext cx="4158605" cy="104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6074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(v)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77587" y="8013848"/>
            <a:ext cx="5028430" cy="109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3"/>
              </a:lnSpc>
            </a:pPr>
            <a:r>
              <a:rPr lang="en-US" sz="6374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immediately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969329" y="6539354"/>
            <a:ext cx="4158605" cy="104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6074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(v)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088763" y="7973552"/>
            <a:ext cx="4158605" cy="104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6074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(adv)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873254" y="2123112"/>
            <a:ext cx="4158605" cy="104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6074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(n)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709930" y="695877"/>
            <a:ext cx="4699860" cy="104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6074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bạn cùng lớp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144000" y="2189787"/>
            <a:ext cx="7837142" cy="93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63"/>
              </a:lnSpc>
            </a:pPr>
            <a:r>
              <a:rPr lang="en-US" sz="5474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phân tâm, mất tập trung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144000" y="3753816"/>
            <a:ext cx="7837142" cy="93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63"/>
              </a:lnSpc>
            </a:pPr>
            <a:r>
              <a:rPr lang="en-US" sz="5474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trao đổi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394571" y="5128678"/>
            <a:ext cx="7837142" cy="93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63"/>
              </a:lnSpc>
            </a:pPr>
            <a:r>
              <a:rPr lang="en-US" sz="5474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chiến lược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051946" y="6603172"/>
            <a:ext cx="7837142" cy="93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63"/>
              </a:lnSpc>
            </a:pPr>
            <a:r>
              <a:rPr lang="en-US" sz="5474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chú ý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394571" y="7992602"/>
            <a:ext cx="7837142" cy="93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63"/>
              </a:lnSpc>
            </a:pPr>
            <a:r>
              <a:rPr lang="en-US" sz="5474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ngay lập tức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327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91675" y="-9539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0" y="6076806"/>
            <a:ext cx="2955175" cy="4114800"/>
          </a:xfrm>
          <a:custGeom>
            <a:avLst/>
            <a:gdLst/>
            <a:ahLst/>
            <a:cxnLst/>
            <a:rect l="l" t="t" r="r" b="b"/>
            <a:pathLst>
              <a:path w="2955175" h="4114800">
                <a:moveTo>
                  <a:pt x="0" y="0"/>
                </a:moveTo>
                <a:lnTo>
                  <a:pt x="2955175" y="0"/>
                </a:lnTo>
                <a:lnTo>
                  <a:pt x="29551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195446" y="579824"/>
            <a:ext cx="1642647" cy="1642647"/>
          </a:xfrm>
          <a:custGeom>
            <a:avLst/>
            <a:gdLst/>
            <a:ahLst/>
            <a:cxnLst/>
            <a:rect l="l" t="t" r="r" b="b"/>
            <a:pathLst>
              <a:path w="1642647" h="1642647">
                <a:moveTo>
                  <a:pt x="0" y="0"/>
                </a:moveTo>
                <a:lnTo>
                  <a:pt x="1642647" y="0"/>
                </a:lnTo>
                <a:lnTo>
                  <a:pt x="1642647" y="1642648"/>
                </a:lnTo>
                <a:lnTo>
                  <a:pt x="0" y="16426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74488" y="2974455"/>
            <a:ext cx="803100" cy="792878"/>
          </a:xfrm>
          <a:custGeom>
            <a:avLst/>
            <a:gdLst/>
            <a:ahLst/>
            <a:cxnLst/>
            <a:rect l="l" t="t" r="r" b="b"/>
            <a:pathLst>
              <a:path w="803100" h="792878">
                <a:moveTo>
                  <a:pt x="0" y="0"/>
                </a:moveTo>
                <a:lnTo>
                  <a:pt x="803099" y="0"/>
                </a:lnTo>
                <a:lnTo>
                  <a:pt x="803099" y="792878"/>
                </a:lnTo>
                <a:lnTo>
                  <a:pt x="0" y="792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829836">
            <a:off x="-1306343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0" y="0"/>
                </a:moveTo>
                <a:lnTo>
                  <a:pt x="3961662" y="0"/>
                </a:lnTo>
                <a:lnTo>
                  <a:pt x="3961662" y="1296544"/>
                </a:lnTo>
                <a:lnTo>
                  <a:pt x="0" y="1296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8240632" flipH="1">
            <a:off x="15771381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532518" y="683760"/>
            <a:ext cx="7218157" cy="1434776"/>
            <a:chOff x="0" y="0"/>
            <a:chExt cx="9624210" cy="19130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25594" cy="1913034"/>
            </a:xfrm>
            <a:custGeom>
              <a:avLst/>
              <a:gdLst/>
              <a:ahLst/>
              <a:cxnLst/>
              <a:rect l="l" t="t" r="r" b="b"/>
              <a:pathLst>
                <a:path w="2125594" h="1913034">
                  <a:moveTo>
                    <a:pt x="0" y="0"/>
                  </a:moveTo>
                  <a:lnTo>
                    <a:pt x="2125594" y="0"/>
                  </a:lnTo>
                  <a:lnTo>
                    <a:pt x="2125594" y="1913034"/>
                  </a:lnTo>
                  <a:lnTo>
                    <a:pt x="0" y="1913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567930" y="508453"/>
              <a:ext cx="859553" cy="1000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0"/>
                </a:lnSpc>
              </a:pPr>
              <a:r>
                <a:rPr lang="en-US" sz="5450" spc="-54">
                  <a:solidFill>
                    <a:srgbClr val="E2834B"/>
                  </a:solidFill>
                  <a:latin typeface="Adigiana Toybox"/>
                  <a:ea typeface="Adigiana Toybox"/>
                  <a:cs typeface="Adigiana Toybox"/>
                  <a:sym typeface="Adigiana Toybox"/>
                </a:rPr>
                <a:t>2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027278" y="224992"/>
              <a:ext cx="7596932" cy="1615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00"/>
                </a:lnSpc>
                <a:spcBef>
                  <a:spcPct val="0"/>
                </a:spcBef>
              </a:pPr>
              <a:r>
                <a:rPr lang="en-US" sz="8700">
                  <a:solidFill>
                    <a:srgbClr val="DC9F4B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Activities</a:t>
              </a:r>
            </a:p>
          </p:txBody>
        </p:sp>
      </p:grpSp>
      <p:sp>
        <p:nvSpPr>
          <p:cNvPr id="26" name="Freeform 26"/>
          <p:cNvSpPr/>
          <p:nvPr/>
        </p:nvSpPr>
        <p:spPr>
          <a:xfrm rot="937651">
            <a:off x="16779875" y="5827551"/>
            <a:ext cx="777679" cy="2656667"/>
          </a:xfrm>
          <a:custGeom>
            <a:avLst/>
            <a:gdLst/>
            <a:ahLst/>
            <a:cxnLst/>
            <a:rect l="l" t="t" r="r" b="b"/>
            <a:pathLst>
              <a:path w="777679" h="2656667">
                <a:moveTo>
                  <a:pt x="0" y="0"/>
                </a:moveTo>
                <a:lnTo>
                  <a:pt x="777679" y="0"/>
                </a:lnTo>
                <a:lnTo>
                  <a:pt x="777679" y="2656667"/>
                </a:lnTo>
                <a:lnTo>
                  <a:pt x="0" y="26566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871414" y="3228019"/>
            <a:ext cx="14929685" cy="249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3"/>
              </a:lnSpc>
            </a:pPr>
            <a:r>
              <a:rPr lang="en-US" sz="7174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1/Work in pairs.  Look at the photos and answer the questions. </a:t>
            </a:r>
          </a:p>
        </p:txBody>
      </p:sp>
      <p:sp>
        <p:nvSpPr>
          <p:cNvPr id="28" name="Freeform 28"/>
          <p:cNvSpPr/>
          <p:nvPr/>
        </p:nvSpPr>
        <p:spPr>
          <a:xfrm rot="-719298">
            <a:off x="16123605" y="5823704"/>
            <a:ext cx="777679" cy="2656667"/>
          </a:xfrm>
          <a:custGeom>
            <a:avLst/>
            <a:gdLst/>
            <a:ahLst/>
            <a:cxnLst/>
            <a:rect l="l" t="t" r="r" b="b"/>
            <a:pathLst>
              <a:path w="777679" h="2656667">
                <a:moveTo>
                  <a:pt x="0" y="0"/>
                </a:moveTo>
                <a:lnTo>
                  <a:pt x="777679" y="0"/>
                </a:lnTo>
                <a:lnTo>
                  <a:pt x="777679" y="2656667"/>
                </a:lnTo>
                <a:lnTo>
                  <a:pt x="0" y="26566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-4237692" y="6706082"/>
            <a:ext cx="9748133" cy="5299440"/>
          </a:xfrm>
          <a:custGeom>
            <a:avLst/>
            <a:gdLst/>
            <a:ahLst/>
            <a:cxnLst/>
            <a:rect l="l" t="t" r="r" b="b"/>
            <a:pathLst>
              <a:path w="9748133" h="5299440">
                <a:moveTo>
                  <a:pt x="0" y="0"/>
                </a:moveTo>
                <a:lnTo>
                  <a:pt x="9748134" y="0"/>
                </a:lnTo>
                <a:lnTo>
                  <a:pt x="9748134" y="5299440"/>
                </a:lnTo>
                <a:lnTo>
                  <a:pt x="0" y="5299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993794" y="7280172"/>
            <a:ext cx="4043482" cy="2698105"/>
          </a:xfrm>
          <a:custGeom>
            <a:avLst/>
            <a:gdLst/>
            <a:ahLst/>
            <a:cxnLst/>
            <a:rect l="l" t="t" r="r" b="b"/>
            <a:pathLst>
              <a:path w="4043482" h="2698105">
                <a:moveTo>
                  <a:pt x="0" y="0"/>
                </a:moveTo>
                <a:lnTo>
                  <a:pt x="4043482" y="0"/>
                </a:lnTo>
                <a:lnTo>
                  <a:pt x="4043482" y="2698105"/>
                </a:lnTo>
                <a:lnTo>
                  <a:pt x="0" y="2698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355691" y="3982925"/>
            <a:ext cx="2060357" cy="2868851"/>
          </a:xfrm>
          <a:custGeom>
            <a:avLst/>
            <a:gdLst/>
            <a:ahLst/>
            <a:cxnLst/>
            <a:rect l="l" t="t" r="r" b="b"/>
            <a:pathLst>
              <a:path w="2060357" h="2868851">
                <a:moveTo>
                  <a:pt x="0" y="0"/>
                </a:moveTo>
                <a:lnTo>
                  <a:pt x="2060357" y="0"/>
                </a:lnTo>
                <a:lnTo>
                  <a:pt x="2060357" y="2868851"/>
                </a:lnTo>
                <a:lnTo>
                  <a:pt x="0" y="28688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2101901" y="4925179"/>
            <a:ext cx="2606035" cy="1933204"/>
          </a:xfrm>
          <a:custGeom>
            <a:avLst/>
            <a:gdLst/>
            <a:ahLst/>
            <a:cxnLst/>
            <a:rect l="l" t="t" r="r" b="b"/>
            <a:pathLst>
              <a:path w="2606035" h="1933204">
                <a:moveTo>
                  <a:pt x="2606036" y="0"/>
                </a:moveTo>
                <a:lnTo>
                  <a:pt x="0" y="0"/>
                </a:lnTo>
                <a:lnTo>
                  <a:pt x="0" y="1933204"/>
                </a:lnTo>
                <a:lnTo>
                  <a:pt x="2606036" y="1933204"/>
                </a:lnTo>
                <a:lnTo>
                  <a:pt x="260603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8829836">
            <a:off x="-1306343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0" y="0"/>
                </a:moveTo>
                <a:lnTo>
                  <a:pt x="3961662" y="0"/>
                </a:lnTo>
                <a:lnTo>
                  <a:pt x="3961662" y="1296544"/>
                </a:lnTo>
                <a:lnTo>
                  <a:pt x="0" y="1296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8240632" flipH="1">
            <a:off x="15771381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9451996" y="2642874"/>
            <a:ext cx="8075209" cy="4040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0"/>
              </a:lnSpc>
            </a:pPr>
            <a:r>
              <a:rPr lang="en-US" sz="6927" b="1" spc="-415">
                <a:solidFill>
                  <a:srgbClr val="4F3022"/>
                </a:solidFill>
                <a:latin typeface="Gaegu Bold"/>
                <a:ea typeface="Gaegu Bold"/>
                <a:cs typeface="Gaegu Bold"/>
                <a:sym typeface="Gaegu Bold"/>
              </a:rPr>
              <a:t>1, How do the students learn in each photo?</a:t>
            </a:r>
          </a:p>
          <a:p>
            <a:pPr algn="ctr">
              <a:lnSpc>
                <a:spcPts val="7620"/>
              </a:lnSpc>
            </a:pPr>
            <a:r>
              <a:rPr lang="en-US" sz="6927" b="1" spc="-415">
                <a:solidFill>
                  <a:srgbClr val="4F3022"/>
                </a:solidFill>
                <a:latin typeface="Gaegu Bold"/>
                <a:ea typeface="Gaegu Bold"/>
                <a:cs typeface="Gaegu Bold"/>
                <a:sym typeface="Gaegu Bold"/>
              </a:rPr>
              <a:t>2, Are you familiar with these ways of learning?</a:t>
            </a:r>
          </a:p>
        </p:txBody>
      </p:sp>
      <p:sp>
        <p:nvSpPr>
          <p:cNvPr id="24" name="Freeform 24"/>
          <p:cNvSpPr/>
          <p:nvPr/>
        </p:nvSpPr>
        <p:spPr>
          <a:xfrm>
            <a:off x="15661928" y="683760"/>
            <a:ext cx="1514576" cy="1514576"/>
          </a:xfrm>
          <a:custGeom>
            <a:avLst/>
            <a:gdLst/>
            <a:ahLst/>
            <a:cxnLst/>
            <a:rect l="l" t="t" r="r" b="b"/>
            <a:pathLst>
              <a:path w="1514576" h="1514576">
                <a:moveTo>
                  <a:pt x="0" y="0"/>
                </a:moveTo>
                <a:lnTo>
                  <a:pt x="1514576" y="0"/>
                </a:lnTo>
                <a:lnTo>
                  <a:pt x="1514576" y="1514576"/>
                </a:lnTo>
                <a:lnTo>
                  <a:pt x="0" y="15145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34248" y="2502726"/>
            <a:ext cx="7183099" cy="5905473"/>
          </a:xfrm>
          <a:custGeom>
            <a:avLst/>
            <a:gdLst/>
            <a:ahLst/>
            <a:cxnLst/>
            <a:rect l="l" t="t" r="r" b="b"/>
            <a:pathLst>
              <a:path w="7183099" h="5905473">
                <a:moveTo>
                  <a:pt x="0" y="0"/>
                </a:moveTo>
                <a:lnTo>
                  <a:pt x="7183099" y="0"/>
                </a:lnTo>
                <a:lnTo>
                  <a:pt x="7183099" y="5905472"/>
                </a:lnTo>
                <a:lnTo>
                  <a:pt x="0" y="590547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532518" y="538454"/>
            <a:ext cx="7218157" cy="1434776"/>
            <a:chOff x="0" y="0"/>
            <a:chExt cx="9624210" cy="191303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125594" cy="1913034"/>
            </a:xfrm>
            <a:custGeom>
              <a:avLst/>
              <a:gdLst/>
              <a:ahLst/>
              <a:cxnLst/>
              <a:rect l="l" t="t" r="r" b="b"/>
              <a:pathLst>
                <a:path w="2125594" h="1913034">
                  <a:moveTo>
                    <a:pt x="0" y="0"/>
                  </a:moveTo>
                  <a:lnTo>
                    <a:pt x="2125594" y="0"/>
                  </a:lnTo>
                  <a:lnTo>
                    <a:pt x="2125594" y="1913034"/>
                  </a:lnTo>
                  <a:lnTo>
                    <a:pt x="0" y="1913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567930" y="508453"/>
              <a:ext cx="859553" cy="1000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0"/>
                </a:lnSpc>
              </a:pPr>
              <a:r>
                <a:rPr lang="en-US" sz="5450" spc="-54">
                  <a:solidFill>
                    <a:srgbClr val="E2834B"/>
                  </a:solidFill>
                  <a:latin typeface="Adigiana Toybox"/>
                  <a:ea typeface="Adigiana Toybox"/>
                  <a:cs typeface="Adigiana Toybox"/>
                  <a:sym typeface="Adigiana Toybox"/>
                </a:rPr>
                <a:t>2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027278" y="224992"/>
              <a:ext cx="7596932" cy="1615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00"/>
                </a:lnSpc>
                <a:spcBef>
                  <a:spcPct val="0"/>
                </a:spcBef>
              </a:pPr>
              <a:r>
                <a:rPr lang="en-US" sz="8700">
                  <a:solidFill>
                    <a:srgbClr val="DC9F4B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Activities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-4237692" y="6706082"/>
            <a:ext cx="9748133" cy="5299440"/>
          </a:xfrm>
          <a:custGeom>
            <a:avLst/>
            <a:gdLst/>
            <a:ahLst/>
            <a:cxnLst/>
            <a:rect l="l" t="t" r="r" b="b"/>
            <a:pathLst>
              <a:path w="9748133" h="5299440">
                <a:moveTo>
                  <a:pt x="0" y="0"/>
                </a:moveTo>
                <a:lnTo>
                  <a:pt x="9748134" y="0"/>
                </a:lnTo>
                <a:lnTo>
                  <a:pt x="9748134" y="5299440"/>
                </a:lnTo>
                <a:lnTo>
                  <a:pt x="0" y="5299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993794" y="7280172"/>
            <a:ext cx="4043482" cy="2698105"/>
          </a:xfrm>
          <a:custGeom>
            <a:avLst/>
            <a:gdLst/>
            <a:ahLst/>
            <a:cxnLst/>
            <a:rect l="l" t="t" r="r" b="b"/>
            <a:pathLst>
              <a:path w="4043482" h="2698105">
                <a:moveTo>
                  <a:pt x="0" y="0"/>
                </a:moveTo>
                <a:lnTo>
                  <a:pt x="4043482" y="0"/>
                </a:lnTo>
                <a:lnTo>
                  <a:pt x="4043482" y="2698105"/>
                </a:lnTo>
                <a:lnTo>
                  <a:pt x="0" y="2698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355691" y="3982925"/>
            <a:ext cx="2060357" cy="2868851"/>
          </a:xfrm>
          <a:custGeom>
            <a:avLst/>
            <a:gdLst/>
            <a:ahLst/>
            <a:cxnLst/>
            <a:rect l="l" t="t" r="r" b="b"/>
            <a:pathLst>
              <a:path w="2060357" h="2868851">
                <a:moveTo>
                  <a:pt x="0" y="0"/>
                </a:moveTo>
                <a:lnTo>
                  <a:pt x="2060357" y="0"/>
                </a:lnTo>
                <a:lnTo>
                  <a:pt x="2060357" y="2868851"/>
                </a:lnTo>
                <a:lnTo>
                  <a:pt x="0" y="28688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2101901" y="4925179"/>
            <a:ext cx="2606035" cy="1933204"/>
          </a:xfrm>
          <a:custGeom>
            <a:avLst/>
            <a:gdLst/>
            <a:ahLst/>
            <a:cxnLst/>
            <a:rect l="l" t="t" r="r" b="b"/>
            <a:pathLst>
              <a:path w="2606035" h="1933204">
                <a:moveTo>
                  <a:pt x="2606036" y="0"/>
                </a:moveTo>
                <a:lnTo>
                  <a:pt x="0" y="0"/>
                </a:lnTo>
                <a:lnTo>
                  <a:pt x="0" y="1933204"/>
                </a:lnTo>
                <a:lnTo>
                  <a:pt x="2606036" y="1933204"/>
                </a:lnTo>
                <a:lnTo>
                  <a:pt x="260603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8829836">
            <a:off x="-1306343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0" y="0"/>
                </a:moveTo>
                <a:lnTo>
                  <a:pt x="3961662" y="0"/>
                </a:lnTo>
                <a:lnTo>
                  <a:pt x="3961662" y="1296544"/>
                </a:lnTo>
                <a:lnTo>
                  <a:pt x="0" y="1296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8240632" flipH="1">
            <a:off x="15771381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661928" y="683760"/>
            <a:ext cx="1514576" cy="1514576"/>
          </a:xfrm>
          <a:custGeom>
            <a:avLst/>
            <a:gdLst/>
            <a:ahLst/>
            <a:cxnLst/>
            <a:rect l="l" t="t" r="r" b="b"/>
            <a:pathLst>
              <a:path w="1514576" h="1514576">
                <a:moveTo>
                  <a:pt x="0" y="0"/>
                </a:moveTo>
                <a:lnTo>
                  <a:pt x="1514576" y="0"/>
                </a:lnTo>
                <a:lnTo>
                  <a:pt x="1514576" y="1514576"/>
                </a:lnTo>
                <a:lnTo>
                  <a:pt x="0" y="15145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34248" y="2502726"/>
            <a:ext cx="7183099" cy="5905473"/>
          </a:xfrm>
          <a:custGeom>
            <a:avLst/>
            <a:gdLst/>
            <a:ahLst/>
            <a:cxnLst/>
            <a:rect l="l" t="t" r="r" b="b"/>
            <a:pathLst>
              <a:path w="7183099" h="5905473">
                <a:moveTo>
                  <a:pt x="0" y="0"/>
                </a:moveTo>
                <a:lnTo>
                  <a:pt x="7183099" y="0"/>
                </a:lnTo>
                <a:lnTo>
                  <a:pt x="7183099" y="5905472"/>
                </a:lnTo>
                <a:lnTo>
                  <a:pt x="0" y="590547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532518" y="538454"/>
            <a:ext cx="7218157" cy="1434776"/>
            <a:chOff x="0" y="0"/>
            <a:chExt cx="9624210" cy="191303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125594" cy="1913034"/>
            </a:xfrm>
            <a:custGeom>
              <a:avLst/>
              <a:gdLst/>
              <a:ahLst/>
              <a:cxnLst/>
              <a:rect l="l" t="t" r="r" b="b"/>
              <a:pathLst>
                <a:path w="2125594" h="1913034">
                  <a:moveTo>
                    <a:pt x="0" y="0"/>
                  </a:moveTo>
                  <a:lnTo>
                    <a:pt x="2125594" y="0"/>
                  </a:lnTo>
                  <a:lnTo>
                    <a:pt x="2125594" y="1913034"/>
                  </a:lnTo>
                  <a:lnTo>
                    <a:pt x="0" y="1913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567930" y="508453"/>
              <a:ext cx="859553" cy="1000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0"/>
                </a:lnSpc>
              </a:pPr>
              <a:r>
                <a:rPr lang="en-US" sz="5450" spc="-54">
                  <a:solidFill>
                    <a:srgbClr val="E2834B"/>
                  </a:solidFill>
                  <a:latin typeface="Adigiana Toybox"/>
                  <a:ea typeface="Adigiana Toybox"/>
                  <a:cs typeface="Adigiana Toybox"/>
                  <a:sym typeface="Adigiana Toybox"/>
                </a:rPr>
                <a:t>2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027278" y="224992"/>
              <a:ext cx="7596932" cy="1615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00"/>
                </a:lnSpc>
                <a:spcBef>
                  <a:spcPct val="0"/>
                </a:spcBef>
              </a:pPr>
              <a:r>
                <a:rPr lang="en-US" sz="8700">
                  <a:solidFill>
                    <a:srgbClr val="DC9F4B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Activities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539935" y="2589673"/>
            <a:ext cx="8075209" cy="5002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0"/>
              </a:lnSpc>
            </a:pPr>
            <a:r>
              <a:rPr lang="en-US" sz="6927" b="1" spc="-415">
                <a:solidFill>
                  <a:srgbClr val="4F3022"/>
                </a:solidFill>
                <a:latin typeface="Gaegu Bold"/>
                <a:ea typeface="Gaegu Bold"/>
                <a:cs typeface="Gaegu Bold"/>
                <a:sym typeface="Gaegu Bold"/>
              </a:rPr>
              <a:t>Picture a: online learning</a:t>
            </a:r>
          </a:p>
          <a:p>
            <a:pPr algn="ctr">
              <a:lnSpc>
                <a:spcPts val="7620"/>
              </a:lnSpc>
            </a:pPr>
            <a:r>
              <a:rPr lang="en-US" sz="6927" b="1" spc="-415">
                <a:solidFill>
                  <a:srgbClr val="4F3022"/>
                </a:solidFill>
                <a:latin typeface="Gaegu Bold"/>
                <a:ea typeface="Gaegu Bold"/>
                <a:cs typeface="Gaegu Bold"/>
                <a:sym typeface="Gaegu Bold"/>
              </a:rPr>
              <a:t>Picture b: face-to-face  learning in class</a:t>
            </a:r>
          </a:p>
          <a:p>
            <a:pPr algn="ctr">
              <a:lnSpc>
                <a:spcPts val="7620"/>
              </a:lnSpc>
            </a:pPr>
            <a:endParaRPr lang="en-US" sz="6927" b="1" spc="-415">
              <a:solidFill>
                <a:srgbClr val="4F3022"/>
              </a:solidFill>
              <a:latin typeface="Gaegu Bold"/>
              <a:ea typeface="Gaegu Bold"/>
              <a:cs typeface="Gaegu Bold"/>
              <a:sym typeface="Gaegu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10287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4195446" y="4765981"/>
            <a:ext cx="1678114" cy="3677143"/>
          </a:xfrm>
          <a:custGeom>
            <a:avLst/>
            <a:gdLst/>
            <a:ahLst/>
            <a:cxnLst/>
            <a:rect l="l" t="t" r="r" b="b"/>
            <a:pathLst>
              <a:path w="1678114" h="3677143">
                <a:moveTo>
                  <a:pt x="0" y="0"/>
                </a:moveTo>
                <a:lnTo>
                  <a:pt x="1678114" y="0"/>
                </a:lnTo>
                <a:lnTo>
                  <a:pt x="1678114" y="3677143"/>
                </a:lnTo>
                <a:lnTo>
                  <a:pt x="0" y="3677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-2028827" y="6610913"/>
            <a:ext cx="5073389" cy="2647387"/>
          </a:xfrm>
          <a:custGeom>
            <a:avLst/>
            <a:gdLst/>
            <a:ahLst/>
            <a:cxnLst/>
            <a:rect l="l" t="t" r="r" b="b"/>
            <a:pathLst>
              <a:path w="5073389" h="2647387">
                <a:moveTo>
                  <a:pt x="5073389" y="0"/>
                </a:moveTo>
                <a:lnTo>
                  <a:pt x="0" y="0"/>
                </a:lnTo>
                <a:lnTo>
                  <a:pt x="0" y="2647387"/>
                </a:lnTo>
                <a:lnTo>
                  <a:pt x="5073389" y="2647387"/>
                </a:lnTo>
                <a:lnTo>
                  <a:pt x="507338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829836">
            <a:off x="-952131" y="221494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0" y="0"/>
                </a:moveTo>
                <a:lnTo>
                  <a:pt x="3961662" y="0"/>
                </a:lnTo>
                <a:lnTo>
                  <a:pt x="3961662" y="1296544"/>
                </a:lnTo>
                <a:lnTo>
                  <a:pt x="0" y="1296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8240632" flipH="1">
            <a:off x="15278469" y="145769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577540" y="1420232"/>
            <a:ext cx="4885594" cy="3260024"/>
          </a:xfrm>
          <a:custGeom>
            <a:avLst/>
            <a:gdLst/>
            <a:ahLst/>
            <a:cxnLst/>
            <a:rect l="l" t="t" r="r" b="b"/>
            <a:pathLst>
              <a:path w="4885594" h="3260024">
                <a:moveTo>
                  <a:pt x="0" y="0"/>
                </a:moveTo>
                <a:lnTo>
                  <a:pt x="4885594" y="0"/>
                </a:lnTo>
                <a:lnTo>
                  <a:pt x="4885594" y="3260024"/>
                </a:lnTo>
                <a:lnTo>
                  <a:pt x="0" y="32600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629856" y="3508477"/>
            <a:ext cx="3658144" cy="7424277"/>
          </a:xfrm>
          <a:custGeom>
            <a:avLst/>
            <a:gdLst/>
            <a:ahLst/>
            <a:cxnLst/>
            <a:rect l="l" t="t" r="r" b="b"/>
            <a:pathLst>
              <a:path w="3658144" h="7424277">
                <a:moveTo>
                  <a:pt x="0" y="0"/>
                </a:moveTo>
                <a:lnTo>
                  <a:pt x="3658144" y="0"/>
                </a:lnTo>
                <a:lnTo>
                  <a:pt x="3658144" y="7424277"/>
                </a:lnTo>
                <a:lnTo>
                  <a:pt x="0" y="74242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865121" y="3238907"/>
            <a:ext cx="933416" cy="921536"/>
          </a:xfrm>
          <a:custGeom>
            <a:avLst/>
            <a:gdLst/>
            <a:ahLst/>
            <a:cxnLst/>
            <a:rect l="l" t="t" r="r" b="b"/>
            <a:pathLst>
              <a:path w="933416" h="921536">
                <a:moveTo>
                  <a:pt x="0" y="0"/>
                </a:moveTo>
                <a:lnTo>
                  <a:pt x="933416" y="0"/>
                </a:lnTo>
                <a:lnTo>
                  <a:pt x="933416" y="921536"/>
                </a:lnTo>
                <a:lnTo>
                  <a:pt x="0" y="921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0" y="2613007"/>
            <a:ext cx="1341088" cy="1341088"/>
          </a:xfrm>
          <a:custGeom>
            <a:avLst/>
            <a:gdLst/>
            <a:ahLst/>
            <a:cxnLst/>
            <a:rect l="l" t="t" r="r" b="b"/>
            <a:pathLst>
              <a:path w="1341088" h="1341088">
                <a:moveTo>
                  <a:pt x="0" y="0"/>
                </a:moveTo>
                <a:lnTo>
                  <a:pt x="1341088" y="0"/>
                </a:lnTo>
                <a:lnTo>
                  <a:pt x="1341088" y="1341088"/>
                </a:lnTo>
                <a:lnTo>
                  <a:pt x="0" y="13410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467936" y="1570121"/>
            <a:ext cx="1226747" cy="1211134"/>
          </a:xfrm>
          <a:custGeom>
            <a:avLst/>
            <a:gdLst/>
            <a:ahLst/>
            <a:cxnLst/>
            <a:rect l="l" t="t" r="r" b="b"/>
            <a:pathLst>
              <a:path w="1226747" h="1211134">
                <a:moveTo>
                  <a:pt x="0" y="0"/>
                </a:moveTo>
                <a:lnTo>
                  <a:pt x="1226747" y="0"/>
                </a:lnTo>
                <a:lnTo>
                  <a:pt x="1226747" y="1211134"/>
                </a:lnTo>
                <a:lnTo>
                  <a:pt x="0" y="121113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884124" y="3150201"/>
            <a:ext cx="11391367" cy="331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9"/>
              </a:lnSpc>
            </a:pPr>
            <a:r>
              <a:rPr lang="en-US" sz="6292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2/Read the texts. What are the two students talking about? Choose the correct answer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925843" y="787696"/>
            <a:ext cx="7218157" cy="1434776"/>
            <a:chOff x="0" y="0"/>
            <a:chExt cx="9624210" cy="191303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125594" cy="1913034"/>
            </a:xfrm>
            <a:custGeom>
              <a:avLst/>
              <a:gdLst/>
              <a:ahLst/>
              <a:cxnLst/>
              <a:rect l="l" t="t" r="r" b="b"/>
              <a:pathLst>
                <a:path w="2125594" h="1913034">
                  <a:moveTo>
                    <a:pt x="0" y="0"/>
                  </a:moveTo>
                  <a:lnTo>
                    <a:pt x="2125594" y="0"/>
                  </a:lnTo>
                  <a:lnTo>
                    <a:pt x="2125594" y="1913034"/>
                  </a:lnTo>
                  <a:lnTo>
                    <a:pt x="0" y="1913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567930" y="508453"/>
              <a:ext cx="859553" cy="1000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0"/>
                </a:lnSpc>
              </a:pPr>
              <a:r>
                <a:rPr lang="en-US" sz="5450" spc="-54">
                  <a:solidFill>
                    <a:srgbClr val="E2834B"/>
                  </a:solidFill>
                  <a:latin typeface="Adigiana Toybox"/>
                  <a:ea typeface="Adigiana Toybox"/>
                  <a:cs typeface="Adigiana Toybox"/>
                  <a:sym typeface="Adigiana Toybox"/>
                </a:rPr>
                <a:t>2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027278" y="224992"/>
              <a:ext cx="7596932" cy="1615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00"/>
                </a:lnSpc>
                <a:spcBef>
                  <a:spcPct val="0"/>
                </a:spcBef>
              </a:pPr>
              <a:r>
                <a:rPr lang="en-US" sz="8700">
                  <a:solidFill>
                    <a:srgbClr val="DC9F4B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Activities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-4237692" y="6706082"/>
            <a:ext cx="9748133" cy="5299440"/>
          </a:xfrm>
          <a:custGeom>
            <a:avLst/>
            <a:gdLst/>
            <a:ahLst/>
            <a:cxnLst/>
            <a:rect l="l" t="t" r="r" b="b"/>
            <a:pathLst>
              <a:path w="9748133" h="5299440">
                <a:moveTo>
                  <a:pt x="0" y="0"/>
                </a:moveTo>
                <a:lnTo>
                  <a:pt x="9748134" y="0"/>
                </a:lnTo>
                <a:lnTo>
                  <a:pt x="9748134" y="5299440"/>
                </a:lnTo>
                <a:lnTo>
                  <a:pt x="0" y="5299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62331" y="1284820"/>
            <a:ext cx="4043482" cy="2698105"/>
          </a:xfrm>
          <a:custGeom>
            <a:avLst/>
            <a:gdLst/>
            <a:ahLst/>
            <a:cxnLst/>
            <a:rect l="l" t="t" r="r" b="b"/>
            <a:pathLst>
              <a:path w="4043482" h="2698105">
                <a:moveTo>
                  <a:pt x="0" y="0"/>
                </a:moveTo>
                <a:lnTo>
                  <a:pt x="4043482" y="0"/>
                </a:lnTo>
                <a:lnTo>
                  <a:pt x="4043482" y="2698105"/>
                </a:lnTo>
                <a:lnTo>
                  <a:pt x="0" y="2698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355691" y="3982925"/>
            <a:ext cx="2060357" cy="2868851"/>
          </a:xfrm>
          <a:custGeom>
            <a:avLst/>
            <a:gdLst/>
            <a:ahLst/>
            <a:cxnLst/>
            <a:rect l="l" t="t" r="r" b="b"/>
            <a:pathLst>
              <a:path w="2060357" h="2868851">
                <a:moveTo>
                  <a:pt x="0" y="0"/>
                </a:moveTo>
                <a:lnTo>
                  <a:pt x="2060357" y="0"/>
                </a:lnTo>
                <a:lnTo>
                  <a:pt x="2060357" y="2868851"/>
                </a:lnTo>
                <a:lnTo>
                  <a:pt x="0" y="28688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2101901" y="4925179"/>
            <a:ext cx="2606035" cy="1933204"/>
          </a:xfrm>
          <a:custGeom>
            <a:avLst/>
            <a:gdLst/>
            <a:ahLst/>
            <a:cxnLst/>
            <a:rect l="l" t="t" r="r" b="b"/>
            <a:pathLst>
              <a:path w="2606035" h="1933204">
                <a:moveTo>
                  <a:pt x="2606036" y="0"/>
                </a:moveTo>
                <a:lnTo>
                  <a:pt x="0" y="0"/>
                </a:lnTo>
                <a:lnTo>
                  <a:pt x="0" y="1933204"/>
                </a:lnTo>
                <a:lnTo>
                  <a:pt x="2606036" y="1933204"/>
                </a:lnTo>
                <a:lnTo>
                  <a:pt x="260603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8829836">
            <a:off x="-1306343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0" y="0"/>
                </a:moveTo>
                <a:lnTo>
                  <a:pt x="3961662" y="0"/>
                </a:lnTo>
                <a:lnTo>
                  <a:pt x="3961662" y="1296544"/>
                </a:lnTo>
                <a:lnTo>
                  <a:pt x="0" y="1296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8240632" flipH="1">
            <a:off x="15771381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280220" y="683760"/>
            <a:ext cx="1251186" cy="1235262"/>
          </a:xfrm>
          <a:custGeom>
            <a:avLst/>
            <a:gdLst/>
            <a:ahLst/>
            <a:cxnLst/>
            <a:rect l="l" t="t" r="r" b="b"/>
            <a:pathLst>
              <a:path w="1251186" h="1235262">
                <a:moveTo>
                  <a:pt x="0" y="0"/>
                </a:moveTo>
                <a:lnTo>
                  <a:pt x="1251186" y="0"/>
                </a:lnTo>
                <a:lnTo>
                  <a:pt x="1251186" y="1235262"/>
                </a:lnTo>
                <a:lnTo>
                  <a:pt x="0" y="12352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533215" y="683760"/>
            <a:ext cx="1046588" cy="1046588"/>
          </a:xfrm>
          <a:custGeom>
            <a:avLst/>
            <a:gdLst/>
            <a:ahLst/>
            <a:cxnLst/>
            <a:rect l="l" t="t" r="r" b="b"/>
            <a:pathLst>
              <a:path w="1046588" h="1046588">
                <a:moveTo>
                  <a:pt x="0" y="0"/>
                </a:moveTo>
                <a:lnTo>
                  <a:pt x="1046587" y="0"/>
                </a:lnTo>
                <a:lnTo>
                  <a:pt x="1046587" y="1046588"/>
                </a:lnTo>
                <a:lnTo>
                  <a:pt x="0" y="10465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5510442" y="464170"/>
            <a:ext cx="11546067" cy="9294291"/>
            <a:chOff x="0" y="0"/>
            <a:chExt cx="3040939" cy="244787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040940" cy="2447879"/>
            </a:xfrm>
            <a:custGeom>
              <a:avLst/>
              <a:gdLst/>
              <a:ahLst/>
              <a:cxnLst/>
              <a:rect l="l" t="t" r="r" b="b"/>
              <a:pathLst>
                <a:path w="3040940" h="2447879">
                  <a:moveTo>
                    <a:pt x="34197" y="0"/>
                  </a:moveTo>
                  <a:lnTo>
                    <a:pt x="3006743" y="0"/>
                  </a:lnTo>
                  <a:cubicBezTo>
                    <a:pt x="3025629" y="0"/>
                    <a:pt x="3040940" y="15310"/>
                    <a:pt x="3040940" y="34197"/>
                  </a:cubicBezTo>
                  <a:lnTo>
                    <a:pt x="3040940" y="2413682"/>
                  </a:lnTo>
                  <a:cubicBezTo>
                    <a:pt x="3040940" y="2432569"/>
                    <a:pt x="3025629" y="2447879"/>
                    <a:pt x="3006743" y="2447879"/>
                  </a:cubicBezTo>
                  <a:lnTo>
                    <a:pt x="34197" y="2447879"/>
                  </a:lnTo>
                  <a:cubicBezTo>
                    <a:pt x="15310" y="2447879"/>
                    <a:pt x="0" y="2432569"/>
                    <a:pt x="0" y="2413682"/>
                  </a:cubicBezTo>
                  <a:lnTo>
                    <a:pt x="0" y="34197"/>
                  </a:lnTo>
                  <a:cubicBezTo>
                    <a:pt x="0" y="15310"/>
                    <a:pt x="15310" y="0"/>
                    <a:pt x="34197" y="0"/>
                  </a:cubicBezTo>
                  <a:close/>
                </a:path>
              </a:pathLst>
            </a:custGeom>
            <a:solidFill>
              <a:srgbClr val="000000">
                <a:alpha val="40784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040939" cy="2485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727043" y="480895"/>
            <a:ext cx="11159527" cy="919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0"/>
              </a:lnSpc>
            </a:pPr>
            <a:r>
              <a:rPr lang="en-US" sz="4700" b="1" spc="-282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Kim:</a:t>
            </a:r>
            <a:r>
              <a:rPr lang="en-US" sz="4700" spc="-282">
                <a:solidFill>
                  <a:srgbClr val="FFFFFF"/>
                </a:solidFill>
                <a:latin typeface="Gaegu"/>
                <a:ea typeface="Gaegu"/>
                <a:cs typeface="Gaegu"/>
                <a:sym typeface="Gaegu"/>
              </a:rPr>
              <a:t> I think face-to-face learning is better than online learning because I can communicate with teachers and other classmates immediately and directly when I have questions. In class, I can work in groups and discuss with friends./ This helps me understand the lessons better. When I have a problem, I can ask for answers or help immediately. I can't do this in online classes. I have to email my teachers and wait for their reply. </a:t>
            </a:r>
          </a:p>
          <a:p>
            <a:pPr algn="ctr">
              <a:lnSpc>
                <a:spcPts val="5170"/>
              </a:lnSpc>
            </a:pPr>
            <a:r>
              <a:rPr lang="en-US" sz="4700" spc="-282">
                <a:solidFill>
                  <a:srgbClr val="FFFFFF"/>
                </a:solidFill>
                <a:latin typeface="Gaegu"/>
                <a:ea typeface="Gaegu"/>
                <a:cs typeface="Gaegu"/>
                <a:sym typeface="Gaegu"/>
              </a:rPr>
              <a:t>Learning in a traditional classroom also has fewer distractions than learning online. My teachers have many strategies to keep us focused on the lessons. I really enjoy my lessons and learn a lot   </a:t>
            </a:r>
          </a:p>
        </p:txBody>
      </p:sp>
      <p:sp>
        <p:nvSpPr>
          <p:cNvPr id="29" name="Freeform 29"/>
          <p:cNvSpPr/>
          <p:nvPr/>
        </p:nvSpPr>
        <p:spPr>
          <a:xfrm>
            <a:off x="17001496" y="7560300"/>
            <a:ext cx="1156613" cy="2534412"/>
          </a:xfrm>
          <a:custGeom>
            <a:avLst/>
            <a:gdLst/>
            <a:ahLst/>
            <a:cxnLst/>
            <a:rect l="l" t="t" r="r" b="b"/>
            <a:pathLst>
              <a:path w="1156613" h="2534412">
                <a:moveTo>
                  <a:pt x="0" y="0"/>
                </a:moveTo>
                <a:lnTo>
                  <a:pt x="1156613" y="0"/>
                </a:lnTo>
                <a:lnTo>
                  <a:pt x="1156613" y="2534411"/>
                </a:lnTo>
                <a:lnTo>
                  <a:pt x="0" y="25344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642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10987" y="-19642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5400000">
            <a:off x="4278898" y="-2266353"/>
            <a:ext cx="9113319" cy="15052028"/>
          </a:xfrm>
          <a:custGeom>
            <a:avLst/>
            <a:gdLst/>
            <a:ahLst/>
            <a:cxnLst/>
            <a:rect l="l" t="t" r="r" b="b"/>
            <a:pathLst>
              <a:path w="9113319" h="15052028">
                <a:moveTo>
                  <a:pt x="0" y="0"/>
                </a:moveTo>
                <a:lnTo>
                  <a:pt x="9113319" y="0"/>
                </a:lnTo>
                <a:lnTo>
                  <a:pt x="9113319" y="15052028"/>
                </a:lnTo>
                <a:lnTo>
                  <a:pt x="0" y="15052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829836">
            <a:off x="-671288" y="-54421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0" y="0"/>
                </a:moveTo>
                <a:lnTo>
                  <a:pt x="3961662" y="0"/>
                </a:lnTo>
                <a:lnTo>
                  <a:pt x="3961662" y="1296544"/>
                </a:lnTo>
                <a:lnTo>
                  <a:pt x="0" y="12965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8240632" flipH="1">
            <a:off x="15278469" y="145769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848497" y="8008260"/>
            <a:ext cx="3369435" cy="2260585"/>
          </a:xfrm>
          <a:custGeom>
            <a:avLst/>
            <a:gdLst/>
            <a:ahLst/>
            <a:cxnLst/>
            <a:rect l="l" t="t" r="r" b="b"/>
            <a:pathLst>
              <a:path w="3369435" h="2260585">
                <a:moveTo>
                  <a:pt x="0" y="0"/>
                </a:moveTo>
                <a:lnTo>
                  <a:pt x="3369435" y="0"/>
                </a:lnTo>
                <a:lnTo>
                  <a:pt x="3369435" y="2260584"/>
                </a:lnTo>
                <a:lnTo>
                  <a:pt x="0" y="2260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668242" y="901974"/>
            <a:ext cx="14186246" cy="860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2"/>
              </a:lnSpc>
            </a:pPr>
            <a:r>
              <a:rPr lang="en-US" sz="5077" b="1" spc="-304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Laura:</a:t>
            </a:r>
            <a:r>
              <a:rPr lang="en-US" sz="5077" spc="-304">
                <a:solidFill>
                  <a:srgbClr val="FFFFFF"/>
                </a:solidFill>
                <a:latin typeface="Gaegu"/>
                <a:ea typeface="Gaegu"/>
                <a:cs typeface="Gaegu"/>
                <a:sym typeface="Gaegu"/>
              </a:rPr>
              <a:t> I think online learning has more advantages than disadvantages. My school is trying to change from face-to-face to blended learning, so sometimes we have online classes. I don't have to go to school, but I don't feel I'm missing any lessons by taking online classes./ </a:t>
            </a:r>
            <a:r>
              <a:rPr lang="en-US" sz="5077" b="1" spc="-304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Furthermore</a:t>
            </a:r>
            <a:r>
              <a:rPr lang="en-US" sz="5077" spc="-304">
                <a:solidFill>
                  <a:srgbClr val="FFFFFF"/>
                </a:solidFill>
                <a:latin typeface="Gaegu"/>
                <a:ea typeface="Gaegu"/>
                <a:cs typeface="Gaegu"/>
                <a:sym typeface="Gaegu"/>
              </a:rPr>
              <a:t>, I think I learn online as much as I learn in a traditional class. I can't talk to my teacher and classmates, but I can email them at any time. I also have an online discussion board where I can exchange comments and ideas about my projects with my classmates. The only disadvantage is I really need to have a fast Internet connection. </a:t>
            </a:r>
          </a:p>
        </p:txBody>
      </p:sp>
      <p:sp>
        <p:nvSpPr>
          <p:cNvPr id="22" name="Freeform 22"/>
          <p:cNvSpPr/>
          <p:nvPr/>
        </p:nvSpPr>
        <p:spPr>
          <a:xfrm rot="-1448078">
            <a:off x="750556" y="6634366"/>
            <a:ext cx="556287" cy="3325630"/>
          </a:xfrm>
          <a:custGeom>
            <a:avLst/>
            <a:gdLst/>
            <a:ahLst/>
            <a:cxnLst/>
            <a:rect l="l" t="t" r="r" b="b"/>
            <a:pathLst>
              <a:path w="556287" h="3325630">
                <a:moveTo>
                  <a:pt x="0" y="0"/>
                </a:moveTo>
                <a:lnTo>
                  <a:pt x="556288" y="0"/>
                </a:lnTo>
                <a:lnTo>
                  <a:pt x="556288" y="3325630"/>
                </a:lnTo>
                <a:lnTo>
                  <a:pt x="0" y="33256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3740" y="-96111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E676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FFD37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4564017" y="-1092616"/>
            <a:ext cx="8327335" cy="11896193"/>
          </a:xfrm>
          <a:custGeom>
            <a:avLst/>
            <a:gdLst/>
            <a:ahLst/>
            <a:cxnLst/>
            <a:rect l="l" t="t" r="r" b="b"/>
            <a:pathLst>
              <a:path w="8327335" h="11896193">
                <a:moveTo>
                  <a:pt x="0" y="0"/>
                </a:moveTo>
                <a:lnTo>
                  <a:pt x="8327335" y="0"/>
                </a:lnTo>
                <a:lnTo>
                  <a:pt x="8327335" y="11896193"/>
                </a:lnTo>
                <a:lnTo>
                  <a:pt x="0" y="118961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489646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0" y="0"/>
                </a:moveTo>
                <a:lnTo>
                  <a:pt x="1798354" y="0"/>
                </a:lnTo>
                <a:lnTo>
                  <a:pt x="1798354" y="1798354"/>
                </a:lnTo>
                <a:lnTo>
                  <a:pt x="0" y="17983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53647">
            <a:off x="13574778" y="6382321"/>
            <a:ext cx="586085" cy="3503771"/>
          </a:xfrm>
          <a:custGeom>
            <a:avLst/>
            <a:gdLst/>
            <a:ahLst/>
            <a:cxnLst/>
            <a:rect l="l" t="t" r="r" b="b"/>
            <a:pathLst>
              <a:path w="586085" h="3503771">
                <a:moveTo>
                  <a:pt x="0" y="0"/>
                </a:moveTo>
                <a:lnTo>
                  <a:pt x="586085" y="0"/>
                </a:lnTo>
                <a:lnTo>
                  <a:pt x="586085" y="3503771"/>
                </a:lnTo>
                <a:lnTo>
                  <a:pt x="0" y="35037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271905" y="1712791"/>
            <a:ext cx="2435482" cy="6697575"/>
          </a:xfrm>
          <a:custGeom>
            <a:avLst/>
            <a:gdLst/>
            <a:ahLst/>
            <a:cxnLst/>
            <a:rect l="l" t="t" r="r" b="b"/>
            <a:pathLst>
              <a:path w="2435482" h="6697575">
                <a:moveTo>
                  <a:pt x="0" y="0"/>
                </a:moveTo>
                <a:lnTo>
                  <a:pt x="2435482" y="0"/>
                </a:lnTo>
                <a:lnTo>
                  <a:pt x="2435482" y="6697575"/>
                </a:lnTo>
                <a:lnTo>
                  <a:pt x="0" y="6697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138407" y="-96111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213727">
            <a:off x="1449916" y="5803304"/>
            <a:ext cx="1978611" cy="2965220"/>
          </a:xfrm>
          <a:custGeom>
            <a:avLst/>
            <a:gdLst/>
            <a:ahLst/>
            <a:cxnLst/>
            <a:rect l="l" t="t" r="r" b="b"/>
            <a:pathLst>
              <a:path w="1978611" h="2965220">
                <a:moveTo>
                  <a:pt x="0" y="0"/>
                </a:moveTo>
                <a:lnTo>
                  <a:pt x="1978611" y="0"/>
                </a:lnTo>
                <a:lnTo>
                  <a:pt x="1978611" y="2965220"/>
                </a:lnTo>
                <a:lnTo>
                  <a:pt x="0" y="29652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779589" y="923925"/>
            <a:ext cx="11871703" cy="205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6"/>
              </a:lnSpc>
            </a:pPr>
            <a:r>
              <a:rPr lang="en-US" sz="5911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 What are the two students talking about? Choose the correct answer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779589" y="3728371"/>
            <a:ext cx="11871703" cy="1028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6"/>
              </a:lnSpc>
            </a:pPr>
            <a:r>
              <a:rPr lang="en-US" sz="6011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A. Ways of helping students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79589" y="5223503"/>
            <a:ext cx="11871703" cy="1028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6"/>
              </a:lnSpc>
            </a:pPr>
            <a:r>
              <a:rPr lang="en-US" sz="6011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B. Ways of learning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613578" y="6714561"/>
            <a:ext cx="11871703" cy="1028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6"/>
              </a:lnSpc>
            </a:pPr>
            <a:r>
              <a:rPr lang="en-US" sz="6011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C. How to enjoy learning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3740" y="-96111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E676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FFD37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4564017" y="-1092616"/>
            <a:ext cx="8327335" cy="11896193"/>
          </a:xfrm>
          <a:custGeom>
            <a:avLst/>
            <a:gdLst/>
            <a:ahLst/>
            <a:cxnLst/>
            <a:rect l="l" t="t" r="r" b="b"/>
            <a:pathLst>
              <a:path w="8327335" h="11896193">
                <a:moveTo>
                  <a:pt x="0" y="0"/>
                </a:moveTo>
                <a:lnTo>
                  <a:pt x="8327335" y="0"/>
                </a:lnTo>
                <a:lnTo>
                  <a:pt x="8327335" y="11896193"/>
                </a:lnTo>
                <a:lnTo>
                  <a:pt x="0" y="118961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489646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0" y="0"/>
                </a:moveTo>
                <a:lnTo>
                  <a:pt x="1798354" y="0"/>
                </a:lnTo>
                <a:lnTo>
                  <a:pt x="1798354" y="1798354"/>
                </a:lnTo>
                <a:lnTo>
                  <a:pt x="0" y="17983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53647">
            <a:off x="14192239" y="6104423"/>
            <a:ext cx="586085" cy="3503771"/>
          </a:xfrm>
          <a:custGeom>
            <a:avLst/>
            <a:gdLst/>
            <a:ahLst/>
            <a:cxnLst/>
            <a:rect l="l" t="t" r="r" b="b"/>
            <a:pathLst>
              <a:path w="586085" h="3503771">
                <a:moveTo>
                  <a:pt x="0" y="0"/>
                </a:moveTo>
                <a:lnTo>
                  <a:pt x="586085" y="0"/>
                </a:lnTo>
                <a:lnTo>
                  <a:pt x="586085" y="3503771"/>
                </a:lnTo>
                <a:lnTo>
                  <a:pt x="0" y="35037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271905" y="1712791"/>
            <a:ext cx="2435482" cy="6697575"/>
          </a:xfrm>
          <a:custGeom>
            <a:avLst/>
            <a:gdLst/>
            <a:ahLst/>
            <a:cxnLst/>
            <a:rect l="l" t="t" r="r" b="b"/>
            <a:pathLst>
              <a:path w="2435482" h="6697575">
                <a:moveTo>
                  <a:pt x="0" y="0"/>
                </a:moveTo>
                <a:lnTo>
                  <a:pt x="2435482" y="0"/>
                </a:lnTo>
                <a:lnTo>
                  <a:pt x="2435482" y="6697575"/>
                </a:lnTo>
                <a:lnTo>
                  <a:pt x="0" y="6697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138407" y="-96111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213727">
            <a:off x="1449916" y="5803304"/>
            <a:ext cx="1978611" cy="2965220"/>
          </a:xfrm>
          <a:custGeom>
            <a:avLst/>
            <a:gdLst/>
            <a:ahLst/>
            <a:cxnLst/>
            <a:rect l="l" t="t" r="r" b="b"/>
            <a:pathLst>
              <a:path w="1978611" h="2965220">
                <a:moveTo>
                  <a:pt x="0" y="0"/>
                </a:moveTo>
                <a:lnTo>
                  <a:pt x="1978611" y="0"/>
                </a:lnTo>
                <a:lnTo>
                  <a:pt x="1978611" y="2965220"/>
                </a:lnTo>
                <a:lnTo>
                  <a:pt x="0" y="29652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420136" y="4916157"/>
            <a:ext cx="1775309" cy="1644263"/>
          </a:xfrm>
          <a:custGeom>
            <a:avLst/>
            <a:gdLst/>
            <a:ahLst/>
            <a:cxnLst/>
            <a:rect l="l" t="t" r="r" b="b"/>
            <a:pathLst>
              <a:path w="1775309" h="1644263">
                <a:moveTo>
                  <a:pt x="0" y="0"/>
                </a:moveTo>
                <a:lnTo>
                  <a:pt x="1775310" y="0"/>
                </a:lnTo>
                <a:lnTo>
                  <a:pt x="1775310" y="1644263"/>
                </a:lnTo>
                <a:lnTo>
                  <a:pt x="0" y="164426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779589" y="923925"/>
            <a:ext cx="11871703" cy="205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6"/>
              </a:lnSpc>
            </a:pPr>
            <a:r>
              <a:rPr lang="en-US" sz="5911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 What are the two students talking about? Choose the correct answer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79589" y="3728371"/>
            <a:ext cx="11871703" cy="1028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6"/>
              </a:lnSpc>
            </a:pPr>
            <a:r>
              <a:rPr lang="en-US" sz="6011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A. Ways of helping students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613578" y="5223503"/>
            <a:ext cx="11871703" cy="1028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6"/>
              </a:lnSpc>
            </a:pPr>
            <a:r>
              <a:rPr lang="en-US" sz="6011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B. Ways of learning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613578" y="6714561"/>
            <a:ext cx="11871703" cy="1028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6"/>
              </a:lnSpc>
            </a:pPr>
            <a:r>
              <a:rPr lang="en-US" sz="6011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C. How to enjoy learning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10287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8829836">
            <a:off x="-952131" y="221494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0" y="0"/>
                </a:moveTo>
                <a:lnTo>
                  <a:pt x="3961662" y="0"/>
                </a:lnTo>
                <a:lnTo>
                  <a:pt x="3961662" y="1296544"/>
                </a:lnTo>
                <a:lnTo>
                  <a:pt x="0" y="1296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8240632" flipH="1">
            <a:off x="15278469" y="145769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865121" y="3238907"/>
            <a:ext cx="933416" cy="921536"/>
          </a:xfrm>
          <a:custGeom>
            <a:avLst/>
            <a:gdLst/>
            <a:ahLst/>
            <a:cxnLst/>
            <a:rect l="l" t="t" r="r" b="b"/>
            <a:pathLst>
              <a:path w="933416" h="921536">
                <a:moveTo>
                  <a:pt x="0" y="0"/>
                </a:moveTo>
                <a:lnTo>
                  <a:pt x="933416" y="0"/>
                </a:lnTo>
                <a:lnTo>
                  <a:pt x="933416" y="921536"/>
                </a:lnTo>
                <a:lnTo>
                  <a:pt x="0" y="921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0" y="2613007"/>
            <a:ext cx="1341088" cy="1341088"/>
          </a:xfrm>
          <a:custGeom>
            <a:avLst/>
            <a:gdLst/>
            <a:ahLst/>
            <a:cxnLst/>
            <a:rect l="l" t="t" r="r" b="b"/>
            <a:pathLst>
              <a:path w="1341088" h="1341088">
                <a:moveTo>
                  <a:pt x="0" y="0"/>
                </a:moveTo>
                <a:lnTo>
                  <a:pt x="1341088" y="0"/>
                </a:lnTo>
                <a:lnTo>
                  <a:pt x="1341088" y="1341088"/>
                </a:lnTo>
                <a:lnTo>
                  <a:pt x="0" y="1341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467936" y="1570121"/>
            <a:ext cx="1226747" cy="1211134"/>
          </a:xfrm>
          <a:custGeom>
            <a:avLst/>
            <a:gdLst/>
            <a:ahLst/>
            <a:cxnLst/>
            <a:rect l="l" t="t" r="r" b="b"/>
            <a:pathLst>
              <a:path w="1226747" h="1211134">
                <a:moveTo>
                  <a:pt x="0" y="0"/>
                </a:moveTo>
                <a:lnTo>
                  <a:pt x="1226747" y="0"/>
                </a:lnTo>
                <a:lnTo>
                  <a:pt x="1226747" y="1211134"/>
                </a:lnTo>
                <a:lnTo>
                  <a:pt x="0" y="12111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925843" y="787696"/>
            <a:ext cx="7218157" cy="1434776"/>
            <a:chOff x="0" y="0"/>
            <a:chExt cx="9624210" cy="19130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25594" cy="1913034"/>
            </a:xfrm>
            <a:custGeom>
              <a:avLst/>
              <a:gdLst/>
              <a:ahLst/>
              <a:cxnLst/>
              <a:rect l="l" t="t" r="r" b="b"/>
              <a:pathLst>
                <a:path w="2125594" h="1913034">
                  <a:moveTo>
                    <a:pt x="0" y="0"/>
                  </a:moveTo>
                  <a:lnTo>
                    <a:pt x="2125594" y="0"/>
                  </a:lnTo>
                  <a:lnTo>
                    <a:pt x="2125594" y="1913034"/>
                  </a:lnTo>
                  <a:lnTo>
                    <a:pt x="0" y="1913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567930" y="508453"/>
              <a:ext cx="859553" cy="1000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0"/>
                </a:lnSpc>
              </a:pPr>
              <a:r>
                <a:rPr lang="en-US" sz="5450" spc="-54">
                  <a:solidFill>
                    <a:srgbClr val="E2834B"/>
                  </a:solidFill>
                  <a:latin typeface="Adigiana Toybox"/>
                  <a:ea typeface="Adigiana Toybox"/>
                  <a:cs typeface="Adigiana Toybox"/>
                  <a:sym typeface="Adigiana Toybox"/>
                </a:rPr>
                <a:t>2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027278" y="224992"/>
              <a:ext cx="7596932" cy="1615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00"/>
                </a:lnSpc>
                <a:spcBef>
                  <a:spcPct val="0"/>
                </a:spcBef>
              </a:pPr>
              <a:r>
                <a:rPr lang="en-US" sz="8700">
                  <a:solidFill>
                    <a:srgbClr val="DC9F4B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Activities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13487273" y="299057"/>
            <a:ext cx="2528261" cy="2542127"/>
          </a:xfrm>
          <a:custGeom>
            <a:avLst/>
            <a:gdLst/>
            <a:ahLst/>
            <a:cxnLst/>
            <a:rect l="l" t="t" r="r" b="b"/>
            <a:pathLst>
              <a:path w="2528261" h="2542127">
                <a:moveTo>
                  <a:pt x="0" y="0"/>
                </a:moveTo>
                <a:lnTo>
                  <a:pt x="2528262" y="0"/>
                </a:lnTo>
                <a:lnTo>
                  <a:pt x="2528262" y="2542128"/>
                </a:lnTo>
                <a:lnTo>
                  <a:pt x="0" y="25421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4480223" y="3006430"/>
            <a:ext cx="11391367" cy="443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9"/>
              </a:lnSpc>
            </a:pPr>
            <a:r>
              <a:rPr lang="en-US" sz="6292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3/Read the texts again and decide who mentions the following by putting a tick in the correct box</a:t>
            </a:r>
          </a:p>
        </p:txBody>
      </p:sp>
      <p:sp>
        <p:nvSpPr>
          <p:cNvPr id="28" name="Freeform 28"/>
          <p:cNvSpPr/>
          <p:nvPr/>
        </p:nvSpPr>
        <p:spPr>
          <a:xfrm>
            <a:off x="592938" y="3301707"/>
            <a:ext cx="3670454" cy="6985293"/>
          </a:xfrm>
          <a:custGeom>
            <a:avLst/>
            <a:gdLst/>
            <a:ahLst/>
            <a:cxnLst/>
            <a:rect l="l" t="t" r="r" b="b"/>
            <a:pathLst>
              <a:path w="3670454" h="6985293">
                <a:moveTo>
                  <a:pt x="0" y="0"/>
                </a:moveTo>
                <a:lnTo>
                  <a:pt x="3670454" y="0"/>
                </a:lnTo>
                <a:lnTo>
                  <a:pt x="3670454" y="6985293"/>
                </a:lnTo>
                <a:lnTo>
                  <a:pt x="0" y="698529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99289" y="-749009"/>
            <a:ext cx="13105314" cy="10007309"/>
            <a:chOff x="0" y="0"/>
            <a:chExt cx="17473752" cy="13343078"/>
          </a:xfrm>
        </p:grpSpPr>
        <p:sp>
          <p:nvSpPr>
            <p:cNvPr id="3" name="Freeform 3"/>
            <p:cNvSpPr/>
            <p:nvPr/>
          </p:nvSpPr>
          <p:spPr>
            <a:xfrm rot="-5400000">
              <a:off x="3447095" y="-683579"/>
              <a:ext cx="10579562" cy="17473752"/>
            </a:xfrm>
            <a:custGeom>
              <a:avLst/>
              <a:gdLst/>
              <a:ahLst/>
              <a:cxnLst/>
              <a:rect l="l" t="t" r="r" b="b"/>
              <a:pathLst>
                <a:path w="10579562" h="17473752">
                  <a:moveTo>
                    <a:pt x="0" y="0"/>
                  </a:moveTo>
                  <a:lnTo>
                    <a:pt x="10579562" y="0"/>
                  </a:lnTo>
                  <a:lnTo>
                    <a:pt x="10579562" y="17473752"/>
                  </a:lnTo>
                  <a:lnTo>
                    <a:pt x="0" y="17473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87126" y="3596701"/>
              <a:ext cx="1036198" cy="1036198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2A5C0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474590" y="3596701"/>
              <a:ext cx="1036198" cy="1036198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2A5C0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7749766" y="3596701"/>
              <a:ext cx="1036198" cy="1036198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2A5C0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1450220" y="3596701"/>
              <a:ext cx="1036198" cy="1036198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2A5C0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5153418" y="3596701"/>
              <a:ext cx="1036198" cy="1036198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2A5C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704509" y="0"/>
              <a:ext cx="201431" cy="4114800"/>
              <a:chOff x="0" y="0"/>
              <a:chExt cx="39789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978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39789" h="812800">
                    <a:moveTo>
                      <a:pt x="0" y="0"/>
                    </a:moveTo>
                    <a:lnTo>
                      <a:pt x="39789" y="0"/>
                    </a:lnTo>
                    <a:lnTo>
                      <a:pt x="39789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2A5C0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39789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5570801" y="0"/>
              <a:ext cx="201431" cy="4114800"/>
              <a:chOff x="0" y="0"/>
              <a:chExt cx="39789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978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39789" h="812800">
                    <a:moveTo>
                      <a:pt x="0" y="0"/>
                    </a:moveTo>
                    <a:lnTo>
                      <a:pt x="39789" y="0"/>
                    </a:lnTo>
                    <a:lnTo>
                      <a:pt x="39789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2A5C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57150"/>
                <a:ext cx="39789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364295" y="5064715"/>
              <a:ext cx="14767138" cy="3925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00"/>
                </a:lnSpc>
              </a:pPr>
              <a:r>
                <a:rPr lang="en-US" sz="11100" spc="333">
                  <a:solidFill>
                    <a:srgbClr val="F8EDDD"/>
                  </a:solidFill>
                  <a:latin typeface="Chau Philomene"/>
                  <a:ea typeface="Chau Philomene"/>
                  <a:cs typeface="Chau Philomene"/>
                  <a:sym typeface="Chau Philomene"/>
                </a:rPr>
                <a:t>UNIT 8: NEW WAYS TO LEARN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229776" y="9247473"/>
              <a:ext cx="13441741" cy="2197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621"/>
                </a:lnSpc>
              </a:pPr>
              <a:r>
                <a:rPr lang="en-US" sz="10975">
                  <a:solidFill>
                    <a:srgbClr val="FFF2E9"/>
                  </a:solidFill>
                  <a:latin typeface="Playlist Script"/>
                  <a:ea typeface="Playlist Script"/>
                  <a:cs typeface="Playlist Script"/>
                  <a:sym typeface="Playlist Script"/>
                </a:rPr>
                <a:t>Lesson 3: Reading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0" y="8932217"/>
            <a:ext cx="18288000" cy="2635573"/>
            <a:chOff x="0" y="0"/>
            <a:chExt cx="4816593" cy="69414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688BA5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4816593" cy="751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-1235054" y="908461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41638" y="908461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4449240" y="908461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315268" y="908461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0181296" y="908461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2988636" y="908461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6033217" y="908461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28575" y="8136296"/>
            <a:ext cx="18288000" cy="795920"/>
            <a:chOff x="0" y="0"/>
            <a:chExt cx="4816593" cy="20962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82A5C0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4816593" cy="266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 rot="8829836">
            <a:off x="-952131" y="221494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0" y="0"/>
                </a:moveTo>
                <a:lnTo>
                  <a:pt x="3961662" y="0"/>
                </a:lnTo>
                <a:lnTo>
                  <a:pt x="3961662" y="1296544"/>
                </a:lnTo>
                <a:lnTo>
                  <a:pt x="0" y="1296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8240632" flipH="1">
            <a:off x="15278469" y="145769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684241" y="2144082"/>
            <a:ext cx="688918" cy="688918"/>
          </a:xfrm>
          <a:custGeom>
            <a:avLst/>
            <a:gdLst/>
            <a:ahLst/>
            <a:cxnLst/>
            <a:rect l="l" t="t" r="r" b="b"/>
            <a:pathLst>
              <a:path w="688918" h="688918">
                <a:moveTo>
                  <a:pt x="0" y="0"/>
                </a:moveTo>
                <a:lnTo>
                  <a:pt x="688918" y="0"/>
                </a:lnTo>
                <a:lnTo>
                  <a:pt x="688918" y="688918"/>
                </a:lnTo>
                <a:lnTo>
                  <a:pt x="0" y="6889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129497" y="2200754"/>
            <a:ext cx="640397" cy="632247"/>
          </a:xfrm>
          <a:custGeom>
            <a:avLst/>
            <a:gdLst/>
            <a:ahLst/>
            <a:cxnLst/>
            <a:rect l="l" t="t" r="r" b="b"/>
            <a:pathLst>
              <a:path w="640397" h="632247">
                <a:moveTo>
                  <a:pt x="0" y="0"/>
                </a:moveTo>
                <a:lnTo>
                  <a:pt x="640398" y="0"/>
                </a:lnTo>
                <a:lnTo>
                  <a:pt x="640398" y="632246"/>
                </a:lnTo>
                <a:lnTo>
                  <a:pt x="0" y="6322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6175612" y="6078896"/>
            <a:ext cx="1907771" cy="4114800"/>
          </a:xfrm>
          <a:custGeom>
            <a:avLst/>
            <a:gdLst/>
            <a:ahLst/>
            <a:cxnLst/>
            <a:rect l="l" t="t" r="r" b="b"/>
            <a:pathLst>
              <a:path w="1907771" h="4114800">
                <a:moveTo>
                  <a:pt x="0" y="0"/>
                </a:moveTo>
                <a:lnTo>
                  <a:pt x="1907771" y="0"/>
                </a:lnTo>
                <a:lnTo>
                  <a:pt x="19077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501623" y="6078896"/>
            <a:ext cx="2139696" cy="4114800"/>
          </a:xfrm>
          <a:custGeom>
            <a:avLst/>
            <a:gdLst/>
            <a:ahLst/>
            <a:cxnLst/>
            <a:rect l="l" t="t" r="r" b="b"/>
            <a:pathLst>
              <a:path w="2139696" h="4114800">
                <a:moveTo>
                  <a:pt x="0" y="0"/>
                </a:moveTo>
                <a:lnTo>
                  <a:pt x="2139696" y="0"/>
                </a:lnTo>
                <a:lnTo>
                  <a:pt x="2139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951267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5782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15268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47879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155553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9512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855330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8240632" flipH="1">
            <a:off x="15372424" y="-180802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266152">
            <a:off x="-1651735" y="-16221"/>
            <a:ext cx="6756721" cy="1461909"/>
          </a:xfrm>
          <a:custGeom>
            <a:avLst/>
            <a:gdLst/>
            <a:ahLst/>
            <a:cxnLst/>
            <a:rect l="l" t="t" r="r" b="b"/>
            <a:pathLst>
              <a:path w="6756721" h="1461909">
                <a:moveTo>
                  <a:pt x="0" y="0"/>
                </a:moveTo>
                <a:lnTo>
                  <a:pt x="6756721" y="0"/>
                </a:lnTo>
                <a:lnTo>
                  <a:pt x="6756721" y="1461909"/>
                </a:lnTo>
                <a:lnTo>
                  <a:pt x="0" y="1461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9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971922"/>
              </p:ext>
            </p:extLst>
          </p:nvPr>
        </p:nvGraphicFramePr>
        <p:xfrm>
          <a:off x="13741565" y="2047874"/>
          <a:ext cx="3555835" cy="923104"/>
        </p:xfrm>
        <a:graphic>
          <a:graphicData uri="http://schemas.openxmlformats.org/drawingml/2006/table">
            <a:tbl>
              <a:tblPr/>
              <a:tblGrid>
                <a:gridCol w="1655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0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199235"/>
              </p:ext>
            </p:extLst>
          </p:nvPr>
        </p:nvGraphicFramePr>
        <p:xfrm>
          <a:off x="13721233" y="6505291"/>
          <a:ext cx="3576165" cy="923104"/>
        </p:xfrm>
        <a:graphic>
          <a:graphicData uri="http://schemas.openxmlformats.org/drawingml/2006/table">
            <a:tbl>
              <a:tblPr/>
              <a:tblGrid>
                <a:gridCol w="1602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597376"/>
              </p:ext>
            </p:extLst>
          </p:nvPr>
        </p:nvGraphicFramePr>
        <p:xfrm>
          <a:off x="13721234" y="4323990"/>
          <a:ext cx="3576165" cy="923104"/>
        </p:xfrm>
        <a:graphic>
          <a:graphicData uri="http://schemas.openxmlformats.org/drawingml/2006/table">
            <a:tbl>
              <a:tblPr/>
              <a:tblGrid>
                <a:gridCol w="1602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TextBox 22"/>
          <p:cNvSpPr txBox="1"/>
          <p:nvPr/>
        </p:nvSpPr>
        <p:spPr>
          <a:xfrm>
            <a:off x="185785" y="4350291"/>
            <a:ext cx="12643197" cy="150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9"/>
              </a:lnSpc>
            </a:pPr>
            <a:r>
              <a:rPr lang="en-US" sz="42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2. gains the same knowledge in both ways of learning.</a:t>
            </a:r>
          </a:p>
        </p:txBody>
      </p:sp>
      <p:sp>
        <p:nvSpPr>
          <p:cNvPr id="23" name="Freeform 23"/>
          <p:cNvSpPr/>
          <p:nvPr/>
        </p:nvSpPr>
        <p:spPr>
          <a:xfrm>
            <a:off x="451696" y="7909630"/>
            <a:ext cx="2758790" cy="1941185"/>
          </a:xfrm>
          <a:custGeom>
            <a:avLst/>
            <a:gdLst/>
            <a:ahLst/>
            <a:cxnLst/>
            <a:rect l="l" t="t" r="r" b="b"/>
            <a:pathLst>
              <a:path w="2758790" h="1941185">
                <a:moveTo>
                  <a:pt x="0" y="0"/>
                </a:moveTo>
                <a:lnTo>
                  <a:pt x="2758790" y="0"/>
                </a:lnTo>
                <a:lnTo>
                  <a:pt x="2758790" y="1941185"/>
                </a:lnTo>
                <a:lnTo>
                  <a:pt x="0" y="19411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404919" y="806038"/>
            <a:ext cx="4843061" cy="82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9"/>
              </a:lnSpc>
            </a:pPr>
            <a:r>
              <a:rPr lang="en-US" sz="48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This person...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0" y="1905003"/>
            <a:ext cx="12643197" cy="150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9"/>
              </a:lnSpc>
            </a:pPr>
            <a:r>
              <a:rPr lang="en-US" sz="42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1. thinks that online learning isn't as good as face-to-face learning.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-658641" y="6408936"/>
            <a:ext cx="12643197" cy="150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9"/>
              </a:lnSpc>
            </a:pPr>
            <a:r>
              <a:rPr lang="en-US" sz="42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3. has more direct conversations and discussions.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448254" y="1084583"/>
            <a:ext cx="1880790" cy="840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 b="1" dirty="0">
                <a:solidFill>
                  <a:srgbClr val="4F30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329044" y="1153163"/>
            <a:ext cx="2349356" cy="837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 dirty="0">
                <a:solidFill>
                  <a:srgbClr val="4F30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Laura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951267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5782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15268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47879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155553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9512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855330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8240632" flipH="1">
            <a:off x="15372424" y="-180802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266152">
            <a:off x="-1651735" y="-16221"/>
            <a:ext cx="6756721" cy="1461909"/>
          </a:xfrm>
          <a:custGeom>
            <a:avLst/>
            <a:gdLst/>
            <a:ahLst/>
            <a:cxnLst/>
            <a:rect l="l" t="t" r="r" b="b"/>
            <a:pathLst>
              <a:path w="6756721" h="1461909">
                <a:moveTo>
                  <a:pt x="0" y="0"/>
                </a:moveTo>
                <a:lnTo>
                  <a:pt x="6756721" y="0"/>
                </a:lnTo>
                <a:lnTo>
                  <a:pt x="6756721" y="1461909"/>
                </a:lnTo>
                <a:lnTo>
                  <a:pt x="0" y="1461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9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808380"/>
              </p:ext>
            </p:extLst>
          </p:nvPr>
        </p:nvGraphicFramePr>
        <p:xfrm>
          <a:off x="13447163" y="2089166"/>
          <a:ext cx="3792075" cy="923104"/>
        </p:xfrm>
        <a:graphic>
          <a:graphicData uri="http://schemas.openxmlformats.org/drawingml/2006/table">
            <a:tbl>
              <a:tblPr/>
              <a:tblGrid>
                <a:gridCol w="1945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6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712198"/>
              </p:ext>
            </p:extLst>
          </p:nvPr>
        </p:nvGraphicFramePr>
        <p:xfrm>
          <a:off x="13447162" y="6558371"/>
          <a:ext cx="3792075" cy="923104"/>
        </p:xfrm>
        <a:graphic>
          <a:graphicData uri="http://schemas.openxmlformats.org/drawingml/2006/table">
            <a:tbl>
              <a:tblPr/>
              <a:tblGrid>
                <a:gridCol w="1699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3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577957"/>
              </p:ext>
            </p:extLst>
          </p:nvPr>
        </p:nvGraphicFramePr>
        <p:xfrm>
          <a:off x="13447163" y="4212412"/>
          <a:ext cx="3792075" cy="923104"/>
        </p:xfrm>
        <a:graphic>
          <a:graphicData uri="http://schemas.openxmlformats.org/drawingml/2006/table">
            <a:tbl>
              <a:tblPr/>
              <a:tblGrid>
                <a:gridCol w="1945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6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Freeform 22"/>
          <p:cNvSpPr/>
          <p:nvPr/>
        </p:nvSpPr>
        <p:spPr>
          <a:xfrm>
            <a:off x="14157865" y="1688152"/>
            <a:ext cx="1234535" cy="1309720"/>
          </a:xfrm>
          <a:custGeom>
            <a:avLst/>
            <a:gdLst/>
            <a:ahLst/>
            <a:cxnLst/>
            <a:rect l="l" t="t" r="r" b="b"/>
            <a:pathLst>
              <a:path w="1234535" h="1383873">
                <a:moveTo>
                  <a:pt x="0" y="0"/>
                </a:moveTo>
                <a:lnTo>
                  <a:pt x="1234534" y="0"/>
                </a:lnTo>
                <a:lnTo>
                  <a:pt x="1234534" y="1383873"/>
                </a:lnTo>
                <a:lnTo>
                  <a:pt x="0" y="1383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404919" y="806038"/>
            <a:ext cx="4843061" cy="82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9"/>
              </a:lnSpc>
            </a:pPr>
            <a:r>
              <a:rPr lang="en-US" sz="48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This person...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0" y="1905003"/>
            <a:ext cx="12643197" cy="150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9"/>
              </a:lnSpc>
            </a:pPr>
            <a:r>
              <a:rPr lang="en-US" sz="42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1.thinks that online learningisn't as good as face-to-face learning.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85785" y="4350291"/>
            <a:ext cx="12643197" cy="150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9"/>
              </a:lnSpc>
            </a:pPr>
            <a:r>
              <a:rPr lang="en-US" sz="42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2. gains the same knowledge in both ways of learning.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-658641" y="6408936"/>
            <a:ext cx="12643197" cy="150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9"/>
              </a:lnSpc>
            </a:pPr>
            <a:r>
              <a:rPr lang="en-US" sz="42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3. has more direct conversations and discussions.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448254" y="1084583"/>
            <a:ext cx="1859020" cy="840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 b="1" dirty="0">
                <a:solidFill>
                  <a:srgbClr val="4F30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329044" y="1153163"/>
            <a:ext cx="2349356" cy="837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 dirty="0">
                <a:solidFill>
                  <a:srgbClr val="4F30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Laura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951267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5782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15268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47879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155553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9512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855330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8240632" flipH="1">
            <a:off x="15372424" y="-180802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266152">
            <a:off x="-1651735" y="-16221"/>
            <a:ext cx="6756721" cy="1461909"/>
          </a:xfrm>
          <a:custGeom>
            <a:avLst/>
            <a:gdLst/>
            <a:ahLst/>
            <a:cxnLst/>
            <a:rect l="l" t="t" r="r" b="b"/>
            <a:pathLst>
              <a:path w="6756721" h="1461909">
                <a:moveTo>
                  <a:pt x="0" y="0"/>
                </a:moveTo>
                <a:lnTo>
                  <a:pt x="6756721" y="0"/>
                </a:lnTo>
                <a:lnTo>
                  <a:pt x="6756721" y="1461909"/>
                </a:lnTo>
                <a:lnTo>
                  <a:pt x="0" y="1461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9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276542"/>
              </p:ext>
            </p:extLst>
          </p:nvPr>
        </p:nvGraphicFramePr>
        <p:xfrm>
          <a:off x="13668541" y="2062229"/>
          <a:ext cx="3552660" cy="923104"/>
        </p:xfrm>
        <a:graphic>
          <a:graphicData uri="http://schemas.openxmlformats.org/drawingml/2006/table">
            <a:tbl>
              <a:tblPr/>
              <a:tblGrid>
                <a:gridCol w="1653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8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658919"/>
              </p:ext>
            </p:extLst>
          </p:nvPr>
        </p:nvGraphicFramePr>
        <p:xfrm>
          <a:off x="13668541" y="6545696"/>
          <a:ext cx="3552660" cy="923104"/>
        </p:xfrm>
        <a:graphic>
          <a:graphicData uri="http://schemas.openxmlformats.org/drawingml/2006/table">
            <a:tbl>
              <a:tblPr/>
              <a:tblGrid>
                <a:gridCol w="1591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031375"/>
              </p:ext>
            </p:extLst>
          </p:nvPr>
        </p:nvGraphicFramePr>
        <p:xfrm>
          <a:off x="13668541" y="4328845"/>
          <a:ext cx="3552660" cy="923104"/>
        </p:xfrm>
        <a:graphic>
          <a:graphicData uri="http://schemas.openxmlformats.org/drawingml/2006/table">
            <a:tbl>
              <a:tblPr/>
              <a:tblGrid>
                <a:gridCol w="1591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Freeform 22"/>
          <p:cNvSpPr/>
          <p:nvPr/>
        </p:nvSpPr>
        <p:spPr>
          <a:xfrm>
            <a:off x="14004855" y="1613998"/>
            <a:ext cx="1234535" cy="1383873"/>
          </a:xfrm>
          <a:custGeom>
            <a:avLst/>
            <a:gdLst/>
            <a:ahLst/>
            <a:cxnLst/>
            <a:rect l="l" t="t" r="r" b="b"/>
            <a:pathLst>
              <a:path w="1234535" h="1383873">
                <a:moveTo>
                  <a:pt x="0" y="0"/>
                </a:moveTo>
                <a:lnTo>
                  <a:pt x="1234534" y="0"/>
                </a:lnTo>
                <a:lnTo>
                  <a:pt x="1234534" y="1383873"/>
                </a:lnTo>
                <a:lnTo>
                  <a:pt x="0" y="1383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404919" y="806038"/>
            <a:ext cx="4843061" cy="82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9"/>
              </a:lnSpc>
            </a:pPr>
            <a:r>
              <a:rPr lang="en-US" sz="48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This person...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0" y="1905003"/>
            <a:ext cx="12643197" cy="150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9"/>
              </a:lnSpc>
            </a:pPr>
            <a:r>
              <a:rPr lang="en-US" sz="42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1.thinks that online learningisn't as good as face-to-face learning.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85785" y="4350291"/>
            <a:ext cx="12643197" cy="150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9"/>
              </a:lnSpc>
            </a:pPr>
            <a:r>
              <a:rPr lang="en-US" sz="42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2. gains the same knowledge in both ways of learning.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-658641" y="6408936"/>
            <a:ext cx="12643197" cy="150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9"/>
              </a:lnSpc>
            </a:pPr>
            <a:r>
              <a:rPr lang="en-US" sz="42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3. has more direct conversations and discussions.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448254" y="1084583"/>
            <a:ext cx="1791136" cy="840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 b="1" dirty="0">
                <a:solidFill>
                  <a:srgbClr val="4F30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329044" y="1153163"/>
            <a:ext cx="2349356" cy="837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 dirty="0">
                <a:solidFill>
                  <a:srgbClr val="4F30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Laura</a:t>
            </a:r>
          </a:p>
        </p:txBody>
      </p:sp>
      <p:sp>
        <p:nvSpPr>
          <p:cNvPr id="29" name="Freeform 29"/>
          <p:cNvSpPr/>
          <p:nvPr/>
        </p:nvSpPr>
        <p:spPr>
          <a:xfrm>
            <a:off x="15728439" y="3740839"/>
            <a:ext cx="1234535" cy="1383873"/>
          </a:xfrm>
          <a:custGeom>
            <a:avLst/>
            <a:gdLst/>
            <a:ahLst/>
            <a:cxnLst/>
            <a:rect l="l" t="t" r="r" b="b"/>
            <a:pathLst>
              <a:path w="1234535" h="1383873">
                <a:moveTo>
                  <a:pt x="0" y="0"/>
                </a:moveTo>
                <a:lnTo>
                  <a:pt x="1234535" y="0"/>
                </a:lnTo>
                <a:lnTo>
                  <a:pt x="1234535" y="1383873"/>
                </a:lnTo>
                <a:lnTo>
                  <a:pt x="0" y="1383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951267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5782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15268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47879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155553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9512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855330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8240632" flipH="1">
            <a:off x="15372424" y="-180802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266152">
            <a:off x="-1651735" y="-16221"/>
            <a:ext cx="6756721" cy="1461909"/>
          </a:xfrm>
          <a:custGeom>
            <a:avLst/>
            <a:gdLst/>
            <a:ahLst/>
            <a:cxnLst/>
            <a:rect l="l" t="t" r="r" b="b"/>
            <a:pathLst>
              <a:path w="6756721" h="1461909">
                <a:moveTo>
                  <a:pt x="0" y="0"/>
                </a:moveTo>
                <a:lnTo>
                  <a:pt x="6756721" y="0"/>
                </a:lnTo>
                <a:lnTo>
                  <a:pt x="6756721" y="1461909"/>
                </a:lnTo>
                <a:lnTo>
                  <a:pt x="0" y="1461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9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643633"/>
              </p:ext>
            </p:extLst>
          </p:nvPr>
        </p:nvGraphicFramePr>
        <p:xfrm>
          <a:off x="13721234" y="2129623"/>
          <a:ext cx="3591251" cy="923104"/>
        </p:xfrm>
        <a:graphic>
          <a:graphicData uri="http://schemas.openxmlformats.org/drawingml/2006/table">
            <a:tbl>
              <a:tblPr/>
              <a:tblGrid>
                <a:gridCol w="1671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903604"/>
              </p:ext>
            </p:extLst>
          </p:nvPr>
        </p:nvGraphicFramePr>
        <p:xfrm>
          <a:off x="13721234" y="6637240"/>
          <a:ext cx="3519608" cy="923104"/>
        </p:xfrm>
        <a:graphic>
          <a:graphicData uri="http://schemas.openxmlformats.org/drawingml/2006/table">
            <a:tbl>
              <a:tblPr/>
              <a:tblGrid>
                <a:gridCol w="1747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2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25113"/>
              </p:ext>
            </p:extLst>
          </p:nvPr>
        </p:nvGraphicFramePr>
        <p:xfrm>
          <a:off x="13721234" y="4273790"/>
          <a:ext cx="3591250" cy="923104"/>
        </p:xfrm>
        <a:graphic>
          <a:graphicData uri="http://schemas.openxmlformats.org/drawingml/2006/table">
            <a:tbl>
              <a:tblPr/>
              <a:tblGrid>
                <a:gridCol w="1823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Freeform 22"/>
          <p:cNvSpPr/>
          <p:nvPr/>
        </p:nvSpPr>
        <p:spPr>
          <a:xfrm>
            <a:off x="14200542" y="1717683"/>
            <a:ext cx="1234535" cy="1383873"/>
          </a:xfrm>
          <a:custGeom>
            <a:avLst/>
            <a:gdLst/>
            <a:ahLst/>
            <a:cxnLst/>
            <a:rect l="l" t="t" r="r" b="b"/>
            <a:pathLst>
              <a:path w="1234535" h="1383873">
                <a:moveTo>
                  <a:pt x="0" y="0"/>
                </a:moveTo>
                <a:lnTo>
                  <a:pt x="1234534" y="0"/>
                </a:lnTo>
                <a:lnTo>
                  <a:pt x="1234534" y="1383873"/>
                </a:lnTo>
                <a:lnTo>
                  <a:pt x="0" y="1383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404919" y="806038"/>
            <a:ext cx="4843061" cy="82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9"/>
              </a:lnSpc>
            </a:pPr>
            <a:r>
              <a:rPr lang="en-US" sz="48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This person...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0" y="1905003"/>
            <a:ext cx="12643197" cy="150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9"/>
              </a:lnSpc>
            </a:pPr>
            <a:r>
              <a:rPr lang="en-US" sz="4292" dirty="0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1.thinks that online learning isn't as good as face-to-face learning.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85785" y="4350291"/>
            <a:ext cx="12643197" cy="150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9"/>
              </a:lnSpc>
            </a:pPr>
            <a:r>
              <a:rPr lang="en-US" sz="42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2. gains the same knowledge in both ways of learning.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-658641" y="6408936"/>
            <a:ext cx="12643197" cy="150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9"/>
              </a:lnSpc>
            </a:pPr>
            <a:r>
              <a:rPr lang="en-US" sz="42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3. has more direct conversations and discussions.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448254" y="1084583"/>
            <a:ext cx="1791136" cy="840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 b="1" dirty="0">
                <a:solidFill>
                  <a:srgbClr val="4F30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329044" y="1153163"/>
            <a:ext cx="2589063" cy="837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 dirty="0">
                <a:solidFill>
                  <a:srgbClr val="4F30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Laura</a:t>
            </a:r>
          </a:p>
        </p:txBody>
      </p:sp>
      <p:sp>
        <p:nvSpPr>
          <p:cNvPr id="29" name="Freeform 29"/>
          <p:cNvSpPr/>
          <p:nvPr/>
        </p:nvSpPr>
        <p:spPr>
          <a:xfrm>
            <a:off x="16006307" y="3779705"/>
            <a:ext cx="1234535" cy="1383873"/>
          </a:xfrm>
          <a:custGeom>
            <a:avLst/>
            <a:gdLst/>
            <a:ahLst/>
            <a:cxnLst/>
            <a:rect l="l" t="t" r="r" b="b"/>
            <a:pathLst>
              <a:path w="1234535" h="1383873">
                <a:moveTo>
                  <a:pt x="0" y="0"/>
                </a:moveTo>
                <a:lnTo>
                  <a:pt x="1234535" y="0"/>
                </a:lnTo>
                <a:lnTo>
                  <a:pt x="1234535" y="1383873"/>
                </a:lnTo>
                <a:lnTo>
                  <a:pt x="0" y="1383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195446" y="6143448"/>
            <a:ext cx="1234535" cy="1383873"/>
          </a:xfrm>
          <a:custGeom>
            <a:avLst/>
            <a:gdLst/>
            <a:ahLst/>
            <a:cxnLst/>
            <a:rect l="l" t="t" r="r" b="b"/>
            <a:pathLst>
              <a:path w="1234535" h="1383873">
                <a:moveTo>
                  <a:pt x="0" y="0"/>
                </a:moveTo>
                <a:lnTo>
                  <a:pt x="1234534" y="0"/>
                </a:lnTo>
                <a:lnTo>
                  <a:pt x="1234534" y="1383874"/>
                </a:lnTo>
                <a:lnTo>
                  <a:pt x="0" y="13838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951267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5782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15268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47879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155553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9512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855330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8240632" flipH="1">
            <a:off x="15372424" y="-180802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266152">
            <a:off x="-1651735" y="-16221"/>
            <a:ext cx="6756721" cy="1461909"/>
          </a:xfrm>
          <a:custGeom>
            <a:avLst/>
            <a:gdLst/>
            <a:ahLst/>
            <a:cxnLst/>
            <a:rect l="l" t="t" r="r" b="b"/>
            <a:pathLst>
              <a:path w="6756721" h="1461909">
                <a:moveTo>
                  <a:pt x="0" y="0"/>
                </a:moveTo>
                <a:lnTo>
                  <a:pt x="6756721" y="0"/>
                </a:lnTo>
                <a:lnTo>
                  <a:pt x="6756721" y="1461909"/>
                </a:lnTo>
                <a:lnTo>
                  <a:pt x="0" y="1461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9" name="Table 19"/>
          <p:cNvGraphicFramePr>
            <a:graphicFrameLocks noGrp="1"/>
          </p:cNvGraphicFramePr>
          <p:nvPr/>
        </p:nvGraphicFramePr>
        <p:xfrm>
          <a:off x="13406330" y="2047875"/>
          <a:ext cx="1317273" cy="923104"/>
        </p:xfrm>
        <a:graphic>
          <a:graphicData uri="http://schemas.openxmlformats.org/drawingml/2006/table">
            <a:tbl>
              <a:tblPr/>
              <a:tblGrid>
                <a:gridCol w="613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TextBox 20"/>
          <p:cNvSpPr txBox="1"/>
          <p:nvPr/>
        </p:nvSpPr>
        <p:spPr>
          <a:xfrm>
            <a:off x="3404919" y="806038"/>
            <a:ext cx="4843061" cy="82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9"/>
              </a:lnSpc>
            </a:pPr>
            <a:r>
              <a:rPr lang="en-US" sz="48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This person...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0" y="2200711"/>
            <a:ext cx="12643197" cy="778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9"/>
              </a:lnSpc>
            </a:pPr>
            <a:r>
              <a:rPr lang="en-US" sz="45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4. uses emails to contact classmates.  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-104698" y="4364801"/>
            <a:ext cx="12643197" cy="778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9"/>
              </a:lnSpc>
            </a:pPr>
            <a:r>
              <a:rPr lang="en-US" sz="45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5. can pay more attention in class.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-658641" y="6418461"/>
            <a:ext cx="12643197" cy="1543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9"/>
              </a:lnSpc>
            </a:pPr>
            <a:r>
              <a:rPr lang="en-US" sz="44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6. needs to have access to high-speed Internet.</a:t>
            </a:r>
          </a:p>
        </p:txBody>
      </p:sp>
      <p:graphicFrame>
        <p:nvGraphicFramePr>
          <p:cNvPr id="24" name="Table 24"/>
          <p:cNvGraphicFramePr>
            <a:graphicFrameLocks noGrp="1"/>
          </p:cNvGraphicFramePr>
          <p:nvPr/>
        </p:nvGraphicFramePr>
        <p:xfrm>
          <a:off x="13406330" y="6551808"/>
          <a:ext cx="1421332" cy="923104"/>
        </p:xfrm>
        <a:graphic>
          <a:graphicData uri="http://schemas.openxmlformats.org/drawingml/2006/table">
            <a:tbl>
              <a:tblPr/>
              <a:tblGrid>
                <a:gridCol w="636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4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3406330" y="4299841"/>
          <a:ext cx="1421332" cy="923104"/>
        </p:xfrm>
        <a:graphic>
          <a:graphicData uri="http://schemas.openxmlformats.org/drawingml/2006/table">
            <a:tbl>
              <a:tblPr/>
              <a:tblGrid>
                <a:gridCol w="636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4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6"/>
          <p:cNvSpPr txBox="1"/>
          <p:nvPr/>
        </p:nvSpPr>
        <p:spPr>
          <a:xfrm>
            <a:off x="13448254" y="1084583"/>
            <a:ext cx="1980343" cy="840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 b="1" dirty="0">
                <a:solidFill>
                  <a:srgbClr val="4F30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329044" y="1153163"/>
            <a:ext cx="2349356" cy="837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 dirty="0">
                <a:solidFill>
                  <a:srgbClr val="4F30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Laura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951267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5782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15268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47879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155553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9512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855330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8240632" flipH="1">
            <a:off x="15372424" y="-180802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266152">
            <a:off x="-1651735" y="-16221"/>
            <a:ext cx="6756721" cy="1461909"/>
          </a:xfrm>
          <a:custGeom>
            <a:avLst/>
            <a:gdLst/>
            <a:ahLst/>
            <a:cxnLst/>
            <a:rect l="l" t="t" r="r" b="b"/>
            <a:pathLst>
              <a:path w="6756721" h="1461909">
                <a:moveTo>
                  <a:pt x="0" y="0"/>
                </a:moveTo>
                <a:lnTo>
                  <a:pt x="6756721" y="0"/>
                </a:lnTo>
                <a:lnTo>
                  <a:pt x="6756721" y="1461909"/>
                </a:lnTo>
                <a:lnTo>
                  <a:pt x="0" y="1461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9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680548"/>
              </p:ext>
            </p:extLst>
          </p:nvPr>
        </p:nvGraphicFramePr>
        <p:xfrm>
          <a:off x="13831246" y="1990728"/>
          <a:ext cx="2797662" cy="923104"/>
        </p:xfrm>
        <a:graphic>
          <a:graphicData uri="http://schemas.openxmlformats.org/drawingml/2006/table">
            <a:tbl>
              <a:tblPr/>
              <a:tblGrid>
                <a:gridCol w="1302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5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TextBox 20"/>
          <p:cNvSpPr txBox="1"/>
          <p:nvPr/>
        </p:nvSpPr>
        <p:spPr>
          <a:xfrm>
            <a:off x="3404919" y="806038"/>
            <a:ext cx="4843061" cy="82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9"/>
              </a:lnSpc>
            </a:pPr>
            <a:r>
              <a:rPr lang="en-US" sz="48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This person...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0" y="2200711"/>
            <a:ext cx="12643197" cy="778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9"/>
              </a:lnSpc>
            </a:pPr>
            <a:r>
              <a:rPr lang="en-US" sz="45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4. uses emails to contact classmates.  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-104698" y="4364801"/>
            <a:ext cx="12643197" cy="778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9"/>
              </a:lnSpc>
            </a:pPr>
            <a:r>
              <a:rPr lang="en-US" sz="45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5. can pay more attention in class.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-658641" y="6418461"/>
            <a:ext cx="12643197" cy="1543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9"/>
              </a:lnSpc>
            </a:pPr>
            <a:r>
              <a:rPr lang="en-US" sz="44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6. needs to have access to high-speed Internet.</a:t>
            </a:r>
          </a:p>
        </p:txBody>
      </p:sp>
      <p:graphicFrame>
        <p:nvGraphicFramePr>
          <p:cNvPr id="24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753069"/>
              </p:ext>
            </p:extLst>
          </p:nvPr>
        </p:nvGraphicFramePr>
        <p:xfrm>
          <a:off x="13831246" y="6551690"/>
          <a:ext cx="2797662" cy="923104"/>
        </p:xfrm>
        <a:graphic>
          <a:graphicData uri="http://schemas.openxmlformats.org/drawingml/2006/table">
            <a:tbl>
              <a:tblPr/>
              <a:tblGrid>
                <a:gridCol w="1253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4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969411"/>
              </p:ext>
            </p:extLst>
          </p:nvPr>
        </p:nvGraphicFramePr>
        <p:xfrm>
          <a:off x="13831246" y="4292598"/>
          <a:ext cx="2797662" cy="923104"/>
        </p:xfrm>
        <a:graphic>
          <a:graphicData uri="http://schemas.openxmlformats.org/drawingml/2006/table">
            <a:tbl>
              <a:tblPr/>
              <a:tblGrid>
                <a:gridCol w="1408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6"/>
          <p:cNvSpPr txBox="1"/>
          <p:nvPr/>
        </p:nvSpPr>
        <p:spPr>
          <a:xfrm>
            <a:off x="13448254" y="1084583"/>
            <a:ext cx="1791136" cy="840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 b="1" dirty="0">
                <a:solidFill>
                  <a:srgbClr val="4F30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329044" y="1153163"/>
            <a:ext cx="2273156" cy="837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 dirty="0">
                <a:solidFill>
                  <a:srgbClr val="4F30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Laura</a:t>
            </a:r>
          </a:p>
        </p:txBody>
      </p:sp>
      <p:sp>
        <p:nvSpPr>
          <p:cNvPr id="28" name="Freeform 28"/>
          <p:cNvSpPr/>
          <p:nvPr/>
        </p:nvSpPr>
        <p:spPr>
          <a:xfrm>
            <a:off x="15630827" y="1456313"/>
            <a:ext cx="1234535" cy="1383873"/>
          </a:xfrm>
          <a:custGeom>
            <a:avLst/>
            <a:gdLst/>
            <a:ahLst/>
            <a:cxnLst/>
            <a:rect l="l" t="t" r="r" b="b"/>
            <a:pathLst>
              <a:path w="1234535" h="1383873">
                <a:moveTo>
                  <a:pt x="0" y="0"/>
                </a:moveTo>
                <a:lnTo>
                  <a:pt x="1234535" y="0"/>
                </a:lnTo>
                <a:lnTo>
                  <a:pt x="1234535" y="1383874"/>
                </a:lnTo>
                <a:lnTo>
                  <a:pt x="0" y="13838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951267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5782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15268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47879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155553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9512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855330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8240632" flipH="1">
            <a:off x="15372424" y="-180802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266152">
            <a:off x="-1651735" y="-16221"/>
            <a:ext cx="6756721" cy="1461909"/>
          </a:xfrm>
          <a:custGeom>
            <a:avLst/>
            <a:gdLst/>
            <a:ahLst/>
            <a:cxnLst/>
            <a:rect l="l" t="t" r="r" b="b"/>
            <a:pathLst>
              <a:path w="6756721" h="1461909">
                <a:moveTo>
                  <a:pt x="0" y="0"/>
                </a:moveTo>
                <a:lnTo>
                  <a:pt x="6756721" y="0"/>
                </a:lnTo>
                <a:lnTo>
                  <a:pt x="6756721" y="1461909"/>
                </a:lnTo>
                <a:lnTo>
                  <a:pt x="0" y="1461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9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301958"/>
              </p:ext>
            </p:extLst>
          </p:nvPr>
        </p:nvGraphicFramePr>
        <p:xfrm>
          <a:off x="13878251" y="2250754"/>
          <a:ext cx="2750657" cy="923104"/>
        </p:xfrm>
        <a:graphic>
          <a:graphicData uri="http://schemas.openxmlformats.org/drawingml/2006/table">
            <a:tbl>
              <a:tblPr/>
              <a:tblGrid>
                <a:gridCol w="1437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2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TextBox 20"/>
          <p:cNvSpPr txBox="1"/>
          <p:nvPr/>
        </p:nvSpPr>
        <p:spPr>
          <a:xfrm>
            <a:off x="3404919" y="806038"/>
            <a:ext cx="4843061" cy="82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9"/>
              </a:lnSpc>
            </a:pPr>
            <a:r>
              <a:rPr lang="en-US" sz="48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This person...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0" y="2200711"/>
            <a:ext cx="12643197" cy="778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9"/>
              </a:lnSpc>
            </a:pPr>
            <a:r>
              <a:rPr lang="en-US" sz="45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4. uses emails to contact classmates.  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-104698" y="4364801"/>
            <a:ext cx="12643197" cy="778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9"/>
              </a:lnSpc>
            </a:pPr>
            <a:r>
              <a:rPr lang="en-US" sz="45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5. can pay more attention in class.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-658641" y="6418461"/>
            <a:ext cx="12643197" cy="1543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9"/>
              </a:lnSpc>
            </a:pPr>
            <a:r>
              <a:rPr lang="en-US" sz="44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6. needs to have access to high-speed Internet.</a:t>
            </a:r>
          </a:p>
        </p:txBody>
      </p:sp>
      <p:graphicFrame>
        <p:nvGraphicFramePr>
          <p:cNvPr id="24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751043"/>
              </p:ext>
            </p:extLst>
          </p:nvPr>
        </p:nvGraphicFramePr>
        <p:xfrm>
          <a:off x="13878250" y="6555751"/>
          <a:ext cx="2580949" cy="923104"/>
        </p:xfrm>
        <a:graphic>
          <a:graphicData uri="http://schemas.openxmlformats.org/drawingml/2006/table">
            <a:tbl>
              <a:tblPr/>
              <a:tblGrid>
                <a:gridCol w="1285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528597"/>
              </p:ext>
            </p:extLst>
          </p:nvPr>
        </p:nvGraphicFramePr>
        <p:xfrm>
          <a:off x="13878251" y="4294778"/>
          <a:ext cx="2750657" cy="923104"/>
        </p:xfrm>
        <a:graphic>
          <a:graphicData uri="http://schemas.openxmlformats.org/drawingml/2006/table">
            <a:tbl>
              <a:tblPr/>
              <a:tblGrid>
                <a:gridCol w="1232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8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6"/>
          <p:cNvSpPr txBox="1"/>
          <p:nvPr/>
        </p:nvSpPr>
        <p:spPr>
          <a:xfrm>
            <a:off x="13448254" y="1084583"/>
            <a:ext cx="1859020" cy="840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 b="1" dirty="0">
                <a:solidFill>
                  <a:srgbClr val="4F30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329044" y="1153163"/>
            <a:ext cx="2273156" cy="837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 dirty="0">
                <a:solidFill>
                  <a:srgbClr val="4F30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Laura</a:t>
            </a:r>
          </a:p>
        </p:txBody>
      </p:sp>
      <p:sp>
        <p:nvSpPr>
          <p:cNvPr id="28" name="Freeform 28"/>
          <p:cNvSpPr/>
          <p:nvPr/>
        </p:nvSpPr>
        <p:spPr>
          <a:xfrm>
            <a:off x="15600651" y="1789985"/>
            <a:ext cx="1234535" cy="1383873"/>
          </a:xfrm>
          <a:custGeom>
            <a:avLst/>
            <a:gdLst/>
            <a:ahLst/>
            <a:cxnLst/>
            <a:rect l="l" t="t" r="r" b="b"/>
            <a:pathLst>
              <a:path w="1234535" h="1383873">
                <a:moveTo>
                  <a:pt x="0" y="0"/>
                </a:moveTo>
                <a:lnTo>
                  <a:pt x="1234535" y="0"/>
                </a:lnTo>
                <a:lnTo>
                  <a:pt x="1234535" y="1383874"/>
                </a:lnTo>
                <a:lnTo>
                  <a:pt x="0" y="13838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4195446" y="3834009"/>
            <a:ext cx="1234535" cy="1383873"/>
          </a:xfrm>
          <a:custGeom>
            <a:avLst/>
            <a:gdLst/>
            <a:ahLst/>
            <a:cxnLst/>
            <a:rect l="l" t="t" r="r" b="b"/>
            <a:pathLst>
              <a:path w="1234535" h="1383873">
                <a:moveTo>
                  <a:pt x="0" y="0"/>
                </a:moveTo>
                <a:lnTo>
                  <a:pt x="1234534" y="0"/>
                </a:lnTo>
                <a:lnTo>
                  <a:pt x="1234534" y="1383873"/>
                </a:lnTo>
                <a:lnTo>
                  <a:pt x="0" y="1383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951267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5782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15268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47879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155553" y="8994809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9512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855330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8240632" flipH="1">
            <a:off x="15372424" y="-180802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266152">
            <a:off x="-1651735" y="-16221"/>
            <a:ext cx="6756721" cy="1461909"/>
          </a:xfrm>
          <a:custGeom>
            <a:avLst/>
            <a:gdLst/>
            <a:ahLst/>
            <a:cxnLst/>
            <a:rect l="l" t="t" r="r" b="b"/>
            <a:pathLst>
              <a:path w="6756721" h="1461909">
                <a:moveTo>
                  <a:pt x="0" y="0"/>
                </a:moveTo>
                <a:lnTo>
                  <a:pt x="6756721" y="0"/>
                </a:lnTo>
                <a:lnTo>
                  <a:pt x="6756721" y="1461909"/>
                </a:lnTo>
                <a:lnTo>
                  <a:pt x="0" y="1461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9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208223"/>
              </p:ext>
            </p:extLst>
          </p:nvPr>
        </p:nvGraphicFramePr>
        <p:xfrm>
          <a:off x="13609615" y="2265546"/>
          <a:ext cx="3154385" cy="923104"/>
        </p:xfrm>
        <a:graphic>
          <a:graphicData uri="http://schemas.openxmlformats.org/drawingml/2006/table">
            <a:tbl>
              <a:tblPr/>
              <a:tblGrid>
                <a:gridCol w="1630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TextBox 20"/>
          <p:cNvSpPr txBox="1"/>
          <p:nvPr/>
        </p:nvSpPr>
        <p:spPr>
          <a:xfrm>
            <a:off x="3404919" y="806038"/>
            <a:ext cx="4843061" cy="82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9"/>
              </a:lnSpc>
            </a:pPr>
            <a:r>
              <a:rPr lang="en-US" sz="48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This person...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0" y="2200711"/>
            <a:ext cx="12643197" cy="778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9"/>
              </a:lnSpc>
            </a:pPr>
            <a:r>
              <a:rPr lang="en-US" sz="45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4. uses emails to contact classmates.  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-104698" y="4364801"/>
            <a:ext cx="12643197" cy="778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9"/>
              </a:lnSpc>
            </a:pPr>
            <a:r>
              <a:rPr lang="en-US" sz="45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5. can pay more attention in class.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-658641" y="6418461"/>
            <a:ext cx="12643197" cy="1543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9"/>
              </a:lnSpc>
            </a:pPr>
            <a:r>
              <a:rPr lang="en-US" sz="4492">
                <a:solidFill>
                  <a:srgbClr val="4F3022"/>
                </a:solidFill>
                <a:latin typeface="Canva Sans"/>
                <a:ea typeface="Canva Sans"/>
                <a:cs typeface="Canva Sans"/>
                <a:sym typeface="Canva Sans"/>
              </a:rPr>
              <a:t>6. needs to have access to high-speed Internet.</a:t>
            </a:r>
          </a:p>
        </p:txBody>
      </p:sp>
      <p:graphicFrame>
        <p:nvGraphicFramePr>
          <p:cNvPr id="24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33452"/>
              </p:ext>
            </p:extLst>
          </p:nvPr>
        </p:nvGraphicFramePr>
        <p:xfrm>
          <a:off x="13721234" y="6575678"/>
          <a:ext cx="2661766" cy="923104"/>
        </p:xfrm>
        <a:graphic>
          <a:graphicData uri="http://schemas.openxmlformats.org/drawingml/2006/table">
            <a:tbl>
              <a:tblPr/>
              <a:tblGrid>
                <a:gridCol w="1366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878859"/>
              </p:ext>
            </p:extLst>
          </p:nvPr>
        </p:nvGraphicFramePr>
        <p:xfrm>
          <a:off x="13721234" y="4406202"/>
          <a:ext cx="2907674" cy="923104"/>
        </p:xfrm>
        <a:graphic>
          <a:graphicData uri="http://schemas.openxmlformats.org/drawingml/2006/table">
            <a:tbl>
              <a:tblPr/>
              <a:tblGrid>
                <a:gridCol w="1302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4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310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6"/>
          <p:cNvSpPr txBox="1"/>
          <p:nvPr/>
        </p:nvSpPr>
        <p:spPr>
          <a:xfrm>
            <a:off x="13448254" y="1084583"/>
            <a:ext cx="1730846" cy="840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 b="1" dirty="0">
                <a:solidFill>
                  <a:srgbClr val="4F30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329044" y="1153163"/>
            <a:ext cx="2273156" cy="837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 dirty="0">
                <a:solidFill>
                  <a:srgbClr val="4F302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Laura</a:t>
            </a:r>
          </a:p>
        </p:txBody>
      </p:sp>
      <p:sp>
        <p:nvSpPr>
          <p:cNvPr id="28" name="Freeform 28"/>
          <p:cNvSpPr/>
          <p:nvPr/>
        </p:nvSpPr>
        <p:spPr>
          <a:xfrm>
            <a:off x="15604437" y="1791587"/>
            <a:ext cx="1234535" cy="1383873"/>
          </a:xfrm>
          <a:custGeom>
            <a:avLst/>
            <a:gdLst/>
            <a:ahLst/>
            <a:cxnLst/>
            <a:rect l="l" t="t" r="r" b="b"/>
            <a:pathLst>
              <a:path w="1234535" h="1383873">
                <a:moveTo>
                  <a:pt x="0" y="0"/>
                </a:moveTo>
                <a:lnTo>
                  <a:pt x="1234535" y="0"/>
                </a:lnTo>
                <a:lnTo>
                  <a:pt x="1234535" y="1383874"/>
                </a:lnTo>
                <a:lnTo>
                  <a:pt x="0" y="13838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4006482" y="3931217"/>
            <a:ext cx="1234535" cy="1383873"/>
          </a:xfrm>
          <a:custGeom>
            <a:avLst/>
            <a:gdLst/>
            <a:ahLst/>
            <a:cxnLst/>
            <a:rect l="l" t="t" r="r" b="b"/>
            <a:pathLst>
              <a:path w="1234535" h="1383873">
                <a:moveTo>
                  <a:pt x="0" y="0"/>
                </a:moveTo>
                <a:lnTo>
                  <a:pt x="1234534" y="0"/>
                </a:lnTo>
                <a:lnTo>
                  <a:pt x="1234534" y="1383873"/>
                </a:lnTo>
                <a:lnTo>
                  <a:pt x="0" y="1383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5398267" y="6122558"/>
            <a:ext cx="1234535" cy="1383873"/>
          </a:xfrm>
          <a:custGeom>
            <a:avLst/>
            <a:gdLst/>
            <a:ahLst/>
            <a:cxnLst/>
            <a:rect l="l" t="t" r="r" b="b"/>
            <a:pathLst>
              <a:path w="1234535" h="1383873">
                <a:moveTo>
                  <a:pt x="0" y="0"/>
                </a:moveTo>
                <a:lnTo>
                  <a:pt x="1234535" y="0"/>
                </a:lnTo>
                <a:lnTo>
                  <a:pt x="1234535" y="1383873"/>
                </a:lnTo>
                <a:lnTo>
                  <a:pt x="0" y="1383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10287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8829836">
            <a:off x="-952131" y="221494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0" y="0"/>
                </a:moveTo>
                <a:lnTo>
                  <a:pt x="3961662" y="0"/>
                </a:lnTo>
                <a:lnTo>
                  <a:pt x="3961662" y="1296544"/>
                </a:lnTo>
                <a:lnTo>
                  <a:pt x="0" y="1296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8240632" flipH="1">
            <a:off x="15278469" y="145769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865121" y="3238907"/>
            <a:ext cx="933416" cy="921536"/>
          </a:xfrm>
          <a:custGeom>
            <a:avLst/>
            <a:gdLst/>
            <a:ahLst/>
            <a:cxnLst/>
            <a:rect l="l" t="t" r="r" b="b"/>
            <a:pathLst>
              <a:path w="933416" h="921536">
                <a:moveTo>
                  <a:pt x="0" y="0"/>
                </a:moveTo>
                <a:lnTo>
                  <a:pt x="933416" y="0"/>
                </a:lnTo>
                <a:lnTo>
                  <a:pt x="933416" y="921536"/>
                </a:lnTo>
                <a:lnTo>
                  <a:pt x="0" y="921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0" y="2613007"/>
            <a:ext cx="1341088" cy="1341088"/>
          </a:xfrm>
          <a:custGeom>
            <a:avLst/>
            <a:gdLst/>
            <a:ahLst/>
            <a:cxnLst/>
            <a:rect l="l" t="t" r="r" b="b"/>
            <a:pathLst>
              <a:path w="1341088" h="1341088">
                <a:moveTo>
                  <a:pt x="0" y="0"/>
                </a:moveTo>
                <a:lnTo>
                  <a:pt x="1341088" y="0"/>
                </a:lnTo>
                <a:lnTo>
                  <a:pt x="1341088" y="1341088"/>
                </a:lnTo>
                <a:lnTo>
                  <a:pt x="0" y="1341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467936" y="1570121"/>
            <a:ext cx="1226747" cy="1211134"/>
          </a:xfrm>
          <a:custGeom>
            <a:avLst/>
            <a:gdLst/>
            <a:ahLst/>
            <a:cxnLst/>
            <a:rect l="l" t="t" r="r" b="b"/>
            <a:pathLst>
              <a:path w="1226747" h="1211134">
                <a:moveTo>
                  <a:pt x="0" y="0"/>
                </a:moveTo>
                <a:lnTo>
                  <a:pt x="1226747" y="0"/>
                </a:lnTo>
                <a:lnTo>
                  <a:pt x="1226747" y="1211134"/>
                </a:lnTo>
                <a:lnTo>
                  <a:pt x="0" y="12111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925843" y="787696"/>
            <a:ext cx="7218157" cy="1434776"/>
            <a:chOff x="0" y="0"/>
            <a:chExt cx="9624210" cy="19130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25594" cy="1913034"/>
            </a:xfrm>
            <a:custGeom>
              <a:avLst/>
              <a:gdLst/>
              <a:ahLst/>
              <a:cxnLst/>
              <a:rect l="l" t="t" r="r" b="b"/>
              <a:pathLst>
                <a:path w="2125594" h="1913034">
                  <a:moveTo>
                    <a:pt x="0" y="0"/>
                  </a:moveTo>
                  <a:lnTo>
                    <a:pt x="2125594" y="0"/>
                  </a:lnTo>
                  <a:lnTo>
                    <a:pt x="2125594" y="1913034"/>
                  </a:lnTo>
                  <a:lnTo>
                    <a:pt x="0" y="1913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567930" y="508453"/>
              <a:ext cx="859553" cy="1000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0"/>
                </a:lnSpc>
              </a:pPr>
              <a:r>
                <a:rPr lang="en-US" sz="5450" spc="-54">
                  <a:solidFill>
                    <a:srgbClr val="E2834B"/>
                  </a:solidFill>
                  <a:latin typeface="Adigiana Toybox"/>
                  <a:ea typeface="Adigiana Toybox"/>
                  <a:cs typeface="Adigiana Toybox"/>
                  <a:sym typeface="Adigiana Toybox"/>
                </a:rPr>
                <a:t>2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027278" y="224992"/>
              <a:ext cx="7596932" cy="1615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00"/>
                </a:lnSpc>
                <a:spcBef>
                  <a:spcPct val="0"/>
                </a:spcBef>
              </a:pPr>
              <a:r>
                <a:rPr lang="en-US" sz="8700">
                  <a:solidFill>
                    <a:srgbClr val="DC9F4B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Activities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422802" y="2488541"/>
            <a:ext cx="11442397" cy="5938757"/>
          </a:xfrm>
          <a:custGeom>
            <a:avLst/>
            <a:gdLst/>
            <a:ahLst/>
            <a:cxnLst/>
            <a:rect l="l" t="t" r="r" b="b"/>
            <a:pathLst>
              <a:path w="11442397" h="5938757">
                <a:moveTo>
                  <a:pt x="0" y="0"/>
                </a:moveTo>
                <a:lnTo>
                  <a:pt x="11442396" y="0"/>
                </a:lnTo>
                <a:lnTo>
                  <a:pt x="11442396" y="5938757"/>
                </a:lnTo>
                <a:lnTo>
                  <a:pt x="0" y="59387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7718" y="5678846"/>
            <a:ext cx="3740727" cy="4114800"/>
          </a:xfrm>
          <a:custGeom>
            <a:avLst/>
            <a:gdLst/>
            <a:ahLst/>
            <a:cxnLst/>
            <a:rect l="l" t="t" r="r" b="b"/>
            <a:pathLst>
              <a:path w="3740727" h="4114800">
                <a:moveTo>
                  <a:pt x="0" y="0"/>
                </a:moveTo>
                <a:lnTo>
                  <a:pt x="3740728" y="0"/>
                </a:lnTo>
                <a:lnTo>
                  <a:pt x="37407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161590" y="5896465"/>
            <a:ext cx="2433091" cy="1712011"/>
          </a:xfrm>
          <a:custGeom>
            <a:avLst/>
            <a:gdLst/>
            <a:ahLst/>
            <a:cxnLst/>
            <a:rect l="l" t="t" r="r" b="b"/>
            <a:pathLst>
              <a:path w="2433091" h="1712011">
                <a:moveTo>
                  <a:pt x="0" y="0"/>
                </a:moveTo>
                <a:lnTo>
                  <a:pt x="2433091" y="0"/>
                </a:lnTo>
                <a:lnTo>
                  <a:pt x="2433091" y="1712011"/>
                </a:lnTo>
                <a:lnTo>
                  <a:pt x="0" y="17120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4111256" y="3283551"/>
            <a:ext cx="3640956" cy="7126426"/>
          </a:xfrm>
          <a:custGeom>
            <a:avLst/>
            <a:gdLst/>
            <a:ahLst/>
            <a:cxnLst/>
            <a:rect l="l" t="t" r="r" b="b"/>
            <a:pathLst>
              <a:path w="3640956" h="7126426">
                <a:moveTo>
                  <a:pt x="0" y="0"/>
                </a:moveTo>
                <a:lnTo>
                  <a:pt x="3640956" y="0"/>
                </a:lnTo>
                <a:lnTo>
                  <a:pt x="3640956" y="7126426"/>
                </a:lnTo>
                <a:lnTo>
                  <a:pt x="0" y="712642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3611528" y="3566325"/>
            <a:ext cx="10983153" cy="2202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9"/>
              </a:lnSpc>
            </a:pPr>
            <a:r>
              <a:rPr lang="en-US" sz="6292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4/Work in pairs. Discuss the following question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10287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8829836">
            <a:off x="-952131" y="221494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0" y="0"/>
                </a:moveTo>
                <a:lnTo>
                  <a:pt x="3961662" y="0"/>
                </a:lnTo>
                <a:lnTo>
                  <a:pt x="3961662" y="1296544"/>
                </a:lnTo>
                <a:lnTo>
                  <a:pt x="0" y="1296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8240632" flipH="1">
            <a:off x="15278469" y="145769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865121" y="3238907"/>
            <a:ext cx="933416" cy="921536"/>
          </a:xfrm>
          <a:custGeom>
            <a:avLst/>
            <a:gdLst/>
            <a:ahLst/>
            <a:cxnLst/>
            <a:rect l="l" t="t" r="r" b="b"/>
            <a:pathLst>
              <a:path w="933416" h="921536">
                <a:moveTo>
                  <a:pt x="0" y="0"/>
                </a:moveTo>
                <a:lnTo>
                  <a:pt x="933416" y="0"/>
                </a:lnTo>
                <a:lnTo>
                  <a:pt x="933416" y="921536"/>
                </a:lnTo>
                <a:lnTo>
                  <a:pt x="0" y="921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0" y="2613007"/>
            <a:ext cx="1341088" cy="1341088"/>
          </a:xfrm>
          <a:custGeom>
            <a:avLst/>
            <a:gdLst/>
            <a:ahLst/>
            <a:cxnLst/>
            <a:rect l="l" t="t" r="r" b="b"/>
            <a:pathLst>
              <a:path w="1341088" h="1341088">
                <a:moveTo>
                  <a:pt x="0" y="0"/>
                </a:moveTo>
                <a:lnTo>
                  <a:pt x="1341088" y="0"/>
                </a:lnTo>
                <a:lnTo>
                  <a:pt x="1341088" y="1341088"/>
                </a:lnTo>
                <a:lnTo>
                  <a:pt x="0" y="1341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467936" y="1570121"/>
            <a:ext cx="1226747" cy="1211134"/>
          </a:xfrm>
          <a:custGeom>
            <a:avLst/>
            <a:gdLst/>
            <a:ahLst/>
            <a:cxnLst/>
            <a:rect l="l" t="t" r="r" b="b"/>
            <a:pathLst>
              <a:path w="1226747" h="1211134">
                <a:moveTo>
                  <a:pt x="0" y="0"/>
                </a:moveTo>
                <a:lnTo>
                  <a:pt x="1226747" y="0"/>
                </a:lnTo>
                <a:lnTo>
                  <a:pt x="1226747" y="1211134"/>
                </a:lnTo>
                <a:lnTo>
                  <a:pt x="0" y="12111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925843" y="787696"/>
            <a:ext cx="7218157" cy="1434776"/>
            <a:chOff x="0" y="0"/>
            <a:chExt cx="9624210" cy="19130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25594" cy="1913034"/>
            </a:xfrm>
            <a:custGeom>
              <a:avLst/>
              <a:gdLst/>
              <a:ahLst/>
              <a:cxnLst/>
              <a:rect l="l" t="t" r="r" b="b"/>
              <a:pathLst>
                <a:path w="2125594" h="1913034">
                  <a:moveTo>
                    <a:pt x="0" y="0"/>
                  </a:moveTo>
                  <a:lnTo>
                    <a:pt x="2125594" y="0"/>
                  </a:lnTo>
                  <a:lnTo>
                    <a:pt x="2125594" y="1913034"/>
                  </a:lnTo>
                  <a:lnTo>
                    <a:pt x="0" y="1913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567930" y="508453"/>
              <a:ext cx="859553" cy="1000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0"/>
                </a:lnSpc>
              </a:pPr>
              <a:r>
                <a:rPr lang="en-US" sz="5450" spc="-54">
                  <a:solidFill>
                    <a:srgbClr val="E2834B"/>
                  </a:solidFill>
                  <a:latin typeface="Adigiana Toybox"/>
                  <a:ea typeface="Adigiana Toybox"/>
                  <a:cs typeface="Adigiana Toybox"/>
                  <a:sym typeface="Adigiana Toybox"/>
                </a:rPr>
                <a:t>2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027278" y="224992"/>
              <a:ext cx="7596932" cy="1615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00"/>
                </a:lnSpc>
                <a:spcBef>
                  <a:spcPct val="0"/>
                </a:spcBef>
              </a:pPr>
              <a:r>
                <a:rPr lang="en-US" sz="8700">
                  <a:solidFill>
                    <a:srgbClr val="DC9F4B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Activities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422802" y="2488541"/>
            <a:ext cx="11442397" cy="5938757"/>
          </a:xfrm>
          <a:custGeom>
            <a:avLst/>
            <a:gdLst/>
            <a:ahLst/>
            <a:cxnLst/>
            <a:rect l="l" t="t" r="r" b="b"/>
            <a:pathLst>
              <a:path w="11442397" h="5938757">
                <a:moveTo>
                  <a:pt x="0" y="0"/>
                </a:moveTo>
                <a:lnTo>
                  <a:pt x="11442396" y="0"/>
                </a:lnTo>
                <a:lnTo>
                  <a:pt x="11442396" y="5938757"/>
                </a:lnTo>
                <a:lnTo>
                  <a:pt x="0" y="59387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7718" y="5678846"/>
            <a:ext cx="3740727" cy="4114800"/>
          </a:xfrm>
          <a:custGeom>
            <a:avLst/>
            <a:gdLst/>
            <a:ahLst/>
            <a:cxnLst/>
            <a:rect l="l" t="t" r="r" b="b"/>
            <a:pathLst>
              <a:path w="3740727" h="4114800">
                <a:moveTo>
                  <a:pt x="0" y="0"/>
                </a:moveTo>
                <a:lnTo>
                  <a:pt x="3740728" y="0"/>
                </a:lnTo>
                <a:lnTo>
                  <a:pt x="37407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161590" y="5896465"/>
            <a:ext cx="2433091" cy="1712011"/>
          </a:xfrm>
          <a:custGeom>
            <a:avLst/>
            <a:gdLst/>
            <a:ahLst/>
            <a:cxnLst/>
            <a:rect l="l" t="t" r="r" b="b"/>
            <a:pathLst>
              <a:path w="2433091" h="1712011">
                <a:moveTo>
                  <a:pt x="0" y="0"/>
                </a:moveTo>
                <a:lnTo>
                  <a:pt x="2433091" y="0"/>
                </a:lnTo>
                <a:lnTo>
                  <a:pt x="2433091" y="1712011"/>
                </a:lnTo>
                <a:lnTo>
                  <a:pt x="0" y="17120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4111256" y="3283551"/>
            <a:ext cx="3640956" cy="7126426"/>
          </a:xfrm>
          <a:custGeom>
            <a:avLst/>
            <a:gdLst/>
            <a:ahLst/>
            <a:cxnLst/>
            <a:rect l="l" t="t" r="r" b="b"/>
            <a:pathLst>
              <a:path w="3640956" h="7126426">
                <a:moveTo>
                  <a:pt x="0" y="0"/>
                </a:moveTo>
                <a:lnTo>
                  <a:pt x="3640956" y="0"/>
                </a:lnTo>
                <a:lnTo>
                  <a:pt x="3640956" y="7126426"/>
                </a:lnTo>
                <a:lnTo>
                  <a:pt x="0" y="712642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3813384" y="3694095"/>
            <a:ext cx="10983153" cy="2202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9"/>
              </a:lnSpc>
            </a:pPr>
            <a:r>
              <a:rPr lang="en-US" sz="6292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Which way of learning do you think is better? Why?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E676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FFD37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862537" y="1590990"/>
            <a:ext cx="4058378" cy="11446707"/>
          </a:xfrm>
          <a:custGeom>
            <a:avLst/>
            <a:gdLst/>
            <a:ahLst/>
            <a:cxnLst/>
            <a:rect l="l" t="t" r="r" b="b"/>
            <a:pathLst>
              <a:path w="4058378" h="11446707">
                <a:moveTo>
                  <a:pt x="0" y="0"/>
                </a:moveTo>
                <a:lnTo>
                  <a:pt x="4058378" y="0"/>
                </a:lnTo>
                <a:lnTo>
                  <a:pt x="4058378" y="11446708"/>
                </a:lnTo>
                <a:lnTo>
                  <a:pt x="0" y="114467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3296654" y="-572413"/>
            <a:ext cx="7991100" cy="11415857"/>
          </a:xfrm>
          <a:custGeom>
            <a:avLst/>
            <a:gdLst/>
            <a:ahLst/>
            <a:cxnLst/>
            <a:rect l="l" t="t" r="r" b="b"/>
            <a:pathLst>
              <a:path w="7991100" h="11415857">
                <a:moveTo>
                  <a:pt x="0" y="0"/>
                </a:moveTo>
                <a:lnTo>
                  <a:pt x="7991100" y="0"/>
                </a:lnTo>
                <a:lnTo>
                  <a:pt x="7991100" y="11415857"/>
                </a:lnTo>
                <a:lnTo>
                  <a:pt x="0" y="114158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269227" y="5972826"/>
            <a:ext cx="2595853" cy="7284282"/>
          </a:xfrm>
          <a:custGeom>
            <a:avLst/>
            <a:gdLst/>
            <a:ahLst/>
            <a:cxnLst/>
            <a:rect l="l" t="t" r="r" b="b"/>
            <a:pathLst>
              <a:path w="2595853" h="7284282">
                <a:moveTo>
                  <a:pt x="0" y="0"/>
                </a:moveTo>
                <a:lnTo>
                  <a:pt x="2595854" y="0"/>
                </a:lnTo>
                <a:lnTo>
                  <a:pt x="2595854" y="7284282"/>
                </a:lnTo>
                <a:lnTo>
                  <a:pt x="0" y="72842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-595780" y="4518830"/>
            <a:ext cx="2606035" cy="1933204"/>
          </a:xfrm>
          <a:custGeom>
            <a:avLst/>
            <a:gdLst/>
            <a:ahLst/>
            <a:cxnLst/>
            <a:rect l="l" t="t" r="r" b="b"/>
            <a:pathLst>
              <a:path w="2606035" h="1933204">
                <a:moveTo>
                  <a:pt x="2606036" y="0"/>
                </a:moveTo>
                <a:lnTo>
                  <a:pt x="0" y="0"/>
                </a:lnTo>
                <a:lnTo>
                  <a:pt x="0" y="1933204"/>
                </a:lnTo>
                <a:lnTo>
                  <a:pt x="2606036" y="1933204"/>
                </a:lnTo>
                <a:lnTo>
                  <a:pt x="260603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840862" y="1139966"/>
            <a:ext cx="1642647" cy="1642647"/>
          </a:xfrm>
          <a:custGeom>
            <a:avLst/>
            <a:gdLst/>
            <a:ahLst/>
            <a:cxnLst/>
            <a:rect l="l" t="t" r="r" b="b"/>
            <a:pathLst>
              <a:path w="1642647" h="1642647">
                <a:moveTo>
                  <a:pt x="0" y="0"/>
                </a:moveTo>
                <a:lnTo>
                  <a:pt x="1642648" y="0"/>
                </a:lnTo>
                <a:lnTo>
                  <a:pt x="1642648" y="1642647"/>
                </a:lnTo>
                <a:lnTo>
                  <a:pt x="0" y="1642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-130112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1798354" y="0"/>
                </a:moveTo>
                <a:lnTo>
                  <a:pt x="0" y="0"/>
                </a:lnTo>
                <a:lnTo>
                  <a:pt x="0" y="1798354"/>
                </a:lnTo>
                <a:lnTo>
                  <a:pt x="1798354" y="1798354"/>
                </a:lnTo>
                <a:lnTo>
                  <a:pt x="1798354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489646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0" y="0"/>
                </a:moveTo>
                <a:lnTo>
                  <a:pt x="1798354" y="0"/>
                </a:lnTo>
                <a:lnTo>
                  <a:pt x="1798354" y="1798354"/>
                </a:lnTo>
                <a:lnTo>
                  <a:pt x="0" y="17983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92935" y="2603739"/>
            <a:ext cx="1075327" cy="1061641"/>
          </a:xfrm>
          <a:custGeom>
            <a:avLst/>
            <a:gdLst/>
            <a:ahLst/>
            <a:cxnLst/>
            <a:rect l="l" t="t" r="r" b="b"/>
            <a:pathLst>
              <a:path w="1075327" h="1061641">
                <a:moveTo>
                  <a:pt x="0" y="0"/>
                </a:moveTo>
                <a:lnTo>
                  <a:pt x="1075328" y="0"/>
                </a:lnTo>
                <a:lnTo>
                  <a:pt x="1075328" y="1061641"/>
                </a:lnTo>
                <a:lnTo>
                  <a:pt x="0" y="106164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053647">
            <a:off x="12569528" y="4526784"/>
            <a:ext cx="688294" cy="4114800"/>
          </a:xfrm>
          <a:custGeom>
            <a:avLst/>
            <a:gdLst/>
            <a:ahLst/>
            <a:cxnLst/>
            <a:rect l="l" t="t" r="r" b="b"/>
            <a:pathLst>
              <a:path w="688294" h="4114800">
                <a:moveTo>
                  <a:pt x="0" y="0"/>
                </a:moveTo>
                <a:lnTo>
                  <a:pt x="688294" y="0"/>
                </a:lnTo>
                <a:lnTo>
                  <a:pt x="6882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3109224" y="2303049"/>
            <a:ext cx="7949041" cy="543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93"/>
              </a:lnSpc>
            </a:pPr>
            <a:r>
              <a:rPr lang="en-US" sz="10352">
                <a:solidFill>
                  <a:srgbClr val="FFF2E9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I. Vocabulary</a:t>
            </a:r>
          </a:p>
          <a:p>
            <a:pPr algn="ctr">
              <a:lnSpc>
                <a:spcPts val="14493"/>
              </a:lnSpc>
            </a:pPr>
            <a:r>
              <a:rPr lang="en-US" sz="10352">
                <a:solidFill>
                  <a:srgbClr val="FFF2E9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II. Activities</a:t>
            </a:r>
          </a:p>
          <a:p>
            <a:pPr algn="ctr">
              <a:lnSpc>
                <a:spcPts val="14493"/>
              </a:lnSpc>
            </a:pPr>
            <a:r>
              <a:rPr lang="en-US" sz="10352">
                <a:solidFill>
                  <a:srgbClr val="FFF2E9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III. Practice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E676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FFD37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51770" y="4748485"/>
            <a:ext cx="1877845" cy="4114800"/>
          </a:xfrm>
          <a:custGeom>
            <a:avLst/>
            <a:gdLst/>
            <a:ahLst/>
            <a:cxnLst/>
            <a:rect l="l" t="t" r="r" b="b"/>
            <a:pathLst>
              <a:path w="1877845" h="4114800">
                <a:moveTo>
                  <a:pt x="0" y="0"/>
                </a:moveTo>
                <a:lnTo>
                  <a:pt x="1877845" y="0"/>
                </a:lnTo>
                <a:lnTo>
                  <a:pt x="1877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795303" y="5135516"/>
            <a:ext cx="2927993" cy="3727769"/>
          </a:xfrm>
          <a:custGeom>
            <a:avLst/>
            <a:gdLst/>
            <a:ahLst/>
            <a:cxnLst/>
            <a:rect l="l" t="t" r="r" b="b"/>
            <a:pathLst>
              <a:path w="2927993" h="3727769">
                <a:moveTo>
                  <a:pt x="2927994" y="0"/>
                </a:moveTo>
                <a:lnTo>
                  <a:pt x="0" y="0"/>
                </a:lnTo>
                <a:lnTo>
                  <a:pt x="0" y="3727769"/>
                </a:lnTo>
                <a:lnTo>
                  <a:pt x="2927994" y="3727769"/>
                </a:lnTo>
                <a:lnTo>
                  <a:pt x="292799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-130112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1798354" y="0"/>
                </a:moveTo>
                <a:lnTo>
                  <a:pt x="0" y="0"/>
                </a:lnTo>
                <a:lnTo>
                  <a:pt x="0" y="1798354"/>
                </a:lnTo>
                <a:lnTo>
                  <a:pt x="1798354" y="1798354"/>
                </a:lnTo>
                <a:lnTo>
                  <a:pt x="179835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489646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0" y="0"/>
                </a:moveTo>
                <a:lnTo>
                  <a:pt x="1798354" y="0"/>
                </a:lnTo>
                <a:lnTo>
                  <a:pt x="1798354" y="1798354"/>
                </a:lnTo>
                <a:lnTo>
                  <a:pt x="0" y="1798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353617" y="2074440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183986" y="1590990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51770" y="3041340"/>
            <a:ext cx="1048163" cy="1048163"/>
          </a:xfrm>
          <a:custGeom>
            <a:avLst/>
            <a:gdLst/>
            <a:ahLst/>
            <a:cxnLst/>
            <a:rect l="l" t="t" r="r" b="b"/>
            <a:pathLst>
              <a:path w="1048163" h="1048163">
                <a:moveTo>
                  <a:pt x="0" y="0"/>
                </a:moveTo>
                <a:lnTo>
                  <a:pt x="1048163" y="0"/>
                </a:lnTo>
                <a:lnTo>
                  <a:pt x="1048163" y="1048163"/>
                </a:lnTo>
                <a:lnTo>
                  <a:pt x="0" y="10481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963124" y="318267"/>
            <a:ext cx="7218157" cy="1517486"/>
            <a:chOff x="0" y="0"/>
            <a:chExt cx="9624210" cy="202331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125594" cy="1913034"/>
            </a:xfrm>
            <a:custGeom>
              <a:avLst/>
              <a:gdLst/>
              <a:ahLst/>
              <a:cxnLst/>
              <a:rect l="l" t="t" r="r" b="b"/>
              <a:pathLst>
                <a:path w="2125594" h="1913034">
                  <a:moveTo>
                    <a:pt x="0" y="0"/>
                  </a:moveTo>
                  <a:lnTo>
                    <a:pt x="2125594" y="0"/>
                  </a:lnTo>
                  <a:lnTo>
                    <a:pt x="2125594" y="1913034"/>
                  </a:lnTo>
                  <a:lnTo>
                    <a:pt x="0" y="1913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567930" y="508453"/>
              <a:ext cx="859553" cy="1000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0"/>
                </a:lnSpc>
              </a:pPr>
              <a:r>
                <a:rPr lang="en-US" sz="5450" spc="-54">
                  <a:solidFill>
                    <a:srgbClr val="E2834B"/>
                  </a:solidFill>
                  <a:latin typeface="Adigiana Toybox"/>
                  <a:ea typeface="Adigiana Toybox"/>
                  <a:cs typeface="Adigiana Toybox"/>
                  <a:sym typeface="Adigiana Toybox"/>
                </a:rPr>
                <a:t>3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027278" y="244042"/>
              <a:ext cx="7596932" cy="1779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DC9F4B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Practice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871691" y="4046363"/>
            <a:ext cx="14360509" cy="1632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34"/>
              </a:lnSpc>
            </a:pPr>
            <a:r>
              <a:rPr lang="en-US" sz="12234" spc="-122">
                <a:solidFill>
                  <a:srgbClr val="E46064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PLAY THE GAME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3740" y="-96111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E676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FFD37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3735397" y="-1868797"/>
            <a:ext cx="9646724" cy="13781035"/>
          </a:xfrm>
          <a:custGeom>
            <a:avLst/>
            <a:gdLst/>
            <a:ahLst/>
            <a:cxnLst/>
            <a:rect l="l" t="t" r="r" b="b"/>
            <a:pathLst>
              <a:path w="9646724" h="13781035">
                <a:moveTo>
                  <a:pt x="0" y="0"/>
                </a:moveTo>
                <a:lnTo>
                  <a:pt x="9646724" y="0"/>
                </a:lnTo>
                <a:lnTo>
                  <a:pt x="9646724" y="13781034"/>
                </a:lnTo>
                <a:lnTo>
                  <a:pt x="0" y="137810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489646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0" y="0"/>
                </a:moveTo>
                <a:lnTo>
                  <a:pt x="1798354" y="0"/>
                </a:lnTo>
                <a:lnTo>
                  <a:pt x="1798354" y="1798354"/>
                </a:lnTo>
                <a:lnTo>
                  <a:pt x="0" y="17983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062585" y="2346968"/>
            <a:ext cx="2642909" cy="7267999"/>
          </a:xfrm>
          <a:custGeom>
            <a:avLst/>
            <a:gdLst/>
            <a:ahLst/>
            <a:cxnLst/>
            <a:rect l="l" t="t" r="r" b="b"/>
            <a:pathLst>
              <a:path w="2642909" h="7267999">
                <a:moveTo>
                  <a:pt x="0" y="0"/>
                </a:moveTo>
                <a:lnTo>
                  <a:pt x="2642909" y="0"/>
                </a:lnTo>
                <a:lnTo>
                  <a:pt x="2642909" y="7267999"/>
                </a:lnTo>
                <a:lnTo>
                  <a:pt x="0" y="72679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213727">
            <a:off x="451621" y="5517998"/>
            <a:ext cx="1978611" cy="2965220"/>
          </a:xfrm>
          <a:custGeom>
            <a:avLst/>
            <a:gdLst/>
            <a:ahLst/>
            <a:cxnLst/>
            <a:rect l="l" t="t" r="r" b="b"/>
            <a:pathLst>
              <a:path w="1978611" h="2965220">
                <a:moveTo>
                  <a:pt x="0" y="0"/>
                </a:moveTo>
                <a:lnTo>
                  <a:pt x="1978610" y="0"/>
                </a:lnTo>
                <a:lnTo>
                  <a:pt x="1978610" y="2965220"/>
                </a:lnTo>
                <a:lnTo>
                  <a:pt x="0" y="29652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864909" y="3514211"/>
            <a:ext cx="11871703" cy="5431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6"/>
              </a:lnSpc>
            </a:pPr>
            <a:r>
              <a:rPr lang="en-US" sz="4411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We will have 2 teams. Each team will take turns answering the questions presented. The team that answers correctly will earn 1 point, and if they answer incorrectly, the other team will have the chance to answer. After 9 questions, the team with the most correct answers will receive a prize."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40926" y="872788"/>
            <a:ext cx="14360509" cy="2418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5"/>
              </a:lnSpc>
            </a:pPr>
            <a:r>
              <a:rPr lang="en-US" sz="9335" spc="-93">
                <a:solidFill>
                  <a:srgbClr val="E46064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The rules of the game are simple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E676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FFD37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51770" y="4748485"/>
            <a:ext cx="1877845" cy="4114800"/>
          </a:xfrm>
          <a:custGeom>
            <a:avLst/>
            <a:gdLst/>
            <a:ahLst/>
            <a:cxnLst/>
            <a:rect l="l" t="t" r="r" b="b"/>
            <a:pathLst>
              <a:path w="1877845" h="4114800">
                <a:moveTo>
                  <a:pt x="0" y="0"/>
                </a:moveTo>
                <a:lnTo>
                  <a:pt x="1877845" y="0"/>
                </a:lnTo>
                <a:lnTo>
                  <a:pt x="1877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795303" y="5135516"/>
            <a:ext cx="2927993" cy="3727769"/>
          </a:xfrm>
          <a:custGeom>
            <a:avLst/>
            <a:gdLst/>
            <a:ahLst/>
            <a:cxnLst/>
            <a:rect l="l" t="t" r="r" b="b"/>
            <a:pathLst>
              <a:path w="2927993" h="3727769">
                <a:moveTo>
                  <a:pt x="2927994" y="0"/>
                </a:moveTo>
                <a:lnTo>
                  <a:pt x="0" y="0"/>
                </a:lnTo>
                <a:lnTo>
                  <a:pt x="0" y="3727769"/>
                </a:lnTo>
                <a:lnTo>
                  <a:pt x="2927994" y="3727769"/>
                </a:lnTo>
                <a:lnTo>
                  <a:pt x="292799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-130112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1798354" y="0"/>
                </a:moveTo>
                <a:lnTo>
                  <a:pt x="0" y="0"/>
                </a:lnTo>
                <a:lnTo>
                  <a:pt x="0" y="1798354"/>
                </a:lnTo>
                <a:lnTo>
                  <a:pt x="1798354" y="1798354"/>
                </a:lnTo>
                <a:lnTo>
                  <a:pt x="179835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489646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0" y="0"/>
                </a:moveTo>
                <a:lnTo>
                  <a:pt x="1798354" y="0"/>
                </a:lnTo>
                <a:lnTo>
                  <a:pt x="1798354" y="1798354"/>
                </a:lnTo>
                <a:lnTo>
                  <a:pt x="0" y="1798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999964" y="2074440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99933" y="545250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51770" y="3041340"/>
            <a:ext cx="1048163" cy="1048163"/>
          </a:xfrm>
          <a:custGeom>
            <a:avLst/>
            <a:gdLst/>
            <a:ahLst/>
            <a:cxnLst/>
            <a:rect l="l" t="t" r="r" b="b"/>
            <a:pathLst>
              <a:path w="1048163" h="1048163">
                <a:moveTo>
                  <a:pt x="0" y="0"/>
                </a:moveTo>
                <a:lnTo>
                  <a:pt x="1048163" y="0"/>
                </a:lnTo>
                <a:lnTo>
                  <a:pt x="1048163" y="1048163"/>
                </a:lnTo>
                <a:lnTo>
                  <a:pt x="0" y="10481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042149" y="2461304"/>
            <a:ext cx="14019593" cy="4211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Question 1: ______ combines traditional classroom learning with online resources, providing a diverse educational experience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E676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FFD37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51770" y="4748485"/>
            <a:ext cx="1877845" cy="4114800"/>
          </a:xfrm>
          <a:custGeom>
            <a:avLst/>
            <a:gdLst/>
            <a:ahLst/>
            <a:cxnLst/>
            <a:rect l="l" t="t" r="r" b="b"/>
            <a:pathLst>
              <a:path w="1877845" h="4114800">
                <a:moveTo>
                  <a:pt x="0" y="0"/>
                </a:moveTo>
                <a:lnTo>
                  <a:pt x="1877845" y="0"/>
                </a:lnTo>
                <a:lnTo>
                  <a:pt x="1877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795303" y="5135516"/>
            <a:ext cx="2927993" cy="3727769"/>
          </a:xfrm>
          <a:custGeom>
            <a:avLst/>
            <a:gdLst/>
            <a:ahLst/>
            <a:cxnLst/>
            <a:rect l="l" t="t" r="r" b="b"/>
            <a:pathLst>
              <a:path w="2927993" h="3727769">
                <a:moveTo>
                  <a:pt x="2927994" y="0"/>
                </a:moveTo>
                <a:lnTo>
                  <a:pt x="0" y="0"/>
                </a:lnTo>
                <a:lnTo>
                  <a:pt x="0" y="3727769"/>
                </a:lnTo>
                <a:lnTo>
                  <a:pt x="2927994" y="3727769"/>
                </a:lnTo>
                <a:lnTo>
                  <a:pt x="292799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-130112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1798354" y="0"/>
                </a:moveTo>
                <a:lnTo>
                  <a:pt x="0" y="0"/>
                </a:lnTo>
                <a:lnTo>
                  <a:pt x="0" y="1798354"/>
                </a:lnTo>
                <a:lnTo>
                  <a:pt x="1798354" y="1798354"/>
                </a:lnTo>
                <a:lnTo>
                  <a:pt x="179835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489646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0" y="0"/>
                </a:moveTo>
                <a:lnTo>
                  <a:pt x="1798354" y="0"/>
                </a:lnTo>
                <a:lnTo>
                  <a:pt x="1798354" y="1798354"/>
                </a:lnTo>
                <a:lnTo>
                  <a:pt x="0" y="1798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999964" y="2074440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99933" y="545250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51770" y="3041340"/>
            <a:ext cx="1048163" cy="1048163"/>
          </a:xfrm>
          <a:custGeom>
            <a:avLst/>
            <a:gdLst/>
            <a:ahLst/>
            <a:cxnLst/>
            <a:rect l="l" t="t" r="r" b="b"/>
            <a:pathLst>
              <a:path w="1048163" h="1048163">
                <a:moveTo>
                  <a:pt x="0" y="0"/>
                </a:moveTo>
                <a:lnTo>
                  <a:pt x="1048163" y="0"/>
                </a:lnTo>
                <a:lnTo>
                  <a:pt x="1048163" y="1048163"/>
                </a:lnTo>
                <a:lnTo>
                  <a:pt x="0" y="10481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441861" y="458934"/>
            <a:ext cx="8617999" cy="8713050"/>
          </a:xfrm>
          <a:custGeom>
            <a:avLst/>
            <a:gdLst/>
            <a:ahLst/>
            <a:cxnLst/>
            <a:rect l="l" t="t" r="r" b="b"/>
            <a:pathLst>
              <a:path w="8617999" h="8713050">
                <a:moveTo>
                  <a:pt x="0" y="0"/>
                </a:moveTo>
                <a:lnTo>
                  <a:pt x="8617999" y="0"/>
                </a:lnTo>
                <a:lnTo>
                  <a:pt x="8617999" y="8713050"/>
                </a:lnTo>
                <a:lnTo>
                  <a:pt x="0" y="8713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5040268" y="4268408"/>
            <a:ext cx="7421185" cy="2122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8"/>
              </a:lnSpc>
            </a:pPr>
            <a:r>
              <a:rPr lang="en-US" sz="6105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Ans: Blended learning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E676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FFD37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51770" y="4748485"/>
            <a:ext cx="1877845" cy="4114800"/>
          </a:xfrm>
          <a:custGeom>
            <a:avLst/>
            <a:gdLst/>
            <a:ahLst/>
            <a:cxnLst/>
            <a:rect l="l" t="t" r="r" b="b"/>
            <a:pathLst>
              <a:path w="1877845" h="4114800">
                <a:moveTo>
                  <a:pt x="0" y="0"/>
                </a:moveTo>
                <a:lnTo>
                  <a:pt x="1877845" y="0"/>
                </a:lnTo>
                <a:lnTo>
                  <a:pt x="1877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795303" y="5135516"/>
            <a:ext cx="2927993" cy="3727769"/>
          </a:xfrm>
          <a:custGeom>
            <a:avLst/>
            <a:gdLst/>
            <a:ahLst/>
            <a:cxnLst/>
            <a:rect l="l" t="t" r="r" b="b"/>
            <a:pathLst>
              <a:path w="2927993" h="3727769">
                <a:moveTo>
                  <a:pt x="2927994" y="0"/>
                </a:moveTo>
                <a:lnTo>
                  <a:pt x="0" y="0"/>
                </a:lnTo>
                <a:lnTo>
                  <a:pt x="0" y="3727769"/>
                </a:lnTo>
                <a:lnTo>
                  <a:pt x="2927994" y="3727769"/>
                </a:lnTo>
                <a:lnTo>
                  <a:pt x="292799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-130112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1798354" y="0"/>
                </a:moveTo>
                <a:lnTo>
                  <a:pt x="0" y="0"/>
                </a:lnTo>
                <a:lnTo>
                  <a:pt x="0" y="1798354"/>
                </a:lnTo>
                <a:lnTo>
                  <a:pt x="1798354" y="1798354"/>
                </a:lnTo>
                <a:lnTo>
                  <a:pt x="179835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489646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0" y="0"/>
                </a:moveTo>
                <a:lnTo>
                  <a:pt x="1798354" y="0"/>
                </a:lnTo>
                <a:lnTo>
                  <a:pt x="1798354" y="1798354"/>
                </a:lnTo>
                <a:lnTo>
                  <a:pt x="0" y="1798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999964" y="2074440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99933" y="545250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51770" y="3041340"/>
            <a:ext cx="1048163" cy="1048163"/>
          </a:xfrm>
          <a:custGeom>
            <a:avLst/>
            <a:gdLst/>
            <a:ahLst/>
            <a:cxnLst/>
            <a:rect l="l" t="t" r="r" b="b"/>
            <a:pathLst>
              <a:path w="1048163" h="1048163">
                <a:moveTo>
                  <a:pt x="0" y="0"/>
                </a:moveTo>
                <a:lnTo>
                  <a:pt x="1048163" y="0"/>
                </a:lnTo>
                <a:lnTo>
                  <a:pt x="1048163" y="1048163"/>
                </a:lnTo>
                <a:lnTo>
                  <a:pt x="0" y="10481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042149" y="2461304"/>
            <a:ext cx="14019593" cy="2086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Question 2: A way of learning that happens on the Internet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980371" y="5572820"/>
            <a:ext cx="14019593" cy="102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Ans:    Online learning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E676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FFD37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51770" y="4748485"/>
            <a:ext cx="1877845" cy="4114800"/>
          </a:xfrm>
          <a:custGeom>
            <a:avLst/>
            <a:gdLst/>
            <a:ahLst/>
            <a:cxnLst/>
            <a:rect l="l" t="t" r="r" b="b"/>
            <a:pathLst>
              <a:path w="1877845" h="4114800">
                <a:moveTo>
                  <a:pt x="0" y="0"/>
                </a:moveTo>
                <a:lnTo>
                  <a:pt x="1877845" y="0"/>
                </a:lnTo>
                <a:lnTo>
                  <a:pt x="1877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795303" y="5135516"/>
            <a:ext cx="2927993" cy="3727769"/>
          </a:xfrm>
          <a:custGeom>
            <a:avLst/>
            <a:gdLst/>
            <a:ahLst/>
            <a:cxnLst/>
            <a:rect l="l" t="t" r="r" b="b"/>
            <a:pathLst>
              <a:path w="2927993" h="3727769">
                <a:moveTo>
                  <a:pt x="2927994" y="0"/>
                </a:moveTo>
                <a:lnTo>
                  <a:pt x="0" y="0"/>
                </a:lnTo>
                <a:lnTo>
                  <a:pt x="0" y="3727769"/>
                </a:lnTo>
                <a:lnTo>
                  <a:pt x="2927994" y="3727769"/>
                </a:lnTo>
                <a:lnTo>
                  <a:pt x="292799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-130112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1798354" y="0"/>
                </a:moveTo>
                <a:lnTo>
                  <a:pt x="0" y="0"/>
                </a:lnTo>
                <a:lnTo>
                  <a:pt x="0" y="1798354"/>
                </a:lnTo>
                <a:lnTo>
                  <a:pt x="1798354" y="1798354"/>
                </a:lnTo>
                <a:lnTo>
                  <a:pt x="179835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489646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0" y="0"/>
                </a:moveTo>
                <a:lnTo>
                  <a:pt x="1798354" y="0"/>
                </a:lnTo>
                <a:lnTo>
                  <a:pt x="1798354" y="1798354"/>
                </a:lnTo>
                <a:lnTo>
                  <a:pt x="0" y="1798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999964" y="2074440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201151" y="313304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51770" y="3041340"/>
            <a:ext cx="1048163" cy="1048163"/>
          </a:xfrm>
          <a:custGeom>
            <a:avLst/>
            <a:gdLst/>
            <a:ahLst/>
            <a:cxnLst/>
            <a:rect l="l" t="t" r="r" b="b"/>
            <a:pathLst>
              <a:path w="1048163" h="1048163">
                <a:moveTo>
                  <a:pt x="0" y="0"/>
                </a:moveTo>
                <a:lnTo>
                  <a:pt x="1048163" y="0"/>
                </a:lnTo>
                <a:lnTo>
                  <a:pt x="1048163" y="1048163"/>
                </a:lnTo>
                <a:lnTo>
                  <a:pt x="0" y="10481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630782" y="6544389"/>
            <a:ext cx="1590404" cy="962194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2851423" y="1476690"/>
            <a:ext cx="11945115" cy="3149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Question 3: We are often asked to ___ for short prensentations in class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358238" y="6430089"/>
            <a:ext cx="4243969" cy="102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A. choose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972121" y="6430089"/>
            <a:ext cx="4343757" cy="102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B. prepare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970184" y="6430089"/>
            <a:ext cx="3170814" cy="102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C. watch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E676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FFD37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51770" y="4748485"/>
            <a:ext cx="1877845" cy="4114800"/>
          </a:xfrm>
          <a:custGeom>
            <a:avLst/>
            <a:gdLst/>
            <a:ahLst/>
            <a:cxnLst/>
            <a:rect l="l" t="t" r="r" b="b"/>
            <a:pathLst>
              <a:path w="1877845" h="4114800">
                <a:moveTo>
                  <a:pt x="0" y="0"/>
                </a:moveTo>
                <a:lnTo>
                  <a:pt x="1877845" y="0"/>
                </a:lnTo>
                <a:lnTo>
                  <a:pt x="1877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795303" y="5135516"/>
            <a:ext cx="2927993" cy="3727769"/>
          </a:xfrm>
          <a:custGeom>
            <a:avLst/>
            <a:gdLst/>
            <a:ahLst/>
            <a:cxnLst/>
            <a:rect l="l" t="t" r="r" b="b"/>
            <a:pathLst>
              <a:path w="2927993" h="3727769">
                <a:moveTo>
                  <a:pt x="2927994" y="0"/>
                </a:moveTo>
                <a:lnTo>
                  <a:pt x="0" y="0"/>
                </a:lnTo>
                <a:lnTo>
                  <a:pt x="0" y="3727769"/>
                </a:lnTo>
                <a:lnTo>
                  <a:pt x="2927994" y="3727769"/>
                </a:lnTo>
                <a:lnTo>
                  <a:pt x="292799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-130112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1798354" y="0"/>
                </a:moveTo>
                <a:lnTo>
                  <a:pt x="0" y="0"/>
                </a:lnTo>
                <a:lnTo>
                  <a:pt x="0" y="1798354"/>
                </a:lnTo>
                <a:lnTo>
                  <a:pt x="1798354" y="1798354"/>
                </a:lnTo>
                <a:lnTo>
                  <a:pt x="179835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489646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0" y="0"/>
                </a:moveTo>
                <a:lnTo>
                  <a:pt x="1798354" y="0"/>
                </a:lnTo>
                <a:lnTo>
                  <a:pt x="1798354" y="1798354"/>
                </a:lnTo>
                <a:lnTo>
                  <a:pt x="0" y="1798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999964" y="2074440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201151" y="313304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51770" y="3041340"/>
            <a:ext cx="1048163" cy="1048163"/>
          </a:xfrm>
          <a:custGeom>
            <a:avLst/>
            <a:gdLst/>
            <a:ahLst/>
            <a:cxnLst/>
            <a:rect l="l" t="t" r="r" b="b"/>
            <a:pathLst>
              <a:path w="1048163" h="1048163">
                <a:moveTo>
                  <a:pt x="0" y="0"/>
                </a:moveTo>
                <a:lnTo>
                  <a:pt x="1048163" y="0"/>
                </a:lnTo>
                <a:lnTo>
                  <a:pt x="1048163" y="1048163"/>
                </a:lnTo>
                <a:lnTo>
                  <a:pt x="0" y="10481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2480941" y="6335958"/>
            <a:ext cx="1934919" cy="1170626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2851423" y="1476690"/>
            <a:ext cx="11945115" cy="3149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Question 4: They’re offering free Internet_____ for the first three months.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88858" y="6482262"/>
            <a:ext cx="6041924" cy="102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A. comments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616681" y="6482262"/>
            <a:ext cx="7831719" cy="102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B. high-speed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480941" y="6482262"/>
            <a:ext cx="5868110" cy="102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C. connection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E676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FFD37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51770" y="4748485"/>
            <a:ext cx="1877845" cy="4114800"/>
          </a:xfrm>
          <a:custGeom>
            <a:avLst/>
            <a:gdLst/>
            <a:ahLst/>
            <a:cxnLst/>
            <a:rect l="l" t="t" r="r" b="b"/>
            <a:pathLst>
              <a:path w="1877845" h="4114800">
                <a:moveTo>
                  <a:pt x="0" y="0"/>
                </a:moveTo>
                <a:lnTo>
                  <a:pt x="1877845" y="0"/>
                </a:lnTo>
                <a:lnTo>
                  <a:pt x="1877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795303" y="5135516"/>
            <a:ext cx="2927993" cy="3727769"/>
          </a:xfrm>
          <a:custGeom>
            <a:avLst/>
            <a:gdLst/>
            <a:ahLst/>
            <a:cxnLst/>
            <a:rect l="l" t="t" r="r" b="b"/>
            <a:pathLst>
              <a:path w="2927993" h="3727769">
                <a:moveTo>
                  <a:pt x="2927994" y="0"/>
                </a:moveTo>
                <a:lnTo>
                  <a:pt x="0" y="0"/>
                </a:lnTo>
                <a:lnTo>
                  <a:pt x="0" y="3727769"/>
                </a:lnTo>
                <a:lnTo>
                  <a:pt x="2927994" y="3727769"/>
                </a:lnTo>
                <a:lnTo>
                  <a:pt x="292799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-130112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1798354" y="0"/>
                </a:moveTo>
                <a:lnTo>
                  <a:pt x="0" y="0"/>
                </a:lnTo>
                <a:lnTo>
                  <a:pt x="0" y="1798354"/>
                </a:lnTo>
                <a:lnTo>
                  <a:pt x="1798354" y="1798354"/>
                </a:lnTo>
                <a:lnTo>
                  <a:pt x="179835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489646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0" y="0"/>
                </a:moveTo>
                <a:lnTo>
                  <a:pt x="1798354" y="0"/>
                </a:lnTo>
                <a:lnTo>
                  <a:pt x="1798354" y="1798354"/>
                </a:lnTo>
                <a:lnTo>
                  <a:pt x="0" y="1798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999964" y="2074440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201151" y="313304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51770" y="3041340"/>
            <a:ext cx="1048163" cy="1048163"/>
          </a:xfrm>
          <a:custGeom>
            <a:avLst/>
            <a:gdLst/>
            <a:ahLst/>
            <a:cxnLst/>
            <a:rect l="l" t="t" r="r" b="b"/>
            <a:pathLst>
              <a:path w="1048163" h="1048163">
                <a:moveTo>
                  <a:pt x="0" y="0"/>
                </a:moveTo>
                <a:lnTo>
                  <a:pt x="1048163" y="0"/>
                </a:lnTo>
                <a:lnTo>
                  <a:pt x="1048163" y="1048163"/>
                </a:lnTo>
                <a:lnTo>
                  <a:pt x="0" y="10481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851423" y="1476690"/>
            <a:ext cx="11945115" cy="527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Question 5: My brother is very good at mathematics. He has just won a gold medal in the international math competion </a:t>
            </a:r>
          </a:p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( who)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E676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FFD37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51770" y="4748485"/>
            <a:ext cx="1877845" cy="4114800"/>
          </a:xfrm>
          <a:custGeom>
            <a:avLst/>
            <a:gdLst/>
            <a:ahLst/>
            <a:cxnLst/>
            <a:rect l="l" t="t" r="r" b="b"/>
            <a:pathLst>
              <a:path w="1877845" h="4114800">
                <a:moveTo>
                  <a:pt x="0" y="0"/>
                </a:moveTo>
                <a:lnTo>
                  <a:pt x="1877845" y="0"/>
                </a:lnTo>
                <a:lnTo>
                  <a:pt x="1877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795303" y="5135516"/>
            <a:ext cx="2927993" cy="3727769"/>
          </a:xfrm>
          <a:custGeom>
            <a:avLst/>
            <a:gdLst/>
            <a:ahLst/>
            <a:cxnLst/>
            <a:rect l="l" t="t" r="r" b="b"/>
            <a:pathLst>
              <a:path w="2927993" h="3727769">
                <a:moveTo>
                  <a:pt x="2927994" y="0"/>
                </a:moveTo>
                <a:lnTo>
                  <a:pt x="0" y="0"/>
                </a:lnTo>
                <a:lnTo>
                  <a:pt x="0" y="3727769"/>
                </a:lnTo>
                <a:lnTo>
                  <a:pt x="2927994" y="3727769"/>
                </a:lnTo>
                <a:lnTo>
                  <a:pt x="292799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-130112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1798354" y="0"/>
                </a:moveTo>
                <a:lnTo>
                  <a:pt x="0" y="0"/>
                </a:lnTo>
                <a:lnTo>
                  <a:pt x="0" y="1798354"/>
                </a:lnTo>
                <a:lnTo>
                  <a:pt x="1798354" y="1798354"/>
                </a:lnTo>
                <a:lnTo>
                  <a:pt x="179835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489646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0" y="0"/>
                </a:moveTo>
                <a:lnTo>
                  <a:pt x="1798354" y="0"/>
                </a:lnTo>
                <a:lnTo>
                  <a:pt x="1798354" y="1798354"/>
                </a:lnTo>
                <a:lnTo>
                  <a:pt x="0" y="1798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999964" y="2074440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99933" y="545250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51770" y="3041340"/>
            <a:ext cx="1048163" cy="1048163"/>
          </a:xfrm>
          <a:custGeom>
            <a:avLst/>
            <a:gdLst/>
            <a:ahLst/>
            <a:cxnLst/>
            <a:rect l="l" t="t" r="r" b="b"/>
            <a:pathLst>
              <a:path w="1048163" h="1048163">
                <a:moveTo>
                  <a:pt x="0" y="0"/>
                </a:moveTo>
                <a:lnTo>
                  <a:pt x="1048163" y="0"/>
                </a:lnTo>
                <a:lnTo>
                  <a:pt x="1048163" y="1048163"/>
                </a:lnTo>
                <a:lnTo>
                  <a:pt x="0" y="10481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329615" y="2713006"/>
            <a:ext cx="13354378" cy="4286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8"/>
              </a:lnSpc>
            </a:pPr>
            <a:r>
              <a:rPr lang="en-US" sz="6105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Ans: My brother, who has just won a gold medal in the international math competition, is very good at mathematics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E676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658100"/>
            <a:ext cx="18288000" cy="795920"/>
            <a:chOff x="0" y="0"/>
            <a:chExt cx="4816593" cy="209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FFD37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51770" y="4748485"/>
            <a:ext cx="1877845" cy="4114800"/>
          </a:xfrm>
          <a:custGeom>
            <a:avLst/>
            <a:gdLst/>
            <a:ahLst/>
            <a:cxnLst/>
            <a:rect l="l" t="t" r="r" b="b"/>
            <a:pathLst>
              <a:path w="1877845" h="4114800">
                <a:moveTo>
                  <a:pt x="0" y="0"/>
                </a:moveTo>
                <a:lnTo>
                  <a:pt x="1877845" y="0"/>
                </a:lnTo>
                <a:lnTo>
                  <a:pt x="1877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795303" y="5135516"/>
            <a:ext cx="2927993" cy="3727769"/>
          </a:xfrm>
          <a:custGeom>
            <a:avLst/>
            <a:gdLst/>
            <a:ahLst/>
            <a:cxnLst/>
            <a:rect l="l" t="t" r="r" b="b"/>
            <a:pathLst>
              <a:path w="2927993" h="3727769">
                <a:moveTo>
                  <a:pt x="2927994" y="0"/>
                </a:moveTo>
                <a:lnTo>
                  <a:pt x="0" y="0"/>
                </a:lnTo>
                <a:lnTo>
                  <a:pt x="0" y="3727769"/>
                </a:lnTo>
                <a:lnTo>
                  <a:pt x="2927994" y="3727769"/>
                </a:lnTo>
                <a:lnTo>
                  <a:pt x="292799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-130112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1798354" y="0"/>
                </a:moveTo>
                <a:lnTo>
                  <a:pt x="0" y="0"/>
                </a:lnTo>
                <a:lnTo>
                  <a:pt x="0" y="1798354"/>
                </a:lnTo>
                <a:lnTo>
                  <a:pt x="1798354" y="1798354"/>
                </a:lnTo>
                <a:lnTo>
                  <a:pt x="179835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489646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0" y="0"/>
                </a:moveTo>
                <a:lnTo>
                  <a:pt x="1798354" y="0"/>
                </a:lnTo>
                <a:lnTo>
                  <a:pt x="1798354" y="1798354"/>
                </a:lnTo>
                <a:lnTo>
                  <a:pt x="0" y="1798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999964" y="2074440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99933" y="545250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51770" y="3041340"/>
            <a:ext cx="1048163" cy="1048163"/>
          </a:xfrm>
          <a:custGeom>
            <a:avLst/>
            <a:gdLst/>
            <a:ahLst/>
            <a:cxnLst/>
            <a:rect l="l" t="t" r="r" b="b"/>
            <a:pathLst>
              <a:path w="1048163" h="1048163">
                <a:moveTo>
                  <a:pt x="0" y="0"/>
                </a:moveTo>
                <a:lnTo>
                  <a:pt x="1048163" y="0"/>
                </a:lnTo>
                <a:lnTo>
                  <a:pt x="1048163" y="1048163"/>
                </a:lnTo>
                <a:lnTo>
                  <a:pt x="0" y="10481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042149" y="2461304"/>
            <a:ext cx="14019593" cy="317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 dirty="0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Question 6: _______ An intended plan to achieve a specific purpose </a:t>
            </a:r>
          </a:p>
          <a:p>
            <a:pPr algn="ctr">
              <a:lnSpc>
                <a:spcPts val="8398"/>
              </a:lnSpc>
            </a:pPr>
            <a:endParaRPr lang="en-US" sz="5998" dirty="0">
              <a:solidFill>
                <a:srgbClr val="4F3022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642325" y="5572820"/>
            <a:ext cx="5357639" cy="102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 dirty="0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C. strategy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D184DA-AB21-0096-E435-3BBC1C21AE55}"/>
              </a:ext>
            </a:extLst>
          </p:cNvPr>
          <p:cNvSpPr txBox="1"/>
          <p:nvPr/>
        </p:nvSpPr>
        <p:spPr>
          <a:xfrm>
            <a:off x="1117818" y="5528635"/>
            <a:ext cx="5357639" cy="102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 dirty="0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A. concept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54BBB7-D6A0-F690-0B91-125BD6022EFD}"/>
              </a:ext>
            </a:extLst>
          </p:cNvPr>
          <p:cNvSpPr txBox="1"/>
          <p:nvPr/>
        </p:nvSpPr>
        <p:spPr>
          <a:xfrm>
            <a:off x="5767228" y="5550727"/>
            <a:ext cx="5357639" cy="102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 dirty="0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B. solution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3000" y="-18156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19891" y="1028700"/>
            <a:ext cx="7018085" cy="6062063"/>
          </a:xfrm>
          <a:custGeom>
            <a:avLst/>
            <a:gdLst/>
            <a:ahLst/>
            <a:cxnLst/>
            <a:rect l="l" t="t" r="r" b="b"/>
            <a:pathLst>
              <a:path w="7018085" h="6062063">
                <a:moveTo>
                  <a:pt x="0" y="0"/>
                </a:moveTo>
                <a:lnTo>
                  <a:pt x="7018085" y="0"/>
                </a:lnTo>
                <a:lnTo>
                  <a:pt x="7018085" y="6062063"/>
                </a:lnTo>
                <a:lnTo>
                  <a:pt x="0" y="60620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11981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0" y="5236033"/>
            <a:ext cx="2955175" cy="4114800"/>
          </a:xfrm>
          <a:custGeom>
            <a:avLst/>
            <a:gdLst/>
            <a:ahLst/>
            <a:cxnLst/>
            <a:rect l="l" t="t" r="r" b="b"/>
            <a:pathLst>
              <a:path w="2955175" h="4114800">
                <a:moveTo>
                  <a:pt x="0" y="0"/>
                </a:moveTo>
                <a:lnTo>
                  <a:pt x="2955175" y="0"/>
                </a:lnTo>
                <a:lnTo>
                  <a:pt x="29551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195446" y="6694986"/>
            <a:ext cx="3958580" cy="2655847"/>
          </a:xfrm>
          <a:custGeom>
            <a:avLst/>
            <a:gdLst/>
            <a:ahLst/>
            <a:cxnLst/>
            <a:rect l="l" t="t" r="r" b="b"/>
            <a:pathLst>
              <a:path w="3958580" h="2655847">
                <a:moveTo>
                  <a:pt x="0" y="0"/>
                </a:moveTo>
                <a:lnTo>
                  <a:pt x="3958580" y="0"/>
                </a:lnTo>
                <a:lnTo>
                  <a:pt x="3958580" y="2655847"/>
                </a:lnTo>
                <a:lnTo>
                  <a:pt x="0" y="26558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810724" y="165867"/>
            <a:ext cx="1594195" cy="1434776"/>
            <a:chOff x="0" y="0"/>
            <a:chExt cx="2125594" cy="191303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25594" cy="1913034"/>
            </a:xfrm>
            <a:custGeom>
              <a:avLst/>
              <a:gdLst/>
              <a:ahLst/>
              <a:cxnLst/>
              <a:rect l="l" t="t" r="r" b="b"/>
              <a:pathLst>
                <a:path w="2125594" h="1913034">
                  <a:moveTo>
                    <a:pt x="0" y="0"/>
                  </a:moveTo>
                  <a:lnTo>
                    <a:pt x="2125594" y="0"/>
                  </a:lnTo>
                  <a:lnTo>
                    <a:pt x="2125594" y="1913034"/>
                  </a:lnTo>
                  <a:lnTo>
                    <a:pt x="0" y="1913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567930" y="508453"/>
              <a:ext cx="859553" cy="1000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0"/>
                </a:lnSpc>
              </a:pPr>
              <a:r>
                <a:rPr lang="en-US" sz="5450" spc="-54">
                  <a:solidFill>
                    <a:srgbClr val="E2834B"/>
                  </a:solidFill>
                  <a:latin typeface="Adigiana Toybox"/>
                  <a:ea typeface="Adigiana Toybox"/>
                  <a:cs typeface="Adigiana Toybox"/>
                  <a:sym typeface="Adigiana Toybox"/>
                </a:rPr>
                <a:t>1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674488" y="2974455"/>
            <a:ext cx="803100" cy="792878"/>
          </a:xfrm>
          <a:custGeom>
            <a:avLst/>
            <a:gdLst/>
            <a:ahLst/>
            <a:cxnLst/>
            <a:rect l="l" t="t" r="r" b="b"/>
            <a:pathLst>
              <a:path w="803100" h="792878">
                <a:moveTo>
                  <a:pt x="0" y="0"/>
                </a:moveTo>
                <a:lnTo>
                  <a:pt x="803099" y="0"/>
                </a:lnTo>
                <a:lnTo>
                  <a:pt x="803099" y="792878"/>
                </a:lnTo>
                <a:lnTo>
                  <a:pt x="0" y="7928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8829836">
            <a:off x="-1667078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0" y="0"/>
                </a:moveTo>
                <a:lnTo>
                  <a:pt x="3961663" y="0"/>
                </a:lnTo>
                <a:lnTo>
                  <a:pt x="3961663" y="1296544"/>
                </a:lnTo>
                <a:lnTo>
                  <a:pt x="0" y="12965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8240632" flipH="1">
            <a:off x="15771381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778658" y="2471470"/>
            <a:ext cx="6300552" cy="4339505"/>
          </a:xfrm>
          <a:custGeom>
            <a:avLst/>
            <a:gdLst/>
            <a:ahLst/>
            <a:cxnLst/>
            <a:rect l="l" t="t" r="r" b="b"/>
            <a:pathLst>
              <a:path w="6300552" h="4339505">
                <a:moveTo>
                  <a:pt x="0" y="0"/>
                </a:moveTo>
                <a:lnTo>
                  <a:pt x="6300552" y="0"/>
                </a:lnTo>
                <a:lnTo>
                  <a:pt x="6300552" y="4339505"/>
                </a:lnTo>
                <a:lnTo>
                  <a:pt x="0" y="433950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27" name="Picture 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alphaModFix amt="0"/>
          </a:blip>
          <a:srcRect/>
          <a:stretch>
            <a:fillRect/>
          </a:stretch>
        </p:blipFill>
        <p:spPr>
          <a:xfrm>
            <a:off x="0" y="1035647"/>
            <a:ext cx="1938808" cy="1938808"/>
          </a:xfrm>
          <a:prstGeom prst="rect">
            <a:avLst/>
          </a:prstGeom>
        </p:spPr>
      </p:pic>
      <p:sp>
        <p:nvSpPr>
          <p:cNvPr id="28" name="Freeform 28"/>
          <p:cNvSpPr/>
          <p:nvPr/>
        </p:nvSpPr>
        <p:spPr>
          <a:xfrm>
            <a:off x="352766" y="1546199"/>
            <a:ext cx="1446544" cy="1270328"/>
          </a:xfrm>
          <a:custGeom>
            <a:avLst/>
            <a:gdLst/>
            <a:ahLst/>
            <a:cxnLst/>
            <a:rect l="l" t="t" r="r" b="b"/>
            <a:pathLst>
              <a:path w="1446544" h="1270328">
                <a:moveTo>
                  <a:pt x="0" y="0"/>
                </a:moveTo>
                <a:lnTo>
                  <a:pt x="1446543" y="0"/>
                </a:lnTo>
                <a:lnTo>
                  <a:pt x="1446543" y="1270328"/>
                </a:lnTo>
                <a:lnTo>
                  <a:pt x="0" y="127032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028700" y="372711"/>
            <a:ext cx="10225948" cy="117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0"/>
              </a:lnSpc>
              <a:spcBef>
                <a:spcPct val="0"/>
              </a:spcBef>
            </a:pPr>
            <a:r>
              <a:rPr lang="en-US" sz="8700">
                <a:solidFill>
                  <a:srgbClr val="DC9F4B"/>
                </a:solidFill>
                <a:latin typeface="Bukhari Script"/>
                <a:ea typeface="Bukhari Script"/>
                <a:cs typeface="Bukhari Script"/>
                <a:sym typeface="Bukhari Script"/>
              </a:rPr>
              <a:t>Vocabulary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404919" y="4101357"/>
            <a:ext cx="4231332" cy="113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5"/>
              </a:lnSpc>
            </a:pPr>
            <a:r>
              <a:rPr lang="en-US" sz="6575">
                <a:solidFill>
                  <a:srgbClr val="422E2E"/>
                </a:solidFill>
                <a:latin typeface="Chau Philomene"/>
                <a:ea typeface="Chau Philomene"/>
                <a:cs typeface="Chau Philomene"/>
                <a:sym typeface="Chau Philomene"/>
              </a:rPr>
              <a:t>/ˈklæsˌmeɪt/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477647" y="2753891"/>
            <a:ext cx="4158605" cy="109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3"/>
              </a:lnSpc>
            </a:pPr>
            <a:r>
              <a:rPr lang="en-US" sz="6374">
                <a:solidFill>
                  <a:srgbClr val="231F20"/>
                </a:solidFill>
                <a:latin typeface="Calistoga"/>
                <a:ea typeface="Calistoga"/>
                <a:cs typeface="Calistoga"/>
                <a:sym typeface="Calistoga"/>
              </a:rPr>
              <a:t>classmate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477647" y="5531043"/>
            <a:ext cx="4158605" cy="97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4"/>
              </a:lnSpc>
            </a:pPr>
            <a:r>
              <a:rPr lang="en-US" sz="5738">
                <a:solidFill>
                  <a:srgbClr val="231F20"/>
                </a:solidFill>
                <a:latin typeface="Calistoga"/>
                <a:ea typeface="Calistoga"/>
                <a:cs typeface="Calistoga"/>
                <a:sym typeface="Calistoga"/>
              </a:rPr>
              <a:t>bạn cùng lớp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E676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FFD37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51770" y="4748485"/>
            <a:ext cx="1877845" cy="4114800"/>
          </a:xfrm>
          <a:custGeom>
            <a:avLst/>
            <a:gdLst/>
            <a:ahLst/>
            <a:cxnLst/>
            <a:rect l="l" t="t" r="r" b="b"/>
            <a:pathLst>
              <a:path w="1877845" h="4114800">
                <a:moveTo>
                  <a:pt x="0" y="0"/>
                </a:moveTo>
                <a:lnTo>
                  <a:pt x="1877845" y="0"/>
                </a:lnTo>
                <a:lnTo>
                  <a:pt x="1877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795303" y="5135516"/>
            <a:ext cx="2927993" cy="3727769"/>
          </a:xfrm>
          <a:custGeom>
            <a:avLst/>
            <a:gdLst/>
            <a:ahLst/>
            <a:cxnLst/>
            <a:rect l="l" t="t" r="r" b="b"/>
            <a:pathLst>
              <a:path w="2927993" h="3727769">
                <a:moveTo>
                  <a:pt x="2927994" y="0"/>
                </a:moveTo>
                <a:lnTo>
                  <a:pt x="0" y="0"/>
                </a:lnTo>
                <a:lnTo>
                  <a:pt x="0" y="3727769"/>
                </a:lnTo>
                <a:lnTo>
                  <a:pt x="2927994" y="3727769"/>
                </a:lnTo>
                <a:lnTo>
                  <a:pt x="292799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-130112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1798354" y="0"/>
                </a:moveTo>
                <a:lnTo>
                  <a:pt x="0" y="0"/>
                </a:lnTo>
                <a:lnTo>
                  <a:pt x="0" y="1798354"/>
                </a:lnTo>
                <a:lnTo>
                  <a:pt x="1798354" y="1798354"/>
                </a:lnTo>
                <a:lnTo>
                  <a:pt x="179835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489646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0" y="0"/>
                </a:moveTo>
                <a:lnTo>
                  <a:pt x="1798354" y="0"/>
                </a:lnTo>
                <a:lnTo>
                  <a:pt x="1798354" y="1798354"/>
                </a:lnTo>
                <a:lnTo>
                  <a:pt x="0" y="1798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999964" y="2074440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99933" y="545250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51770" y="3041340"/>
            <a:ext cx="1048163" cy="1048163"/>
          </a:xfrm>
          <a:custGeom>
            <a:avLst/>
            <a:gdLst/>
            <a:ahLst/>
            <a:cxnLst/>
            <a:rect l="l" t="t" r="r" b="b"/>
            <a:pathLst>
              <a:path w="1048163" h="1048163">
                <a:moveTo>
                  <a:pt x="0" y="0"/>
                </a:moveTo>
                <a:lnTo>
                  <a:pt x="1048163" y="0"/>
                </a:lnTo>
                <a:lnTo>
                  <a:pt x="1048163" y="1048163"/>
                </a:lnTo>
                <a:lnTo>
                  <a:pt x="0" y="10481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329615" y="3451122"/>
            <a:ext cx="14019593" cy="2086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Question 7: Write 5 vocabulary words you have learned in UNIT 8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E676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FFD37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51770" y="4748485"/>
            <a:ext cx="1877845" cy="4114800"/>
          </a:xfrm>
          <a:custGeom>
            <a:avLst/>
            <a:gdLst/>
            <a:ahLst/>
            <a:cxnLst/>
            <a:rect l="l" t="t" r="r" b="b"/>
            <a:pathLst>
              <a:path w="1877845" h="4114800">
                <a:moveTo>
                  <a:pt x="0" y="0"/>
                </a:moveTo>
                <a:lnTo>
                  <a:pt x="1877845" y="0"/>
                </a:lnTo>
                <a:lnTo>
                  <a:pt x="1877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795303" y="5135516"/>
            <a:ext cx="2927993" cy="3727769"/>
          </a:xfrm>
          <a:custGeom>
            <a:avLst/>
            <a:gdLst/>
            <a:ahLst/>
            <a:cxnLst/>
            <a:rect l="l" t="t" r="r" b="b"/>
            <a:pathLst>
              <a:path w="2927993" h="3727769">
                <a:moveTo>
                  <a:pt x="2927994" y="0"/>
                </a:moveTo>
                <a:lnTo>
                  <a:pt x="0" y="0"/>
                </a:lnTo>
                <a:lnTo>
                  <a:pt x="0" y="3727769"/>
                </a:lnTo>
                <a:lnTo>
                  <a:pt x="2927994" y="3727769"/>
                </a:lnTo>
                <a:lnTo>
                  <a:pt x="292799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-130112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1798354" y="0"/>
                </a:moveTo>
                <a:lnTo>
                  <a:pt x="0" y="0"/>
                </a:lnTo>
                <a:lnTo>
                  <a:pt x="0" y="1798354"/>
                </a:lnTo>
                <a:lnTo>
                  <a:pt x="1798354" y="1798354"/>
                </a:lnTo>
                <a:lnTo>
                  <a:pt x="179835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489646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0" y="0"/>
                </a:moveTo>
                <a:lnTo>
                  <a:pt x="1798354" y="0"/>
                </a:lnTo>
                <a:lnTo>
                  <a:pt x="1798354" y="1798354"/>
                </a:lnTo>
                <a:lnTo>
                  <a:pt x="0" y="1798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999964" y="2074440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201151" y="313304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51770" y="3041340"/>
            <a:ext cx="1048163" cy="1048163"/>
          </a:xfrm>
          <a:custGeom>
            <a:avLst/>
            <a:gdLst/>
            <a:ahLst/>
            <a:cxnLst/>
            <a:rect l="l" t="t" r="r" b="b"/>
            <a:pathLst>
              <a:path w="1048163" h="1048163">
                <a:moveTo>
                  <a:pt x="0" y="0"/>
                </a:moveTo>
                <a:lnTo>
                  <a:pt x="1048163" y="0"/>
                </a:lnTo>
                <a:lnTo>
                  <a:pt x="1048163" y="1048163"/>
                </a:lnTo>
                <a:lnTo>
                  <a:pt x="0" y="10481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851423" y="1476690"/>
            <a:ext cx="11945115" cy="4211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 dirty="0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Question 8: The children _______ played in the park yesterday are my neighbors</a:t>
            </a:r>
          </a:p>
          <a:p>
            <a:pPr algn="ctr">
              <a:lnSpc>
                <a:spcPts val="8398"/>
              </a:lnSpc>
            </a:pPr>
            <a:endParaRPr lang="en-US" sz="5998" dirty="0">
              <a:solidFill>
                <a:srgbClr val="4F3022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75852" y="6482262"/>
            <a:ext cx="6041924" cy="102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A. whom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745820" y="6482262"/>
            <a:ext cx="7831719" cy="102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B. which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520713" y="6423369"/>
            <a:ext cx="5868110" cy="102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C. who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2253808" y="6344885"/>
            <a:ext cx="2163686" cy="130903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E676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FFD37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51770" y="4748485"/>
            <a:ext cx="1877845" cy="4114800"/>
          </a:xfrm>
          <a:custGeom>
            <a:avLst/>
            <a:gdLst/>
            <a:ahLst/>
            <a:cxnLst/>
            <a:rect l="l" t="t" r="r" b="b"/>
            <a:pathLst>
              <a:path w="1877845" h="4114800">
                <a:moveTo>
                  <a:pt x="0" y="0"/>
                </a:moveTo>
                <a:lnTo>
                  <a:pt x="1877845" y="0"/>
                </a:lnTo>
                <a:lnTo>
                  <a:pt x="1877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795303" y="5135516"/>
            <a:ext cx="2927993" cy="3727769"/>
          </a:xfrm>
          <a:custGeom>
            <a:avLst/>
            <a:gdLst/>
            <a:ahLst/>
            <a:cxnLst/>
            <a:rect l="l" t="t" r="r" b="b"/>
            <a:pathLst>
              <a:path w="2927993" h="3727769">
                <a:moveTo>
                  <a:pt x="2927994" y="0"/>
                </a:moveTo>
                <a:lnTo>
                  <a:pt x="0" y="0"/>
                </a:lnTo>
                <a:lnTo>
                  <a:pt x="0" y="3727769"/>
                </a:lnTo>
                <a:lnTo>
                  <a:pt x="2927994" y="3727769"/>
                </a:lnTo>
                <a:lnTo>
                  <a:pt x="292799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-130112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1798354" y="0"/>
                </a:moveTo>
                <a:lnTo>
                  <a:pt x="0" y="0"/>
                </a:lnTo>
                <a:lnTo>
                  <a:pt x="0" y="1798354"/>
                </a:lnTo>
                <a:lnTo>
                  <a:pt x="1798354" y="1798354"/>
                </a:lnTo>
                <a:lnTo>
                  <a:pt x="179835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489646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0" y="0"/>
                </a:moveTo>
                <a:lnTo>
                  <a:pt x="1798354" y="0"/>
                </a:lnTo>
                <a:lnTo>
                  <a:pt x="1798354" y="1798354"/>
                </a:lnTo>
                <a:lnTo>
                  <a:pt x="0" y="1798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999964" y="2074440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201151" y="313304"/>
            <a:ext cx="979365" cy="966900"/>
          </a:xfrm>
          <a:custGeom>
            <a:avLst/>
            <a:gdLst/>
            <a:ahLst/>
            <a:cxnLst/>
            <a:rect l="l" t="t" r="r" b="b"/>
            <a:pathLst>
              <a:path w="979365" h="966900">
                <a:moveTo>
                  <a:pt x="0" y="0"/>
                </a:moveTo>
                <a:lnTo>
                  <a:pt x="979365" y="0"/>
                </a:lnTo>
                <a:lnTo>
                  <a:pt x="979365" y="966900"/>
                </a:lnTo>
                <a:lnTo>
                  <a:pt x="0" y="966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51770" y="3041340"/>
            <a:ext cx="1048163" cy="1048163"/>
          </a:xfrm>
          <a:custGeom>
            <a:avLst/>
            <a:gdLst/>
            <a:ahLst/>
            <a:cxnLst/>
            <a:rect l="l" t="t" r="r" b="b"/>
            <a:pathLst>
              <a:path w="1048163" h="1048163">
                <a:moveTo>
                  <a:pt x="0" y="0"/>
                </a:moveTo>
                <a:lnTo>
                  <a:pt x="1048163" y="0"/>
                </a:lnTo>
                <a:lnTo>
                  <a:pt x="1048163" y="1048163"/>
                </a:lnTo>
                <a:lnTo>
                  <a:pt x="0" y="10481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851423" y="1476690"/>
            <a:ext cx="11945115" cy="2086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Question 9: Students can develop better ___ and teamwork skills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475097" y="4410918"/>
            <a:ext cx="6041924" cy="102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A. communicated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745820" y="6027251"/>
            <a:ext cx="7831719" cy="102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B. communicative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957968" y="7641602"/>
            <a:ext cx="7619572" cy="102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5998">
                <a:solidFill>
                  <a:srgbClr val="4F3022"/>
                </a:solidFill>
                <a:latin typeface="Calistoga"/>
                <a:ea typeface="Calistoga"/>
                <a:cs typeface="Calistoga"/>
                <a:sym typeface="Calistoga"/>
              </a:rPr>
              <a:t>C. communication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393254" y="7554255"/>
            <a:ext cx="2163686" cy="130903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3"/>
            <a:ext cx="18288000" cy="132041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54391" y="1661445"/>
            <a:ext cx="753909" cy="753909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9649" y="1558919"/>
            <a:ext cx="674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6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9271" y="205778"/>
            <a:ext cx="685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037585" y="1661446"/>
            <a:ext cx="6858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4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0656" y="2848806"/>
            <a:ext cx="16126287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Knowledge</a:t>
            </a:r>
            <a:endParaRPr lang="en-US" sz="3600" dirty="0"/>
          </a:p>
          <a:p>
            <a:pPr lvl="0"/>
            <a:r>
              <a:rPr lang="en-US" sz="3600" dirty="0"/>
              <a:t>Develop reading skills for general ideas and for specific information about types of learning</a:t>
            </a:r>
          </a:p>
          <a:p>
            <a:r>
              <a:rPr lang="en-US" sz="3600" b="1" dirty="0"/>
              <a:t>2. Core competence</a:t>
            </a:r>
            <a:endParaRPr lang="en-US" sz="3600" dirty="0"/>
          </a:p>
          <a:p>
            <a:r>
              <a:rPr lang="en-US" sz="3600" dirty="0"/>
              <a:t>- Develop communication skills and creativity</a:t>
            </a:r>
          </a:p>
          <a:p>
            <a:r>
              <a:rPr lang="en-US" sz="3600" dirty="0"/>
              <a:t>- Be collaborative and supportive in pair work and team work</a:t>
            </a:r>
          </a:p>
          <a:p>
            <a:r>
              <a:rPr lang="en-US" sz="3600" dirty="0"/>
              <a:t>- Develop presentation skills</a:t>
            </a:r>
          </a:p>
          <a:p>
            <a:r>
              <a:rPr lang="en-US" sz="3600" dirty="0"/>
              <a:t>- Actively join in class activities</a:t>
            </a:r>
          </a:p>
          <a:p>
            <a:r>
              <a:rPr lang="en-US" sz="3600" b="1" dirty="0"/>
              <a:t>3. Personal qualities</a:t>
            </a:r>
            <a:endParaRPr lang="en-US" sz="3600" dirty="0"/>
          </a:p>
          <a:p>
            <a:pPr lvl="0"/>
            <a:r>
              <a:rPr lang="en-US" sz="3600" dirty="0"/>
              <a:t>- Understand more about advantages and disadvantages of online and face-to-face learning, therefore, students can make use of the strong points of each method</a:t>
            </a:r>
          </a:p>
          <a:p>
            <a:r>
              <a:rPr lang="en-US" sz="3600" dirty="0"/>
              <a:t>- Develop self-study skills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2419564" y="3083267"/>
            <a:ext cx="146406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5400" dirty="0"/>
              <a:t>Do exercises in the workbook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5400" dirty="0"/>
              <a:t>Prepare for the next lesson: Speaking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15807" y="1669665"/>
            <a:ext cx="753909" cy="753909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1065" y="1526195"/>
            <a:ext cx="674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99000" y="1640269"/>
            <a:ext cx="6858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4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3"/>
            <a:ext cx="18288000" cy="13204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9271" y="205778"/>
            <a:ext cx="685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E676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FFD37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5458203" y="-255956"/>
            <a:ext cx="7548060" cy="10782943"/>
          </a:xfrm>
          <a:custGeom>
            <a:avLst/>
            <a:gdLst/>
            <a:ahLst/>
            <a:cxnLst/>
            <a:rect l="l" t="t" r="r" b="b"/>
            <a:pathLst>
              <a:path w="7548060" h="10782943">
                <a:moveTo>
                  <a:pt x="0" y="0"/>
                </a:moveTo>
                <a:lnTo>
                  <a:pt x="7548060" y="0"/>
                </a:lnTo>
                <a:lnTo>
                  <a:pt x="7548060" y="10782943"/>
                </a:lnTo>
                <a:lnTo>
                  <a:pt x="0" y="107829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456761" y="3414266"/>
            <a:ext cx="9550945" cy="4096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05"/>
              </a:lnSpc>
            </a:pPr>
            <a:r>
              <a:rPr lang="en-US" sz="17450">
                <a:solidFill>
                  <a:srgbClr val="FFFDF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THANK YOU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-130112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1798354" y="0"/>
                </a:moveTo>
                <a:lnTo>
                  <a:pt x="0" y="0"/>
                </a:lnTo>
                <a:lnTo>
                  <a:pt x="0" y="1798354"/>
                </a:lnTo>
                <a:lnTo>
                  <a:pt x="1798354" y="1798354"/>
                </a:lnTo>
                <a:lnTo>
                  <a:pt x="179835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489646" y="-207364"/>
            <a:ext cx="1798354" cy="1798354"/>
          </a:xfrm>
          <a:custGeom>
            <a:avLst/>
            <a:gdLst/>
            <a:ahLst/>
            <a:cxnLst/>
            <a:rect l="l" t="t" r="r" b="b"/>
            <a:pathLst>
              <a:path w="1798354" h="1798354">
                <a:moveTo>
                  <a:pt x="0" y="0"/>
                </a:moveTo>
                <a:lnTo>
                  <a:pt x="1798354" y="0"/>
                </a:lnTo>
                <a:lnTo>
                  <a:pt x="1798354" y="1798354"/>
                </a:lnTo>
                <a:lnTo>
                  <a:pt x="0" y="17983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92938" y="2399606"/>
            <a:ext cx="2901270" cy="8533147"/>
          </a:xfrm>
          <a:custGeom>
            <a:avLst/>
            <a:gdLst/>
            <a:ahLst/>
            <a:cxnLst/>
            <a:rect l="l" t="t" r="r" b="b"/>
            <a:pathLst>
              <a:path w="2901270" h="8533147">
                <a:moveTo>
                  <a:pt x="0" y="0"/>
                </a:moveTo>
                <a:lnTo>
                  <a:pt x="2901270" y="0"/>
                </a:lnTo>
                <a:lnTo>
                  <a:pt x="2901270" y="8533148"/>
                </a:lnTo>
                <a:lnTo>
                  <a:pt x="0" y="85331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4970258" y="2399606"/>
            <a:ext cx="3038776" cy="9083299"/>
          </a:xfrm>
          <a:custGeom>
            <a:avLst/>
            <a:gdLst/>
            <a:ahLst/>
            <a:cxnLst/>
            <a:rect l="l" t="t" r="r" b="b"/>
            <a:pathLst>
              <a:path w="3038776" h="9083299">
                <a:moveTo>
                  <a:pt x="3038776" y="0"/>
                </a:moveTo>
                <a:lnTo>
                  <a:pt x="0" y="0"/>
                </a:lnTo>
                <a:lnTo>
                  <a:pt x="0" y="9083299"/>
                </a:lnTo>
                <a:lnTo>
                  <a:pt x="3038776" y="9083299"/>
                </a:lnTo>
                <a:lnTo>
                  <a:pt x="303877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075749" y="1361486"/>
            <a:ext cx="1547955" cy="1547955"/>
          </a:xfrm>
          <a:custGeom>
            <a:avLst/>
            <a:gdLst/>
            <a:ahLst/>
            <a:cxnLst/>
            <a:rect l="l" t="t" r="r" b="b"/>
            <a:pathLst>
              <a:path w="1547955" h="1547955">
                <a:moveTo>
                  <a:pt x="0" y="0"/>
                </a:moveTo>
                <a:lnTo>
                  <a:pt x="1547955" y="0"/>
                </a:lnTo>
                <a:lnTo>
                  <a:pt x="1547955" y="1547955"/>
                </a:lnTo>
                <a:lnTo>
                  <a:pt x="0" y="15479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227388" y="2654518"/>
            <a:ext cx="1226747" cy="1211134"/>
          </a:xfrm>
          <a:custGeom>
            <a:avLst/>
            <a:gdLst/>
            <a:ahLst/>
            <a:cxnLst/>
            <a:rect l="l" t="t" r="r" b="b"/>
            <a:pathLst>
              <a:path w="1226747" h="1211134">
                <a:moveTo>
                  <a:pt x="0" y="0"/>
                </a:moveTo>
                <a:lnTo>
                  <a:pt x="1226747" y="0"/>
                </a:lnTo>
                <a:lnTo>
                  <a:pt x="1226747" y="1211133"/>
                </a:lnTo>
                <a:lnTo>
                  <a:pt x="0" y="12111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933554" y="6941256"/>
            <a:ext cx="2933766" cy="1968290"/>
          </a:xfrm>
          <a:custGeom>
            <a:avLst/>
            <a:gdLst/>
            <a:ahLst/>
            <a:cxnLst/>
            <a:rect l="l" t="t" r="r" b="b"/>
            <a:pathLst>
              <a:path w="2933766" h="1968290">
                <a:moveTo>
                  <a:pt x="0" y="0"/>
                </a:moveTo>
                <a:lnTo>
                  <a:pt x="2933766" y="0"/>
                </a:lnTo>
                <a:lnTo>
                  <a:pt x="2933766" y="1968290"/>
                </a:lnTo>
                <a:lnTo>
                  <a:pt x="0" y="1968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flipH="1">
            <a:off x="12517177" y="6285265"/>
            <a:ext cx="2279360" cy="2901963"/>
          </a:xfrm>
          <a:custGeom>
            <a:avLst/>
            <a:gdLst/>
            <a:ahLst/>
            <a:cxnLst/>
            <a:rect l="l" t="t" r="r" b="b"/>
            <a:pathLst>
              <a:path w="2279360" h="2901963">
                <a:moveTo>
                  <a:pt x="2279360" y="0"/>
                </a:moveTo>
                <a:lnTo>
                  <a:pt x="0" y="0"/>
                </a:lnTo>
                <a:lnTo>
                  <a:pt x="0" y="2901963"/>
                </a:lnTo>
                <a:lnTo>
                  <a:pt x="2279360" y="2901963"/>
                </a:lnTo>
                <a:lnTo>
                  <a:pt x="227936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4425" y="-215279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945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0" y="5236033"/>
            <a:ext cx="2955175" cy="4114800"/>
          </a:xfrm>
          <a:custGeom>
            <a:avLst/>
            <a:gdLst/>
            <a:ahLst/>
            <a:cxnLst/>
            <a:rect l="l" t="t" r="r" b="b"/>
            <a:pathLst>
              <a:path w="2955175" h="4114800">
                <a:moveTo>
                  <a:pt x="0" y="0"/>
                </a:moveTo>
                <a:lnTo>
                  <a:pt x="2955175" y="0"/>
                </a:lnTo>
                <a:lnTo>
                  <a:pt x="29551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036245" y="7736246"/>
            <a:ext cx="3958580" cy="2655847"/>
          </a:xfrm>
          <a:custGeom>
            <a:avLst/>
            <a:gdLst/>
            <a:ahLst/>
            <a:cxnLst/>
            <a:rect l="l" t="t" r="r" b="b"/>
            <a:pathLst>
              <a:path w="3958580" h="2655847">
                <a:moveTo>
                  <a:pt x="0" y="0"/>
                </a:moveTo>
                <a:lnTo>
                  <a:pt x="3958580" y="0"/>
                </a:lnTo>
                <a:lnTo>
                  <a:pt x="3958580" y="2655848"/>
                </a:lnTo>
                <a:lnTo>
                  <a:pt x="0" y="2655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810724" y="165867"/>
            <a:ext cx="1594195" cy="1434776"/>
            <a:chOff x="0" y="0"/>
            <a:chExt cx="2125594" cy="191303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25594" cy="1913034"/>
            </a:xfrm>
            <a:custGeom>
              <a:avLst/>
              <a:gdLst/>
              <a:ahLst/>
              <a:cxnLst/>
              <a:rect l="l" t="t" r="r" b="b"/>
              <a:pathLst>
                <a:path w="2125594" h="1913034">
                  <a:moveTo>
                    <a:pt x="0" y="0"/>
                  </a:moveTo>
                  <a:lnTo>
                    <a:pt x="2125594" y="0"/>
                  </a:lnTo>
                  <a:lnTo>
                    <a:pt x="2125594" y="1913034"/>
                  </a:lnTo>
                  <a:lnTo>
                    <a:pt x="0" y="1913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567930" y="508453"/>
              <a:ext cx="859553" cy="1000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0"/>
                </a:lnSpc>
              </a:pPr>
              <a:r>
                <a:rPr lang="en-US" sz="5450" spc="-54">
                  <a:solidFill>
                    <a:srgbClr val="E2834B"/>
                  </a:solidFill>
                  <a:latin typeface="Adigiana Toybox"/>
                  <a:ea typeface="Adigiana Toybox"/>
                  <a:cs typeface="Adigiana Toybox"/>
                  <a:sym typeface="Adigiana Toybox"/>
                </a:rPr>
                <a:t>1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39410" y="5125344"/>
            <a:ext cx="803100" cy="792878"/>
          </a:xfrm>
          <a:custGeom>
            <a:avLst/>
            <a:gdLst/>
            <a:ahLst/>
            <a:cxnLst/>
            <a:rect l="l" t="t" r="r" b="b"/>
            <a:pathLst>
              <a:path w="803100" h="792878">
                <a:moveTo>
                  <a:pt x="0" y="0"/>
                </a:moveTo>
                <a:lnTo>
                  <a:pt x="803099" y="0"/>
                </a:lnTo>
                <a:lnTo>
                  <a:pt x="803099" y="792878"/>
                </a:lnTo>
                <a:lnTo>
                  <a:pt x="0" y="7928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829836">
            <a:off x="-1667078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0" y="0"/>
                </a:moveTo>
                <a:lnTo>
                  <a:pt x="3961663" y="0"/>
                </a:lnTo>
                <a:lnTo>
                  <a:pt x="3961663" y="1296544"/>
                </a:lnTo>
                <a:lnTo>
                  <a:pt x="0" y="12965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8240632" flipH="1">
            <a:off x="15771381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alphaModFix amt="0"/>
          </a:blip>
          <a:srcRect/>
          <a:stretch>
            <a:fillRect/>
          </a:stretch>
        </p:blipFill>
        <p:spPr>
          <a:xfrm>
            <a:off x="611988" y="1600516"/>
            <a:ext cx="1705553" cy="1705553"/>
          </a:xfrm>
          <a:prstGeom prst="rect">
            <a:avLst/>
          </a:prstGeom>
        </p:spPr>
      </p:pic>
      <p:sp>
        <p:nvSpPr>
          <p:cNvPr id="26" name="Freeform 26"/>
          <p:cNvSpPr/>
          <p:nvPr/>
        </p:nvSpPr>
        <p:spPr>
          <a:xfrm>
            <a:off x="748016" y="1867562"/>
            <a:ext cx="1446544" cy="1270328"/>
          </a:xfrm>
          <a:custGeom>
            <a:avLst/>
            <a:gdLst/>
            <a:ahLst/>
            <a:cxnLst/>
            <a:rect l="l" t="t" r="r" b="b"/>
            <a:pathLst>
              <a:path w="1446544" h="1270328">
                <a:moveTo>
                  <a:pt x="0" y="0"/>
                </a:moveTo>
                <a:lnTo>
                  <a:pt x="1446544" y="0"/>
                </a:lnTo>
                <a:lnTo>
                  <a:pt x="1446544" y="1270328"/>
                </a:lnTo>
                <a:lnTo>
                  <a:pt x="0" y="127032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277475" y="2072143"/>
            <a:ext cx="7018085" cy="6062063"/>
          </a:xfrm>
          <a:custGeom>
            <a:avLst/>
            <a:gdLst/>
            <a:ahLst/>
            <a:cxnLst/>
            <a:rect l="l" t="t" r="r" b="b"/>
            <a:pathLst>
              <a:path w="7018085" h="6062063">
                <a:moveTo>
                  <a:pt x="0" y="0"/>
                </a:moveTo>
                <a:lnTo>
                  <a:pt x="7018085" y="0"/>
                </a:lnTo>
                <a:lnTo>
                  <a:pt x="7018085" y="6062063"/>
                </a:lnTo>
                <a:lnTo>
                  <a:pt x="0" y="606206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b="-11981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1254648" y="2885295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7" y="0"/>
                </a:lnTo>
                <a:lnTo>
                  <a:pt x="5029317" y="5029317"/>
                </a:lnTo>
                <a:lnTo>
                  <a:pt x="0" y="502931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028700" y="372711"/>
            <a:ext cx="10225948" cy="117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0"/>
              </a:lnSpc>
              <a:spcBef>
                <a:spcPct val="0"/>
              </a:spcBef>
            </a:pPr>
            <a:r>
              <a:rPr lang="en-US" sz="8700">
                <a:solidFill>
                  <a:srgbClr val="DC9F4B"/>
                </a:solidFill>
                <a:latin typeface="Bukhari Script"/>
                <a:ea typeface="Bukhari Script"/>
                <a:cs typeface="Bukhari Script"/>
                <a:sym typeface="Bukhari Script"/>
              </a:rPr>
              <a:t>Vocabulary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443239" y="2761470"/>
            <a:ext cx="5028430" cy="109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3"/>
              </a:lnSpc>
            </a:pPr>
            <a:r>
              <a:rPr lang="en-US" sz="6374">
                <a:solidFill>
                  <a:srgbClr val="231F20"/>
                </a:solidFill>
                <a:latin typeface="Calistoga"/>
                <a:ea typeface="Calistoga"/>
                <a:cs typeface="Calistoga"/>
                <a:sym typeface="Calistoga"/>
              </a:rPr>
              <a:t>immediately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758211" y="5571026"/>
            <a:ext cx="4490698" cy="1116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7"/>
              </a:lnSpc>
            </a:pPr>
            <a:r>
              <a:rPr lang="en-US" sz="6519">
                <a:solidFill>
                  <a:srgbClr val="231F20"/>
                </a:solidFill>
                <a:latin typeface="Calistoga"/>
                <a:ea typeface="Calistoga"/>
                <a:cs typeface="Calistoga"/>
                <a:sym typeface="Calistoga"/>
              </a:rPr>
              <a:t>ngay lập tức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607821" y="4179459"/>
            <a:ext cx="6699266" cy="1220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3"/>
              </a:lnSpc>
            </a:pPr>
            <a:r>
              <a:rPr lang="en-US" sz="7074">
                <a:solidFill>
                  <a:srgbClr val="231F20"/>
                </a:solidFill>
                <a:latin typeface="Calistoga"/>
                <a:ea typeface="Calistoga"/>
                <a:cs typeface="Calistoga"/>
                <a:sym typeface="Calistoga"/>
              </a:rPr>
              <a:t>/ɪˈmiːdiətli/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3000" y="-18156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19891" y="1028700"/>
            <a:ext cx="7018085" cy="6062063"/>
          </a:xfrm>
          <a:custGeom>
            <a:avLst/>
            <a:gdLst/>
            <a:ahLst/>
            <a:cxnLst/>
            <a:rect l="l" t="t" r="r" b="b"/>
            <a:pathLst>
              <a:path w="7018085" h="6062063">
                <a:moveTo>
                  <a:pt x="0" y="0"/>
                </a:moveTo>
                <a:lnTo>
                  <a:pt x="7018085" y="0"/>
                </a:lnTo>
                <a:lnTo>
                  <a:pt x="7018085" y="6062063"/>
                </a:lnTo>
                <a:lnTo>
                  <a:pt x="0" y="60620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11981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0" y="5236033"/>
            <a:ext cx="2955175" cy="4114800"/>
          </a:xfrm>
          <a:custGeom>
            <a:avLst/>
            <a:gdLst/>
            <a:ahLst/>
            <a:cxnLst/>
            <a:rect l="l" t="t" r="r" b="b"/>
            <a:pathLst>
              <a:path w="2955175" h="4114800">
                <a:moveTo>
                  <a:pt x="0" y="0"/>
                </a:moveTo>
                <a:lnTo>
                  <a:pt x="2955175" y="0"/>
                </a:lnTo>
                <a:lnTo>
                  <a:pt x="29551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195446" y="6694986"/>
            <a:ext cx="3958580" cy="2655847"/>
          </a:xfrm>
          <a:custGeom>
            <a:avLst/>
            <a:gdLst/>
            <a:ahLst/>
            <a:cxnLst/>
            <a:rect l="l" t="t" r="r" b="b"/>
            <a:pathLst>
              <a:path w="3958580" h="2655847">
                <a:moveTo>
                  <a:pt x="0" y="0"/>
                </a:moveTo>
                <a:lnTo>
                  <a:pt x="3958580" y="0"/>
                </a:lnTo>
                <a:lnTo>
                  <a:pt x="3958580" y="2655847"/>
                </a:lnTo>
                <a:lnTo>
                  <a:pt x="0" y="26558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810724" y="165867"/>
            <a:ext cx="1594195" cy="1434776"/>
            <a:chOff x="0" y="0"/>
            <a:chExt cx="2125594" cy="191303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25594" cy="1913034"/>
            </a:xfrm>
            <a:custGeom>
              <a:avLst/>
              <a:gdLst/>
              <a:ahLst/>
              <a:cxnLst/>
              <a:rect l="l" t="t" r="r" b="b"/>
              <a:pathLst>
                <a:path w="2125594" h="1913034">
                  <a:moveTo>
                    <a:pt x="0" y="0"/>
                  </a:moveTo>
                  <a:lnTo>
                    <a:pt x="2125594" y="0"/>
                  </a:lnTo>
                  <a:lnTo>
                    <a:pt x="2125594" y="1913034"/>
                  </a:lnTo>
                  <a:lnTo>
                    <a:pt x="0" y="1913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567930" y="508453"/>
              <a:ext cx="859553" cy="1000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0"/>
                </a:lnSpc>
              </a:pPr>
              <a:r>
                <a:rPr lang="en-US" sz="5450" spc="-54">
                  <a:solidFill>
                    <a:srgbClr val="E2834B"/>
                  </a:solidFill>
                  <a:latin typeface="Adigiana Toybox"/>
                  <a:ea typeface="Adigiana Toybox"/>
                  <a:cs typeface="Adigiana Toybox"/>
                  <a:sym typeface="Adigiana Toybox"/>
                </a:rPr>
                <a:t>1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674488" y="2974455"/>
            <a:ext cx="803100" cy="792878"/>
          </a:xfrm>
          <a:custGeom>
            <a:avLst/>
            <a:gdLst/>
            <a:ahLst/>
            <a:cxnLst/>
            <a:rect l="l" t="t" r="r" b="b"/>
            <a:pathLst>
              <a:path w="803100" h="792878">
                <a:moveTo>
                  <a:pt x="0" y="0"/>
                </a:moveTo>
                <a:lnTo>
                  <a:pt x="803099" y="0"/>
                </a:lnTo>
                <a:lnTo>
                  <a:pt x="803099" y="792878"/>
                </a:lnTo>
                <a:lnTo>
                  <a:pt x="0" y="7928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8829836">
            <a:off x="-1667078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0" y="0"/>
                </a:moveTo>
                <a:lnTo>
                  <a:pt x="3961663" y="0"/>
                </a:lnTo>
                <a:lnTo>
                  <a:pt x="3961663" y="1296544"/>
                </a:lnTo>
                <a:lnTo>
                  <a:pt x="0" y="12965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8240632" flipH="1">
            <a:off x="15771381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52766" y="1546199"/>
            <a:ext cx="1446544" cy="1270328"/>
          </a:xfrm>
          <a:custGeom>
            <a:avLst/>
            <a:gdLst/>
            <a:ahLst/>
            <a:cxnLst/>
            <a:rect l="l" t="t" r="r" b="b"/>
            <a:pathLst>
              <a:path w="1446544" h="1270328">
                <a:moveTo>
                  <a:pt x="0" y="0"/>
                </a:moveTo>
                <a:lnTo>
                  <a:pt x="1446543" y="0"/>
                </a:lnTo>
                <a:lnTo>
                  <a:pt x="1446543" y="1270328"/>
                </a:lnTo>
                <a:lnTo>
                  <a:pt x="0" y="12703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095192" y="2075041"/>
            <a:ext cx="5667483" cy="5015722"/>
          </a:xfrm>
          <a:custGeom>
            <a:avLst/>
            <a:gdLst/>
            <a:ahLst/>
            <a:cxnLst/>
            <a:rect l="l" t="t" r="r" b="b"/>
            <a:pathLst>
              <a:path w="5667483" h="5015722">
                <a:moveTo>
                  <a:pt x="0" y="0"/>
                </a:moveTo>
                <a:lnTo>
                  <a:pt x="5667483" y="0"/>
                </a:lnTo>
                <a:lnTo>
                  <a:pt x="5667483" y="5015722"/>
                </a:lnTo>
                <a:lnTo>
                  <a:pt x="0" y="501572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28" name="Picture 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>
            <a:alphaModFix amt="0"/>
          </a:blip>
          <a:srcRect/>
          <a:stretch>
            <a:fillRect/>
          </a:stretch>
        </p:blipFill>
        <p:spPr>
          <a:xfrm>
            <a:off x="302718" y="1433067"/>
            <a:ext cx="1496591" cy="1496591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028700" y="372711"/>
            <a:ext cx="10225948" cy="117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0"/>
              </a:lnSpc>
              <a:spcBef>
                <a:spcPct val="0"/>
              </a:spcBef>
            </a:pPr>
            <a:r>
              <a:rPr lang="en-US" sz="8700">
                <a:solidFill>
                  <a:srgbClr val="DC9F4B"/>
                </a:solidFill>
                <a:latin typeface="Bukhari Script"/>
                <a:ea typeface="Bukhari Script"/>
                <a:cs typeface="Bukhari Script"/>
                <a:sym typeface="Bukhari Script"/>
              </a:rPr>
              <a:t>Vocabulary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477647" y="2753891"/>
            <a:ext cx="4158605" cy="109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3"/>
              </a:lnSpc>
            </a:pPr>
            <a:r>
              <a:rPr lang="en-US" sz="6374">
                <a:solidFill>
                  <a:srgbClr val="231F20"/>
                </a:solidFill>
                <a:latin typeface="Calistoga"/>
                <a:ea typeface="Calistoga"/>
                <a:cs typeface="Calistoga"/>
                <a:sym typeface="Calistoga"/>
              </a:rPr>
              <a:t>exchange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272034" y="5531043"/>
            <a:ext cx="2569830" cy="97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4"/>
              </a:lnSpc>
            </a:pPr>
            <a:r>
              <a:rPr lang="en-US" sz="5738">
                <a:solidFill>
                  <a:srgbClr val="231F20"/>
                </a:solidFill>
                <a:latin typeface="Calistoga"/>
                <a:ea typeface="Calistoga"/>
                <a:cs typeface="Calistoga"/>
                <a:sym typeface="Calistoga"/>
              </a:rPr>
              <a:t>trao đổi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207316" y="4081121"/>
            <a:ext cx="6699266" cy="1062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3"/>
              </a:lnSpc>
            </a:pPr>
            <a:r>
              <a:rPr lang="en-US" sz="6174">
                <a:solidFill>
                  <a:srgbClr val="231F20"/>
                </a:solidFill>
                <a:latin typeface="Calistoga"/>
                <a:ea typeface="Calistoga"/>
                <a:cs typeface="Calistoga"/>
                <a:sym typeface="Calistoga"/>
              </a:rPr>
              <a:t>/ɪksˈtʃeɪndʒ/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3000" y="-18156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19891" y="1028700"/>
            <a:ext cx="7018085" cy="6062063"/>
          </a:xfrm>
          <a:custGeom>
            <a:avLst/>
            <a:gdLst/>
            <a:ahLst/>
            <a:cxnLst/>
            <a:rect l="l" t="t" r="r" b="b"/>
            <a:pathLst>
              <a:path w="7018085" h="6062063">
                <a:moveTo>
                  <a:pt x="0" y="0"/>
                </a:moveTo>
                <a:lnTo>
                  <a:pt x="7018085" y="0"/>
                </a:lnTo>
                <a:lnTo>
                  <a:pt x="7018085" y="6062063"/>
                </a:lnTo>
                <a:lnTo>
                  <a:pt x="0" y="60620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11981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0" y="5236033"/>
            <a:ext cx="2955175" cy="4114800"/>
          </a:xfrm>
          <a:custGeom>
            <a:avLst/>
            <a:gdLst/>
            <a:ahLst/>
            <a:cxnLst/>
            <a:rect l="l" t="t" r="r" b="b"/>
            <a:pathLst>
              <a:path w="2955175" h="4114800">
                <a:moveTo>
                  <a:pt x="0" y="0"/>
                </a:moveTo>
                <a:lnTo>
                  <a:pt x="2955175" y="0"/>
                </a:lnTo>
                <a:lnTo>
                  <a:pt x="29551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195446" y="6694986"/>
            <a:ext cx="3958580" cy="2655847"/>
          </a:xfrm>
          <a:custGeom>
            <a:avLst/>
            <a:gdLst/>
            <a:ahLst/>
            <a:cxnLst/>
            <a:rect l="l" t="t" r="r" b="b"/>
            <a:pathLst>
              <a:path w="3958580" h="2655847">
                <a:moveTo>
                  <a:pt x="0" y="0"/>
                </a:moveTo>
                <a:lnTo>
                  <a:pt x="3958580" y="0"/>
                </a:lnTo>
                <a:lnTo>
                  <a:pt x="3958580" y="2655847"/>
                </a:lnTo>
                <a:lnTo>
                  <a:pt x="0" y="26558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810724" y="165867"/>
            <a:ext cx="1594195" cy="1434776"/>
            <a:chOff x="0" y="0"/>
            <a:chExt cx="2125594" cy="191303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25594" cy="1913034"/>
            </a:xfrm>
            <a:custGeom>
              <a:avLst/>
              <a:gdLst/>
              <a:ahLst/>
              <a:cxnLst/>
              <a:rect l="l" t="t" r="r" b="b"/>
              <a:pathLst>
                <a:path w="2125594" h="1913034">
                  <a:moveTo>
                    <a:pt x="0" y="0"/>
                  </a:moveTo>
                  <a:lnTo>
                    <a:pt x="2125594" y="0"/>
                  </a:lnTo>
                  <a:lnTo>
                    <a:pt x="2125594" y="1913034"/>
                  </a:lnTo>
                  <a:lnTo>
                    <a:pt x="0" y="1913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567930" y="508453"/>
              <a:ext cx="859553" cy="1000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0"/>
                </a:lnSpc>
              </a:pPr>
              <a:r>
                <a:rPr lang="en-US" sz="5450" spc="-54">
                  <a:solidFill>
                    <a:srgbClr val="E2834B"/>
                  </a:solidFill>
                  <a:latin typeface="Adigiana Toybox"/>
                  <a:ea typeface="Adigiana Toybox"/>
                  <a:cs typeface="Adigiana Toybox"/>
                  <a:sym typeface="Adigiana Toybox"/>
                </a:rPr>
                <a:t>1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674488" y="2974455"/>
            <a:ext cx="803100" cy="792878"/>
          </a:xfrm>
          <a:custGeom>
            <a:avLst/>
            <a:gdLst/>
            <a:ahLst/>
            <a:cxnLst/>
            <a:rect l="l" t="t" r="r" b="b"/>
            <a:pathLst>
              <a:path w="803100" h="792878">
                <a:moveTo>
                  <a:pt x="0" y="0"/>
                </a:moveTo>
                <a:lnTo>
                  <a:pt x="803099" y="0"/>
                </a:lnTo>
                <a:lnTo>
                  <a:pt x="803099" y="792878"/>
                </a:lnTo>
                <a:lnTo>
                  <a:pt x="0" y="7928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8829836">
            <a:off x="-1667078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0" y="0"/>
                </a:moveTo>
                <a:lnTo>
                  <a:pt x="3961663" y="0"/>
                </a:lnTo>
                <a:lnTo>
                  <a:pt x="3961663" y="1296544"/>
                </a:lnTo>
                <a:lnTo>
                  <a:pt x="0" y="12965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8240632" flipH="1">
            <a:off x="15771381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52766" y="1546199"/>
            <a:ext cx="1446544" cy="1270328"/>
          </a:xfrm>
          <a:custGeom>
            <a:avLst/>
            <a:gdLst/>
            <a:ahLst/>
            <a:cxnLst/>
            <a:rect l="l" t="t" r="r" b="b"/>
            <a:pathLst>
              <a:path w="1446544" h="1270328">
                <a:moveTo>
                  <a:pt x="0" y="0"/>
                </a:moveTo>
                <a:lnTo>
                  <a:pt x="1446543" y="0"/>
                </a:lnTo>
                <a:lnTo>
                  <a:pt x="1446543" y="1270328"/>
                </a:lnTo>
                <a:lnTo>
                  <a:pt x="0" y="12703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997621" y="2816527"/>
            <a:ext cx="3501321" cy="4114800"/>
          </a:xfrm>
          <a:custGeom>
            <a:avLst/>
            <a:gdLst/>
            <a:ahLst/>
            <a:cxnLst/>
            <a:rect l="l" t="t" r="r" b="b"/>
            <a:pathLst>
              <a:path w="3501321" h="4114800">
                <a:moveTo>
                  <a:pt x="0" y="0"/>
                </a:moveTo>
                <a:lnTo>
                  <a:pt x="3501321" y="0"/>
                </a:lnTo>
                <a:lnTo>
                  <a:pt x="35013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alphaModFix amt="0"/>
          </a:blip>
          <a:srcRect/>
          <a:stretch>
            <a:fillRect/>
          </a:stretch>
        </p:blipFill>
        <p:spPr>
          <a:xfrm>
            <a:off x="194216" y="1444350"/>
            <a:ext cx="1474026" cy="1474026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028700" y="372711"/>
            <a:ext cx="10225948" cy="117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0"/>
              </a:lnSpc>
              <a:spcBef>
                <a:spcPct val="0"/>
              </a:spcBef>
            </a:pPr>
            <a:r>
              <a:rPr lang="en-US" sz="8700">
                <a:solidFill>
                  <a:srgbClr val="DC9F4B"/>
                </a:solidFill>
                <a:latin typeface="Bukhari Script"/>
                <a:ea typeface="Bukhari Script"/>
                <a:cs typeface="Bukhari Script"/>
                <a:sym typeface="Bukhari Script"/>
              </a:rPr>
              <a:t>Vocabulary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404919" y="2207388"/>
            <a:ext cx="4158605" cy="109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3"/>
              </a:lnSpc>
            </a:pPr>
            <a:r>
              <a:rPr lang="en-US" sz="6374">
                <a:solidFill>
                  <a:srgbClr val="231F20"/>
                </a:solidFill>
                <a:latin typeface="Calistoga"/>
                <a:ea typeface="Calistoga"/>
                <a:cs typeface="Calistoga"/>
                <a:sym typeface="Calistoga"/>
              </a:rPr>
              <a:t>distraction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285966" y="5020569"/>
            <a:ext cx="4667612" cy="1998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4"/>
              </a:lnSpc>
            </a:pPr>
            <a:r>
              <a:rPr lang="en-US" sz="5738">
                <a:solidFill>
                  <a:srgbClr val="231F20"/>
                </a:solidFill>
                <a:latin typeface="Calistoga"/>
                <a:ea typeface="Calistoga"/>
                <a:cs typeface="Calistoga"/>
                <a:sym typeface="Calistoga"/>
              </a:rPr>
              <a:t>phân tâm, mất tập trung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134589" y="3643508"/>
            <a:ext cx="6699266" cy="1062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3"/>
              </a:lnSpc>
            </a:pPr>
            <a:r>
              <a:rPr lang="en-US" sz="6174">
                <a:solidFill>
                  <a:srgbClr val="231F20"/>
                </a:solidFill>
                <a:latin typeface="Calistoga"/>
                <a:ea typeface="Calistoga"/>
                <a:cs typeface="Calistoga"/>
                <a:sym typeface="Calistoga"/>
              </a:rPr>
              <a:t>/dɪsˈtrækʃən/</a:t>
            </a:r>
          </a:p>
        </p:txBody>
      </p:sp>
      <p:sp>
        <p:nvSpPr>
          <p:cNvPr id="33" name="Freeform 33"/>
          <p:cNvSpPr/>
          <p:nvPr/>
        </p:nvSpPr>
        <p:spPr>
          <a:xfrm>
            <a:off x="4632623" y="86845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3000" y="-18156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19891" y="1028700"/>
            <a:ext cx="7018085" cy="6062063"/>
          </a:xfrm>
          <a:custGeom>
            <a:avLst/>
            <a:gdLst/>
            <a:ahLst/>
            <a:cxnLst/>
            <a:rect l="l" t="t" r="r" b="b"/>
            <a:pathLst>
              <a:path w="7018085" h="6062063">
                <a:moveTo>
                  <a:pt x="0" y="0"/>
                </a:moveTo>
                <a:lnTo>
                  <a:pt x="7018085" y="0"/>
                </a:lnTo>
                <a:lnTo>
                  <a:pt x="7018085" y="6062063"/>
                </a:lnTo>
                <a:lnTo>
                  <a:pt x="0" y="60620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11981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0" y="5236033"/>
            <a:ext cx="2955175" cy="4114800"/>
          </a:xfrm>
          <a:custGeom>
            <a:avLst/>
            <a:gdLst/>
            <a:ahLst/>
            <a:cxnLst/>
            <a:rect l="l" t="t" r="r" b="b"/>
            <a:pathLst>
              <a:path w="2955175" h="4114800">
                <a:moveTo>
                  <a:pt x="0" y="0"/>
                </a:moveTo>
                <a:lnTo>
                  <a:pt x="2955175" y="0"/>
                </a:lnTo>
                <a:lnTo>
                  <a:pt x="29551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195446" y="6694986"/>
            <a:ext cx="3958580" cy="2655847"/>
          </a:xfrm>
          <a:custGeom>
            <a:avLst/>
            <a:gdLst/>
            <a:ahLst/>
            <a:cxnLst/>
            <a:rect l="l" t="t" r="r" b="b"/>
            <a:pathLst>
              <a:path w="3958580" h="2655847">
                <a:moveTo>
                  <a:pt x="0" y="0"/>
                </a:moveTo>
                <a:lnTo>
                  <a:pt x="3958580" y="0"/>
                </a:lnTo>
                <a:lnTo>
                  <a:pt x="3958580" y="2655847"/>
                </a:lnTo>
                <a:lnTo>
                  <a:pt x="0" y="26558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810724" y="165867"/>
            <a:ext cx="1594195" cy="1434776"/>
            <a:chOff x="0" y="0"/>
            <a:chExt cx="2125594" cy="191303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25594" cy="1913034"/>
            </a:xfrm>
            <a:custGeom>
              <a:avLst/>
              <a:gdLst/>
              <a:ahLst/>
              <a:cxnLst/>
              <a:rect l="l" t="t" r="r" b="b"/>
              <a:pathLst>
                <a:path w="2125594" h="1913034">
                  <a:moveTo>
                    <a:pt x="0" y="0"/>
                  </a:moveTo>
                  <a:lnTo>
                    <a:pt x="2125594" y="0"/>
                  </a:lnTo>
                  <a:lnTo>
                    <a:pt x="2125594" y="1913034"/>
                  </a:lnTo>
                  <a:lnTo>
                    <a:pt x="0" y="1913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567930" y="508453"/>
              <a:ext cx="859553" cy="1000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0"/>
                </a:lnSpc>
              </a:pPr>
              <a:r>
                <a:rPr lang="en-US" sz="5450" spc="-54">
                  <a:solidFill>
                    <a:srgbClr val="E2834B"/>
                  </a:solidFill>
                  <a:latin typeface="Adigiana Toybox"/>
                  <a:ea typeface="Adigiana Toybox"/>
                  <a:cs typeface="Adigiana Toybox"/>
                  <a:sym typeface="Adigiana Toybox"/>
                </a:rPr>
                <a:t>1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674488" y="2974455"/>
            <a:ext cx="803100" cy="792878"/>
          </a:xfrm>
          <a:custGeom>
            <a:avLst/>
            <a:gdLst/>
            <a:ahLst/>
            <a:cxnLst/>
            <a:rect l="l" t="t" r="r" b="b"/>
            <a:pathLst>
              <a:path w="803100" h="792878">
                <a:moveTo>
                  <a:pt x="0" y="0"/>
                </a:moveTo>
                <a:lnTo>
                  <a:pt x="803099" y="0"/>
                </a:lnTo>
                <a:lnTo>
                  <a:pt x="803099" y="792878"/>
                </a:lnTo>
                <a:lnTo>
                  <a:pt x="0" y="7928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8829836">
            <a:off x="-1667078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0" y="0"/>
                </a:moveTo>
                <a:lnTo>
                  <a:pt x="3961663" y="0"/>
                </a:lnTo>
                <a:lnTo>
                  <a:pt x="3961663" y="1296544"/>
                </a:lnTo>
                <a:lnTo>
                  <a:pt x="0" y="12965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8240632" flipH="1">
            <a:off x="15771381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52766" y="1546199"/>
            <a:ext cx="1446544" cy="1270328"/>
          </a:xfrm>
          <a:custGeom>
            <a:avLst/>
            <a:gdLst/>
            <a:ahLst/>
            <a:cxnLst/>
            <a:rect l="l" t="t" r="r" b="b"/>
            <a:pathLst>
              <a:path w="1446544" h="1270328">
                <a:moveTo>
                  <a:pt x="0" y="0"/>
                </a:moveTo>
                <a:lnTo>
                  <a:pt x="1446543" y="0"/>
                </a:lnTo>
                <a:lnTo>
                  <a:pt x="1446543" y="1270328"/>
                </a:lnTo>
                <a:lnTo>
                  <a:pt x="0" y="12703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104185" y="2502726"/>
            <a:ext cx="5716369" cy="4114800"/>
          </a:xfrm>
          <a:custGeom>
            <a:avLst/>
            <a:gdLst/>
            <a:ahLst/>
            <a:cxnLst/>
            <a:rect l="l" t="t" r="r" b="b"/>
            <a:pathLst>
              <a:path w="5716369" h="4114800">
                <a:moveTo>
                  <a:pt x="0" y="0"/>
                </a:moveTo>
                <a:lnTo>
                  <a:pt x="5716369" y="0"/>
                </a:lnTo>
                <a:lnTo>
                  <a:pt x="5716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alphaModFix amt="0"/>
          </a:blip>
          <a:srcRect/>
          <a:stretch>
            <a:fillRect/>
          </a:stretch>
        </p:blipFill>
        <p:spPr>
          <a:xfrm>
            <a:off x="171650" y="1433067"/>
            <a:ext cx="1496591" cy="1496591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028700" y="372711"/>
            <a:ext cx="10225948" cy="117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0"/>
              </a:lnSpc>
              <a:spcBef>
                <a:spcPct val="0"/>
              </a:spcBef>
            </a:pPr>
            <a:r>
              <a:rPr lang="en-US" sz="8700">
                <a:solidFill>
                  <a:srgbClr val="DC9F4B"/>
                </a:solidFill>
                <a:latin typeface="Bukhari Script"/>
                <a:ea typeface="Bukhari Script"/>
                <a:cs typeface="Bukhari Script"/>
                <a:sym typeface="Bukhari Script"/>
              </a:rPr>
              <a:t>Vocabulary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477647" y="2753891"/>
            <a:ext cx="4158605" cy="109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3"/>
              </a:lnSpc>
            </a:pPr>
            <a:r>
              <a:rPr lang="en-US" sz="6374">
                <a:solidFill>
                  <a:srgbClr val="231F20"/>
                </a:solidFill>
                <a:latin typeface="Calistoga"/>
                <a:ea typeface="Calistoga"/>
                <a:cs typeface="Calistoga"/>
                <a:sym typeface="Calistoga"/>
              </a:rPr>
              <a:t>strategy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887282" y="5531043"/>
            <a:ext cx="3339334" cy="97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4"/>
              </a:lnSpc>
            </a:pPr>
            <a:r>
              <a:rPr lang="en-US" sz="5738">
                <a:solidFill>
                  <a:srgbClr val="231F20"/>
                </a:solidFill>
                <a:latin typeface="Calistoga"/>
                <a:ea typeface="Calistoga"/>
                <a:cs typeface="Calistoga"/>
                <a:sym typeface="Calistoga"/>
              </a:rPr>
              <a:t>chiến lược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207316" y="4081121"/>
            <a:ext cx="6699266" cy="1062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3"/>
              </a:lnSpc>
            </a:pPr>
            <a:r>
              <a:rPr lang="en-US" sz="6174">
                <a:solidFill>
                  <a:srgbClr val="231F20"/>
                </a:solidFill>
                <a:latin typeface="Calistoga"/>
                <a:ea typeface="Calistoga"/>
                <a:cs typeface="Calistoga"/>
                <a:sym typeface="Calistoga"/>
              </a:rPr>
              <a:t>/ˈstrætədʒi/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5054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1946" y="-798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297181"/>
            <a:ext cx="18288000" cy="2635573"/>
            <a:chOff x="0" y="0"/>
            <a:chExt cx="4816593" cy="6941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694143"/>
            </a:xfrm>
            <a:custGeom>
              <a:avLst/>
              <a:gdLst/>
              <a:ahLst/>
              <a:cxnLst/>
              <a:rect l="l" t="t" r="r" b="b"/>
              <a:pathLst>
                <a:path w="4816592" h="694143">
                  <a:moveTo>
                    <a:pt x="0" y="0"/>
                  </a:moveTo>
                  <a:lnTo>
                    <a:pt x="4816592" y="0"/>
                  </a:lnTo>
                  <a:lnTo>
                    <a:pt x="4816592" y="694143"/>
                  </a:lnTo>
                  <a:lnTo>
                    <a:pt x="0" y="694143"/>
                  </a:lnTo>
                  <a:close/>
                </a:path>
              </a:pathLst>
            </a:custGeom>
            <a:solidFill>
              <a:srgbClr val="F6BEA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732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14374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242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0223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92204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0418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59860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15535" y="8532167"/>
            <a:ext cx="3473355" cy="3473355"/>
          </a:xfrm>
          <a:custGeom>
            <a:avLst/>
            <a:gdLst/>
            <a:ahLst/>
            <a:cxnLst/>
            <a:rect l="l" t="t" r="r" b="b"/>
            <a:pathLst>
              <a:path w="3473355" h="3473355">
                <a:moveTo>
                  <a:pt x="0" y="0"/>
                </a:moveTo>
                <a:lnTo>
                  <a:pt x="3473355" y="0"/>
                </a:lnTo>
                <a:lnTo>
                  <a:pt x="3473355" y="3473355"/>
                </a:lnTo>
                <a:lnTo>
                  <a:pt x="0" y="3473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7736246"/>
            <a:ext cx="18288000" cy="795920"/>
            <a:chOff x="0" y="0"/>
            <a:chExt cx="4816593" cy="209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209625"/>
            </a:xfrm>
            <a:custGeom>
              <a:avLst/>
              <a:gdLst/>
              <a:ahLst/>
              <a:cxnLst/>
              <a:rect l="l" t="t" r="r" b="b"/>
              <a:pathLst>
                <a:path w="4816592" h="209625">
                  <a:moveTo>
                    <a:pt x="0" y="0"/>
                  </a:moveTo>
                  <a:lnTo>
                    <a:pt x="4816592" y="0"/>
                  </a:lnTo>
                  <a:lnTo>
                    <a:pt x="4816592" y="209625"/>
                  </a:lnTo>
                  <a:lnTo>
                    <a:pt x="0" y="209625"/>
                  </a:lnTo>
                  <a:close/>
                </a:path>
              </a:pathLst>
            </a:custGeom>
            <a:solidFill>
              <a:srgbClr val="E4764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247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19891" y="1028700"/>
            <a:ext cx="7018085" cy="6062063"/>
          </a:xfrm>
          <a:custGeom>
            <a:avLst/>
            <a:gdLst/>
            <a:ahLst/>
            <a:cxnLst/>
            <a:rect l="l" t="t" r="r" b="b"/>
            <a:pathLst>
              <a:path w="7018085" h="6062063">
                <a:moveTo>
                  <a:pt x="0" y="0"/>
                </a:moveTo>
                <a:lnTo>
                  <a:pt x="7018085" y="0"/>
                </a:lnTo>
                <a:lnTo>
                  <a:pt x="7018085" y="6062063"/>
                </a:lnTo>
                <a:lnTo>
                  <a:pt x="0" y="60620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11981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0" y="5236033"/>
            <a:ext cx="2955175" cy="4114800"/>
          </a:xfrm>
          <a:custGeom>
            <a:avLst/>
            <a:gdLst/>
            <a:ahLst/>
            <a:cxnLst/>
            <a:rect l="l" t="t" r="r" b="b"/>
            <a:pathLst>
              <a:path w="2955175" h="4114800">
                <a:moveTo>
                  <a:pt x="0" y="0"/>
                </a:moveTo>
                <a:lnTo>
                  <a:pt x="2955175" y="0"/>
                </a:lnTo>
                <a:lnTo>
                  <a:pt x="29551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195446" y="6694986"/>
            <a:ext cx="3958580" cy="2655847"/>
          </a:xfrm>
          <a:custGeom>
            <a:avLst/>
            <a:gdLst/>
            <a:ahLst/>
            <a:cxnLst/>
            <a:rect l="l" t="t" r="r" b="b"/>
            <a:pathLst>
              <a:path w="3958580" h="2655847">
                <a:moveTo>
                  <a:pt x="0" y="0"/>
                </a:moveTo>
                <a:lnTo>
                  <a:pt x="3958580" y="0"/>
                </a:lnTo>
                <a:lnTo>
                  <a:pt x="3958580" y="2655847"/>
                </a:lnTo>
                <a:lnTo>
                  <a:pt x="0" y="26558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810724" y="165867"/>
            <a:ext cx="7218157" cy="1434776"/>
            <a:chOff x="0" y="0"/>
            <a:chExt cx="9624210" cy="191303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25594" cy="1913034"/>
            </a:xfrm>
            <a:custGeom>
              <a:avLst/>
              <a:gdLst/>
              <a:ahLst/>
              <a:cxnLst/>
              <a:rect l="l" t="t" r="r" b="b"/>
              <a:pathLst>
                <a:path w="2125594" h="1913034">
                  <a:moveTo>
                    <a:pt x="0" y="0"/>
                  </a:moveTo>
                  <a:lnTo>
                    <a:pt x="2125594" y="0"/>
                  </a:lnTo>
                  <a:lnTo>
                    <a:pt x="2125594" y="1913034"/>
                  </a:lnTo>
                  <a:lnTo>
                    <a:pt x="0" y="1913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567930" y="508453"/>
              <a:ext cx="859553" cy="1000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0"/>
                </a:lnSpc>
              </a:pPr>
              <a:r>
                <a:rPr lang="en-US" sz="5450" spc="-54">
                  <a:solidFill>
                    <a:srgbClr val="E2834B"/>
                  </a:solidFill>
                  <a:latin typeface="Adigiana Toybox"/>
                  <a:ea typeface="Adigiana Toybox"/>
                  <a:cs typeface="Adigiana Toybox"/>
                  <a:sym typeface="Adigiana Toybox"/>
                </a:rPr>
                <a:t>1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027278" y="224992"/>
              <a:ext cx="7596932" cy="1615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00"/>
                </a:lnSpc>
                <a:spcBef>
                  <a:spcPct val="0"/>
                </a:spcBef>
              </a:pPr>
              <a:r>
                <a:rPr lang="en-US" sz="8700">
                  <a:solidFill>
                    <a:srgbClr val="DC9F4B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Vocabulary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674488" y="2974455"/>
            <a:ext cx="803100" cy="792878"/>
          </a:xfrm>
          <a:custGeom>
            <a:avLst/>
            <a:gdLst/>
            <a:ahLst/>
            <a:cxnLst/>
            <a:rect l="l" t="t" r="r" b="b"/>
            <a:pathLst>
              <a:path w="803100" h="792878">
                <a:moveTo>
                  <a:pt x="0" y="0"/>
                </a:moveTo>
                <a:lnTo>
                  <a:pt x="803099" y="0"/>
                </a:lnTo>
                <a:lnTo>
                  <a:pt x="803099" y="792878"/>
                </a:lnTo>
                <a:lnTo>
                  <a:pt x="0" y="7928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8829836">
            <a:off x="-1667078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0" y="0"/>
                </a:moveTo>
                <a:lnTo>
                  <a:pt x="3961663" y="0"/>
                </a:lnTo>
                <a:lnTo>
                  <a:pt x="3961663" y="1296544"/>
                </a:lnTo>
                <a:lnTo>
                  <a:pt x="0" y="12965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8240632" flipH="1">
            <a:off x="15771381" y="35488"/>
            <a:ext cx="3961662" cy="1296544"/>
          </a:xfrm>
          <a:custGeom>
            <a:avLst/>
            <a:gdLst/>
            <a:ahLst/>
            <a:cxnLst/>
            <a:rect l="l" t="t" r="r" b="b"/>
            <a:pathLst>
              <a:path w="3961662" h="1296544">
                <a:moveTo>
                  <a:pt x="3961662" y="0"/>
                </a:moveTo>
                <a:lnTo>
                  <a:pt x="0" y="0"/>
                </a:lnTo>
                <a:lnTo>
                  <a:pt x="0" y="1296544"/>
                </a:lnTo>
                <a:lnTo>
                  <a:pt x="3961662" y="1296544"/>
                </a:lnTo>
                <a:lnTo>
                  <a:pt x="3961662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52766" y="1546199"/>
            <a:ext cx="1446544" cy="1270328"/>
          </a:xfrm>
          <a:custGeom>
            <a:avLst/>
            <a:gdLst/>
            <a:ahLst/>
            <a:cxnLst/>
            <a:rect l="l" t="t" r="r" b="b"/>
            <a:pathLst>
              <a:path w="1446544" h="1270328">
                <a:moveTo>
                  <a:pt x="0" y="0"/>
                </a:moveTo>
                <a:lnTo>
                  <a:pt x="1446543" y="0"/>
                </a:lnTo>
                <a:lnTo>
                  <a:pt x="1446543" y="1270328"/>
                </a:lnTo>
                <a:lnTo>
                  <a:pt x="0" y="12703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887075" y="239490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alphaModFix amt="0"/>
          </a:blip>
          <a:srcRect/>
          <a:stretch>
            <a:fillRect/>
          </a:stretch>
        </p:blipFill>
        <p:spPr>
          <a:xfrm>
            <a:off x="0" y="1207602"/>
            <a:ext cx="1947521" cy="1947521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2955175" y="2753891"/>
            <a:ext cx="5359805" cy="109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3"/>
              </a:lnSpc>
            </a:pPr>
            <a:r>
              <a:rPr lang="en-US" sz="6374">
                <a:solidFill>
                  <a:srgbClr val="231F20"/>
                </a:solidFill>
                <a:latin typeface="Calistoga"/>
                <a:ea typeface="Calistoga"/>
                <a:cs typeface="Calistoga"/>
                <a:sym typeface="Calistoga"/>
              </a:rPr>
              <a:t>pay attention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698423" y="5531043"/>
            <a:ext cx="1717053" cy="97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4"/>
              </a:lnSpc>
            </a:pPr>
            <a:r>
              <a:rPr lang="en-US" sz="5738">
                <a:solidFill>
                  <a:srgbClr val="231F20"/>
                </a:solidFill>
                <a:latin typeface="Calistoga"/>
                <a:ea typeface="Calistoga"/>
                <a:cs typeface="Calistoga"/>
                <a:sym typeface="Calistoga"/>
              </a:rPr>
              <a:t>chú ý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207316" y="4081121"/>
            <a:ext cx="6699266" cy="1062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3"/>
              </a:lnSpc>
            </a:pPr>
            <a:r>
              <a:rPr lang="en-US" sz="6174">
                <a:solidFill>
                  <a:srgbClr val="231F20"/>
                </a:solidFill>
                <a:latin typeface="Calistoga"/>
                <a:ea typeface="Calistoga"/>
                <a:cs typeface="Calistoga"/>
                <a:sym typeface="Calistoga"/>
              </a:rPr>
              <a:t>/peɪ əˈtɛnʃən/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1223</Words>
  <Application>Microsoft Office PowerPoint</Application>
  <PresentationFormat>Custom</PresentationFormat>
  <Paragraphs>190</Paragraphs>
  <Slides>45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Bukhari Script</vt:lpstr>
      <vt:lpstr>Chau Philomene</vt:lpstr>
      <vt:lpstr>Canva Sans</vt:lpstr>
      <vt:lpstr>Arial</vt:lpstr>
      <vt:lpstr>Playlist Script</vt:lpstr>
      <vt:lpstr>Gaegu Bold</vt:lpstr>
      <vt:lpstr>Calistoga</vt:lpstr>
      <vt:lpstr>DejaVu Serif Bold</vt:lpstr>
      <vt:lpstr>UTM Facebook K&amp;T</vt:lpstr>
      <vt:lpstr>Calibri</vt:lpstr>
      <vt:lpstr>Myriad Pro</vt:lpstr>
      <vt:lpstr>Poppins</vt:lpstr>
      <vt:lpstr>Gaegu</vt:lpstr>
      <vt:lpstr>Adigiana Toybox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4</dc:title>
  <cp:lastModifiedBy>Administrator</cp:lastModifiedBy>
  <cp:revision>3</cp:revision>
  <dcterms:created xsi:type="dcterms:W3CDTF">2006-08-16T00:00:00Z</dcterms:created>
  <dcterms:modified xsi:type="dcterms:W3CDTF">2025-03-16T04:58:05Z</dcterms:modified>
  <dc:identifier>DAGhBbW0cjk</dc:identifier>
</cp:coreProperties>
</file>