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007577357" r:id="rId3"/>
    <p:sldId id="2007577353" r:id="rId4"/>
    <p:sldId id="258" r:id="rId5"/>
    <p:sldId id="2007577363" r:id="rId6"/>
    <p:sldId id="2007577388" r:id="rId7"/>
    <p:sldId id="2007577365" r:id="rId8"/>
    <p:sldId id="2007577362" r:id="rId9"/>
    <p:sldId id="2007577369" r:id="rId10"/>
    <p:sldId id="260" r:id="rId11"/>
    <p:sldId id="2007577367" r:id="rId12"/>
    <p:sldId id="2007577368" r:id="rId13"/>
    <p:sldId id="2007577370" r:id="rId14"/>
    <p:sldId id="2007577379" r:id="rId15"/>
    <p:sldId id="2007577371" r:id="rId16"/>
    <p:sldId id="2007577373" r:id="rId17"/>
    <p:sldId id="2007577374" r:id="rId18"/>
    <p:sldId id="2007577375" r:id="rId19"/>
    <p:sldId id="2007577376" r:id="rId20"/>
    <p:sldId id="2007577377" r:id="rId21"/>
    <p:sldId id="2007577378" r:id="rId22"/>
    <p:sldId id="2007577380" r:id="rId23"/>
    <p:sldId id="2007577382" r:id="rId24"/>
    <p:sldId id="2007577383" r:id="rId25"/>
    <p:sldId id="2007577384" r:id="rId26"/>
    <p:sldId id="2007577385" r:id="rId27"/>
    <p:sldId id="2007577386" r:id="rId28"/>
    <p:sldId id="2007577387" r:id="rId29"/>
    <p:sldId id="20075773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F3DF5-E7E2-4D49-BABD-E18AF5A75F12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C42CC-EF91-4209-93D0-1AF5B11C4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03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E5EF6A-143D-5D72-A93C-95447BDDD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80DB45-1557-3295-C55B-800E7E2A6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05975C9-C0E1-F658-9C3C-F8422E97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5B374E-FC03-EBF0-D4CD-18F2DE722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A8B026-087F-E199-2F7D-DCFF8BCA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20EC46-9BAB-28A7-1177-4296CCDB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020147B-B933-E43B-209F-C0CBA3571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1BAC21-51E2-E20D-67C0-B21CF286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3203E8-74AF-81A6-8F21-867F3BE6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245E02-9F1C-E1D4-3560-2815585E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418FA89-62B7-27EF-B945-72709F13E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5DD632D-E221-BE88-DE21-F6032537D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0D1392-70D8-4A46-5B77-F36E8BBB1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CC8660-DACB-B110-E48D-3C2068E0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78C7D9-FE45-3DA5-20FA-BBA44365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33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12201525" cy="68675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4953000"/>
            <a:ext cx="6705600" cy="990600"/>
          </a:xfrm>
        </p:spPr>
        <p:txBody>
          <a:bodyPr>
            <a:normAutofit/>
          </a:bodyPr>
          <a:lstStyle>
            <a:lvl1pPr marL="0" indent="0" algn="l">
              <a:buNone/>
              <a:defRPr sz="2200" b="1" cap="small" baseline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83936" y="4953000"/>
            <a:ext cx="6303264" cy="0"/>
          </a:xfrm>
          <a:prstGeom prst="line">
            <a:avLst/>
          </a:prstGeom>
          <a:ln w="3175">
            <a:solidFill>
              <a:srgbClr val="FF5A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60704" y="2133600"/>
            <a:ext cx="3308096" cy="3048000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506720" y="4284596"/>
            <a:ext cx="6100064" cy="704980"/>
          </a:xfrm>
        </p:spPr>
        <p:txBody>
          <a:bodyPr>
            <a:normAutofit/>
          </a:bodyPr>
          <a:lstStyle>
            <a:lvl1pPr algn="l">
              <a:defRPr lang="en-US" sz="3400" b="1" kern="1200" cap="small" baseline="0" dirty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8344A9-3430-D75A-7A51-8A358D50F616}"/>
              </a:ext>
            </a:extLst>
          </p:cNvPr>
          <p:cNvGrpSpPr/>
          <p:nvPr userDrawn="1"/>
        </p:nvGrpSpPr>
        <p:grpSpPr>
          <a:xfrm>
            <a:off x="184868" y="447675"/>
            <a:ext cx="4864231" cy="1432874"/>
            <a:chOff x="467673" y="472126"/>
            <a:chExt cx="4864231" cy="14328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BD2023-EC64-EF4F-14EE-EA5ABDB8874C}"/>
                </a:ext>
              </a:extLst>
            </p:cNvPr>
            <p:cNvSpPr/>
            <p:nvPr userDrawn="1"/>
          </p:nvSpPr>
          <p:spPr>
            <a:xfrm>
              <a:off x="467673" y="472126"/>
              <a:ext cx="4864231" cy="1432874"/>
            </a:xfrm>
            <a:prstGeom prst="rect">
              <a:avLst/>
            </a:prstGeom>
            <a:solidFill>
              <a:srgbClr val="F2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E974E4-CEF9-751B-95F4-8D550A05A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842" y="566822"/>
              <a:ext cx="3389892" cy="124348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644734B-9FFB-CD85-89CC-C3C38EEF1E47}"/>
              </a:ext>
            </a:extLst>
          </p:cNvPr>
          <p:cNvSpPr/>
          <p:nvPr userDrawn="1"/>
        </p:nvSpPr>
        <p:spPr>
          <a:xfrm>
            <a:off x="471340" y="5943600"/>
            <a:ext cx="3459637" cy="674016"/>
          </a:xfrm>
          <a:prstGeom prst="rect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2" y="274638"/>
            <a:ext cx="9347198" cy="487362"/>
          </a:xfrm>
        </p:spPr>
        <p:txBody>
          <a:bodyPr>
            <a:noAutofit/>
          </a:bodyPr>
          <a:lstStyle>
            <a:lvl1pPr algn="r">
              <a:defRPr sz="2800" b="1" cap="small" baseline="0">
                <a:solidFill>
                  <a:srgbClr val="FF5A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5257800"/>
          </a:xfrm>
        </p:spPr>
        <p:txBody>
          <a:bodyPr>
            <a:normAutofit/>
          </a:bodyPr>
          <a:lstStyle>
            <a:lvl1pPr marL="342900" indent="-342900">
              <a:buClr>
                <a:srgbClr val="FF5A33"/>
              </a:buClr>
              <a:buFont typeface="Wingdings" pitchFamily="2" charset="2"/>
              <a:buChar char="q"/>
              <a:defRPr sz="2800">
                <a:latin typeface="Segoe UI" pitchFamily="34" charset="0"/>
                <a:cs typeface="Segoe UI" pitchFamily="34" charset="0"/>
              </a:defRPr>
            </a:lvl1pPr>
            <a:lvl2pPr marL="742950" indent="-285750">
              <a:buClr>
                <a:srgbClr val="FF5A33"/>
              </a:buClr>
              <a:buFont typeface="Wingdings" pitchFamily="2" charset="2"/>
              <a:buChar char="v"/>
              <a:defRPr sz="2400">
                <a:latin typeface="Segoe UI" pitchFamily="34" charset="0"/>
                <a:cs typeface="Segoe UI" pitchFamily="34" charset="0"/>
              </a:defRPr>
            </a:lvl2pPr>
            <a:lvl3pPr marL="1143000" indent="-228600">
              <a:buClr>
                <a:srgbClr val="FF5A33"/>
              </a:buClr>
              <a:buFont typeface="Wingdings" pitchFamily="2" charset="2"/>
              <a:buChar char="Ø"/>
              <a:defRPr sz="2000">
                <a:latin typeface="Segoe UI" pitchFamily="34" charset="0"/>
                <a:cs typeface="Segoe UI" pitchFamily="34" charset="0"/>
              </a:defRPr>
            </a:lvl3pPr>
            <a:lvl4pPr marL="1600200" indent="-228600">
              <a:buClr>
                <a:srgbClr val="FF5A33"/>
              </a:buClr>
              <a:buFont typeface="Wingdings" pitchFamily="2" charset="2"/>
              <a:buChar char="ü"/>
              <a:defRPr sz="1800">
                <a:latin typeface="Segoe UI" pitchFamily="34" charset="0"/>
                <a:cs typeface="Segoe UI" pitchFamily="34" charset="0"/>
              </a:defRPr>
            </a:lvl4pPr>
            <a:lvl5pPr marL="2057400" indent="-228600">
              <a:buClr>
                <a:srgbClr val="FF5A33"/>
              </a:buClr>
              <a:buFont typeface="Wingdings" pitchFamily="2" charset="2"/>
              <a:buChar char="§"/>
              <a:defRPr sz="1800"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838200"/>
            <a:ext cx="109728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C7E7E6B-BB20-2475-038F-13D48822C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048"/>
            <a:ext cx="1784808" cy="6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88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88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27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  <p:sp>
        <p:nvSpPr>
          <p:cNvPr id="6" name="Rectangle 5"/>
          <p:cNvSpPr/>
          <p:nvPr/>
        </p:nvSpPr>
        <p:spPr>
          <a:xfrm>
            <a:off x="2032000" y="2551018"/>
            <a:ext cx="8534400" cy="3264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" name="Picture 2" descr="http://uconndigitalarts.com/wp-content/uploads/2013/04/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58" r="96146">
                        <a14:backgroundMark x1="16667" y1="54630" x2="86042" y2="55185"/>
                        <a14:backgroundMark x1="90625" y1="53889" x2="93125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8" b="41311"/>
          <a:stretch/>
        </p:blipFill>
        <p:spPr bwMode="auto">
          <a:xfrm flipH="1">
            <a:off x="3732707" y="2575401"/>
            <a:ext cx="4568091" cy="2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owerpoint.vn\Downloads\1e2cd4b177168ad16ce2e7c504bba4d2.x40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81000" l="9971" r="89736">
                        <a14:backgroundMark x1="33724" y1="42750" x2="69208" y2="55250"/>
                        <a14:backgroundMark x1="25806" y1="33250" x2="25806" y2="37500"/>
                        <a14:backgroundMark x1="26100" y1="32250" x2="26100" y2="32250"/>
                        <a14:backgroundMark x1="70674" y1="35750" x2="70674" y2="35750"/>
                        <a14:backgroundMark x1="76246" y1="31250" x2="76246" y2="31250"/>
                        <a14:backgroundMark x1="70968" y1="34750" x2="7096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710"/>
          <a:stretch/>
        </p:blipFill>
        <p:spPr bwMode="auto">
          <a:xfrm>
            <a:off x="2568620" y="609600"/>
            <a:ext cx="7257961" cy="28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03893" y="3124200"/>
            <a:ext cx="473530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chemeClr val="bg1"/>
                </a:solidFill>
              </a:rPr>
              <a:t>DEM</a:t>
            </a:r>
            <a:r>
              <a:rPr lang="en-US" sz="11500" b="1">
                <a:solidFill>
                  <a:schemeClr val="bg1"/>
                </a:solidFill>
              </a:rPr>
              <a:t>O</a:t>
            </a:r>
          </a:p>
          <a:p>
            <a:endParaRPr lang="en-US" sz="1800"/>
          </a:p>
        </p:txBody>
      </p:sp>
      <p:pic>
        <p:nvPicPr>
          <p:cNvPr id="10" name="Picture 2" descr="http://www.designofsignage.com/application/symbol/hands/image/600x600/hand-press-button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500" l="10000" r="90000">
                        <a14:foregroundMark x1="35833" y1="26500" x2="41500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52" y="3568725"/>
            <a:ext cx="3488947" cy="26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94722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306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F7B173-1315-4C71-05D2-CD793274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063F8A-44F4-B9EB-6FD2-E6FB33DA0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D33357-3DCC-7E44-9A92-D74F56A0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69DEFB-F202-5215-6B08-B8790022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A40EE3-A5A1-A773-23A5-19AEFA065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2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244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147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79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198438"/>
            <a:ext cx="9448800" cy="487362"/>
          </a:xfrm>
        </p:spPr>
        <p:txBody>
          <a:bodyPr anchor="t">
            <a:normAutofit/>
          </a:bodyPr>
          <a:lstStyle>
            <a:lvl1pPr algn="r">
              <a:defRPr sz="2400" b="0" i="0" baseline="0">
                <a:solidFill>
                  <a:schemeClr val="bg1"/>
                </a:solidFill>
                <a:latin typeface="Segoe UI" pitchFamily="34" charset="0"/>
                <a:ea typeface="Roboto Lt" pitchFamily="2" charset="0"/>
                <a:cs typeface="Segoe UI" pitchFamily="34" charset="0"/>
              </a:defRPr>
            </a:lvl1pPr>
          </a:lstStyle>
          <a:p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Silde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27200" y="1066800"/>
            <a:ext cx="10363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 baseline="0">
                <a:latin typeface="Segoe UI" pitchFamily="34" charset="0"/>
                <a:ea typeface="Roboto" pitchFamily="2" charset="0"/>
                <a:cs typeface="Segoe UI" pitchFamily="34" charset="0"/>
              </a:defRPr>
            </a:lvl1pPr>
            <a:lvl2pPr marL="457200" indent="0" algn="just">
              <a:buFontTx/>
              <a:buNone/>
              <a:defRPr sz="1600">
                <a:latin typeface="Roboto Lt" pitchFamily="2" charset="0"/>
                <a:ea typeface="Roboto Lt" pitchFamily="2" charset="0"/>
              </a:defRPr>
            </a:lvl2pPr>
            <a:lvl3pPr algn="just">
              <a:defRPr sz="1600">
                <a:latin typeface="Roboto Lt" pitchFamily="2" charset="0"/>
                <a:ea typeface="Roboto Lt" pitchFamily="2" charset="0"/>
              </a:defRPr>
            </a:lvl3pPr>
            <a:lvl4pPr marL="1600200" indent="-228600" algn="just">
              <a:buFont typeface="Courier New" pitchFamily="49" charset="0"/>
              <a:buChar char="o"/>
              <a:defRPr sz="1600">
                <a:latin typeface="Roboto Lt" pitchFamily="2" charset="0"/>
                <a:ea typeface="Roboto Lt" pitchFamily="2" charset="0"/>
              </a:defRPr>
            </a:lvl4pPr>
            <a:lvl5pPr algn="just">
              <a:defRPr sz="1600">
                <a:latin typeface="Roboto Lt" pitchFamily="2" charset="0"/>
                <a:ea typeface="Roboto Lt" pitchFamily="2" charset="0"/>
              </a:defRPr>
            </a:lvl5pPr>
          </a:lstStyle>
          <a:p>
            <a:pPr lvl="0"/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604000" y="1828800"/>
            <a:ext cx="5384800" cy="2743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0" baseline="0">
                <a:latin typeface="Segoe UI" pitchFamily="34" charset="0"/>
                <a:ea typeface="Roboto" pitchFamily="2" charset="0"/>
                <a:cs typeface="Segoe UI" pitchFamily="34" charset="0"/>
              </a:defRPr>
            </a:lvl1pPr>
            <a:lvl2pPr marL="457200" indent="0" algn="just">
              <a:buFontTx/>
              <a:buNone/>
              <a:defRPr sz="1600">
                <a:latin typeface="Roboto Lt" pitchFamily="2" charset="0"/>
                <a:ea typeface="Roboto Lt" pitchFamily="2" charset="0"/>
              </a:defRPr>
            </a:lvl2pPr>
            <a:lvl3pPr algn="just">
              <a:defRPr sz="1600">
                <a:latin typeface="Roboto Lt" pitchFamily="2" charset="0"/>
                <a:ea typeface="Roboto Lt" pitchFamily="2" charset="0"/>
              </a:defRPr>
            </a:lvl3pPr>
            <a:lvl4pPr marL="1600200" indent="-228600" algn="just">
              <a:buFont typeface="Courier New" pitchFamily="49" charset="0"/>
              <a:buChar char="o"/>
              <a:defRPr sz="1600">
                <a:latin typeface="Roboto Lt" pitchFamily="2" charset="0"/>
                <a:ea typeface="Roboto Lt" pitchFamily="2" charset="0"/>
              </a:defRPr>
            </a:lvl4pPr>
            <a:lvl5pPr algn="just">
              <a:defRPr sz="1600">
                <a:latin typeface="Roboto Lt" pitchFamily="2" charset="0"/>
                <a:ea typeface="Roboto Lt" pitchFamily="2" charset="0"/>
              </a:defRPr>
            </a:lvl5pPr>
          </a:lstStyle>
          <a:p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…….</a:t>
            </a:r>
          </a:p>
          <a:p>
            <a:r>
              <a:rPr lang="en-US" dirty="0"/>
              <a:t>960, abstract, background, banner, bar, box, business, button, circle, clean,</a:t>
            </a:r>
          </a:p>
          <a:p>
            <a:r>
              <a:rPr lang="en-US" b="1" dirty="0" err="1"/>
              <a:t>Nôi</a:t>
            </a:r>
            <a:r>
              <a:rPr lang="en-US" b="1" dirty="0"/>
              <a:t> dung </a:t>
            </a:r>
            <a:r>
              <a:rPr lang="en-US" b="1" dirty="0" err="1"/>
              <a:t>cần</a:t>
            </a:r>
            <a:r>
              <a:rPr lang="en-US" b="1" dirty="0"/>
              <a:t>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mạnh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>
          <a:xfrm>
            <a:off x="-1828800" y="617220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3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46400" y="274638"/>
            <a:ext cx="8636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8601"/>
            <a:ext cx="2133600" cy="4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B13D-AC57-D5CA-DD84-629338D2A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A3F17-E963-2F5C-28C3-47ADD0636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9341-EAFF-116F-3A66-8E9CF7C8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97FB-7C76-4824-E727-AC1B9870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AEDF7-D8A1-F57D-E289-2D17329E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100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AD27E1-7CBC-92A7-76C0-1AFFF5D6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1BB8FBC-5B9C-1BA9-B39E-E7A019DDB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E2F07E-B64D-892B-5461-25C4A65F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9F5B92-23EA-0C64-5B28-3F8E37F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EE04ED-094A-201F-F15F-6407A140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1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72472F-B2EF-148F-D70F-29502AD4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172E0A-1075-F6AB-E8A2-3D96C26EB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B363CB9-48DA-F059-69CB-F22482C9E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08C33D-7744-D763-4990-A9979E8D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6A27971-2979-14B6-A421-E88955A1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B02C75-8C47-6737-B169-65CCDC33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2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B258DB-92D8-B684-D2E0-80D8A8D1C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388514-5E72-8F94-5442-019B1553D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B457F5C-A122-0C62-94AA-D791B7C43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3B23E40-F666-A8FF-B6C8-33F035A6E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AC0C9DD-3CD4-2CA0-90DE-BCD6D85AA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C343AC0-E305-4A16-7C3E-EDF9AE84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CE2A47C-3657-2F3F-76C7-1BAFA026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44B93D8-8AF2-91B7-A644-EC21E86C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60E95-8371-9D3C-C308-566F67D4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9DDF11-36E6-35CF-D79D-55C41C908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31CE4C9-D31B-0073-23D0-D0AF1948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2138F3-DE57-F5A6-D04B-DBC54EB5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4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06307DD-0E81-81F6-1B03-3659781E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2E00181-7436-CAA8-33F8-D48A65CA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734C067-06B4-70D6-04EB-6C20F2801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51B2AE-89EE-9D4F-D749-48D51E8A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47E31F-B8F3-2805-B8C7-F8D43063A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B1E56E5-0901-AEB1-3367-0CDA435B1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F8CD05-288F-0C0F-94B3-88AFB571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DDB27B-DB01-C7DC-343A-32D083C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F683C54-E81B-4834-50D2-AAB6D241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1B110A-6943-C671-9C75-FA10B785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66CB4E9-A86A-FE63-3CC9-A4ACD762A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9E3B84-CC3A-4FD0-5A55-C4CDA3753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70C56E2-CE95-0E86-500B-69801DE44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0DEB3F-F54B-3CF7-7FC1-E78F82621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D80CE29-6536-478A-F59E-7A35E5CF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FCBE7B7-40D9-37F2-4BDA-43609FFC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752F9E-0B4F-30D3-D072-6BD4F359C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908945-381A-0B2C-FFD4-9F8A17CC5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FACE6-C8FA-4E3F-A9C1-A708D23EEE6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96A8E6-792B-1170-23EF-BFCC364EB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21938D-BE1E-D996-8E1C-4E62C0F88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3F20F-DFFE-4DA8-BDEB-62694E7C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C532-5D49-4A29-9B7C-7EC2694AE31C}" type="datetimeFigureOut">
              <a:rPr lang="en-SG" smtClean="0"/>
              <a:t>6/8/2024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6010-AF8F-4E7C-855C-FE3834A225C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882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audio" Target="NULL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F3FC51-655A-D428-08BD-2CD15831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1671733"/>
            <a:ext cx="3637935" cy="716679"/>
          </a:xfrm>
        </p:spPr>
        <p:txBody>
          <a:bodyPr>
            <a:normAutofit fontScale="90000"/>
          </a:bodyPr>
          <a:lstStyle/>
          <a:p>
            <a:pPr algn="ctr"/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4595" y="3397720"/>
            <a:ext cx="11082043" cy="1286874"/>
            <a:chOff x="850954" y="4508936"/>
            <a:chExt cx="11082043" cy="12868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7002D6-9846-47AE-4CD5-02686B5B3DC2}"/>
                </a:ext>
              </a:extLst>
            </p:cNvPr>
            <p:cNvSpPr/>
            <p:nvPr/>
          </p:nvSpPr>
          <p:spPr>
            <a:xfrm>
              <a:off x="1136089" y="4508936"/>
              <a:ext cx="10796908" cy="125559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480583-5E95-0A59-72E3-F74C6FC8973D}"/>
                </a:ext>
              </a:extLst>
            </p:cNvPr>
            <p:cNvSpPr/>
            <p:nvPr/>
          </p:nvSpPr>
          <p:spPr>
            <a:xfrm>
              <a:off x="850954" y="4540216"/>
              <a:ext cx="1637732" cy="125559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402FB4-C618-9548-23ED-F3FA9BC62D4A}"/>
                </a:ext>
              </a:extLst>
            </p:cNvPr>
            <p:cNvSpPr txBox="1"/>
            <p:nvPr/>
          </p:nvSpPr>
          <p:spPr>
            <a:xfrm>
              <a:off x="2631253" y="4629404"/>
              <a:ext cx="91591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Trình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bày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khái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quát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bối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lịch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sử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diễn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biến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kháng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dân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Pháp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4595" y="4964897"/>
            <a:ext cx="11082043" cy="1255594"/>
            <a:chOff x="642408" y="5592694"/>
            <a:chExt cx="11082043" cy="1255594"/>
          </a:xfrm>
        </p:grpSpPr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087002D6-9846-47AE-4CD5-02686B5B3DC2}"/>
                </a:ext>
              </a:extLst>
            </p:cNvPr>
            <p:cNvSpPr/>
            <p:nvPr/>
          </p:nvSpPr>
          <p:spPr>
            <a:xfrm>
              <a:off x="927543" y="5592694"/>
              <a:ext cx="10796908" cy="125559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97480583-5E95-0A59-72E3-F74C6FC8973D}"/>
                </a:ext>
              </a:extLst>
            </p:cNvPr>
            <p:cNvSpPr/>
            <p:nvPr/>
          </p:nvSpPr>
          <p:spPr>
            <a:xfrm>
              <a:off x="642408" y="5592694"/>
              <a:ext cx="1637732" cy="125559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402FB4-C618-9548-23ED-F3FA9BC62D4A}"/>
                </a:ext>
              </a:extLst>
            </p:cNvPr>
            <p:cNvSpPr txBox="1"/>
            <p:nvPr/>
          </p:nvSpPr>
          <p:spPr>
            <a:xfrm>
              <a:off x="2280140" y="5700456"/>
              <a:ext cx="91591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nguyên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lợi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kháng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chống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dân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Pháp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tka Banner" pitchFamily="2" charset="0"/>
                  <a:ea typeface="+mn-ea"/>
                  <a:cs typeface="+mn-cs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C9D1755-0D78-8219-A089-8E2365EB9637}"/>
              </a:ext>
            </a:extLst>
          </p:cNvPr>
          <p:cNvSpPr txBox="1"/>
          <p:nvPr/>
        </p:nvSpPr>
        <p:spPr>
          <a:xfrm>
            <a:off x="609600" y="142381"/>
            <a:ext cx="1146441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32268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13921" y="1034342"/>
            <a:ext cx="6260092" cy="1300514"/>
            <a:chOff x="3251319" y="854171"/>
            <a:chExt cx="5689378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F57F22-5E20-A434-6912-4780FE2C197C}"/>
                </a:ext>
              </a:extLst>
            </p:cNvPr>
            <p:cNvSpPr txBox="1"/>
            <p:nvPr/>
          </p:nvSpPr>
          <p:spPr>
            <a:xfrm>
              <a:off x="3720472" y="854171"/>
              <a:ext cx="51842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pHáp</a:t>
              </a:r>
              <a:endPara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32">
              <a:extLst>
                <a:ext uri="{FF2B5EF4-FFF2-40B4-BE49-F238E27FC236}">
                  <a16:creationId xmlns:a16="http://schemas.microsoft.com/office/drawing/2014/main" id="{5B37E499-7169-9921-E521-48DFC7A9EDA2}"/>
                </a:ext>
              </a:extLst>
            </p:cNvPr>
            <p:cNvSpPr/>
            <p:nvPr/>
          </p:nvSpPr>
          <p:spPr>
            <a:xfrm>
              <a:off x="3251319" y="886120"/>
              <a:ext cx="5689378" cy="64606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88900" dist="165100" dir="7920000" algn="tr" rotWithShape="0">
                <a:schemeClr val="bg1">
                  <a:lumMod val="6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 descr="Kỷ niệm 72 năm ngày Nam bộ kháng chiến (23/9/1945- 23/9/2017): Đoàn kết,  quật cường làm nên chiến thắng - Tin tức sự k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3975"/>
            <a:ext cx="6153664" cy="51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269582" y="1721077"/>
            <a:ext cx="57561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mít-tinh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(2/9/1945).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269582" y="3383838"/>
            <a:ext cx="57561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(23/9/1945).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53664" y="5356944"/>
            <a:ext cx="58720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269582" y="5583382"/>
            <a:ext cx="436018" cy="18010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DB5CAD2-C342-2BFD-B431-D16A68309BDC}"/>
              </a:ext>
            </a:extLst>
          </p:cNvPr>
          <p:cNvSpPr txBox="1"/>
          <p:nvPr/>
        </p:nvSpPr>
        <p:spPr>
          <a:xfrm>
            <a:off x="0" y="152774"/>
            <a:ext cx="922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981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53663" y="1067216"/>
            <a:ext cx="5782698" cy="673803"/>
            <a:chOff x="3251319" y="858381"/>
            <a:chExt cx="5925262" cy="6738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F57F22-5E20-A434-6912-4780FE2C197C}"/>
                </a:ext>
              </a:extLst>
            </p:cNvPr>
            <p:cNvSpPr txBox="1"/>
            <p:nvPr/>
          </p:nvSpPr>
          <p:spPr>
            <a:xfrm>
              <a:off x="3373579" y="858381"/>
              <a:ext cx="58030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</a:t>
              </a:r>
            </a:p>
          </p:txBody>
        </p:sp>
        <p:sp>
          <p:nvSpPr>
            <p:cNvPr id="9" name="Rectangle: Rounded Corners 32">
              <a:extLst>
                <a:ext uri="{FF2B5EF4-FFF2-40B4-BE49-F238E27FC236}">
                  <a16:creationId xmlns:a16="http://schemas.microsoft.com/office/drawing/2014/main" id="{5B37E499-7169-9921-E521-48DFC7A9EDA2}"/>
                </a:ext>
              </a:extLst>
            </p:cNvPr>
            <p:cNvSpPr/>
            <p:nvPr/>
          </p:nvSpPr>
          <p:spPr>
            <a:xfrm>
              <a:off x="3251319" y="886120"/>
              <a:ext cx="5689378" cy="64606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88900" dist="165100" dir="7920000" algn="tr" rotWithShape="0">
                <a:schemeClr val="bg1">
                  <a:lumMod val="6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53664" y="2109017"/>
            <a:ext cx="6038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Thành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(23.9.1945).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53664" y="3522820"/>
            <a:ext cx="5907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53663" y="4993082"/>
            <a:ext cx="5907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" name="AutoShape 2" descr="NAM BỘ KHÁNG CHIẾN: SON SẮT LỜI THỀ “ĐỘC LẬP HAY LÀ CHẾT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NAM BỘ KHÁNG CHIẾN: SON SẮT LỜI THỀ “ĐỘC LẬP HAY LÀ CHẾT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80" name="Picture 8" descr="Ngày 23-9-1945: Ngày Nam Bộ kháng chiế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91397"/>
            <a:ext cx="5859505" cy="502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177456" y="5101267"/>
            <a:ext cx="551936" cy="36386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10AD9C-9B57-E805-60BF-1F65CCB909E5}"/>
              </a:ext>
            </a:extLst>
          </p:cNvPr>
          <p:cNvSpPr txBox="1"/>
          <p:nvPr/>
        </p:nvSpPr>
        <p:spPr>
          <a:xfrm>
            <a:off x="0" y="152774"/>
            <a:ext cx="922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236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43" y="1169615"/>
            <a:ext cx="11885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(1945 - 1954).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43" y="1827551"/>
            <a:ext cx="118857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trở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xâm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(1945) 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củng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219643" y="3051091"/>
            <a:ext cx="1197235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23/9/1945,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Nam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FD71FA-7A92-0EDB-DB75-93ACCE18E616}"/>
              </a:ext>
            </a:extLst>
          </p:cNvPr>
          <p:cNvSpPr txBox="1"/>
          <p:nvPr/>
        </p:nvSpPr>
        <p:spPr>
          <a:xfrm>
            <a:off x="0" y="152774"/>
            <a:ext cx="922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461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6454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( 1945 - 1954).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5" y="2112117"/>
            <a:ext cx="121173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(1946 - 1950).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149289" y="3051091"/>
            <a:ext cx="119561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(06.3.1946),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- 19.12.1946,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33631A0-E064-F8A9-CA22-25E9BC392BC3}"/>
              </a:ext>
            </a:extLst>
          </p:cNvPr>
          <p:cNvSpPr txBox="1"/>
          <p:nvPr/>
        </p:nvSpPr>
        <p:spPr>
          <a:xfrm>
            <a:off x="0" y="0"/>
            <a:ext cx="922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0974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  <p:sp>
        <p:nvSpPr>
          <p:cNvPr id="4" name="AutoShape 2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2" name="Picture 6" descr="Di tích nơi Chủ tịch Hồ Chí Minh viết Lời kêu gọi toàn quốc kháng chiến tại  phường Vạn Phúc, Quận Hà Đông,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963016"/>
            <a:ext cx="10854295" cy="5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3961131" y="6123902"/>
            <a:ext cx="8995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104" name="Picture 8" descr="Xúc động nghe lại &quot;Lời kêu gọi Toàn quốc kháng chiến” của Chủ tịch Hồ Chí 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969957"/>
            <a:ext cx="5731946" cy="5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hủ tịch Hồ Chí Minh đọc lời kêu gọi toàn quốc kháng chiến (ngày  19/12/1946) - Hồ Chí 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22" y="959235"/>
            <a:ext cx="5869503" cy="5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3669463" y="6094564"/>
            <a:ext cx="8995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8" name="Picture 12" descr="Nhà báo Trường Chinh: &quot;Dùng ngòi bút làm đòn xoay chế độ&quot; (kỳ 8) - Báo Nam  Định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7" y="1025196"/>
            <a:ext cx="6140634" cy="5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ổng Bí thư Trường Chinh viết tác phẩm Kháng chiến nhất định thắng lợ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43" y="1025196"/>
            <a:ext cx="5558052" cy="50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3726613" y="6218277"/>
            <a:ext cx="8995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Toàn văn lời kêu gọi toàn quốc kháng chiến của Hồ Chí Minh 19_12_194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959235"/>
            <a:ext cx="12049125" cy="58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3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7" grpId="0"/>
      <p:bldP spid="17" grpId="1"/>
      <p:bldP spid="17" grpId="2"/>
      <p:bldP spid="17" grpId="3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F9C82042-50BA-D401-DDCB-E5C1D515C576}"/>
              </a:ext>
            </a:extLst>
          </p:cNvPr>
          <p:cNvGraphicFramePr>
            <a:graphicFrameLocks noGrp="1"/>
          </p:cNvGraphicFramePr>
          <p:nvPr/>
        </p:nvGraphicFramePr>
        <p:xfrm>
          <a:off x="47767" y="824246"/>
          <a:ext cx="12096466" cy="6358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523">
                  <a:extLst>
                    <a:ext uri="{9D8B030D-6E8A-4147-A177-3AD203B41FA5}">
                      <a16:colId xmlns:a16="http://schemas.microsoft.com/office/drawing/2014/main" val="1607438089"/>
                    </a:ext>
                  </a:extLst>
                </a:gridCol>
                <a:gridCol w="9708943">
                  <a:extLst>
                    <a:ext uri="{9D8B030D-6E8A-4147-A177-3AD203B41FA5}">
                      <a16:colId xmlns:a16="http://schemas.microsoft.com/office/drawing/2014/main" val="3586164808"/>
                    </a:ext>
                  </a:extLst>
                </a:gridCol>
              </a:tblGrid>
              <a:tr h="871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699891"/>
                  </a:ext>
                </a:extLst>
              </a:tr>
              <a:tr h="24856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15708"/>
                  </a:ext>
                </a:extLst>
              </a:tr>
              <a:tr h="126448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1947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553195"/>
                  </a:ext>
                </a:extLst>
              </a:tr>
              <a:tr h="17376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1950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230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5290" y="1668184"/>
            <a:ext cx="97567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19.12.1946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17.2.1947,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Nam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Vinh…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Hà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Ý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Ta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di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7DBDE0-0B09-7603-A809-CE38E1D1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6" name="Picture 6" descr="Cuộc chiến đấu ở các đô thị và việc chuẩn bị cho cuộc kháng chiến lâu dài |  SGK Lịch sử lớp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53842"/>
            <a:ext cx="11002576" cy="48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2775" y="5990621"/>
            <a:ext cx="110025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Hà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30" name="Picture 10" descr="Kỷ niệm 67 năm Ngày Toàn quốc kháng chiến (19/12/1946- 19/12/20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053842"/>
            <a:ext cx="5806089" cy="482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Ỷ NIỆM 73 NĂM NGÀY TOÀN QUỐC KHÁNG CHIẾN (19/12/1946-19/12/2019): Hậu cần  nhân dân, hậu cần tại ch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63" y="1032946"/>
            <a:ext cx="5501288" cy="48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786804" y="5990621"/>
            <a:ext cx="110025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0EA363-59E2-150A-16F0-6BF143ADB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F9C82042-50BA-D401-DDCB-E5C1D515C576}"/>
              </a:ext>
            </a:extLst>
          </p:cNvPr>
          <p:cNvGraphicFramePr>
            <a:graphicFrameLocks noGrp="1"/>
          </p:cNvGraphicFramePr>
          <p:nvPr/>
        </p:nvGraphicFramePr>
        <p:xfrm>
          <a:off x="95534" y="945543"/>
          <a:ext cx="12096466" cy="6058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360">
                  <a:extLst>
                    <a:ext uri="{9D8B030D-6E8A-4147-A177-3AD203B41FA5}">
                      <a16:colId xmlns:a16="http://schemas.microsoft.com/office/drawing/2014/main" val="1607438089"/>
                    </a:ext>
                  </a:extLst>
                </a:gridCol>
                <a:gridCol w="9542106">
                  <a:extLst>
                    <a:ext uri="{9D8B030D-6E8A-4147-A177-3AD203B41FA5}">
                      <a16:colId xmlns:a16="http://schemas.microsoft.com/office/drawing/2014/main" val="3586164808"/>
                    </a:ext>
                  </a:extLst>
                </a:gridCol>
              </a:tblGrid>
              <a:tr h="541272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699891"/>
                  </a:ext>
                </a:extLst>
              </a:tr>
              <a:tr h="1757846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endParaRPr lang="en-US" sz="2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15708"/>
                  </a:ext>
                </a:extLst>
              </a:tr>
              <a:tr h="1532238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1947</a:t>
                      </a:r>
                      <a:endParaRPr lang="en-US" sz="2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553195"/>
                  </a:ext>
                </a:extLst>
              </a:tr>
              <a:tr h="1884805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1950</a:t>
                      </a:r>
                      <a:endParaRPr lang="en-US" sz="2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230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21902" y="1853510"/>
            <a:ext cx="95948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19/12/1946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17/2/1947, ở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Nam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Vinh…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Hà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1902" y="3670310"/>
            <a:ext cx="957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10-12/1947,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A09595-3124-3D38-7674-BE1E9C88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2775" y="6287189"/>
            <a:ext cx="110025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1947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22179E-D4AA-A8DE-1EFC-0D7E1434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80" y="79195"/>
            <a:ext cx="10497105" cy="658091"/>
          </a:xfrm>
        </p:spPr>
        <p:txBody>
          <a:bodyPr>
            <a:normAutofit fontScale="90000"/>
          </a:bodyPr>
          <a:lstStyle/>
          <a:p>
            <a:pPr lvl="0" algn="ctr" defTabSz="609630"/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cap="none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cap="none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Sitka Banner" pitchFamily="2" charset="0"/>
            </a:endParaRPr>
          </a:p>
        </p:txBody>
      </p:sp>
      <p:pic>
        <p:nvPicPr>
          <p:cNvPr id="8194" name="Picture 2" descr="Chiến dịch Việt Bắc thu đông năm 1947 và việc đẩy mạnh kháng chiến toàn  dân, toàn diện | SGK Lịch sử lớp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3" y="1013253"/>
            <a:ext cx="11505084" cy="52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8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Di tích nơi Chủ tịch Hồ Chí Minh viết Lời kêu gọi toàn quốc kháng chiến tại  phường Vạn Phúc, Quận Hà Đông, Hà Nộ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F9C82042-50BA-D401-DDCB-E5C1D515C576}"/>
              </a:ext>
            </a:extLst>
          </p:cNvPr>
          <p:cNvGraphicFramePr>
            <a:graphicFrameLocks noGrp="1"/>
          </p:cNvGraphicFramePr>
          <p:nvPr/>
        </p:nvGraphicFramePr>
        <p:xfrm>
          <a:off x="0" y="945543"/>
          <a:ext cx="12192000" cy="5725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5371">
                  <a:extLst>
                    <a:ext uri="{9D8B030D-6E8A-4147-A177-3AD203B41FA5}">
                      <a16:colId xmlns:a16="http://schemas.microsoft.com/office/drawing/2014/main" val="1607438089"/>
                    </a:ext>
                  </a:extLst>
                </a:gridCol>
                <a:gridCol w="10036629">
                  <a:extLst>
                    <a:ext uri="{9D8B030D-6E8A-4147-A177-3AD203B41FA5}">
                      <a16:colId xmlns:a16="http://schemas.microsoft.com/office/drawing/2014/main" val="3586164808"/>
                    </a:ext>
                  </a:extLst>
                </a:gridCol>
              </a:tblGrid>
              <a:tr h="9056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699891"/>
                  </a:ext>
                </a:extLst>
              </a:tr>
              <a:tr h="14012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15708"/>
                  </a:ext>
                </a:extLst>
              </a:tr>
              <a:tr h="134472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2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1947</a:t>
                      </a:r>
                      <a:endParaRPr lang="en-US" sz="2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553195"/>
                  </a:ext>
                </a:extLst>
              </a:tr>
              <a:tr h="207422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1950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0230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55371" y="1846481"/>
            <a:ext cx="10036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19/12/1946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17/2/1947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Vinh…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Hà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5371" y="3274049"/>
            <a:ext cx="997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10 - 12/1947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5371" y="4578507"/>
            <a:ext cx="1007314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1950,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-Ý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B.Bộ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04BD17-9BF1-3160-176C-3BE312AC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2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068AD-143B-4282-6F32-CA16E1F3D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949" y="-60875"/>
            <a:ext cx="4544705" cy="9719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07A0DC4A-413C-E02E-736C-E7D70688CD69}"/>
              </a:ext>
            </a:extLst>
          </p:cNvPr>
          <p:cNvSpPr txBox="1"/>
          <p:nvPr/>
        </p:nvSpPr>
        <p:spPr>
          <a:xfrm>
            <a:off x="7834975" y="1744469"/>
            <a:ext cx="435702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586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đài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F073F20-97F2-81DF-079B-A789FC262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65284" y="1500403"/>
            <a:ext cx="969691" cy="969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AF7E93-7A12-136A-04F6-EACDC8E5FC77}"/>
              </a:ext>
            </a:extLst>
          </p:cNvPr>
          <p:cNvSpPr txBox="1"/>
          <p:nvPr/>
        </p:nvSpPr>
        <p:spPr>
          <a:xfrm>
            <a:off x="7781528" y="2900981"/>
            <a:ext cx="417786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586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bức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tịch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27/01/1947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gửi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kháng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chống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tka Banner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7227B3-A701-406B-C0DB-28DF68A64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032" y="2900981"/>
            <a:ext cx="1030067" cy="1071669"/>
          </a:xfrm>
          <a:prstGeom prst="rect">
            <a:avLst/>
          </a:prstGeom>
        </p:spPr>
      </p:pic>
      <p:pic>
        <p:nvPicPr>
          <p:cNvPr id="1026" name="Picture 2" descr="Tượng đài “ Quyết tử để Tổ quốc quyết sinh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5" y="911072"/>
            <a:ext cx="6379612" cy="57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Cuộc chiến đấu ở các đô thị và việc chuẩn bị cho cuộc kháng chiến lâu dài |  SGK Lịch sử lớp 1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2775" y="6287189"/>
            <a:ext cx="110025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1950</a:t>
            </a:r>
          </a:p>
        </p:txBody>
      </p:sp>
      <p:pic>
        <p:nvPicPr>
          <p:cNvPr id="10242" name="Picture 2" descr="Chiến thắng Biên Giới Thu Đông 1950: 70 năm vẹn nguyên giá trị lịch s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3" y="987241"/>
            <a:ext cx="5806088" cy="51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hiến dịch Biên giới Thu Đông (1950): Bước tiến mới của Lực lượng vũ trang  nhân dân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063" y="987240"/>
            <a:ext cx="5896705" cy="51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ược đồ chiến dịch Biên Giới thu - đông năm 1950 - Lớp 5 - Nguyễn Lương  Hùng - Dự án Phát triển Giáo viên Tiểu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987239"/>
            <a:ext cx="11175570" cy="51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989186" y="6287189"/>
            <a:ext cx="110025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1950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A2A7EE-F544-3376-F5CB-612BD73D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986" y="79195"/>
            <a:ext cx="12182272" cy="658091"/>
          </a:xfrm>
        </p:spPr>
        <p:txBody>
          <a:bodyPr>
            <a:noAutofit/>
          </a:bodyPr>
          <a:lstStyle/>
          <a:p>
            <a:pPr lvl="0" algn="just" defTabSz="609630"/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b.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quốc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chống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dân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cap="non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2800" b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(1946 - 1950)</a:t>
            </a:r>
            <a:endParaRPr lang="en-US" sz="2800" b="1" dirty="0">
              <a:solidFill>
                <a:srgbClr val="FF000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5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tròng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917263"/>
            <a:chOff x="6770639" y="4933892"/>
            <a:chExt cx="5105398" cy="19172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763332" y="4981628"/>
              <a:ext cx="3980637" cy="18695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giặc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ngoài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thẳm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Ngàn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tóc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782243" y="797673"/>
            <a:ext cx="9961727" cy="2042207"/>
            <a:chOff x="2056482" y="807278"/>
            <a:chExt cx="9961727" cy="20422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6482" y="1011952"/>
              <a:ext cx="9961727" cy="1617653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301393" y="807278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Câu 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khó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khăn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CM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8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5837" y="5075962"/>
                <a:ext cx="504572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78" y="339721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264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ban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Bộ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660710" y="4981628"/>
              <a:ext cx="4083260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Xả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Lớn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533562" y="4981628"/>
              <a:ext cx="42957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Gửi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đòi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075428"/>
              <a:ext cx="438252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ta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1248" y="957919"/>
            <a:ext cx="9961727" cy="1734080"/>
            <a:chOff x="1989475" y="472936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475" y="472936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528823" y="1089354"/>
              <a:ext cx="8591404" cy="1179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Câu 2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chứng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xâm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Nam 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525270" y="5075962"/>
                <a:ext cx="504572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730" y="43015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2641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10425" y="3075428"/>
              <a:ext cx="4665611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444408" y="4981628"/>
              <a:ext cx="4299562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tranh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nhanh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nhanh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úp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96755" y="944879"/>
            <a:ext cx="10209422" cy="1930141"/>
            <a:chOff x="1750226" y="504604"/>
            <a:chExt cx="9961727" cy="21932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0226" y="504604"/>
              <a:ext cx="9961727" cy="219329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051586" y="1050005"/>
              <a:ext cx="9471904" cy="11747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Câu 3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 1947,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mưu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5837" y="5075962"/>
                <a:ext cx="504572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42" y="4622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879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54348" y="3075428"/>
              <a:ext cx="4289622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1947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546410" y="49816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Phủ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Thu 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1950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thị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314172" y="965200"/>
            <a:ext cx="10630134" cy="1835680"/>
            <a:chOff x="1786140" y="246435"/>
            <a:chExt cx="10158165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1786140" y="502553"/>
              <a:ext cx="9903668" cy="204220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Câu 4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: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“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Tiêu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diệt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sinh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địch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khai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Biên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Trung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rộng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”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mục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tiêu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5837" y="5075962"/>
                <a:ext cx="504572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83" y="9274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8426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191376" y="3075428"/>
              <a:ext cx="4552594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tiến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917263"/>
            <a:chOff x="6770639" y="4933892"/>
            <a:chExt cx="5105398" cy="19172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400924" y="4981628"/>
              <a:ext cx="4343045" cy="18695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khả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lùi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tấn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pháp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trưởng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quy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64539" cy="1790698"/>
            <a:chOff x="838201" y="3009107"/>
            <a:chExt cx="5164539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68856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Buộc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Pháp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ta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782243" y="797673"/>
            <a:ext cx="9961727" cy="2042207"/>
            <a:chOff x="2056482" y="807278"/>
            <a:chExt cx="9961727" cy="20422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6482" y="1011952"/>
              <a:ext cx="9961727" cy="1617653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301393" y="807278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Câu 5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chiến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dịch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1947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25837" y="5075962"/>
                <a:ext cx="504572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178" y="339721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5117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tớ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8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CBC4-BABE-14BC-792F-2B683D0D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19">
            <a:extLst>
              <a:ext uri="{FF2B5EF4-FFF2-40B4-BE49-F238E27FC236}">
                <a16:creationId xmlns:a16="http://schemas.microsoft.com/office/drawing/2014/main" id="{BB469074-00DA-F912-05DA-FF95E04FD078}"/>
              </a:ext>
            </a:extLst>
          </p:cNvPr>
          <p:cNvSpPr/>
          <p:nvPr/>
        </p:nvSpPr>
        <p:spPr>
          <a:xfrm>
            <a:off x="705880" y="2943137"/>
            <a:ext cx="7247245" cy="195342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Sưu tầm tư liệu từ sách, báo, internet về một 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1946 - 1950.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1A905-C3D3-E550-EBA0-43C5AEDB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381" y="1027403"/>
            <a:ext cx="3381354" cy="48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87" y="1477506"/>
            <a:ext cx="11885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(1945 -1954).</a:t>
            </a:r>
            <a:endParaRPr kumimoji="0" lang="vi-VN" altLang="x-none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E4A9F3-4F8B-7543-9FDD-3B59BFA7B7D9}"/>
              </a:ext>
            </a:extLst>
          </p:cNvPr>
          <p:cNvSpPr/>
          <p:nvPr/>
        </p:nvSpPr>
        <p:spPr bwMode="auto">
          <a:xfrm>
            <a:off x="811560" y="2558716"/>
            <a:ext cx="4593529" cy="3588917"/>
          </a:xfrm>
          <a:prstGeom prst="roundRect">
            <a:avLst>
              <a:gd name="adj" fmla="val 2878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38225-DCF3-6D2D-410F-D70C5524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117" y="2339682"/>
            <a:ext cx="5470756" cy="3588917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8E9E3-48AD-C933-D8E9-CAFC659E3495}"/>
              </a:ext>
            </a:extLst>
          </p:cNvPr>
          <p:cNvSpPr txBox="1"/>
          <p:nvPr/>
        </p:nvSpPr>
        <p:spPr>
          <a:xfrm>
            <a:off x="609600" y="142381"/>
            <a:ext cx="1146441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314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98620" y="2474280"/>
            <a:ext cx="5212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XHCN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198620" y="3429142"/>
            <a:ext cx="5585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Phong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212474" y="4831464"/>
            <a:ext cx="54694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I-an-ta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410624" y="1135060"/>
            <a:ext cx="5161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Mỹ và Liên Xô suýt xảy ra chiến tranh hạt nhân vào năm nào">
            <a:extLst>
              <a:ext uri="{FF2B5EF4-FFF2-40B4-BE49-F238E27FC236}">
                <a16:creationId xmlns:a16="http://schemas.microsoft.com/office/drawing/2014/main" id="{79CC915D-5360-C412-0E39-AEC1047B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" y="1519419"/>
            <a:ext cx="6046228" cy="50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91DC70D-82B9-1901-2BB8-855534E172E3}"/>
              </a:ext>
            </a:extLst>
          </p:cNvPr>
          <p:cNvSpPr txBox="1"/>
          <p:nvPr/>
        </p:nvSpPr>
        <p:spPr>
          <a:xfrm>
            <a:off x="560439" y="0"/>
            <a:ext cx="1146441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741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096000" y="2577677"/>
            <a:ext cx="56885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0" y="1081611"/>
            <a:ext cx="5397910" cy="1190238"/>
            <a:chOff x="3251319" y="858381"/>
            <a:chExt cx="5773896" cy="6738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F57F22-5E20-A434-6912-4780FE2C197C}"/>
                </a:ext>
              </a:extLst>
            </p:cNvPr>
            <p:cNvSpPr txBox="1"/>
            <p:nvPr/>
          </p:nvSpPr>
          <p:spPr>
            <a:xfrm>
              <a:off x="3661563" y="858381"/>
              <a:ext cx="5363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Thuận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lợi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CỦA VIỆT NAM</a:t>
              </a:r>
            </a:p>
          </p:txBody>
        </p:sp>
        <p:sp>
          <p:nvSpPr>
            <p:cNvPr id="8" name="Rectangle: Rounded Corners 32">
              <a:extLst>
                <a:ext uri="{FF2B5EF4-FFF2-40B4-BE49-F238E27FC236}">
                  <a16:creationId xmlns:a16="http://schemas.microsoft.com/office/drawing/2014/main" id="{5B37E499-7169-9921-E521-48DFC7A9EDA2}"/>
                </a:ext>
              </a:extLst>
            </p:cNvPr>
            <p:cNvSpPr/>
            <p:nvPr/>
          </p:nvSpPr>
          <p:spPr>
            <a:xfrm>
              <a:off x="3251319" y="886120"/>
              <a:ext cx="5689378" cy="64606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88900" dist="165100" dir="7920000" algn="tr" rotWithShape="0">
                <a:schemeClr val="bg1">
                  <a:lumMod val="6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26" name="Picture 2" descr="Dân chủ - Giá trị căn bản và độc đáo của Cuộc Cách mạng tháng Tám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6" y="1138551"/>
            <a:ext cx="5688579" cy="54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6274264" y="4457890"/>
            <a:ext cx="56885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85B0F6A-9648-E92A-5FEC-3BEA1491BCCE}"/>
              </a:ext>
            </a:extLst>
          </p:cNvPr>
          <p:cNvSpPr txBox="1"/>
          <p:nvPr/>
        </p:nvSpPr>
        <p:spPr>
          <a:xfrm>
            <a:off x="609600" y="142381"/>
            <a:ext cx="1146441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065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5603123" y="2451219"/>
            <a:ext cx="6395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ồ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5603122" y="3763887"/>
            <a:ext cx="63951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5630585" y="5108463"/>
            <a:ext cx="5151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nghèo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69859" y="1364464"/>
            <a:ext cx="3867253" cy="673803"/>
            <a:chOff x="3251319" y="858381"/>
            <a:chExt cx="5689379" cy="6738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F57F22-5E20-A434-6912-4780FE2C197C}"/>
                </a:ext>
              </a:extLst>
            </p:cNvPr>
            <p:cNvSpPr txBox="1"/>
            <p:nvPr/>
          </p:nvSpPr>
          <p:spPr>
            <a:xfrm>
              <a:off x="3381504" y="858381"/>
              <a:ext cx="55591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Khó</a:t>
              </a:r>
              <a:r>
                <a:rPr kumimoji="0" lang="en-US" sz="3600" b="1" i="0" u="none" strike="noStrike" kern="1200" cap="all" spc="0" normalizeH="0" baseline="0" noProof="0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all" spc="0" normalizeH="0" baseline="0" noProof="0" dirty="0" err="1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khăn</a:t>
              </a:r>
              <a:endParaRPr kumimoji="0" lang="en-US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32">
              <a:extLst>
                <a:ext uri="{FF2B5EF4-FFF2-40B4-BE49-F238E27FC236}">
                  <a16:creationId xmlns:a16="http://schemas.microsoft.com/office/drawing/2014/main" id="{5B37E499-7169-9921-E521-48DFC7A9EDA2}"/>
                </a:ext>
              </a:extLst>
            </p:cNvPr>
            <p:cNvSpPr/>
            <p:nvPr/>
          </p:nvSpPr>
          <p:spPr>
            <a:xfrm>
              <a:off x="3251319" y="886120"/>
              <a:ext cx="5689378" cy="646064"/>
            </a:xfrm>
            <a:prstGeom prst="round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88900" dist="165100" dir="7920000" algn="tr" rotWithShape="0">
                <a:schemeClr val="bg1">
                  <a:lumMod val="6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4714"/>
            <a:ext cx="5417127" cy="474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70 năm nạn đói lịch sử năm Ất Dậu: Hơn 2 triệu người chết chỉ trong nửa nă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" y="1268362"/>
            <a:ext cx="5231129" cy="52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0718808-5308-D9FA-7E85-DC2D339B1AC3}"/>
              </a:ext>
            </a:extLst>
          </p:cNvPr>
          <p:cNvSpPr txBox="1"/>
          <p:nvPr/>
        </p:nvSpPr>
        <p:spPr>
          <a:xfrm>
            <a:off x="609600" y="142381"/>
            <a:ext cx="1017247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97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442685" y="5847165"/>
            <a:ext cx="11306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076" name="Picture 4" descr="Chủ tịch Hồ Chí Minh - Nhà văn hóa kiệt xuất của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9" y="1010835"/>
            <a:ext cx="11170225" cy="49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C3D71A5-2CEA-7EC9-2170-060DCA1481AE}"/>
              </a:ext>
            </a:extLst>
          </p:cNvPr>
          <p:cNvSpPr txBox="1"/>
          <p:nvPr/>
        </p:nvSpPr>
        <p:spPr>
          <a:xfrm>
            <a:off x="579089" y="20344"/>
            <a:ext cx="11464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89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FFB36B-7D2A-C749-A04E-69D014A41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17" y="1349497"/>
            <a:ext cx="118857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Bối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lịch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(1945 -1954)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(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củng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</a:t>
            </a: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).</a:t>
            </a:r>
            <a:endParaRPr kumimoji="0" lang="vi-VN" alt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57F22-5E20-A434-6912-4780FE2C197C}"/>
              </a:ext>
            </a:extLst>
          </p:cNvPr>
          <p:cNvSpPr txBox="1"/>
          <p:nvPr/>
        </p:nvSpPr>
        <p:spPr>
          <a:xfrm>
            <a:off x="306234" y="2303604"/>
            <a:ext cx="11306629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6606DB8-4813-3A22-7B38-BB6D75AC31A9}"/>
              </a:ext>
            </a:extLst>
          </p:cNvPr>
          <p:cNvSpPr txBox="1"/>
          <p:nvPr/>
        </p:nvSpPr>
        <p:spPr>
          <a:xfrm>
            <a:off x="609600" y="142381"/>
            <a:ext cx="11464413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8600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111552" y="1772888"/>
            <a:ext cx="4338116" cy="2485787"/>
          </a:xfrm>
          <a:prstGeom prst="wedgeRoundRectCallout">
            <a:avLst>
              <a:gd name="adj1" fmla="val -5042"/>
              <a:gd name="adj2" fmla="val 7111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01D62B9B-3E8D-D3F6-C546-EB5DBB2C4F78}"/>
              </a:ext>
            </a:extLst>
          </p:cNvPr>
          <p:cNvSpPr/>
          <p:nvPr/>
        </p:nvSpPr>
        <p:spPr>
          <a:xfrm>
            <a:off x="4963204" y="1710868"/>
            <a:ext cx="7142205" cy="1999823"/>
          </a:xfrm>
          <a:prstGeom prst="flowChartTermina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xâm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(1945)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EC06009-5297-87DC-E266-8F9C9EAE9B3C}"/>
              </a:ext>
            </a:extLst>
          </p:cNvPr>
          <p:cNvSpPr/>
          <p:nvPr/>
        </p:nvSpPr>
        <p:spPr>
          <a:xfrm>
            <a:off x="4868561" y="4081875"/>
            <a:ext cx="7142205" cy="2077485"/>
          </a:xfrm>
          <a:prstGeom prst="flowChartTermina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(1946 - 1950)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D0E7C1-3F6B-432E-0808-0E7217C6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38" y="4633784"/>
            <a:ext cx="3087849" cy="2165953"/>
          </a:xfrm>
          <a:prstGeom prst="rect">
            <a:avLst/>
          </a:prstGeom>
        </p:spPr>
      </p:pic>
      <p:pic>
        <p:nvPicPr>
          <p:cNvPr id="2" name="Đồng hồ đếm ngược 5 phút - 5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9579" y="1591148"/>
            <a:ext cx="1717963" cy="534698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B980769-D6C4-1279-25A5-2E7047BCA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52" y="976808"/>
            <a:ext cx="118857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chính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chống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x-non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Pháp</a:t>
            </a: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(1945 - 1954).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C0A7F4C-5674-477A-C498-AEB20EB5BDDA}"/>
              </a:ext>
            </a:extLst>
          </p:cNvPr>
          <p:cNvSpPr txBox="1"/>
          <p:nvPr/>
        </p:nvSpPr>
        <p:spPr>
          <a:xfrm>
            <a:off x="616035" y="7160"/>
            <a:ext cx="11464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sm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( 1945 - 1954) </a:t>
            </a:r>
            <a:r>
              <a:rPr kumimoji="0" lang="en-US" sz="2400" b="1" i="0" u="none" strike="noStrike" kern="1200" cap="small" spc="0" normalizeH="0" baseline="0" noProof="0" dirty="0" err="1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475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11" grpId="0" animBg="1"/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2378</Words>
  <Application>Microsoft Office PowerPoint</Application>
  <PresentationFormat>Màn hình rộng</PresentationFormat>
  <Paragraphs>199</Paragraphs>
  <Slides>28</Slides>
  <Notes>0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41" baseType="lpstr">
      <vt:lpstr>#9Slide02 Noi dung dai</vt:lpstr>
      <vt:lpstr>Arial</vt:lpstr>
      <vt:lpstr>Calibri</vt:lpstr>
      <vt:lpstr>Calibri Light</vt:lpstr>
      <vt:lpstr>Courier New</vt:lpstr>
      <vt:lpstr>iCiel Cadena</vt:lpstr>
      <vt:lpstr>Roboto Lt</vt:lpstr>
      <vt:lpstr>Segoe UI</vt:lpstr>
      <vt:lpstr>Sitka Banner</vt:lpstr>
      <vt:lpstr>Times New Roman</vt:lpstr>
      <vt:lpstr>Wingdings</vt:lpstr>
      <vt:lpstr>Chủ đề Office</vt:lpstr>
      <vt:lpstr>Custom Design</vt:lpstr>
      <vt:lpstr>Mục tiêu bài học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 b. Những năm đầu của cuộc kháng chiến toàn quốc chống thực dân Pháp (1946 - 1950)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hang pham</dc:creator>
  <cp:lastModifiedBy>hang pham</cp:lastModifiedBy>
  <cp:revision>1</cp:revision>
  <dcterms:created xsi:type="dcterms:W3CDTF">2024-08-06T05:35:12Z</dcterms:created>
  <dcterms:modified xsi:type="dcterms:W3CDTF">2024-08-06T05:45:41Z</dcterms:modified>
</cp:coreProperties>
</file>