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0" r:id="rId4"/>
    <p:sldId id="261" r:id="rId5"/>
    <p:sldId id="262" r:id="rId6"/>
    <p:sldId id="263" r:id="rId7"/>
    <p:sldId id="277"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184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9C1E1-33E8-4FA0-BE57-6A035A3A3BFD}" type="datetimeFigureOut">
              <a:rPr lang="en-US" smtClean="0"/>
              <a:t>8/6/2024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01B1A-8483-4395-9C78-7CCE7EAF43A3}" type="slidenum">
              <a:rPr lang="en-US" smtClean="0"/>
              <a:t>‹#›</a:t>
            </a:fld>
            <a:endParaRPr lang="en-US"/>
          </a:p>
        </p:txBody>
      </p:sp>
    </p:spTree>
    <p:extLst>
      <p:ext uri="{BB962C8B-B14F-4D97-AF65-F5344CB8AC3E}">
        <p14:creationId xmlns:p14="http://schemas.microsoft.com/office/powerpoint/2010/main" val="348115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Giáo viên tổ chức cho sinh viên hoạt động cá nhân theo dõi video kết hợp với SGK hoàn thành nhiệm vụ.</a:t>
            </a:r>
            <a:endParaRPr/>
          </a:p>
          <a:p>
            <a:pPr marL="0" lvl="0" indent="0" algn="l" rtl="0">
              <a:spcBef>
                <a:spcPts val="0"/>
              </a:spcBef>
              <a:spcAft>
                <a:spcPts val="0"/>
              </a:spcAft>
              <a:buNone/>
            </a:pPr>
            <a:r>
              <a:rPr lang="en-US"/>
              <a:t>Phiếu HT sẽ thay thế nội dung viết cho SV.</a:t>
            </a:r>
            <a:endParaRPr/>
          </a:p>
        </p:txBody>
      </p:sp>
      <p:sp>
        <p:nvSpPr>
          <p:cNvPr id="250" name="Google Shape;2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Quan sát video</a:t>
            </a:r>
            <a:endParaRPr/>
          </a:p>
        </p:txBody>
      </p:sp>
      <p:sp>
        <p:nvSpPr>
          <p:cNvPr id="262" name="Google Shape;2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sv báo cáo từng mục, kết hợp chốt kiến thức và ghi bài để SV vừa chú ý Phiếu HT vừa chú ý chép bài. </a:t>
            </a:r>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203CD0-3933-BF4A-2F33-A07A25B8FB9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AD5748A-4F3E-97F0-558F-E9980B01C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B3EE3CA-ACAA-34BA-88D6-56BCBD4DEC0B}"/>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5" name="Chỗ dành sẵn cho Chân trang 4">
            <a:extLst>
              <a:ext uri="{FF2B5EF4-FFF2-40B4-BE49-F238E27FC236}">
                <a16:creationId xmlns:a16="http://schemas.microsoft.com/office/drawing/2014/main" id="{57D852CC-76A9-8883-A1E8-1B5FADD7224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6B9BB2-F7E6-63EC-EE0E-A90B14184E28}"/>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137629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1287412-A5BF-5891-0403-01BD23E7D40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D7EC3A6-9E1C-5D0A-99D5-64D645D2684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A70E37B-11B1-0A01-DCF8-0055EB2C49AA}"/>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5" name="Chỗ dành sẵn cho Chân trang 4">
            <a:extLst>
              <a:ext uri="{FF2B5EF4-FFF2-40B4-BE49-F238E27FC236}">
                <a16:creationId xmlns:a16="http://schemas.microsoft.com/office/drawing/2014/main" id="{C19BB7D1-0F9E-C15D-3B08-D3CAF999CB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E73478-98CA-C7AC-8045-9ACF5758566B}"/>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285932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A7A4F7E-D924-338C-CE8A-DBE7C8BCFE5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275F0AB2-6448-9F61-4B6D-C0C8E07B510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9727632-7156-D7BB-63F0-0AD980E7E91D}"/>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5" name="Chỗ dành sẵn cho Chân trang 4">
            <a:extLst>
              <a:ext uri="{FF2B5EF4-FFF2-40B4-BE49-F238E27FC236}">
                <a16:creationId xmlns:a16="http://schemas.microsoft.com/office/drawing/2014/main" id="{F615C0EF-E355-040E-926B-9E9B6E82EAD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CEFEE8A-B038-B659-8614-092AF3C16635}"/>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147983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8A9531-427A-6098-1235-A06951B69D9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9498911-BF4E-4A82-E907-B24C2AAAA7E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4E64829-18EA-5BC7-9219-DB077C207943}"/>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5" name="Chỗ dành sẵn cho Chân trang 4">
            <a:extLst>
              <a:ext uri="{FF2B5EF4-FFF2-40B4-BE49-F238E27FC236}">
                <a16:creationId xmlns:a16="http://schemas.microsoft.com/office/drawing/2014/main" id="{8F1C2EDF-683E-0729-5631-8D0420C5EB7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72C3A8F-1DD1-8436-7422-1FD4CB0CE040}"/>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392542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B6A51CD-3602-82BD-EDB5-7234BC7C84F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5C461E9-29E2-5FED-B2E7-B45278ADB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5512B3-6113-91C4-66AF-AAEACAC539EC}"/>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5" name="Chỗ dành sẵn cho Chân trang 4">
            <a:extLst>
              <a:ext uri="{FF2B5EF4-FFF2-40B4-BE49-F238E27FC236}">
                <a16:creationId xmlns:a16="http://schemas.microsoft.com/office/drawing/2014/main" id="{7026A7CA-20A8-DF2B-5EF3-B9DCFB65A98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23B325E-A6FB-16F5-BD7C-DE0F416376E3}"/>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76479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A48796-1D84-222C-A027-BCC71DF945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967827-9C49-F8E2-E680-F32291178DB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F30AB25-00C3-33BF-BA2C-F535286A329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7679C5F8-BDC9-C596-3782-6C21D89821A6}"/>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6" name="Chỗ dành sẵn cho Chân trang 5">
            <a:extLst>
              <a:ext uri="{FF2B5EF4-FFF2-40B4-BE49-F238E27FC236}">
                <a16:creationId xmlns:a16="http://schemas.microsoft.com/office/drawing/2014/main" id="{31FCA63A-B93E-F8FA-9EAC-76A44B895AE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2B98BB9-EA5A-2F51-5A8A-5325917A408E}"/>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196173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132D51-026C-8603-BF22-3EBE2A078525}"/>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86C8103-C61E-FD3F-EB93-18014A575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379C875-8459-477D-1B19-38BF8C8D95C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08C322A-B2EE-5BBC-1158-371B4FE0A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A21C7DE-92D2-451E-35B5-3AD3296AB28D}"/>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1169CB91-2A52-423F-C542-66DC6AF469C8}"/>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8" name="Chỗ dành sẵn cho Chân trang 7">
            <a:extLst>
              <a:ext uri="{FF2B5EF4-FFF2-40B4-BE49-F238E27FC236}">
                <a16:creationId xmlns:a16="http://schemas.microsoft.com/office/drawing/2014/main" id="{B8A73401-160A-582A-D9A9-A7DAB0C5DBE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98F3B08B-D70E-F810-F9D2-B587DF8B2FD0}"/>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390995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7788C69-02F0-3B67-83CD-08406638715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13B729E4-1F3A-92A6-B4DD-E15191989D3E}"/>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4" name="Chỗ dành sẵn cho Chân trang 3">
            <a:extLst>
              <a:ext uri="{FF2B5EF4-FFF2-40B4-BE49-F238E27FC236}">
                <a16:creationId xmlns:a16="http://schemas.microsoft.com/office/drawing/2014/main" id="{38841557-9370-4604-0358-B4D21EB7156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7EB67691-5CC3-82C3-ECEA-91F53A2E6167}"/>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67818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2D805CF-3799-4D70-7D26-3CF8B3F5BEBB}"/>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3" name="Chỗ dành sẵn cho Chân trang 2">
            <a:extLst>
              <a:ext uri="{FF2B5EF4-FFF2-40B4-BE49-F238E27FC236}">
                <a16:creationId xmlns:a16="http://schemas.microsoft.com/office/drawing/2014/main" id="{862A81CC-9A10-29F8-D06B-455080739B1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FAD6B259-D04C-A83B-DE84-6F3BB8B76BD3}"/>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377744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F1FD5E-1E3A-A27A-8A74-84D403535D0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7A407F4-8932-584E-B28B-BC21FF01D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26B2BBC2-11E8-5594-A0E8-98CF84EFA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9251DA-780F-452C-2E2A-940B26853BC4}"/>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6" name="Chỗ dành sẵn cho Chân trang 5">
            <a:extLst>
              <a:ext uri="{FF2B5EF4-FFF2-40B4-BE49-F238E27FC236}">
                <a16:creationId xmlns:a16="http://schemas.microsoft.com/office/drawing/2014/main" id="{272CE588-C25B-48A4-7145-4C3F3E5121B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E155740-EAB0-ED90-59C6-A2664965D6F6}"/>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386426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139C54-BDDA-3782-C387-3E24CB89324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6BE75A6-8907-D174-DA38-328F84349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7F84041-781E-CD52-99B2-F028D910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4E054C6-3466-1878-BFDA-B564AC474B6E}"/>
              </a:ext>
            </a:extLst>
          </p:cNvPr>
          <p:cNvSpPr>
            <a:spLocks noGrp="1"/>
          </p:cNvSpPr>
          <p:nvPr>
            <p:ph type="dt" sz="half" idx="10"/>
          </p:nvPr>
        </p:nvSpPr>
        <p:spPr/>
        <p:txBody>
          <a:bodyPr/>
          <a:lstStyle/>
          <a:p>
            <a:fld id="{4307C874-8E60-49DC-AD33-4C2E350D609B}" type="datetimeFigureOut">
              <a:rPr lang="en-US" smtClean="0"/>
              <a:t>8/6/2024</a:t>
            </a:fld>
            <a:endParaRPr lang="en-US"/>
          </a:p>
        </p:txBody>
      </p:sp>
      <p:sp>
        <p:nvSpPr>
          <p:cNvPr id="6" name="Chỗ dành sẵn cho Chân trang 5">
            <a:extLst>
              <a:ext uri="{FF2B5EF4-FFF2-40B4-BE49-F238E27FC236}">
                <a16:creationId xmlns:a16="http://schemas.microsoft.com/office/drawing/2014/main" id="{F8BBFCD3-B5B7-D38A-1769-A744986A114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856BA4C-CC16-0024-BB5E-FBCECF4F1B15}"/>
              </a:ext>
            </a:extLst>
          </p:cNvPr>
          <p:cNvSpPr>
            <a:spLocks noGrp="1"/>
          </p:cNvSpPr>
          <p:nvPr>
            <p:ph type="sldNum" sz="quarter" idx="12"/>
          </p:nvPr>
        </p:nvSpPr>
        <p:spPr/>
        <p:txBody>
          <a:bodyPr/>
          <a:lstStyle/>
          <a:p>
            <a:fld id="{89F83555-B154-4492-8B15-4AE74908DB03}" type="slidenum">
              <a:rPr lang="en-US" smtClean="0"/>
              <a:t>‹#›</a:t>
            </a:fld>
            <a:endParaRPr lang="en-US"/>
          </a:p>
        </p:txBody>
      </p:sp>
    </p:spTree>
    <p:extLst>
      <p:ext uri="{BB962C8B-B14F-4D97-AF65-F5344CB8AC3E}">
        <p14:creationId xmlns:p14="http://schemas.microsoft.com/office/powerpoint/2010/main" val="33131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4DF83BA-A1A3-0A4F-E50E-B6065DAC8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3A3FFBC-BE02-80E7-4BEF-4E3D68026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99E6D46-5832-FB24-2A99-C232BA767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7C874-8E60-49DC-AD33-4C2E350D609B}" type="datetimeFigureOut">
              <a:rPr lang="en-US" smtClean="0"/>
              <a:t>8/6/2024</a:t>
            </a:fld>
            <a:endParaRPr lang="en-US"/>
          </a:p>
        </p:txBody>
      </p:sp>
      <p:sp>
        <p:nvSpPr>
          <p:cNvPr id="5" name="Chỗ dành sẵn cho Chân trang 4">
            <a:extLst>
              <a:ext uri="{FF2B5EF4-FFF2-40B4-BE49-F238E27FC236}">
                <a16:creationId xmlns:a16="http://schemas.microsoft.com/office/drawing/2014/main" id="{B77756C7-EB3C-8498-96BC-7515AB663B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2B7E2CC-F6C3-5196-7A42-B3457470B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83555-B154-4492-8B15-4AE74908DB03}" type="slidenum">
              <a:rPr lang="en-US" smtClean="0"/>
              <a:t>‹#›</a:t>
            </a:fld>
            <a:endParaRPr lang="en-US"/>
          </a:p>
        </p:txBody>
      </p:sp>
    </p:spTree>
    <p:extLst>
      <p:ext uri="{BB962C8B-B14F-4D97-AF65-F5344CB8AC3E}">
        <p14:creationId xmlns:p14="http://schemas.microsoft.com/office/powerpoint/2010/main" val="122588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
          <p:cNvSpPr/>
          <p:nvPr/>
        </p:nvSpPr>
        <p:spPr>
          <a:xfrm>
            <a:off x="5001422" y="2495207"/>
            <a:ext cx="246070" cy="2785061"/>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Cambria"/>
              <a:ea typeface="Cambria"/>
              <a:cs typeface="Cambria"/>
              <a:sym typeface="Cambria"/>
            </a:endParaRPr>
          </a:p>
        </p:txBody>
      </p:sp>
      <p:sp>
        <p:nvSpPr>
          <p:cNvPr id="217" name="Google Shape;217;p2"/>
          <p:cNvSpPr txBox="1"/>
          <p:nvPr/>
        </p:nvSpPr>
        <p:spPr>
          <a:xfrm>
            <a:off x="149071" y="2541057"/>
            <a:ext cx="4729316" cy="273921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 TRÒ CHƠI Ô CHỮ</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Quan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sát</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các</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chữ</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cái</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trong</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ô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và</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viết</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ra</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các</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keyword</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mà</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em</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quan</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sát</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thấy</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(2 </a:t>
            </a:r>
            <a:r>
              <a:rPr kumimoji="0" lang="en-US" sz="3600" b="1" i="0" u="none" strike="noStrike" kern="0" cap="none" spc="0" normalizeH="0" baseline="0" noProof="0" dirty="0" err="1">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phút</a:t>
            </a:r>
            <a:r>
              <a:rPr kumimoji="0" lang="en-US" sz="36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218" name="Google Shape;218;p2"/>
          <p:cNvGraphicFramePr/>
          <p:nvPr>
            <p:extLst>
              <p:ext uri="{D42A27DB-BD31-4B8C-83A1-F6EECF244321}">
                <p14:modId xmlns:p14="http://schemas.microsoft.com/office/powerpoint/2010/main" val="2482954538"/>
              </p:ext>
            </p:extLst>
          </p:nvPr>
        </p:nvGraphicFramePr>
        <p:xfrm>
          <a:off x="5247492" y="1109285"/>
          <a:ext cx="6635851" cy="5741000"/>
        </p:xfrm>
        <a:graphic>
          <a:graphicData uri="http://schemas.openxmlformats.org/drawingml/2006/table">
            <a:tbl>
              <a:tblPr firstRow="1" bandRow="1">
                <a:noFill/>
              </a:tblPr>
              <a:tblGrid>
                <a:gridCol w="824898">
                  <a:extLst>
                    <a:ext uri="{9D8B030D-6E8A-4147-A177-3AD203B41FA5}">
                      <a16:colId xmlns:a16="http://schemas.microsoft.com/office/drawing/2014/main" val="20000"/>
                    </a:ext>
                  </a:extLst>
                </a:gridCol>
                <a:gridCol w="824898">
                  <a:extLst>
                    <a:ext uri="{9D8B030D-6E8A-4147-A177-3AD203B41FA5}">
                      <a16:colId xmlns:a16="http://schemas.microsoft.com/office/drawing/2014/main" val="20001"/>
                    </a:ext>
                  </a:extLst>
                </a:gridCol>
                <a:gridCol w="824898">
                  <a:extLst>
                    <a:ext uri="{9D8B030D-6E8A-4147-A177-3AD203B41FA5}">
                      <a16:colId xmlns:a16="http://schemas.microsoft.com/office/drawing/2014/main" val="20002"/>
                    </a:ext>
                  </a:extLst>
                </a:gridCol>
                <a:gridCol w="824898">
                  <a:extLst>
                    <a:ext uri="{9D8B030D-6E8A-4147-A177-3AD203B41FA5}">
                      <a16:colId xmlns:a16="http://schemas.microsoft.com/office/drawing/2014/main" val="20003"/>
                    </a:ext>
                  </a:extLst>
                </a:gridCol>
                <a:gridCol w="861565">
                  <a:extLst>
                    <a:ext uri="{9D8B030D-6E8A-4147-A177-3AD203B41FA5}">
                      <a16:colId xmlns:a16="http://schemas.microsoft.com/office/drawing/2014/main" val="20004"/>
                    </a:ext>
                  </a:extLst>
                </a:gridCol>
                <a:gridCol w="824898">
                  <a:extLst>
                    <a:ext uri="{9D8B030D-6E8A-4147-A177-3AD203B41FA5}">
                      <a16:colId xmlns:a16="http://schemas.microsoft.com/office/drawing/2014/main" val="20005"/>
                    </a:ext>
                  </a:extLst>
                </a:gridCol>
                <a:gridCol w="824898">
                  <a:extLst>
                    <a:ext uri="{9D8B030D-6E8A-4147-A177-3AD203B41FA5}">
                      <a16:colId xmlns:a16="http://schemas.microsoft.com/office/drawing/2014/main" val="20006"/>
                    </a:ext>
                  </a:extLst>
                </a:gridCol>
                <a:gridCol w="824898">
                  <a:extLst>
                    <a:ext uri="{9D8B030D-6E8A-4147-A177-3AD203B41FA5}">
                      <a16:colId xmlns:a16="http://schemas.microsoft.com/office/drawing/2014/main" val="20007"/>
                    </a:ext>
                  </a:extLst>
                </a:gridCol>
              </a:tblGrid>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Q</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B</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extLst>
                  <a:ext uri="{0D108BD9-81ED-4DB2-BD59-A6C34878D82A}">
                    <a16:rowId xmlns:a16="http://schemas.microsoft.com/office/drawing/2014/main" val="10000"/>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K</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1"/>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2"/>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M</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X</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K</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Y</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3"/>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M</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G</a:t>
                      </a:r>
                      <a:endParaRPr/>
                    </a:p>
                  </a:txBody>
                  <a:tcPr marL="121925" marR="121925" marT="60950" marB="60950"/>
                </a:tc>
                <a:extLst>
                  <a:ext uri="{0D108BD9-81ED-4DB2-BD59-A6C34878D82A}">
                    <a16:rowId xmlns:a16="http://schemas.microsoft.com/office/drawing/2014/main" val="10004"/>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S</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5"/>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V</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M</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dirty="0">
                          <a:solidFill>
                            <a:srgbClr val="0F243E"/>
                          </a:solidFill>
                          <a:latin typeface="Cambria"/>
                          <a:ea typeface="Cambria"/>
                          <a:cs typeface="Cambria"/>
                          <a:sym typeface="Cambria"/>
                        </a:rPr>
                        <a:t>I</a:t>
                      </a:r>
                      <a:endParaRPr dirty="0"/>
                    </a:p>
                  </a:txBody>
                  <a:tcPr marL="121925" marR="121925" marT="60950" marB="60950"/>
                </a:tc>
                <a:extLst>
                  <a:ext uri="{0D108BD9-81ED-4DB2-BD59-A6C34878D82A}">
                    <a16:rowId xmlns:a16="http://schemas.microsoft.com/office/drawing/2014/main" val="10006"/>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V</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R</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R</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K</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7"/>
                  </a:ext>
                </a:extLst>
              </a:tr>
              <a:tr h="574100">
                <a:tc>
                  <a:txBody>
                    <a:bodyPr/>
                    <a:lstStyle/>
                    <a:p>
                      <a:pPr marL="0" marR="0" lvl="0" indent="0" algn="ctr" rtl="0">
                        <a:spcBef>
                          <a:spcPts val="0"/>
                        </a:spcBef>
                        <a:spcAft>
                          <a:spcPts val="0"/>
                        </a:spcAft>
                        <a:buNone/>
                      </a:pPr>
                      <a:r>
                        <a:rPr lang="en-US" sz="2800" b="1" u="none" strike="noStrike" cap="none" dirty="0">
                          <a:solidFill>
                            <a:srgbClr val="0F243E"/>
                          </a:solidFill>
                          <a:latin typeface="Cambria"/>
                          <a:ea typeface="Cambria"/>
                          <a:cs typeface="Cambria"/>
                          <a:sym typeface="Cambria"/>
                        </a:rPr>
                        <a:t>N</a:t>
                      </a:r>
                      <a:endParaRPr dirty="0"/>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B</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8"/>
                  </a:ext>
                </a:extLst>
              </a:tr>
              <a:tr h="574100">
                <a:tc>
                  <a:txBody>
                    <a:bodyPr/>
                    <a:lstStyle/>
                    <a:p>
                      <a:pPr marL="0" marR="0" lvl="0" indent="0" algn="ctr" rtl="0">
                        <a:spcBef>
                          <a:spcPts val="0"/>
                        </a:spcBef>
                        <a:spcAft>
                          <a:spcPts val="0"/>
                        </a:spcAft>
                        <a:buNone/>
                      </a:pPr>
                      <a:r>
                        <a:rPr lang="en-US" sz="2800" b="1" u="none" strike="noStrike" cap="none" dirty="0">
                          <a:solidFill>
                            <a:srgbClr val="0F243E"/>
                          </a:solidFill>
                          <a:latin typeface="Cambria"/>
                          <a:ea typeface="Cambria"/>
                          <a:cs typeface="Cambria"/>
                          <a:sym typeface="Cambria"/>
                        </a:rPr>
                        <a:t>T</a:t>
                      </a:r>
                      <a:endParaRPr dirty="0"/>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Y</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X</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G</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dirty="0">
                          <a:solidFill>
                            <a:srgbClr val="0F243E"/>
                          </a:solidFill>
                          <a:latin typeface="Cambria"/>
                          <a:ea typeface="Cambria"/>
                          <a:cs typeface="Cambria"/>
                          <a:sym typeface="Cambria"/>
                        </a:rPr>
                        <a:t>N</a:t>
                      </a:r>
                      <a:endParaRPr dirty="0"/>
                    </a:p>
                  </a:txBody>
                  <a:tcPr marL="121925" marR="121925" marT="60950" marB="60950"/>
                </a:tc>
                <a:extLst>
                  <a:ext uri="{0D108BD9-81ED-4DB2-BD59-A6C34878D82A}">
                    <a16:rowId xmlns:a16="http://schemas.microsoft.com/office/drawing/2014/main" val="10009"/>
                  </a:ext>
                </a:extLst>
              </a:tr>
            </a:tbl>
          </a:graphicData>
        </a:graphic>
      </p:graphicFrame>
      <p:sp>
        <p:nvSpPr>
          <p:cNvPr id="219" name="Google Shape;219;p2"/>
          <p:cNvSpPr txBox="1"/>
          <p:nvPr/>
        </p:nvSpPr>
        <p:spPr>
          <a:xfrm>
            <a:off x="921219" y="1414816"/>
            <a:ext cx="2936039" cy="58473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26522"/>
                </a:solidFill>
                <a:effectLst/>
                <a:uLnTx/>
                <a:uFillTx/>
                <a:latin typeface="Times New Roman" panose="02020603050405020304" pitchFamily="18" charset="0"/>
                <a:ea typeface="Cambria"/>
                <a:cs typeface="Times New Roman" panose="02020603050405020304" pitchFamily="18" charset="0"/>
                <a:sym typeface="Cambria"/>
              </a:rPr>
              <a:t>KHỞI ĐỘNG</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0" name="Google Shape;210;p1"/>
          <p:cNvSpPr txBox="1">
            <a:spLocks/>
          </p:cNvSpPr>
          <p:nvPr/>
        </p:nvSpPr>
        <p:spPr>
          <a:xfrm>
            <a:off x="0" y="0"/>
            <a:ext cx="7714517" cy="110928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FF5A33"/>
              </a:buClr>
              <a:buSzPts val="3200"/>
              <a:buFont typeface="Arial" panose="020B0604020202020204" pitchFamily="34" charset="0"/>
              <a:buNone/>
            </a:pPr>
            <a:r>
              <a:rPr lang="en-US" b="1" dirty="0">
                <a:solidFill>
                  <a:srgbClr val="FF0000"/>
                </a:solidFill>
                <a:latin typeface="Times New Roman" panose="02020603050405020304" pitchFamily="18" charset="0"/>
                <a:ea typeface="Cambria"/>
                <a:cs typeface="Times New Roman" panose="02020603050405020304" pitchFamily="18" charset="0"/>
                <a:sym typeface="Cambria"/>
              </a:rPr>
              <a:t>BÀI 6: </a:t>
            </a:r>
            <a:endParaRPr lang="en-US" b="1" dirty="0">
              <a:solidFill>
                <a:srgbClr val="FF0000"/>
              </a:solidFill>
              <a:latin typeface="Times New Roman" panose="02020603050405020304" pitchFamily="18" charset="0"/>
              <a:cs typeface="Times New Roman" panose="02020603050405020304" pitchFamily="18" charset="0"/>
            </a:endParaRPr>
          </a:p>
          <a:p>
            <a:pPr marL="0" indent="0" algn="ctr">
              <a:spcBef>
                <a:spcPts val="640"/>
              </a:spcBef>
              <a:buClr>
                <a:srgbClr val="FF5A33"/>
              </a:buClr>
              <a:buSzPts val="3200"/>
              <a:buFont typeface="Arial" panose="020B0604020202020204" pitchFamily="34" charset="0"/>
              <a:buNone/>
            </a:pPr>
            <a:r>
              <a:rPr lang="en-US" sz="3200" b="1" dirty="0">
                <a:solidFill>
                  <a:srgbClr val="FF0000"/>
                </a:solidFill>
                <a:latin typeface="Times New Roman" panose="02020603050405020304" pitchFamily="18" charset="0"/>
                <a:ea typeface="Cambria"/>
                <a:cs typeface="Times New Roman" panose="02020603050405020304" pitchFamily="18" charset="0"/>
                <a:sym typeface="Cambria"/>
              </a:rPr>
              <a:t>CÁCH MẠNG THÁNG TÁM NĂM 1945</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10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1000"/>
                                        <p:tgtEl>
                                          <p:spTgt spid="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 calcmode="lin" valueType="num">
                                      <p:cBhvr additive="base">
                                        <p:cTn id="17" dur="500"/>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3" name="Google Shape;293;p11" descr="Đặc San Lâm Viên: Đế Quốc Nhật Bản Đầu Hàng"/>
          <p:cNvPicPr preferRelativeResize="0"/>
          <p:nvPr/>
        </p:nvPicPr>
        <p:blipFill rotWithShape="1">
          <a:blip r:embed="rId3">
            <a:alphaModFix/>
          </a:blip>
          <a:srcRect/>
          <a:stretch/>
        </p:blipFill>
        <p:spPr>
          <a:xfrm>
            <a:off x="0" y="782568"/>
            <a:ext cx="6184489" cy="4984368"/>
          </a:xfrm>
          <a:prstGeom prst="rect">
            <a:avLst/>
          </a:prstGeom>
          <a:noFill/>
          <a:ln>
            <a:noFill/>
          </a:ln>
          <a:effectLst>
            <a:outerShdw blurRad="292100" dist="139700" dir="2700000" algn="tl" rotWithShape="0">
              <a:srgbClr val="333333">
                <a:alpha val="64705"/>
              </a:srgbClr>
            </a:outerShdw>
          </a:effectLst>
        </p:spPr>
      </p:pic>
      <p:pic>
        <p:nvPicPr>
          <p:cNvPr id="294" name="Google Shape;294;p11" descr="Văn kiện đầu hàng của Nhật Bản – Wikipedia tiếng Việt"/>
          <p:cNvPicPr preferRelativeResize="0"/>
          <p:nvPr/>
        </p:nvPicPr>
        <p:blipFill rotWithShape="1">
          <a:blip r:embed="rId4">
            <a:alphaModFix/>
          </a:blip>
          <a:srcRect/>
          <a:stretch/>
        </p:blipFill>
        <p:spPr>
          <a:xfrm>
            <a:off x="6403676" y="782568"/>
            <a:ext cx="5675586" cy="5292144"/>
          </a:xfrm>
          <a:prstGeom prst="rect">
            <a:avLst/>
          </a:prstGeom>
          <a:noFill/>
          <a:ln>
            <a:noFill/>
          </a:ln>
          <a:effectLst>
            <a:outerShdw blurRad="292100" dist="139700" dir="2700000" algn="tl" rotWithShape="0">
              <a:srgbClr val="333333">
                <a:alpha val="64705"/>
              </a:srgbClr>
            </a:outerShdw>
          </a:effectLst>
        </p:spPr>
      </p:pic>
      <p:sp>
        <p:nvSpPr>
          <p:cNvPr id="295" name="Google Shape;295;p11"/>
          <p:cNvSpPr/>
          <p:nvPr/>
        </p:nvSpPr>
        <p:spPr>
          <a:xfrm>
            <a:off x="6785517" y="6074712"/>
            <a:ext cx="5293745"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Đại</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diện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của</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Nhật</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Bản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đứng</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trên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tàu</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USS Missouri (BB-63)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trước</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khi</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ký</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văn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kiện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đầu</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hàng</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a:t>
            </a:r>
            <a:endParaRPr kumimoji="0"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endParaRPr>
          </a:p>
        </p:txBody>
      </p:sp>
      <p:sp>
        <p:nvSpPr>
          <p:cNvPr id="296" name="Google Shape;296;p11"/>
          <p:cNvSpPr/>
          <p:nvPr/>
        </p:nvSpPr>
        <p:spPr>
          <a:xfrm>
            <a:off x="0" y="5766936"/>
            <a:ext cx="6184490" cy="101562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Ký</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văn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kiện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Nhật</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Bản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đầu</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hàng</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trên</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tàu</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USS Missouri</a:t>
            </a:r>
            <a:endParaRPr kumimoji="0"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với</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sự</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giám</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sát</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của</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tướng</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Richard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K.Sutherland</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ngoài</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khơi</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vịnh</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Tokyo, </a:t>
            </a:r>
            <a:r>
              <a:rPr kumimoji="0" lang="en-US" sz="2000" b="0" i="1"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ngày</a:t>
            </a:r>
            <a:r>
              <a:rPr kumimoji="0" lang="en-US" sz="2000" b="0" i="1"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2-9-1945.</a:t>
            </a:r>
            <a:endParaRPr kumimoji="0"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 name="Google Shape;257;p6">
            <a:extLst>
              <a:ext uri="{FF2B5EF4-FFF2-40B4-BE49-F238E27FC236}">
                <a16:creationId xmlns:a16="http://schemas.microsoft.com/office/drawing/2014/main" id="{7A046C30-CFD7-AF52-9E83-167C19705238}"/>
              </a:ext>
            </a:extLst>
          </p:cNvPr>
          <p:cNvSpPr txBox="1"/>
          <p:nvPr/>
        </p:nvSpPr>
        <p:spPr>
          <a:xfrm>
            <a:off x="142781" y="197833"/>
            <a:ext cx="5795904" cy="584735"/>
          </a:xfrm>
          <a:prstGeom prst="rect">
            <a:avLst/>
          </a:prstGeom>
          <a:solidFill>
            <a:schemeClr val="lt1"/>
          </a:solid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E36C09"/>
              </a:buClr>
              <a:buSzPts val="3600"/>
              <a:tabLst/>
              <a:defRPr/>
            </a:pPr>
            <a:r>
              <a:rPr lang="en-US" sz="3200" b="1" kern="0" dirty="0">
                <a:solidFill>
                  <a:srgbClr val="E36C09"/>
                </a:solidFill>
                <a:latin typeface="Times New Roman" panose="02020603050405020304" pitchFamily="18" charset="0"/>
                <a:ea typeface="Cambria"/>
                <a:cs typeface="Times New Roman" panose="02020603050405020304" pitchFamily="18" charset="0"/>
                <a:sym typeface="Cambria"/>
              </a:rPr>
              <a:t>1. </a:t>
            </a:r>
            <a:r>
              <a:rPr kumimoji="0" lang="en-US" sz="32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BỐI CẢNH LỊCH SỬ</a:t>
            </a:r>
            <a:endParaRPr kumimoji="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5A33"/>
              </a:buClr>
              <a:buSzPts val="2800"/>
              <a:buFont typeface="Quattrocento Sans"/>
              <a:buNone/>
            </a:pPr>
            <a:r>
              <a:rPr lang="en-US"/>
              <a:t>/</a:t>
            </a:r>
            <a:endParaRPr/>
          </a:p>
        </p:txBody>
      </p:sp>
      <p:pic>
        <p:nvPicPr>
          <p:cNvPr id="302" name="Google Shape;302;p12"/>
          <p:cNvPicPr preferRelativeResize="0"/>
          <p:nvPr/>
        </p:nvPicPr>
        <p:blipFill rotWithShape="1">
          <a:blip r:embed="rId3">
            <a:alphaModFix/>
          </a:blip>
          <a:srcRect l="34583" t="17963" r="12812" b="49259"/>
          <a:stretch/>
        </p:blipFill>
        <p:spPr>
          <a:xfrm>
            <a:off x="88490" y="-137651"/>
            <a:ext cx="12034684" cy="4614402"/>
          </a:xfrm>
          <a:prstGeom prst="rect">
            <a:avLst/>
          </a:prstGeom>
          <a:noFill/>
          <a:ln>
            <a:noFill/>
          </a:ln>
        </p:spPr>
      </p:pic>
      <p:pic>
        <p:nvPicPr>
          <p:cNvPr id="303" name="Google Shape;303;p12"/>
          <p:cNvPicPr preferRelativeResize="0"/>
          <p:nvPr/>
        </p:nvPicPr>
        <p:blipFill rotWithShape="1">
          <a:blip r:embed="rId3">
            <a:alphaModFix/>
          </a:blip>
          <a:srcRect l="34583" t="50926" r="12812" b="13055"/>
          <a:stretch/>
        </p:blipFill>
        <p:spPr>
          <a:xfrm>
            <a:off x="88490" y="4129086"/>
            <a:ext cx="12172336" cy="29386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3"/>
          <p:cNvSpPr txBox="1">
            <a:spLocks noGrp="1"/>
          </p:cNvSpPr>
          <p:nvPr>
            <p:ph idx="1"/>
          </p:nvPr>
        </p:nvSpPr>
        <p:spPr>
          <a:xfrm>
            <a:off x="267419" y="800100"/>
            <a:ext cx="11924581" cy="5257800"/>
          </a:xfrm>
          <a:prstGeom prst="rect">
            <a:avLst/>
          </a:prstGeom>
          <a:noFill/>
          <a:ln>
            <a:noFill/>
          </a:ln>
        </p:spPr>
        <p:txBody>
          <a:bodyPr spcFirstLastPara="1" wrap="square" lIns="91425" tIns="45700" rIns="91425" bIns="45700" anchor="t" anchorCtr="0">
            <a:normAutofit/>
          </a:bodyPr>
          <a:lstStyle/>
          <a:p>
            <a:pPr marL="342900" lvl="0" indent="-342900" algn="l" rtl="0">
              <a:lnSpc>
                <a:spcPct val="130000"/>
              </a:lnSpc>
              <a:spcBef>
                <a:spcPts val="0"/>
              </a:spcBef>
              <a:spcAft>
                <a:spcPts val="0"/>
              </a:spcAft>
              <a:buSzPts val="2800"/>
              <a:buFont typeface="Noto Sans Symbols"/>
              <a:buChar char="❖"/>
            </a:pPr>
            <a:r>
              <a:rPr lang="en-US" b="1" dirty="0">
                <a:latin typeface="Cambria"/>
                <a:ea typeface="Cambria"/>
                <a:cs typeface="Cambria"/>
                <a:sym typeface="Cambria"/>
              </a:rPr>
              <a:t> </a:t>
            </a:r>
            <a:r>
              <a:rPr lang="en-US" b="1" dirty="0">
                <a:latin typeface="Times New Roman" panose="02020603050405020304" pitchFamily="18" charset="0"/>
                <a:ea typeface="Cambria"/>
                <a:cs typeface="Times New Roman" panose="02020603050405020304" pitchFamily="18" charset="0"/>
                <a:sym typeface="Cambria"/>
              </a:rPr>
              <a:t>TRONG NƯỚC:</a:t>
            </a:r>
            <a:endParaRPr dirty="0">
              <a:latin typeface="Times New Roman" panose="02020603050405020304" pitchFamily="18" charset="0"/>
              <a:cs typeface="Times New Roman" panose="02020603050405020304" pitchFamily="18" charset="0"/>
            </a:endParaRPr>
          </a:p>
          <a:p>
            <a:pPr marL="342900" lvl="0" indent="-165100" algn="l" rtl="0">
              <a:lnSpc>
                <a:spcPct val="130000"/>
              </a:lnSpc>
              <a:spcBef>
                <a:spcPts val="560"/>
              </a:spcBef>
              <a:spcAft>
                <a:spcPts val="0"/>
              </a:spcAft>
              <a:buSzPts val="2800"/>
              <a:buFont typeface="Quattrocento Sans"/>
              <a:buNone/>
            </a:pPr>
            <a:endParaRPr b="1" dirty="0">
              <a:latin typeface="Times New Roman" panose="02020603050405020304" pitchFamily="18" charset="0"/>
              <a:ea typeface="Cambria"/>
              <a:cs typeface="Times New Roman" panose="02020603050405020304" pitchFamily="18" charset="0"/>
              <a:sym typeface="Cambria"/>
            </a:endParaRPr>
          </a:p>
          <a:p>
            <a:pPr marL="0" lvl="0" indent="0" algn="l" rtl="0">
              <a:lnSpc>
                <a:spcPct val="130000"/>
              </a:lnSpc>
              <a:spcBef>
                <a:spcPts val="560"/>
              </a:spcBef>
              <a:spcAft>
                <a:spcPts val="0"/>
              </a:spcAft>
              <a:buSzPts val="2800"/>
              <a:buNone/>
            </a:pPr>
            <a:endParaRPr b="1" dirty="0">
              <a:latin typeface="Times New Roman" panose="02020603050405020304" pitchFamily="18" charset="0"/>
              <a:ea typeface="Cambria"/>
              <a:cs typeface="Times New Roman" panose="02020603050405020304" pitchFamily="18" charset="0"/>
              <a:sym typeface="Cambria"/>
            </a:endParaRPr>
          </a:p>
          <a:p>
            <a:pPr marL="342900" lvl="0" indent="-165100" algn="l" rtl="0">
              <a:lnSpc>
                <a:spcPct val="130000"/>
              </a:lnSpc>
              <a:spcBef>
                <a:spcPts val="560"/>
              </a:spcBef>
              <a:spcAft>
                <a:spcPts val="0"/>
              </a:spcAft>
              <a:buSzPts val="2800"/>
              <a:buFont typeface="Quattrocento Sans"/>
              <a:buNone/>
            </a:pPr>
            <a:endParaRPr b="1" dirty="0">
              <a:latin typeface="Cambria"/>
              <a:ea typeface="Cambria"/>
              <a:cs typeface="Cambria"/>
              <a:sym typeface="Cambria"/>
            </a:endParaRPr>
          </a:p>
        </p:txBody>
      </p:sp>
      <p:graphicFrame>
        <p:nvGraphicFramePr>
          <p:cNvPr id="310" name="Google Shape;310;p13"/>
          <p:cNvGraphicFramePr/>
          <p:nvPr/>
        </p:nvGraphicFramePr>
        <p:xfrm>
          <a:off x="267419" y="1393898"/>
          <a:ext cx="11816426" cy="5324242"/>
        </p:xfrm>
        <a:graphic>
          <a:graphicData uri="http://schemas.openxmlformats.org/drawingml/2006/table">
            <a:tbl>
              <a:tblPr firstRow="1" bandRow="1">
                <a:noFill/>
              </a:tblPr>
              <a:tblGrid>
                <a:gridCol w="3105046">
                  <a:extLst>
                    <a:ext uri="{9D8B030D-6E8A-4147-A177-3AD203B41FA5}">
                      <a16:colId xmlns:a16="http://schemas.microsoft.com/office/drawing/2014/main" val="20000"/>
                    </a:ext>
                  </a:extLst>
                </a:gridCol>
                <a:gridCol w="8711380">
                  <a:extLst>
                    <a:ext uri="{9D8B030D-6E8A-4147-A177-3AD203B41FA5}">
                      <a16:colId xmlns:a16="http://schemas.microsoft.com/office/drawing/2014/main" val="20001"/>
                    </a:ext>
                  </a:extLst>
                </a:gridCol>
              </a:tblGrid>
              <a:tr h="602475">
                <a:tc>
                  <a:txBody>
                    <a:bodyPr/>
                    <a:lstStyle/>
                    <a:p>
                      <a:pPr marL="0" marR="0" lvl="0" indent="0" algn="ctr" rtl="0">
                        <a:lnSpc>
                          <a:spcPct val="120000"/>
                        </a:lnSpc>
                        <a:spcBef>
                          <a:spcPts val="0"/>
                        </a:spcBef>
                        <a:spcAft>
                          <a:spcPts val="0"/>
                        </a:spcAft>
                        <a:buNone/>
                      </a:pPr>
                      <a:r>
                        <a:rPr lang="en-US" sz="260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Thời</a:t>
                      </a:r>
                      <a:r>
                        <a:rPr lang="en-US" sz="2600" u="none" strike="noStrike" cap="none"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solidFill>
                            <a:schemeClr val="dk1"/>
                          </a:solidFill>
                          <a:latin typeface="Times New Roman" panose="02020603050405020304" pitchFamily="18" charset="0"/>
                          <a:ea typeface="Cambria"/>
                          <a:cs typeface="Times New Roman" panose="02020603050405020304" pitchFamily="18" charset="0"/>
                          <a:sym typeface="Cambria"/>
                        </a:rPr>
                        <a:t>gian</a:t>
                      </a:r>
                      <a:endParaRPr sz="2600" u="none" strike="noStrike" cap="none" dirty="0">
                        <a:solidFill>
                          <a:schemeClr val="dk1"/>
                        </a:solidFill>
                        <a:latin typeface="Times New Roman" panose="02020603050405020304" pitchFamily="18" charset="0"/>
                        <a:ea typeface="Cambria"/>
                        <a:cs typeface="Times New Roman" panose="02020603050405020304" pitchFamily="18" charset="0"/>
                        <a:sym typeface="Cambria"/>
                      </a:endParaRPr>
                    </a:p>
                  </a:txBody>
                  <a:tcPr marL="91450" marR="91450" marT="45725" marB="45725"/>
                </a:tc>
                <a:tc>
                  <a:txBody>
                    <a:bodyPr/>
                    <a:lstStyle/>
                    <a:p>
                      <a:pPr marL="0" marR="0" lvl="0" indent="0" algn="ctr" rtl="0">
                        <a:lnSpc>
                          <a:spcPct val="120000"/>
                        </a:lnSpc>
                        <a:spcBef>
                          <a:spcPts val="0"/>
                        </a:spcBef>
                        <a:spcAft>
                          <a:spcPts val="0"/>
                        </a:spcAft>
                        <a:buNone/>
                      </a:pPr>
                      <a:r>
                        <a:rPr lang="en-US" sz="2600" u="none" strike="noStrike" cap="none">
                          <a:solidFill>
                            <a:schemeClr val="dk1"/>
                          </a:solidFill>
                          <a:latin typeface="Times New Roman" panose="02020603050405020304" pitchFamily="18" charset="0"/>
                          <a:ea typeface="Cambria"/>
                          <a:cs typeface="Times New Roman" panose="02020603050405020304" pitchFamily="18" charset="0"/>
                          <a:sym typeface="Cambria"/>
                        </a:rPr>
                        <a:t>Sự kiện</a:t>
                      </a:r>
                      <a:endParaRPr sz="2600" u="none" strike="noStrike" cap="none">
                        <a:solidFill>
                          <a:schemeClr val="dk1"/>
                        </a:solidFill>
                        <a:latin typeface="Times New Roman" panose="02020603050405020304" pitchFamily="18" charset="0"/>
                        <a:ea typeface="Cambria"/>
                        <a:cs typeface="Times New Roman" panose="02020603050405020304" pitchFamily="18" charset="0"/>
                        <a:sym typeface="Cambria"/>
                      </a:endParaRPr>
                    </a:p>
                  </a:txBody>
                  <a:tcPr marL="91450" marR="91450" marT="45725" marB="45725"/>
                </a:tc>
                <a:extLst>
                  <a:ext uri="{0D108BD9-81ED-4DB2-BD59-A6C34878D82A}">
                    <a16:rowId xmlns:a16="http://schemas.microsoft.com/office/drawing/2014/main" val="10000"/>
                  </a:ext>
                </a:extLst>
              </a:tr>
              <a:tr h="602475">
                <a:tc>
                  <a:txBody>
                    <a:bodyPr/>
                    <a:lstStyle/>
                    <a:p>
                      <a:pPr marL="0" marR="0" lvl="0" indent="0" algn="just" rtl="0">
                        <a:lnSpc>
                          <a:spcPct val="120000"/>
                        </a:lnSpc>
                        <a:spcBef>
                          <a:spcPts val="0"/>
                        </a:spcBef>
                        <a:spcAft>
                          <a:spcPts val="0"/>
                        </a:spcAft>
                        <a:buNone/>
                      </a:pPr>
                      <a:r>
                        <a:rPr lang="en-US" sz="2600" u="none" strike="noStrike" cap="none" dirty="0" err="1">
                          <a:latin typeface="Times New Roman" panose="02020603050405020304" pitchFamily="18" charset="0"/>
                          <a:ea typeface="Cambria"/>
                          <a:cs typeface="Times New Roman" panose="02020603050405020304" pitchFamily="18" charset="0"/>
                          <a:sym typeface="Cambria"/>
                        </a:rPr>
                        <a:t>Từ</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tháng</a:t>
                      </a:r>
                      <a:r>
                        <a:rPr lang="en-US" sz="2600" u="none" strike="noStrike" cap="none" dirty="0">
                          <a:latin typeface="Times New Roman" panose="02020603050405020304" pitchFamily="18" charset="0"/>
                          <a:ea typeface="Cambria"/>
                          <a:cs typeface="Times New Roman" panose="02020603050405020304" pitchFamily="18" charset="0"/>
                          <a:sym typeface="Cambria"/>
                        </a:rPr>
                        <a:t> 3 -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tháng</a:t>
                      </a:r>
                      <a:r>
                        <a:rPr lang="en-US" sz="2600" u="none" strike="noStrike" cap="none" dirty="0">
                          <a:latin typeface="Times New Roman" panose="02020603050405020304" pitchFamily="18" charset="0"/>
                          <a:ea typeface="Cambria"/>
                          <a:cs typeface="Times New Roman" panose="02020603050405020304" pitchFamily="18" charset="0"/>
                          <a:sym typeface="Cambria"/>
                        </a:rPr>
                        <a:t> 8/1945</a:t>
                      </a:r>
                      <a:endParaRPr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20000"/>
                        </a:lnSpc>
                        <a:spcBef>
                          <a:spcPts val="0"/>
                        </a:spcBef>
                        <a:spcAft>
                          <a:spcPts val="0"/>
                        </a:spcAft>
                        <a:buClr>
                          <a:schemeClr val="dk1"/>
                        </a:buClr>
                        <a:buSzPts val="2600"/>
                        <a:buFont typeface="Cambria"/>
                        <a:buNone/>
                      </a:pPr>
                      <a:r>
                        <a:rPr lang="en-US" sz="2600" u="none" strike="noStrike" cap="none">
                          <a:latin typeface="Times New Roman" panose="02020603050405020304" pitchFamily="18" charset="0"/>
                          <a:ea typeface="Cambria"/>
                          <a:cs typeface="Times New Roman" panose="02020603050405020304" pitchFamily="18" charset="0"/>
                          <a:sym typeface="Cambria"/>
                        </a:rPr>
                        <a:t>Cao trào kháng Nhật cứu nước diễn ra.</a:t>
                      </a:r>
                      <a:endParaRPr>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602475">
                <a:tc>
                  <a:txBody>
                    <a:bodyPr/>
                    <a:lstStyle/>
                    <a:p>
                      <a:pPr marL="0" marR="0" lvl="0" indent="0" algn="l" rtl="0">
                        <a:lnSpc>
                          <a:spcPct val="120000"/>
                        </a:lnSpc>
                        <a:spcBef>
                          <a:spcPts val="0"/>
                        </a:spcBef>
                        <a:spcAft>
                          <a:spcPts val="0"/>
                        </a:spcAft>
                        <a:buNone/>
                      </a:pPr>
                      <a:r>
                        <a:rPr lang="en-US" sz="2600" u="none" strike="noStrike" cap="none">
                          <a:latin typeface="Times New Roman" panose="02020603050405020304" pitchFamily="18" charset="0"/>
                          <a:ea typeface="Cambria"/>
                          <a:cs typeface="Times New Roman" panose="02020603050405020304" pitchFamily="18" charset="0"/>
                          <a:sym typeface="Cambria"/>
                        </a:rPr>
                        <a:t>Ngày 13/8/1945</a:t>
                      </a:r>
                      <a:endParaRPr sz="2600" u="none" strike="noStrike" cap="none">
                        <a:latin typeface="Times New Roman" panose="02020603050405020304" pitchFamily="18" charset="0"/>
                        <a:ea typeface="Cambria"/>
                        <a:cs typeface="Times New Roman" panose="02020603050405020304" pitchFamily="18" charset="0"/>
                        <a:sym typeface="Cambria"/>
                      </a:endParaRPr>
                    </a:p>
                  </a:txBody>
                  <a:tcPr marL="91450" marR="91450" marT="45725" marB="45725" anchor="ctr"/>
                </a:tc>
                <a:tc>
                  <a:txBody>
                    <a:bodyPr/>
                    <a:lstStyle/>
                    <a:p>
                      <a:pPr marL="0" marR="0" lvl="0" indent="0" algn="l" rtl="0">
                        <a:lnSpc>
                          <a:spcPct val="120000"/>
                        </a:lnSpc>
                        <a:spcBef>
                          <a:spcPts val="0"/>
                        </a:spcBef>
                        <a:spcAft>
                          <a:spcPts val="0"/>
                        </a:spcAft>
                        <a:buNone/>
                      </a:pPr>
                      <a:r>
                        <a:rPr lang="en-US" sz="2600" u="none" strike="noStrike" cap="none" dirty="0" err="1">
                          <a:latin typeface="Times New Roman" panose="02020603050405020304" pitchFamily="18" charset="0"/>
                          <a:ea typeface="Cambria"/>
                          <a:cs typeface="Times New Roman" panose="02020603050405020304" pitchFamily="18" charset="0"/>
                          <a:sym typeface="Cambria"/>
                        </a:rPr>
                        <a:t>Chính</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thức</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phát</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động</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Tổng</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khởi</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nghĩa</a:t>
                      </a:r>
                      <a:r>
                        <a:rPr lang="en-US" sz="2600" u="none" strike="noStrike" cap="none" dirty="0">
                          <a:latin typeface="Times New Roman" panose="02020603050405020304" pitchFamily="18" charset="0"/>
                          <a:ea typeface="Cambria"/>
                          <a:cs typeface="Times New Roman" panose="02020603050405020304" pitchFamily="18" charset="0"/>
                          <a:sym typeface="Cambria"/>
                        </a:rPr>
                        <a:t>.</a:t>
                      </a:r>
                      <a:endParaRPr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1150125">
                <a:tc>
                  <a:txBody>
                    <a:bodyPr/>
                    <a:lstStyle/>
                    <a:p>
                      <a:pPr marL="0" marR="0" lvl="0" indent="0" algn="l" rtl="0">
                        <a:lnSpc>
                          <a:spcPct val="120000"/>
                        </a:lnSpc>
                        <a:spcBef>
                          <a:spcPts val="0"/>
                        </a:spcBef>
                        <a:spcAft>
                          <a:spcPts val="0"/>
                        </a:spcAft>
                        <a:buNone/>
                      </a:pPr>
                      <a:r>
                        <a:rPr lang="en-US" sz="2600" u="none" strike="noStrike" cap="none" dirty="0" err="1">
                          <a:latin typeface="Times New Roman" panose="02020603050405020304" pitchFamily="18" charset="0"/>
                          <a:ea typeface="Cambria"/>
                          <a:cs typeface="Times New Roman" panose="02020603050405020304" pitchFamily="18" charset="0"/>
                          <a:sym typeface="Cambria"/>
                        </a:rPr>
                        <a:t>Ngày</a:t>
                      </a:r>
                      <a:r>
                        <a:rPr lang="en-US" sz="2600" u="none" strike="noStrike" cap="none" dirty="0">
                          <a:latin typeface="Times New Roman" panose="02020603050405020304" pitchFamily="18" charset="0"/>
                          <a:ea typeface="Cambria"/>
                          <a:cs typeface="Times New Roman" panose="02020603050405020304" pitchFamily="18" charset="0"/>
                          <a:sym typeface="Cambria"/>
                        </a:rPr>
                        <a:t> 14 - 15/8/1945</a:t>
                      </a:r>
                      <a:endParaRPr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20000"/>
                        </a:lnSpc>
                        <a:spcBef>
                          <a:spcPts val="0"/>
                        </a:spcBef>
                        <a:spcAft>
                          <a:spcPts val="0"/>
                        </a:spcAft>
                        <a:buClr>
                          <a:schemeClr val="dk1"/>
                        </a:buClr>
                        <a:buSzPts val="2600"/>
                        <a:buFont typeface="Cambria"/>
                        <a:buNone/>
                      </a:pPr>
                      <a:r>
                        <a:rPr lang="en-US" sz="2600" u="none" strike="noStrike" cap="none" dirty="0" err="1">
                          <a:latin typeface="Times New Roman" panose="02020603050405020304" pitchFamily="18" charset="0"/>
                          <a:ea typeface="Cambria"/>
                          <a:cs typeface="Times New Roman" panose="02020603050405020304" pitchFamily="18" charset="0"/>
                          <a:sym typeface="Cambria"/>
                        </a:rPr>
                        <a:t>Hội</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nghị</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toàn</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quốc</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của</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Đảng</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thông</a:t>
                      </a:r>
                      <a:r>
                        <a:rPr lang="en-US" sz="2600" u="none" strike="noStrike" cap="none" dirty="0">
                          <a:latin typeface="Times New Roman" panose="02020603050405020304" pitchFamily="18" charset="0"/>
                          <a:ea typeface="Cambria"/>
                          <a:cs typeface="Times New Roman" panose="02020603050405020304" pitchFamily="18" charset="0"/>
                          <a:sym typeface="Cambria"/>
                        </a:rPr>
                        <a:t> qua </a:t>
                      </a:r>
                      <a:r>
                        <a:rPr lang="en-US" sz="2600" u="none" strike="noStrike" cap="none" dirty="0" err="1">
                          <a:latin typeface="Times New Roman" panose="02020603050405020304" pitchFamily="18" charset="0"/>
                          <a:ea typeface="Cambria"/>
                          <a:cs typeface="Times New Roman" panose="02020603050405020304" pitchFamily="18" charset="0"/>
                          <a:sym typeface="Cambria"/>
                        </a:rPr>
                        <a:t>kế</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hoạch</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toàn</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dân</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Tổng</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khởi</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nghĩa</a:t>
                      </a:r>
                      <a:r>
                        <a:rPr lang="en-US" sz="2600" u="none" strike="noStrike" cap="none" dirty="0">
                          <a:latin typeface="Times New Roman" panose="02020603050405020304" pitchFamily="18" charset="0"/>
                          <a:ea typeface="Cambria"/>
                          <a:cs typeface="Times New Roman" panose="02020603050405020304" pitchFamily="18" charset="0"/>
                          <a:sym typeface="Cambria"/>
                        </a:rPr>
                        <a:t>.</a:t>
                      </a:r>
                      <a:endParaRPr sz="2600"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nchor="ctr"/>
                </a:tc>
                <a:extLst>
                  <a:ext uri="{0D108BD9-81ED-4DB2-BD59-A6C34878D82A}">
                    <a16:rowId xmlns:a16="http://schemas.microsoft.com/office/drawing/2014/main" val="10003"/>
                  </a:ext>
                </a:extLst>
              </a:tr>
              <a:tr h="1365731">
                <a:tc>
                  <a:txBody>
                    <a:bodyPr/>
                    <a:lstStyle/>
                    <a:p>
                      <a:pPr marL="0" marR="0" lvl="0" indent="0" algn="l" rtl="0">
                        <a:lnSpc>
                          <a:spcPct val="120000"/>
                        </a:lnSpc>
                        <a:spcBef>
                          <a:spcPts val="0"/>
                        </a:spcBef>
                        <a:spcAft>
                          <a:spcPts val="0"/>
                        </a:spcAft>
                        <a:buNone/>
                      </a:pPr>
                      <a:r>
                        <a:rPr lang="en-US" sz="2600" u="none" strike="noStrike" cap="none" dirty="0" err="1">
                          <a:latin typeface="Times New Roman" panose="02020603050405020304" pitchFamily="18" charset="0"/>
                          <a:ea typeface="Cambria"/>
                          <a:cs typeface="Times New Roman" panose="02020603050405020304" pitchFamily="18" charset="0"/>
                          <a:sym typeface="Cambria"/>
                        </a:rPr>
                        <a:t>Ngày</a:t>
                      </a:r>
                      <a:r>
                        <a:rPr lang="en-US" sz="2600" u="none" strike="noStrike" cap="none" dirty="0">
                          <a:latin typeface="Times New Roman" panose="02020603050405020304" pitchFamily="18" charset="0"/>
                          <a:ea typeface="Cambria"/>
                          <a:cs typeface="Times New Roman" panose="02020603050405020304" pitchFamily="18" charset="0"/>
                          <a:sym typeface="Cambria"/>
                        </a:rPr>
                        <a:t> 16 - 17/8/1945</a:t>
                      </a:r>
                      <a:endParaRPr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20000"/>
                        </a:lnSpc>
                        <a:spcBef>
                          <a:spcPts val="0"/>
                        </a:spcBef>
                        <a:spcAft>
                          <a:spcPts val="0"/>
                        </a:spcAft>
                        <a:buClr>
                          <a:schemeClr val="dk1"/>
                        </a:buClr>
                        <a:buSzPts val="2600"/>
                        <a:buFont typeface="Cambria"/>
                        <a:buNone/>
                      </a:pPr>
                      <a:r>
                        <a:rPr lang="en-US" sz="2600" u="none" strike="noStrike" cap="none" dirty="0" err="1">
                          <a:latin typeface="Times New Roman" panose="02020603050405020304" pitchFamily="18" charset="0"/>
                          <a:ea typeface="Cambria"/>
                          <a:cs typeface="Times New Roman" panose="02020603050405020304" pitchFamily="18" charset="0"/>
                          <a:sym typeface="Cambria"/>
                        </a:rPr>
                        <a:t>Đại</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hội</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Quốc</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dân</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được</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triệu</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tập</a:t>
                      </a:r>
                      <a:r>
                        <a:rPr lang="en-US" sz="2600" u="none" strike="noStrike" cap="none" dirty="0">
                          <a:latin typeface="Times New Roman" panose="02020603050405020304" pitchFamily="18" charset="0"/>
                          <a:ea typeface="Cambria"/>
                          <a:cs typeface="Times New Roman" panose="02020603050405020304" pitchFamily="18" charset="0"/>
                          <a:sym typeface="Cambria"/>
                        </a:rPr>
                        <a:t> ở Tân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Trào</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Hồ</a:t>
                      </a:r>
                      <a:r>
                        <a:rPr lang="en-US" sz="2600" u="none" strike="noStrike" cap="none" dirty="0">
                          <a:latin typeface="Times New Roman" panose="02020603050405020304" pitchFamily="18" charset="0"/>
                          <a:ea typeface="Cambria"/>
                          <a:cs typeface="Times New Roman" panose="02020603050405020304" pitchFamily="18" charset="0"/>
                          <a:sym typeface="Cambria"/>
                        </a:rPr>
                        <a:t> Chí Minh </a:t>
                      </a:r>
                      <a:r>
                        <a:rPr lang="en-US" sz="2600" u="none" strike="noStrike" cap="none" dirty="0" err="1">
                          <a:latin typeface="Times New Roman" panose="02020603050405020304" pitchFamily="18" charset="0"/>
                          <a:ea typeface="Cambria"/>
                          <a:cs typeface="Times New Roman" panose="02020603050405020304" pitchFamily="18" charset="0"/>
                          <a:sym typeface="Cambria"/>
                        </a:rPr>
                        <a:t>được</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bầu</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làm</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Chủ</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tịch</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Ủy</a:t>
                      </a:r>
                      <a:r>
                        <a:rPr lang="en-US" sz="2600" u="none" strike="noStrike" cap="none" dirty="0">
                          <a:latin typeface="Times New Roman" panose="02020603050405020304" pitchFamily="18" charset="0"/>
                          <a:ea typeface="Cambria"/>
                          <a:cs typeface="Times New Roman" panose="02020603050405020304" pitchFamily="18" charset="0"/>
                          <a:sym typeface="Cambria"/>
                        </a:rPr>
                        <a:t> ban </a:t>
                      </a:r>
                      <a:r>
                        <a:rPr lang="en-US" sz="2600" u="none" strike="noStrike" cap="none" dirty="0" err="1">
                          <a:latin typeface="Times New Roman" panose="02020603050405020304" pitchFamily="18" charset="0"/>
                          <a:ea typeface="Cambria"/>
                          <a:cs typeface="Times New Roman" panose="02020603050405020304" pitchFamily="18" charset="0"/>
                          <a:sym typeface="Cambria"/>
                        </a:rPr>
                        <a:t>Dân</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tộc</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Giải</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phóng</a:t>
                      </a:r>
                      <a:r>
                        <a:rPr lang="en-US" sz="2600" u="none" strike="noStrike" cap="none" dirty="0">
                          <a:latin typeface="Times New Roman" panose="02020603050405020304" pitchFamily="18" charset="0"/>
                          <a:ea typeface="Cambria"/>
                          <a:cs typeface="Times New Roman" panose="02020603050405020304" pitchFamily="18" charset="0"/>
                          <a:sym typeface="Cambria"/>
                        </a:rPr>
                        <a:t> </a:t>
                      </a:r>
                      <a:r>
                        <a:rPr lang="en-US" sz="2600" u="none" strike="noStrike" cap="none" dirty="0" err="1">
                          <a:latin typeface="Times New Roman" panose="02020603050405020304" pitchFamily="18" charset="0"/>
                          <a:ea typeface="Cambria"/>
                          <a:cs typeface="Times New Roman" panose="02020603050405020304" pitchFamily="18" charset="0"/>
                          <a:sym typeface="Cambria"/>
                        </a:rPr>
                        <a:t>Việt</a:t>
                      </a:r>
                      <a:r>
                        <a:rPr lang="en-US" sz="2600" u="none" strike="noStrike" cap="none" dirty="0">
                          <a:latin typeface="Times New Roman" panose="02020603050405020304" pitchFamily="18" charset="0"/>
                          <a:ea typeface="Cambria"/>
                          <a:cs typeface="Times New Roman" panose="02020603050405020304" pitchFamily="18" charset="0"/>
                          <a:sym typeface="Cambria"/>
                        </a:rPr>
                        <a:t> Nam. </a:t>
                      </a:r>
                      <a:endParaRPr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602475">
                <a:tc gridSpan="2">
                  <a:txBody>
                    <a:bodyPr/>
                    <a:lstStyle/>
                    <a:p>
                      <a:pPr marL="0" marR="0" lvl="0" indent="0" algn="ctr" rtl="0">
                        <a:lnSpc>
                          <a:spcPct val="120000"/>
                        </a:lnSpc>
                        <a:spcBef>
                          <a:spcPts val="0"/>
                        </a:spcBef>
                        <a:spcAft>
                          <a:spcPts val="0"/>
                        </a:spcAft>
                        <a:buNone/>
                      </a:pPr>
                      <a:r>
                        <a:rPr lang="en-US" sz="2600" b="1" u="none" strike="noStrike" cap="none" dirty="0">
                          <a:latin typeface="Times New Roman" panose="02020603050405020304" pitchFamily="18" charset="0"/>
                          <a:ea typeface="Cambria"/>
                          <a:cs typeface="Times New Roman" panose="02020603050405020304" pitchFamily="18" charset="0"/>
                          <a:sym typeface="Cambria"/>
                        </a:rPr>
                        <a:t>=&gt; </a:t>
                      </a:r>
                      <a:r>
                        <a:rPr lang="en-US" sz="2600" b="1" u="none" strike="noStrike" cap="none" dirty="0" err="1">
                          <a:latin typeface="Times New Roman" panose="02020603050405020304" pitchFamily="18" charset="0"/>
                          <a:ea typeface="Cambria"/>
                          <a:cs typeface="Times New Roman" panose="02020603050405020304" pitchFamily="18" charset="0"/>
                          <a:sym typeface="Cambria"/>
                        </a:rPr>
                        <a:t>Thời</a:t>
                      </a:r>
                      <a:r>
                        <a:rPr lang="en-US" sz="2600" b="1" u="none" strike="noStrike" cap="none" dirty="0">
                          <a:latin typeface="Times New Roman" panose="02020603050405020304" pitchFamily="18" charset="0"/>
                          <a:ea typeface="Cambria"/>
                          <a:cs typeface="Times New Roman" panose="02020603050405020304" pitchFamily="18" charset="0"/>
                          <a:sym typeface="Cambria"/>
                        </a:rPr>
                        <a:t> </a:t>
                      </a:r>
                      <a:r>
                        <a:rPr lang="en-US" sz="2600" b="1" u="none" strike="noStrike" cap="none" dirty="0" err="1">
                          <a:latin typeface="Times New Roman" panose="02020603050405020304" pitchFamily="18" charset="0"/>
                          <a:ea typeface="Cambria"/>
                          <a:cs typeface="Times New Roman" panose="02020603050405020304" pitchFamily="18" charset="0"/>
                          <a:sym typeface="Cambria"/>
                        </a:rPr>
                        <a:t>cơ</a:t>
                      </a:r>
                      <a:r>
                        <a:rPr lang="en-US" sz="2600" b="1" u="none" strike="noStrike" cap="none" dirty="0">
                          <a:latin typeface="Times New Roman" panose="02020603050405020304" pitchFamily="18" charset="0"/>
                          <a:ea typeface="Cambria"/>
                          <a:cs typeface="Times New Roman" panose="02020603050405020304" pitchFamily="18" charset="0"/>
                          <a:sym typeface="Cambria"/>
                        </a:rPr>
                        <a:t> “</a:t>
                      </a:r>
                      <a:r>
                        <a:rPr lang="en-US" sz="2600" b="1" u="none" strike="noStrike" cap="none" dirty="0" err="1">
                          <a:latin typeface="Times New Roman" panose="02020603050405020304" pitchFamily="18" charset="0"/>
                          <a:ea typeface="Cambria"/>
                          <a:cs typeface="Times New Roman" panose="02020603050405020304" pitchFamily="18" charset="0"/>
                          <a:sym typeface="Cambria"/>
                        </a:rPr>
                        <a:t>Ngàn</a:t>
                      </a:r>
                      <a:r>
                        <a:rPr lang="en-US" sz="2600" b="1" u="none" strike="noStrike" cap="none" dirty="0">
                          <a:latin typeface="Times New Roman" panose="02020603050405020304" pitchFamily="18" charset="0"/>
                          <a:ea typeface="Cambria"/>
                          <a:cs typeface="Times New Roman" panose="02020603050405020304" pitchFamily="18" charset="0"/>
                          <a:sym typeface="Cambria"/>
                        </a:rPr>
                        <a:t> </a:t>
                      </a:r>
                      <a:r>
                        <a:rPr lang="en-US" sz="2600" b="1" u="none" strike="noStrike" cap="none" dirty="0" err="1">
                          <a:latin typeface="Times New Roman" panose="02020603050405020304" pitchFamily="18" charset="0"/>
                          <a:ea typeface="Cambria"/>
                          <a:cs typeface="Times New Roman" panose="02020603050405020304" pitchFamily="18" charset="0"/>
                          <a:sym typeface="Cambria"/>
                        </a:rPr>
                        <a:t>năm</a:t>
                      </a:r>
                      <a:r>
                        <a:rPr lang="en-US" sz="2600" b="1" u="none" strike="noStrike" cap="none" dirty="0">
                          <a:latin typeface="Times New Roman" panose="02020603050405020304" pitchFamily="18" charset="0"/>
                          <a:ea typeface="Cambria"/>
                          <a:cs typeface="Times New Roman" panose="02020603050405020304" pitchFamily="18" charset="0"/>
                          <a:sym typeface="Cambria"/>
                        </a:rPr>
                        <a:t> </a:t>
                      </a:r>
                      <a:r>
                        <a:rPr lang="en-US" sz="2600" b="1" u="none" strike="noStrike" cap="none" dirty="0" err="1">
                          <a:latin typeface="Times New Roman" panose="02020603050405020304" pitchFamily="18" charset="0"/>
                          <a:ea typeface="Cambria"/>
                          <a:cs typeface="Times New Roman" panose="02020603050405020304" pitchFamily="18" charset="0"/>
                          <a:sym typeface="Cambria"/>
                        </a:rPr>
                        <a:t>có</a:t>
                      </a:r>
                      <a:r>
                        <a:rPr lang="en-US" sz="2600" b="1" u="none" strike="noStrike" cap="none" dirty="0">
                          <a:latin typeface="Times New Roman" panose="02020603050405020304" pitchFamily="18" charset="0"/>
                          <a:ea typeface="Cambria"/>
                          <a:cs typeface="Times New Roman" panose="02020603050405020304" pitchFamily="18" charset="0"/>
                          <a:sym typeface="Cambria"/>
                        </a:rPr>
                        <a:t> </a:t>
                      </a:r>
                      <a:r>
                        <a:rPr lang="en-US" sz="2600" b="1" u="none" strike="noStrike" cap="none" dirty="0" err="1">
                          <a:latin typeface="Times New Roman" panose="02020603050405020304" pitchFamily="18" charset="0"/>
                          <a:ea typeface="Cambria"/>
                          <a:cs typeface="Times New Roman" panose="02020603050405020304" pitchFamily="18" charset="0"/>
                          <a:sym typeface="Cambria"/>
                        </a:rPr>
                        <a:t>một</a:t>
                      </a:r>
                      <a:r>
                        <a:rPr lang="en-US" sz="2600" b="1" u="none" strike="noStrike" cap="none" dirty="0">
                          <a:latin typeface="Times New Roman" panose="02020603050405020304" pitchFamily="18" charset="0"/>
                          <a:ea typeface="Cambria"/>
                          <a:cs typeface="Times New Roman" panose="02020603050405020304" pitchFamily="18" charset="0"/>
                          <a:sym typeface="Cambria"/>
                        </a:rPr>
                        <a:t>”.</a:t>
                      </a:r>
                      <a:endParaRPr sz="2600" b="1"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 name="Google Shape;257;p6">
            <a:extLst>
              <a:ext uri="{FF2B5EF4-FFF2-40B4-BE49-F238E27FC236}">
                <a16:creationId xmlns:a16="http://schemas.microsoft.com/office/drawing/2014/main" id="{350E48D7-B6E5-9F6E-CEB3-0A4663D85D21}"/>
              </a:ext>
            </a:extLst>
          </p:cNvPr>
          <p:cNvSpPr txBox="1"/>
          <p:nvPr/>
        </p:nvSpPr>
        <p:spPr>
          <a:xfrm>
            <a:off x="142781" y="197833"/>
            <a:ext cx="5795904" cy="584735"/>
          </a:xfrm>
          <a:prstGeom prst="rect">
            <a:avLst/>
          </a:prstGeom>
          <a:solidFill>
            <a:schemeClr val="lt1"/>
          </a:solid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E36C09"/>
              </a:buClr>
              <a:buSzPts val="3600"/>
              <a:tabLst/>
              <a:defRPr/>
            </a:pPr>
            <a:r>
              <a:rPr lang="en-US" sz="3200" b="1" kern="0" dirty="0">
                <a:solidFill>
                  <a:srgbClr val="E36C09"/>
                </a:solidFill>
                <a:latin typeface="Times New Roman" panose="02020603050405020304" pitchFamily="18" charset="0"/>
                <a:ea typeface="Cambria"/>
                <a:cs typeface="Times New Roman" panose="02020603050405020304" pitchFamily="18" charset="0"/>
                <a:sym typeface="Cambria"/>
              </a:rPr>
              <a:t>1. </a:t>
            </a:r>
            <a:r>
              <a:rPr kumimoji="0" lang="en-US" sz="32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BỐI CẢNH LỊCH SỬ</a:t>
            </a:r>
            <a:endParaRPr kumimoji="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4"/>
          <p:cNvPicPr preferRelativeResize="0"/>
          <p:nvPr/>
        </p:nvPicPr>
        <p:blipFill rotWithShape="1">
          <a:blip r:embed="rId3">
            <a:alphaModFix/>
          </a:blip>
          <a:srcRect/>
          <a:stretch/>
        </p:blipFill>
        <p:spPr>
          <a:xfrm>
            <a:off x="580912" y="68826"/>
            <a:ext cx="11069620" cy="6693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1" name="Google Shape;321;p15" descr="https://images.hcmcpv.org.vn/res/news/2021/05/10-05-2021-bai-hoc-dai-doan-ket-tu-mat-tran-viet-minh-D2EF4B87-details.jpg?vs=10052021035306"/>
          <p:cNvPicPr preferRelativeResize="0"/>
          <p:nvPr/>
        </p:nvPicPr>
        <p:blipFill rotWithShape="1">
          <a:blip r:embed="rId3">
            <a:alphaModFix/>
          </a:blip>
          <a:srcRect/>
          <a:stretch/>
        </p:blipFill>
        <p:spPr>
          <a:xfrm>
            <a:off x="0" y="0"/>
            <a:ext cx="6096000" cy="6667500"/>
          </a:xfrm>
          <a:prstGeom prst="rect">
            <a:avLst/>
          </a:prstGeom>
          <a:noFill/>
          <a:ln>
            <a:noFill/>
          </a:ln>
          <a:effectLst>
            <a:outerShdw blurRad="292100" dist="139700" dir="2700000" algn="tl" rotWithShape="0">
              <a:srgbClr val="333333">
                <a:alpha val="64705"/>
              </a:srgbClr>
            </a:outerShdw>
          </a:effectLst>
        </p:spPr>
      </p:pic>
      <p:pic>
        <p:nvPicPr>
          <p:cNvPr id="322" name="Google Shape;322;p15" descr="Đại hội Quốc dân ở đình Tân Trào, nơi đưa ra những quyết định, chỉ thị mang tầm vóc dân tộc"/>
          <p:cNvPicPr preferRelativeResize="0"/>
          <p:nvPr/>
        </p:nvPicPr>
        <p:blipFill rotWithShape="1">
          <a:blip r:embed="rId4">
            <a:alphaModFix/>
          </a:blip>
          <a:srcRect/>
          <a:stretch/>
        </p:blipFill>
        <p:spPr>
          <a:xfrm>
            <a:off x="6194323" y="78659"/>
            <a:ext cx="5889521" cy="6239058"/>
          </a:xfrm>
          <a:prstGeom prst="rect">
            <a:avLst/>
          </a:prstGeom>
          <a:noFill/>
          <a:ln>
            <a:noFill/>
          </a:ln>
          <a:effectLst>
            <a:outerShdw blurRad="292100" dist="139700" dir="2700000" algn="tl" rotWithShape="0">
              <a:srgbClr val="333333">
                <a:alpha val="64705"/>
              </a:srgbClr>
            </a:outerShdw>
          </a:effectLst>
        </p:spPr>
      </p:pic>
      <p:sp>
        <p:nvSpPr>
          <p:cNvPr id="323" name="Google Shape;323;p15"/>
          <p:cNvSpPr/>
          <p:nvPr/>
        </p:nvSpPr>
        <p:spPr>
          <a:xfrm>
            <a:off x="6471264" y="6317717"/>
            <a:ext cx="581086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Đại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hội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Quốc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dân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họp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tại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Tân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Trào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năm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1945</a:t>
            </a:r>
            <a:endParaRPr kumimoji="0"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 name="Hộp Văn bản 2">
            <a:extLst>
              <a:ext uri="{FF2B5EF4-FFF2-40B4-BE49-F238E27FC236}">
                <a16:creationId xmlns:a16="http://schemas.microsoft.com/office/drawing/2014/main" id="{BB5AB247-BA1C-E8CC-7918-5FDFDB7562B4}"/>
              </a:ext>
            </a:extLst>
          </p:cNvPr>
          <p:cNvSpPr txBox="1"/>
          <p:nvPr/>
        </p:nvSpPr>
        <p:spPr>
          <a:xfrm>
            <a:off x="5997678" y="-271586"/>
            <a:ext cx="6096000"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0" u="none" strike="noStrike" kern="0" cap="none" spc="0" normalizeH="0" baseline="0" noProof="0" dirty="0">
                <a:ln>
                  <a:noFill/>
                </a:ln>
                <a:solidFill>
                  <a:srgbClr val="AD1E32"/>
                </a:solidFill>
                <a:effectLst/>
                <a:highlight>
                  <a:srgbClr val="FFFFFF"/>
                </a:highlight>
                <a:uLnTx/>
                <a:uFillTx/>
                <a:latin typeface="Times New Roman" panose="02020603050405020304" pitchFamily="18" charset="0"/>
                <a:cs typeface="Arial"/>
                <a:sym typeface="Arial"/>
              </a:rPr>
              <a:t>Khu di tích quốc gia đặc biệt Tân Trào-Tuyên Quang</a:t>
            </a:r>
            <a:endParaRPr kumimoji="0" lang="vi-VN" sz="1800" b="0" i="0" u="none" strike="noStrike" kern="0" cap="none" spc="0" normalizeH="0" baseline="0" noProof="0" dirty="0">
              <a:ln>
                <a:noFill/>
              </a:ln>
              <a:solidFill>
                <a:srgbClr val="999999"/>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0" u="none" strike="noStrike" kern="0" cap="none" spc="0" normalizeH="0" baseline="0" noProof="0" dirty="0">
                <a:ln>
                  <a:noFill/>
                </a:ln>
                <a:solidFill>
                  <a:srgbClr val="3D3623"/>
                </a:solidFill>
                <a:effectLst/>
                <a:highlight>
                  <a:srgbClr val="FFFFFF"/>
                </a:highlight>
                <a:uLnTx/>
                <a:uFillTx/>
                <a:latin typeface="Times New Roman" panose="02020603050405020304" pitchFamily="18" charset="0"/>
                <a:cs typeface="Arial"/>
                <a:sym typeface="Arial"/>
              </a:rPr>
              <a:t>Khu di tích lịch sử Tân Trào - nơi Chủ tịch Hồ Chí Minh cùng các cơ quan Trung ương ở và làm việc trong thời kỳ tiền khởi nghĩa và thời kỳ kháng chiến chống thực dân Pháp, nằm trên địa bàn các xã: Tân Trào, Minh Thanh, Trung Yên, Bình Yên, Lương Thiện (huyện Sơn Dương); Kim Quan, Trung Sơn, Hùng Lợi, Trung Minh, Đạo Viện, Công Đa, Phú Thịnh (huyện Yên Sơn). Đây cũng là địa bàn giáp gianh giữa hai tỉnh Thái Nguyên và Bắc </a:t>
            </a:r>
            <a:r>
              <a:rPr kumimoji="0" lang="vi-VN" sz="1800" b="0" i="0" u="none" strike="noStrike" kern="0" cap="none" spc="0" normalizeH="0" baseline="0" noProof="0" dirty="0" err="1">
                <a:ln>
                  <a:noFill/>
                </a:ln>
                <a:solidFill>
                  <a:srgbClr val="3D3623"/>
                </a:solidFill>
                <a:effectLst/>
                <a:highlight>
                  <a:srgbClr val="FFFFFF"/>
                </a:highlight>
                <a:uLnTx/>
                <a:uFillTx/>
                <a:latin typeface="Times New Roman" panose="02020603050405020304" pitchFamily="18" charset="0"/>
                <a:cs typeface="Arial"/>
                <a:sym typeface="Arial"/>
              </a:rPr>
              <a:t>Kạn</a:t>
            </a:r>
            <a:r>
              <a:rPr kumimoji="0" lang="vi-VN" sz="1800" b="0" i="0" u="none" strike="noStrike" kern="0" cap="none" spc="0" normalizeH="0" baseline="0" noProof="0" dirty="0">
                <a:ln>
                  <a:noFill/>
                </a:ln>
                <a:solidFill>
                  <a:srgbClr val="3D3623"/>
                </a:solidFill>
                <a:effectLst/>
                <a:highlight>
                  <a:srgbClr val="FFFFFF"/>
                </a:highlight>
                <a:uLnTx/>
                <a:uFillTx/>
                <a:latin typeface="Times New Roman" panose="02020603050405020304" pitchFamily="18" charset="0"/>
                <a:cs typeface="Arial"/>
                <a:sym typeface="Aria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6"/>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329" name="Google Shape;329;p16"/>
          <p:cNvGrpSpPr/>
          <p:nvPr/>
        </p:nvGrpSpPr>
        <p:grpSpPr>
          <a:xfrm>
            <a:off x="6770639" y="3009107"/>
            <a:ext cx="5105398" cy="1790698"/>
            <a:chOff x="6770639" y="3009107"/>
            <a:chExt cx="5105398" cy="1790698"/>
          </a:xfrm>
        </p:grpSpPr>
        <p:grpSp>
          <p:nvGrpSpPr>
            <p:cNvPr id="330" name="Google Shape;330;p16"/>
            <p:cNvGrpSpPr/>
            <p:nvPr/>
          </p:nvGrpSpPr>
          <p:grpSpPr>
            <a:xfrm>
              <a:off x="6770639" y="3009107"/>
              <a:ext cx="5105398" cy="1790698"/>
              <a:chOff x="838202" y="2438400"/>
              <a:chExt cx="5105398" cy="2057398"/>
            </a:xfrm>
          </p:grpSpPr>
          <p:sp>
            <p:nvSpPr>
              <p:cNvPr id="331" name="Google Shape;331;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sp>
            <p:nvSpPr>
              <p:cNvPr id="332" name="Google Shape;332;p16"/>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grpSp>
        <p:sp>
          <p:nvSpPr>
            <p:cNvPr id="333" name="Google Shape;333;p16"/>
            <p:cNvSpPr/>
            <p:nvPr/>
          </p:nvSpPr>
          <p:spPr>
            <a:xfrm>
              <a:off x="722884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2730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Cambria"/>
                  <a:ea typeface="Cambria"/>
                  <a:cs typeface="Cambria"/>
                  <a:sym typeface="Cambria"/>
                </a:rPr>
                <a:t>Sự đầu hàng của Phát xít Italia.</a:t>
              </a:r>
              <a:endParaRPr kumimoji="0" sz="3000" b="1" i="0" u="none" strike="noStrike" kern="0" cap="none" spc="0" normalizeH="0" baseline="0" noProof="0">
                <a:ln>
                  <a:noFill/>
                </a:ln>
                <a:solidFill>
                  <a:srgbClr val="000000"/>
                </a:solidFill>
                <a:effectLst/>
                <a:uLnTx/>
                <a:uFillTx/>
                <a:latin typeface="Cambria"/>
                <a:ea typeface="Cambria"/>
                <a:cs typeface="Cambria"/>
                <a:sym typeface="Cambria"/>
              </a:endParaRPr>
            </a:p>
          </p:txBody>
        </p:sp>
      </p:grpSp>
      <p:grpSp>
        <p:nvGrpSpPr>
          <p:cNvPr id="334" name="Google Shape;334;p16"/>
          <p:cNvGrpSpPr/>
          <p:nvPr/>
        </p:nvGrpSpPr>
        <p:grpSpPr>
          <a:xfrm>
            <a:off x="6770639" y="4933892"/>
            <a:ext cx="5105398" cy="1917263"/>
            <a:chOff x="6770639" y="4933892"/>
            <a:chExt cx="5105398" cy="1917263"/>
          </a:xfrm>
        </p:grpSpPr>
        <p:grpSp>
          <p:nvGrpSpPr>
            <p:cNvPr id="335" name="Google Shape;335;p16"/>
            <p:cNvGrpSpPr/>
            <p:nvPr/>
          </p:nvGrpSpPr>
          <p:grpSpPr>
            <a:xfrm>
              <a:off x="6770639" y="4933892"/>
              <a:ext cx="5105398" cy="1790698"/>
              <a:chOff x="838202" y="2438400"/>
              <a:chExt cx="5105398" cy="2057398"/>
            </a:xfrm>
          </p:grpSpPr>
          <p:sp>
            <p:nvSpPr>
              <p:cNvPr id="336" name="Google Shape;336;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sp>
            <p:nvSpPr>
              <p:cNvPr id="337" name="Google Shape;337;p16"/>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grpSp>
        <p:sp>
          <p:nvSpPr>
            <p:cNvPr id="338" name="Google Shape;338;p16"/>
            <p:cNvSpPr/>
            <p:nvPr/>
          </p:nvSpPr>
          <p:spPr>
            <a:xfrm>
              <a:off x="7228842" y="4981628"/>
              <a:ext cx="4515128" cy="186952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Cambria"/>
                  <a:ea typeface="Cambria"/>
                  <a:cs typeface="Cambria"/>
                  <a:sym typeface="Cambria"/>
                </a:rPr>
                <a:t>Trung Quốc bị Nhật Bản xâm lược.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9" name="Google Shape;339;p16"/>
          <p:cNvGrpSpPr/>
          <p:nvPr/>
        </p:nvGrpSpPr>
        <p:grpSpPr>
          <a:xfrm>
            <a:off x="838201" y="4933892"/>
            <a:ext cx="5105398" cy="1790698"/>
            <a:chOff x="838201" y="4933892"/>
            <a:chExt cx="5105398" cy="1790698"/>
          </a:xfrm>
        </p:grpSpPr>
        <p:grpSp>
          <p:nvGrpSpPr>
            <p:cNvPr id="340" name="Google Shape;340;p16"/>
            <p:cNvGrpSpPr/>
            <p:nvPr/>
          </p:nvGrpSpPr>
          <p:grpSpPr>
            <a:xfrm>
              <a:off x="838201" y="4933892"/>
              <a:ext cx="5105398" cy="1790698"/>
              <a:chOff x="838202" y="2438400"/>
              <a:chExt cx="5105398" cy="2057398"/>
            </a:xfrm>
          </p:grpSpPr>
          <p:sp>
            <p:nvSpPr>
              <p:cNvPr id="341" name="Google Shape;341;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sp>
            <p:nvSpPr>
              <p:cNvPr id="342" name="Google Shape;342;p16"/>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grpSp>
        <p:sp>
          <p:nvSpPr>
            <p:cNvPr id="343" name="Google Shape;343;p16"/>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Cambria"/>
                  <a:ea typeface="Cambria"/>
                  <a:cs typeface="Cambria"/>
                  <a:sym typeface="Cambria"/>
                </a:rPr>
                <a:t>Trung Quốc tấn công Nhật Bản ở Đông Dương.</a:t>
              </a:r>
              <a:endParaRPr kumimoji="0" sz="3000" b="1" i="0" u="none" strike="noStrike" kern="0" cap="none" spc="0" normalizeH="0" baseline="0" noProof="0">
                <a:ln>
                  <a:noFill/>
                </a:ln>
                <a:solidFill>
                  <a:srgbClr val="000000"/>
                </a:solidFill>
                <a:effectLst/>
                <a:uLnTx/>
                <a:uFillTx/>
                <a:latin typeface="Cambria"/>
                <a:ea typeface="Cambria"/>
                <a:cs typeface="Cambria"/>
                <a:sym typeface="Cambria"/>
              </a:endParaRPr>
            </a:p>
          </p:txBody>
        </p:sp>
      </p:grpSp>
      <p:grpSp>
        <p:nvGrpSpPr>
          <p:cNvPr id="344" name="Google Shape;344;p16"/>
          <p:cNvGrpSpPr/>
          <p:nvPr/>
        </p:nvGrpSpPr>
        <p:grpSpPr>
          <a:xfrm>
            <a:off x="838201" y="3009107"/>
            <a:ext cx="5105398" cy="1790698"/>
            <a:chOff x="838201" y="3009107"/>
            <a:chExt cx="5105398" cy="1790698"/>
          </a:xfrm>
        </p:grpSpPr>
        <p:grpSp>
          <p:nvGrpSpPr>
            <p:cNvPr id="345" name="Google Shape;345;p16"/>
            <p:cNvGrpSpPr/>
            <p:nvPr/>
          </p:nvGrpSpPr>
          <p:grpSpPr>
            <a:xfrm>
              <a:off x="838201" y="3009107"/>
              <a:ext cx="5105398" cy="1790698"/>
              <a:chOff x="838202" y="2438400"/>
              <a:chExt cx="5105398" cy="2057398"/>
            </a:xfrm>
          </p:grpSpPr>
          <p:sp>
            <p:nvSpPr>
              <p:cNvPr id="346" name="Google Shape;346;p16"/>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sp>
            <p:nvSpPr>
              <p:cNvPr id="347" name="Google Shape;347;p16"/>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000"/>
                  <a:buFont typeface="Calibri"/>
                  <a:buNone/>
                  <a:tabLst/>
                  <a:defRPr/>
                </a:pPr>
                <a:endParaRPr kumimoji="0" sz="3000" b="0" i="0" u="none" strike="noStrike" kern="0" cap="none" spc="0" normalizeH="0" baseline="0" noProof="0">
                  <a:ln>
                    <a:noFill/>
                  </a:ln>
                  <a:solidFill>
                    <a:srgbClr val="FFFFFF"/>
                  </a:solidFill>
                  <a:effectLst/>
                  <a:uLnTx/>
                  <a:uFillTx/>
                  <a:latin typeface="Cambria"/>
                  <a:ea typeface="Cambria"/>
                  <a:cs typeface="Cambria"/>
                  <a:sym typeface="Cambria"/>
                </a:endParaRPr>
              </a:p>
            </p:txBody>
          </p:sp>
        </p:grpSp>
        <p:sp>
          <p:nvSpPr>
            <p:cNvPr id="348" name="Google Shape;348;p16"/>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Cambria"/>
                  <a:ea typeface="Cambria"/>
                  <a:cs typeface="Cambria"/>
                  <a:sym typeface="Cambria"/>
                </a:rPr>
                <a:t>Phát xít Nhật đầu hàng vô điều kiện.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9" name="Google Shape;349;p16"/>
          <p:cNvGrpSpPr/>
          <p:nvPr/>
        </p:nvGrpSpPr>
        <p:grpSpPr>
          <a:xfrm>
            <a:off x="1782243" y="797673"/>
            <a:ext cx="9961727" cy="2078723"/>
            <a:chOff x="2056482" y="807278"/>
            <a:chExt cx="9961727" cy="2078723"/>
          </a:xfrm>
        </p:grpSpPr>
        <p:pic>
          <p:nvPicPr>
            <p:cNvPr id="350" name="Google Shape;350;p16"/>
            <p:cNvPicPr preferRelativeResize="0"/>
            <p:nvPr/>
          </p:nvPicPr>
          <p:blipFill rotWithShape="1">
            <a:blip r:embed="rId4">
              <a:alphaModFix/>
            </a:blip>
            <a:srcRect/>
            <a:stretch/>
          </p:blipFill>
          <p:spPr>
            <a:xfrm>
              <a:off x="2056482" y="807278"/>
              <a:ext cx="9961727" cy="2078723"/>
            </a:xfrm>
            <a:prstGeom prst="rect">
              <a:avLst/>
            </a:prstGeom>
            <a:noFill/>
            <a:ln>
              <a:noFill/>
            </a:ln>
          </p:spPr>
        </p:pic>
        <p:sp>
          <p:nvSpPr>
            <p:cNvPr id="351" name="Google Shape;351;p16"/>
            <p:cNvSpPr/>
            <p:nvPr/>
          </p:nvSpPr>
          <p:spPr>
            <a:xfrm>
              <a:off x="2301393" y="807278"/>
              <a:ext cx="9471904" cy="2042207"/>
            </a:xfrm>
            <a:prstGeom prst="roundRect">
              <a:avLst>
                <a:gd name="adj" fmla="val 16667"/>
              </a:avLst>
            </a:prstGeom>
            <a:noFill/>
            <a:ln>
              <a:noFill/>
            </a:ln>
          </p:spPr>
          <p:txBody>
            <a:bodyPr spcFirstLastPara="1" wrap="square" lIns="91425" tIns="45700" rIns="91425" bIns="45700" anchor="ctr" anchorCtr="0">
              <a:noAutofit/>
            </a:bodyPr>
            <a:lstStyle/>
            <a:p>
              <a:pPr marL="0" marR="27305"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Câu</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1: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Tháng</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8 - 1945,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điều</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kiện</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khách</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quan</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thuận</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lợi</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tạo</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thời</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cơ</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cho</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nhân</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dân</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ta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vùng</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lên</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giành</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lại</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độc</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lập</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đó</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000" b="1" i="0" u="none" strike="noStrike" kern="0" cap="none" spc="0" normalizeH="0" baseline="0" noProof="0" dirty="0" err="1">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là</a:t>
              </a:r>
              <a:r>
                <a:rPr kumimoji="0" lang="en-US"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rPr>
                <a:t>:</a:t>
              </a:r>
              <a:endParaRPr kumimoji="0" sz="3000" b="1" i="0" u="none" strike="noStrike" kern="0" cap="none" spc="0" normalizeH="0" baseline="0" noProof="0" dirty="0">
                <a:ln>
                  <a:noFill/>
                </a:ln>
                <a:solidFill>
                  <a:srgbClr val="244061"/>
                </a:solidFill>
                <a:effectLst/>
                <a:uLnTx/>
                <a:uFillTx/>
                <a:latin typeface="Times New Roman" panose="02020603050405020304" pitchFamily="18" charset="0"/>
                <a:ea typeface="Cambria"/>
                <a:cs typeface="Times New Roman" panose="02020603050405020304" pitchFamily="18" charset="0"/>
                <a:sym typeface="Cambria"/>
              </a:endParaRPr>
            </a:p>
          </p:txBody>
        </p:sp>
      </p:grpSp>
      <p:pic>
        <p:nvPicPr>
          <p:cNvPr id="352" name="Google Shape;352;p16"/>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353" name="Google Shape;353;p16"/>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354" name="Google Shape;354;p16"/>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355" name="Google Shape;355;p16"/>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356" name="Google Shape;356;p16"/>
          <p:cNvGrpSpPr/>
          <p:nvPr/>
        </p:nvGrpSpPr>
        <p:grpSpPr>
          <a:xfrm>
            <a:off x="-4114800" y="45177"/>
            <a:ext cx="4141431" cy="2439595"/>
            <a:chOff x="-4114800" y="45177"/>
            <a:chExt cx="4141431" cy="2439595"/>
          </a:xfrm>
        </p:grpSpPr>
        <p:pic>
          <p:nvPicPr>
            <p:cNvPr id="357" name="Google Shape;357;p16"/>
            <p:cNvPicPr preferRelativeResize="0"/>
            <p:nvPr/>
          </p:nvPicPr>
          <p:blipFill rotWithShape="1">
            <a:blip r:embed="rId6">
              <a:alphaModFix/>
            </a:blip>
            <a:srcRect/>
            <a:stretch/>
          </p:blipFill>
          <p:spPr>
            <a:xfrm flipH="1">
              <a:off x="-4114800" y="152464"/>
              <a:ext cx="1961824" cy="2332308"/>
            </a:xfrm>
            <a:prstGeom prst="rect">
              <a:avLst/>
            </a:prstGeom>
            <a:noFill/>
            <a:ln>
              <a:noFill/>
            </a:ln>
          </p:spPr>
        </p:pic>
        <p:pic>
          <p:nvPicPr>
            <p:cNvPr id="358" name="Google Shape;358;p16"/>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359" name="Google Shape;359;p16"/>
            <p:cNvSpPr txBox="1"/>
            <p:nvPr/>
          </p:nvSpPr>
          <p:spPr>
            <a:xfrm>
              <a:off x="-1916107" y="437875"/>
              <a:ext cx="1699185" cy="123110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2000"/>
                <a:buFont typeface="Cambria"/>
                <a:buNone/>
                <a:tabLst/>
                <a:defRPr/>
              </a:pPr>
              <a:r>
                <a:rPr kumimoji="0" lang="en-US" sz="2000" b="0" i="0" u="none" strike="noStrike" kern="0" cap="none" spc="0" normalizeH="0" baseline="0" noProof="0">
                  <a:ln>
                    <a:noFill/>
                  </a:ln>
                  <a:solidFill>
                    <a:srgbClr val="595959"/>
                  </a:solidFill>
                  <a:effectLst/>
                  <a:uLnTx/>
                  <a:uFillTx/>
                  <a:latin typeface="Cambria"/>
                  <a:ea typeface="Cambria"/>
                  <a:cs typeface="Cambria"/>
                  <a:sym typeface="Cambria"/>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2000"/>
                <a:buFont typeface="Cambria"/>
                <a:buNone/>
                <a:tabLst/>
                <a:defRPr/>
              </a:pPr>
              <a:r>
                <a:rPr kumimoji="0" lang="en-US" sz="2000" b="0" i="0" u="none" strike="noStrike" kern="0" cap="none" spc="0" normalizeH="0" baseline="0" noProof="0">
                  <a:ln>
                    <a:noFill/>
                  </a:ln>
                  <a:solidFill>
                    <a:srgbClr val="595959"/>
                  </a:solidFill>
                  <a:effectLst/>
                  <a:uLnTx/>
                  <a:uFillTx/>
                  <a:latin typeface="Cambria"/>
                  <a:ea typeface="Cambria"/>
                  <a:cs typeface="Cambria"/>
                  <a:sym typeface="Cambria"/>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2000"/>
                <a:buFont typeface="Cambria"/>
                <a:buNone/>
                <a:tabLst/>
                <a:defRPr/>
              </a:pPr>
              <a:r>
                <a:rPr kumimoji="0" lang="en-US" sz="2000" b="0" i="0" u="none" strike="noStrike" kern="0" cap="none" spc="0" normalizeH="0" baseline="0" noProof="0">
                  <a:ln>
                    <a:noFill/>
                  </a:ln>
                  <a:solidFill>
                    <a:srgbClr val="595959"/>
                  </a:solidFill>
                  <a:effectLst/>
                  <a:uLnTx/>
                  <a:uFillTx/>
                  <a:latin typeface="Cambria"/>
                  <a:ea typeface="Cambria"/>
                  <a:cs typeface="Cambria"/>
                  <a:sym typeface="Cambria"/>
                </a:rPr>
                <a:t>Mình thích màu này!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0" name="Google Shape;360;p16"/>
          <p:cNvGrpSpPr/>
          <p:nvPr/>
        </p:nvGrpSpPr>
        <p:grpSpPr>
          <a:xfrm>
            <a:off x="-6727671" y="-302318"/>
            <a:ext cx="3153138" cy="2846957"/>
            <a:chOff x="-6727674" y="-791952"/>
            <a:chExt cx="3695432" cy="3336591"/>
          </a:xfrm>
        </p:grpSpPr>
        <p:pic>
          <p:nvPicPr>
            <p:cNvPr id="361" name="Google Shape;361;p16"/>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362" name="Google Shape;362;p16"/>
            <p:cNvGrpSpPr/>
            <p:nvPr/>
          </p:nvGrpSpPr>
          <p:grpSpPr>
            <a:xfrm>
              <a:off x="-5340619" y="59459"/>
              <a:ext cx="2308377" cy="1810717"/>
              <a:chOff x="-7139645" y="4053414"/>
              <a:chExt cx="7150806" cy="5609171"/>
            </a:xfrm>
          </p:grpSpPr>
          <p:pic>
            <p:nvPicPr>
              <p:cNvPr id="363" name="Google Shape;363;p16"/>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364" name="Google Shape;364;p16"/>
              <p:cNvSpPr txBox="1"/>
              <p:nvPr/>
            </p:nvSpPr>
            <p:spPr>
              <a:xfrm>
                <a:off x="-6763652" y="5075962"/>
                <a:ext cx="6721354" cy="301696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95959"/>
                  </a:buClr>
                  <a:buSzPts val="1800"/>
                  <a:buFont typeface="Cambria"/>
                  <a:buNone/>
                  <a:tabLst/>
                  <a:defRPr/>
                </a:pPr>
                <a:r>
                  <a:rPr kumimoji="0" lang="en-US" sz="1800" b="0" i="0" u="none" strike="noStrike" kern="0" cap="none" spc="0" normalizeH="0" baseline="0" noProof="0">
                    <a:ln>
                      <a:noFill/>
                    </a:ln>
                    <a:solidFill>
                      <a:srgbClr val="595959"/>
                    </a:solidFill>
                    <a:effectLst/>
                    <a:uLnTx/>
                    <a:uFillTx/>
                    <a:latin typeface="Cambria"/>
                    <a:ea typeface="Cambria"/>
                    <a:cs typeface="Cambria"/>
                    <a:sym typeface="Cambria"/>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800"/>
                  <a:buFont typeface="Cambria"/>
                  <a:buNone/>
                  <a:tabLst/>
                  <a:defRPr/>
                </a:pPr>
                <a:r>
                  <a:rPr kumimoji="0" lang="en-US" sz="1800" b="0" i="0" u="none" strike="noStrike" kern="0" cap="none" spc="0" normalizeH="0" baseline="0" noProof="0">
                    <a:ln>
                      <a:noFill/>
                    </a:ln>
                    <a:solidFill>
                      <a:srgbClr val="595959"/>
                    </a:solidFill>
                    <a:effectLst/>
                    <a:uLnTx/>
                    <a:uFillTx/>
                    <a:latin typeface="Cambria"/>
                    <a:ea typeface="Cambria"/>
                    <a:cs typeface="Cambria"/>
                    <a:sym typeface="Cambria"/>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595959"/>
                  </a:buClr>
                  <a:buSzPts val="1800"/>
                  <a:buFont typeface="Cambria"/>
                  <a:buNone/>
                  <a:tabLst/>
                  <a:defRPr/>
                </a:pPr>
                <a:r>
                  <a:rPr kumimoji="0" lang="en-US" sz="1800" b="0" i="0" u="none" strike="noStrike" kern="0" cap="none" spc="0" normalizeH="0" baseline="0" noProof="0">
                    <a:ln>
                      <a:noFill/>
                    </a:ln>
                    <a:solidFill>
                      <a:srgbClr val="595959"/>
                    </a:solidFill>
                    <a:effectLst/>
                    <a:uLnTx/>
                    <a:uFillTx/>
                    <a:latin typeface="Cambria"/>
                    <a:ea typeface="Cambria"/>
                    <a:cs typeface="Cambria"/>
                    <a:sym typeface="Cambria"/>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65" name="Google Shape;365;p16"/>
          <p:cNvPicPr preferRelativeResize="0"/>
          <p:nvPr/>
        </p:nvPicPr>
        <p:blipFill rotWithShape="1">
          <a:blip r:embed="rId9">
            <a:alphaModFix/>
          </a:blip>
          <a:srcRect/>
          <a:stretch/>
        </p:blipFill>
        <p:spPr>
          <a:xfrm>
            <a:off x="309178" y="339721"/>
            <a:ext cx="1548518" cy="2383743"/>
          </a:xfrm>
          <a:prstGeom prst="rect">
            <a:avLst/>
          </a:prstGeom>
          <a:noFill/>
          <a:ln>
            <a:noFill/>
          </a:ln>
        </p:spPr>
      </p:pic>
      <p:pic>
        <p:nvPicPr>
          <p:cNvPr id="366" name="Google Shape;366;p16"/>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367" name="Google Shape;367;p16"/>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368" name="Google Shape;368;p16"/>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000"/>
              <a:buFont typeface="Cambria"/>
              <a:buNone/>
              <a:tabLst/>
              <a:defRPr/>
            </a:pPr>
            <a: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t>Thầy cô nhấp chuột</a:t>
            </a:r>
            <a:b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br>
            <a: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69" name="Google Shape;369;p16"/>
          <p:cNvGrpSpPr/>
          <p:nvPr/>
        </p:nvGrpSpPr>
        <p:grpSpPr>
          <a:xfrm>
            <a:off x="4000498" y="7010400"/>
            <a:ext cx="4076701" cy="1981200"/>
            <a:chOff x="4000498" y="7010400"/>
            <a:chExt cx="4076701" cy="1981200"/>
          </a:xfrm>
        </p:grpSpPr>
        <p:sp>
          <p:nvSpPr>
            <p:cNvPr id="370" name="Google Shape;370;p16"/>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000"/>
                <a:buFont typeface="Cambria"/>
                <a:buNone/>
                <a:tabLst/>
                <a:defRPr/>
              </a:pPr>
              <a: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t>Thầy cô nhấp vào chiếc chuông     ở màu mà học sinh chọn để</a:t>
              </a:r>
              <a:b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br>
              <a: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71" name="Google Shape;371;p16"/>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372" name="Google Shape;372;p16"/>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F7F7F"/>
              </a:buClr>
              <a:buSzPts val="3000"/>
              <a:buFont typeface="Cambria"/>
              <a:buNone/>
              <a:tabLst/>
              <a:defRPr/>
            </a:pPr>
            <a: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t>Sau khi HS trả lời xong, thầy cô nhấp chuột</a:t>
            </a:r>
            <a:b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br>
            <a: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t>hoặc phím -&gt; để đến</a:t>
            </a:r>
            <a:b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br>
            <a:r>
              <a:rPr kumimoji="0" lang="en-US" sz="3000" b="0" i="0" u="none" strike="noStrike" kern="0" cap="none" spc="0" normalizeH="0" baseline="0" noProof="0">
                <a:ln>
                  <a:noFill/>
                </a:ln>
                <a:solidFill>
                  <a:srgbClr val="7F7F7F"/>
                </a:solidFill>
                <a:effectLst/>
                <a:uLnTx/>
                <a:uFillTx/>
                <a:latin typeface="Cambria"/>
                <a:ea typeface="Cambria"/>
                <a:cs typeface="Cambria"/>
                <a:sym typeface="Cambria"/>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1000"/>
                                        <p:tgtEl>
                                          <p:spTgt spid="36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49"/>
                                        </p:tgtEl>
                                        <p:attrNameLst>
                                          <p:attrName>style.visibility</p:attrName>
                                        </p:attrNameLst>
                                      </p:cBhvr>
                                      <p:to>
                                        <p:strVal val="visible"/>
                                      </p:to>
                                    </p:set>
                                    <p:anim calcmode="lin" valueType="num">
                                      <p:cBhvr additive="base">
                                        <p:cTn id="10" dur="1000"/>
                                        <p:tgtEl>
                                          <p:spTgt spid="34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44"/>
                                        </p:tgtEl>
                                        <p:attrNameLst>
                                          <p:attrName>style.visibility</p:attrName>
                                        </p:attrNameLst>
                                      </p:cBhvr>
                                      <p:to>
                                        <p:strVal val="visible"/>
                                      </p:to>
                                    </p:set>
                                    <p:anim calcmode="lin" valueType="num">
                                      <p:cBhvr additive="base">
                                        <p:cTn id="15" dur="1000"/>
                                        <p:tgtEl>
                                          <p:spTgt spid="34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2"/>
                                        </p:tgtEl>
                                        <p:attrNameLst>
                                          <p:attrName>style.visibility</p:attrName>
                                        </p:attrNameLst>
                                      </p:cBhvr>
                                      <p:to>
                                        <p:strVal val="visible"/>
                                      </p:to>
                                    </p:set>
                                    <p:anim calcmode="lin" valueType="num">
                                      <p:cBhvr additive="base">
                                        <p:cTn id="18" dur="1000"/>
                                        <p:tgtEl>
                                          <p:spTgt spid="35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329"/>
                                        </p:tgtEl>
                                        <p:attrNameLst>
                                          <p:attrName>style.visibility</p:attrName>
                                        </p:attrNameLst>
                                      </p:cBhvr>
                                      <p:to>
                                        <p:strVal val="visible"/>
                                      </p:to>
                                    </p:set>
                                    <p:anim calcmode="lin" valueType="num">
                                      <p:cBhvr additive="base">
                                        <p:cTn id="21" dur="1000"/>
                                        <p:tgtEl>
                                          <p:spTgt spid="32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354"/>
                                        </p:tgtEl>
                                        <p:attrNameLst>
                                          <p:attrName>style.visibility</p:attrName>
                                        </p:attrNameLst>
                                      </p:cBhvr>
                                      <p:to>
                                        <p:strVal val="visible"/>
                                      </p:to>
                                    </p:set>
                                    <p:anim calcmode="lin" valueType="num">
                                      <p:cBhvr additive="base">
                                        <p:cTn id="24" dur="1000"/>
                                        <p:tgtEl>
                                          <p:spTgt spid="35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339"/>
                                        </p:tgtEl>
                                        <p:attrNameLst>
                                          <p:attrName>style.visibility</p:attrName>
                                        </p:attrNameLst>
                                      </p:cBhvr>
                                      <p:to>
                                        <p:strVal val="visible"/>
                                      </p:to>
                                    </p:set>
                                    <p:anim calcmode="lin" valueType="num">
                                      <p:cBhvr additive="base">
                                        <p:cTn id="27" dur="1000"/>
                                        <p:tgtEl>
                                          <p:spTgt spid="339"/>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353"/>
                                        </p:tgtEl>
                                        <p:attrNameLst>
                                          <p:attrName>style.visibility</p:attrName>
                                        </p:attrNameLst>
                                      </p:cBhvr>
                                      <p:to>
                                        <p:strVal val="visible"/>
                                      </p:to>
                                    </p:set>
                                    <p:anim calcmode="lin" valueType="num">
                                      <p:cBhvr additive="base">
                                        <p:cTn id="30" dur="1000"/>
                                        <p:tgtEl>
                                          <p:spTgt spid="35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334"/>
                                        </p:tgtEl>
                                        <p:attrNameLst>
                                          <p:attrName>style.visibility</p:attrName>
                                        </p:attrNameLst>
                                      </p:cBhvr>
                                      <p:to>
                                        <p:strVal val="visible"/>
                                      </p:to>
                                    </p:set>
                                    <p:anim calcmode="lin" valueType="num">
                                      <p:cBhvr additive="base">
                                        <p:cTn id="33" dur="1000"/>
                                        <p:tgtEl>
                                          <p:spTgt spid="334"/>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355"/>
                                        </p:tgtEl>
                                        <p:attrNameLst>
                                          <p:attrName>style.visibility</p:attrName>
                                        </p:attrNameLst>
                                      </p:cBhvr>
                                      <p:to>
                                        <p:strVal val="visible"/>
                                      </p:to>
                                    </p:set>
                                    <p:anim calcmode="lin" valueType="num">
                                      <p:cBhvr additive="base">
                                        <p:cTn id="36" dur="1000"/>
                                        <p:tgtEl>
                                          <p:spTgt spid="35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7"/>
                                        </p:tgtEl>
                                        <p:attrNameLst>
                                          <p:attrName>style.visibility</p:attrName>
                                        </p:attrNameLst>
                                      </p:cBhvr>
                                      <p:to>
                                        <p:strVal val="visible"/>
                                      </p:to>
                                    </p:set>
                                    <p:animEffect transition="in" filter="fade">
                                      <p:cBhvr>
                                        <p:cTn id="41" dur="3706"/>
                                        <p:tgtEl>
                                          <p:spTgt spid="367"/>
                                        </p:tgtEl>
                                      </p:cBhvr>
                                    </p:animEffect>
                                  </p:childTnLst>
                                </p:cTn>
                              </p:par>
                              <p:par>
                                <p:cTn id="42" presetID="10" presetClass="exit" presetSubtype="0" fill="hold" nodeType="withEffect">
                                  <p:stCondLst>
                                    <p:cond delay="0"/>
                                  </p:stCondLst>
                                  <p:childTnLst>
                                    <p:animEffect transition="out" filter="fade">
                                      <p:cBhvr>
                                        <p:cTn id="43" dur="500"/>
                                        <p:tgtEl>
                                          <p:spTgt spid="360"/>
                                        </p:tgtEl>
                                      </p:cBhvr>
                                    </p:animEffect>
                                    <p:set>
                                      <p:cBhvr>
                                        <p:cTn id="44" dur="1" fill="hold">
                                          <p:stCondLst>
                                            <p:cond delay="500"/>
                                          </p:stCondLst>
                                        </p:cTn>
                                        <p:tgtEl>
                                          <p:spTgt spid="36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65"/>
                                        </p:tgtEl>
                                      </p:cBhvr>
                                    </p:animEffect>
                                    <p:set>
                                      <p:cBhvr>
                                        <p:cTn id="47" dur="1" fill="hold">
                                          <p:stCondLst>
                                            <p:cond delay="500"/>
                                          </p:stCondLst>
                                        </p:cTn>
                                        <p:tgtEl>
                                          <p:spTgt spid="36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29"/>
                                        </p:tgtEl>
                                      </p:cBhvr>
                                    </p:animEffect>
                                    <p:set>
                                      <p:cBhvr>
                                        <p:cTn id="50" dur="1" fill="hold">
                                          <p:stCondLst>
                                            <p:cond delay="500"/>
                                          </p:stCondLst>
                                        </p:cTn>
                                        <p:tgtEl>
                                          <p:spTgt spid="32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54"/>
                                        </p:tgtEl>
                                      </p:cBhvr>
                                    </p:animEffect>
                                    <p:set>
                                      <p:cBhvr>
                                        <p:cTn id="53" dur="1" fill="hold">
                                          <p:stCondLst>
                                            <p:cond delay="500"/>
                                          </p:stCondLst>
                                        </p:cTn>
                                        <p:tgtEl>
                                          <p:spTgt spid="35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39"/>
                                        </p:tgtEl>
                                      </p:cBhvr>
                                    </p:animEffect>
                                    <p:set>
                                      <p:cBhvr>
                                        <p:cTn id="56" dur="1" fill="hold">
                                          <p:stCondLst>
                                            <p:cond delay="500"/>
                                          </p:stCondLst>
                                        </p:cTn>
                                        <p:tgtEl>
                                          <p:spTgt spid="33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53"/>
                                        </p:tgtEl>
                                      </p:cBhvr>
                                    </p:animEffect>
                                    <p:set>
                                      <p:cBhvr>
                                        <p:cTn id="59" dur="1" fill="hold">
                                          <p:stCondLst>
                                            <p:cond delay="500"/>
                                          </p:stCondLst>
                                        </p:cTn>
                                        <p:tgtEl>
                                          <p:spTgt spid="35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34"/>
                                        </p:tgtEl>
                                      </p:cBhvr>
                                    </p:animEffect>
                                    <p:set>
                                      <p:cBhvr>
                                        <p:cTn id="62" dur="1" fill="hold">
                                          <p:stCondLst>
                                            <p:cond delay="500"/>
                                          </p:stCondLst>
                                        </p:cTn>
                                        <p:tgtEl>
                                          <p:spTgt spid="33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55"/>
                                        </p:tgtEl>
                                      </p:cBhvr>
                                    </p:animEffect>
                                    <p:set>
                                      <p:cBhvr>
                                        <p:cTn id="65" dur="1" fill="hold">
                                          <p:stCondLst>
                                            <p:cond delay="500"/>
                                          </p:stCondLst>
                                        </p:cTn>
                                        <p:tgtEl>
                                          <p:spTgt spid="35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66"/>
                                        </p:tgtEl>
                                        <p:attrNameLst>
                                          <p:attrName>style.visibility</p:attrName>
                                        </p:attrNameLst>
                                      </p:cBhvr>
                                      <p:to>
                                        <p:strVal val="visible"/>
                                      </p:to>
                                    </p:set>
                                    <p:animEffect transition="in" filter="fade">
                                      <p:cBhvr>
                                        <p:cTn id="70" dur="4995"/>
                                        <p:tgtEl>
                                          <p:spTgt spid="366"/>
                                        </p:tgtEl>
                                      </p:cBhvr>
                                    </p:animEffect>
                                  </p:childTnLst>
                                </p:cTn>
                              </p:par>
                              <p:par>
                                <p:cTn id="71" presetID="10" presetClass="exit" presetSubtype="0" fill="hold" nodeType="withEffect">
                                  <p:stCondLst>
                                    <p:cond delay="0"/>
                                  </p:stCondLst>
                                  <p:childTnLst>
                                    <p:animEffect transition="out" filter="fade">
                                      <p:cBhvr>
                                        <p:cTn id="72" dur="500"/>
                                        <p:tgtEl>
                                          <p:spTgt spid="365"/>
                                        </p:tgtEl>
                                      </p:cBhvr>
                                    </p:animEffect>
                                    <p:set>
                                      <p:cBhvr>
                                        <p:cTn id="73" dur="1" fill="hold">
                                          <p:stCondLst>
                                            <p:cond delay="500"/>
                                          </p:stCondLst>
                                        </p:cTn>
                                        <p:tgtEl>
                                          <p:spTgt spid="36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66"/>
                                        </p:tgtEl>
                                        <p:attrNameLst>
                                          <p:attrName>style.visibility</p:attrName>
                                        </p:attrNameLst>
                                      </p:cBhvr>
                                      <p:to>
                                        <p:strVal val="visible"/>
                                      </p:to>
                                    </p:set>
                                    <p:animEffect transition="in" filter="fade">
                                      <p:cBhvr>
                                        <p:cTn id="78" dur="4995"/>
                                        <p:tgtEl>
                                          <p:spTgt spid="366"/>
                                        </p:tgtEl>
                                      </p:cBhvr>
                                    </p:animEffect>
                                  </p:childTnLst>
                                </p:cTn>
                              </p:par>
                              <p:par>
                                <p:cTn id="79" presetID="10" presetClass="exit" presetSubtype="0" fill="hold" nodeType="withEffect">
                                  <p:stCondLst>
                                    <p:cond delay="0"/>
                                  </p:stCondLst>
                                  <p:childTnLst>
                                    <p:animEffect transition="out" filter="fade">
                                      <p:cBhvr>
                                        <p:cTn id="80" dur="500"/>
                                        <p:tgtEl>
                                          <p:spTgt spid="365"/>
                                        </p:tgtEl>
                                      </p:cBhvr>
                                    </p:animEffect>
                                    <p:set>
                                      <p:cBhvr>
                                        <p:cTn id="81" dur="1" fill="hold">
                                          <p:stCondLst>
                                            <p:cond delay="500"/>
                                          </p:stCondLst>
                                        </p:cTn>
                                        <p:tgtEl>
                                          <p:spTgt spid="36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66"/>
                                        </p:tgtEl>
                                        <p:attrNameLst>
                                          <p:attrName>style.visibility</p:attrName>
                                        </p:attrNameLst>
                                      </p:cBhvr>
                                      <p:to>
                                        <p:strVal val="visible"/>
                                      </p:to>
                                    </p:set>
                                    <p:animEffect transition="in" filter="fade">
                                      <p:cBhvr>
                                        <p:cTn id="86" dur="4995"/>
                                        <p:tgtEl>
                                          <p:spTgt spid="366"/>
                                        </p:tgtEl>
                                      </p:cBhvr>
                                    </p:animEffect>
                                  </p:childTnLst>
                                </p:cTn>
                              </p:par>
                              <p:par>
                                <p:cTn id="87" presetID="10" presetClass="exit" presetSubtype="0" fill="hold" nodeType="withEffect">
                                  <p:stCondLst>
                                    <p:cond delay="0"/>
                                  </p:stCondLst>
                                  <p:childTnLst>
                                    <p:animEffect transition="out" filter="fade">
                                      <p:cBhvr>
                                        <p:cTn id="88" dur="500"/>
                                        <p:tgtEl>
                                          <p:spTgt spid="365"/>
                                        </p:tgtEl>
                                      </p:cBhvr>
                                    </p:animEffect>
                                    <p:set>
                                      <p:cBhvr>
                                        <p:cTn id="89" dur="1" fill="hold">
                                          <p:stCondLst>
                                            <p:cond delay="500"/>
                                          </p:stCondLst>
                                        </p:cTn>
                                        <p:tgtEl>
                                          <p:spTgt spid="3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17"/>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379" name="Google Shape;379;p17"/>
          <p:cNvGrpSpPr/>
          <p:nvPr/>
        </p:nvGrpSpPr>
        <p:grpSpPr>
          <a:xfrm>
            <a:off x="6770639" y="3009107"/>
            <a:ext cx="5105398" cy="1790698"/>
            <a:chOff x="6770639" y="3009107"/>
            <a:chExt cx="5105398" cy="1790698"/>
          </a:xfrm>
        </p:grpSpPr>
        <p:grpSp>
          <p:nvGrpSpPr>
            <p:cNvPr id="380" name="Google Shape;380;p17"/>
            <p:cNvGrpSpPr/>
            <p:nvPr/>
          </p:nvGrpSpPr>
          <p:grpSpPr>
            <a:xfrm>
              <a:off x="6770639" y="3009107"/>
              <a:ext cx="5105398" cy="1790698"/>
              <a:chOff x="838202" y="2438400"/>
              <a:chExt cx="5105398" cy="2057398"/>
            </a:xfrm>
          </p:grpSpPr>
          <p:sp>
            <p:nvSpPr>
              <p:cNvPr id="381" name="Google Shape;381;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382" name="Google Shape;382;p17"/>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383" name="Google Shape;383;p17"/>
            <p:cNvSpPr/>
            <p:nvPr/>
          </p:nvSpPr>
          <p:spPr>
            <a:xfrm>
              <a:off x="722884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Tân Trào, Tuyên Quang.</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384" name="Google Shape;384;p17"/>
          <p:cNvGrpSpPr/>
          <p:nvPr/>
        </p:nvGrpSpPr>
        <p:grpSpPr>
          <a:xfrm>
            <a:off x="6770639" y="4933892"/>
            <a:ext cx="5105398" cy="1790698"/>
            <a:chOff x="6770639" y="4933892"/>
            <a:chExt cx="5105398" cy="1790698"/>
          </a:xfrm>
        </p:grpSpPr>
        <p:grpSp>
          <p:nvGrpSpPr>
            <p:cNvPr id="385" name="Google Shape;385;p17"/>
            <p:cNvGrpSpPr/>
            <p:nvPr/>
          </p:nvGrpSpPr>
          <p:grpSpPr>
            <a:xfrm>
              <a:off x="6770639" y="4933892"/>
              <a:ext cx="5105398" cy="1790698"/>
              <a:chOff x="838202" y="2438400"/>
              <a:chExt cx="5105398" cy="2057398"/>
            </a:xfrm>
          </p:grpSpPr>
          <p:sp>
            <p:nvSpPr>
              <p:cNvPr id="386" name="Google Shape;386;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387" name="Google Shape;387;p17"/>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388" name="Google Shape;388;p17"/>
            <p:cNvSpPr/>
            <p:nvPr/>
          </p:nvSpPr>
          <p:spPr>
            <a:xfrm>
              <a:off x="722884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   Tân Trào, Thái Nguyên.</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389" name="Google Shape;389;p17"/>
          <p:cNvGrpSpPr/>
          <p:nvPr/>
        </p:nvGrpSpPr>
        <p:grpSpPr>
          <a:xfrm>
            <a:off x="838201" y="4933892"/>
            <a:ext cx="5105398" cy="1790698"/>
            <a:chOff x="838201" y="4933892"/>
            <a:chExt cx="5105398" cy="1790698"/>
          </a:xfrm>
        </p:grpSpPr>
        <p:grpSp>
          <p:nvGrpSpPr>
            <p:cNvPr id="390" name="Google Shape;390;p17"/>
            <p:cNvGrpSpPr/>
            <p:nvPr/>
          </p:nvGrpSpPr>
          <p:grpSpPr>
            <a:xfrm>
              <a:off x="838201" y="4933892"/>
              <a:ext cx="5105398" cy="1790698"/>
              <a:chOff x="838202" y="2438400"/>
              <a:chExt cx="5105398" cy="2057398"/>
            </a:xfrm>
          </p:grpSpPr>
          <p:sp>
            <p:nvSpPr>
              <p:cNvPr id="391" name="Google Shape;391;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392" name="Google Shape;392;p17"/>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393" name="Google Shape;393;p17"/>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Hà Nội.</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394" name="Google Shape;394;p17"/>
          <p:cNvGrpSpPr/>
          <p:nvPr/>
        </p:nvGrpSpPr>
        <p:grpSpPr>
          <a:xfrm>
            <a:off x="838201" y="3009107"/>
            <a:ext cx="5105398" cy="1790698"/>
            <a:chOff x="838201" y="3009107"/>
            <a:chExt cx="5105398" cy="1790698"/>
          </a:xfrm>
        </p:grpSpPr>
        <p:grpSp>
          <p:nvGrpSpPr>
            <p:cNvPr id="395" name="Google Shape;395;p17"/>
            <p:cNvGrpSpPr/>
            <p:nvPr/>
          </p:nvGrpSpPr>
          <p:grpSpPr>
            <a:xfrm>
              <a:off x="838201" y="3009107"/>
              <a:ext cx="5105398" cy="1790698"/>
              <a:chOff x="838202" y="2438400"/>
              <a:chExt cx="5105398" cy="2057398"/>
            </a:xfrm>
          </p:grpSpPr>
          <p:sp>
            <p:nvSpPr>
              <p:cNvPr id="396" name="Google Shape;396;p17"/>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397" name="Google Shape;397;p17"/>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398" name="Google Shape;398;p17"/>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Pác Pó, Cao Bằng.</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399" name="Google Shape;399;p17"/>
          <p:cNvGrpSpPr/>
          <p:nvPr/>
        </p:nvGrpSpPr>
        <p:grpSpPr>
          <a:xfrm>
            <a:off x="1981248" y="957919"/>
            <a:ext cx="9961727" cy="1734080"/>
            <a:chOff x="1989475" y="472936"/>
            <a:chExt cx="9961727" cy="2554445"/>
          </a:xfrm>
        </p:grpSpPr>
        <p:pic>
          <p:nvPicPr>
            <p:cNvPr id="400" name="Google Shape;400;p17"/>
            <p:cNvPicPr preferRelativeResize="0"/>
            <p:nvPr/>
          </p:nvPicPr>
          <p:blipFill rotWithShape="1">
            <a:blip r:embed="rId4">
              <a:alphaModFix/>
            </a:blip>
            <a:srcRect/>
            <a:stretch/>
          </p:blipFill>
          <p:spPr>
            <a:xfrm>
              <a:off x="1989475" y="472936"/>
              <a:ext cx="9961727" cy="2554445"/>
            </a:xfrm>
            <a:prstGeom prst="rect">
              <a:avLst/>
            </a:prstGeom>
            <a:noFill/>
            <a:ln>
              <a:noFill/>
            </a:ln>
          </p:spPr>
        </p:pic>
        <p:sp>
          <p:nvSpPr>
            <p:cNvPr id="401" name="Google Shape;401;p17"/>
            <p:cNvSpPr/>
            <p:nvPr/>
          </p:nvSpPr>
          <p:spPr>
            <a:xfrm>
              <a:off x="2161760" y="1238094"/>
              <a:ext cx="9471904" cy="117951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Câu 2: Đại hội Quốc dân (tháng 8/1945) được triệu tập ở đâu?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02" name="Google Shape;402;p17"/>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403" name="Google Shape;403;p17"/>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404" name="Google Shape;404;p17"/>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405" name="Google Shape;405;p17"/>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406" name="Google Shape;406;p17"/>
          <p:cNvGrpSpPr/>
          <p:nvPr/>
        </p:nvGrpSpPr>
        <p:grpSpPr>
          <a:xfrm>
            <a:off x="-4113608" y="45177"/>
            <a:ext cx="4140239" cy="2439595"/>
            <a:chOff x="-4113608" y="45177"/>
            <a:chExt cx="4140239" cy="2439595"/>
          </a:xfrm>
        </p:grpSpPr>
        <p:pic>
          <p:nvPicPr>
            <p:cNvPr id="407" name="Google Shape;407;p17"/>
            <p:cNvPicPr preferRelativeResize="0"/>
            <p:nvPr/>
          </p:nvPicPr>
          <p:blipFill rotWithShape="1">
            <a:blip r:embed="rId6">
              <a:alphaModFix/>
            </a:blip>
            <a:srcRect/>
            <a:stretch/>
          </p:blipFill>
          <p:spPr>
            <a:xfrm>
              <a:off x="-4113608" y="152464"/>
              <a:ext cx="1959439" cy="2332308"/>
            </a:xfrm>
            <a:prstGeom prst="rect">
              <a:avLst/>
            </a:prstGeom>
            <a:noFill/>
            <a:ln>
              <a:noFill/>
            </a:ln>
          </p:spPr>
        </p:pic>
        <p:pic>
          <p:nvPicPr>
            <p:cNvPr id="408" name="Google Shape;408;p17"/>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409" name="Google Shape;409;p17"/>
            <p:cNvSpPr txBox="1"/>
            <p:nvPr/>
          </p:nvSpPr>
          <p:spPr>
            <a:xfrm>
              <a:off x="-1916107" y="437875"/>
              <a:ext cx="1699185" cy="11079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Mình thích màu này!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0" name="Google Shape;410;p17"/>
          <p:cNvGrpSpPr/>
          <p:nvPr/>
        </p:nvGrpSpPr>
        <p:grpSpPr>
          <a:xfrm>
            <a:off x="-6727672" y="-302318"/>
            <a:ext cx="3359661" cy="2846957"/>
            <a:chOff x="-6727674" y="-791952"/>
            <a:chExt cx="3937473" cy="3336591"/>
          </a:xfrm>
        </p:grpSpPr>
        <p:pic>
          <p:nvPicPr>
            <p:cNvPr id="411" name="Google Shape;411;p17"/>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412" name="Google Shape;412;p17"/>
            <p:cNvGrpSpPr/>
            <p:nvPr/>
          </p:nvGrpSpPr>
          <p:grpSpPr>
            <a:xfrm>
              <a:off x="-5340620" y="59459"/>
              <a:ext cx="2550419" cy="1810717"/>
              <a:chOff x="-7139645" y="4053414"/>
              <a:chExt cx="7900595" cy="5609171"/>
            </a:xfrm>
          </p:grpSpPr>
          <p:pic>
            <p:nvPicPr>
              <p:cNvPr id="413" name="Google Shape;413;p17"/>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414" name="Google Shape;414;p17"/>
              <p:cNvSpPr txBox="1"/>
              <p:nvPr/>
            </p:nvSpPr>
            <p:spPr>
              <a:xfrm>
                <a:off x="-5960403" y="5075962"/>
                <a:ext cx="6721353" cy="301696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15" name="Google Shape;415;p17"/>
          <p:cNvPicPr preferRelativeResize="0"/>
          <p:nvPr/>
        </p:nvPicPr>
        <p:blipFill rotWithShape="1">
          <a:blip r:embed="rId9">
            <a:alphaModFix/>
          </a:blip>
          <a:srcRect/>
          <a:stretch/>
        </p:blipFill>
        <p:spPr>
          <a:xfrm>
            <a:off x="432730" y="43015"/>
            <a:ext cx="1548518" cy="2383743"/>
          </a:xfrm>
          <a:prstGeom prst="rect">
            <a:avLst/>
          </a:prstGeom>
          <a:noFill/>
          <a:ln>
            <a:noFill/>
          </a:ln>
        </p:spPr>
      </p:pic>
      <p:pic>
        <p:nvPicPr>
          <p:cNvPr id="416" name="Google Shape;416;p17"/>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417" name="Google Shape;417;p17"/>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418" name="Google Shape;418;p17"/>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F243E"/>
              </a:buClr>
              <a:buSzPts val="2400"/>
              <a:buFont typeface="Cambria"/>
              <a:buNone/>
              <a:tabLst/>
              <a:defRPr/>
            </a:pPr>
            <a:r>
              <a:rPr kumimoji="0" lang="en-US" sz="2400" b="1" i="0" u="none" strike="noStrike" kern="0" cap="none" spc="0" normalizeH="0" baseline="0" noProof="0">
                <a:ln>
                  <a:noFill/>
                </a:ln>
                <a:solidFill>
                  <a:srgbClr val="0F243E"/>
                </a:solidFill>
                <a:effectLst/>
                <a:uLnTx/>
                <a:uFillTx/>
                <a:latin typeface="Cambria"/>
                <a:ea typeface="Cambria"/>
                <a:cs typeface="Cambria"/>
                <a:sym typeface="Cambria"/>
              </a:rPr>
              <a:t>Thầy cô nhấp chuột</a:t>
            </a:r>
            <a:br>
              <a:rPr kumimoji="0" lang="en-US" sz="24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400" b="1" i="0" u="none" strike="noStrike" kern="0" cap="none" spc="0" normalizeH="0" baseline="0" noProof="0">
                <a:ln>
                  <a:noFill/>
                </a:ln>
                <a:solidFill>
                  <a:srgbClr val="0F243E"/>
                </a:solidFill>
                <a:effectLst/>
                <a:uLnTx/>
                <a:uFillTx/>
                <a:latin typeface="Cambria"/>
                <a:ea typeface="Cambria"/>
                <a:cs typeface="Cambria"/>
                <a:sym typeface="Cambria"/>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9" name="Google Shape;419;p17"/>
          <p:cNvGrpSpPr/>
          <p:nvPr/>
        </p:nvGrpSpPr>
        <p:grpSpPr>
          <a:xfrm>
            <a:off x="4000498" y="7010400"/>
            <a:ext cx="4076701" cy="1981200"/>
            <a:chOff x="4000498" y="7010400"/>
            <a:chExt cx="4076701" cy="1981200"/>
          </a:xfrm>
        </p:grpSpPr>
        <p:sp>
          <p:nvSpPr>
            <p:cNvPr id="420" name="Google Shape;420;p17"/>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F243E"/>
                </a:buClr>
                <a:buSzPts val="2800"/>
                <a:buFont typeface="Cambria"/>
                <a:buNone/>
                <a:tabLst/>
                <a:defRPr/>
              </a:pP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Thầy cô nhấp vào chiếc chuông     ở màu mà học sinh chọn để</a:t>
              </a:r>
              <a:b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17"/>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422" name="Google Shape;422;p17"/>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F243E"/>
              </a:buClr>
              <a:buSzPts val="2800"/>
              <a:buFont typeface="Cambria"/>
              <a:buNone/>
              <a:tabLst/>
              <a:defRPr/>
            </a:pP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Sau khi HS trả lời xong, thầy cô nhấp chuột</a:t>
            </a:r>
            <a:b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hoặc phím -&gt; để đến</a:t>
            </a:r>
            <a:b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1000"/>
                                        <p:tgtEl>
                                          <p:spTgt spid="4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399"/>
                                        </p:tgtEl>
                                        <p:attrNameLst>
                                          <p:attrName>style.visibility</p:attrName>
                                        </p:attrNameLst>
                                      </p:cBhvr>
                                      <p:to>
                                        <p:strVal val="visible"/>
                                      </p:to>
                                    </p:set>
                                    <p:anim calcmode="lin" valueType="num">
                                      <p:cBhvr additive="base">
                                        <p:cTn id="10" dur="1000"/>
                                        <p:tgtEl>
                                          <p:spTgt spid="39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94"/>
                                        </p:tgtEl>
                                        <p:attrNameLst>
                                          <p:attrName>style.visibility</p:attrName>
                                        </p:attrNameLst>
                                      </p:cBhvr>
                                      <p:to>
                                        <p:strVal val="visible"/>
                                      </p:to>
                                    </p:set>
                                    <p:anim calcmode="lin" valueType="num">
                                      <p:cBhvr additive="base">
                                        <p:cTn id="15" dur="1000"/>
                                        <p:tgtEl>
                                          <p:spTgt spid="39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02"/>
                                        </p:tgtEl>
                                        <p:attrNameLst>
                                          <p:attrName>style.visibility</p:attrName>
                                        </p:attrNameLst>
                                      </p:cBhvr>
                                      <p:to>
                                        <p:strVal val="visible"/>
                                      </p:to>
                                    </p:set>
                                    <p:anim calcmode="lin" valueType="num">
                                      <p:cBhvr additive="base">
                                        <p:cTn id="18" dur="1000"/>
                                        <p:tgtEl>
                                          <p:spTgt spid="40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379"/>
                                        </p:tgtEl>
                                        <p:attrNameLst>
                                          <p:attrName>style.visibility</p:attrName>
                                        </p:attrNameLst>
                                      </p:cBhvr>
                                      <p:to>
                                        <p:strVal val="visible"/>
                                      </p:to>
                                    </p:set>
                                    <p:anim calcmode="lin" valueType="num">
                                      <p:cBhvr additive="base">
                                        <p:cTn id="21" dur="1000"/>
                                        <p:tgtEl>
                                          <p:spTgt spid="37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404"/>
                                        </p:tgtEl>
                                        <p:attrNameLst>
                                          <p:attrName>style.visibility</p:attrName>
                                        </p:attrNameLst>
                                      </p:cBhvr>
                                      <p:to>
                                        <p:strVal val="visible"/>
                                      </p:to>
                                    </p:set>
                                    <p:anim calcmode="lin" valueType="num">
                                      <p:cBhvr additive="base">
                                        <p:cTn id="24" dur="1000"/>
                                        <p:tgtEl>
                                          <p:spTgt spid="40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389"/>
                                        </p:tgtEl>
                                        <p:attrNameLst>
                                          <p:attrName>style.visibility</p:attrName>
                                        </p:attrNameLst>
                                      </p:cBhvr>
                                      <p:to>
                                        <p:strVal val="visible"/>
                                      </p:to>
                                    </p:set>
                                    <p:anim calcmode="lin" valueType="num">
                                      <p:cBhvr additive="base">
                                        <p:cTn id="27" dur="1000"/>
                                        <p:tgtEl>
                                          <p:spTgt spid="389"/>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403"/>
                                        </p:tgtEl>
                                        <p:attrNameLst>
                                          <p:attrName>style.visibility</p:attrName>
                                        </p:attrNameLst>
                                      </p:cBhvr>
                                      <p:to>
                                        <p:strVal val="visible"/>
                                      </p:to>
                                    </p:set>
                                    <p:anim calcmode="lin" valueType="num">
                                      <p:cBhvr additive="base">
                                        <p:cTn id="30" dur="1000"/>
                                        <p:tgtEl>
                                          <p:spTgt spid="40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384"/>
                                        </p:tgtEl>
                                        <p:attrNameLst>
                                          <p:attrName>style.visibility</p:attrName>
                                        </p:attrNameLst>
                                      </p:cBhvr>
                                      <p:to>
                                        <p:strVal val="visible"/>
                                      </p:to>
                                    </p:set>
                                    <p:anim calcmode="lin" valueType="num">
                                      <p:cBhvr additive="base">
                                        <p:cTn id="33" dur="1000"/>
                                        <p:tgtEl>
                                          <p:spTgt spid="384"/>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405"/>
                                        </p:tgtEl>
                                        <p:attrNameLst>
                                          <p:attrName>style.visibility</p:attrName>
                                        </p:attrNameLst>
                                      </p:cBhvr>
                                      <p:to>
                                        <p:strVal val="visible"/>
                                      </p:to>
                                    </p:set>
                                    <p:anim calcmode="lin" valueType="num">
                                      <p:cBhvr additive="base">
                                        <p:cTn id="36" dur="1000"/>
                                        <p:tgtEl>
                                          <p:spTgt spid="40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6"/>
                                        </p:tgtEl>
                                        <p:attrNameLst>
                                          <p:attrName>style.visibility</p:attrName>
                                        </p:attrNameLst>
                                      </p:cBhvr>
                                      <p:to>
                                        <p:strVal val="visible"/>
                                      </p:to>
                                    </p:set>
                                    <p:animEffect transition="in" filter="fade">
                                      <p:cBhvr>
                                        <p:cTn id="41" dur="4995"/>
                                        <p:tgtEl>
                                          <p:spTgt spid="416"/>
                                        </p:tgtEl>
                                      </p:cBhvr>
                                    </p:animEffect>
                                  </p:childTnLst>
                                </p:cTn>
                              </p:par>
                              <p:par>
                                <p:cTn id="42" presetID="10" presetClass="exit" presetSubtype="0" fill="hold" nodeType="withEffect">
                                  <p:stCondLst>
                                    <p:cond delay="0"/>
                                  </p:stCondLst>
                                  <p:childTnLst>
                                    <p:animEffect transition="out" filter="fade">
                                      <p:cBhvr>
                                        <p:cTn id="43" dur="500"/>
                                        <p:tgtEl>
                                          <p:spTgt spid="415"/>
                                        </p:tgtEl>
                                      </p:cBhvr>
                                    </p:animEffect>
                                    <p:set>
                                      <p:cBhvr>
                                        <p:cTn id="44" dur="1" fill="hold">
                                          <p:stCondLst>
                                            <p:cond delay="500"/>
                                          </p:stCondLst>
                                        </p:cTn>
                                        <p:tgtEl>
                                          <p:spTgt spid="4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16"/>
                                        </p:tgtEl>
                                        <p:attrNameLst>
                                          <p:attrName>style.visibility</p:attrName>
                                        </p:attrNameLst>
                                      </p:cBhvr>
                                      <p:to>
                                        <p:strVal val="visible"/>
                                      </p:to>
                                    </p:set>
                                    <p:animEffect transition="in" filter="fade">
                                      <p:cBhvr>
                                        <p:cTn id="49" dur="4995"/>
                                        <p:tgtEl>
                                          <p:spTgt spid="416"/>
                                        </p:tgtEl>
                                      </p:cBhvr>
                                    </p:animEffect>
                                  </p:childTnLst>
                                </p:cTn>
                              </p:par>
                              <p:par>
                                <p:cTn id="50" presetID="10" presetClass="exit" presetSubtype="0" fill="hold" nodeType="withEffect">
                                  <p:stCondLst>
                                    <p:cond delay="0"/>
                                  </p:stCondLst>
                                  <p:childTnLst>
                                    <p:animEffect transition="out" filter="fade">
                                      <p:cBhvr>
                                        <p:cTn id="51" dur="500"/>
                                        <p:tgtEl>
                                          <p:spTgt spid="415"/>
                                        </p:tgtEl>
                                      </p:cBhvr>
                                    </p:animEffect>
                                    <p:set>
                                      <p:cBhvr>
                                        <p:cTn id="52" dur="1" fill="hold">
                                          <p:stCondLst>
                                            <p:cond delay="500"/>
                                          </p:stCondLst>
                                        </p:cTn>
                                        <p:tgtEl>
                                          <p:spTgt spid="4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7"/>
                                        </p:tgtEl>
                                        <p:attrNameLst>
                                          <p:attrName>style.visibility</p:attrName>
                                        </p:attrNameLst>
                                      </p:cBhvr>
                                      <p:to>
                                        <p:strVal val="visible"/>
                                      </p:to>
                                    </p:set>
                                    <p:animEffect transition="in" filter="fade">
                                      <p:cBhvr>
                                        <p:cTn id="57" dur="3706"/>
                                        <p:tgtEl>
                                          <p:spTgt spid="417"/>
                                        </p:tgtEl>
                                      </p:cBhvr>
                                    </p:animEffect>
                                  </p:childTnLst>
                                </p:cTn>
                              </p:par>
                              <p:par>
                                <p:cTn id="58" presetID="10" presetClass="exit" presetSubtype="0" fill="hold" nodeType="withEffect">
                                  <p:stCondLst>
                                    <p:cond delay="0"/>
                                  </p:stCondLst>
                                  <p:childTnLst>
                                    <p:animEffect transition="out" filter="fade">
                                      <p:cBhvr>
                                        <p:cTn id="59" dur="500"/>
                                        <p:tgtEl>
                                          <p:spTgt spid="410"/>
                                        </p:tgtEl>
                                      </p:cBhvr>
                                    </p:animEffect>
                                    <p:set>
                                      <p:cBhvr>
                                        <p:cTn id="60" dur="1" fill="hold">
                                          <p:stCondLst>
                                            <p:cond delay="500"/>
                                          </p:stCondLst>
                                        </p:cTn>
                                        <p:tgtEl>
                                          <p:spTgt spid="41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15"/>
                                        </p:tgtEl>
                                      </p:cBhvr>
                                    </p:animEffect>
                                    <p:set>
                                      <p:cBhvr>
                                        <p:cTn id="63" dur="1" fill="hold">
                                          <p:stCondLst>
                                            <p:cond delay="500"/>
                                          </p:stCondLst>
                                        </p:cTn>
                                        <p:tgtEl>
                                          <p:spTgt spid="41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94"/>
                                        </p:tgtEl>
                                      </p:cBhvr>
                                    </p:animEffect>
                                    <p:set>
                                      <p:cBhvr>
                                        <p:cTn id="66" dur="1" fill="hold">
                                          <p:stCondLst>
                                            <p:cond delay="500"/>
                                          </p:stCondLst>
                                        </p:cTn>
                                        <p:tgtEl>
                                          <p:spTgt spid="39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02"/>
                                        </p:tgtEl>
                                      </p:cBhvr>
                                    </p:animEffect>
                                    <p:set>
                                      <p:cBhvr>
                                        <p:cTn id="69" dur="1" fill="hold">
                                          <p:stCondLst>
                                            <p:cond delay="500"/>
                                          </p:stCondLst>
                                        </p:cTn>
                                        <p:tgtEl>
                                          <p:spTgt spid="40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89"/>
                                        </p:tgtEl>
                                      </p:cBhvr>
                                    </p:animEffect>
                                    <p:set>
                                      <p:cBhvr>
                                        <p:cTn id="72" dur="1" fill="hold">
                                          <p:stCondLst>
                                            <p:cond delay="500"/>
                                          </p:stCondLst>
                                        </p:cTn>
                                        <p:tgtEl>
                                          <p:spTgt spid="38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03"/>
                                        </p:tgtEl>
                                      </p:cBhvr>
                                    </p:animEffect>
                                    <p:set>
                                      <p:cBhvr>
                                        <p:cTn id="75" dur="1" fill="hold">
                                          <p:stCondLst>
                                            <p:cond delay="500"/>
                                          </p:stCondLst>
                                        </p:cTn>
                                        <p:tgtEl>
                                          <p:spTgt spid="403"/>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84"/>
                                        </p:tgtEl>
                                      </p:cBhvr>
                                    </p:animEffect>
                                    <p:set>
                                      <p:cBhvr>
                                        <p:cTn id="78" dur="1" fill="hold">
                                          <p:stCondLst>
                                            <p:cond delay="500"/>
                                          </p:stCondLst>
                                        </p:cTn>
                                        <p:tgtEl>
                                          <p:spTgt spid="38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405"/>
                                        </p:tgtEl>
                                      </p:cBhvr>
                                    </p:animEffect>
                                    <p:set>
                                      <p:cBhvr>
                                        <p:cTn id="81" dur="1" fill="hold">
                                          <p:stCondLst>
                                            <p:cond delay="500"/>
                                          </p:stCondLst>
                                        </p:cTn>
                                        <p:tgtEl>
                                          <p:spTgt spid="40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16"/>
                                        </p:tgtEl>
                                        <p:attrNameLst>
                                          <p:attrName>style.visibility</p:attrName>
                                        </p:attrNameLst>
                                      </p:cBhvr>
                                      <p:to>
                                        <p:strVal val="visible"/>
                                      </p:to>
                                    </p:set>
                                    <p:animEffect transition="in" filter="fade">
                                      <p:cBhvr>
                                        <p:cTn id="86" dur="4995"/>
                                        <p:tgtEl>
                                          <p:spTgt spid="416"/>
                                        </p:tgtEl>
                                      </p:cBhvr>
                                    </p:animEffect>
                                  </p:childTnLst>
                                </p:cTn>
                              </p:par>
                              <p:par>
                                <p:cTn id="87" presetID="10" presetClass="exit" presetSubtype="0" fill="hold" nodeType="withEffect">
                                  <p:stCondLst>
                                    <p:cond delay="0"/>
                                  </p:stCondLst>
                                  <p:childTnLst>
                                    <p:animEffect transition="out" filter="fade">
                                      <p:cBhvr>
                                        <p:cTn id="88" dur="500"/>
                                        <p:tgtEl>
                                          <p:spTgt spid="415"/>
                                        </p:tgtEl>
                                      </p:cBhvr>
                                    </p:animEffect>
                                    <p:set>
                                      <p:cBhvr>
                                        <p:cTn id="89" dur="1" fill="hold">
                                          <p:stCondLst>
                                            <p:cond delay="5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18"/>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429" name="Google Shape;429;p18"/>
          <p:cNvGrpSpPr/>
          <p:nvPr/>
        </p:nvGrpSpPr>
        <p:grpSpPr>
          <a:xfrm>
            <a:off x="6770639" y="3009107"/>
            <a:ext cx="5105398" cy="1790698"/>
            <a:chOff x="6770639" y="3009107"/>
            <a:chExt cx="5105398" cy="1790698"/>
          </a:xfrm>
        </p:grpSpPr>
        <p:grpSp>
          <p:nvGrpSpPr>
            <p:cNvPr id="430" name="Google Shape;430;p18"/>
            <p:cNvGrpSpPr/>
            <p:nvPr/>
          </p:nvGrpSpPr>
          <p:grpSpPr>
            <a:xfrm>
              <a:off x="6770639" y="3009107"/>
              <a:ext cx="5105398" cy="1790698"/>
              <a:chOff x="838202" y="2438400"/>
              <a:chExt cx="5105398" cy="2057398"/>
            </a:xfrm>
          </p:grpSpPr>
          <p:sp>
            <p:nvSpPr>
              <p:cNvPr id="431" name="Google Shape;431;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32" name="Google Shape;432;p18"/>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33" name="Google Shape;433;p18"/>
            <p:cNvSpPr/>
            <p:nvPr/>
          </p:nvSpPr>
          <p:spPr>
            <a:xfrm>
              <a:off x="722884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Trường Chinh.</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434" name="Google Shape;434;p18"/>
          <p:cNvGrpSpPr/>
          <p:nvPr/>
        </p:nvGrpSpPr>
        <p:grpSpPr>
          <a:xfrm>
            <a:off x="6770639" y="4933892"/>
            <a:ext cx="5105398" cy="1790698"/>
            <a:chOff x="6770639" y="4933892"/>
            <a:chExt cx="5105398" cy="1790698"/>
          </a:xfrm>
        </p:grpSpPr>
        <p:grpSp>
          <p:nvGrpSpPr>
            <p:cNvPr id="435" name="Google Shape;435;p18"/>
            <p:cNvGrpSpPr/>
            <p:nvPr/>
          </p:nvGrpSpPr>
          <p:grpSpPr>
            <a:xfrm>
              <a:off x="6770639" y="4933892"/>
              <a:ext cx="5105398" cy="1790698"/>
              <a:chOff x="838202" y="2438400"/>
              <a:chExt cx="5105398" cy="2057398"/>
            </a:xfrm>
          </p:grpSpPr>
          <p:sp>
            <p:nvSpPr>
              <p:cNvPr id="436" name="Google Shape;436;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37" name="Google Shape;437;p18"/>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38" name="Google Shape;438;p18"/>
            <p:cNvSpPr/>
            <p:nvPr/>
          </p:nvSpPr>
          <p:spPr>
            <a:xfrm>
              <a:off x="722884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Phạm Văn Đồng.</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439" name="Google Shape;439;p18"/>
          <p:cNvGrpSpPr/>
          <p:nvPr/>
        </p:nvGrpSpPr>
        <p:grpSpPr>
          <a:xfrm>
            <a:off x="838201" y="4933892"/>
            <a:ext cx="5105398" cy="1790698"/>
            <a:chOff x="838201" y="4933892"/>
            <a:chExt cx="5105398" cy="1790698"/>
          </a:xfrm>
        </p:grpSpPr>
        <p:grpSp>
          <p:nvGrpSpPr>
            <p:cNvPr id="440" name="Google Shape;440;p18"/>
            <p:cNvGrpSpPr/>
            <p:nvPr/>
          </p:nvGrpSpPr>
          <p:grpSpPr>
            <a:xfrm>
              <a:off x="838201" y="4933892"/>
              <a:ext cx="5105398" cy="1790698"/>
              <a:chOff x="838202" y="2438400"/>
              <a:chExt cx="5105398" cy="2057398"/>
            </a:xfrm>
          </p:grpSpPr>
          <p:sp>
            <p:nvSpPr>
              <p:cNvPr id="441" name="Google Shape;441;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42" name="Google Shape;442;p18"/>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43" name="Google Shape;443;p18"/>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Hồ Chí Minh.</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444" name="Google Shape;444;p18"/>
          <p:cNvGrpSpPr/>
          <p:nvPr/>
        </p:nvGrpSpPr>
        <p:grpSpPr>
          <a:xfrm>
            <a:off x="838201" y="3009107"/>
            <a:ext cx="5105398" cy="1790698"/>
            <a:chOff x="838201" y="3009107"/>
            <a:chExt cx="5105398" cy="1790698"/>
          </a:xfrm>
        </p:grpSpPr>
        <p:grpSp>
          <p:nvGrpSpPr>
            <p:cNvPr id="445" name="Google Shape;445;p18"/>
            <p:cNvGrpSpPr/>
            <p:nvPr/>
          </p:nvGrpSpPr>
          <p:grpSpPr>
            <a:xfrm>
              <a:off x="838201" y="3009107"/>
              <a:ext cx="5105398" cy="1790698"/>
              <a:chOff x="838202" y="2438400"/>
              <a:chExt cx="5105398" cy="2057398"/>
            </a:xfrm>
          </p:grpSpPr>
          <p:sp>
            <p:nvSpPr>
              <p:cNvPr id="446" name="Google Shape;446;p18"/>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47" name="Google Shape;447;p18"/>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48" name="Google Shape;448;p18"/>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Võ Nguyên Giáp.</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449" name="Google Shape;449;p18"/>
          <p:cNvGrpSpPr/>
          <p:nvPr/>
        </p:nvGrpSpPr>
        <p:grpSpPr>
          <a:xfrm>
            <a:off x="1496755" y="944879"/>
            <a:ext cx="10209422" cy="1930141"/>
            <a:chOff x="1750226" y="504604"/>
            <a:chExt cx="9961727" cy="2193291"/>
          </a:xfrm>
        </p:grpSpPr>
        <p:pic>
          <p:nvPicPr>
            <p:cNvPr id="450" name="Google Shape;450;p18"/>
            <p:cNvPicPr preferRelativeResize="0"/>
            <p:nvPr/>
          </p:nvPicPr>
          <p:blipFill rotWithShape="1">
            <a:blip r:embed="rId4">
              <a:alphaModFix/>
            </a:blip>
            <a:srcRect/>
            <a:stretch/>
          </p:blipFill>
          <p:spPr>
            <a:xfrm>
              <a:off x="1750226" y="504604"/>
              <a:ext cx="9961727" cy="2193291"/>
            </a:xfrm>
            <a:prstGeom prst="rect">
              <a:avLst/>
            </a:prstGeom>
            <a:noFill/>
            <a:ln>
              <a:noFill/>
            </a:ln>
          </p:spPr>
        </p:pic>
        <p:sp>
          <p:nvSpPr>
            <p:cNvPr id="451" name="Google Shape;451;p18"/>
            <p:cNvSpPr/>
            <p:nvPr/>
          </p:nvSpPr>
          <p:spPr>
            <a:xfrm>
              <a:off x="2051586" y="1050005"/>
              <a:ext cx="9471904" cy="1174740"/>
            </a:xfrm>
            <a:prstGeom prst="roundRect">
              <a:avLst>
                <a:gd name="adj" fmla="val 16667"/>
              </a:avLst>
            </a:prstGeom>
            <a:noFill/>
            <a:ln>
              <a:noFill/>
            </a:ln>
          </p:spPr>
          <p:txBody>
            <a:bodyPr spcFirstLastPara="1" wrap="square" lIns="91425" tIns="45700" rIns="91425" bIns="45700" anchor="ctr" anchorCtr="0">
              <a:noAutofit/>
            </a:bodyPr>
            <a:lstStyle/>
            <a:p>
              <a:pPr marL="0" marR="2730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Câu 3: Ủy ban Dân tộc giải phóng Việt Nam được thành lập do ai làm chủ tịch?</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pic>
        <p:nvPicPr>
          <p:cNvPr id="452" name="Google Shape;452;p18"/>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453" name="Google Shape;453;p18"/>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454" name="Google Shape;454;p18"/>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455" name="Google Shape;455;p18"/>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456" name="Google Shape;456;p18"/>
          <p:cNvGrpSpPr/>
          <p:nvPr/>
        </p:nvGrpSpPr>
        <p:grpSpPr>
          <a:xfrm>
            <a:off x="-4113608" y="45177"/>
            <a:ext cx="4140239" cy="2438343"/>
            <a:chOff x="-4113608" y="45177"/>
            <a:chExt cx="4140239" cy="2438343"/>
          </a:xfrm>
        </p:grpSpPr>
        <p:pic>
          <p:nvPicPr>
            <p:cNvPr id="457" name="Google Shape;457;p18"/>
            <p:cNvPicPr preferRelativeResize="0"/>
            <p:nvPr/>
          </p:nvPicPr>
          <p:blipFill rotWithShape="1">
            <a:blip r:embed="rId6">
              <a:alphaModFix/>
            </a:blip>
            <a:srcRect/>
            <a:stretch/>
          </p:blipFill>
          <p:spPr>
            <a:xfrm flipH="1">
              <a:off x="-4113608" y="153715"/>
              <a:ext cx="1959439" cy="2329805"/>
            </a:xfrm>
            <a:prstGeom prst="rect">
              <a:avLst/>
            </a:prstGeom>
            <a:noFill/>
            <a:ln>
              <a:noFill/>
            </a:ln>
          </p:spPr>
        </p:pic>
        <p:pic>
          <p:nvPicPr>
            <p:cNvPr id="458" name="Google Shape;458;p18"/>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459" name="Google Shape;459;p18"/>
            <p:cNvSpPr txBox="1"/>
            <p:nvPr/>
          </p:nvSpPr>
          <p:spPr>
            <a:xfrm>
              <a:off x="-1916107" y="437875"/>
              <a:ext cx="1699185" cy="11079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Mình thích màu này!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0" name="Google Shape;460;p18"/>
          <p:cNvGrpSpPr/>
          <p:nvPr/>
        </p:nvGrpSpPr>
        <p:grpSpPr>
          <a:xfrm>
            <a:off x="-6727672" y="-302318"/>
            <a:ext cx="3473602" cy="2846957"/>
            <a:chOff x="-6727674" y="-791952"/>
            <a:chExt cx="4071010" cy="3336591"/>
          </a:xfrm>
        </p:grpSpPr>
        <p:pic>
          <p:nvPicPr>
            <p:cNvPr id="461" name="Google Shape;461;p18"/>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462" name="Google Shape;462;p18"/>
            <p:cNvGrpSpPr/>
            <p:nvPr/>
          </p:nvGrpSpPr>
          <p:grpSpPr>
            <a:xfrm>
              <a:off x="-5340620" y="59459"/>
              <a:ext cx="2683956" cy="1810717"/>
              <a:chOff x="-7139645" y="4053414"/>
              <a:chExt cx="8314259" cy="5609171"/>
            </a:xfrm>
          </p:grpSpPr>
          <p:pic>
            <p:nvPicPr>
              <p:cNvPr id="463" name="Google Shape;463;p18"/>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464" name="Google Shape;464;p18"/>
              <p:cNvSpPr txBox="1"/>
              <p:nvPr/>
            </p:nvSpPr>
            <p:spPr>
              <a:xfrm>
                <a:off x="-5546737" y="5075962"/>
                <a:ext cx="6721351" cy="301696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1800"/>
                  <a:buFont typeface="Cambria"/>
                  <a:buNone/>
                  <a:tabLst/>
                  <a:defRPr/>
                </a:pPr>
                <a:r>
                  <a:rPr kumimoji="0" lang="en-US" sz="1800" b="0" i="0" u="none" strike="noStrike" kern="0" cap="none" spc="0" normalizeH="0" baseline="0" noProof="0">
                    <a:ln>
                      <a:noFill/>
                    </a:ln>
                    <a:solidFill>
                      <a:srgbClr val="0F243E"/>
                    </a:solidFill>
                    <a:effectLst/>
                    <a:uLnTx/>
                    <a:uFillTx/>
                    <a:latin typeface="Cambria"/>
                    <a:ea typeface="Cambria"/>
                    <a:cs typeface="Cambria"/>
                    <a:sym typeface="Cambria"/>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65" name="Google Shape;465;p18"/>
          <p:cNvPicPr preferRelativeResize="0"/>
          <p:nvPr/>
        </p:nvPicPr>
        <p:blipFill rotWithShape="1">
          <a:blip r:embed="rId9">
            <a:alphaModFix/>
          </a:blip>
          <a:srcRect/>
          <a:stretch/>
        </p:blipFill>
        <p:spPr>
          <a:xfrm>
            <a:off x="63942" y="46222"/>
            <a:ext cx="1548518" cy="2383743"/>
          </a:xfrm>
          <a:prstGeom prst="rect">
            <a:avLst/>
          </a:prstGeom>
          <a:noFill/>
          <a:ln>
            <a:noFill/>
          </a:ln>
        </p:spPr>
      </p:pic>
      <p:pic>
        <p:nvPicPr>
          <p:cNvPr id="466" name="Google Shape;466;p18"/>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467" name="Google Shape;467;p18"/>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468" name="Google Shape;468;p18"/>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F243E"/>
              </a:buClr>
              <a:buSzPts val="2800"/>
              <a:buFont typeface="Cambria"/>
              <a:buNone/>
              <a:tabLst/>
              <a:defRPr/>
            </a:pP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Thầy cô nhấp chuột</a:t>
            </a:r>
            <a:b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9" name="Google Shape;469;p18"/>
          <p:cNvGrpSpPr/>
          <p:nvPr/>
        </p:nvGrpSpPr>
        <p:grpSpPr>
          <a:xfrm>
            <a:off x="4000498" y="7010400"/>
            <a:ext cx="4076701" cy="1981200"/>
            <a:chOff x="4000498" y="7010400"/>
            <a:chExt cx="4076701" cy="1981200"/>
          </a:xfrm>
        </p:grpSpPr>
        <p:sp>
          <p:nvSpPr>
            <p:cNvPr id="470" name="Google Shape;470;p18"/>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F243E"/>
                </a:buClr>
                <a:buSzPts val="2800"/>
                <a:buFont typeface="Cambria"/>
                <a:buNone/>
                <a:tabLst/>
                <a:defRPr/>
              </a:pP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Thầy cô nhấp vào chiếc chuông     ở màu mà học sinh chọn để</a:t>
              </a:r>
              <a:b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kiểm tra đáp án</a:t>
              </a:r>
              <a:endParaRPr kumimoji="0" sz="2800" b="1" i="0" u="none" strike="noStrike" kern="0" cap="none" spc="0" normalizeH="0" baseline="0" noProof="0">
                <a:ln>
                  <a:noFill/>
                </a:ln>
                <a:solidFill>
                  <a:srgbClr val="0F243E"/>
                </a:solidFill>
                <a:effectLst/>
                <a:uLnTx/>
                <a:uFillTx/>
                <a:latin typeface="Cambria"/>
                <a:ea typeface="Cambria"/>
                <a:cs typeface="Cambria"/>
                <a:sym typeface="Cambria"/>
              </a:endParaRPr>
            </a:p>
          </p:txBody>
        </p:sp>
        <p:pic>
          <p:nvPicPr>
            <p:cNvPr id="471" name="Google Shape;471;p18"/>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472" name="Google Shape;472;p18"/>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F243E"/>
              </a:buClr>
              <a:buSzPts val="2800"/>
              <a:buFont typeface="Cambria"/>
              <a:buNone/>
              <a:tabLst/>
              <a:defRPr/>
            </a:pP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Sau khi HS trả lời xong, thầy cô nhấp chuột</a:t>
            </a:r>
            <a:b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hoặc phím -&gt; để đến</a:t>
            </a:r>
            <a:b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800" b="1" i="0" u="none" strike="noStrike" kern="0" cap="none" spc="0" normalizeH="0" baseline="0" noProof="0">
                <a:ln>
                  <a:noFill/>
                </a:ln>
                <a:solidFill>
                  <a:srgbClr val="0F243E"/>
                </a:solidFill>
                <a:effectLst/>
                <a:uLnTx/>
                <a:uFillTx/>
                <a:latin typeface="Cambria"/>
                <a:ea typeface="Cambria"/>
                <a:cs typeface="Cambria"/>
                <a:sym typeface="Cambria"/>
              </a:rPr>
              <a:t>câu hỏi tiếp theo</a:t>
            </a:r>
            <a:endParaRPr kumimoji="0" sz="2800" b="1" i="0" u="none" strike="noStrike" kern="0" cap="none" spc="0" normalizeH="0" baseline="0" noProof="0">
              <a:ln>
                <a:noFill/>
              </a:ln>
              <a:solidFill>
                <a:srgbClr val="0F243E"/>
              </a:solidFill>
              <a:effectLst/>
              <a:uLnTx/>
              <a:uFillTx/>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 calcmode="lin" valueType="num">
                                      <p:cBhvr additive="base">
                                        <p:cTn id="7" dur="1000"/>
                                        <p:tgtEl>
                                          <p:spTgt spid="46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49"/>
                                        </p:tgtEl>
                                        <p:attrNameLst>
                                          <p:attrName>style.visibility</p:attrName>
                                        </p:attrNameLst>
                                      </p:cBhvr>
                                      <p:to>
                                        <p:strVal val="visible"/>
                                      </p:to>
                                    </p:set>
                                    <p:anim calcmode="lin" valueType="num">
                                      <p:cBhvr additive="base">
                                        <p:cTn id="10" dur="1000"/>
                                        <p:tgtEl>
                                          <p:spTgt spid="44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44"/>
                                        </p:tgtEl>
                                        <p:attrNameLst>
                                          <p:attrName>style.visibility</p:attrName>
                                        </p:attrNameLst>
                                      </p:cBhvr>
                                      <p:to>
                                        <p:strVal val="visible"/>
                                      </p:to>
                                    </p:set>
                                    <p:anim calcmode="lin" valueType="num">
                                      <p:cBhvr additive="base">
                                        <p:cTn id="15" dur="1000"/>
                                        <p:tgtEl>
                                          <p:spTgt spid="44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52"/>
                                        </p:tgtEl>
                                        <p:attrNameLst>
                                          <p:attrName>style.visibility</p:attrName>
                                        </p:attrNameLst>
                                      </p:cBhvr>
                                      <p:to>
                                        <p:strVal val="visible"/>
                                      </p:to>
                                    </p:set>
                                    <p:anim calcmode="lin" valueType="num">
                                      <p:cBhvr additive="base">
                                        <p:cTn id="18" dur="1000"/>
                                        <p:tgtEl>
                                          <p:spTgt spid="45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429"/>
                                        </p:tgtEl>
                                        <p:attrNameLst>
                                          <p:attrName>style.visibility</p:attrName>
                                        </p:attrNameLst>
                                      </p:cBhvr>
                                      <p:to>
                                        <p:strVal val="visible"/>
                                      </p:to>
                                    </p:set>
                                    <p:anim calcmode="lin" valueType="num">
                                      <p:cBhvr additive="base">
                                        <p:cTn id="21" dur="1000"/>
                                        <p:tgtEl>
                                          <p:spTgt spid="42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454"/>
                                        </p:tgtEl>
                                        <p:attrNameLst>
                                          <p:attrName>style.visibility</p:attrName>
                                        </p:attrNameLst>
                                      </p:cBhvr>
                                      <p:to>
                                        <p:strVal val="visible"/>
                                      </p:to>
                                    </p:set>
                                    <p:anim calcmode="lin" valueType="num">
                                      <p:cBhvr additive="base">
                                        <p:cTn id="24" dur="1000"/>
                                        <p:tgtEl>
                                          <p:spTgt spid="45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439"/>
                                        </p:tgtEl>
                                        <p:attrNameLst>
                                          <p:attrName>style.visibility</p:attrName>
                                        </p:attrNameLst>
                                      </p:cBhvr>
                                      <p:to>
                                        <p:strVal val="visible"/>
                                      </p:to>
                                    </p:set>
                                    <p:anim calcmode="lin" valueType="num">
                                      <p:cBhvr additive="base">
                                        <p:cTn id="27" dur="1000"/>
                                        <p:tgtEl>
                                          <p:spTgt spid="439"/>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453"/>
                                        </p:tgtEl>
                                        <p:attrNameLst>
                                          <p:attrName>style.visibility</p:attrName>
                                        </p:attrNameLst>
                                      </p:cBhvr>
                                      <p:to>
                                        <p:strVal val="visible"/>
                                      </p:to>
                                    </p:set>
                                    <p:anim calcmode="lin" valueType="num">
                                      <p:cBhvr additive="base">
                                        <p:cTn id="30" dur="1000"/>
                                        <p:tgtEl>
                                          <p:spTgt spid="45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434"/>
                                        </p:tgtEl>
                                        <p:attrNameLst>
                                          <p:attrName>style.visibility</p:attrName>
                                        </p:attrNameLst>
                                      </p:cBhvr>
                                      <p:to>
                                        <p:strVal val="visible"/>
                                      </p:to>
                                    </p:set>
                                    <p:anim calcmode="lin" valueType="num">
                                      <p:cBhvr additive="base">
                                        <p:cTn id="33" dur="1000"/>
                                        <p:tgtEl>
                                          <p:spTgt spid="434"/>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455"/>
                                        </p:tgtEl>
                                        <p:attrNameLst>
                                          <p:attrName>style.visibility</p:attrName>
                                        </p:attrNameLst>
                                      </p:cBhvr>
                                      <p:to>
                                        <p:strVal val="visible"/>
                                      </p:to>
                                    </p:set>
                                    <p:anim calcmode="lin" valueType="num">
                                      <p:cBhvr additive="base">
                                        <p:cTn id="36" dur="1000"/>
                                        <p:tgtEl>
                                          <p:spTgt spid="45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66"/>
                                        </p:tgtEl>
                                        <p:attrNameLst>
                                          <p:attrName>style.visibility</p:attrName>
                                        </p:attrNameLst>
                                      </p:cBhvr>
                                      <p:to>
                                        <p:strVal val="visible"/>
                                      </p:to>
                                    </p:set>
                                    <p:animEffect transition="in" filter="fade">
                                      <p:cBhvr>
                                        <p:cTn id="41" dur="4995"/>
                                        <p:tgtEl>
                                          <p:spTgt spid="466"/>
                                        </p:tgtEl>
                                      </p:cBhvr>
                                    </p:animEffect>
                                  </p:childTnLst>
                                </p:cTn>
                              </p:par>
                              <p:par>
                                <p:cTn id="42" presetID="10" presetClass="exit" presetSubtype="0" fill="hold" nodeType="withEffect">
                                  <p:stCondLst>
                                    <p:cond delay="0"/>
                                  </p:stCondLst>
                                  <p:childTnLst>
                                    <p:animEffect transition="out" filter="fade">
                                      <p:cBhvr>
                                        <p:cTn id="43" dur="500"/>
                                        <p:tgtEl>
                                          <p:spTgt spid="465"/>
                                        </p:tgtEl>
                                      </p:cBhvr>
                                    </p:animEffect>
                                    <p:set>
                                      <p:cBhvr>
                                        <p:cTn id="44" dur="1" fill="hold">
                                          <p:stCondLst>
                                            <p:cond delay="500"/>
                                          </p:stCondLst>
                                        </p:cTn>
                                        <p:tgtEl>
                                          <p:spTgt spid="46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6"/>
                                        </p:tgtEl>
                                        <p:attrNameLst>
                                          <p:attrName>style.visibility</p:attrName>
                                        </p:attrNameLst>
                                      </p:cBhvr>
                                      <p:to>
                                        <p:strVal val="visible"/>
                                      </p:to>
                                    </p:set>
                                    <p:animEffect transition="in" filter="fade">
                                      <p:cBhvr>
                                        <p:cTn id="49" dur="4995"/>
                                        <p:tgtEl>
                                          <p:spTgt spid="466"/>
                                        </p:tgtEl>
                                      </p:cBhvr>
                                    </p:animEffect>
                                  </p:childTnLst>
                                </p:cTn>
                              </p:par>
                              <p:par>
                                <p:cTn id="50" presetID="10" presetClass="exit" presetSubtype="0" fill="hold" nodeType="withEffect">
                                  <p:stCondLst>
                                    <p:cond delay="0"/>
                                  </p:stCondLst>
                                  <p:childTnLst>
                                    <p:animEffect transition="out" filter="fade">
                                      <p:cBhvr>
                                        <p:cTn id="51" dur="500"/>
                                        <p:tgtEl>
                                          <p:spTgt spid="465"/>
                                        </p:tgtEl>
                                      </p:cBhvr>
                                    </p:animEffect>
                                    <p:set>
                                      <p:cBhvr>
                                        <p:cTn id="52" dur="1" fill="hold">
                                          <p:stCondLst>
                                            <p:cond delay="500"/>
                                          </p:stCondLst>
                                        </p:cTn>
                                        <p:tgtEl>
                                          <p:spTgt spid="4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66"/>
                                        </p:tgtEl>
                                        <p:attrNameLst>
                                          <p:attrName>style.visibility</p:attrName>
                                        </p:attrNameLst>
                                      </p:cBhvr>
                                      <p:to>
                                        <p:strVal val="visible"/>
                                      </p:to>
                                    </p:set>
                                    <p:animEffect transition="in" filter="fade">
                                      <p:cBhvr>
                                        <p:cTn id="57" dur="4995"/>
                                        <p:tgtEl>
                                          <p:spTgt spid="466"/>
                                        </p:tgtEl>
                                      </p:cBhvr>
                                    </p:animEffect>
                                  </p:childTnLst>
                                </p:cTn>
                              </p:par>
                              <p:par>
                                <p:cTn id="58" presetID="10" presetClass="exit" presetSubtype="0" fill="hold" nodeType="withEffect">
                                  <p:stCondLst>
                                    <p:cond delay="0"/>
                                  </p:stCondLst>
                                  <p:childTnLst>
                                    <p:animEffect transition="out" filter="fade">
                                      <p:cBhvr>
                                        <p:cTn id="59" dur="500"/>
                                        <p:tgtEl>
                                          <p:spTgt spid="465"/>
                                        </p:tgtEl>
                                      </p:cBhvr>
                                    </p:animEffect>
                                    <p:set>
                                      <p:cBhvr>
                                        <p:cTn id="60" dur="1" fill="hold">
                                          <p:stCondLst>
                                            <p:cond delay="500"/>
                                          </p:stCondLst>
                                        </p:cTn>
                                        <p:tgtEl>
                                          <p:spTgt spid="46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67"/>
                                        </p:tgtEl>
                                        <p:attrNameLst>
                                          <p:attrName>style.visibility</p:attrName>
                                        </p:attrNameLst>
                                      </p:cBhvr>
                                      <p:to>
                                        <p:strVal val="visible"/>
                                      </p:to>
                                    </p:set>
                                    <p:animEffect transition="in" filter="fade">
                                      <p:cBhvr>
                                        <p:cTn id="65" dur="3706"/>
                                        <p:tgtEl>
                                          <p:spTgt spid="467"/>
                                        </p:tgtEl>
                                      </p:cBhvr>
                                    </p:animEffect>
                                  </p:childTnLst>
                                </p:cTn>
                              </p:par>
                              <p:par>
                                <p:cTn id="66" presetID="10" presetClass="exit" presetSubtype="0" fill="hold" nodeType="withEffect">
                                  <p:stCondLst>
                                    <p:cond delay="0"/>
                                  </p:stCondLst>
                                  <p:childTnLst>
                                    <p:animEffect transition="out" filter="fade">
                                      <p:cBhvr>
                                        <p:cTn id="67" dur="500"/>
                                        <p:tgtEl>
                                          <p:spTgt spid="460"/>
                                        </p:tgtEl>
                                      </p:cBhvr>
                                    </p:animEffect>
                                    <p:set>
                                      <p:cBhvr>
                                        <p:cTn id="68" dur="1" fill="hold">
                                          <p:stCondLst>
                                            <p:cond delay="500"/>
                                          </p:stCondLst>
                                        </p:cTn>
                                        <p:tgtEl>
                                          <p:spTgt spid="46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65"/>
                                        </p:tgtEl>
                                      </p:cBhvr>
                                    </p:animEffect>
                                    <p:set>
                                      <p:cBhvr>
                                        <p:cTn id="71" dur="1" fill="hold">
                                          <p:stCondLst>
                                            <p:cond delay="500"/>
                                          </p:stCondLst>
                                        </p:cTn>
                                        <p:tgtEl>
                                          <p:spTgt spid="46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44"/>
                                        </p:tgtEl>
                                      </p:cBhvr>
                                    </p:animEffect>
                                    <p:set>
                                      <p:cBhvr>
                                        <p:cTn id="74" dur="1" fill="hold">
                                          <p:stCondLst>
                                            <p:cond delay="500"/>
                                          </p:stCondLst>
                                        </p:cTn>
                                        <p:tgtEl>
                                          <p:spTgt spid="44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52"/>
                                        </p:tgtEl>
                                      </p:cBhvr>
                                    </p:animEffect>
                                    <p:set>
                                      <p:cBhvr>
                                        <p:cTn id="77" dur="1" fill="hold">
                                          <p:stCondLst>
                                            <p:cond delay="500"/>
                                          </p:stCondLst>
                                        </p:cTn>
                                        <p:tgtEl>
                                          <p:spTgt spid="45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29"/>
                                        </p:tgtEl>
                                      </p:cBhvr>
                                    </p:animEffect>
                                    <p:set>
                                      <p:cBhvr>
                                        <p:cTn id="80" dur="1" fill="hold">
                                          <p:stCondLst>
                                            <p:cond delay="500"/>
                                          </p:stCondLst>
                                        </p:cTn>
                                        <p:tgtEl>
                                          <p:spTgt spid="42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54"/>
                                        </p:tgtEl>
                                      </p:cBhvr>
                                    </p:animEffect>
                                    <p:set>
                                      <p:cBhvr>
                                        <p:cTn id="83" dur="1" fill="hold">
                                          <p:stCondLst>
                                            <p:cond delay="500"/>
                                          </p:stCondLst>
                                        </p:cTn>
                                        <p:tgtEl>
                                          <p:spTgt spid="45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34"/>
                                        </p:tgtEl>
                                      </p:cBhvr>
                                    </p:animEffect>
                                    <p:set>
                                      <p:cBhvr>
                                        <p:cTn id="86" dur="1" fill="hold">
                                          <p:stCondLst>
                                            <p:cond delay="500"/>
                                          </p:stCondLst>
                                        </p:cTn>
                                        <p:tgtEl>
                                          <p:spTgt spid="43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55"/>
                                        </p:tgtEl>
                                      </p:cBhvr>
                                    </p:animEffect>
                                    <p:set>
                                      <p:cBhvr>
                                        <p:cTn id="89" dur="1" fill="hold">
                                          <p:stCondLst>
                                            <p:cond delay="500"/>
                                          </p:stCondLst>
                                        </p:cTn>
                                        <p:tgtEl>
                                          <p:spTgt spid="4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19"/>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479" name="Google Shape;479;p19"/>
          <p:cNvGrpSpPr/>
          <p:nvPr/>
        </p:nvGrpSpPr>
        <p:grpSpPr>
          <a:xfrm>
            <a:off x="6770639" y="3009107"/>
            <a:ext cx="5105398" cy="1790698"/>
            <a:chOff x="6770639" y="3009107"/>
            <a:chExt cx="5105398" cy="1790698"/>
          </a:xfrm>
        </p:grpSpPr>
        <p:grpSp>
          <p:nvGrpSpPr>
            <p:cNvPr id="480" name="Google Shape;480;p19"/>
            <p:cNvGrpSpPr/>
            <p:nvPr/>
          </p:nvGrpSpPr>
          <p:grpSpPr>
            <a:xfrm>
              <a:off x="6770639" y="3009107"/>
              <a:ext cx="5105398" cy="1790698"/>
              <a:chOff x="838202" y="2438400"/>
              <a:chExt cx="5105398" cy="2057398"/>
            </a:xfrm>
          </p:grpSpPr>
          <p:sp>
            <p:nvSpPr>
              <p:cNvPr id="481" name="Google Shape;481;p19"/>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82" name="Google Shape;482;p19"/>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83" name="Google Shape;483;p19"/>
            <p:cNvSpPr/>
            <p:nvPr/>
          </p:nvSpPr>
          <p:spPr>
            <a:xfrm>
              <a:off x="722884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Hội nghị Tổng bộ Việt Minh.</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484" name="Google Shape;484;p19"/>
          <p:cNvGrpSpPr/>
          <p:nvPr/>
        </p:nvGrpSpPr>
        <p:grpSpPr>
          <a:xfrm>
            <a:off x="6770639" y="4933892"/>
            <a:ext cx="5105398" cy="1790698"/>
            <a:chOff x="6770639" y="4933892"/>
            <a:chExt cx="5105398" cy="1790698"/>
          </a:xfrm>
        </p:grpSpPr>
        <p:grpSp>
          <p:nvGrpSpPr>
            <p:cNvPr id="485" name="Google Shape;485;p19"/>
            <p:cNvGrpSpPr/>
            <p:nvPr/>
          </p:nvGrpSpPr>
          <p:grpSpPr>
            <a:xfrm>
              <a:off x="6770639" y="4933892"/>
              <a:ext cx="5105398" cy="1790698"/>
              <a:chOff x="838202" y="2438400"/>
              <a:chExt cx="5105398" cy="2057398"/>
            </a:xfrm>
          </p:grpSpPr>
          <p:sp>
            <p:nvSpPr>
              <p:cNvPr id="486" name="Google Shape;486;p19"/>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87" name="Google Shape;487;p19"/>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88" name="Google Shape;488;p19"/>
            <p:cNvSpPr/>
            <p:nvPr/>
          </p:nvSpPr>
          <p:spPr>
            <a:xfrm>
              <a:off x="722884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Cambria"/>
                  <a:ea typeface="Cambria"/>
                  <a:cs typeface="Cambria"/>
                  <a:sym typeface="Cambria"/>
                </a:rPr>
                <a:t>Ủy ban Khởi nghĩa Toàn quốc họp lần 1.</a:t>
              </a:r>
              <a:endParaRPr kumimoji="0" sz="3200" b="1" i="0" u="none" strike="noStrike" kern="0" cap="none" spc="0" normalizeH="0" baseline="0" noProof="0">
                <a:ln>
                  <a:noFill/>
                </a:ln>
                <a:solidFill>
                  <a:srgbClr val="000000"/>
                </a:solidFill>
                <a:effectLst/>
                <a:uLnTx/>
                <a:uFillTx/>
                <a:latin typeface="Cambria"/>
                <a:ea typeface="Cambria"/>
                <a:cs typeface="Cambria"/>
                <a:sym typeface="Cambria"/>
              </a:endParaRPr>
            </a:p>
          </p:txBody>
        </p:sp>
      </p:grpSp>
      <p:grpSp>
        <p:nvGrpSpPr>
          <p:cNvPr id="489" name="Google Shape;489;p19"/>
          <p:cNvGrpSpPr/>
          <p:nvPr/>
        </p:nvGrpSpPr>
        <p:grpSpPr>
          <a:xfrm>
            <a:off x="838201" y="4933892"/>
            <a:ext cx="5105398" cy="1790698"/>
            <a:chOff x="838201" y="4933892"/>
            <a:chExt cx="5105398" cy="1790698"/>
          </a:xfrm>
        </p:grpSpPr>
        <p:grpSp>
          <p:nvGrpSpPr>
            <p:cNvPr id="490" name="Google Shape;490;p19"/>
            <p:cNvGrpSpPr/>
            <p:nvPr/>
          </p:nvGrpSpPr>
          <p:grpSpPr>
            <a:xfrm>
              <a:off x="838201" y="4933892"/>
              <a:ext cx="5105398" cy="1790698"/>
              <a:chOff x="838202" y="2438400"/>
              <a:chExt cx="5105398" cy="2057398"/>
            </a:xfrm>
          </p:grpSpPr>
          <p:sp>
            <p:nvSpPr>
              <p:cNvPr id="491" name="Google Shape;491;p19"/>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92" name="Google Shape;492;p19"/>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93" name="Google Shape;493;p19"/>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Hội nghị Toàn quốc của Đảng.</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494" name="Google Shape;494;p19"/>
          <p:cNvGrpSpPr/>
          <p:nvPr/>
        </p:nvGrpSpPr>
        <p:grpSpPr>
          <a:xfrm>
            <a:off x="838201" y="3009107"/>
            <a:ext cx="5105398" cy="1790698"/>
            <a:chOff x="838201" y="3009107"/>
            <a:chExt cx="5105398" cy="1790698"/>
          </a:xfrm>
        </p:grpSpPr>
        <p:grpSp>
          <p:nvGrpSpPr>
            <p:cNvPr id="495" name="Google Shape;495;p19"/>
            <p:cNvGrpSpPr/>
            <p:nvPr/>
          </p:nvGrpSpPr>
          <p:grpSpPr>
            <a:xfrm>
              <a:off x="838201" y="3009107"/>
              <a:ext cx="5105398" cy="1790698"/>
              <a:chOff x="838202" y="2438400"/>
              <a:chExt cx="5105398" cy="2057398"/>
            </a:xfrm>
          </p:grpSpPr>
          <p:sp>
            <p:nvSpPr>
              <p:cNvPr id="496" name="Google Shape;496;p19"/>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497" name="Google Shape;497;p19"/>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endParaRPr kumimoji="0" sz="3200" b="0"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498" name="Google Shape;498;p19"/>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F243E"/>
                  </a:solidFill>
                  <a:effectLst/>
                  <a:uLnTx/>
                  <a:uFillTx/>
                  <a:latin typeface="Cambria"/>
                  <a:ea typeface="Cambria"/>
                  <a:cs typeface="Cambria"/>
                  <a:sym typeface="Cambria"/>
                </a:rPr>
                <a:t>Đại hội Quốc dân.</a:t>
              </a:r>
              <a:endParaRPr kumimoji="0" sz="32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499" name="Google Shape;499;p19"/>
          <p:cNvGrpSpPr/>
          <p:nvPr/>
        </p:nvGrpSpPr>
        <p:grpSpPr>
          <a:xfrm>
            <a:off x="1734884" y="965200"/>
            <a:ext cx="10209422" cy="1835680"/>
            <a:chOff x="1982578" y="246435"/>
            <a:chExt cx="9961727" cy="2554445"/>
          </a:xfrm>
        </p:grpSpPr>
        <p:pic>
          <p:nvPicPr>
            <p:cNvPr id="500" name="Google Shape;500;p19"/>
            <p:cNvPicPr preferRelativeResize="0"/>
            <p:nvPr/>
          </p:nvPicPr>
          <p:blipFill rotWithShape="1">
            <a:blip r:embed="rId4">
              <a:alphaModFix/>
            </a:blip>
            <a:srcRect/>
            <a:stretch/>
          </p:blipFill>
          <p:spPr>
            <a:xfrm>
              <a:off x="1982578" y="246435"/>
              <a:ext cx="9961727" cy="2554445"/>
            </a:xfrm>
            <a:prstGeom prst="rect">
              <a:avLst/>
            </a:prstGeom>
            <a:noFill/>
            <a:ln>
              <a:noFill/>
            </a:ln>
          </p:spPr>
        </p:pic>
        <p:sp>
          <p:nvSpPr>
            <p:cNvPr id="501" name="Google Shape;501;p19"/>
            <p:cNvSpPr/>
            <p:nvPr/>
          </p:nvSpPr>
          <p:spPr>
            <a:xfrm>
              <a:off x="2217904" y="502553"/>
              <a:ext cx="9471904" cy="2042207"/>
            </a:xfrm>
            <a:prstGeom prst="roundRect">
              <a:avLst>
                <a:gd name="adj" fmla="val 16667"/>
              </a:avLst>
            </a:prstGeom>
            <a:noFill/>
            <a:ln>
              <a:noFill/>
            </a:ln>
          </p:spPr>
          <p:txBody>
            <a:bodyPr spcFirstLastPara="1" wrap="square" lIns="91425" tIns="45700" rIns="91425" bIns="45700" anchor="ctr" anchorCtr="0">
              <a:noAutofit/>
            </a:bodyPr>
            <a:lstStyle/>
            <a:p>
              <a:pPr marL="0" marR="2730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F243E"/>
                  </a:solidFill>
                  <a:effectLst/>
                  <a:uLnTx/>
                  <a:uFillTx/>
                  <a:latin typeface="Cambria"/>
                  <a:ea typeface="Cambria"/>
                  <a:cs typeface="Cambria"/>
                  <a:sym typeface="Cambria"/>
                </a:rPr>
                <a:t>Câu 4: Từ ngày 14 – 15/8/1945, tại Tân Trào (Tuyên Quang) đã diễn ra sự kiện nào?</a:t>
              </a:r>
              <a:endParaRPr kumimoji="0" sz="36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pic>
        <p:nvPicPr>
          <p:cNvPr id="502" name="Google Shape;502;p19"/>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503" name="Google Shape;503;p19"/>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504" name="Google Shape;504;p19"/>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505" name="Google Shape;505;p19"/>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506" name="Google Shape;506;p19"/>
          <p:cNvGrpSpPr/>
          <p:nvPr/>
        </p:nvGrpSpPr>
        <p:grpSpPr>
          <a:xfrm>
            <a:off x="-4113608" y="45177"/>
            <a:ext cx="4140239" cy="2438343"/>
            <a:chOff x="-4113608" y="45177"/>
            <a:chExt cx="4140239" cy="2438343"/>
          </a:xfrm>
        </p:grpSpPr>
        <p:pic>
          <p:nvPicPr>
            <p:cNvPr id="507" name="Google Shape;507;p19"/>
            <p:cNvPicPr preferRelativeResize="0"/>
            <p:nvPr/>
          </p:nvPicPr>
          <p:blipFill rotWithShape="1">
            <a:blip r:embed="rId6">
              <a:alphaModFix/>
            </a:blip>
            <a:srcRect/>
            <a:stretch/>
          </p:blipFill>
          <p:spPr>
            <a:xfrm flipH="1">
              <a:off x="-4113608" y="153715"/>
              <a:ext cx="1959439" cy="2329805"/>
            </a:xfrm>
            <a:prstGeom prst="rect">
              <a:avLst/>
            </a:prstGeom>
            <a:noFill/>
            <a:ln>
              <a:noFill/>
            </a:ln>
          </p:spPr>
        </p:pic>
        <p:pic>
          <p:nvPicPr>
            <p:cNvPr id="508" name="Google Shape;508;p19"/>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509" name="Google Shape;509;p19"/>
            <p:cNvSpPr txBox="1"/>
            <p:nvPr/>
          </p:nvSpPr>
          <p:spPr>
            <a:xfrm>
              <a:off x="-1916107" y="437875"/>
              <a:ext cx="1699185" cy="123110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Mình thích màu này!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0" name="Google Shape;510;p19"/>
          <p:cNvGrpSpPr/>
          <p:nvPr/>
        </p:nvGrpSpPr>
        <p:grpSpPr>
          <a:xfrm>
            <a:off x="-6727676" y="-302318"/>
            <a:ext cx="3242225" cy="2846957"/>
            <a:chOff x="-6727674" y="-791952"/>
            <a:chExt cx="3799838" cy="3336591"/>
          </a:xfrm>
        </p:grpSpPr>
        <p:pic>
          <p:nvPicPr>
            <p:cNvPr id="511" name="Google Shape;511;p19"/>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512" name="Google Shape;512;p19"/>
            <p:cNvGrpSpPr/>
            <p:nvPr/>
          </p:nvGrpSpPr>
          <p:grpSpPr>
            <a:xfrm>
              <a:off x="-5340907" y="59459"/>
              <a:ext cx="2413071" cy="1810717"/>
              <a:chOff x="-7140530" y="4053414"/>
              <a:chExt cx="7475120" cy="5609171"/>
            </a:xfrm>
          </p:grpSpPr>
          <p:pic>
            <p:nvPicPr>
              <p:cNvPr id="513" name="Google Shape;513;p19"/>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514" name="Google Shape;514;p19"/>
              <p:cNvSpPr txBox="1"/>
              <p:nvPr/>
            </p:nvSpPr>
            <p:spPr>
              <a:xfrm>
                <a:off x="-7140530" y="5075962"/>
                <a:ext cx="7475120" cy="335217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515" name="Google Shape;515;p19"/>
          <p:cNvPicPr preferRelativeResize="0"/>
          <p:nvPr/>
        </p:nvPicPr>
        <p:blipFill rotWithShape="1">
          <a:blip r:embed="rId9">
            <a:alphaModFix/>
          </a:blip>
          <a:srcRect/>
          <a:stretch/>
        </p:blipFill>
        <p:spPr>
          <a:xfrm>
            <a:off x="93183" y="92742"/>
            <a:ext cx="1548518" cy="2383743"/>
          </a:xfrm>
          <a:prstGeom prst="rect">
            <a:avLst/>
          </a:prstGeom>
          <a:noFill/>
          <a:ln>
            <a:noFill/>
          </a:ln>
        </p:spPr>
      </p:pic>
      <p:pic>
        <p:nvPicPr>
          <p:cNvPr id="516" name="Google Shape;516;p19"/>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517" name="Google Shape;517;p19"/>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518" name="Google Shape;518;p19"/>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F243E"/>
              </a:buClr>
              <a:buSzPts val="2900"/>
              <a:buFont typeface="Cambria"/>
              <a:buNone/>
              <a:tabLst/>
              <a:defRPr/>
            </a:pPr>
            <a: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t>Thầy cô nhấp chuột</a:t>
            </a:r>
            <a:b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9" name="Google Shape;519;p19"/>
          <p:cNvGrpSpPr/>
          <p:nvPr/>
        </p:nvGrpSpPr>
        <p:grpSpPr>
          <a:xfrm>
            <a:off x="4000498" y="7010400"/>
            <a:ext cx="4076701" cy="1981200"/>
            <a:chOff x="4000498" y="7010400"/>
            <a:chExt cx="4076701" cy="1981200"/>
          </a:xfrm>
        </p:grpSpPr>
        <p:sp>
          <p:nvSpPr>
            <p:cNvPr id="520" name="Google Shape;520;p19"/>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F243E"/>
                </a:buClr>
                <a:buSzPts val="2900"/>
                <a:buFont typeface="Cambria"/>
                <a:buNone/>
                <a:tabLst/>
                <a:defRPr/>
              </a:pPr>
              <a: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t>Thầy cô nhấp vào chiếc chuông     ở màu mà học sinh chọn để</a:t>
              </a:r>
              <a:b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21" name="Google Shape;521;p19"/>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522" name="Google Shape;522;p19"/>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F243E"/>
              </a:buClr>
              <a:buSzPts val="2900"/>
              <a:buFont typeface="Cambria"/>
              <a:buNone/>
              <a:tabLst/>
              <a:defRPr/>
            </a:pPr>
            <a: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t>Sau khi HS trả lời xong, thầy cô nhấp chuột</a:t>
            </a:r>
            <a:b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t>hoặc phím -&gt; để đến</a:t>
            </a:r>
            <a:b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0" i="0" u="none" strike="noStrike" kern="0" cap="none" spc="0" normalizeH="0" baseline="0" noProof="0">
                <a:ln>
                  <a:noFill/>
                </a:ln>
                <a:solidFill>
                  <a:srgbClr val="0F243E"/>
                </a:solidFill>
                <a:effectLst/>
                <a:uLnTx/>
                <a:uFillTx/>
                <a:latin typeface="Cambria"/>
                <a:ea typeface="Cambria"/>
                <a:cs typeface="Cambria"/>
                <a:sym typeface="Cambria"/>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1000"/>
                                        <p:tgtEl>
                                          <p:spTgt spid="51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99"/>
                                        </p:tgtEl>
                                        <p:attrNameLst>
                                          <p:attrName>style.visibility</p:attrName>
                                        </p:attrNameLst>
                                      </p:cBhvr>
                                      <p:to>
                                        <p:strVal val="visible"/>
                                      </p:to>
                                    </p:set>
                                    <p:anim calcmode="lin" valueType="num">
                                      <p:cBhvr additive="base">
                                        <p:cTn id="10" dur="1000"/>
                                        <p:tgtEl>
                                          <p:spTgt spid="49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94"/>
                                        </p:tgtEl>
                                        <p:attrNameLst>
                                          <p:attrName>style.visibility</p:attrName>
                                        </p:attrNameLst>
                                      </p:cBhvr>
                                      <p:to>
                                        <p:strVal val="visible"/>
                                      </p:to>
                                    </p:set>
                                    <p:anim calcmode="lin" valueType="num">
                                      <p:cBhvr additive="base">
                                        <p:cTn id="15" dur="1000"/>
                                        <p:tgtEl>
                                          <p:spTgt spid="49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02"/>
                                        </p:tgtEl>
                                        <p:attrNameLst>
                                          <p:attrName>style.visibility</p:attrName>
                                        </p:attrNameLst>
                                      </p:cBhvr>
                                      <p:to>
                                        <p:strVal val="visible"/>
                                      </p:to>
                                    </p:set>
                                    <p:anim calcmode="lin" valueType="num">
                                      <p:cBhvr additive="base">
                                        <p:cTn id="18" dur="1000"/>
                                        <p:tgtEl>
                                          <p:spTgt spid="50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479"/>
                                        </p:tgtEl>
                                        <p:attrNameLst>
                                          <p:attrName>style.visibility</p:attrName>
                                        </p:attrNameLst>
                                      </p:cBhvr>
                                      <p:to>
                                        <p:strVal val="visible"/>
                                      </p:to>
                                    </p:set>
                                    <p:anim calcmode="lin" valueType="num">
                                      <p:cBhvr additive="base">
                                        <p:cTn id="21" dur="1000"/>
                                        <p:tgtEl>
                                          <p:spTgt spid="47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504"/>
                                        </p:tgtEl>
                                        <p:attrNameLst>
                                          <p:attrName>style.visibility</p:attrName>
                                        </p:attrNameLst>
                                      </p:cBhvr>
                                      <p:to>
                                        <p:strVal val="visible"/>
                                      </p:to>
                                    </p:set>
                                    <p:anim calcmode="lin" valueType="num">
                                      <p:cBhvr additive="base">
                                        <p:cTn id="24" dur="1000"/>
                                        <p:tgtEl>
                                          <p:spTgt spid="50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489"/>
                                        </p:tgtEl>
                                        <p:attrNameLst>
                                          <p:attrName>style.visibility</p:attrName>
                                        </p:attrNameLst>
                                      </p:cBhvr>
                                      <p:to>
                                        <p:strVal val="visible"/>
                                      </p:to>
                                    </p:set>
                                    <p:anim calcmode="lin" valueType="num">
                                      <p:cBhvr additive="base">
                                        <p:cTn id="27" dur="1000"/>
                                        <p:tgtEl>
                                          <p:spTgt spid="489"/>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503"/>
                                        </p:tgtEl>
                                        <p:attrNameLst>
                                          <p:attrName>style.visibility</p:attrName>
                                        </p:attrNameLst>
                                      </p:cBhvr>
                                      <p:to>
                                        <p:strVal val="visible"/>
                                      </p:to>
                                    </p:set>
                                    <p:anim calcmode="lin" valueType="num">
                                      <p:cBhvr additive="base">
                                        <p:cTn id="30" dur="1000"/>
                                        <p:tgtEl>
                                          <p:spTgt spid="50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484"/>
                                        </p:tgtEl>
                                        <p:attrNameLst>
                                          <p:attrName>style.visibility</p:attrName>
                                        </p:attrNameLst>
                                      </p:cBhvr>
                                      <p:to>
                                        <p:strVal val="visible"/>
                                      </p:to>
                                    </p:set>
                                    <p:anim calcmode="lin" valueType="num">
                                      <p:cBhvr additive="base">
                                        <p:cTn id="33" dur="1000"/>
                                        <p:tgtEl>
                                          <p:spTgt spid="484"/>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505"/>
                                        </p:tgtEl>
                                        <p:attrNameLst>
                                          <p:attrName>style.visibility</p:attrName>
                                        </p:attrNameLst>
                                      </p:cBhvr>
                                      <p:to>
                                        <p:strVal val="visible"/>
                                      </p:to>
                                    </p:set>
                                    <p:anim calcmode="lin" valueType="num">
                                      <p:cBhvr additive="base">
                                        <p:cTn id="36" dur="1000"/>
                                        <p:tgtEl>
                                          <p:spTgt spid="50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16"/>
                                        </p:tgtEl>
                                        <p:attrNameLst>
                                          <p:attrName>style.visibility</p:attrName>
                                        </p:attrNameLst>
                                      </p:cBhvr>
                                      <p:to>
                                        <p:strVal val="visible"/>
                                      </p:to>
                                    </p:set>
                                    <p:animEffect transition="in" filter="fade">
                                      <p:cBhvr>
                                        <p:cTn id="41" dur="4995"/>
                                        <p:tgtEl>
                                          <p:spTgt spid="516"/>
                                        </p:tgtEl>
                                      </p:cBhvr>
                                    </p:animEffect>
                                  </p:childTnLst>
                                </p:cTn>
                              </p:par>
                              <p:par>
                                <p:cTn id="42" presetID="10" presetClass="exit" presetSubtype="0" fill="hold" nodeType="withEffect">
                                  <p:stCondLst>
                                    <p:cond delay="0"/>
                                  </p:stCondLst>
                                  <p:childTnLst>
                                    <p:animEffect transition="out" filter="fade">
                                      <p:cBhvr>
                                        <p:cTn id="43" dur="500"/>
                                        <p:tgtEl>
                                          <p:spTgt spid="515"/>
                                        </p:tgtEl>
                                      </p:cBhvr>
                                    </p:animEffect>
                                    <p:set>
                                      <p:cBhvr>
                                        <p:cTn id="44" dur="1" fill="hold">
                                          <p:stCondLst>
                                            <p:cond delay="500"/>
                                          </p:stCondLst>
                                        </p:cTn>
                                        <p:tgtEl>
                                          <p:spTgt spid="5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6"/>
                                        </p:tgtEl>
                                        <p:attrNameLst>
                                          <p:attrName>style.visibility</p:attrName>
                                        </p:attrNameLst>
                                      </p:cBhvr>
                                      <p:to>
                                        <p:strVal val="visible"/>
                                      </p:to>
                                    </p:set>
                                    <p:animEffect transition="in" filter="fade">
                                      <p:cBhvr>
                                        <p:cTn id="49" dur="4995"/>
                                        <p:tgtEl>
                                          <p:spTgt spid="516"/>
                                        </p:tgtEl>
                                      </p:cBhvr>
                                    </p:animEffect>
                                  </p:childTnLst>
                                </p:cTn>
                              </p:par>
                              <p:par>
                                <p:cTn id="50" presetID="10" presetClass="exit" presetSubtype="0" fill="hold" nodeType="withEffect">
                                  <p:stCondLst>
                                    <p:cond delay="0"/>
                                  </p:stCondLst>
                                  <p:childTnLst>
                                    <p:animEffect transition="out" filter="fade">
                                      <p:cBhvr>
                                        <p:cTn id="51" dur="500"/>
                                        <p:tgtEl>
                                          <p:spTgt spid="515"/>
                                        </p:tgtEl>
                                      </p:cBhvr>
                                    </p:animEffect>
                                    <p:set>
                                      <p:cBhvr>
                                        <p:cTn id="52" dur="1" fill="hold">
                                          <p:stCondLst>
                                            <p:cond delay="500"/>
                                          </p:stCondLst>
                                        </p:cTn>
                                        <p:tgtEl>
                                          <p:spTgt spid="5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16"/>
                                        </p:tgtEl>
                                        <p:attrNameLst>
                                          <p:attrName>style.visibility</p:attrName>
                                        </p:attrNameLst>
                                      </p:cBhvr>
                                      <p:to>
                                        <p:strVal val="visible"/>
                                      </p:to>
                                    </p:set>
                                    <p:animEffect transition="in" filter="fade">
                                      <p:cBhvr>
                                        <p:cTn id="57" dur="4995"/>
                                        <p:tgtEl>
                                          <p:spTgt spid="516"/>
                                        </p:tgtEl>
                                      </p:cBhvr>
                                    </p:animEffect>
                                  </p:childTnLst>
                                </p:cTn>
                              </p:par>
                              <p:par>
                                <p:cTn id="58" presetID="10" presetClass="exit" presetSubtype="0" fill="hold" nodeType="withEffect">
                                  <p:stCondLst>
                                    <p:cond delay="0"/>
                                  </p:stCondLst>
                                  <p:childTnLst>
                                    <p:animEffect transition="out" filter="fade">
                                      <p:cBhvr>
                                        <p:cTn id="59" dur="500"/>
                                        <p:tgtEl>
                                          <p:spTgt spid="515"/>
                                        </p:tgtEl>
                                      </p:cBhvr>
                                    </p:animEffect>
                                    <p:set>
                                      <p:cBhvr>
                                        <p:cTn id="60" dur="1" fill="hold">
                                          <p:stCondLst>
                                            <p:cond delay="500"/>
                                          </p:stCondLst>
                                        </p:cTn>
                                        <p:tgtEl>
                                          <p:spTgt spid="5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7"/>
                                        </p:tgtEl>
                                        <p:attrNameLst>
                                          <p:attrName>style.visibility</p:attrName>
                                        </p:attrNameLst>
                                      </p:cBhvr>
                                      <p:to>
                                        <p:strVal val="visible"/>
                                      </p:to>
                                    </p:set>
                                    <p:animEffect transition="in" filter="fade">
                                      <p:cBhvr>
                                        <p:cTn id="65" dur="3706"/>
                                        <p:tgtEl>
                                          <p:spTgt spid="517"/>
                                        </p:tgtEl>
                                      </p:cBhvr>
                                    </p:animEffect>
                                  </p:childTnLst>
                                </p:cTn>
                              </p:par>
                              <p:par>
                                <p:cTn id="66" presetID="10" presetClass="exit" presetSubtype="0" fill="hold" nodeType="withEffect">
                                  <p:stCondLst>
                                    <p:cond delay="0"/>
                                  </p:stCondLst>
                                  <p:childTnLst>
                                    <p:animEffect transition="out" filter="fade">
                                      <p:cBhvr>
                                        <p:cTn id="67" dur="500"/>
                                        <p:tgtEl>
                                          <p:spTgt spid="510"/>
                                        </p:tgtEl>
                                      </p:cBhvr>
                                    </p:animEffect>
                                    <p:set>
                                      <p:cBhvr>
                                        <p:cTn id="68" dur="1" fill="hold">
                                          <p:stCondLst>
                                            <p:cond delay="500"/>
                                          </p:stCondLst>
                                        </p:cTn>
                                        <p:tgtEl>
                                          <p:spTgt spid="51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15"/>
                                        </p:tgtEl>
                                      </p:cBhvr>
                                    </p:animEffect>
                                    <p:set>
                                      <p:cBhvr>
                                        <p:cTn id="71" dur="1" fill="hold">
                                          <p:stCondLst>
                                            <p:cond delay="500"/>
                                          </p:stCondLst>
                                        </p:cTn>
                                        <p:tgtEl>
                                          <p:spTgt spid="51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94"/>
                                        </p:tgtEl>
                                      </p:cBhvr>
                                    </p:animEffect>
                                    <p:set>
                                      <p:cBhvr>
                                        <p:cTn id="74" dur="1" fill="hold">
                                          <p:stCondLst>
                                            <p:cond delay="500"/>
                                          </p:stCondLst>
                                        </p:cTn>
                                        <p:tgtEl>
                                          <p:spTgt spid="49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502"/>
                                        </p:tgtEl>
                                      </p:cBhvr>
                                    </p:animEffect>
                                    <p:set>
                                      <p:cBhvr>
                                        <p:cTn id="77" dur="1" fill="hold">
                                          <p:stCondLst>
                                            <p:cond delay="500"/>
                                          </p:stCondLst>
                                        </p:cTn>
                                        <p:tgtEl>
                                          <p:spTgt spid="50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79"/>
                                        </p:tgtEl>
                                      </p:cBhvr>
                                    </p:animEffect>
                                    <p:set>
                                      <p:cBhvr>
                                        <p:cTn id="80" dur="1" fill="hold">
                                          <p:stCondLst>
                                            <p:cond delay="500"/>
                                          </p:stCondLst>
                                        </p:cTn>
                                        <p:tgtEl>
                                          <p:spTgt spid="47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04"/>
                                        </p:tgtEl>
                                      </p:cBhvr>
                                    </p:animEffect>
                                    <p:set>
                                      <p:cBhvr>
                                        <p:cTn id="83" dur="1" fill="hold">
                                          <p:stCondLst>
                                            <p:cond delay="500"/>
                                          </p:stCondLst>
                                        </p:cTn>
                                        <p:tgtEl>
                                          <p:spTgt spid="50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84"/>
                                        </p:tgtEl>
                                      </p:cBhvr>
                                    </p:animEffect>
                                    <p:set>
                                      <p:cBhvr>
                                        <p:cTn id="86" dur="1" fill="hold">
                                          <p:stCondLst>
                                            <p:cond delay="500"/>
                                          </p:stCondLst>
                                        </p:cTn>
                                        <p:tgtEl>
                                          <p:spTgt spid="48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05"/>
                                        </p:tgtEl>
                                      </p:cBhvr>
                                    </p:animEffect>
                                    <p:set>
                                      <p:cBhvr>
                                        <p:cTn id="89" dur="1" fill="hold">
                                          <p:stCondLst>
                                            <p:cond delay="500"/>
                                          </p:stCondLst>
                                        </p:cTn>
                                        <p:tgtEl>
                                          <p:spTgt spid="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20"/>
          <p:cNvPicPr preferRelativeResize="0"/>
          <p:nvPr/>
        </p:nvPicPr>
        <p:blipFill rotWithShape="1">
          <a:blip r:embed="rId3">
            <a:alphaModFix/>
          </a:blip>
          <a:srcRect/>
          <a:stretch/>
        </p:blipFill>
        <p:spPr>
          <a:xfrm>
            <a:off x="0" y="6844"/>
            <a:ext cx="12192000" cy="6844311"/>
          </a:xfrm>
          <a:prstGeom prst="rect">
            <a:avLst/>
          </a:prstGeom>
          <a:noFill/>
          <a:ln>
            <a:noFill/>
          </a:ln>
        </p:spPr>
      </p:pic>
      <p:grpSp>
        <p:nvGrpSpPr>
          <p:cNvPr id="529" name="Google Shape;529;p20"/>
          <p:cNvGrpSpPr/>
          <p:nvPr/>
        </p:nvGrpSpPr>
        <p:grpSpPr>
          <a:xfrm>
            <a:off x="6770639" y="3009107"/>
            <a:ext cx="5105398" cy="1790698"/>
            <a:chOff x="6770639" y="3009107"/>
            <a:chExt cx="5105398" cy="1790698"/>
          </a:xfrm>
        </p:grpSpPr>
        <p:grpSp>
          <p:nvGrpSpPr>
            <p:cNvPr id="530" name="Google Shape;530;p20"/>
            <p:cNvGrpSpPr/>
            <p:nvPr/>
          </p:nvGrpSpPr>
          <p:grpSpPr>
            <a:xfrm>
              <a:off x="6770639" y="3009107"/>
              <a:ext cx="5105398" cy="1790698"/>
              <a:chOff x="838202" y="2438400"/>
              <a:chExt cx="5105398" cy="2057398"/>
            </a:xfrm>
          </p:grpSpPr>
          <p:sp>
            <p:nvSpPr>
              <p:cNvPr id="531" name="Google Shape;531;p20"/>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532" name="Google Shape;532;p20"/>
              <p:cNvSpPr/>
              <p:nvPr/>
            </p:nvSpPr>
            <p:spPr>
              <a:xfrm>
                <a:off x="952501" y="2514599"/>
                <a:ext cx="4876800" cy="1905000"/>
              </a:xfrm>
              <a:prstGeom prst="roundRect">
                <a:avLst>
                  <a:gd name="adj" fmla="val 16667"/>
                </a:avLst>
              </a:prstGeom>
              <a:solidFill>
                <a:srgbClr val="3378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533" name="Google Shape;533;p20"/>
            <p:cNvSpPr/>
            <p:nvPr/>
          </p:nvSpPr>
          <p:spPr>
            <a:xfrm>
              <a:off x="722884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2730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Cao trào kháng Pháp, đòi độc lập.</a:t>
              </a: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534" name="Google Shape;534;p20"/>
          <p:cNvGrpSpPr/>
          <p:nvPr/>
        </p:nvGrpSpPr>
        <p:grpSpPr>
          <a:xfrm>
            <a:off x="6770639" y="4933892"/>
            <a:ext cx="5105398" cy="1917263"/>
            <a:chOff x="6770639" y="4933892"/>
            <a:chExt cx="5105398" cy="1917263"/>
          </a:xfrm>
        </p:grpSpPr>
        <p:grpSp>
          <p:nvGrpSpPr>
            <p:cNvPr id="535" name="Google Shape;535;p20"/>
            <p:cNvGrpSpPr/>
            <p:nvPr/>
          </p:nvGrpSpPr>
          <p:grpSpPr>
            <a:xfrm>
              <a:off x="6770639" y="4933892"/>
              <a:ext cx="5105398" cy="1790698"/>
              <a:chOff x="838202" y="2438400"/>
              <a:chExt cx="5105398" cy="2057398"/>
            </a:xfrm>
          </p:grpSpPr>
          <p:sp>
            <p:nvSpPr>
              <p:cNvPr id="536" name="Google Shape;536;p20"/>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537" name="Google Shape;537;p20"/>
              <p:cNvSpPr/>
              <p:nvPr/>
            </p:nvSpPr>
            <p:spPr>
              <a:xfrm>
                <a:off x="952501" y="2514599"/>
                <a:ext cx="4876800" cy="1905000"/>
              </a:xfrm>
              <a:prstGeom prst="roundRect">
                <a:avLst>
                  <a:gd name="adj" fmla="val 16667"/>
                </a:avLst>
              </a:prstGeom>
              <a:solidFill>
                <a:srgbClr val="FF462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538" name="Google Shape;538;p20"/>
            <p:cNvSpPr/>
            <p:nvPr/>
          </p:nvSpPr>
          <p:spPr>
            <a:xfrm>
              <a:off x="7228842" y="4981628"/>
              <a:ext cx="4515128" cy="1869527"/>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Cao trào cứu đói, giảm nghèo.</a:t>
              </a: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539" name="Google Shape;539;p20"/>
          <p:cNvGrpSpPr/>
          <p:nvPr/>
        </p:nvGrpSpPr>
        <p:grpSpPr>
          <a:xfrm>
            <a:off x="838201" y="4933892"/>
            <a:ext cx="5105398" cy="1790698"/>
            <a:chOff x="838201" y="4933892"/>
            <a:chExt cx="5105398" cy="1790698"/>
          </a:xfrm>
        </p:grpSpPr>
        <p:grpSp>
          <p:nvGrpSpPr>
            <p:cNvPr id="540" name="Google Shape;540;p20"/>
            <p:cNvGrpSpPr/>
            <p:nvPr/>
          </p:nvGrpSpPr>
          <p:grpSpPr>
            <a:xfrm>
              <a:off x="838201" y="4933892"/>
              <a:ext cx="5105398" cy="1790698"/>
              <a:chOff x="838202" y="2438400"/>
              <a:chExt cx="5105398" cy="2057398"/>
            </a:xfrm>
          </p:grpSpPr>
          <p:sp>
            <p:nvSpPr>
              <p:cNvPr id="541" name="Google Shape;541;p20"/>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542" name="Google Shape;542;p20"/>
              <p:cNvSpPr/>
              <p:nvPr/>
            </p:nvSpPr>
            <p:spPr>
              <a:xfrm>
                <a:off x="952501" y="2514599"/>
                <a:ext cx="4876800" cy="1905000"/>
              </a:xfrm>
              <a:prstGeom prst="roundRect">
                <a:avLst>
                  <a:gd name="adj" fmla="val 16667"/>
                </a:avLst>
              </a:prstGeom>
              <a:solidFill>
                <a:srgbClr val="00CF7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543" name="Google Shape;543;p20"/>
            <p:cNvSpPr/>
            <p:nvPr/>
          </p:nvSpPr>
          <p:spPr>
            <a:xfrm>
              <a:off x="1314172" y="49816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228600" marR="27305" lvl="0" indent="27051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Cao trào kháng Nhật, diệt Mỹ.</a:t>
              </a: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544" name="Google Shape;544;p20"/>
          <p:cNvGrpSpPr/>
          <p:nvPr/>
        </p:nvGrpSpPr>
        <p:grpSpPr>
          <a:xfrm>
            <a:off x="838201" y="3009107"/>
            <a:ext cx="5105398" cy="1790698"/>
            <a:chOff x="838201" y="3009107"/>
            <a:chExt cx="5105398" cy="1790698"/>
          </a:xfrm>
        </p:grpSpPr>
        <p:grpSp>
          <p:nvGrpSpPr>
            <p:cNvPr id="545" name="Google Shape;545;p20"/>
            <p:cNvGrpSpPr/>
            <p:nvPr/>
          </p:nvGrpSpPr>
          <p:grpSpPr>
            <a:xfrm>
              <a:off x="838201" y="3009107"/>
              <a:ext cx="5105398" cy="1790698"/>
              <a:chOff x="838202" y="2438400"/>
              <a:chExt cx="5105398" cy="2057398"/>
            </a:xfrm>
          </p:grpSpPr>
          <p:sp>
            <p:nvSpPr>
              <p:cNvPr id="546" name="Google Shape;546;p20"/>
              <p:cNvSpPr/>
              <p:nvPr/>
            </p:nvSpPr>
            <p:spPr>
              <a:xfrm>
                <a:off x="838202" y="2438400"/>
                <a:ext cx="5105398" cy="205739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sp>
            <p:nvSpPr>
              <p:cNvPr id="547" name="Google Shape;547;p20"/>
              <p:cNvSpPr/>
              <p:nvPr/>
            </p:nvSpPr>
            <p:spPr>
              <a:xfrm>
                <a:off x="952501" y="2514599"/>
                <a:ext cx="4876800" cy="1905000"/>
              </a:xfrm>
              <a:prstGeom prst="roundRect">
                <a:avLst>
                  <a:gd name="adj" fmla="val 16667"/>
                </a:avLst>
              </a:prstGeom>
              <a:solidFill>
                <a:srgbClr val="F49C1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900"/>
                  <a:buFont typeface="Calibri"/>
                  <a:buNone/>
                  <a:tabLst/>
                  <a:defRPr/>
                </a:pP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sp>
          <p:nvSpPr>
            <p:cNvPr id="548" name="Google Shape;548;p20"/>
            <p:cNvSpPr/>
            <p:nvPr/>
          </p:nvSpPr>
          <p:spPr>
            <a:xfrm>
              <a:off x="1314172" y="3075428"/>
              <a:ext cx="4515128" cy="1653739"/>
            </a:xfrm>
            <a:prstGeom prst="roundRect">
              <a:avLst>
                <a:gd name="adj" fmla="val 16667"/>
              </a:avLst>
            </a:prstGeom>
            <a:noFill/>
            <a:ln>
              <a:noFill/>
            </a:ln>
          </p:spPr>
          <p:txBody>
            <a:bodyPr spcFirstLastPara="1" wrap="square" lIns="91425" tIns="45700" rIns="91425" bIns="45700" anchor="ctr" anchorCtr="0">
              <a:noAutofit/>
            </a:bodyPr>
            <a:lstStyle/>
            <a:p>
              <a:pPr marL="0" marR="2730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Cao trào kháng Nhật, cứu nước.</a:t>
              </a:r>
              <a:endParaRPr kumimoji="0" sz="2900" b="1" i="0" u="none" strike="noStrike" kern="0" cap="none" spc="0" normalizeH="0" baseline="0" noProof="0">
                <a:ln>
                  <a:noFill/>
                </a:ln>
                <a:solidFill>
                  <a:srgbClr val="0F243E"/>
                </a:solidFill>
                <a:effectLst/>
                <a:uLnTx/>
                <a:uFillTx/>
                <a:latin typeface="Cambria"/>
                <a:ea typeface="Cambria"/>
                <a:cs typeface="Cambria"/>
                <a:sym typeface="Cambria"/>
              </a:endParaRPr>
            </a:p>
          </p:txBody>
        </p:sp>
      </p:grpSp>
      <p:grpSp>
        <p:nvGrpSpPr>
          <p:cNvPr id="549" name="Google Shape;549;p20"/>
          <p:cNvGrpSpPr/>
          <p:nvPr/>
        </p:nvGrpSpPr>
        <p:grpSpPr>
          <a:xfrm>
            <a:off x="1782243" y="797673"/>
            <a:ext cx="9961727" cy="2042207"/>
            <a:chOff x="2056482" y="807278"/>
            <a:chExt cx="9961727" cy="2042207"/>
          </a:xfrm>
        </p:grpSpPr>
        <p:pic>
          <p:nvPicPr>
            <p:cNvPr id="550" name="Google Shape;550;p20"/>
            <p:cNvPicPr preferRelativeResize="0"/>
            <p:nvPr/>
          </p:nvPicPr>
          <p:blipFill rotWithShape="1">
            <a:blip r:embed="rId4">
              <a:alphaModFix/>
            </a:blip>
            <a:srcRect/>
            <a:stretch/>
          </p:blipFill>
          <p:spPr>
            <a:xfrm>
              <a:off x="2056482" y="1011952"/>
              <a:ext cx="9961727" cy="1837533"/>
            </a:xfrm>
            <a:prstGeom prst="rect">
              <a:avLst/>
            </a:prstGeom>
            <a:noFill/>
            <a:ln>
              <a:noFill/>
            </a:ln>
          </p:spPr>
        </p:pic>
        <p:sp>
          <p:nvSpPr>
            <p:cNvPr id="551" name="Google Shape;551;p20"/>
            <p:cNvSpPr/>
            <p:nvPr/>
          </p:nvSpPr>
          <p:spPr>
            <a:xfrm>
              <a:off x="2301393" y="807278"/>
              <a:ext cx="9471904" cy="204220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Câu 5: Từ tháng 3 – 8/1945, cao trào nào đã diễn ra ở Việt Nam góp phần chuẩn bị lực lượng, tập dượt quần chúng đấu tranh?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52" name="Google Shape;552;p20"/>
          <p:cNvPicPr preferRelativeResize="0"/>
          <p:nvPr/>
        </p:nvPicPr>
        <p:blipFill rotWithShape="1">
          <a:blip r:embed="rId5">
            <a:alphaModFix/>
          </a:blip>
          <a:srcRect/>
          <a:stretch/>
        </p:blipFill>
        <p:spPr>
          <a:xfrm>
            <a:off x="210615" y="3269287"/>
            <a:ext cx="1322947" cy="1219306"/>
          </a:xfrm>
          <a:prstGeom prst="rect">
            <a:avLst/>
          </a:prstGeom>
          <a:noFill/>
          <a:ln>
            <a:noFill/>
          </a:ln>
        </p:spPr>
      </p:pic>
      <p:pic>
        <p:nvPicPr>
          <p:cNvPr id="553" name="Google Shape;553;p20"/>
          <p:cNvPicPr preferRelativeResize="0"/>
          <p:nvPr/>
        </p:nvPicPr>
        <p:blipFill rotWithShape="1">
          <a:blip r:embed="rId5">
            <a:alphaModFix/>
          </a:blip>
          <a:srcRect/>
          <a:stretch/>
        </p:blipFill>
        <p:spPr>
          <a:xfrm>
            <a:off x="210615" y="5219641"/>
            <a:ext cx="1322947" cy="1219306"/>
          </a:xfrm>
          <a:prstGeom prst="rect">
            <a:avLst/>
          </a:prstGeom>
          <a:noFill/>
          <a:ln>
            <a:noFill/>
          </a:ln>
        </p:spPr>
      </p:pic>
      <p:pic>
        <p:nvPicPr>
          <p:cNvPr id="554" name="Google Shape;554;p20"/>
          <p:cNvPicPr preferRelativeResize="0"/>
          <p:nvPr/>
        </p:nvPicPr>
        <p:blipFill rotWithShape="1">
          <a:blip r:embed="rId5">
            <a:alphaModFix/>
          </a:blip>
          <a:srcRect/>
          <a:stretch/>
        </p:blipFill>
        <p:spPr>
          <a:xfrm>
            <a:off x="6223464" y="3269287"/>
            <a:ext cx="1322947" cy="1219306"/>
          </a:xfrm>
          <a:prstGeom prst="rect">
            <a:avLst/>
          </a:prstGeom>
          <a:noFill/>
          <a:ln>
            <a:noFill/>
          </a:ln>
        </p:spPr>
      </p:pic>
      <p:pic>
        <p:nvPicPr>
          <p:cNvPr id="555" name="Google Shape;555;p20"/>
          <p:cNvPicPr preferRelativeResize="0"/>
          <p:nvPr/>
        </p:nvPicPr>
        <p:blipFill rotWithShape="1">
          <a:blip r:embed="rId5">
            <a:alphaModFix/>
          </a:blip>
          <a:srcRect/>
          <a:stretch/>
        </p:blipFill>
        <p:spPr>
          <a:xfrm>
            <a:off x="6223464" y="5219641"/>
            <a:ext cx="1322947" cy="1219306"/>
          </a:xfrm>
          <a:prstGeom prst="rect">
            <a:avLst/>
          </a:prstGeom>
          <a:noFill/>
          <a:ln>
            <a:noFill/>
          </a:ln>
        </p:spPr>
      </p:pic>
      <p:grpSp>
        <p:nvGrpSpPr>
          <p:cNvPr id="556" name="Google Shape;556;p20"/>
          <p:cNvGrpSpPr/>
          <p:nvPr/>
        </p:nvGrpSpPr>
        <p:grpSpPr>
          <a:xfrm>
            <a:off x="-4114800" y="45177"/>
            <a:ext cx="4141431" cy="2439595"/>
            <a:chOff x="-4114800" y="45177"/>
            <a:chExt cx="4141431" cy="2439595"/>
          </a:xfrm>
        </p:grpSpPr>
        <p:pic>
          <p:nvPicPr>
            <p:cNvPr id="557" name="Google Shape;557;p20"/>
            <p:cNvPicPr preferRelativeResize="0"/>
            <p:nvPr/>
          </p:nvPicPr>
          <p:blipFill rotWithShape="1">
            <a:blip r:embed="rId6">
              <a:alphaModFix/>
            </a:blip>
            <a:srcRect/>
            <a:stretch/>
          </p:blipFill>
          <p:spPr>
            <a:xfrm flipH="1">
              <a:off x="-4114800" y="152464"/>
              <a:ext cx="1961824" cy="2332308"/>
            </a:xfrm>
            <a:prstGeom prst="rect">
              <a:avLst/>
            </a:prstGeom>
            <a:noFill/>
            <a:ln>
              <a:noFill/>
            </a:ln>
          </p:spPr>
        </p:pic>
        <p:pic>
          <p:nvPicPr>
            <p:cNvPr id="558" name="Google Shape;558;p20"/>
            <p:cNvPicPr preferRelativeResize="0"/>
            <p:nvPr/>
          </p:nvPicPr>
          <p:blipFill rotWithShape="1">
            <a:blip r:embed="rId7">
              <a:alphaModFix/>
            </a:blip>
            <a:srcRect/>
            <a:stretch/>
          </p:blipFill>
          <p:spPr>
            <a:xfrm rot="10312293" flipH="1">
              <a:off x="-2097738" y="181379"/>
              <a:ext cx="2030834" cy="1467344"/>
            </a:xfrm>
            <a:prstGeom prst="rect">
              <a:avLst/>
            </a:prstGeom>
            <a:noFill/>
            <a:ln>
              <a:noFill/>
            </a:ln>
            <a:effectLst>
              <a:outerShdw blurRad="50800" dist="38100" dir="2700000" algn="tl" rotWithShape="0">
                <a:srgbClr val="000000">
                  <a:alpha val="40000"/>
                </a:srgbClr>
              </a:outerShdw>
            </a:effectLst>
          </p:spPr>
        </p:pic>
        <p:sp>
          <p:nvSpPr>
            <p:cNvPr id="559" name="Google Shape;559;p20"/>
            <p:cNvSpPr txBox="1"/>
            <p:nvPr/>
          </p:nvSpPr>
          <p:spPr>
            <a:xfrm>
              <a:off x="-1916107" y="437875"/>
              <a:ext cx="1699185" cy="123110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Yeahhh,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Đúng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Mình thích màu này!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0" name="Google Shape;560;p20"/>
          <p:cNvGrpSpPr/>
          <p:nvPr/>
        </p:nvGrpSpPr>
        <p:grpSpPr>
          <a:xfrm>
            <a:off x="-6727673" y="-302318"/>
            <a:ext cx="3242224" cy="2846957"/>
            <a:chOff x="-6727674" y="-791952"/>
            <a:chExt cx="3799839" cy="3336591"/>
          </a:xfrm>
        </p:grpSpPr>
        <p:pic>
          <p:nvPicPr>
            <p:cNvPr id="561" name="Google Shape;561;p20"/>
            <p:cNvPicPr preferRelativeResize="0"/>
            <p:nvPr/>
          </p:nvPicPr>
          <p:blipFill rotWithShape="1">
            <a:blip r:embed="rId8">
              <a:alphaModFix/>
            </a:blip>
            <a:srcRect/>
            <a:stretch/>
          </p:blipFill>
          <p:spPr>
            <a:xfrm flipH="1">
              <a:off x="-6727674" y="-791952"/>
              <a:ext cx="2646923" cy="3336591"/>
            </a:xfrm>
            <a:prstGeom prst="rect">
              <a:avLst/>
            </a:prstGeom>
            <a:noFill/>
            <a:ln>
              <a:noFill/>
            </a:ln>
          </p:spPr>
        </p:pic>
        <p:grpSp>
          <p:nvGrpSpPr>
            <p:cNvPr id="562" name="Google Shape;562;p20"/>
            <p:cNvGrpSpPr/>
            <p:nvPr/>
          </p:nvGrpSpPr>
          <p:grpSpPr>
            <a:xfrm>
              <a:off x="-5340908" y="59459"/>
              <a:ext cx="2413073" cy="1810717"/>
              <a:chOff x="-7140535" y="4053414"/>
              <a:chExt cx="7475127" cy="5609171"/>
            </a:xfrm>
          </p:grpSpPr>
          <p:pic>
            <p:nvPicPr>
              <p:cNvPr id="563" name="Google Shape;563;p20"/>
              <p:cNvPicPr preferRelativeResize="0"/>
              <p:nvPr/>
            </p:nvPicPr>
            <p:blipFill rotWithShape="1">
              <a:blip r:embed="rId7">
                <a:alphaModFix/>
              </a:blip>
              <a:srcRect/>
              <a:stretch/>
            </p:blipFill>
            <p:spPr>
              <a:xfrm rot="10312293" flipH="1">
                <a:off x="-6838077" y="4492546"/>
                <a:ext cx="6547671" cy="4730906"/>
              </a:xfrm>
              <a:prstGeom prst="rect">
                <a:avLst/>
              </a:prstGeom>
              <a:noFill/>
              <a:ln>
                <a:noFill/>
              </a:ln>
              <a:effectLst>
                <a:outerShdw blurRad="50800" dist="38100" dir="2700000" algn="tl" rotWithShape="0">
                  <a:srgbClr val="000000">
                    <a:alpha val="40000"/>
                  </a:srgbClr>
                </a:outerShdw>
              </a:effectLst>
            </p:spPr>
          </p:pic>
          <p:sp>
            <p:nvSpPr>
              <p:cNvPr id="564" name="Google Shape;564;p20"/>
              <p:cNvSpPr txBox="1"/>
              <p:nvPr/>
            </p:nvSpPr>
            <p:spPr>
              <a:xfrm>
                <a:off x="-7140535" y="5075962"/>
                <a:ext cx="7475127" cy="335217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Huhu,</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chưa chính xác rồi!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243E"/>
                  </a:buClr>
                  <a:buSzPts val="2000"/>
                  <a:buFont typeface="Cambria"/>
                  <a:buNone/>
                  <a:tabLst/>
                  <a:defRPr/>
                </a:pPr>
                <a:r>
                  <a:rPr kumimoji="0" lang="en-US" sz="2000" b="0" i="0" u="none" strike="noStrike" kern="0" cap="none" spc="0" normalizeH="0" baseline="0" noProof="0">
                    <a:ln>
                      <a:noFill/>
                    </a:ln>
                    <a:solidFill>
                      <a:srgbClr val="0F243E"/>
                    </a:solidFill>
                    <a:effectLst/>
                    <a:uLnTx/>
                    <a:uFillTx/>
                    <a:latin typeface="Cambria"/>
                    <a:ea typeface="Cambria"/>
                    <a:cs typeface="Cambria"/>
                    <a:sym typeface="Cambria"/>
                  </a:rPr>
                  <a:t>Bạn chọn lại nha.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565" name="Google Shape;565;p20"/>
          <p:cNvPicPr preferRelativeResize="0"/>
          <p:nvPr/>
        </p:nvPicPr>
        <p:blipFill rotWithShape="1">
          <a:blip r:embed="rId9">
            <a:alphaModFix/>
          </a:blip>
          <a:srcRect/>
          <a:stretch/>
        </p:blipFill>
        <p:spPr>
          <a:xfrm>
            <a:off x="309178" y="339721"/>
            <a:ext cx="1548518" cy="2383743"/>
          </a:xfrm>
          <a:prstGeom prst="rect">
            <a:avLst/>
          </a:prstGeom>
          <a:noFill/>
          <a:ln>
            <a:noFill/>
          </a:ln>
        </p:spPr>
      </p:pic>
      <p:pic>
        <p:nvPicPr>
          <p:cNvPr id="566" name="Google Shape;566;p20"/>
          <p:cNvPicPr preferRelativeResize="0"/>
          <p:nvPr/>
        </p:nvPicPr>
        <p:blipFill rotWithShape="1">
          <a:blip r:embed="rId10">
            <a:alphaModFix/>
          </a:blip>
          <a:srcRect/>
          <a:stretch/>
        </p:blipFill>
        <p:spPr>
          <a:xfrm>
            <a:off x="-1245012" y="4407923"/>
            <a:ext cx="487363" cy="487363"/>
          </a:xfrm>
          <a:prstGeom prst="rect">
            <a:avLst/>
          </a:prstGeom>
          <a:noFill/>
          <a:ln>
            <a:noFill/>
          </a:ln>
        </p:spPr>
      </p:pic>
      <p:pic>
        <p:nvPicPr>
          <p:cNvPr id="567" name="Google Shape;567;p20"/>
          <p:cNvPicPr preferRelativeResize="0"/>
          <p:nvPr/>
        </p:nvPicPr>
        <p:blipFill rotWithShape="1">
          <a:blip r:embed="rId10">
            <a:alphaModFix/>
          </a:blip>
          <a:srcRect/>
          <a:stretch/>
        </p:blipFill>
        <p:spPr>
          <a:xfrm>
            <a:off x="-1231859" y="2876396"/>
            <a:ext cx="487363" cy="487363"/>
          </a:xfrm>
          <a:prstGeom prst="rect">
            <a:avLst/>
          </a:prstGeom>
          <a:noFill/>
          <a:ln>
            <a:noFill/>
          </a:ln>
        </p:spPr>
      </p:pic>
      <p:sp>
        <p:nvSpPr>
          <p:cNvPr id="568" name="Google Shape;568;p20"/>
          <p:cNvSpPr/>
          <p:nvPr/>
        </p:nvSpPr>
        <p:spPr>
          <a:xfrm>
            <a:off x="0"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F243E"/>
              </a:buClr>
              <a:buSzPts val="2900"/>
              <a:buFont typeface="Cambria"/>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Thầy cô nhấp chuột</a:t>
            </a:r>
            <a:b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1 lần để hiện câu hỏi. Nhấp thêm 1 lần để hiện các đáp án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9" name="Google Shape;569;p20"/>
          <p:cNvGrpSpPr/>
          <p:nvPr/>
        </p:nvGrpSpPr>
        <p:grpSpPr>
          <a:xfrm>
            <a:off x="4000498" y="7010400"/>
            <a:ext cx="4076701" cy="1981200"/>
            <a:chOff x="4000498" y="7010400"/>
            <a:chExt cx="4076701" cy="1981200"/>
          </a:xfrm>
        </p:grpSpPr>
        <p:sp>
          <p:nvSpPr>
            <p:cNvPr id="570" name="Google Shape;570;p20"/>
            <p:cNvSpPr/>
            <p:nvPr/>
          </p:nvSpPr>
          <p:spPr>
            <a:xfrm>
              <a:off x="4000498" y="7010400"/>
              <a:ext cx="4076701"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F243E"/>
                </a:buClr>
                <a:buSzPts val="2900"/>
                <a:buFont typeface="Cambria"/>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Thầy cô nhấp vào chiếc chuông     ở màu mà học sinh chọn để</a:t>
              </a:r>
              <a:b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kiểm tra đáp án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71" name="Google Shape;571;p20"/>
            <p:cNvPicPr preferRelativeResize="0"/>
            <p:nvPr/>
          </p:nvPicPr>
          <p:blipFill rotWithShape="1">
            <a:blip r:embed="rId5">
              <a:alphaModFix/>
            </a:blip>
            <a:srcRect/>
            <a:stretch/>
          </p:blipFill>
          <p:spPr>
            <a:xfrm>
              <a:off x="5651965" y="7594600"/>
              <a:ext cx="330708" cy="304800"/>
            </a:xfrm>
            <a:prstGeom prst="rect">
              <a:avLst/>
            </a:prstGeom>
            <a:noFill/>
            <a:ln>
              <a:noFill/>
            </a:ln>
          </p:spPr>
        </p:pic>
      </p:grpSp>
      <p:sp>
        <p:nvSpPr>
          <p:cNvPr id="572" name="Google Shape;572;p20"/>
          <p:cNvSpPr/>
          <p:nvPr/>
        </p:nvSpPr>
        <p:spPr>
          <a:xfrm>
            <a:off x="8229597" y="7010400"/>
            <a:ext cx="3886200" cy="198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F243E"/>
              </a:buClr>
              <a:buSzPts val="2900"/>
              <a:buFont typeface="Cambria"/>
              <a:buNone/>
              <a:tabLst/>
              <a:defRPr/>
            </a:pP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Sau khi HS trả lời xong, thầy cô nhấp chuột</a:t>
            </a:r>
            <a:b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hoặc phím -&gt; để đến</a:t>
            </a:r>
            <a:b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br>
            <a:r>
              <a:rPr kumimoji="0" lang="en-US" sz="2900" b="1" i="0" u="none" strike="noStrike" kern="0" cap="none" spc="0" normalizeH="0" baseline="0" noProof="0">
                <a:ln>
                  <a:noFill/>
                </a:ln>
                <a:solidFill>
                  <a:srgbClr val="0F243E"/>
                </a:solidFill>
                <a:effectLst/>
                <a:uLnTx/>
                <a:uFillTx/>
                <a:latin typeface="Cambria"/>
                <a:ea typeface="Cambria"/>
                <a:cs typeface="Cambria"/>
                <a:sym typeface="Cambria"/>
              </a:rPr>
              <a:t>câu hỏi tiếp theo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1000"/>
                                        <p:tgtEl>
                                          <p:spTgt spid="56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549"/>
                                        </p:tgtEl>
                                        <p:attrNameLst>
                                          <p:attrName>style.visibility</p:attrName>
                                        </p:attrNameLst>
                                      </p:cBhvr>
                                      <p:to>
                                        <p:strVal val="visible"/>
                                      </p:to>
                                    </p:set>
                                    <p:anim calcmode="lin" valueType="num">
                                      <p:cBhvr additive="base">
                                        <p:cTn id="10" dur="1000"/>
                                        <p:tgtEl>
                                          <p:spTgt spid="54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44"/>
                                        </p:tgtEl>
                                        <p:attrNameLst>
                                          <p:attrName>style.visibility</p:attrName>
                                        </p:attrNameLst>
                                      </p:cBhvr>
                                      <p:to>
                                        <p:strVal val="visible"/>
                                      </p:to>
                                    </p:set>
                                    <p:anim calcmode="lin" valueType="num">
                                      <p:cBhvr additive="base">
                                        <p:cTn id="15" dur="1000"/>
                                        <p:tgtEl>
                                          <p:spTgt spid="54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52"/>
                                        </p:tgtEl>
                                        <p:attrNameLst>
                                          <p:attrName>style.visibility</p:attrName>
                                        </p:attrNameLst>
                                      </p:cBhvr>
                                      <p:to>
                                        <p:strVal val="visible"/>
                                      </p:to>
                                    </p:set>
                                    <p:anim calcmode="lin" valueType="num">
                                      <p:cBhvr additive="base">
                                        <p:cTn id="18" dur="1000"/>
                                        <p:tgtEl>
                                          <p:spTgt spid="55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300"/>
                                  </p:stCondLst>
                                  <p:childTnLst>
                                    <p:set>
                                      <p:cBhvr>
                                        <p:cTn id="20" dur="1" fill="hold">
                                          <p:stCondLst>
                                            <p:cond delay="0"/>
                                          </p:stCondLst>
                                        </p:cTn>
                                        <p:tgtEl>
                                          <p:spTgt spid="529"/>
                                        </p:tgtEl>
                                        <p:attrNameLst>
                                          <p:attrName>style.visibility</p:attrName>
                                        </p:attrNameLst>
                                      </p:cBhvr>
                                      <p:to>
                                        <p:strVal val="visible"/>
                                      </p:to>
                                    </p:set>
                                    <p:anim calcmode="lin" valueType="num">
                                      <p:cBhvr additive="base">
                                        <p:cTn id="21" dur="1000"/>
                                        <p:tgtEl>
                                          <p:spTgt spid="52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300"/>
                                  </p:stCondLst>
                                  <p:childTnLst>
                                    <p:set>
                                      <p:cBhvr>
                                        <p:cTn id="23" dur="1" fill="hold">
                                          <p:stCondLst>
                                            <p:cond delay="0"/>
                                          </p:stCondLst>
                                        </p:cTn>
                                        <p:tgtEl>
                                          <p:spTgt spid="554"/>
                                        </p:tgtEl>
                                        <p:attrNameLst>
                                          <p:attrName>style.visibility</p:attrName>
                                        </p:attrNameLst>
                                      </p:cBhvr>
                                      <p:to>
                                        <p:strVal val="visible"/>
                                      </p:to>
                                    </p:set>
                                    <p:anim calcmode="lin" valueType="num">
                                      <p:cBhvr additive="base">
                                        <p:cTn id="24" dur="1000"/>
                                        <p:tgtEl>
                                          <p:spTgt spid="554"/>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700"/>
                                  </p:stCondLst>
                                  <p:childTnLst>
                                    <p:set>
                                      <p:cBhvr>
                                        <p:cTn id="26" dur="1" fill="hold">
                                          <p:stCondLst>
                                            <p:cond delay="0"/>
                                          </p:stCondLst>
                                        </p:cTn>
                                        <p:tgtEl>
                                          <p:spTgt spid="539"/>
                                        </p:tgtEl>
                                        <p:attrNameLst>
                                          <p:attrName>style.visibility</p:attrName>
                                        </p:attrNameLst>
                                      </p:cBhvr>
                                      <p:to>
                                        <p:strVal val="visible"/>
                                      </p:to>
                                    </p:set>
                                    <p:anim calcmode="lin" valueType="num">
                                      <p:cBhvr additive="base">
                                        <p:cTn id="27" dur="1000"/>
                                        <p:tgtEl>
                                          <p:spTgt spid="539"/>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700"/>
                                  </p:stCondLst>
                                  <p:childTnLst>
                                    <p:set>
                                      <p:cBhvr>
                                        <p:cTn id="29" dur="1" fill="hold">
                                          <p:stCondLst>
                                            <p:cond delay="0"/>
                                          </p:stCondLst>
                                        </p:cTn>
                                        <p:tgtEl>
                                          <p:spTgt spid="553"/>
                                        </p:tgtEl>
                                        <p:attrNameLst>
                                          <p:attrName>style.visibility</p:attrName>
                                        </p:attrNameLst>
                                      </p:cBhvr>
                                      <p:to>
                                        <p:strVal val="visible"/>
                                      </p:to>
                                    </p:set>
                                    <p:anim calcmode="lin" valueType="num">
                                      <p:cBhvr additive="base">
                                        <p:cTn id="30" dur="1000"/>
                                        <p:tgtEl>
                                          <p:spTgt spid="55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1100"/>
                                  </p:stCondLst>
                                  <p:childTnLst>
                                    <p:set>
                                      <p:cBhvr>
                                        <p:cTn id="32" dur="1" fill="hold">
                                          <p:stCondLst>
                                            <p:cond delay="0"/>
                                          </p:stCondLst>
                                        </p:cTn>
                                        <p:tgtEl>
                                          <p:spTgt spid="534"/>
                                        </p:tgtEl>
                                        <p:attrNameLst>
                                          <p:attrName>style.visibility</p:attrName>
                                        </p:attrNameLst>
                                      </p:cBhvr>
                                      <p:to>
                                        <p:strVal val="visible"/>
                                      </p:to>
                                    </p:set>
                                    <p:anim calcmode="lin" valueType="num">
                                      <p:cBhvr additive="base">
                                        <p:cTn id="33" dur="1000"/>
                                        <p:tgtEl>
                                          <p:spTgt spid="534"/>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1100"/>
                                  </p:stCondLst>
                                  <p:childTnLst>
                                    <p:set>
                                      <p:cBhvr>
                                        <p:cTn id="35" dur="1" fill="hold">
                                          <p:stCondLst>
                                            <p:cond delay="0"/>
                                          </p:stCondLst>
                                        </p:cTn>
                                        <p:tgtEl>
                                          <p:spTgt spid="555"/>
                                        </p:tgtEl>
                                        <p:attrNameLst>
                                          <p:attrName>style.visibility</p:attrName>
                                        </p:attrNameLst>
                                      </p:cBhvr>
                                      <p:to>
                                        <p:strVal val="visible"/>
                                      </p:to>
                                    </p:set>
                                    <p:anim calcmode="lin" valueType="num">
                                      <p:cBhvr additive="base">
                                        <p:cTn id="36" dur="1000"/>
                                        <p:tgtEl>
                                          <p:spTgt spid="55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67"/>
                                        </p:tgtEl>
                                        <p:attrNameLst>
                                          <p:attrName>style.visibility</p:attrName>
                                        </p:attrNameLst>
                                      </p:cBhvr>
                                      <p:to>
                                        <p:strVal val="visible"/>
                                      </p:to>
                                    </p:set>
                                    <p:animEffect transition="in" filter="fade">
                                      <p:cBhvr>
                                        <p:cTn id="41" dur="3706"/>
                                        <p:tgtEl>
                                          <p:spTgt spid="567"/>
                                        </p:tgtEl>
                                      </p:cBhvr>
                                    </p:animEffect>
                                  </p:childTnLst>
                                </p:cTn>
                              </p:par>
                              <p:par>
                                <p:cTn id="42" presetID="10" presetClass="exit" presetSubtype="0" fill="hold" nodeType="withEffect">
                                  <p:stCondLst>
                                    <p:cond delay="0"/>
                                  </p:stCondLst>
                                  <p:childTnLst>
                                    <p:animEffect transition="out" filter="fade">
                                      <p:cBhvr>
                                        <p:cTn id="43" dur="500"/>
                                        <p:tgtEl>
                                          <p:spTgt spid="560"/>
                                        </p:tgtEl>
                                      </p:cBhvr>
                                    </p:animEffect>
                                    <p:set>
                                      <p:cBhvr>
                                        <p:cTn id="44" dur="1" fill="hold">
                                          <p:stCondLst>
                                            <p:cond delay="500"/>
                                          </p:stCondLst>
                                        </p:cTn>
                                        <p:tgtEl>
                                          <p:spTgt spid="56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65"/>
                                        </p:tgtEl>
                                      </p:cBhvr>
                                    </p:animEffect>
                                    <p:set>
                                      <p:cBhvr>
                                        <p:cTn id="47" dur="1" fill="hold">
                                          <p:stCondLst>
                                            <p:cond delay="500"/>
                                          </p:stCondLst>
                                        </p:cTn>
                                        <p:tgtEl>
                                          <p:spTgt spid="56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529"/>
                                        </p:tgtEl>
                                      </p:cBhvr>
                                    </p:animEffect>
                                    <p:set>
                                      <p:cBhvr>
                                        <p:cTn id="50" dur="1" fill="hold">
                                          <p:stCondLst>
                                            <p:cond delay="500"/>
                                          </p:stCondLst>
                                        </p:cTn>
                                        <p:tgtEl>
                                          <p:spTgt spid="52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54"/>
                                        </p:tgtEl>
                                      </p:cBhvr>
                                    </p:animEffect>
                                    <p:set>
                                      <p:cBhvr>
                                        <p:cTn id="53" dur="1" fill="hold">
                                          <p:stCondLst>
                                            <p:cond delay="500"/>
                                          </p:stCondLst>
                                        </p:cTn>
                                        <p:tgtEl>
                                          <p:spTgt spid="55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39"/>
                                        </p:tgtEl>
                                      </p:cBhvr>
                                    </p:animEffect>
                                    <p:set>
                                      <p:cBhvr>
                                        <p:cTn id="56" dur="1" fill="hold">
                                          <p:stCondLst>
                                            <p:cond delay="500"/>
                                          </p:stCondLst>
                                        </p:cTn>
                                        <p:tgtEl>
                                          <p:spTgt spid="53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3"/>
                                        </p:tgtEl>
                                      </p:cBhvr>
                                    </p:animEffect>
                                    <p:set>
                                      <p:cBhvr>
                                        <p:cTn id="59" dur="1" fill="hold">
                                          <p:stCondLst>
                                            <p:cond delay="500"/>
                                          </p:stCondLst>
                                        </p:cTn>
                                        <p:tgtEl>
                                          <p:spTgt spid="55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34"/>
                                        </p:tgtEl>
                                      </p:cBhvr>
                                    </p:animEffect>
                                    <p:set>
                                      <p:cBhvr>
                                        <p:cTn id="62" dur="1" fill="hold">
                                          <p:stCondLst>
                                            <p:cond delay="500"/>
                                          </p:stCondLst>
                                        </p:cTn>
                                        <p:tgtEl>
                                          <p:spTgt spid="53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555"/>
                                        </p:tgtEl>
                                      </p:cBhvr>
                                    </p:animEffect>
                                    <p:set>
                                      <p:cBhvr>
                                        <p:cTn id="65" dur="1" fill="hold">
                                          <p:stCondLst>
                                            <p:cond delay="500"/>
                                          </p:stCondLst>
                                        </p:cTn>
                                        <p:tgtEl>
                                          <p:spTgt spid="55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66"/>
                                        </p:tgtEl>
                                        <p:attrNameLst>
                                          <p:attrName>style.visibility</p:attrName>
                                        </p:attrNameLst>
                                      </p:cBhvr>
                                      <p:to>
                                        <p:strVal val="visible"/>
                                      </p:to>
                                    </p:set>
                                    <p:animEffect transition="in" filter="fade">
                                      <p:cBhvr>
                                        <p:cTn id="70" dur="4995"/>
                                        <p:tgtEl>
                                          <p:spTgt spid="566"/>
                                        </p:tgtEl>
                                      </p:cBhvr>
                                    </p:animEffect>
                                  </p:childTnLst>
                                </p:cTn>
                              </p:par>
                              <p:par>
                                <p:cTn id="71" presetID="10" presetClass="exit" presetSubtype="0" fill="hold" nodeType="withEffect">
                                  <p:stCondLst>
                                    <p:cond delay="0"/>
                                  </p:stCondLst>
                                  <p:childTnLst>
                                    <p:animEffect transition="out" filter="fade">
                                      <p:cBhvr>
                                        <p:cTn id="72" dur="500"/>
                                        <p:tgtEl>
                                          <p:spTgt spid="565"/>
                                        </p:tgtEl>
                                      </p:cBhvr>
                                    </p:animEffect>
                                    <p:set>
                                      <p:cBhvr>
                                        <p:cTn id="73" dur="1" fill="hold">
                                          <p:stCondLst>
                                            <p:cond delay="500"/>
                                          </p:stCondLst>
                                        </p:cTn>
                                        <p:tgtEl>
                                          <p:spTgt spid="56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66"/>
                                        </p:tgtEl>
                                        <p:attrNameLst>
                                          <p:attrName>style.visibility</p:attrName>
                                        </p:attrNameLst>
                                      </p:cBhvr>
                                      <p:to>
                                        <p:strVal val="visible"/>
                                      </p:to>
                                    </p:set>
                                    <p:animEffect transition="in" filter="fade">
                                      <p:cBhvr>
                                        <p:cTn id="78" dur="4995"/>
                                        <p:tgtEl>
                                          <p:spTgt spid="566"/>
                                        </p:tgtEl>
                                      </p:cBhvr>
                                    </p:animEffect>
                                  </p:childTnLst>
                                </p:cTn>
                              </p:par>
                              <p:par>
                                <p:cTn id="79" presetID="10" presetClass="exit" presetSubtype="0" fill="hold" nodeType="withEffect">
                                  <p:stCondLst>
                                    <p:cond delay="0"/>
                                  </p:stCondLst>
                                  <p:childTnLst>
                                    <p:animEffect transition="out" filter="fade">
                                      <p:cBhvr>
                                        <p:cTn id="80" dur="500"/>
                                        <p:tgtEl>
                                          <p:spTgt spid="565"/>
                                        </p:tgtEl>
                                      </p:cBhvr>
                                    </p:animEffect>
                                    <p:set>
                                      <p:cBhvr>
                                        <p:cTn id="81" dur="1" fill="hold">
                                          <p:stCondLst>
                                            <p:cond delay="500"/>
                                          </p:stCondLst>
                                        </p:cTn>
                                        <p:tgtEl>
                                          <p:spTgt spid="56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66"/>
                                        </p:tgtEl>
                                        <p:attrNameLst>
                                          <p:attrName>style.visibility</p:attrName>
                                        </p:attrNameLst>
                                      </p:cBhvr>
                                      <p:to>
                                        <p:strVal val="visible"/>
                                      </p:to>
                                    </p:set>
                                    <p:animEffect transition="in" filter="fade">
                                      <p:cBhvr>
                                        <p:cTn id="86" dur="4995"/>
                                        <p:tgtEl>
                                          <p:spTgt spid="566"/>
                                        </p:tgtEl>
                                      </p:cBhvr>
                                    </p:animEffect>
                                  </p:childTnLst>
                                </p:cTn>
                              </p:par>
                              <p:par>
                                <p:cTn id="87" presetID="10" presetClass="exit" presetSubtype="0" fill="hold" nodeType="withEffect">
                                  <p:stCondLst>
                                    <p:cond delay="0"/>
                                  </p:stCondLst>
                                  <p:childTnLst>
                                    <p:animEffect transition="out" filter="fade">
                                      <p:cBhvr>
                                        <p:cTn id="88" dur="500"/>
                                        <p:tgtEl>
                                          <p:spTgt spid="565"/>
                                        </p:tgtEl>
                                      </p:cBhvr>
                                    </p:animEffect>
                                    <p:set>
                                      <p:cBhvr>
                                        <p:cTn id="89" dur="1" fill="hold">
                                          <p:stCondLst>
                                            <p:cond delay="500"/>
                                          </p:stCondLst>
                                        </p:cTn>
                                        <p:tgtEl>
                                          <p:spTgt spid="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
          <p:cNvSpPr/>
          <p:nvPr/>
        </p:nvSpPr>
        <p:spPr>
          <a:xfrm>
            <a:off x="5001422" y="2310852"/>
            <a:ext cx="246070" cy="2785061"/>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Cambria"/>
              <a:ea typeface="Cambria"/>
              <a:cs typeface="Cambria"/>
              <a:sym typeface="Cambria"/>
            </a:endParaRPr>
          </a:p>
        </p:txBody>
      </p:sp>
      <p:sp>
        <p:nvSpPr>
          <p:cNvPr id="225" name="Google Shape;225;p3"/>
          <p:cNvSpPr txBox="1"/>
          <p:nvPr/>
        </p:nvSpPr>
        <p:spPr>
          <a:xfrm>
            <a:off x="308658" y="2356702"/>
            <a:ext cx="4563012" cy="273921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 GIẢI MÃ Ô CHỮ</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571500" marR="0" lvl="0" indent="-571500" algn="ctr" defTabSz="914400" rtl="0" eaLnBrk="1" fontAlgn="auto" latinLnBrk="0" hangingPunct="1">
              <a:lnSpc>
                <a:spcPct val="100000"/>
              </a:lnSpc>
              <a:spcBef>
                <a:spcPts val="0"/>
              </a:spcBef>
              <a:spcAft>
                <a:spcPts val="0"/>
              </a:spcAft>
              <a:buClr>
                <a:srgbClr val="000000"/>
              </a:buClr>
              <a:buSzPts val="3600"/>
              <a:buFont typeface="Cambria"/>
              <a:buChar char="-"/>
              <a:tabLst/>
              <a:defRPr/>
            </a:pP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ĐỘC LẬP</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571500" marR="0" lvl="0" indent="-571500" algn="ctr" defTabSz="914400" rtl="0" eaLnBrk="1" fontAlgn="auto" latinLnBrk="0" hangingPunct="1">
              <a:lnSpc>
                <a:spcPct val="100000"/>
              </a:lnSpc>
              <a:spcBef>
                <a:spcPts val="0"/>
              </a:spcBef>
              <a:spcAft>
                <a:spcPts val="0"/>
              </a:spcAft>
              <a:buClr>
                <a:srgbClr val="000000"/>
              </a:buClr>
              <a:buSzPts val="3600"/>
              <a:buFont typeface="Cambria"/>
              <a:buChar char="-"/>
              <a:tabLst/>
              <a:defRPr/>
            </a:pP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CÁCH MẠNG</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571500" marR="0" lvl="0" indent="-571500" algn="ctr" defTabSz="914400" rtl="0" eaLnBrk="1" fontAlgn="auto" latinLnBrk="0" hangingPunct="1">
              <a:lnSpc>
                <a:spcPct val="100000"/>
              </a:lnSpc>
              <a:spcBef>
                <a:spcPts val="0"/>
              </a:spcBef>
              <a:spcAft>
                <a:spcPts val="0"/>
              </a:spcAft>
              <a:buClr>
                <a:srgbClr val="000000"/>
              </a:buClr>
              <a:buSzPts val="3600"/>
              <a:buFont typeface="Cambria"/>
              <a:buChar char="-"/>
              <a:tabLst/>
              <a:defRPr/>
            </a:pP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TÂN TRÀO</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571500" marR="0" lvl="0" indent="-571500" algn="ctr" defTabSz="914400" rtl="0" eaLnBrk="1" fontAlgn="auto" latinLnBrk="0" hangingPunct="1">
              <a:lnSpc>
                <a:spcPct val="100000"/>
              </a:lnSpc>
              <a:spcBef>
                <a:spcPts val="0"/>
              </a:spcBef>
              <a:spcAft>
                <a:spcPts val="0"/>
              </a:spcAft>
              <a:buClr>
                <a:srgbClr val="000000"/>
              </a:buClr>
              <a:buSzPts val="3600"/>
              <a:buFont typeface="Cambria"/>
              <a:buChar char="-"/>
              <a:tabLst/>
              <a:defRPr/>
            </a:pP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NHẬT BẢN</a:t>
            </a:r>
            <a:endParaRPr kumimoji="0" sz="36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endParaRPr>
          </a:p>
        </p:txBody>
      </p:sp>
      <p:graphicFrame>
        <p:nvGraphicFramePr>
          <p:cNvPr id="226" name="Google Shape;226;p3"/>
          <p:cNvGraphicFramePr/>
          <p:nvPr/>
        </p:nvGraphicFramePr>
        <p:xfrm>
          <a:off x="5377244" y="972272"/>
          <a:ext cx="6506150" cy="5741000"/>
        </p:xfrm>
        <a:graphic>
          <a:graphicData uri="http://schemas.openxmlformats.org/drawingml/2006/table">
            <a:tbl>
              <a:tblPr firstRow="1" bandRow="1">
                <a:noFill/>
              </a:tblPr>
              <a:tblGrid>
                <a:gridCol w="808775">
                  <a:extLst>
                    <a:ext uri="{9D8B030D-6E8A-4147-A177-3AD203B41FA5}">
                      <a16:colId xmlns:a16="http://schemas.microsoft.com/office/drawing/2014/main" val="20000"/>
                    </a:ext>
                  </a:extLst>
                </a:gridCol>
                <a:gridCol w="808775">
                  <a:extLst>
                    <a:ext uri="{9D8B030D-6E8A-4147-A177-3AD203B41FA5}">
                      <a16:colId xmlns:a16="http://schemas.microsoft.com/office/drawing/2014/main" val="20001"/>
                    </a:ext>
                  </a:extLst>
                </a:gridCol>
                <a:gridCol w="808775">
                  <a:extLst>
                    <a:ext uri="{9D8B030D-6E8A-4147-A177-3AD203B41FA5}">
                      <a16:colId xmlns:a16="http://schemas.microsoft.com/office/drawing/2014/main" val="20002"/>
                    </a:ext>
                  </a:extLst>
                </a:gridCol>
                <a:gridCol w="808775">
                  <a:extLst>
                    <a:ext uri="{9D8B030D-6E8A-4147-A177-3AD203B41FA5}">
                      <a16:colId xmlns:a16="http://schemas.microsoft.com/office/drawing/2014/main" val="20003"/>
                    </a:ext>
                  </a:extLst>
                </a:gridCol>
                <a:gridCol w="844725">
                  <a:extLst>
                    <a:ext uri="{9D8B030D-6E8A-4147-A177-3AD203B41FA5}">
                      <a16:colId xmlns:a16="http://schemas.microsoft.com/office/drawing/2014/main" val="20004"/>
                    </a:ext>
                  </a:extLst>
                </a:gridCol>
                <a:gridCol w="808775">
                  <a:extLst>
                    <a:ext uri="{9D8B030D-6E8A-4147-A177-3AD203B41FA5}">
                      <a16:colId xmlns:a16="http://schemas.microsoft.com/office/drawing/2014/main" val="20005"/>
                    </a:ext>
                  </a:extLst>
                </a:gridCol>
                <a:gridCol w="808775">
                  <a:extLst>
                    <a:ext uri="{9D8B030D-6E8A-4147-A177-3AD203B41FA5}">
                      <a16:colId xmlns:a16="http://schemas.microsoft.com/office/drawing/2014/main" val="20006"/>
                    </a:ext>
                  </a:extLst>
                </a:gridCol>
                <a:gridCol w="808775">
                  <a:extLst>
                    <a:ext uri="{9D8B030D-6E8A-4147-A177-3AD203B41FA5}">
                      <a16:colId xmlns:a16="http://schemas.microsoft.com/office/drawing/2014/main" val="20007"/>
                    </a:ext>
                  </a:extLst>
                </a:gridCol>
              </a:tblGrid>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Q</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B</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extLst>
                  <a:ext uri="{0D108BD9-81ED-4DB2-BD59-A6C34878D82A}">
                    <a16:rowId xmlns:a16="http://schemas.microsoft.com/office/drawing/2014/main" val="10000"/>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K</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1"/>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2"/>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M</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X</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K</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Y</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3"/>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M</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G</a:t>
                      </a:r>
                      <a:endParaRPr/>
                    </a:p>
                  </a:txBody>
                  <a:tcPr marL="121925" marR="121925" marT="60950" marB="60950"/>
                </a:tc>
                <a:extLst>
                  <a:ext uri="{0D108BD9-81ED-4DB2-BD59-A6C34878D82A}">
                    <a16:rowId xmlns:a16="http://schemas.microsoft.com/office/drawing/2014/main" val="10004"/>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S</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5"/>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P</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V</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U</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M</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a:p>
                  </a:txBody>
                  <a:tcPr marL="121925" marR="121925" marT="60950" marB="60950"/>
                </a:tc>
                <a:extLst>
                  <a:ext uri="{0D108BD9-81ED-4DB2-BD59-A6C34878D82A}">
                    <a16:rowId xmlns:a16="http://schemas.microsoft.com/office/drawing/2014/main" val="10006"/>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D</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I</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V</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R</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R</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K</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7"/>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B</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A</a:t>
                      </a:r>
                      <a:endParaRPr sz="2800" b="1" u="none" strike="noStrike" cap="none">
                        <a:solidFill>
                          <a:srgbClr val="0F243E"/>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L</a:t>
                      </a:r>
                      <a:endParaRPr sz="2800" b="1" u="none" strike="noStrike" cap="none">
                        <a:solidFill>
                          <a:srgbClr val="0F243E"/>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8"/>
                  </a:ext>
                </a:extLst>
              </a:tr>
              <a:tr h="574100">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T</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Y</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X</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O</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G</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0F243E"/>
                          </a:solidFill>
                          <a:latin typeface="Cambria"/>
                          <a:ea typeface="Cambria"/>
                          <a:cs typeface="Cambria"/>
                          <a:sym typeface="Cambria"/>
                        </a:rPr>
                        <a:t>N</a:t>
                      </a:r>
                      <a:endParaRPr/>
                    </a:p>
                  </a:txBody>
                  <a:tcPr marL="121925" marR="121925" marT="60950" marB="60950"/>
                </a:tc>
                <a:extLst>
                  <a:ext uri="{0D108BD9-81ED-4DB2-BD59-A6C34878D82A}">
                    <a16:rowId xmlns:a16="http://schemas.microsoft.com/office/drawing/2014/main" val="10009"/>
                  </a:ext>
                </a:extLst>
              </a:tr>
            </a:tbl>
          </a:graphicData>
        </a:graphic>
      </p:graphicFrame>
      <p:sp>
        <p:nvSpPr>
          <p:cNvPr id="227" name="Google Shape;227;p3"/>
          <p:cNvSpPr txBox="1"/>
          <p:nvPr/>
        </p:nvSpPr>
        <p:spPr>
          <a:xfrm>
            <a:off x="-83361" y="280540"/>
            <a:ext cx="3180523"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26522"/>
                </a:solidFill>
                <a:effectLst/>
                <a:uLnTx/>
                <a:uFillTx/>
                <a:latin typeface="Times New Roman" panose="02020603050405020304" pitchFamily="18" charset="0"/>
                <a:ea typeface="Cambria"/>
                <a:cs typeface="Times New Roman" panose="02020603050405020304" pitchFamily="18" charset="0"/>
                <a:sym typeface="Cambria"/>
              </a:rPr>
              <a:t>KHỞI ĐỘNG</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228" name="Google Shape;228;p3"/>
          <p:cNvGraphicFramePr/>
          <p:nvPr/>
        </p:nvGraphicFramePr>
        <p:xfrm>
          <a:off x="6172200" y="976086"/>
          <a:ext cx="858275" cy="3444600"/>
        </p:xfrm>
        <a:graphic>
          <a:graphicData uri="http://schemas.openxmlformats.org/drawingml/2006/table">
            <a:tbl>
              <a:tblPr firstRow="1" bandRow="1">
                <a:noFill/>
              </a:tblPr>
              <a:tblGrid>
                <a:gridCol w="858275">
                  <a:extLst>
                    <a:ext uri="{9D8B030D-6E8A-4147-A177-3AD203B41FA5}">
                      <a16:colId xmlns:a16="http://schemas.microsoft.com/office/drawing/2014/main" val="20000"/>
                    </a:ext>
                  </a:extLst>
                </a:gridCol>
              </a:tblGrid>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D</a:t>
                      </a:r>
                      <a:endParaRPr/>
                    </a:p>
                  </a:txBody>
                  <a:tcPr marL="121925" marR="121925" marT="60950" marB="60950"/>
                </a:tc>
                <a:extLst>
                  <a:ext uri="{0D108BD9-81ED-4DB2-BD59-A6C34878D82A}">
                    <a16:rowId xmlns:a16="http://schemas.microsoft.com/office/drawing/2014/main" val="10000"/>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O</a:t>
                      </a:r>
                      <a:endParaRPr/>
                    </a:p>
                  </a:txBody>
                  <a:tcPr marL="121925" marR="121925" marT="60950" marB="60950"/>
                </a:tc>
                <a:extLst>
                  <a:ext uri="{0D108BD9-81ED-4DB2-BD59-A6C34878D82A}">
                    <a16:rowId xmlns:a16="http://schemas.microsoft.com/office/drawing/2014/main" val="10001"/>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C</a:t>
                      </a:r>
                      <a:endParaRPr/>
                    </a:p>
                  </a:txBody>
                  <a:tcPr marL="121925" marR="121925" marT="60950" marB="60950"/>
                </a:tc>
                <a:extLst>
                  <a:ext uri="{0D108BD9-81ED-4DB2-BD59-A6C34878D82A}">
                    <a16:rowId xmlns:a16="http://schemas.microsoft.com/office/drawing/2014/main" val="10002"/>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L</a:t>
                      </a:r>
                      <a:endParaRPr/>
                    </a:p>
                  </a:txBody>
                  <a:tcPr marL="121925" marR="121925" marT="60950" marB="60950"/>
                </a:tc>
                <a:extLst>
                  <a:ext uri="{0D108BD9-81ED-4DB2-BD59-A6C34878D82A}">
                    <a16:rowId xmlns:a16="http://schemas.microsoft.com/office/drawing/2014/main" val="10003"/>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A</a:t>
                      </a:r>
                      <a:endParaRPr/>
                    </a:p>
                  </a:txBody>
                  <a:tcPr marL="121925" marR="121925" marT="60950" marB="60950"/>
                </a:tc>
                <a:extLst>
                  <a:ext uri="{0D108BD9-81ED-4DB2-BD59-A6C34878D82A}">
                    <a16:rowId xmlns:a16="http://schemas.microsoft.com/office/drawing/2014/main" val="10004"/>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P</a:t>
                      </a:r>
                      <a:endParaRPr/>
                    </a:p>
                  </a:txBody>
                  <a:tcPr marL="121925" marR="121925" marT="60950" marB="60950"/>
                </a:tc>
                <a:extLst>
                  <a:ext uri="{0D108BD9-81ED-4DB2-BD59-A6C34878D82A}">
                    <a16:rowId xmlns:a16="http://schemas.microsoft.com/office/drawing/2014/main" val="10005"/>
                  </a:ext>
                </a:extLst>
              </a:tr>
            </a:tbl>
          </a:graphicData>
        </a:graphic>
      </p:graphicFrame>
      <p:graphicFrame>
        <p:nvGraphicFramePr>
          <p:cNvPr id="229" name="Google Shape;229;p3"/>
          <p:cNvGraphicFramePr/>
          <p:nvPr/>
        </p:nvGraphicFramePr>
        <p:xfrm>
          <a:off x="5377244" y="3259907"/>
          <a:ext cx="6528150" cy="574100"/>
        </p:xfrm>
        <a:graphic>
          <a:graphicData uri="http://schemas.openxmlformats.org/drawingml/2006/table">
            <a:tbl>
              <a:tblPr firstRow="1" bandRow="1">
                <a:noFill/>
              </a:tblPr>
              <a:tblGrid>
                <a:gridCol w="810500">
                  <a:extLst>
                    <a:ext uri="{9D8B030D-6E8A-4147-A177-3AD203B41FA5}">
                      <a16:colId xmlns:a16="http://schemas.microsoft.com/office/drawing/2014/main" val="20000"/>
                    </a:ext>
                  </a:extLst>
                </a:gridCol>
                <a:gridCol w="858675">
                  <a:extLst>
                    <a:ext uri="{9D8B030D-6E8A-4147-A177-3AD203B41FA5}">
                      <a16:colId xmlns:a16="http://schemas.microsoft.com/office/drawing/2014/main" val="20001"/>
                    </a:ext>
                  </a:extLst>
                </a:gridCol>
                <a:gridCol w="788350">
                  <a:extLst>
                    <a:ext uri="{9D8B030D-6E8A-4147-A177-3AD203B41FA5}">
                      <a16:colId xmlns:a16="http://schemas.microsoft.com/office/drawing/2014/main" val="20002"/>
                    </a:ext>
                  </a:extLst>
                </a:gridCol>
                <a:gridCol w="806950">
                  <a:extLst>
                    <a:ext uri="{9D8B030D-6E8A-4147-A177-3AD203B41FA5}">
                      <a16:colId xmlns:a16="http://schemas.microsoft.com/office/drawing/2014/main" val="20003"/>
                    </a:ext>
                  </a:extLst>
                </a:gridCol>
                <a:gridCol w="842825">
                  <a:extLst>
                    <a:ext uri="{9D8B030D-6E8A-4147-A177-3AD203B41FA5}">
                      <a16:colId xmlns:a16="http://schemas.microsoft.com/office/drawing/2014/main" val="20004"/>
                    </a:ext>
                  </a:extLst>
                </a:gridCol>
                <a:gridCol w="806950">
                  <a:extLst>
                    <a:ext uri="{9D8B030D-6E8A-4147-A177-3AD203B41FA5}">
                      <a16:colId xmlns:a16="http://schemas.microsoft.com/office/drawing/2014/main" val="20005"/>
                    </a:ext>
                  </a:extLst>
                </a:gridCol>
                <a:gridCol w="806950">
                  <a:extLst>
                    <a:ext uri="{9D8B030D-6E8A-4147-A177-3AD203B41FA5}">
                      <a16:colId xmlns:a16="http://schemas.microsoft.com/office/drawing/2014/main" val="20006"/>
                    </a:ext>
                  </a:extLst>
                </a:gridCol>
                <a:gridCol w="806950">
                  <a:extLst>
                    <a:ext uri="{9D8B030D-6E8A-4147-A177-3AD203B41FA5}">
                      <a16:colId xmlns:a16="http://schemas.microsoft.com/office/drawing/2014/main" val="20007"/>
                    </a:ext>
                  </a:extLst>
                </a:gridCol>
              </a:tblGrid>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C</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M</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G</a:t>
                      </a:r>
                      <a:endParaRPr/>
                    </a:p>
                  </a:txBody>
                  <a:tcPr marL="121925" marR="121925" marT="60950" marB="60950"/>
                </a:tc>
                <a:extLst>
                  <a:ext uri="{0D108BD9-81ED-4DB2-BD59-A6C34878D82A}">
                    <a16:rowId xmlns:a16="http://schemas.microsoft.com/office/drawing/2014/main" val="10000"/>
                  </a:ext>
                </a:extLst>
              </a:tr>
            </a:tbl>
          </a:graphicData>
        </a:graphic>
      </p:graphicFrame>
      <p:graphicFrame>
        <p:nvGraphicFramePr>
          <p:cNvPr id="230" name="Google Shape;230;p3"/>
          <p:cNvGraphicFramePr/>
          <p:nvPr/>
        </p:nvGraphicFramePr>
        <p:xfrm>
          <a:off x="9411810" y="2680149"/>
          <a:ext cx="878825" cy="4018700"/>
        </p:xfrm>
        <a:graphic>
          <a:graphicData uri="http://schemas.openxmlformats.org/drawingml/2006/table">
            <a:tbl>
              <a:tblPr firstRow="1" bandRow="1">
                <a:noFill/>
              </a:tblPr>
              <a:tblGrid>
                <a:gridCol w="878825">
                  <a:extLst>
                    <a:ext uri="{9D8B030D-6E8A-4147-A177-3AD203B41FA5}">
                      <a16:colId xmlns:a16="http://schemas.microsoft.com/office/drawing/2014/main" val="20000"/>
                    </a:ext>
                  </a:extLst>
                </a:gridCol>
              </a:tblGrid>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T</a:t>
                      </a:r>
                      <a:endParaRPr sz="2800" b="1" u="none" strike="noStrike" cap="none">
                        <a:solidFill>
                          <a:srgbClr val="FF0000"/>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0"/>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A</a:t>
                      </a:r>
                      <a:endParaRPr/>
                    </a:p>
                  </a:txBody>
                  <a:tcPr marL="121925" marR="121925" marT="60950" marB="60950"/>
                </a:tc>
                <a:extLst>
                  <a:ext uri="{0D108BD9-81ED-4DB2-BD59-A6C34878D82A}">
                    <a16:rowId xmlns:a16="http://schemas.microsoft.com/office/drawing/2014/main" val="10001"/>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N</a:t>
                      </a:r>
                      <a:endParaRPr/>
                    </a:p>
                  </a:txBody>
                  <a:tcPr marL="121925" marR="121925" marT="60950" marB="60950"/>
                </a:tc>
                <a:extLst>
                  <a:ext uri="{0D108BD9-81ED-4DB2-BD59-A6C34878D82A}">
                    <a16:rowId xmlns:a16="http://schemas.microsoft.com/office/drawing/2014/main" val="10002"/>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T</a:t>
                      </a:r>
                      <a:endParaRPr/>
                    </a:p>
                  </a:txBody>
                  <a:tcPr marL="121925" marR="121925" marT="60950" marB="60950"/>
                </a:tc>
                <a:extLst>
                  <a:ext uri="{0D108BD9-81ED-4DB2-BD59-A6C34878D82A}">
                    <a16:rowId xmlns:a16="http://schemas.microsoft.com/office/drawing/2014/main" val="10003"/>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R</a:t>
                      </a:r>
                      <a:endParaRPr/>
                    </a:p>
                  </a:txBody>
                  <a:tcPr marL="121925" marR="121925" marT="60950" marB="60950"/>
                </a:tc>
                <a:extLst>
                  <a:ext uri="{0D108BD9-81ED-4DB2-BD59-A6C34878D82A}">
                    <a16:rowId xmlns:a16="http://schemas.microsoft.com/office/drawing/2014/main" val="10004"/>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A</a:t>
                      </a:r>
                      <a:endParaRPr sz="2800" b="1" u="none" strike="noStrike" cap="none">
                        <a:solidFill>
                          <a:srgbClr val="FF0000"/>
                        </a:solidFill>
                        <a:latin typeface="Cambria"/>
                        <a:ea typeface="Cambria"/>
                        <a:cs typeface="Cambria"/>
                        <a:sym typeface="Cambria"/>
                      </a:endParaRPr>
                    </a:p>
                  </a:txBody>
                  <a:tcPr marL="121925" marR="121925" marT="60950" marB="60950"/>
                </a:tc>
                <a:extLst>
                  <a:ext uri="{0D108BD9-81ED-4DB2-BD59-A6C34878D82A}">
                    <a16:rowId xmlns:a16="http://schemas.microsoft.com/office/drawing/2014/main" val="10005"/>
                  </a:ext>
                </a:extLst>
              </a:tr>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O</a:t>
                      </a:r>
                      <a:endParaRPr/>
                    </a:p>
                  </a:txBody>
                  <a:tcPr marL="121925" marR="121925" marT="60950" marB="60950"/>
                </a:tc>
                <a:extLst>
                  <a:ext uri="{0D108BD9-81ED-4DB2-BD59-A6C34878D82A}">
                    <a16:rowId xmlns:a16="http://schemas.microsoft.com/office/drawing/2014/main" val="10006"/>
                  </a:ext>
                </a:extLst>
              </a:tr>
            </a:tbl>
          </a:graphicData>
        </a:graphic>
      </p:graphicFrame>
      <p:graphicFrame>
        <p:nvGraphicFramePr>
          <p:cNvPr id="231" name="Google Shape;231;p3"/>
          <p:cNvGraphicFramePr/>
          <p:nvPr/>
        </p:nvGraphicFramePr>
        <p:xfrm>
          <a:off x="5377244" y="5566091"/>
          <a:ext cx="5737125" cy="574100"/>
        </p:xfrm>
        <a:graphic>
          <a:graphicData uri="http://schemas.openxmlformats.org/drawingml/2006/table">
            <a:tbl>
              <a:tblPr firstRow="1" bandRow="1">
                <a:noFill/>
              </a:tblPr>
              <a:tblGrid>
                <a:gridCol w="808775">
                  <a:extLst>
                    <a:ext uri="{9D8B030D-6E8A-4147-A177-3AD203B41FA5}">
                      <a16:colId xmlns:a16="http://schemas.microsoft.com/office/drawing/2014/main" val="20000"/>
                    </a:ext>
                  </a:extLst>
                </a:gridCol>
                <a:gridCol w="808775">
                  <a:extLst>
                    <a:ext uri="{9D8B030D-6E8A-4147-A177-3AD203B41FA5}">
                      <a16:colId xmlns:a16="http://schemas.microsoft.com/office/drawing/2014/main" val="20001"/>
                    </a:ext>
                  </a:extLst>
                </a:gridCol>
                <a:gridCol w="808775">
                  <a:extLst>
                    <a:ext uri="{9D8B030D-6E8A-4147-A177-3AD203B41FA5}">
                      <a16:colId xmlns:a16="http://schemas.microsoft.com/office/drawing/2014/main" val="20002"/>
                    </a:ext>
                  </a:extLst>
                </a:gridCol>
                <a:gridCol w="808775">
                  <a:extLst>
                    <a:ext uri="{9D8B030D-6E8A-4147-A177-3AD203B41FA5}">
                      <a16:colId xmlns:a16="http://schemas.microsoft.com/office/drawing/2014/main" val="20003"/>
                    </a:ext>
                  </a:extLst>
                </a:gridCol>
                <a:gridCol w="844725">
                  <a:extLst>
                    <a:ext uri="{9D8B030D-6E8A-4147-A177-3AD203B41FA5}">
                      <a16:colId xmlns:a16="http://schemas.microsoft.com/office/drawing/2014/main" val="20004"/>
                    </a:ext>
                  </a:extLst>
                </a:gridCol>
                <a:gridCol w="808775">
                  <a:extLst>
                    <a:ext uri="{9D8B030D-6E8A-4147-A177-3AD203B41FA5}">
                      <a16:colId xmlns:a16="http://schemas.microsoft.com/office/drawing/2014/main" val="20005"/>
                    </a:ext>
                  </a:extLst>
                </a:gridCol>
                <a:gridCol w="848525">
                  <a:extLst>
                    <a:ext uri="{9D8B030D-6E8A-4147-A177-3AD203B41FA5}">
                      <a16:colId xmlns:a16="http://schemas.microsoft.com/office/drawing/2014/main" val="20006"/>
                    </a:ext>
                  </a:extLst>
                </a:gridCol>
              </a:tblGrid>
              <a:tr h="574100">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N</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H</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A</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T</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B</a:t>
                      </a:r>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A</a:t>
                      </a:r>
                      <a:endParaRPr sz="2800" b="1" u="none" strike="noStrike" cap="none">
                        <a:solidFill>
                          <a:srgbClr val="FF0000"/>
                        </a:solidFill>
                        <a:latin typeface="Cambria"/>
                        <a:ea typeface="Cambria"/>
                        <a:cs typeface="Cambria"/>
                        <a:sym typeface="Cambria"/>
                      </a:endParaRPr>
                    </a:p>
                  </a:txBody>
                  <a:tcPr marL="121925" marR="121925" marT="60950" marB="60950"/>
                </a:tc>
                <a:tc>
                  <a:txBody>
                    <a:bodyPr/>
                    <a:lstStyle/>
                    <a:p>
                      <a:pPr marL="0" marR="0" lvl="0" indent="0" algn="ctr" rtl="0">
                        <a:spcBef>
                          <a:spcPts val="0"/>
                        </a:spcBef>
                        <a:spcAft>
                          <a:spcPts val="0"/>
                        </a:spcAft>
                        <a:buNone/>
                      </a:pPr>
                      <a:r>
                        <a:rPr lang="en-US" sz="2800" b="1" u="none" strike="noStrike" cap="none">
                          <a:solidFill>
                            <a:srgbClr val="FF0000"/>
                          </a:solidFill>
                          <a:latin typeface="Cambria"/>
                          <a:ea typeface="Cambria"/>
                          <a:cs typeface="Cambria"/>
                          <a:sym typeface="Cambria"/>
                        </a:rPr>
                        <a:t>N</a:t>
                      </a:r>
                      <a:endParaRPr/>
                    </a:p>
                  </a:txBody>
                  <a:tcPr marL="121925" marR="121925" marT="60950" marB="60950"/>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xEl>
                                              <p:pRg st="1" end="1"/>
                                            </p:txEl>
                                          </p:spTgt>
                                        </p:tgtEl>
                                        <p:attrNameLst>
                                          <p:attrName>style.visibility</p:attrName>
                                        </p:attrNameLst>
                                      </p:cBhvr>
                                      <p:to>
                                        <p:strVal val="visible"/>
                                      </p:to>
                                    </p:set>
                                    <p:animEffect transition="in" filter="fade">
                                      <p:cBhvr>
                                        <p:cTn id="12" dur="1000"/>
                                        <p:tgtEl>
                                          <p:spTgt spid="2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xEl>
                                              <p:pRg st="2" end="2"/>
                                            </p:txEl>
                                          </p:spTgt>
                                        </p:tgtEl>
                                        <p:attrNameLst>
                                          <p:attrName>style.visibility</p:attrName>
                                        </p:attrNameLst>
                                      </p:cBhvr>
                                      <p:to>
                                        <p:strVal val="visible"/>
                                      </p:to>
                                    </p:set>
                                    <p:animEffect transition="in" filter="fade">
                                      <p:cBhvr>
                                        <p:cTn id="17" dur="1000"/>
                                        <p:tgtEl>
                                          <p:spTgt spid="2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
                                            <p:txEl>
                                              <p:pRg st="3" end="3"/>
                                            </p:txEl>
                                          </p:spTgt>
                                        </p:tgtEl>
                                        <p:attrNameLst>
                                          <p:attrName>style.visibility</p:attrName>
                                        </p:attrNameLst>
                                      </p:cBhvr>
                                      <p:to>
                                        <p:strVal val="visible"/>
                                      </p:to>
                                    </p:set>
                                    <p:animEffect transition="in" filter="fade">
                                      <p:cBhvr>
                                        <p:cTn id="22" dur="1000"/>
                                        <p:tgtEl>
                                          <p:spTgt spid="2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xEl>
                                              <p:pRg st="4" end="4"/>
                                            </p:txEl>
                                          </p:spTgt>
                                        </p:tgtEl>
                                        <p:attrNameLst>
                                          <p:attrName>style.visibility</p:attrName>
                                        </p:attrNameLst>
                                      </p:cBhvr>
                                      <p:to>
                                        <p:strVal val="visible"/>
                                      </p:to>
                                    </p:set>
                                    <p:animEffect transition="in" filter="fade">
                                      <p:cBhvr>
                                        <p:cTn id="27" dur="1000"/>
                                        <p:tgtEl>
                                          <p:spTgt spid="2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6"/>
                                        </p:tgtEl>
                                        <p:attrNameLst>
                                          <p:attrName>style.visibility</p:attrName>
                                        </p:attrNameLst>
                                      </p:cBhvr>
                                      <p:to>
                                        <p:strVal val="visible"/>
                                      </p:to>
                                    </p:set>
                                    <p:anim calcmode="lin" valueType="num">
                                      <p:cBhvr additive="base">
                                        <p:cTn id="32" dur="500"/>
                                        <p:tgtEl>
                                          <p:spTgt spid="22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8"/>
                                        </p:tgtEl>
                                        <p:attrNameLst>
                                          <p:attrName>style.visibility</p:attrName>
                                        </p:attrNameLst>
                                      </p:cBhvr>
                                      <p:to>
                                        <p:strVal val="visible"/>
                                      </p:to>
                                    </p:set>
                                    <p:animEffect transition="in" filter="fade">
                                      <p:cBhvr>
                                        <p:cTn id="37" dur="500"/>
                                        <p:tgtEl>
                                          <p:spTgt spid="2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9"/>
                                        </p:tgtEl>
                                        <p:attrNameLst>
                                          <p:attrName>style.visibility</p:attrName>
                                        </p:attrNameLst>
                                      </p:cBhvr>
                                      <p:to>
                                        <p:strVal val="visible"/>
                                      </p:to>
                                    </p:set>
                                    <p:animEffect transition="in" filter="fade">
                                      <p:cBhvr>
                                        <p:cTn id="42" dur="500"/>
                                        <p:tgtEl>
                                          <p:spTgt spid="2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0"/>
                                        </p:tgtEl>
                                        <p:attrNameLst>
                                          <p:attrName>style.visibility</p:attrName>
                                        </p:attrNameLst>
                                      </p:cBhvr>
                                      <p:to>
                                        <p:strVal val="visible"/>
                                      </p:to>
                                    </p:set>
                                    <p:animEffect transition="in" filter="fade">
                                      <p:cBhvr>
                                        <p:cTn id="47" dur="500"/>
                                        <p:tgtEl>
                                          <p:spTgt spid="2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1"/>
                                        </p:tgtEl>
                                        <p:attrNameLst>
                                          <p:attrName>style.visibility</p:attrName>
                                        </p:attrNameLst>
                                      </p:cBhvr>
                                      <p:to>
                                        <p:strVal val="visible"/>
                                      </p:to>
                                    </p:set>
                                    <p:animEffect transition="in" filter="fade">
                                      <p:cBhvr>
                                        <p:cTn id="52"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 descr="Tuyên ngôn Độc lập và tầm nhìn lịch sử của Chủ tịch Hồ Chí Minh"/>
          <p:cNvPicPr preferRelativeResize="0"/>
          <p:nvPr/>
        </p:nvPicPr>
        <p:blipFill rotWithShape="1">
          <a:blip r:embed="rId3">
            <a:alphaModFix/>
          </a:blip>
          <a:srcRect/>
          <a:stretch/>
        </p:blipFill>
        <p:spPr>
          <a:xfrm>
            <a:off x="215445" y="1002890"/>
            <a:ext cx="6097799" cy="5014452"/>
          </a:xfrm>
          <a:prstGeom prst="rect">
            <a:avLst/>
          </a:prstGeom>
          <a:noFill/>
          <a:ln>
            <a:noFill/>
          </a:ln>
          <a:effectLst>
            <a:outerShdw blurRad="292100" dist="139700" dir="2700000" algn="tl" rotWithShape="0">
              <a:srgbClr val="333333">
                <a:alpha val="64705"/>
              </a:srgbClr>
            </a:outerShdw>
          </a:effectLst>
        </p:spPr>
      </p:pic>
      <p:sp>
        <p:nvSpPr>
          <p:cNvPr id="237" name="Google Shape;237;p4"/>
          <p:cNvSpPr/>
          <p:nvPr/>
        </p:nvSpPr>
        <p:spPr>
          <a:xfrm>
            <a:off x="78657" y="6119377"/>
            <a:ext cx="6234587"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Ngày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2-9-1945: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Bác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Hồ</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đọc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Tuyên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ngôn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Độc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lập</a:t>
            </a:r>
            <a:br>
              <a:rPr kumimoji="0" lang="en-US" sz="1800" b="0" i="0" u="none" strike="noStrike" kern="0" cap="none" spc="0" normalizeH="0" baseline="0" noProof="0" dirty="0">
                <a:ln>
                  <a:noFill/>
                </a:ln>
                <a:solidFill>
                  <a:srgbClr val="000000"/>
                </a:solidFill>
                <a:effectLst/>
                <a:uLnTx/>
                <a:uFillTx/>
                <a:latin typeface="Cambria"/>
                <a:ea typeface="Cambria"/>
                <a:cs typeface="Cambria"/>
                <a:sym typeface="Cambria"/>
              </a:rPr>
            </a:br>
            <a:endParaRPr kumimoji="0" sz="1800" b="0" i="0" u="none" strike="noStrike" kern="0" cap="none" spc="0" normalizeH="0" baseline="0" noProof="0" dirty="0">
              <a:ln>
                <a:noFill/>
              </a:ln>
              <a:solidFill>
                <a:srgbClr val="000000"/>
              </a:solidFill>
              <a:effectLst/>
              <a:uLnTx/>
              <a:uFillTx/>
              <a:latin typeface="Cambria"/>
              <a:ea typeface="Cambria"/>
              <a:cs typeface="Cambria"/>
              <a:sym typeface="Cambria"/>
            </a:endParaRPr>
          </a:p>
        </p:txBody>
      </p:sp>
      <p:sp>
        <p:nvSpPr>
          <p:cNvPr id="238" name="Google Shape;238;p4"/>
          <p:cNvSpPr/>
          <p:nvPr/>
        </p:nvSpPr>
        <p:spPr>
          <a:xfrm>
            <a:off x="6902245" y="1223356"/>
            <a:ext cx="5074310" cy="457351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Ngày</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2-9-1945,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tại</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Quảng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trường</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Ba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Đình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chủ</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tịch</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Hồ</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Chí Minh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đã</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đọc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bản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Tuyên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ngôn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Độc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lập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khai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sinh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nước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Việt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Nam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Dân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chủ</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hòa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endParaRPr kumimoji="0"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endParaRPr>
          </a:p>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Tuyên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ngôn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Độc</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lập</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là</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văn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kiện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quan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trọng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gắn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với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thắng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lợi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Cách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mạng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tháng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Tám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năm</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Cambria"/>
                <a:cs typeface="Times New Roman" panose="02020603050405020304" pitchFamily="18" charset="0"/>
                <a:sym typeface="Cambria"/>
              </a:rPr>
              <a:t> 1945.</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9" name="Google Shape;239;p4"/>
          <p:cNvSpPr/>
          <p:nvPr/>
        </p:nvSpPr>
        <p:spPr>
          <a:xfrm>
            <a:off x="4423179" y="104032"/>
            <a:ext cx="300274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26522"/>
                </a:solidFill>
                <a:effectLst/>
                <a:uLnTx/>
                <a:uFillTx/>
                <a:latin typeface="Times New Roman" panose="02020603050405020304" pitchFamily="18" charset="0"/>
                <a:ea typeface="Cambria"/>
                <a:cs typeface="Times New Roman" panose="02020603050405020304" pitchFamily="18" charset="0"/>
                <a:sym typeface="Cambria"/>
              </a:rPr>
              <a:t>KHỞI ĐỘNG</a:t>
            </a:r>
            <a:endParaRPr kumimoji="0"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idx="1"/>
          </p:nvPr>
        </p:nvSpPr>
        <p:spPr>
          <a:xfrm>
            <a:off x="1506751" y="1257407"/>
            <a:ext cx="8960440" cy="129898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3600"/>
              <a:buNone/>
            </a:pP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Trình</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bày</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nét</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khái</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quát</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về</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bối</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cảnh</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lịch</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sử</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của</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Cách</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mạng</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tháng</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Tám</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năm</a:t>
            </a:r>
            <a:r>
              <a:rPr lang="en-US" sz="3200" dirty="0">
                <a:latin typeface="Times New Roman" panose="02020603050405020304" pitchFamily="18" charset="0"/>
                <a:ea typeface="Cambria"/>
                <a:cs typeface="Times New Roman" panose="02020603050405020304" pitchFamily="18" charset="0"/>
                <a:sym typeface="Cambria"/>
              </a:rPr>
              <a:t> 1945.</a:t>
            </a:r>
            <a:endParaRPr sz="2400" dirty="0">
              <a:latin typeface="Times New Roman" panose="02020603050405020304" pitchFamily="18" charset="0"/>
              <a:cs typeface="Times New Roman" panose="02020603050405020304" pitchFamily="18" charset="0"/>
            </a:endParaRPr>
          </a:p>
        </p:txBody>
      </p:sp>
      <p:sp>
        <p:nvSpPr>
          <p:cNvPr id="245" name="Google Shape;245;p5"/>
          <p:cNvSpPr txBox="1"/>
          <p:nvPr/>
        </p:nvSpPr>
        <p:spPr>
          <a:xfrm>
            <a:off x="2915477" y="182217"/>
            <a:ext cx="7421217"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26522"/>
                </a:solidFill>
                <a:effectLst/>
                <a:uLnTx/>
                <a:uFillTx/>
                <a:latin typeface="Times New Roman" panose="02020603050405020304" pitchFamily="18" charset="0"/>
                <a:ea typeface="Cambria"/>
                <a:cs typeface="Times New Roman" panose="02020603050405020304" pitchFamily="18" charset="0"/>
                <a:sym typeface="Cambria"/>
              </a:rPr>
              <a:t>MỤC TIÊU BÀI HỌC</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246" name="Google Shape;246;p5" descr="Mục tiêu là gì​? Phân loại mục tiêu phổ biến - Workshop"/>
          <p:cNvPicPr preferRelativeResize="0"/>
          <p:nvPr/>
        </p:nvPicPr>
        <p:blipFill rotWithShape="1">
          <a:blip r:embed="rId3">
            <a:alphaModFix/>
          </a:blip>
          <a:srcRect/>
          <a:stretch/>
        </p:blipFill>
        <p:spPr>
          <a:xfrm>
            <a:off x="6960636" y="2956249"/>
            <a:ext cx="4877189" cy="39017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2" name="Google Shape;252;p6"/>
          <p:cNvGrpSpPr/>
          <p:nvPr/>
        </p:nvGrpSpPr>
        <p:grpSpPr>
          <a:xfrm>
            <a:off x="1730855" y="1076594"/>
            <a:ext cx="10080199" cy="4704814"/>
            <a:chOff x="-3758953" y="957257"/>
            <a:chExt cx="13466401" cy="7057219"/>
          </a:xfrm>
        </p:grpSpPr>
        <p:grpSp>
          <p:nvGrpSpPr>
            <p:cNvPr id="253" name="Google Shape;253;p6"/>
            <p:cNvGrpSpPr/>
            <p:nvPr/>
          </p:nvGrpSpPr>
          <p:grpSpPr>
            <a:xfrm>
              <a:off x="-3758953" y="957257"/>
              <a:ext cx="13466401" cy="7057219"/>
              <a:chOff x="-3758953" y="957257"/>
              <a:chExt cx="13466402" cy="7057219"/>
            </a:xfrm>
          </p:grpSpPr>
          <p:sp>
            <p:nvSpPr>
              <p:cNvPr id="254" name="Google Shape;254;p6"/>
              <p:cNvSpPr/>
              <p:nvPr/>
            </p:nvSpPr>
            <p:spPr>
              <a:xfrm>
                <a:off x="1222380" y="957257"/>
                <a:ext cx="8485069" cy="7057219"/>
              </a:xfrm>
              <a:custGeom>
                <a:avLst/>
                <a:gdLst/>
                <a:ahLst/>
                <a:cxnLst/>
                <a:rect l="l" t="t" r="r" b="b"/>
                <a:pathLst>
                  <a:path w="5648696" h="2880509" extrusionOk="0">
                    <a:moveTo>
                      <a:pt x="5524236" y="2880509"/>
                    </a:moveTo>
                    <a:lnTo>
                      <a:pt x="124460" y="2880509"/>
                    </a:lnTo>
                    <a:cubicBezTo>
                      <a:pt x="55880" y="2880509"/>
                      <a:pt x="0" y="2824629"/>
                      <a:pt x="0" y="2756049"/>
                    </a:cubicBezTo>
                    <a:lnTo>
                      <a:pt x="0" y="124460"/>
                    </a:lnTo>
                    <a:cubicBezTo>
                      <a:pt x="0" y="55880"/>
                      <a:pt x="55880" y="0"/>
                      <a:pt x="124460" y="0"/>
                    </a:cubicBezTo>
                    <a:lnTo>
                      <a:pt x="5524236" y="0"/>
                    </a:lnTo>
                    <a:cubicBezTo>
                      <a:pt x="5592816" y="0"/>
                      <a:pt x="5648696" y="55880"/>
                      <a:pt x="5648696" y="124460"/>
                    </a:cubicBezTo>
                    <a:lnTo>
                      <a:pt x="5648696" y="2756049"/>
                    </a:lnTo>
                    <a:cubicBezTo>
                      <a:pt x="5648696" y="2824629"/>
                      <a:pt x="5592816" y="2880509"/>
                      <a:pt x="5524236" y="28805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mbria"/>
                  <a:ea typeface="Cambria"/>
                  <a:cs typeface="Cambria"/>
                  <a:sym typeface="Cambria"/>
                </a:endParaRPr>
              </a:p>
            </p:txBody>
          </p:sp>
          <p:sp>
            <p:nvSpPr>
              <p:cNvPr id="255" name="Google Shape;255;p6"/>
              <p:cNvSpPr txBox="1"/>
              <p:nvPr/>
            </p:nvSpPr>
            <p:spPr>
              <a:xfrm>
                <a:off x="-3758953" y="2543373"/>
                <a:ext cx="12359281" cy="3877923"/>
              </a:xfrm>
              <a:prstGeom prst="rect">
                <a:avLst/>
              </a:prstGeom>
              <a:noFill/>
              <a:ln>
                <a:noFill/>
              </a:ln>
            </p:spPr>
            <p:txBody>
              <a:bodyPr spcFirstLastPara="1" wrap="square" lIns="91425" tIns="45700" rIns="91425" bIns="45700" anchor="t" anchorCtr="0">
                <a:spAutoFit/>
              </a:bodyPr>
              <a:lstStyle/>
              <a:p>
                <a:pPr marR="0" lvl="0" algn="just" defTabSz="914400" rtl="0" eaLnBrk="1" fontAlgn="auto" latinLnBrk="0" hangingPunct="1">
                  <a:lnSpc>
                    <a:spcPct val="150000"/>
                  </a:lnSpc>
                  <a:spcBef>
                    <a:spcPts val="0"/>
                  </a:spcBef>
                  <a:spcAft>
                    <a:spcPts val="0"/>
                  </a:spcAft>
                  <a:buClr>
                    <a:srgbClr val="0F243E"/>
                  </a:buClr>
                  <a:buSzPts val="3600"/>
                  <a:tabLst/>
                  <a:defRPr/>
                </a:pP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Đọc</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SGK </a:t>
                </a:r>
                <a:r>
                  <a:rPr kumimoji="0" lang="en-US" sz="3600" b="1"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mục</a:t>
                </a:r>
                <a:r>
                  <a:rPr kumimoji="0" lang="en-US" sz="3600" b="1"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1 </a:t>
                </a:r>
                <a:r>
                  <a:rPr kumimoji="0" lang="en-US" sz="3600" b="1"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trang</a:t>
                </a:r>
                <a:r>
                  <a:rPr kumimoji="0" lang="en-US" sz="3600" b="1"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lang="en-US" sz="3600" b="1" kern="0" dirty="0">
                    <a:solidFill>
                      <a:srgbClr val="0F243E"/>
                    </a:solidFill>
                    <a:latin typeface="Times New Roman" panose="02020603050405020304" pitchFamily="18" charset="0"/>
                    <a:ea typeface="Cambria"/>
                    <a:cs typeface="Times New Roman" panose="02020603050405020304" pitchFamily="18" charset="0"/>
                    <a:sym typeface="Cambria"/>
                  </a:rPr>
                  <a:t>…..</a:t>
                </a:r>
                <a:r>
                  <a:rPr kumimoji="0" lang="en-US" sz="3600" b="1"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và</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quan</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sát</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video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để</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hoàn</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thành</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phiếu</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học</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tập</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R="0" lvl="0" algn="just" defTabSz="914400" rtl="0" eaLnBrk="1" fontAlgn="auto" latinLnBrk="0" hangingPunct="1">
                  <a:lnSpc>
                    <a:spcPct val="150000"/>
                  </a:lnSpc>
                  <a:spcBef>
                    <a:spcPts val="0"/>
                  </a:spcBef>
                  <a:spcAft>
                    <a:spcPts val="0"/>
                  </a:spcAft>
                  <a:buClr>
                    <a:srgbClr val="0F243E"/>
                  </a:buClr>
                  <a:buSzPts val="3600"/>
                  <a:tabLst/>
                  <a:defRPr/>
                </a:pP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Thời</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0"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gian</a:t>
                </a:r>
                <a:r>
                  <a:rPr kumimoji="0" lang="en-US" sz="3600" b="0"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3600" b="1"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7 </a:t>
                </a:r>
                <a:r>
                  <a:rPr kumimoji="0" lang="en-US" sz="3600" b="1" i="0" u="none" strike="noStrike" kern="0" cap="none" spc="0" normalizeH="0" baseline="0" noProof="0" dirty="0" err="1">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phút</a:t>
                </a:r>
                <a:r>
                  <a:rPr kumimoji="0" lang="en-US" sz="3600" b="1" i="0" u="none" strike="noStrike" kern="0" cap="none" spc="0" normalizeH="0" baseline="0" noProof="0" dirty="0">
                    <a:ln>
                      <a:noFill/>
                    </a:ln>
                    <a:solidFill>
                      <a:srgbClr val="0F243E"/>
                    </a:solidFill>
                    <a:effectLst/>
                    <a:uLnTx/>
                    <a:uFillTx/>
                    <a:latin typeface="Times New Roman" panose="02020603050405020304" pitchFamily="18" charset="0"/>
                    <a:ea typeface="Cambria"/>
                    <a:cs typeface="Times New Roman" panose="02020603050405020304" pitchFamily="18" charset="0"/>
                    <a:sym typeface="Cambria"/>
                  </a:rPr>
                  <a:t>.</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56" name="Google Shape;256;p6"/>
            <p:cNvSpPr txBox="1"/>
            <p:nvPr/>
          </p:nvSpPr>
          <p:spPr>
            <a:xfrm>
              <a:off x="-1533729" y="1283351"/>
              <a:ext cx="8628883" cy="1384933"/>
            </a:xfrm>
            <a:prstGeom prst="rect">
              <a:avLst/>
            </a:prstGeom>
            <a:noFill/>
            <a:ln>
              <a:noFill/>
            </a:ln>
          </p:spPr>
          <p:txBody>
            <a:bodyPr spcFirstLastPara="1" wrap="square" lIns="91425" tIns="45700" rIns="91425" bIns="45700" anchor="t" anchorCtr="0">
              <a:spAutoFit/>
            </a:bodyPr>
            <a:lstStyle/>
            <a:p>
              <a:pPr marL="0" marR="102874"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HOẠT ĐỘNG CÁ NHÂN</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sp>
        <p:nvSpPr>
          <p:cNvPr id="257" name="Google Shape;257;p6"/>
          <p:cNvSpPr txBox="1"/>
          <p:nvPr/>
        </p:nvSpPr>
        <p:spPr>
          <a:xfrm>
            <a:off x="142781" y="197833"/>
            <a:ext cx="5795904" cy="584735"/>
          </a:xfrm>
          <a:prstGeom prst="rect">
            <a:avLst/>
          </a:prstGeom>
          <a:solidFill>
            <a:schemeClr val="lt1"/>
          </a:solid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E36C09"/>
              </a:buClr>
              <a:buSzPts val="3600"/>
              <a:tabLst/>
              <a:defRPr/>
            </a:pPr>
            <a:r>
              <a:rPr lang="en-US" sz="3200" b="1" kern="0" dirty="0">
                <a:solidFill>
                  <a:srgbClr val="E36C09"/>
                </a:solidFill>
                <a:latin typeface="Times New Roman" panose="02020603050405020304" pitchFamily="18" charset="0"/>
                <a:ea typeface="Cambria"/>
                <a:cs typeface="Times New Roman" panose="02020603050405020304" pitchFamily="18" charset="0"/>
                <a:sym typeface="Cambria"/>
              </a:rPr>
              <a:t>1. </a:t>
            </a:r>
            <a:r>
              <a:rPr kumimoji="0" lang="en-US" sz="32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BỐI CẢNH LỊCH SỬ</a:t>
            </a:r>
            <a:endParaRPr kumimoji="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endParaRPr>
          </a:p>
        </p:txBody>
      </p:sp>
      <p:pic>
        <p:nvPicPr>
          <p:cNvPr id="258" name="Google Shape;258;p6" descr="Bài tập chia động từ thì hiện tại đơn “có đáp án chi tiết” | Khoa Quốc Tế"/>
          <p:cNvPicPr preferRelativeResize="0"/>
          <p:nvPr/>
        </p:nvPicPr>
        <p:blipFill rotWithShape="1">
          <a:blip r:embed="rId3">
            <a:alphaModFix/>
          </a:blip>
          <a:srcRect/>
          <a:stretch/>
        </p:blipFill>
        <p:spPr>
          <a:xfrm>
            <a:off x="6626085" y="3375306"/>
            <a:ext cx="4790344" cy="30538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cxnSp>
        <p:nvCxnSpPr>
          <p:cNvPr id="265" name="Google Shape;265;p7"/>
          <p:cNvCxnSpPr/>
          <p:nvPr/>
        </p:nvCxnSpPr>
        <p:spPr>
          <a:xfrm>
            <a:off x="6064891" y="6354148"/>
            <a:ext cx="0" cy="139959"/>
          </a:xfrm>
          <a:prstGeom prst="straightConnector1">
            <a:avLst/>
          </a:prstGeom>
          <a:noFill/>
          <a:ln w="9525" cap="flat" cmpd="sng">
            <a:solidFill>
              <a:srgbClr val="4A7DBA"/>
            </a:solidFill>
            <a:prstDash val="solid"/>
            <a:round/>
            <a:headEnd type="none" w="sm" len="sm"/>
            <a:tailEnd type="none" w="sm" len="sm"/>
          </a:ln>
        </p:spPr>
      </p:cxnSp>
      <p:pic>
        <p:nvPicPr>
          <p:cNvPr id="266" name="Google Shape;266;p7"/>
          <p:cNvPicPr preferRelativeResize="0"/>
          <p:nvPr/>
        </p:nvPicPr>
        <p:blipFill rotWithShape="1">
          <a:blip r:embed="rId3">
            <a:alphaModFix/>
          </a:blip>
          <a:srcRect/>
          <a:stretch/>
        </p:blipFill>
        <p:spPr>
          <a:xfrm>
            <a:off x="692770" y="828548"/>
            <a:ext cx="10962042" cy="5780891"/>
          </a:xfrm>
          <a:prstGeom prst="rect">
            <a:avLst/>
          </a:prstGeom>
          <a:noFill/>
          <a:ln>
            <a:noFill/>
          </a:ln>
        </p:spPr>
      </p:pic>
      <p:sp>
        <p:nvSpPr>
          <p:cNvPr id="2" name="Google Shape;257;p6">
            <a:extLst>
              <a:ext uri="{FF2B5EF4-FFF2-40B4-BE49-F238E27FC236}">
                <a16:creationId xmlns:a16="http://schemas.microsoft.com/office/drawing/2014/main" id="{19961A5F-B1AF-CC17-18B1-BFD6B349597E}"/>
              </a:ext>
            </a:extLst>
          </p:cNvPr>
          <p:cNvSpPr txBox="1"/>
          <p:nvPr/>
        </p:nvSpPr>
        <p:spPr>
          <a:xfrm>
            <a:off x="142781" y="197833"/>
            <a:ext cx="5795904" cy="584735"/>
          </a:xfrm>
          <a:prstGeom prst="rect">
            <a:avLst/>
          </a:prstGeom>
          <a:solidFill>
            <a:schemeClr val="lt1"/>
          </a:solid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E36C09"/>
              </a:buClr>
              <a:buSzPts val="3600"/>
              <a:tabLst/>
              <a:defRPr/>
            </a:pPr>
            <a:r>
              <a:rPr lang="en-US" sz="3200" b="1" kern="0" dirty="0">
                <a:solidFill>
                  <a:srgbClr val="E36C09"/>
                </a:solidFill>
                <a:latin typeface="Times New Roman" panose="02020603050405020304" pitchFamily="18" charset="0"/>
                <a:ea typeface="Cambria"/>
                <a:cs typeface="Times New Roman" panose="02020603050405020304" pitchFamily="18" charset="0"/>
                <a:sym typeface="Cambria"/>
              </a:rPr>
              <a:t>1. </a:t>
            </a:r>
            <a:r>
              <a:rPr kumimoji="0" lang="en-US" sz="32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BỐI CẢNH LỊCH SỬ</a:t>
            </a:r>
            <a:endParaRPr kumimoji="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3566CBE4-5CCF-85B0-C2E7-958AF4DC4170}"/>
              </a:ext>
            </a:extLst>
          </p:cNvPr>
          <p:cNvSpPr txBox="1"/>
          <p:nvPr/>
        </p:nvSpPr>
        <p:spPr>
          <a:xfrm>
            <a:off x="6676103" y="122619"/>
            <a:ext cx="5515897" cy="1384995"/>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HOẠT ĐỘNG CẶP ĐÔI:</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Hoàn </a:t>
            </a: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thành</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phiếu</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học</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tập</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bên</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cạnh</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Thời</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0"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gian</a:t>
            </a:r>
            <a:r>
              <a:rPr kumimoji="0" lang="en-US" sz="2800" b="0"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7 </a:t>
            </a:r>
            <a:r>
              <a:rPr kumimoji="0" lang="en-US" sz="2800" b="1"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phút</a:t>
            </a: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p>
        </p:txBody>
      </p:sp>
      <p:sp>
        <p:nvSpPr>
          <p:cNvPr id="6" name="Google Shape;257;p6">
            <a:extLst>
              <a:ext uri="{FF2B5EF4-FFF2-40B4-BE49-F238E27FC236}">
                <a16:creationId xmlns:a16="http://schemas.microsoft.com/office/drawing/2014/main" id="{25AA8D99-B583-733E-ED81-82FAFA839A59}"/>
              </a:ext>
            </a:extLst>
          </p:cNvPr>
          <p:cNvSpPr txBox="1"/>
          <p:nvPr/>
        </p:nvSpPr>
        <p:spPr>
          <a:xfrm>
            <a:off x="167148" y="0"/>
            <a:ext cx="4748980" cy="584735"/>
          </a:xfrm>
          <a:prstGeom prst="rect">
            <a:avLst/>
          </a:prstGeom>
          <a:solidFill>
            <a:schemeClr val="lt1"/>
          </a:solid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E36C09"/>
              </a:buClr>
              <a:buSzPts val="3600"/>
              <a:tabLst/>
              <a:defRPr/>
            </a:pPr>
            <a:r>
              <a:rPr lang="en-US" sz="3200" b="1" kern="0" dirty="0">
                <a:solidFill>
                  <a:srgbClr val="E36C09"/>
                </a:solidFill>
                <a:latin typeface="Times New Roman" panose="02020603050405020304" pitchFamily="18" charset="0"/>
                <a:ea typeface="Cambria"/>
                <a:cs typeface="Times New Roman" panose="02020603050405020304" pitchFamily="18" charset="0"/>
                <a:sym typeface="Cambria"/>
              </a:rPr>
              <a:t>1. </a:t>
            </a:r>
            <a:r>
              <a:rPr kumimoji="0" lang="en-US" sz="32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BỐI CẢNH LỊCH SỬ</a:t>
            </a:r>
            <a:endParaRPr kumimoji="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endParaRPr>
          </a:p>
        </p:txBody>
      </p:sp>
      <p:sp>
        <p:nvSpPr>
          <p:cNvPr id="8" name="Hộp Văn bản 7">
            <a:extLst>
              <a:ext uri="{FF2B5EF4-FFF2-40B4-BE49-F238E27FC236}">
                <a16:creationId xmlns:a16="http://schemas.microsoft.com/office/drawing/2014/main" id="{D3EF1F0F-01E0-D677-5C6D-9B3BD4833AAC}"/>
              </a:ext>
            </a:extLst>
          </p:cNvPr>
          <p:cNvSpPr txBox="1"/>
          <p:nvPr/>
        </p:nvSpPr>
        <p:spPr>
          <a:xfrm>
            <a:off x="39328" y="399195"/>
            <a:ext cx="6577781" cy="332398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Họ</a:t>
            </a: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và</a:t>
            </a: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tên</a:t>
            </a: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 </a:t>
            </a:r>
            <a:r>
              <a:rPr kumimoji="0" lang="en-US" sz="2800" b="1" i="0" u="none" strike="noStrike" kern="0" cap="none" spc="0" normalizeH="0" baseline="0" noProof="0" dirty="0" err="1">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Lớp</a:t>
            </a:r>
            <a:r>
              <a:rPr kumimoji="0" lang="en-US" sz="2800" b="1" i="0" u="none" strike="noStrike" kern="0" cap="none" spc="0" normalizeH="0" baseline="0" noProof="0" dirty="0">
                <a:ln>
                  <a:noFill/>
                </a:ln>
                <a:solidFill>
                  <a:srgbClr val="17365D"/>
                </a:solidFill>
                <a:effectLst/>
                <a:uLnTx/>
                <a:uFillTx/>
                <a:latin typeface="Times New Roman" panose="02020603050405020304" pitchFamily="18" charset="0"/>
                <a:ea typeface="Cambria"/>
                <a:cs typeface="Times New Roman" panose="02020603050405020304" pitchFamily="18" charset="0"/>
                <a:sym typeface="Cambria"/>
              </a:rPr>
              <a:t>:…….</a:t>
            </a:r>
          </a:p>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kiện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thấy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CTTGII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giai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kết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thúc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0" marR="0" lvl="0" indent="0" algn="just" defTabSz="914400" rtl="0" eaLnBrk="1" fontAlgn="auto" latinLnBrk="0" hangingPunct="1">
              <a:spcBef>
                <a:spcPts val="0"/>
              </a:spcBef>
              <a:spcAft>
                <a:spcPts val="0"/>
              </a:spcAft>
              <a:buClr>
                <a:srgbClr val="000000"/>
              </a:buClr>
              <a:buSzTx/>
              <a:buFont typeface="Arial"/>
              <a:buNone/>
              <a:tabLst/>
              <a:defRPr/>
            </a:pPr>
            <a:r>
              <a:rPr lang="en-US" sz="2800" kern="0" dirty="0">
                <a:solidFill>
                  <a:srgbClr val="000000"/>
                </a:solidFill>
                <a:latin typeface="Times New Roman" panose="02020603050405020304" pitchFamily="18" charset="0"/>
                <a:cs typeface="Times New Roman" panose="02020603050405020304" pitchFamily="18" charset="0"/>
                <a:sym typeface="Arial"/>
              </a:rPr>
              <a:t>____________________________________________________________________________________________________________________________________________</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Hộp Văn bản 9">
            <a:extLst>
              <a:ext uri="{FF2B5EF4-FFF2-40B4-BE49-F238E27FC236}">
                <a16:creationId xmlns:a16="http://schemas.microsoft.com/office/drawing/2014/main" id="{C9C5CAD0-9C40-CD85-0FD3-39FAF8BE8B72}"/>
              </a:ext>
            </a:extLst>
          </p:cNvPr>
          <p:cNvSpPr txBox="1"/>
          <p:nvPr/>
        </p:nvSpPr>
        <p:spPr>
          <a:xfrm>
            <a:off x="167147" y="3781149"/>
            <a:ext cx="6322142"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8.1945: ở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Đình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Tân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diễn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ra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kiện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gì</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________________________________________________________________________________________________________________________________________</a:t>
            </a:r>
          </a:p>
        </p:txBody>
      </p:sp>
      <p:sp>
        <p:nvSpPr>
          <p:cNvPr id="12" name="Hộp Văn bản 11">
            <a:extLst>
              <a:ext uri="{FF2B5EF4-FFF2-40B4-BE49-F238E27FC236}">
                <a16:creationId xmlns:a16="http://schemas.microsoft.com/office/drawing/2014/main" id="{82F534EB-9665-3D0E-A445-9BA021319514}"/>
              </a:ext>
            </a:extLst>
          </p:cNvPr>
          <p:cNvSpPr txBox="1"/>
          <p:nvPr/>
        </p:nvSpPr>
        <p:spPr>
          <a:xfrm>
            <a:off x="6617109" y="2057600"/>
            <a:ext cx="5407744"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err="1">
                <a:solidFill>
                  <a:srgbClr val="000000"/>
                </a:solidFill>
                <a:latin typeface="Times New Roman" panose="02020603050405020304" pitchFamily="18" charset="0"/>
                <a:cs typeface="Times New Roman" panose="02020603050405020304" pitchFamily="18" charset="0"/>
                <a:sym typeface="Arial"/>
              </a:rPr>
              <a:t>Điền</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những</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từ</a:t>
            </a:r>
            <a:r>
              <a:rPr lang="en-US" sz="2800" kern="0" dirty="0">
                <a:solidFill>
                  <a:srgbClr val="000000"/>
                </a:solidFill>
                <a:latin typeface="Times New Roman" panose="02020603050405020304" pitchFamily="18"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cs typeface="Times New Roman" panose="02020603050405020304" pitchFamily="18" charset="0"/>
                <a:sym typeface="Arial"/>
              </a:rPr>
              <a:t>sau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hội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nghị</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toàn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quốc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10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chính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sách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Hồ</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Chí Minh,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Tổng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khởi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nghĩa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1, 13.8.1945,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Đại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hội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quốc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dân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ủy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ban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khởi</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nghĩa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toàn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quốc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ban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bố</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phát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động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tổng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cả</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nước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14,15.8.1945….</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triệu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ở Tân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16,17.8.1945…</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triệu</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tập</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ở Tân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Trào</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tán</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thành</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chủ</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trương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thông</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qua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Việt</a:t>
            </a: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Minh</a:t>
            </a:r>
          </a:p>
        </p:txBody>
      </p:sp>
    </p:spTree>
    <p:extLst>
      <p:ext uri="{BB962C8B-B14F-4D97-AF65-F5344CB8AC3E}">
        <p14:creationId xmlns:p14="http://schemas.microsoft.com/office/powerpoint/2010/main" val="32012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FF5A33"/>
              </a:buClr>
              <a:buSzPts val="2800"/>
              <a:buFont typeface="Quattrocento Sans"/>
              <a:buNone/>
            </a:pPr>
            <a:r>
              <a:rPr lang="en-US"/>
              <a:t>.</a:t>
            </a:r>
            <a:endParaRPr/>
          </a:p>
        </p:txBody>
      </p:sp>
      <p:pic>
        <p:nvPicPr>
          <p:cNvPr id="281" name="Google Shape;281;p9"/>
          <p:cNvPicPr preferRelativeResize="0"/>
          <p:nvPr/>
        </p:nvPicPr>
        <p:blipFill rotWithShape="1">
          <a:blip r:embed="rId3">
            <a:alphaModFix/>
          </a:blip>
          <a:srcRect l="29999" t="18055" r="7812" b="8610"/>
          <a:stretch/>
        </p:blipFill>
        <p:spPr>
          <a:xfrm>
            <a:off x="176981" y="0"/>
            <a:ext cx="11788877" cy="6949440"/>
          </a:xfrm>
          <a:prstGeom prst="rect">
            <a:avLst/>
          </a:prstGeom>
          <a:noFill/>
          <a:ln>
            <a:noFill/>
          </a:ln>
        </p:spPr>
      </p:pic>
      <p:graphicFrame>
        <p:nvGraphicFramePr>
          <p:cNvPr id="2" name="Bảng 1">
            <a:extLst>
              <a:ext uri="{FF2B5EF4-FFF2-40B4-BE49-F238E27FC236}">
                <a16:creationId xmlns:a16="http://schemas.microsoft.com/office/drawing/2014/main" id="{188BF21C-2DAF-21D4-D528-D81D02C84225}"/>
              </a:ext>
            </a:extLst>
          </p:cNvPr>
          <p:cNvGraphicFramePr>
            <a:graphicFrameLocks noGrp="1"/>
          </p:cNvGraphicFramePr>
          <p:nvPr>
            <p:extLst>
              <p:ext uri="{D42A27DB-BD31-4B8C-83A1-F6EECF244321}">
                <p14:modId xmlns:p14="http://schemas.microsoft.com/office/powerpoint/2010/main" val="1815776267"/>
              </p:ext>
            </p:extLst>
          </p:nvPr>
        </p:nvGraphicFramePr>
        <p:xfrm>
          <a:off x="6705600" y="276635"/>
          <a:ext cx="3991897" cy="620078"/>
        </p:xfrm>
        <a:graphic>
          <a:graphicData uri="http://schemas.openxmlformats.org/drawingml/2006/table">
            <a:tbl>
              <a:tblPr firstRow="1" firstCol="1" bandRow="1"/>
              <a:tblGrid>
                <a:gridCol w="3991897">
                  <a:extLst>
                    <a:ext uri="{9D8B030D-6E8A-4147-A177-3AD203B41FA5}">
                      <a16:colId xmlns:a16="http://schemas.microsoft.com/office/drawing/2014/main" val="879772013"/>
                    </a:ext>
                  </a:extLst>
                </a:gridCol>
              </a:tblGrid>
              <a:tr h="458418">
                <a:tc>
                  <a:txBody>
                    <a:bodyPr/>
                    <a:lstStyle/>
                    <a:p>
                      <a:pPr marL="0" marR="0" algn="ctr">
                        <a:lnSpc>
                          <a:spcPct val="107000"/>
                        </a:lnSpc>
                        <a:spcBef>
                          <a:spcPts val="0"/>
                        </a:spcBef>
                        <a:spcAft>
                          <a:spcPts val="0"/>
                        </a:spcAft>
                      </a:pP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endPar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13708817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idx="1"/>
          </p:nvPr>
        </p:nvSpPr>
        <p:spPr>
          <a:xfrm>
            <a:off x="1" y="1049547"/>
            <a:ext cx="12064180" cy="52578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0"/>
              </a:spcBef>
              <a:spcAft>
                <a:spcPts val="0"/>
              </a:spcAft>
              <a:buSzPts val="2800"/>
              <a:buFont typeface="Noto Sans Symbols"/>
              <a:buChar char="❖"/>
            </a:pPr>
            <a:r>
              <a:rPr lang="en-US" b="1" dirty="0">
                <a:latin typeface="Cambria"/>
                <a:ea typeface="Cambria"/>
                <a:cs typeface="Cambria"/>
                <a:sym typeface="Cambria"/>
              </a:rPr>
              <a:t> </a:t>
            </a:r>
            <a:r>
              <a:rPr lang="en-US" b="1" dirty="0">
                <a:latin typeface="Times New Roman" panose="02020603050405020304" pitchFamily="18" charset="0"/>
                <a:ea typeface="Cambria"/>
                <a:cs typeface="Times New Roman" panose="02020603050405020304" pitchFamily="18" charset="0"/>
                <a:sym typeface="Cambria"/>
              </a:rPr>
              <a:t>TÌNH HÌNH THẾ GIỚI</a:t>
            </a:r>
            <a:endParaRPr dirty="0">
              <a:latin typeface="Times New Roman" panose="02020603050405020304" pitchFamily="18" charset="0"/>
              <a:cs typeface="Times New Roman" panose="02020603050405020304" pitchFamily="18" charset="0"/>
            </a:endParaRPr>
          </a:p>
          <a:p>
            <a:pPr marL="0" lvl="0" indent="0" algn="just" rtl="0">
              <a:lnSpc>
                <a:spcPct val="150000"/>
              </a:lnSpc>
              <a:spcBef>
                <a:spcPts val="640"/>
              </a:spcBef>
              <a:spcAft>
                <a:spcPts val="0"/>
              </a:spcAft>
              <a:buSzPts val="3200"/>
              <a:buNone/>
            </a:pPr>
            <a:r>
              <a:rPr lang="en-US" sz="3200" b="1" dirty="0">
                <a:solidFill>
                  <a:srgbClr val="E36C09"/>
                </a:solidFill>
                <a:latin typeface="Times New Roman" panose="02020603050405020304" pitchFamily="18" charset="0"/>
                <a:ea typeface="Cambria"/>
                <a:cs typeface="Times New Roman" panose="02020603050405020304" pitchFamily="18" charset="0"/>
                <a:sym typeface="Cambria"/>
              </a:rPr>
              <a:t>-  </a:t>
            </a:r>
            <a:r>
              <a:rPr lang="en-US" sz="3200" b="1"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Chiến</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tranh</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thế</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giới</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thứ</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hai</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bước</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vào</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giai</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đoạn</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kết</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thúc</a:t>
            </a:r>
            <a:r>
              <a:rPr lang="en-US" sz="3200" dirty="0">
                <a:latin typeface="Times New Roman" panose="02020603050405020304" pitchFamily="18" charset="0"/>
                <a:ea typeface="Cambria"/>
                <a:cs typeface="Times New Roman" panose="02020603050405020304" pitchFamily="18" charset="0"/>
                <a:sym typeface="Cambria"/>
              </a:rPr>
              <a:t>.</a:t>
            </a:r>
            <a:endParaRPr dirty="0">
              <a:latin typeface="Times New Roman" panose="02020603050405020304" pitchFamily="18" charset="0"/>
              <a:cs typeface="Times New Roman" panose="02020603050405020304" pitchFamily="18" charset="0"/>
            </a:endParaRPr>
          </a:p>
          <a:p>
            <a:pPr marL="342900" lvl="0" indent="-342900" algn="just" rtl="0">
              <a:lnSpc>
                <a:spcPct val="150000"/>
              </a:lnSpc>
              <a:spcBef>
                <a:spcPts val="640"/>
              </a:spcBef>
              <a:spcAft>
                <a:spcPts val="0"/>
              </a:spcAft>
              <a:buSzPts val="3200"/>
              <a:buFont typeface="Cambria"/>
              <a:buChar char="-"/>
            </a:pPr>
            <a:r>
              <a:rPr lang="en-US" sz="3200" dirty="0" err="1">
                <a:latin typeface="Times New Roman" panose="02020603050405020304" pitchFamily="18" charset="0"/>
                <a:ea typeface="Cambria"/>
                <a:cs typeface="Times New Roman" panose="02020603050405020304" pitchFamily="18" charset="0"/>
                <a:sym typeface="Cambria"/>
              </a:rPr>
              <a:t>Ngày</a:t>
            </a:r>
            <a:r>
              <a:rPr lang="en-US" sz="3200" dirty="0">
                <a:latin typeface="Times New Roman" panose="02020603050405020304" pitchFamily="18" charset="0"/>
                <a:ea typeface="Cambria"/>
                <a:cs typeface="Times New Roman" panose="02020603050405020304" pitchFamily="18" charset="0"/>
                <a:sym typeface="Cambria"/>
              </a:rPr>
              <a:t> 15/8/1945, </a:t>
            </a:r>
            <a:r>
              <a:rPr lang="en-US" sz="3200" dirty="0" err="1">
                <a:latin typeface="Times New Roman" panose="02020603050405020304" pitchFamily="18" charset="0"/>
                <a:ea typeface="Cambria"/>
                <a:cs typeface="Times New Roman" panose="02020603050405020304" pitchFamily="18" charset="0"/>
                <a:sym typeface="Cambria"/>
              </a:rPr>
              <a:t>Nhật</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Bản</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tuyên</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bố</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đầu</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hàng</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Đồng</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minh</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vô</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điều</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kiện</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Quân</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Nhật</a:t>
            </a:r>
            <a:r>
              <a:rPr lang="en-US" sz="3200" dirty="0">
                <a:latin typeface="Times New Roman" panose="02020603050405020304" pitchFamily="18" charset="0"/>
                <a:ea typeface="Cambria"/>
                <a:cs typeface="Times New Roman" panose="02020603050405020304" pitchFamily="18" charset="0"/>
                <a:sym typeface="Cambria"/>
              </a:rPr>
              <a:t> ở </a:t>
            </a:r>
            <a:r>
              <a:rPr lang="en-US" sz="3200" dirty="0" err="1">
                <a:latin typeface="Times New Roman" panose="02020603050405020304" pitchFamily="18" charset="0"/>
                <a:ea typeface="Cambria"/>
                <a:cs typeface="Times New Roman" panose="02020603050405020304" pitchFamily="18" charset="0"/>
                <a:sym typeface="Cambria"/>
              </a:rPr>
              <a:t>Đông</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Dương</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rệu</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rã</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hoang</a:t>
            </a:r>
            <a:r>
              <a:rPr lang="en-US" sz="3200" dirty="0">
                <a:latin typeface="Times New Roman" panose="02020603050405020304" pitchFamily="18" charset="0"/>
                <a:ea typeface="Cambria"/>
                <a:cs typeface="Times New Roman" panose="02020603050405020304" pitchFamily="18" charset="0"/>
                <a:sym typeface="Cambria"/>
              </a:rPr>
              <a:t> </a:t>
            </a:r>
            <a:r>
              <a:rPr lang="en-US" sz="3200" dirty="0" err="1">
                <a:latin typeface="Times New Roman" panose="02020603050405020304" pitchFamily="18" charset="0"/>
                <a:ea typeface="Cambria"/>
                <a:cs typeface="Times New Roman" panose="02020603050405020304" pitchFamily="18" charset="0"/>
                <a:sym typeface="Cambria"/>
              </a:rPr>
              <a:t>mang</a:t>
            </a:r>
            <a:r>
              <a:rPr lang="en-US" sz="3200" dirty="0">
                <a:latin typeface="Times New Roman" panose="02020603050405020304" pitchFamily="18" charset="0"/>
                <a:ea typeface="Cambria"/>
                <a:cs typeface="Times New Roman" panose="02020603050405020304" pitchFamily="18" charset="0"/>
                <a:sym typeface="Cambria"/>
              </a:rPr>
              <a:t>.</a:t>
            </a:r>
            <a:endParaRPr dirty="0">
              <a:latin typeface="Times New Roman" panose="02020603050405020304" pitchFamily="18" charset="0"/>
              <a:cs typeface="Times New Roman" panose="02020603050405020304" pitchFamily="18" charset="0"/>
            </a:endParaRPr>
          </a:p>
          <a:p>
            <a:pPr marL="0" lvl="0" indent="0" algn="just" rtl="0">
              <a:lnSpc>
                <a:spcPct val="150000"/>
              </a:lnSpc>
              <a:spcBef>
                <a:spcPts val="640"/>
              </a:spcBef>
              <a:spcAft>
                <a:spcPts val="0"/>
              </a:spcAft>
              <a:buSzPts val="3200"/>
              <a:buNone/>
            </a:pPr>
            <a:r>
              <a:rPr lang="en-US" sz="3200" b="1" dirty="0">
                <a:latin typeface="Times New Roman" panose="02020603050405020304" pitchFamily="18" charset="0"/>
                <a:ea typeface="Cambria"/>
                <a:cs typeface="Times New Roman" panose="02020603050405020304" pitchFamily="18" charset="0"/>
                <a:sym typeface="Cambria"/>
              </a:rPr>
              <a:t>=&gt; </a:t>
            </a:r>
            <a:r>
              <a:rPr lang="en-US" sz="3200" b="1" dirty="0" err="1">
                <a:latin typeface="Times New Roman" panose="02020603050405020304" pitchFamily="18" charset="0"/>
                <a:ea typeface="Cambria"/>
                <a:cs typeface="Times New Roman" panose="02020603050405020304" pitchFamily="18" charset="0"/>
                <a:sym typeface="Cambria"/>
              </a:rPr>
              <a:t>Điều</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kiện</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khách</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quan</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thuận</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lợi</a:t>
            </a:r>
            <a:r>
              <a:rPr lang="en-US" sz="3200" b="1" dirty="0">
                <a:latin typeface="Times New Roman" panose="02020603050405020304" pitchFamily="18" charset="0"/>
                <a:ea typeface="Cambria"/>
                <a:cs typeface="Times New Roman" panose="02020603050405020304" pitchFamily="18" charset="0"/>
                <a:sym typeface="Cambria"/>
              </a:rPr>
              <a:t>.</a:t>
            </a:r>
            <a:endParaRPr dirty="0">
              <a:latin typeface="Times New Roman" panose="02020603050405020304" pitchFamily="18" charset="0"/>
              <a:cs typeface="Times New Roman" panose="02020603050405020304" pitchFamily="18" charset="0"/>
            </a:endParaRPr>
          </a:p>
        </p:txBody>
      </p:sp>
      <p:sp>
        <p:nvSpPr>
          <p:cNvPr id="4" name="Google Shape;257;p6">
            <a:extLst>
              <a:ext uri="{FF2B5EF4-FFF2-40B4-BE49-F238E27FC236}">
                <a16:creationId xmlns:a16="http://schemas.microsoft.com/office/drawing/2014/main" id="{B5126428-A7A9-DB9B-B612-E2DC137A8813}"/>
              </a:ext>
            </a:extLst>
          </p:cNvPr>
          <p:cNvSpPr txBox="1"/>
          <p:nvPr/>
        </p:nvSpPr>
        <p:spPr>
          <a:xfrm>
            <a:off x="142781" y="197833"/>
            <a:ext cx="5795904" cy="584735"/>
          </a:xfrm>
          <a:prstGeom prst="rect">
            <a:avLst/>
          </a:prstGeom>
          <a:solidFill>
            <a:schemeClr val="lt1"/>
          </a:solid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E36C09"/>
              </a:buClr>
              <a:buSzPts val="3600"/>
              <a:tabLst/>
              <a:defRPr/>
            </a:pPr>
            <a:r>
              <a:rPr lang="en-US" sz="3200" b="1" kern="0" dirty="0">
                <a:solidFill>
                  <a:srgbClr val="E36C09"/>
                </a:solidFill>
                <a:latin typeface="Times New Roman" panose="02020603050405020304" pitchFamily="18" charset="0"/>
                <a:ea typeface="Cambria"/>
                <a:cs typeface="Times New Roman" panose="02020603050405020304" pitchFamily="18" charset="0"/>
                <a:sym typeface="Cambria"/>
              </a:rPr>
              <a:t>1. </a:t>
            </a:r>
            <a:r>
              <a:rPr kumimoji="0" lang="en-US" sz="320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rPr>
              <a:t>BỐI CẢNH LỊCH SỬ</a:t>
            </a:r>
            <a:endParaRPr kumimoji="0" b="1" i="0" u="none" strike="noStrike" kern="0" cap="none" spc="0" normalizeH="0" baseline="0" noProof="0" dirty="0">
              <a:ln>
                <a:noFill/>
              </a:ln>
              <a:solidFill>
                <a:srgbClr val="E36C09"/>
              </a:solidFill>
              <a:effectLst/>
              <a:uLnTx/>
              <a:uFillTx/>
              <a:latin typeface="Times New Roman" panose="02020603050405020304" pitchFamily="18" charset="0"/>
              <a:ea typeface="Cambria"/>
              <a:cs typeface="Times New Roman" panose="02020603050405020304" pitchFamily="18" charset="0"/>
              <a:sym typeface="Cambria"/>
            </a:endParaRPr>
          </a:p>
        </p:txBody>
      </p:sp>
    </p:spTree>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TotalTime>
  <Words>1606</Words>
  <Application>Microsoft Office PowerPoint</Application>
  <PresentationFormat>Màn hình rộng</PresentationFormat>
  <Paragraphs>327</Paragraphs>
  <Slides>19</Slides>
  <Notes>18</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19</vt:i4>
      </vt:variant>
    </vt:vector>
  </HeadingPairs>
  <TitlesOfParts>
    <vt:vector size="27" baseType="lpstr">
      <vt:lpstr>Arial</vt:lpstr>
      <vt:lpstr>Calibri</vt:lpstr>
      <vt:lpstr>Calibri Light</vt:lpstr>
      <vt:lpstr>Cambria</vt:lpstr>
      <vt:lpstr>Noto Sans Symbols</vt:lpstr>
      <vt:lpstr>Quattrocento Sans</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t:lpstr>
      <vt:lpstr>Bản trình bày PowerPoint</vt:lpstr>
      <vt:lpstr>Bản trình bày PowerPoint</vt:lpstr>
      <vt:lpstr>/</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hang pham</dc:creator>
  <cp:lastModifiedBy>hang pham</cp:lastModifiedBy>
  <cp:revision>2</cp:revision>
  <dcterms:created xsi:type="dcterms:W3CDTF">2024-08-06T02:54:05Z</dcterms:created>
  <dcterms:modified xsi:type="dcterms:W3CDTF">2024-08-06T13:32:58Z</dcterms:modified>
</cp:coreProperties>
</file>