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98" r:id="rId8"/>
    <p:sldId id="299" r:id="rId9"/>
    <p:sldId id="300" r:id="rId10"/>
    <p:sldId id="301" r:id="rId11"/>
    <p:sldId id="297" r:id="rId12"/>
    <p:sldId id="269" r:id="rId13"/>
    <p:sldId id="270" r:id="rId14"/>
    <p:sldId id="302" r:id="rId15"/>
    <p:sldId id="303" r:id="rId16"/>
    <p:sldId id="304" r:id="rId17"/>
    <p:sldId id="305" r:id="rId18"/>
    <p:sldId id="306" r:id="rId19"/>
    <p:sldId id="308" r:id="rId20"/>
    <p:sldId id="309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B4D73-58DA-BAF4-0866-A62C8C9BE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FF6B6-EFF5-B96E-15F0-4F41EA92D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A7C9C-97E3-EEC2-738C-C43B3874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50510-2100-C265-6D26-649E897E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86B81-BB3A-233C-54CE-AC461143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60A3D-6298-EC68-EDC1-EDAE1E5A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8F0E33-331B-728B-8EC4-E387A3911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4718E-FA1B-B35C-E83A-B8391000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9C3F9-A75E-D0DD-61C1-510BC41E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750A3-3276-F915-A470-018274EA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8EDD12-5EC6-AE99-ACDB-F8D5102A7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3406EB-098D-6C66-B5E6-DB4BA3A4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73797-D7C4-A37E-1331-C28E78E3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C1F7E-5E65-B158-8244-260A841F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333A73-ED80-47EF-8D51-CC52D0B2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E724D-5CCE-90AD-DD82-51F5DCC4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4E0AF-A8D8-72BA-6AA2-6B9DF002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D8D6E-D28A-DD4F-72AF-3CB86867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E336D-F40F-1108-58DF-B27DBCF8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495087-7050-FC60-4778-A1F3B6D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6A19F-04CE-6AAD-6FAD-F7E38061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4BE905-23B7-1CE6-DF90-C6E029C64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7E579-907D-046D-607D-3BFA9C29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FF9B9-0CE7-9E0A-E657-62D7BFA1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44CF3-FAC6-4F3F-122C-FDD372E2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93649-AB29-2587-EA3C-07FC5A99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3C85C-F8FE-F97A-F4A7-C1C20FFBC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BB21-9749-F981-02C0-C97D0CFF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7D165-D68D-C1D2-910D-CA8938C0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F654AC-A10A-4FDE-56AC-EA129BB4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22D0CC-06EC-D232-8D09-9DA1F98F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6E640-9DA6-2515-6224-3BA83134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FBBD74-AEFA-0DDF-8F97-6E671245A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45AABE-BA00-A82E-3760-AC7BEF74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F622A6-C3D1-F535-3630-A18E59EC9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82CC08-9332-5CEC-3FC0-7B38C1EEB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3493AB-AB33-9419-6ECE-05B73E2C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2D74AB-7402-7457-10C8-2AD730F7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4A63B7-1294-6A1A-7866-15A235E5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998A-7418-8D19-A089-E39FBDB1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57168C-55EF-9D77-7671-7C4838CB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94BA42-DDFF-A3D6-6BC6-C02F88DF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ACC51-1FC4-9B19-49B7-5AB6D973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DC2F9B-BA64-0D62-B418-55B7E9C1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EBE89E-EA03-6E8C-0DDD-D8F1E88F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5EAAB-46B0-3EB4-4AB7-F34DBCA9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D8DCF-87F6-6883-1DFF-2A4F35F7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17791D-7F49-63EB-852E-85E19F5B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1553B6-4B23-AF14-B727-0A2DF9F45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28626F-9A30-7B59-0C35-1EA5892C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C3563A-402D-55AB-229C-8D194BFE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933EE0-373D-BFA1-BF8E-CE4A1CE4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1346-8493-E8C2-0518-F4F4F874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5C423D-5647-C75D-31B3-2B815CDA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B866F7-ED90-CC29-2C49-91E2750A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844B7F-C596-976B-E6B1-62C48C21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27A5E3-050B-63D7-5ED8-6E856F85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2BFC4D-5973-54EA-B1B6-1D0F136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FA662B-513A-E0D1-9EAB-5E758165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2CB6EF-2E96-7550-9F55-638F1192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6B9983-1AA6-0303-D819-B7B7AF44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D4D89-F1F2-B8E5-F27A-69F81E8F1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ABD6E-8062-A0F2-B0B2-25B33A5D0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7O69IDBI0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oDZvKUlMNc?start=2&amp;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410" y="2462630"/>
            <a:ext cx="7708777" cy="1030288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TRẬT TỰ THẾ GIỚI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CHIẾN TRANH LẠNH</a:t>
            </a:r>
          </a:p>
        </p:txBody>
      </p:sp>
    </p:spTree>
    <p:extLst>
      <p:ext uri="{BB962C8B-B14F-4D97-AF65-F5344CB8AC3E}">
        <p14:creationId xmlns:p14="http://schemas.microsoft.com/office/powerpoint/2010/main" val="268728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32763" y="1509321"/>
            <a:ext cx="5763237" cy="4275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 xu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toàn cầu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sáp nhập và hợp nhất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công ty thành những tập đoàn lớn, nhất là công ty khoa học - kỹ thuật. 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ác hình thức của M&amp;A hiện nay">
            <a:extLst>
              <a:ext uri="{FF2B5EF4-FFF2-40B4-BE49-F238E27FC236}">
                <a16:creationId xmlns:a16="http://schemas.microsoft.com/office/drawing/2014/main" xmlns="" id="{0CC605CA-67A2-7996-6A7A-E21DA4F4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34" y="2162172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32763" y="1117435"/>
            <a:ext cx="11512492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ra đời của các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 chức liên kết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tế, thương mại, tài chính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 tế và khu vực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(EU, IMF, WTO, APEC, ASEM…)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cầu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thế khách quan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thể đảo ngược.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Xu thế đa cực trong quan hệ quốc tế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Khái niệm đa cực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173372" y="1250492"/>
            <a:ext cx="11512492" cy="424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Đa cực là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trị toàn cầu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quyền lực 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phối.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quốc </a:t>
            </a:r>
            <a:r>
              <a:rPr lang="en-US" sz="3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khu vực 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về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tế,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trị,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sự toàn cầu.</a:t>
            </a:r>
          </a:p>
        </p:txBody>
      </p:sp>
    </p:spTree>
    <p:extLst>
      <p:ext uri="{BB962C8B-B14F-4D97-AF65-F5344CB8AC3E}">
        <p14:creationId xmlns:p14="http://schemas.microsoft.com/office/powerpoint/2010/main" val="11696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cực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cực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173372" y="1250492"/>
            <a:ext cx="11512492" cy="424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Trật tự đơn cực: </a:t>
            </a:r>
            <a:r>
              <a:rPr lang="vi-VN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một siêu cường chi phối, dẫn dắt các quan hệ quốc tế. </a:t>
            </a:r>
            <a:endParaRPr lang="en-US" sz="3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Trật tự đa cực: </a:t>
            </a:r>
            <a:r>
              <a:rPr lang="vi-VN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 nước, nhiều trung tâm, tổ chức quốc tế phản ánh tương quan so sánh lực lượng mới trong quan hệ quốc tế sau Chiến tranh lạnh. </a:t>
            </a:r>
            <a:endParaRPr lang="en-US" sz="3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xmlns="" id="{A93898FF-D987-4B0E-BFB4-85F5EB356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2">
            <a:extLst>
              <a:ext uri="{FF2B5EF4-FFF2-40B4-BE49-F238E27FC236}">
                <a16:creationId xmlns:a16="http://schemas.microsoft.com/office/drawing/2014/main" xmlns="" id="{C31A4873-64D0-418B-BA9D-D99C52A5FB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xmlns="" id="{5516C1EB-8D62-4BF0-92B5-02E6AE43B1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44" name="Rectangle 1036">
            <a:extLst>
              <a:ext uri="{FF2B5EF4-FFF2-40B4-BE49-F238E27FC236}">
                <a16:creationId xmlns:a16="http://schemas.microsoft.com/office/drawing/2014/main" xmlns="" id="{A737E5B8-8F31-4942-B159-B213C4D6D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5" name="Rectangle 103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xmlns="" id="{D12128B6-ED88-4712-866F-66C86EE34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963693" y="1409688"/>
            <a:ext cx="3795840" cy="3342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Xu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thế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đa cực trong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hệ quốc tế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b. Xu </a:t>
            </a:r>
            <a:r>
              <a:rPr lang="en-US" sz="4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thế</a:t>
            </a:r>
            <a:r>
              <a:rPr lang="en-US" sz="4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đa cực</a:t>
            </a:r>
          </a:p>
        </p:txBody>
      </p:sp>
      <p:pic>
        <p:nvPicPr>
          <p:cNvPr id="7" name="Picture 2" descr="🔴 [Tọa đàm trực tiếp]: Không thể đảo ngược xu hướng thế giới đa cực | VTC1">
            <a:extLst>
              <a:ext uri="{FF2B5EF4-FFF2-40B4-BE49-F238E27FC236}">
                <a16:creationId xmlns:a16="http://schemas.microsoft.com/office/drawing/2014/main" xmlns="" id="{83B11336-BDC2-5DB9-3836-C1B6B468A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919"/>
          <a:stretch/>
        </p:blipFill>
        <p:spPr bwMode="auto">
          <a:xfrm>
            <a:off x="5186548" y="171715"/>
            <a:ext cx="6320441" cy="3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r="-1" b="5289"/>
          <a:stretch/>
        </p:blipFill>
        <p:spPr bwMode="auto">
          <a:xfrm>
            <a:off x="5186548" y="3519237"/>
            <a:ext cx="6320441" cy="3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5365102" y="4288971"/>
            <a:ext cx="6141887" cy="16720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Nêu những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chính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về xu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đa cực trong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quan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hệ quốc tế từ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i="1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Chiến</a:t>
            </a:r>
            <a:r>
              <a:rPr lang="en-US" sz="3600" i="1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 tranh lạnh? </a:t>
            </a:r>
          </a:p>
        </p:txBody>
      </p:sp>
    </p:spTree>
    <p:extLst>
      <p:ext uri="{BB962C8B-B14F-4D97-AF65-F5344CB8AC3E}">
        <p14:creationId xmlns:p14="http://schemas.microsoft.com/office/powerpoint/2010/main" val="38013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87AE8D5-F828-E182-1DB9-E1A502EB7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r="-2" b="555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r="-1" b="892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xmlns="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xmlns="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337786" y="1048425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Xu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thế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đa cực trong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hệ quốc tế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en-US" sz="4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b. Xu </a:t>
            </a:r>
            <a:r>
              <a:rPr lang="en-US" sz="46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thế</a:t>
            </a:r>
            <a:r>
              <a:rPr lang="en-US" sz="4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đa cực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227088" y="4652190"/>
            <a:ext cx="4917948" cy="201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Đầu </a:t>
            </a:r>
            <a:r>
              <a:rPr lang="en-US" sz="36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kỉ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XXI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trật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giới từng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bước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chuyển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sang 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xu </a:t>
            </a:r>
            <a:r>
              <a:rPr lang="en-US" sz="36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thế</a:t>
            </a:r>
            <a:r>
              <a:rPr 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đa cực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biểu hiện: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xmlns="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94399" y="1509320"/>
            <a:ext cx="11543135" cy="388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mạnh 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cường quốc khác.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cường quốc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Mỹ, Trung Quốc, Liên bang Nga, Liên minh châu Âu (EU), Nhật Bản, Ấn Độ,...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tăng cạnh tranh sức mạnh,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tầm ảnh hưởng trên các lĩnh vực kinh tế, chính trị, quân sự, đối ngoại</a:t>
            </a: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240484" y="258829"/>
            <a:ext cx="11697050" cy="991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Xu thế đa cực trong quan hệ quốc tế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cực</a:t>
            </a:r>
          </a:p>
        </p:txBody>
      </p:sp>
    </p:spTree>
    <p:extLst>
      <p:ext uri="{BB962C8B-B14F-4D97-AF65-F5344CB8AC3E}">
        <p14:creationId xmlns:p14="http://schemas.microsoft.com/office/powerpoint/2010/main" val="34696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94399" y="1509320"/>
            <a:ext cx="11543135" cy="388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Nhóm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đang phát triển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xu hướng tự chủ chiến lược về tài chính, công nghệ và an ninh – quốc phòng, tăng cường tầm ảnh hưởng của mình,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 hộ thế giới đa cực.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240484" y="258829"/>
            <a:ext cx="11697050" cy="991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Xu thế đa cực trong quan hệ quốc tế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cực</a:t>
            </a:r>
          </a:p>
        </p:txBody>
      </p:sp>
    </p:spTree>
    <p:extLst>
      <p:ext uri="{BB962C8B-B14F-4D97-AF65-F5344CB8AC3E}">
        <p14:creationId xmlns:p14="http://schemas.microsoft.com/office/powerpoint/2010/main" val="29078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6392583" y="501651"/>
            <a:ext cx="4434720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Xu thế đa cực trong quan hệ quốc tế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35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b. Xu thế đa cực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1250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41F432-4BD6-7146-D0D3-B60C1CC8F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4" b="9330"/>
          <a:stretch/>
        </p:blipFill>
        <p:spPr>
          <a:xfrm>
            <a:off x="279139" y="299508"/>
            <a:ext cx="5221625" cy="301039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5990258" y="2645922"/>
            <a:ext cx="5595900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Vai trò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tâm,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tế, tài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quốc tế và khu vực ngày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5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vi-VN" sz="3500" dirty="0">
                <a:solidFill>
                  <a:schemeClr val="tx1">
                    <a:alpha val="80000"/>
                  </a:schemeClr>
                </a:solidFill>
                <a:latin typeface="+mj-lt"/>
              </a:rPr>
              <a:t>+ Tiêu biểu là nhóm G7, nhóm G20, BRICS, Diễn đàn hợp tác kinh tế Á - Âu, Diễn đàn kinh tế châu Á - Thái Bình Dương... </a:t>
            </a:r>
            <a:endParaRPr lang="en-US" sz="3500" dirty="0">
              <a:solidFill>
                <a:schemeClr val="tx1">
                  <a:alpha val="80000"/>
                </a:schemeClr>
              </a:solidFill>
              <a:latin typeface="+mj-lt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5BC881-B72E-E5C6-838B-074BFCC8F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" y="3715123"/>
            <a:ext cx="5686738" cy="28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lags in front of a wall&#10;&#10;Description automatically generated">
            <a:extLst>
              <a:ext uri="{FF2B5EF4-FFF2-40B4-BE49-F238E27FC236}">
                <a16:creationId xmlns:a16="http://schemas.microsoft.com/office/drawing/2014/main" xmlns="" id="{7817C9DE-A05B-856B-BC33-FE8AEE11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" r="3297" b="-1"/>
          <a:stretch/>
        </p:blipFill>
        <p:spPr>
          <a:xfrm>
            <a:off x="308204" y="1819468"/>
            <a:ext cx="4880873" cy="3461657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C644C-9D5D-5C2C-57E7-F1DF7EA4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135" y="821093"/>
            <a:ext cx="6848669" cy="5915608"/>
          </a:xfrm>
        </p:spPr>
        <p:txBody>
          <a:bodyPr>
            <a:noAutofit/>
          </a:bodyPr>
          <a:lstStyle/>
          <a:p>
            <a:pPr algn="just"/>
            <a:r>
              <a:rPr lang="vi-VN" sz="3600" dirty="0">
                <a:latin typeface="+mj-lt"/>
              </a:rPr>
              <a:t>Các quốc gia thành viên BRICS tạo ra khối kinh tế chiếm khoảng 30% quy mô nền kinh tế toàn cầu, 26% diện tích và hơn 43% dân số thế giới</a:t>
            </a:r>
            <a:endParaRPr lang="en-US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Tỷ trọng đóng góp vào GDP toàn cầu của BRICS đã vượt qua cả nhóm G7. Trong khi tỷ trọng của G7 giảm xuống 30% thì hiện 5 nước BRICS đóng góp 31,5%.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8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81" y="1938389"/>
            <a:ext cx="6672044" cy="9916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diện lịch sử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3454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CD26A-63A1-5A59-EA2D-4CBDEBCD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Vì sao ngày càng nhiều nước Đông Nam Á muốn gia nhập BRICS? - VNews">
            <a:hlinkClick r:id="" action="ppaction://media"/>
            <a:extLst>
              <a:ext uri="{FF2B5EF4-FFF2-40B4-BE49-F238E27FC236}">
                <a16:creationId xmlns:a16="http://schemas.microsoft.com/office/drawing/2014/main" xmlns="" id="{1DF9B48A-64CB-A51C-3686-E8E457D152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988" y="183645"/>
            <a:ext cx="11166024" cy="6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94399" y="1509320"/>
            <a:ext cx="11543135" cy="388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Trong một thế giới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 cực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các quốc gia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 cạnh tranh vừa hợp tác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 vươn lên và khẳng định vị thế của mình. </a:t>
            </a:r>
            <a:endParaRPr lang="en-US" sz="40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 thế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 cực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 lại những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 cơ lớn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 cũng tạo ra không ít </a:t>
            </a:r>
            <a:r>
              <a:rPr lang="vi-VN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 thức </a:t>
            </a:r>
            <a:r>
              <a:rPr lang="vi-VN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các nước. </a:t>
            </a:r>
            <a:endParaRPr lang="en-US" sz="40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4F2E03B-E920-AD69-241B-7F5AC8FB7A0F}"/>
              </a:ext>
            </a:extLst>
          </p:cNvPr>
          <p:cNvSpPr txBox="1">
            <a:spLocks/>
          </p:cNvSpPr>
          <p:nvPr/>
        </p:nvSpPr>
        <p:spPr>
          <a:xfrm>
            <a:off x="240484" y="258829"/>
            <a:ext cx="11697050" cy="991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Xu thế đa cực trong quan hệ quốc tế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cực</a:t>
            </a:r>
          </a:p>
        </p:txBody>
      </p:sp>
    </p:spTree>
    <p:extLst>
      <p:ext uri="{BB962C8B-B14F-4D97-AF65-F5344CB8AC3E}">
        <p14:creationId xmlns:p14="http://schemas.microsoft.com/office/powerpoint/2010/main" val="17636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CAB201A8-7210-D57C-6F7C-0C5244FE2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7042652-B751-39A7-F625-DFD36B307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nline Media 8" title="[VIETSUB] Bức tường Berlin sụp đổ 10/11/1989">
            <a:hlinkClick r:id="" action="ppaction://media"/>
            <a:extLst>
              <a:ext uri="{FF2B5EF4-FFF2-40B4-BE49-F238E27FC236}">
                <a16:creationId xmlns:a16="http://schemas.microsoft.com/office/drawing/2014/main" xmlns="" id="{D3E2490C-2F94-E8DF-3262-1E43099332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563" y="185088"/>
            <a:ext cx="11560629" cy="65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81" y="2629403"/>
            <a:ext cx="10262532" cy="991663"/>
          </a:xfrm>
        </p:spPr>
        <p:txBody>
          <a:bodyPr>
            <a:normAutofit fontScale="92500" lnSpcReduction="20000"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hiểu biết của em về sự kiện Bức tường Béc-lin sụp đổ (tháng 11/1989).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7390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5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44" y="1005328"/>
            <a:ext cx="11585710" cy="453705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tường Béc-lin là sản phẩm - biểu tượng mạnh mẽ nhất của Chiến tranh lạnh và biểu tượng của thế giới lưỡng cực (tự do tư và độc tài cộng sản).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Ngày 9/11/1989, Bức tường Béc-lin sụp đổ sau 28 năm được xây dựng, chấm dứt sự chia cắt nước Đức. Đông và Tây Đức chính thức hợp nhất vào ngày 3/10/1990, trở thành nước Cộng hòa Liên bang Đức ngày nay, đánh một dấu mốc quan trọng trong lịch sử thế giới hiện đại.</a:t>
            </a:r>
          </a:p>
        </p:txBody>
      </p:sp>
    </p:spTree>
    <p:extLst>
      <p:ext uri="{BB962C8B-B14F-4D97-AF65-F5344CB8AC3E}">
        <p14:creationId xmlns:p14="http://schemas.microsoft.com/office/powerpoint/2010/main" val="35867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39754" y="1509321"/>
            <a:ext cx="11512492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 cực: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cực,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trong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quốc tế.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Xu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lấy phát triển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tế là trọng tâm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xây dựng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mạnh tổng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mỗi quốc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63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39754" y="1509321"/>
            <a:ext cx="6117030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Xu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thoại,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quốc tế: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nước điều chỉnh quan hệ với nhau theo chiều hướng hoà hoãn, đối thoại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 dạng hoá, đa phương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quốc tế.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E5A55C-8502-FEBE-6896-726B271AB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339" y="1642188"/>
            <a:ext cx="5278533" cy="296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83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594020" y="2425080"/>
            <a:ext cx="4845727" cy="2792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toàn cầu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ưới sự tác động của cách mạng khoa học – công nghệ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oàn cầu hóa (Globalization) – Viện nghiên cứu phát triển Phương Đông">
            <a:extLst>
              <a:ext uri="{FF2B5EF4-FFF2-40B4-BE49-F238E27FC236}">
                <a16:creationId xmlns:a16="http://schemas.microsoft.com/office/drawing/2014/main" xmlns="" id="{8C99CF2F-6343-2A7B-7A0A-92C0A6E3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98" y="1883422"/>
            <a:ext cx="5895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Xu thế phát triển chính của thế giới sau Chiến tranh lạnh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5452217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 xu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toàn cầu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 chóng của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hệ thương mại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 tế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tác động to lớn của các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ty xuyên quốc gia.</a:t>
            </a:r>
            <a:endParaRPr lang="en-US" sz="36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68++ Mẫu thiết kế logo Công ty xuyên quốc gia đẹp nhất (cập nhật 2024)">
            <a:extLst>
              <a:ext uri="{FF2B5EF4-FFF2-40B4-BE49-F238E27FC236}">
                <a16:creationId xmlns:a16="http://schemas.microsoft.com/office/drawing/2014/main" xmlns="" id="{0DDDB808-99CF-DC21-2E1A-3FCA00B6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70" y="2230015"/>
            <a:ext cx="5860564" cy="32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1010</Words>
  <Application>Microsoft Office PowerPoint</Application>
  <PresentationFormat>Widescreen</PresentationFormat>
  <Paragraphs>56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Times New Roman</vt:lpstr>
      <vt:lpstr>Office Theme</vt:lpstr>
      <vt:lpstr>PowerPoint Presentation</vt:lpstr>
      <vt:lpstr>Khởi động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chi</dc:creator>
  <cp:lastModifiedBy>Admin</cp:lastModifiedBy>
  <cp:revision>27</cp:revision>
  <dcterms:created xsi:type="dcterms:W3CDTF">2024-06-16T01:34:42Z</dcterms:created>
  <dcterms:modified xsi:type="dcterms:W3CDTF">2025-03-17T08:29:39Z</dcterms:modified>
</cp:coreProperties>
</file>