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352" r:id="rId2"/>
    <p:sldId id="351" r:id="rId3"/>
    <p:sldId id="284" r:id="rId4"/>
    <p:sldId id="261" r:id="rId5"/>
    <p:sldId id="285" r:id="rId6"/>
    <p:sldId id="286" r:id="rId7"/>
    <p:sldId id="353" r:id="rId8"/>
    <p:sldId id="288" r:id="rId9"/>
    <p:sldId id="302" r:id="rId10"/>
    <p:sldId id="289" r:id="rId11"/>
    <p:sldId id="301" r:id="rId12"/>
    <p:sldId id="291" r:id="rId13"/>
    <p:sldId id="332" r:id="rId14"/>
    <p:sldId id="348" r:id="rId15"/>
    <p:sldId id="329" r:id="rId16"/>
    <p:sldId id="336" r:id="rId17"/>
    <p:sldId id="335" r:id="rId18"/>
    <p:sldId id="349" r:id="rId19"/>
    <p:sldId id="347" r:id="rId20"/>
    <p:sldId id="276" r:id="rId21"/>
    <p:sldId id="278" r:id="rId22"/>
    <p:sldId id="350" r:id="rId23"/>
    <p:sldId id="354" r:id="rId24"/>
    <p:sldId id="340" r:id="rId25"/>
    <p:sldId id="341" r:id="rId26"/>
    <p:sldId id="342" r:id="rId27"/>
    <p:sldId id="343" r:id="rId28"/>
    <p:sldId id="355" r:id="rId29"/>
    <p:sldId id="356" r:id="rId30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b="1" kern="1200">
        <a:solidFill>
          <a:srgbClr val="FFFF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b="1" kern="1200">
        <a:solidFill>
          <a:srgbClr val="FFFF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b="1" kern="1200">
        <a:solidFill>
          <a:srgbClr val="FFFF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b="1" kern="1200">
        <a:solidFill>
          <a:srgbClr val="FFFF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99"/>
    <a:srgbClr val="FFCC66"/>
    <a:srgbClr val="0000FF"/>
    <a:srgbClr val="FF00FF"/>
    <a:srgbClr val="FFFF66"/>
    <a:srgbClr val="99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>
      <p:cViewPr varScale="1">
        <p:scale>
          <a:sx n="75" d="100"/>
          <a:sy n="75" d="100"/>
        </p:scale>
        <p:origin x="31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281BF-7056-4C08-96B5-FE4D6A68D479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2539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4EBEF-8214-4B41-8B7E-3293344FEDB9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22994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B6BA2-5CE5-4CDD-A171-F907BEFBF560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9219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60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93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165F75B-2456-4464-A015-5F26D35A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81199EE-59A8-42A1-821D-9908825D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E203385-11B5-4337-81B1-4ECD1041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09DD-2A42-4C51-9326-07787E8D7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96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D463E-CD80-4449-B5C8-C1ED640F828C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7227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CC9D-70B5-415D-8D79-D8F92024D676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60691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4B1B3-28F3-4D80-828A-FAD281BC35AD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3603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1F2A9-CCF0-4481-A941-0DF2784DF202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88224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42D1C-8C41-43EB-A54B-2797CA1E9361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1615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89942-FEE0-47DF-A350-C07505F89C7C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4075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92EF0-A5BE-4A14-BC71-C9EA2A4C7729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4582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A6334-BE45-4566-81C2-F5C372993A3C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6186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9198DF-B190-4942-B729-CF28ED031745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064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79" r:id="rId12"/>
    <p:sldLayoutId id="2147483780" r:id="rId13"/>
    <p:sldLayoutId id="21474837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TjUcXt19Rxw?feature=oembe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xL49hqB-Ug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485841" y="1066800"/>
            <a:ext cx="4704523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724400" y="2958913"/>
            <a:ext cx="6693531" cy="940174"/>
            <a:chOff x="3642255" y="1078632"/>
            <a:chExt cx="4483944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70223" cy="705130"/>
              <a:chOff x="4614006" y="1084286"/>
              <a:chExt cx="3770223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33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770223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33"/>
              </a:p>
            </p:txBody>
          </p:sp>
        </p:grpSp>
        <p:sp>
          <p:nvSpPr>
            <p:cNvPr id="8" name="TextBox 10"/>
            <p:cNvSpPr txBox="1"/>
            <p:nvPr/>
          </p:nvSpPr>
          <p:spPr bwMode="auto">
            <a:xfrm>
              <a:off x="4529293" y="1189030"/>
              <a:ext cx="3449981" cy="43858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diện Lịch sử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 rot="2700000">
              <a:off x="3642255" y="1210623"/>
              <a:ext cx="457090" cy="45709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733"/>
            </a:p>
          </p:txBody>
        </p:sp>
      </p:grpSp>
    </p:spTree>
    <p:extLst>
      <p:ext uri="{BB962C8B-B14F-4D97-AF65-F5344CB8AC3E}">
        <p14:creationId xmlns:p14="http://schemas.microsoft.com/office/powerpoint/2010/main" val="15399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C23F5-62D2-4DC1-AD31-42547890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4F023C-119D-448C-A7F7-CB0CB3D9F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1B00A8-88C5-4BE9-A6A5-CE78D5FE55A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2" name="Picture 4" descr="Lịch sử 12 [CB] bài 1: Sự hình thành trật tự thế giới mới sau ...">
            <a:extLst>
              <a:ext uri="{FF2B5EF4-FFF2-40B4-BE49-F238E27FC236}">
                <a16:creationId xmlns:a16="http://schemas.microsoft.com/office/drawing/2014/main" xmlns="" id="{BDE377AC-0F07-4F2E-957E-0FC02901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8948"/>
            <a:ext cx="8921419" cy="5977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290240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CB850-DBE4-4E44-BC19-2166CFFA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D1CDE-AE1D-4FA5-833E-D2B6BEC37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DA53F4-25B6-4E59-875D-A4F674BED43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1" y="4339921"/>
            <a:ext cx="10287000" cy="238958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quyết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 nghị I-an-ta và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P, M đã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mới, thường được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"Trật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cực Ianta".</a:t>
            </a:r>
          </a:p>
        </p:txBody>
      </p:sp>
      <p:pic>
        <p:nvPicPr>
          <p:cNvPr id="5" name="Picture 2" descr="Tiết lộ trận không chiến duy nhất giữa Liên Xô và Mỹ trong Thế ...">
            <a:extLst>
              <a:ext uri="{FF2B5EF4-FFF2-40B4-BE49-F238E27FC236}">
                <a16:creationId xmlns:a16="http://schemas.microsoft.com/office/drawing/2014/main" xmlns="" id="{40E1C81E-02D4-4BED-B80C-BF42729C3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r="-1" b="23202"/>
          <a:stretch/>
        </p:blipFill>
        <p:spPr bwMode="auto">
          <a:xfrm>
            <a:off x="807720" y="128494"/>
            <a:ext cx="10576560" cy="39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88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F7E8D-8DB9-42FA-800E-A4B625E2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304800"/>
            <a:ext cx="12039600" cy="914400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chất Hội nghị Ianta: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Hội nghị phân chia thành quả chiến thắng của </a:t>
            </a:r>
            <a:r>
              <a:rPr lang="vi-VN" sz="3600" dirty="0">
                <a:latin typeface="+mj-lt"/>
              </a:rPr>
              <a:t>các cường quốc thắng trận trong phe Đồng minh chống phát xít.</a:t>
            </a:r>
            <a:endParaRPr lang="vi-VN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19FA83-3F07-4A29-9CBA-BC07ECD52E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76200" y="1752600"/>
            <a:ext cx="12115800" cy="2465785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quả:  </a:t>
            </a:r>
          </a:p>
          <a:p>
            <a:pPr algn="just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này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tình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cuộc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Lạnh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phối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trị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XX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9AE9EC8-6672-F4BF-E085-06FCC0B00066}"/>
              </a:ext>
            </a:extLst>
          </p:cNvPr>
          <p:cNvSpPr txBox="1">
            <a:spLocks/>
          </p:cNvSpPr>
          <p:nvPr/>
        </p:nvSpPr>
        <p:spPr>
          <a:xfrm>
            <a:off x="152400" y="4419600"/>
            <a:ext cx="1203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cực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Ianta: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giới </a:t>
            </a:r>
            <a:r>
              <a:rPr 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thành 2 </a:t>
            </a:r>
            <a:r>
              <a:rPr lang="en-US" sz="3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XHCN và TBCN do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đầu mỗi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endParaRPr lang="vi-VN" sz="3600" b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F891CB-53D3-4F80-BA00-E922D2C65D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2400" y="2057400"/>
            <a:ext cx="4495800" cy="1524000"/>
          </a:xfrm>
        </p:spPr>
        <p:txBody>
          <a:bodyPr>
            <a:noAutofit/>
          </a:bodyPr>
          <a:lstStyle/>
          <a:p>
            <a:pPr algn="just"/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Sự </a:t>
            </a:r>
            <a:r>
              <a:rPr 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r>
              <a:rPr 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giới </a:t>
            </a:r>
            <a:r>
              <a:rPr lang="en-US" sz="3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cực (1945-1991)</a:t>
            </a:r>
          </a:p>
        </p:txBody>
      </p:sp>
      <p:pic>
        <p:nvPicPr>
          <p:cNvPr id="2050" name="Picture 2" descr="Văn minh Phương Tây: Chiến tranh lạnh – Châu Âu và Thế giới thứ Ba | Nghiên  Cứu Lịch Sử">
            <a:extLst>
              <a:ext uri="{FF2B5EF4-FFF2-40B4-BE49-F238E27FC236}">
                <a16:creationId xmlns:a16="http://schemas.microsoft.com/office/drawing/2014/main" xmlns="" id="{F982351E-4351-4E1C-A419-F5C0E19D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66" y="1700808"/>
            <a:ext cx="6726466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4AB11F29-AA0A-DB94-EAFC-342DB0B3A061}"/>
              </a:ext>
            </a:extLst>
          </p:cNvPr>
          <p:cNvSpPr txBox="1"/>
          <p:nvPr/>
        </p:nvSpPr>
        <p:spPr bwMode="auto">
          <a:xfrm>
            <a:off x="228600" y="381000"/>
            <a:ext cx="3346977" cy="58477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3, 25/6/2024</a:t>
            </a:r>
          </a:p>
        </p:txBody>
      </p:sp>
    </p:spTree>
    <p:extLst>
      <p:ext uri="{BB962C8B-B14F-4D97-AF65-F5344CB8AC3E}">
        <p14:creationId xmlns:p14="http://schemas.microsoft.com/office/powerpoint/2010/main" val="10246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F891CB-53D3-4F80-BA00-E922D2C65D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04800"/>
            <a:ext cx="7772400" cy="884583"/>
          </a:xfrm>
        </p:spPr>
        <p:txBody>
          <a:bodyPr/>
          <a:lstStyle/>
          <a:p>
            <a:pPr algn="just"/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giai đoạn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cực Ianta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xmlns="" id="{D6E28452-2FF4-DEBA-8889-1D41A43778ED}"/>
              </a:ext>
            </a:extLst>
          </p:cNvPr>
          <p:cNvSpPr txBox="1">
            <a:spLocks/>
          </p:cNvSpPr>
          <p:nvPr/>
        </p:nvSpPr>
        <p:spPr>
          <a:xfrm>
            <a:off x="83332" y="2060848"/>
            <a:ext cx="11803868" cy="884583"/>
          </a:xfrm>
          <a:prstGeom prst="rect">
            <a:avLst/>
          </a:prstGeom>
        </p:spPr>
        <p:txBody>
          <a:bodyPr vert="horz" lIns="39600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Giai đoạn từ năm 1945 đến đầu những năm 70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1501C426-3D70-236F-733B-3AE389ED9E5A}"/>
              </a:ext>
            </a:extLst>
          </p:cNvPr>
          <p:cNvSpPr txBox="1">
            <a:spLocks/>
          </p:cNvSpPr>
          <p:nvPr/>
        </p:nvSpPr>
        <p:spPr>
          <a:xfrm>
            <a:off x="33130" y="2955370"/>
            <a:ext cx="11803868" cy="1447800"/>
          </a:xfrm>
          <a:prstGeom prst="rect">
            <a:avLst/>
          </a:prstGeom>
        </p:spPr>
        <p:txBody>
          <a:bodyPr vert="horz" lIns="39600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 tự thế giới hai cực I-an-ta xác lập và phát triển</a:t>
            </a:r>
            <a:r>
              <a:rPr 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 đối đầu về tư tưởng, chính trị, kinh tế, quân sự,... giữa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C661229B-EB3B-4684-B79C-E5D6237BD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-135396"/>
            <a:ext cx="10972800" cy="11398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thành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khối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tế,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đầu</a:t>
            </a:r>
            <a:endParaRPr lang="en-US" altLang="en-US" sz="32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5C3D700-1222-47AB-8ACD-F32B3BC6E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17475"/>
              </p:ext>
            </p:extLst>
          </p:nvPr>
        </p:nvGraphicFramePr>
        <p:xfrm>
          <a:off x="191344" y="872716"/>
          <a:ext cx="11810094" cy="488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7407">
                  <a:extLst>
                    <a:ext uri="{9D8B030D-6E8A-4147-A177-3AD203B41FA5}">
                      <a16:colId xmlns:a16="http://schemas.microsoft.com/office/drawing/2014/main" xmlns="" val="3085320829"/>
                    </a:ext>
                  </a:extLst>
                </a:gridCol>
                <a:gridCol w="6012687">
                  <a:extLst>
                    <a:ext uri="{9D8B030D-6E8A-4147-A177-3AD203B41FA5}">
                      <a16:colId xmlns:a16="http://schemas.microsoft.com/office/drawing/2014/main" xmlns="" val="2718769658"/>
                    </a:ext>
                  </a:extLst>
                </a:gridCol>
              </a:tblGrid>
              <a:tr h="1108484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 động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và </a:t>
                      </a:r>
                      <a:r>
                        <a:rPr lang="en-US" sz="28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nước TBCN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sách của Liên Xô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 các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XHCN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435093105"/>
                  </a:ext>
                </a:extLst>
              </a:tr>
              <a:tr h="1018644">
                <a:tc>
                  <a:txBody>
                    <a:bodyPr/>
                    <a:lstStyle/>
                    <a:p>
                      <a:pPr algn="just"/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6/1947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Mácsan</a:t>
                      </a:r>
                      <a:endParaRPr lang="en-US" sz="300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1/1949,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XHCN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SEV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2448512437"/>
                  </a:ext>
                </a:extLst>
              </a:tr>
              <a:tr h="1484310">
                <a:tc>
                  <a:txBody>
                    <a:bodyPr/>
                    <a:lstStyle/>
                    <a:p>
                      <a:pPr algn="just"/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1949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NATO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5/1955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XHCN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Vácsava</a:t>
                      </a:r>
                      <a:r>
                        <a:rPr lang="en-US" sz="3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3959037243"/>
                  </a:ext>
                </a:extLst>
              </a:tr>
              <a:tr h="1005887">
                <a:tc gridSpan="2">
                  <a:txBody>
                    <a:bodyPr/>
                    <a:lstStyle/>
                    <a:p>
                      <a:pPr algn="just"/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NATO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Vác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sava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rệt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3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3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0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phe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trùm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 hMerge="1">
                  <a:txBody>
                    <a:bodyPr/>
                    <a:lstStyle/>
                    <a:p>
                      <a:pPr algn="just"/>
                      <a:endParaRPr lang="en-US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31145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8FAAE-0502-4A6B-8024-106FA857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C05565C3-6055-414D-84E7-DAF7C4532DCD}"/>
              </a:ext>
            </a:extLst>
          </p:cNvPr>
          <p:cNvSpPr txBox="1">
            <a:spLocks noGrp="1" noChangeArrowheads="1"/>
          </p:cNvSpPr>
          <p:nvPr>
            <p:ph idx="10"/>
          </p:nvPr>
        </p:nvSpPr>
        <p:spPr bwMode="auto">
          <a:xfrm>
            <a:off x="325314" y="1556792"/>
            <a:ext cx="5770686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400" i="1" dirty="0" err="1">
                <a:latin typeface="Times New Roman" panose="02020603050405020304" pitchFamily="18" charset="0"/>
              </a:rPr>
              <a:t>Khái</a:t>
            </a:r>
            <a:r>
              <a:rPr lang="en-US" altLang="en-US" sz="3400" i="1" dirty="0">
                <a:latin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latin typeface="Times New Roman" panose="02020603050405020304" pitchFamily="18" charset="0"/>
              </a:rPr>
              <a:t>niệm</a:t>
            </a:r>
            <a:r>
              <a:rPr lang="en-US" altLang="en-US" sz="3400" i="1" dirty="0">
                <a:latin typeface="Times New Roman" panose="02020603050405020304" pitchFamily="18" charset="0"/>
              </a:rPr>
              <a:t>: </a:t>
            </a:r>
            <a:r>
              <a:rPr lang="en-US" altLang="en-US" sz="3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3400" dirty="0">
                <a:latin typeface="Times New Roman" panose="02020603050405020304" pitchFamily="18" charset="0"/>
              </a:rPr>
              <a:t> “</a:t>
            </a:r>
            <a:r>
              <a:rPr lang="en-US" altLang="en-US" sz="3400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tranh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nổ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súng</a:t>
            </a:r>
            <a:r>
              <a:rPr lang="en-US" altLang="en-US" sz="3400" dirty="0">
                <a:latin typeface="Times New Roman" panose="02020603050405020304" pitchFamily="18" charset="0"/>
              </a:rPr>
              <a:t>”, </a:t>
            </a:r>
            <a:r>
              <a:rPr lang="en-US" altLang="en-US" sz="340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3400" dirty="0">
                <a:latin typeface="Times New Roman" panose="02020603050405020304" pitchFamily="18" charset="0"/>
              </a:rPr>
              <a:t> ra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tất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400" dirty="0">
                <a:latin typeface="Times New Roman" panose="02020603050405020304" pitchFamily="18" charset="0"/>
              </a:rPr>
              <a:t>, </a:t>
            </a:r>
            <a:r>
              <a:rPr lang="en-US" altLang="en-US" sz="3400" dirty="0" err="1">
                <a:latin typeface="Times New Roman" panose="02020603050405020304" pitchFamily="18" charset="0"/>
              </a:rPr>
              <a:t>gây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căng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400" dirty="0"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latin typeface="Times New Roman" panose="02020603050405020304" pitchFamily="18" charset="0"/>
              </a:rPr>
              <a:t>phe</a:t>
            </a:r>
            <a:r>
              <a:rPr lang="en-US" altLang="en-US" sz="3400" dirty="0">
                <a:latin typeface="Times New Roman" panose="02020603050405020304" pitchFamily="18" charset="0"/>
              </a:rPr>
              <a:t> TBCN </a:t>
            </a:r>
            <a:r>
              <a:rPr lang="en-US" altLang="en-US" sz="3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400" dirty="0">
                <a:latin typeface="Times New Roman" panose="02020603050405020304" pitchFamily="18" charset="0"/>
              </a:rPr>
              <a:t> XHCN.</a:t>
            </a:r>
          </a:p>
        </p:txBody>
      </p:sp>
      <p:pic>
        <p:nvPicPr>
          <p:cNvPr id="4098" name="Picture 2" descr="Chiến tranh lạnh là gì? Nguyên nhân và hậu quả của chiến tranh lạnh">
            <a:extLst>
              <a:ext uri="{FF2B5EF4-FFF2-40B4-BE49-F238E27FC236}">
                <a16:creationId xmlns:a16="http://schemas.microsoft.com/office/drawing/2014/main" xmlns="" id="{5F6BDF46-C441-48FC-AA20-8C86BBE2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801433"/>
            <a:ext cx="5343525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67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A541C-17B4-46DB-8DF7-F5BCD4B4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CC3229-C004-4CC8-A403-14A6B9F07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92C326-584D-4776-8789-B2F6F81DEB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46312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A541C-17B4-46DB-8DF7-F5BCD4B4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CC3229-C004-4CC8-A403-14A6B9F07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92C326-584D-4776-8789-B2F6F81DEB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3" y="2667000"/>
            <a:ext cx="11329259" cy="7620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3/1947 đến 12/1989</a:t>
            </a:r>
          </a:p>
          <a:p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22DEBBC-1AE3-14DE-9FD6-869DB57F6C09}"/>
              </a:ext>
            </a:extLst>
          </p:cNvPr>
          <p:cNvSpPr txBox="1">
            <a:spLocks/>
          </p:cNvSpPr>
          <p:nvPr/>
        </p:nvSpPr>
        <p:spPr>
          <a:xfrm>
            <a:off x="321568" y="3818529"/>
            <a:ext cx="12192000" cy="117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lạnh:</a:t>
            </a:r>
            <a:r>
              <a:rPr 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“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toàn cầu” 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giới.</a:t>
            </a:r>
            <a:endParaRPr lang="vi-VN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vi-VN" sz="3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09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B862A-5FD3-4052-85C9-DE5D35F8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Biểu hiện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giới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cực Ianta giai đoạn 1945-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niên 70 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E6B9A7-2BD4-43B6-8088-FE6E898A85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8600" y="1952836"/>
            <a:ext cx="11734800" cy="3240360"/>
          </a:xfrm>
        </p:spPr>
        <p:txBody>
          <a:bodyPr/>
          <a:lstStyle/>
          <a:p>
            <a:pPr algn="just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đua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thành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sự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Dương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pháp,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Tiên,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ÀNG ĐÌNH CHIẾN (BÀN MÔN ĐIẾM) - KHU VỰC NÓNG, NGUY HIỂM VÀ GÂY HIẾU KỲ NHẤT BÁN ĐẢO TRIỀU TIÊN">
            <a:hlinkClick r:id="" action="ppaction://media"/>
            <a:extLst>
              <a:ext uri="{FF2B5EF4-FFF2-40B4-BE49-F238E27FC236}">
                <a16:creationId xmlns:a16="http://schemas.microsoft.com/office/drawing/2014/main" xmlns="" id="{095CBAAE-923E-298E-97CC-7D7125EA5C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069D263A-57DE-4D3B-88E7-F38B04FFD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486400"/>
            <a:ext cx="609600" cy="609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E433CCC0-E30D-4900-92CD-A52458250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362200"/>
            <a:ext cx="609600" cy="3733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4E2D0D31-3E55-4CCE-92D7-4E8ECAFC4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19600"/>
            <a:ext cx="609600" cy="1676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EF151B8E-BEAC-4B1A-B200-59F087D1B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743200"/>
            <a:ext cx="609600" cy="3352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xmlns="" id="{A8CA7503-A258-46DE-8C22-E8EC72618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057400"/>
            <a:ext cx="533400" cy="403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xmlns="" id="{FC76DBFF-C857-4FA4-85EB-79E3A674F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838200"/>
            <a:ext cx="609600" cy="5257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xmlns="" id="{6A24C522-F14D-4A1C-BA40-41D17151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533400"/>
            <a:ext cx="533400" cy="55626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xmlns="" id="{C4D7A008-0372-42F4-A27A-4A0933EC2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1447800"/>
            <a:ext cx="533400" cy="4648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xmlns="" id="{CA62E488-FD41-4D3C-99B7-D083DB926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"/>
            <a:ext cx="5105400" cy="762000"/>
          </a:xfrm>
          <a:prstGeom prst="rect">
            <a:avLst/>
          </a:prstGeom>
          <a:solidFill>
            <a:srgbClr val="DEE8B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altLang="en-US" sz="1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altLang="en-US" sz="1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hạt nhân của Liên Xô và Mỹ</a:t>
            </a:r>
            <a:endParaRPr lang="en-US" altLang="en-US" sz="1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xmlns="" id="{0EB88403-CBB6-43BB-B81F-128591CD1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954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xmlns="" id="{75BAA769-5C42-4F3E-A5C3-7CF5E3101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5400"/>
            <a:ext cx="457200" cy="2286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xmlns="" id="{C9A86330-4A58-48C5-9681-A0DEF68BF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219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Liên Xô </a:t>
            </a:r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xmlns="" id="{EB122603-712B-4151-B623-21BFE9C9D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19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VNI-Vari" pitchFamily="2" charset="0"/>
              </a:rPr>
              <a:t>Mỹ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xmlns="" id="{FE9068C7-F4BF-40CC-821B-523E4936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29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NI-Vari" pitchFamily="2" charset="0"/>
              </a:rPr>
              <a:t>600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xmlns="" id="{8682B8F7-0E24-44D9-8805-4FC65709E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95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NI-Vari" pitchFamily="2" charset="0"/>
              </a:rPr>
              <a:t>8500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xmlns="" id="{AF60F196-E845-4DEB-98CE-8CEC068DC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05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NI-Vari" pitchFamily="2" charset="0"/>
              </a:rPr>
              <a:t>5500</a:t>
            </a: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xmlns="" id="{EAA3D3CD-609B-4CB4-9A4F-1E06965F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5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NI-Vari" pitchFamily="2" charset="0"/>
              </a:rPr>
              <a:t>10100</a:t>
            </a: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xmlns="" id="{37DBE58A-72B8-44BB-B3F8-8477CCC2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NI-Vari" pitchFamily="2" charset="0"/>
              </a:rPr>
              <a:t>4000</a:t>
            </a:r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xmlns="" id="{A2F7B933-74ED-40DB-8B2E-13E98438D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962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NI-Vari" pitchFamily="2" charset="0"/>
              </a:rPr>
              <a:t>1800</a:t>
            </a:r>
          </a:p>
        </p:txBody>
      </p:sp>
      <p:sp>
        <p:nvSpPr>
          <p:cNvPr id="14357" name="Text Box 21">
            <a:extLst>
              <a:ext uri="{FF2B5EF4-FFF2-40B4-BE49-F238E27FC236}">
                <a16:creationId xmlns:a16="http://schemas.microsoft.com/office/drawing/2014/main" xmlns="" id="{D06BD537-887D-470E-9A5A-AE826461E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99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NI-Vari" pitchFamily="2" charset="0"/>
              </a:rPr>
              <a:t>9000</a:t>
            </a:r>
          </a:p>
        </p:txBody>
      </p:sp>
      <p:sp>
        <p:nvSpPr>
          <p:cNvPr id="14358" name="Text Box 22">
            <a:extLst>
              <a:ext uri="{FF2B5EF4-FFF2-40B4-BE49-F238E27FC236}">
                <a16:creationId xmlns:a16="http://schemas.microsoft.com/office/drawing/2014/main" xmlns="" id="{48416BA8-03E4-43D0-8D49-854E2317E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NI-Vari" pitchFamily="2" charset="0"/>
              </a:rPr>
              <a:t>11200</a:t>
            </a:r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xmlns="" id="{38FC1700-44EC-46C4-9135-76E66E683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81400"/>
            <a:ext cx="609600" cy="2514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xmlns="" id="{EECC5583-CC5C-4C1E-BC1A-2E421C2FE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752600"/>
            <a:ext cx="609600" cy="4343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1" name="Text Box 25">
            <a:extLst>
              <a:ext uri="{FF2B5EF4-FFF2-40B4-BE49-F238E27FC236}">
                <a16:creationId xmlns:a16="http://schemas.microsoft.com/office/drawing/2014/main" xmlns="" id="{77C1E985-BFCD-47B6-A76A-8BE73C121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600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NI-Vari" pitchFamily="2" charset="0"/>
              </a:rPr>
              <a:t>6000</a:t>
            </a:r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xmlns="" id="{4DE87B60-2220-4844-8A26-53A11CBE2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VNI-Vari" pitchFamily="2" charset="0"/>
              </a:rPr>
              <a:t>2800</a:t>
            </a:r>
          </a:p>
        </p:txBody>
      </p:sp>
      <p:sp>
        <p:nvSpPr>
          <p:cNvPr id="31771" name="Rectangle 27">
            <a:extLst>
              <a:ext uri="{FF2B5EF4-FFF2-40B4-BE49-F238E27FC236}">
                <a16:creationId xmlns:a16="http://schemas.microsoft.com/office/drawing/2014/main" xmlns="" id="{83820147-9CEB-430B-BD20-DFF1FE56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6388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VNI-Vari" pitchFamily="2" charset="0"/>
              </a:rPr>
              <a:t>1965</a:t>
            </a:r>
          </a:p>
        </p:txBody>
      </p:sp>
      <p:sp>
        <p:nvSpPr>
          <p:cNvPr id="31772" name="Rectangle 28">
            <a:extLst>
              <a:ext uri="{FF2B5EF4-FFF2-40B4-BE49-F238E27FC236}">
                <a16:creationId xmlns:a16="http://schemas.microsoft.com/office/drawing/2014/main" xmlns="" id="{94C027A7-3D2C-49E7-878D-465DB9FC6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5626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VNI-Vari" pitchFamily="2" charset="0"/>
              </a:rPr>
              <a:t>1970</a:t>
            </a:r>
          </a:p>
        </p:txBody>
      </p:sp>
      <p:sp>
        <p:nvSpPr>
          <p:cNvPr id="31773" name="Rectangle 29">
            <a:extLst>
              <a:ext uri="{FF2B5EF4-FFF2-40B4-BE49-F238E27FC236}">
                <a16:creationId xmlns:a16="http://schemas.microsoft.com/office/drawing/2014/main" xmlns="" id="{1A94282B-5F79-4317-A736-D826543D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4864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VNI-Vari" pitchFamily="2" charset="0"/>
              </a:rPr>
              <a:t>1975</a:t>
            </a:r>
          </a:p>
        </p:txBody>
      </p:sp>
      <p:sp>
        <p:nvSpPr>
          <p:cNvPr id="31774" name="Rectangle 30">
            <a:extLst>
              <a:ext uri="{FF2B5EF4-FFF2-40B4-BE49-F238E27FC236}">
                <a16:creationId xmlns:a16="http://schemas.microsoft.com/office/drawing/2014/main" xmlns="" id="{45E3B480-F328-44E4-9F50-3652D6752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4864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VNI-Vari" pitchFamily="2" charset="0"/>
              </a:rPr>
              <a:t>1980</a:t>
            </a:r>
          </a:p>
        </p:txBody>
      </p:sp>
      <p:sp>
        <p:nvSpPr>
          <p:cNvPr id="31775" name="Rectangle 31">
            <a:extLst>
              <a:ext uri="{FF2B5EF4-FFF2-40B4-BE49-F238E27FC236}">
                <a16:creationId xmlns:a16="http://schemas.microsoft.com/office/drawing/2014/main" xmlns="" id="{DF0860E1-6FE5-41BB-BAD0-23AF367D3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55626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VNI-Vari" pitchFamily="2" charset="0"/>
              </a:rPr>
              <a:t>1985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 animBg="1"/>
      <p:bldP spid="31756" grpId="0" animBg="1"/>
      <p:bldP spid="31757" grpId="0"/>
      <p:bldP spid="31758" grpId="0"/>
      <p:bldP spid="31771" grpId="0" animBg="1"/>
      <p:bldP spid="31772" grpId="0" animBg="1"/>
      <p:bldP spid="31773" grpId="0" animBg="1"/>
      <p:bldP spid="31774" grpId="0" animBg="1"/>
      <p:bldP spid="317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Group 2">
            <a:extLst>
              <a:ext uri="{FF2B5EF4-FFF2-40B4-BE49-F238E27FC236}">
                <a16:creationId xmlns:a16="http://schemas.microsoft.com/office/drawing/2014/main" xmlns="" id="{436BB23D-DDED-4B13-8EC8-4B356756E99C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63525" y="1160463"/>
          <a:ext cx="11701463" cy="5556252"/>
        </p:xfrm>
        <a:graphic>
          <a:graphicData uri="http://schemas.openxmlformats.org/drawingml/2006/table">
            <a:tbl>
              <a:tblPr/>
              <a:tblGrid>
                <a:gridCol w="4680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7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34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30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Vũ khí thông thường</a:t>
                      </a:r>
                    </a:p>
                  </a:txBody>
                  <a:tcPr marL="91441" marR="914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30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Khối Vacsava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300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Khối NATO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392" name="Text Box 32">
            <a:extLst>
              <a:ext uri="{FF2B5EF4-FFF2-40B4-BE49-F238E27FC236}">
                <a16:creationId xmlns:a16="http://schemas.microsoft.com/office/drawing/2014/main" xmlns="" id="{CF1BED03-93CE-4A13-9AD2-59A09EA0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993900"/>
            <a:ext cx="1905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số</a:t>
            </a:r>
          </a:p>
        </p:txBody>
      </p:sp>
      <p:sp>
        <p:nvSpPr>
          <p:cNvPr id="33825" name="Text Box 33">
            <a:extLst>
              <a:ext uri="{FF2B5EF4-FFF2-40B4-BE49-F238E27FC236}">
                <a16:creationId xmlns:a16="http://schemas.microsoft.com/office/drawing/2014/main" xmlns="" id="{DEECB384-2FCF-4DE9-A355-1985814A1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024063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5.373.100</a:t>
            </a:r>
          </a:p>
        </p:txBody>
      </p:sp>
      <p:sp>
        <p:nvSpPr>
          <p:cNvPr id="33826" name="Text Box 34">
            <a:extLst>
              <a:ext uri="{FF2B5EF4-FFF2-40B4-BE49-F238E27FC236}">
                <a16:creationId xmlns:a16="http://schemas.microsoft.com/office/drawing/2014/main" xmlns="" id="{21C8DBB9-DBEA-4F6E-989D-FB7F68C2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7863" y="1993900"/>
            <a:ext cx="210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1">
                <a:latin typeface="Arial" panose="020B0604020202020204" pitchFamily="34" charset="0"/>
              </a:rPr>
              <a:t>3.660.200</a:t>
            </a: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xmlns="" id="{358D0C33-41A9-4805-AD71-980D90C3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3048000"/>
            <a:ext cx="1828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xmlns="" id="{0B64C837-98A9-490A-B57B-61D08ABF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25888"/>
            <a:ext cx="4267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đấu</a:t>
            </a: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xmlns="" id="{F2600642-93C2-4636-8C6F-53F1B9864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5006975"/>
            <a:ext cx="327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các loại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xmlns="" id="{EC743320-791C-47EB-B94D-0413BD11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6" y="5813425"/>
            <a:ext cx="46132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31" name="Text Box 39">
            <a:extLst>
              <a:ext uri="{FF2B5EF4-FFF2-40B4-BE49-F238E27FC236}">
                <a16:creationId xmlns:a16="http://schemas.microsoft.com/office/drawing/2014/main" xmlns="" id="{875B2515-373D-4C28-A181-0DA73A2ED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30480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59.470</a:t>
            </a:r>
          </a:p>
        </p:txBody>
      </p:sp>
      <p:sp>
        <p:nvSpPr>
          <p:cNvPr id="33832" name="Text Box 40">
            <a:extLst>
              <a:ext uri="{FF2B5EF4-FFF2-40B4-BE49-F238E27FC236}">
                <a16:creationId xmlns:a16="http://schemas.microsoft.com/office/drawing/2014/main" xmlns="" id="{68848CB6-AA4A-4428-8FD0-B010CF08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1738" y="294163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1">
                <a:latin typeface="Arial" panose="020B0604020202020204" pitchFamily="34" charset="0"/>
              </a:rPr>
              <a:t>30.690</a:t>
            </a:r>
          </a:p>
        </p:txBody>
      </p:sp>
      <p:sp>
        <p:nvSpPr>
          <p:cNvPr id="33833" name="Text Box 41">
            <a:extLst>
              <a:ext uri="{FF2B5EF4-FFF2-40B4-BE49-F238E27FC236}">
                <a16:creationId xmlns:a16="http://schemas.microsoft.com/office/drawing/2014/main" xmlns="" id="{52F77972-DCC4-49CA-8FAF-3CF866324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0386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1">
                <a:latin typeface="Arial" panose="020B0604020202020204" pitchFamily="34" charset="0"/>
              </a:rPr>
              <a:t>7.130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834" name="Text Box 42">
            <a:extLst>
              <a:ext uri="{FF2B5EF4-FFF2-40B4-BE49-F238E27FC236}">
                <a16:creationId xmlns:a16="http://schemas.microsoft.com/office/drawing/2014/main" xmlns="" id="{465BF88A-7460-4523-B485-7A6311B24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9675" y="39465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1">
                <a:latin typeface="Arial" panose="020B0604020202020204" pitchFamily="34" charset="0"/>
              </a:rPr>
              <a:t>7.876</a:t>
            </a:r>
          </a:p>
        </p:txBody>
      </p:sp>
      <p:sp>
        <p:nvSpPr>
          <p:cNvPr id="33835" name="Text Box 43">
            <a:extLst>
              <a:ext uri="{FF2B5EF4-FFF2-40B4-BE49-F238E27FC236}">
                <a16:creationId xmlns:a16="http://schemas.microsoft.com/office/drawing/2014/main" xmlns="" id="{892FE1DA-4D0E-44B4-9DCF-92ED120DB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0292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102</a:t>
            </a:r>
          </a:p>
        </p:txBody>
      </p:sp>
      <p:sp>
        <p:nvSpPr>
          <p:cNvPr id="33836" name="Text Box 44">
            <a:extLst>
              <a:ext uri="{FF2B5EF4-FFF2-40B4-BE49-F238E27FC236}">
                <a16:creationId xmlns:a16="http://schemas.microsoft.com/office/drawing/2014/main" xmlns="" id="{2215A58F-51FA-46FD-A716-4E62A9E52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163" y="4945063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499</a:t>
            </a:r>
          </a:p>
        </p:txBody>
      </p:sp>
      <p:sp>
        <p:nvSpPr>
          <p:cNvPr id="33837" name="Text Box 45">
            <a:extLst>
              <a:ext uri="{FF2B5EF4-FFF2-40B4-BE49-F238E27FC236}">
                <a16:creationId xmlns:a16="http://schemas.microsoft.com/office/drawing/2014/main" xmlns="" id="{72977133-3C15-48FD-99CD-359132EB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198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1.398</a:t>
            </a:r>
          </a:p>
        </p:txBody>
      </p:sp>
      <p:sp>
        <p:nvSpPr>
          <p:cNvPr id="33838" name="Text Box 46">
            <a:extLst>
              <a:ext uri="{FF2B5EF4-FFF2-40B4-BE49-F238E27FC236}">
                <a16:creationId xmlns:a16="http://schemas.microsoft.com/office/drawing/2014/main" xmlns="" id="{A22070D3-4932-4CFB-B150-AF45B804B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59690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1.018</a:t>
            </a:r>
          </a:p>
        </p:txBody>
      </p:sp>
      <p:sp>
        <p:nvSpPr>
          <p:cNvPr id="15407" name="Text Box 47">
            <a:extLst>
              <a:ext uri="{FF2B5EF4-FFF2-40B4-BE49-F238E27FC236}">
                <a16:creationId xmlns:a16="http://schemas.microsoft.com/office/drawing/2014/main" xmlns="" id="{A17EDF76-8EFB-47C7-A8EB-051ABE27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"/>
            <a:ext cx="838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lực lượng quân sự giữa hai khối NATO và Vacsava (giữa thập kỉ 70)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5" grpId="0"/>
      <p:bldP spid="33826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F891CB-53D3-4F80-BA00-E922D2C65D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152400" y="29817"/>
            <a:ext cx="12039600" cy="1846077"/>
          </a:xfrm>
        </p:spPr>
        <p:txBody>
          <a:bodyPr/>
          <a:lstStyle/>
          <a:p>
            <a:pPr algn="just"/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giai đoạn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cực Ianta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xmlns="" id="{D6E28452-2FF4-DEBA-8889-1D41A43778ED}"/>
              </a:ext>
            </a:extLst>
          </p:cNvPr>
          <p:cNvSpPr txBox="1">
            <a:spLocks/>
          </p:cNvSpPr>
          <p:nvPr/>
        </p:nvSpPr>
        <p:spPr>
          <a:xfrm>
            <a:off x="83332" y="2060848"/>
            <a:ext cx="11803868" cy="758552"/>
          </a:xfrm>
          <a:prstGeom prst="rect">
            <a:avLst/>
          </a:prstGeom>
        </p:spPr>
        <p:txBody>
          <a:bodyPr vert="horz" lIns="39600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từ những năm 70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đến năm 1991.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D566775A-F159-C9AF-9322-C5B41068F89B}"/>
              </a:ext>
            </a:extLst>
          </p:cNvPr>
          <p:cNvSpPr txBox="1">
            <a:spLocks/>
          </p:cNvSpPr>
          <p:nvPr/>
        </p:nvSpPr>
        <p:spPr>
          <a:xfrm>
            <a:off x="194066" y="3810000"/>
            <a:ext cx="11803868" cy="1600200"/>
          </a:xfrm>
          <a:prstGeom prst="rect">
            <a:avLst/>
          </a:prstGeom>
        </p:spPr>
        <p:txBody>
          <a:bodyPr vert="horz" lIns="39600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 tự thế giới hai cực I-an-ta </a:t>
            </a:r>
            <a:r>
              <a:rPr 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đi đến sụp </a:t>
            </a:r>
            <a:r>
              <a:rPr lang="en-US" sz="32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B862A-5FD3-4052-85C9-DE5D35F8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Biểu hiện: 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E6B9A7-2BD4-43B6-8088-FE6E898A85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8600" y="1952836"/>
            <a:ext cx="11734800" cy="3240360"/>
          </a:xfrm>
        </p:spPr>
        <p:txBody>
          <a:bodyPr/>
          <a:lstStyle/>
          <a:p>
            <a:pPr algn="just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Xu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xuất hiện (đầu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niên 70)</a:t>
            </a:r>
          </a:p>
          <a:p>
            <a:pPr algn="just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tiến hành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gặp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cấp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Năm 1991,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Liên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Trật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cực Ianta kết thúc.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082521-323D-4468-ABBD-BCFB8E6D2B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9336" y="1088739"/>
            <a:ext cx="5472608" cy="4260473"/>
          </a:xfrm>
        </p:spPr>
        <p:txBody>
          <a:bodyPr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- 11/1972,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unland] - Chiến tranh lạnh (1945-1991) | OTOFUN | CỘNG ĐỒNG OTO XE MÁY  VIỆT NAM">
            <a:extLst>
              <a:ext uri="{FF2B5EF4-FFF2-40B4-BE49-F238E27FC236}">
                <a16:creationId xmlns:a16="http://schemas.microsoft.com/office/drawing/2014/main" xmlns="" id="{DEC6C5D1-81F1-4686-B191-8378DCCB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29500"/>
            <a:ext cx="6104496" cy="4405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33422-BA9D-49E5-9BF0-EA130D8F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3EA562-1D97-4961-9D0F-B19D9A010E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5360" y="1916832"/>
            <a:ext cx="11329259" cy="3994316"/>
          </a:xfrm>
        </p:spPr>
        <p:txBody>
          <a:bodyPr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- 1972,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ABM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SALT- 1, SALT-2.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8/1975, 33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Hen-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74147901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C809EA-DBC5-4541-8B08-94C9EA69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" y="366531"/>
            <a:ext cx="11623341" cy="614197"/>
          </a:xfrm>
        </p:spPr>
        <p:txBody>
          <a:bodyPr>
            <a:noAutofit/>
          </a:bodyPr>
          <a:lstStyle/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Nguyên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tác động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sự sụp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giới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cực Ianta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F0BDB5-BDDA-46D3-8D93-8B6A34A1BE1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9349" y="2411015"/>
            <a:ext cx="5316591" cy="3466257"/>
          </a:xfrm>
        </p:spPr>
        <p:txBody>
          <a:bodyPr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12/1989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Man–ta,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Goocbachop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03/12/1989: Bush và Gorbachev tuyên bố Chiến tranh Lạnh sắp kết thúc">
            <a:extLst>
              <a:ext uri="{FF2B5EF4-FFF2-40B4-BE49-F238E27FC236}">
                <a16:creationId xmlns:a16="http://schemas.microsoft.com/office/drawing/2014/main" xmlns="" id="{D26EBAEB-7C6F-4E0B-8026-1959DF16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51" y="1762125"/>
            <a:ext cx="5905500" cy="3333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1628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2C755-123C-4F29-A8B5-8EEC391B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0" y="381000"/>
            <a:ext cx="11329259" cy="614197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Nguyên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424A8B-08D7-4E26-B04C-4FDC3B60F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1173" y="1600200"/>
            <a:ext cx="11329259" cy="4805131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đua vũ trang cả Liên Xô, Mỹ tốn kém, suy giảm. </a:t>
            </a: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Sự vươn lên của các nước trên thế giới nhằm thoát khỏi ảnh hưởng của hai 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Thắng lợi của phong trào giải phóng dân tộc và sự ra đời của hàng loạt các quốc gia độc lập.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2C755-123C-4F29-A8B5-8EEC391B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0" y="381000"/>
            <a:ext cx="11329259" cy="614197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Nguyên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424A8B-08D7-4E26-B04C-4FDC3B60F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1173" y="1600200"/>
            <a:ext cx="11329259" cy="4805131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nổi lên của Nhật Bản và các nước Tây Âu.</a:t>
            </a: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Xu thế hoà hoãn, toàn cầu hoá và ảnh hưởng của cuộc Cách mạng công nghiệp lần thứ ba.</a:t>
            </a: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Sự khủng hoảng, suy yếu rồi tan rã của Liên Xô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tập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phát triển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tế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2C755-123C-4F29-A8B5-8EEC391B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0" y="381000"/>
            <a:ext cx="11329259" cy="614197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Tác động: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424A8B-08D7-4E26-B04C-4FDC3B60F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1173" y="1600200"/>
            <a:ext cx="11329259" cy="4805131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 tự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mới dần hình thành theo xu thế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cực.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lực lượng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Mở ra chiều hướng và những điều kiện để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hoà bình các cuộc tranh chấp, xung đột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điều kiện cho các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 quốc mới nổi có vị trí, vai trò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hơn trong quan hệ quốc tế.</a:t>
            </a:r>
          </a:p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động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nhỏ đến vấn đề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tộc, bản sắc cộng đồng, tôn giáo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ở nhiều nơi trên thế giới, đặc biệt là ở châu Âu.</a:t>
            </a:r>
          </a:p>
          <a:p>
            <a:pPr algn="just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 5">
            <a:extLst>
              <a:ext uri="{FF2B5EF4-FFF2-40B4-BE49-F238E27FC236}">
                <a16:creationId xmlns:a16="http://schemas.microsoft.com/office/drawing/2014/main" xmlns="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Freeform 6">
            <a:extLst>
              <a:ext uri="{FF2B5EF4-FFF2-40B4-BE49-F238E27FC236}">
                <a16:creationId xmlns:a16="http://schemas.microsoft.com/office/drawing/2014/main" xmlns="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Freeform 7">
            <a:extLst>
              <a:ext uri="{FF2B5EF4-FFF2-40B4-BE49-F238E27FC236}">
                <a16:creationId xmlns:a16="http://schemas.microsoft.com/office/drawing/2014/main" xmlns="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Freeform 8">
            <a:extLst>
              <a:ext uri="{FF2B5EF4-FFF2-40B4-BE49-F238E27FC236}">
                <a16:creationId xmlns:a16="http://schemas.microsoft.com/office/drawing/2014/main" xmlns="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xmlns="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xmlns="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xmlns="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xmlns="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xmlns="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xmlns="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xmlns="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xmlns="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xmlns="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What was the Cold War? - CBBC Newsround">
            <a:extLst>
              <a:ext uri="{FF2B5EF4-FFF2-40B4-BE49-F238E27FC236}">
                <a16:creationId xmlns:a16="http://schemas.microsoft.com/office/drawing/2014/main" xmlns="" id="{DCC94424-6F95-40C2-A468-E5F1E14F0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r="8672"/>
          <a:stretch/>
        </p:blipFill>
        <p:spPr bwMode="auto">
          <a:xfrm>
            <a:off x="793102" y="639614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36E1D-8FFD-4E70-1BEF-49CEAE5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Trật tự Thế giới trong chiến tranh Lạnh</a:t>
            </a:r>
          </a:p>
        </p:txBody>
      </p:sp>
    </p:spTree>
    <p:extLst>
      <p:ext uri="{BB962C8B-B14F-4D97-AF65-F5344CB8AC3E}">
        <p14:creationId xmlns:p14="http://schemas.microsoft.com/office/powerpoint/2010/main" val="4082734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965097" y="294918"/>
            <a:ext cx="4704523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c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972095" y="1509155"/>
            <a:ext cx="6693531" cy="940174"/>
            <a:chOff x="3642255" y="1078632"/>
            <a:chExt cx="4483944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70223" cy="705130"/>
              <a:chOff x="4614006" y="1084286"/>
              <a:chExt cx="3770223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33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770223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33"/>
              </a:p>
            </p:txBody>
          </p:sp>
        </p:grpSp>
        <p:sp>
          <p:nvSpPr>
            <p:cNvPr id="8" name="TextBox 10"/>
            <p:cNvSpPr txBox="1"/>
            <p:nvPr/>
          </p:nvSpPr>
          <p:spPr bwMode="auto">
            <a:xfrm>
              <a:off x="4529293" y="1096696"/>
              <a:ext cx="3449981" cy="62324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 hình thành và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tồn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tại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trật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giới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cực Ianta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33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50630"/>
                <a:ext cx="302633" cy="3770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667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1</a:t>
                </a:r>
                <a:endParaRPr lang="ko-KR" altLang="en-US" sz="26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023152" y="3218147"/>
            <a:ext cx="7025509" cy="979211"/>
            <a:chOff x="3642255" y="1049354"/>
            <a:chExt cx="4428135" cy="734408"/>
          </a:xfrm>
        </p:grpSpPr>
        <p:grpSp>
          <p:nvGrpSpPr>
            <p:cNvPr id="86" name="Group 85"/>
            <p:cNvGrpSpPr/>
            <p:nvPr/>
          </p:nvGrpSpPr>
          <p:grpSpPr>
            <a:xfrm>
              <a:off x="4369479" y="1049354"/>
              <a:ext cx="3700911" cy="734408"/>
              <a:chOff x="4627509" y="1055008"/>
              <a:chExt cx="3700911" cy="734408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3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27509" y="1055008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33"/>
              </a:p>
            </p:txBody>
          </p:sp>
        </p:grpSp>
        <p:sp>
          <p:nvSpPr>
            <p:cNvPr id="91" name="TextBox 10"/>
            <p:cNvSpPr txBox="1"/>
            <p:nvPr/>
          </p:nvSpPr>
          <p:spPr bwMode="auto">
            <a:xfrm>
              <a:off x="4551043" y="1072902"/>
              <a:ext cx="3504797" cy="623248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tác động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sự sụp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trật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giới </a:t>
              </a:r>
              <a:r>
                <a:rPr lang="en-US" altLang="ko-KR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ko-K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cực Ianta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733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50630"/>
                <a:ext cx="302633" cy="37707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667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2</a:t>
                </a:r>
                <a:endParaRPr lang="ko-KR" altLang="en-US" sz="26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Freeform 5">
            <a:extLst>
              <a:ext uri="{FF2B5EF4-FFF2-40B4-BE49-F238E27FC236}">
                <a16:creationId xmlns:a16="http://schemas.microsoft.com/office/drawing/2014/main" xmlns="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Freeform 6">
            <a:extLst>
              <a:ext uri="{FF2B5EF4-FFF2-40B4-BE49-F238E27FC236}">
                <a16:creationId xmlns:a16="http://schemas.microsoft.com/office/drawing/2014/main" xmlns="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7">
            <a:extLst>
              <a:ext uri="{FF2B5EF4-FFF2-40B4-BE49-F238E27FC236}">
                <a16:creationId xmlns:a16="http://schemas.microsoft.com/office/drawing/2014/main" xmlns="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xmlns="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9">
            <a:extLst>
              <a:ext uri="{FF2B5EF4-FFF2-40B4-BE49-F238E27FC236}">
                <a16:creationId xmlns:a16="http://schemas.microsoft.com/office/drawing/2014/main" xmlns="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0">
            <a:extLst>
              <a:ext uri="{FF2B5EF4-FFF2-40B4-BE49-F238E27FC236}">
                <a16:creationId xmlns:a16="http://schemas.microsoft.com/office/drawing/2014/main" xmlns="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2">
            <a:extLst>
              <a:ext uri="{FF2B5EF4-FFF2-40B4-BE49-F238E27FC236}">
                <a16:creationId xmlns:a16="http://schemas.microsoft.com/office/drawing/2014/main" xmlns="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4">
            <a:extLst>
              <a:ext uri="{FF2B5EF4-FFF2-40B4-BE49-F238E27FC236}">
                <a16:creationId xmlns:a16="http://schemas.microsoft.com/office/drawing/2014/main" xmlns="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6">
            <a:extLst>
              <a:ext uri="{FF2B5EF4-FFF2-40B4-BE49-F238E27FC236}">
                <a16:creationId xmlns:a16="http://schemas.microsoft.com/office/drawing/2014/main" xmlns="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1">
            <a:extLst>
              <a:ext uri="{FF2B5EF4-FFF2-40B4-BE49-F238E27FC236}">
                <a16:creationId xmlns:a16="http://schemas.microsoft.com/office/drawing/2014/main" xmlns="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21">
            <a:extLst>
              <a:ext uri="{FF2B5EF4-FFF2-40B4-BE49-F238E27FC236}">
                <a16:creationId xmlns:a16="http://schemas.microsoft.com/office/drawing/2014/main" xmlns="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3AB18-6A0A-4FBE-82E4-82F11D08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729089"/>
            <a:ext cx="2926080" cy="32211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hình thành và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cực Ianta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19CC98-6DC1-44B7-BE7F-CB3E358BD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247" y="4078224"/>
            <a:ext cx="3098401" cy="13075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i="1" dirty="0">
                <a:solidFill>
                  <a:schemeClr val="tx1"/>
                </a:solidFill>
              </a:rPr>
              <a:t>a</a:t>
            </a:r>
            <a:r>
              <a:rPr lang="en-US" sz="3200" b="1" i="1">
                <a:solidFill>
                  <a:schemeClr val="tx1"/>
                </a:solidFill>
              </a:rPr>
              <a:t>. Sự hình thành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62" name="Freeform 22">
            <a:extLst>
              <a:ext uri="{FF2B5EF4-FFF2-40B4-BE49-F238E27FC236}">
                <a16:creationId xmlns:a16="http://schemas.microsoft.com/office/drawing/2014/main" xmlns="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23">
            <a:extLst>
              <a:ext uri="{FF2B5EF4-FFF2-40B4-BE49-F238E27FC236}">
                <a16:creationId xmlns:a16="http://schemas.microsoft.com/office/drawing/2014/main" xmlns="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xmlns="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Hội nghị Yalta (Yalta Conference)">
            <a:extLst>
              <a:ext uri="{FF2B5EF4-FFF2-40B4-BE49-F238E27FC236}">
                <a16:creationId xmlns:a16="http://schemas.microsoft.com/office/drawing/2014/main" xmlns="" id="{96B2A273-FAAD-4864-9444-690B146CC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2167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39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14B513-BEE6-4C47-BA17-012B209E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67" y="381000"/>
            <a:ext cx="3050718" cy="614197"/>
          </a:xfrm>
        </p:spPr>
        <p:txBody>
          <a:bodyPr>
            <a:normAutofit/>
          </a:bodyPr>
          <a:lstStyle/>
          <a:p>
            <a:r>
              <a:rPr lang="en-US" sz="3200" b="1" dirty="0"/>
              <a:t>* </a:t>
            </a:r>
            <a:r>
              <a:rPr lang="en-US" sz="3200" b="1" dirty="0" err="1"/>
              <a:t>Nguyên</a:t>
            </a:r>
            <a:r>
              <a:rPr lang="en-US" sz="3200" b="1" dirty="0"/>
              <a:t> </a:t>
            </a:r>
            <a:r>
              <a:rPr lang="en-US" sz="3200" b="1" dirty="0" err="1"/>
              <a:t>nhân</a:t>
            </a:r>
            <a:endParaRPr lang="vi-VN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17E629-FD48-4B75-8578-1CAF8DCF45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687" y="1447800"/>
            <a:ext cx="11514713" cy="3581400"/>
          </a:xfrm>
        </p:spPr>
        <p:txBody>
          <a:bodyPr>
            <a:noAutofit/>
          </a:bodyPr>
          <a:lstStyle/>
          <a:p>
            <a:pPr algn="just">
              <a:buClr>
                <a:srgbClr val="660066"/>
              </a:buClr>
            </a:pPr>
            <a:r>
              <a:rPr lang="vi-VN" altLang="vi-V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CTTG II sắp kết thúc</a:t>
            </a:r>
            <a:r>
              <a:rPr lang="vi-VN" altLang="vi-VN" sz="3200" dirty="0">
                <a:latin typeface="Times New Roman" panose="02020603050405020304" pitchFamily="18" charset="0"/>
              </a:rPr>
              <a:t>, nhiều vấn đề nảy sinh:</a:t>
            </a:r>
          </a:p>
          <a:p>
            <a:pPr algn="just">
              <a:buClr>
                <a:srgbClr val="660066"/>
              </a:buClr>
              <a:buSzPct val="65000"/>
              <a:buFont typeface="Wingdings" panose="05000000000000000000" pitchFamily="2" charset="2"/>
              <a:buChar char="Ø"/>
            </a:pP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Nhanh chóng </a:t>
            </a:r>
            <a:r>
              <a:rPr lang="vi-VN" altLang="vi-VN" sz="3200" dirty="0">
                <a:latin typeface="Times New Roman" panose="02020603050405020304" pitchFamily="18" charset="0"/>
              </a:rPr>
              <a:t>đánh bại các nước </a:t>
            </a: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Phát xít</a:t>
            </a:r>
            <a:r>
              <a:rPr lang="vi-VN" altLang="vi-VN" sz="3200" dirty="0">
                <a:latin typeface="Times New Roman" panose="02020603050405020304" pitchFamily="18" charset="0"/>
              </a:rPr>
              <a:t>;</a:t>
            </a:r>
          </a:p>
          <a:p>
            <a:pPr algn="just">
              <a:buClr>
                <a:srgbClr val="660066"/>
              </a:buClr>
              <a:buSzPct val="65000"/>
              <a:buFont typeface="Wingdings" panose="05000000000000000000" pitchFamily="2" charset="2"/>
              <a:buChar char="Ø"/>
            </a:pP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Tổ chức lại thế giới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sau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chiến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tranh</a:t>
            </a:r>
            <a:r>
              <a:rPr lang="en-US" altLang="vi-VN" sz="3200" dirty="0">
                <a:latin typeface="Times New Roman" panose="02020603050405020304" pitchFamily="18" charset="0"/>
              </a:rPr>
              <a:t>;</a:t>
            </a:r>
            <a:endParaRPr lang="vi-VN" altLang="vi-VN" sz="3200" dirty="0">
              <a:latin typeface="Times New Roman" panose="02020603050405020304" pitchFamily="18" charset="0"/>
            </a:endParaRPr>
          </a:p>
          <a:p>
            <a:pPr algn="just">
              <a:buClr>
                <a:srgbClr val="660066"/>
              </a:buClr>
              <a:buSzPct val="65000"/>
              <a:buFont typeface="Wingdings" panose="05000000000000000000" pitchFamily="2" charset="2"/>
              <a:buChar char="Ø"/>
            </a:pP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Phân chia </a:t>
            </a:r>
            <a:r>
              <a:rPr lang="vi-VN" altLang="vi-VN" sz="3200" dirty="0">
                <a:latin typeface="Times New Roman" panose="02020603050405020304" pitchFamily="18" charset="0"/>
              </a:rPr>
              <a:t>thành quả chiến thắng.</a:t>
            </a:r>
          </a:p>
          <a:p>
            <a:pPr algn="just">
              <a:buClr>
                <a:srgbClr val="660066"/>
              </a:buClr>
            </a:pPr>
            <a:r>
              <a:rPr lang="vi-VN" altLang="vi-VN" sz="3200" dirty="0"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vi-VN" altLang="vi-VN" sz="3200" dirty="0">
                <a:latin typeface="Times New Roman" panose="02020603050405020304" pitchFamily="18" charset="0"/>
              </a:rPr>
              <a:t>2/1945, Liên Xô, Mĩ, Anh họp hội nghị quốc tế ở I-an-ta.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4346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8241A-D369-F3B8-D611-E29B8F0D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 title="Cuộc gặp gỡ của nguyên thủ 3 nước lớn tại Hội nghị Yalta 1945">
            <a:hlinkClick r:id="" action="ppaction://media"/>
            <a:extLst>
              <a:ext uri="{FF2B5EF4-FFF2-40B4-BE49-F238E27FC236}">
                <a16:creationId xmlns:a16="http://schemas.microsoft.com/office/drawing/2014/main" xmlns="" id="{15A4A614-7357-6503-356E-D62AFEFAAA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" y="92607"/>
            <a:ext cx="11811000" cy="66727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1E3D55-C446-2A3A-2C85-6FB8CF64E8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14B513-BEE6-4C47-BA17-012B209E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67" y="381000"/>
            <a:ext cx="3050718" cy="614197"/>
          </a:xfrm>
        </p:spPr>
        <p:txBody>
          <a:bodyPr>
            <a:normAutofit/>
          </a:bodyPr>
          <a:lstStyle/>
          <a:p>
            <a:r>
              <a:rPr lang="en-US" sz="3200" b="1" dirty="0"/>
              <a:t>* </a:t>
            </a:r>
            <a:r>
              <a:rPr lang="en-US" sz="3200" b="1" dirty="0" err="1"/>
              <a:t>Nội</a:t>
            </a:r>
            <a:r>
              <a:rPr lang="en-US" sz="3200" b="1" dirty="0"/>
              <a:t> dung</a:t>
            </a:r>
            <a:endParaRPr lang="vi-VN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17E629-FD48-4B75-8578-1CAF8DCF45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687" y="1447800"/>
            <a:ext cx="11514713" cy="4495800"/>
          </a:xfrm>
        </p:spPr>
        <p:txBody>
          <a:bodyPr>
            <a:noAutofit/>
          </a:bodyPr>
          <a:lstStyle/>
          <a:p>
            <a:pPr algn="just">
              <a:buSzPct val="65000"/>
            </a:pPr>
            <a:r>
              <a:rPr lang="vi-VN" altLang="vi-V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Tiêu diệt tận gốc chủ nghĩa phát xít </a:t>
            </a:r>
            <a:r>
              <a:rPr lang="vi-VN" altLang="vi-V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Đức và chủ nghĩa quân phiệt Nhật.</a:t>
            </a:r>
          </a:p>
          <a:p>
            <a:pPr algn="just">
              <a:buSzPct val="65000"/>
            </a:pPr>
            <a:r>
              <a:rPr lang="vi-VN" altLang="vi-V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- Nhanh chóng </a:t>
            </a: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kết thúc </a:t>
            </a:r>
            <a:r>
              <a:rPr lang="vi-VN" altLang="vi-V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chiến tranh.</a:t>
            </a:r>
          </a:p>
          <a:p>
            <a:pPr algn="just">
              <a:buSzPct val="65000"/>
            </a:pPr>
            <a:r>
              <a:rPr lang="vi-VN" altLang="vi-V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-  Thành lập tổ chức </a:t>
            </a: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Liên hiệp quốc</a:t>
            </a:r>
            <a:r>
              <a:rPr lang="vi-VN" altLang="vi-V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buSzPct val="65000"/>
            </a:pPr>
            <a:r>
              <a:rPr lang="vi-VN" altLang="vi-V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-  Thỏa thuận việc đóng quân, giải giáp quân đội phát xít và </a:t>
            </a: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phân chia phạm vi ảnh hưởng </a:t>
            </a:r>
            <a:r>
              <a:rPr lang="vi-VN" altLang="vi-VN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của các cường quốc thắng trận ở </a:t>
            </a:r>
            <a:r>
              <a:rPr lang="vi-VN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châu Âu và Châu Á.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5458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ABEB7-AA9D-A002-294B-C92258FD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5835A8-861C-2D23-C6BA-6755DC25D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F3A3DB-9299-114D-5642-B1BED20F490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9D1448-7D26-BA5C-88A9-D70EA4763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077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1318</Words>
  <Application>Microsoft Office PowerPoint</Application>
  <PresentationFormat>Widescreen</PresentationFormat>
  <Paragraphs>115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맑은 고딕</vt:lpstr>
      <vt:lpstr>Arial</vt:lpstr>
      <vt:lpstr>Calibri</vt:lpstr>
      <vt:lpstr>Calibri Light</vt:lpstr>
      <vt:lpstr>Rockwell</vt:lpstr>
      <vt:lpstr>Times New Roman</vt:lpstr>
      <vt:lpstr>VNI-Vari</vt:lpstr>
      <vt:lpstr>Wingdings</vt:lpstr>
      <vt:lpstr>Default Design</vt:lpstr>
      <vt:lpstr>PowerPoint Presentation</vt:lpstr>
      <vt:lpstr>PowerPoint Presentation</vt:lpstr>
      <vt:lpstr>Bài 2: Trật tự Thế giới trong chiến tranh Lạnh</vt:lpstr>
      <vt:lpstr>PowerPoint Presentation</vt:lpstr>
      <vt:lpstr>1. Sự hình thành và tồn tại của trật tự thế giới hai cực Ianta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 chất Hội nghị Ianta: Hội nghị phân chia thành quả chiến thắng của các cường quốc thắng trận trong phe Đồng minh chống phát xít.</vt:lpstr>
      <vt:lpstr>PowerPoint Presentation</vt:lpstr>
      <vt:lpstr>PowerPoint Presentation</vt:lpstr>
      <vt:lpstr>Sự thành lập 2 khối kinh tế, quân sự đối đầu</vt:lpstr>
      <vt:lpstr>PowerPoint Presentation</vt:lpstr>
      <vt:lpstr>PowerPoint Presentation</vt:lpstr>
      <vt:lpstr>PowerPoint Presentation</vt:lpstr>
      <vt:lpstr>+ Biểu hiện trật tự thế giới hai cực Ianta giai đoạn 1945- thập niên 70 </vt:lpstr>
      <vt:lpstr>PowerPoint Presentation</vt:lpstr>
      <vt:lpstr>PowerPoint Presentation</vt:lpstr>
      <vt:lpstr>PowerPoint Presentation</vt:lpstr>
      <vt:lpstr>+ Biểu hiện: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27</cp:revision>
  <dcterms:created xsi:type="dcterms:W3CDTF">2020-08-25T16:30:57Z</dcterms:created>
  <dcterms:modified xsi:type="dcterms:W3CDTF">2025-03-17T08:28:14Z</dcterms:modified>
</cp:coreProperties>
</file>