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9" r:id="rId20"/>
    <p:sldId id="282" r:id="rId21"/>
    <p:sldId id="284" r:id="rId22"/>
    <p:sldId id="289" r:id="rId23"/>
    <p:sldId id="276" r:id="rId24"/>
    <p:sldId id="274" r:id="rId25"/>
    <p:sldId id="275" r:id="rId26"/>
    <p:sldId id="277" r:id="rId27"/>
    <p:sldId id="278" r:id="rId28"/>
    <p:sldId id="285" r:id="rId29"/>
    <p:sldId id="286" r:id="rId30"/>
    <p:sldId id="287" r:id="rId31"/>
    <p:sldId id="288" r:id="rId32"/>
    <p:sldId id="291" r:id="rId33"/>
    <p:sldId id="290" r:id="rId34"/>
    <p:sldId id="293" r:id="rId35"/>
    <p:sldId id="294" r:id="rId36"/>
    <p:sldId id="295" r:id="rId37"/>
    <p:sldId id="292"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67" autoAdjust="0"/>
    <p:restoredTop sz="94660"/>
  </p:normalViewPr>
  <p:slideViewPr>
    <p:cSldViewPr snapToGrid="0">
      <p:cViewPr varScale="1">
        <p:scale>
          <a:sx n="79" d="100"/>
          <a:sy n="79" d="100"/>
        </p:scale>
        <p:origin x="4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3B4D73-58DA-BAF4-0866-A62C8C9BEA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54FF6B6-EFF5-B96E-15F0-4F41EA92D7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D47A7C9C-97E3-EEC2-738C-C43B38743322}"/>
              </a:ext>
            </a:extLst>
          </p:cNvPr>
          <p:cNvSpPr>
            <a:spLocks noGrp="1"/>
          </p:cNvSpPr>
          <p:nvPr>
            <p:ph type="dt" sz="half" idx="10"/>
          </p:nvPr>
        </p:nvSpPr>
        <p:spPr/>
        <p:txBody>
          <a:bodyPr/>
          <a:lstStyle/>
          <a:p>
            <a:fld id="{10A64EEB-6CE0-4169-A755-1EA1A4C2F40D}" type="datetimeFigureOut">
              <a:rPr lang="en-US" smtClean="0"/>
              <a:t>17/3/2025</a:t>
            </a:fld>
            <a:endParaRPr lang="en-US"/>
          </a:p>
        </p:txBody>
      </p:sp>
      <p:sp>
        <p:nvSpPr>
          <p:cNvPr id="5" name="Footer Placeholder 4">
            <a:extLst>
              <a:ext uri="{FF2B5EF4-FFF2-40B4-BE49-F238E27FC236}">
                <a16:creationId xmlns:a16="http://schemas.microsoft.com/office/drawing/2014/main" xmlns="" id="{5D150510-2100-C265-6D26-649E897E5C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AA86B81-BB3A-233C-54CE-AC461143DE3A}"/>
              </a:ext>
            </a:extLst>
          </p:cNvPr>
          <p:cNvSpPr>
            <a:spLocks noGrp="1"/>
          </p:cNvSpPr>
          <p:nvPr>
            <p:ph type="sldNum" sz="quarter" idx="12"/>
          </p:nvPr>
        </p:nvSpPr>
        <p:spPr/>
        <p:txBody>
          <a:bodyPr/>
          <a:lstStyle/>
          <a:p>
            <a:fld id="{B853BC58-9186-4867-958D-D8E106E11859}" type="slidenum">
              <a:rPr lang="en-US" smtClean="0"/>
              <a:t>‹#›</a:t>
            </a:fld>
            <a:endParaRPr lang="en-US"/>
          </a:p>
        </p:txBody>
      </p:sp>
    </p:spTree>
    <p:extLst>
      <p:ext uri="{BB962C8B-B14F-4D97-AF65-F5344CB8AC3E}">
        <p14:creationId xmlns:p14="http://schemas.microsoft.com/office/powerpoint/2010/main" val="3234412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560A3D-6298-EC68-EDC1-EDAE1E5AED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908F0E33-331B-728B-8EC4-E387A39118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424718E-FA1B-B35C-E83A-B8391000426D}"/>
              </a:ext>
            </a:extLst>
          </p:cNvPr>
          <p:cNvSpPr>
            <a:spLocks noGrp="1"/>
          </p:cNvSpPr>
          <p:nvPr>
            <p:ph type="dt" sz="half" idx="10"/>
          </p:nvPr>
        </p:nvSpPr>
        <p:spPr/>
        <p:txBody>
          <a:bodyPr/>
          <a:lstStyle/>
          <a:p>
            <a:fld id="{10A64EEB-6CE0-4169-A755-1EA1A4C2F40D}" type="datetimeFigureOut">
              <a:rPr lang="en-US" smtClean="0"/>
              <a:t>17/3/2025</a:t>
            </a:fld>
            <a:endParaRPr lang="en-US"/>
          </a:p>
        </p:txBody>
      </p:sp>
      <p:sp>
        <p:nvSpPr>
          <p:cNvPr id="5" name="Footer Placeholder 4">
            <a:extLst>
              <a:ext uri="{FF2B5EF4-FFF2-40B4-BE49-F238E27FC236}">
                <a16:creationId xmlns:a16="http://schemas.microsoft.com/office/drawing/2014/main" xmlns="" id="{2199C3F9-A75E-D0DD-61C1-510BC41E5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46750A3-3276-F915-A470-018274EAFFEB}"/>
              </a:ext>
            </a:extLst>
          </p:cNvPr>
          <p:cNvSpPr>
            <a:spLocks noGrp="1"/>
          </p:cNvSpPr>
          <p:nvPr>
            <p:ph type="sldNum" sz="quarter" idx="12"/>
          </p:nvPr>
        </p:nvSpPr>
        <p:spPr/>
        <p:txBody>
          <a:bodyPr/>
          <a:lstStyle/>
          <a:p>
            <a:fld id="{B853BC58-9186-4867-958D-D8E106E11859}" type="slidenum">
              <a:rPr lang="en-US" smtClean="0"/>
              <a:t>‹#›</a:t>
            </a:fld>
            <a:endParaRPr lang="en-US"/>
          </a:p>
        </p:txBody>
      </p:sp>
    </p:spTree>
    <p:extLst>
      <p:ext uri="{BB962C8B-B14F-4D97-AF65-F5344CB8AC3E}">
        <p14:creationId xmlns:p14="http://schemas.microsoft.com/office/powerpoint/2010/main" val="386067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98EDD12-5EC6-AE99-ACDB-F8D5102A7C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543406EB-098D-6C66-B5E6-DB4BA3A4D3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2D73797-D7C4-A37E-1331-C28E78E318E3}"/>
              </a:ext>
            </a:extLst>
          </p:cNvPr>
          <p:cNvSpPr>
            <a:spLocks noGrp="1"/>
          </p:cNvSpPr>
          <p:nvPr>
            <p:ph type="dt" sz="half" idx="10"/>
          </p:nvPr>
        </p:nvSpPr>
        <p:spPr/>
        <p:txBody>
          <a:bodyPr/>
          <a:lstStyle/>
          <a:p>
            <a:fld id="{10A64EEB-6CE0-4169-A755-1EA1A4C2F40D}" type="datetimeFigureOut">
              <a:rPr lang="en-US" smtClean="0"/>
              <a:t>17/3/2025</a:t>
            </a:fld>
            <a:endParaRPr lang="en-US"/>
          </a:p>
        </p:txBody>
      </p:sp>
      <p:sp>
        <p:nvSpPr>
          <p:cNvPr id="5" name="Footer Placeholder 4">
            <a:extLst>
              <a:ext uri="{FF2B5EF4-FFF2-40B4-BE49-F238E27FC236}">
                <a16:creationId xmlns:a16="http://schemas.microsoft.com/office/drawing/2014/main" xmlns="" id="{ED3C1F7E-5E65-B158-8244-260A841F60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0333A73-ED80-47EF-8D51-CC52D0B28A24}"/>
              </a:ext>
            </a:extLst>
          </p:cNvPr>
          <p:cNvSpPr>
            <a:spLocks noGrp="1"/>
          </p:cNvSpPr>
          <p:nvPr>
            <p:ph type="sldNum" sz="quarter" idx="12"/>
          </p:nvPr>
        </p:nvSpPr>
        <p:spPr/>
        <p:txBody>
          <a:bodyPr/>
          <a:lstStyle/>
          <a:p>
            <a:fld id="{B853BC58-9186-4867-958D-D8E106E11859}" type="slidenum">
              <a:rPr lang="en-US" smtClean="0"/>
              <a:t>‹#›</a:t>
            </a:fld>
            <a:endParaRPr lang="en-US"/>
          </a:p>
        </p:txBody>
      </p:sp>
    </p:spTree>
    <p:extLst>
      <p:ext uri="{BB962C8B-B14F-4D97-AF65-F5344CB8AC3E}">
        <p14:creationId xmlns:p14="http://schemas.microsoft.com/office/powerpoint/2010/main" val="3202726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5E724D-5CCE-90AD-DD82-51F5DCC421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874E0AF-A8D8-72BA-6AA2-6B9DF00243C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5DD8D6E-D28A-DD4F-72AF-3CB868677BFC}"/>
              </a:ext>
            </a:extLst>
          </p:cNvPr>
          <p:cNvSpPr>
            <a:spLocks noGrp="1"/>
          </p:cNvSpPr>
          <p:nvPr>
            <p:ph type="dt" sz="half" idx="10"/>
          </p:nvPr>
        </p:nvSpPr>
        <p:spPr/>
        <p:txBody>
          <a:bodyPr/>
          <a:lstStyle/>
          <a:p>
            <a:fld id="{10A64EEB-6CE0-4169-A755-1EA1A4C2F40D}" type="datetimeFigureOut">
              <a:rPr lang="en-US" smtClean="0"/>
              <a:t>17/3/2025</a:t>
            </a:fld>
            <a:endParaRPr lang="en-US"/>
          </a:p>
        </p:txBody>
      </p:sp>
      <p:sp>
        <p:nvSpPr>
          <p:cNvPr id="5" name="Footer Placeholder 4">
            <a:extLst>
              <a:ext uri="{FF2B5EF4-FFF2-40B4-BE49-F238E27FC236}">
                <a16:creationId xmlns:a16="http://schemas.microsoft.com/office/drawing/2014/main" xmlns="" id="{4FBE336D-F40F-1108-58DF-B27DBCF8A0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9495087-7050-FC60-4778-A1F3B6DEEF3A}"/>
              </a:ext>
            </a:extLst>
          </p:cNvPr>
          <p:cNvSpPr>
            <a:spLocks noGrp="1"/>
          </p:cNvSpPr>
          <p:nvPr>
            <p:ph type="sldNum" sz="quarter" idx="12"/>
          </p:nvPr>
        </p:nvSpPr>
        <p:spPr/>
        <p:txBody>
          <a:bodyPr/>
          <a:lstStyle/>
          <a:p>
            <a:fld id="{B853BC58-9186-4867-958D-D8E106E11859}" type="slidenum">
              <a:rPr lang="en-US" smtClean="0"/>
              <a:t>‹#›</a:t>
            </a:fld>
            <a:endParaRPr lang="en-US"/>
          </a:p>
        </p:txBody>
      </p:sp>
    </p:spTree>
    <p:extLst>
      <p:ext uri="{BB962C8B-B14F-4D97-AF65-F5344CB8AC3E}">
        <p14:creationId xmlns:p14="http://schemas.microsoft.com/office/powerpoint/2010/main" val="2149131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26A19F-04CE-6AAD-6FAD-F7E38061B8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9A4BE905-23B7-1CE6-DF90-C6E029C64B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1667E579-907D-046D-607D-3BFA9C29D3C4}"/>
              </a:ext>
            </a:extLst>
          </p:cNvPr>
          <p:cNvSpPr>
            <a:spLocks noGrp="1"/>
          </p:cNvSpPr>
          <p:nvPr>
            <p:ph type="dt" sz="half" idx="10"/>
          </p:nvPr>
        </p:nvSpPr>
        <p:spPr/>
        <p:txBody>
          <a:bodyPr/>
          <a:lstStyle/>
          <a:p>
            <a:fld id="{10A64EEB-6CE0-4169-A755-1EA1A4C2F40D}" type="datetimeFigureOut">
              <a:rPr lang="en-US" smtClean="0"/>
              <a:t>17/3/2025</a:t>
            </a:fld>
            <a:endParaRPr lang="en-US"/>
          </a:p>
        </p:txBody>
      </p:sp>
      <p:sp>
        <p:nvSpPr>
          <p:cNvPr id="5" name="Footer Placeholder 4">
            <a:extLst>
              <a:ext uri="{FF2B5EF4-FFF2-40B4-BE49-F238E27FC236}">
                <a16:creationId xmlns:a16="http://schemas.microsoft.com/office/drawing/2014/main" xmlns="" id="{87EFF9B9-0CE7-9E0A-E657-62D7BFA1FB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6444CF3-FAC6-4F3F-122C-FDD372E21E8D}"/>
              </a:ext>
            </a:extLst>
          </p:cNvPr>
          <p:cNvSpPr>
            <a:spLocks noGrp="1"/>
          </p:cNvSpPr>
          <p:nvPr>
            <p:ph type="sldNum" sz="quarter" idx="12"/>
          </p:nvPr>
        </p:nvSpPr>
        <p:spPr/>
        <p:txBody>
          <a:bodyPr/>
          <a:lstStyle/>
          <a:p>
            <a:fld id="{B853BC58-9186-4867-958D-D8E106E11859}" type="slidenum">
              <a:rPr lang="en-US" smtClean="0"/>
              <a:t>‹#›</a:t>
            </a:fld>
            <a:endParaRPr lang="en-US"/>
          </a:p>
        </p:txBody>
      </p:sp>
    </p:spTree>
    <p:extLst>
      <p:ext uri="{BB962C8B-B14F-4D97-AF65-F5344CB8AC3E}">
        <p14:creationId xmlns:p14="http://schemas.microsoft.com/office/powerpoint/2010/main" val="1241558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593649-AB29-2587-EA3C-07FC5A997B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A13C85C-F8FE-F97A-F4A7-C1C20FFBC7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1F43BB21-9749-F981-02C0-C97D0CFF19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F937D165-D68D-C1D2-910D-CA8938C0C4C4}"/>
              </a:ext>
            </a:extLst>
          </p:cNvPr>
          <p:cNvSpPr>
            <a:spLocks noGrp="1"/>
          </p:cNvSpPr>
          <p:nvPr>
            <p:ph type="dt" sz="half" idx="10"/>
          </p:nvPr>
        </p:nvSpPr>
        <p:spPr/>
        <p:txBody>
          <a:bodyPr/>
          <a:lstStyle/>
          <a:p>
            <a:fld id="{10A64EEB-6CE0-4169-A755-1EA1A4C2F40D}" type="datetimeFigureOut">
              <a:rPr lang="en-US" smtClean="0"/>
              <a:t>17/3/2025</a:t>
            </a:fld>
            <a:endParaRPr lang="en-US"/>
          </a:p>
        </p:txBody>
      </p:sp>
      <p:sp>
        <p:nvSpPr>
          <p:cNvPr id="6" name="Footer Placeholder 5">
            <a:extLst>
              <a:ext uri="{FF2B5EF4-FFF2-40B4-BE49-F238E27FC236}">
                <a16:creationId xmlns:a16="http://schemas.microsoft.com/office/drawing/2014/main" xmlns="" id="{2BF654AC-A10A-4FDE-56AC-EA129BB439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122D0CC-06EC-D232-8D09-9DA1F98F98FF}"/>
              </a:ext>
            </a:extLst>
          </p:cNvPr>
          <p:cNvSpPr>
            <a:spLocks noGrp="1"/>
          </p:cNvSpPr>
          <p:nvPr>
            <p:ph type="sldNum" sz="quarter" idx="12"/>
          </p:nvPr>
        </p:nvSpPr>
        <p:spPr/>
        <p:txBody>
          <a:bodyPr/>
          <a:lstStyle/>
          <a:p>
            <a:fld id="{B853BC58-9186-4867-958D-D8E106E11859}" type="slidenum">
              <a:rPr lang="en-US" smtClean="0"/>
              <a:t>‹#›</a:t>
            </a:fld>
            <a:endParaRPr lang="en-US"/>
          </a:p>
        </p:txBody>
      </p:sp>
    </p:spTree>
    <p:extLst>
      <p:ext uri="{BB962C8B-B14F-4D97-AF65-F5344CB8AC3E}">
        <p14:creationId xmlns:p14="http://schemas.microsoft.com/office/powerpoint/2010/main" val="941334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86E640-9DA6-2515-6224-3BA8313498A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E6FBBD74-AEFA-0DDF-8F97-6E671245AA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045AABE-BA00-A82E-3760-AC7BEF744E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FF622A6-C3D1-F535-3630-A18E59EC9D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782CC08-9332-5CEC-3FC0-7B38C1EEB5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113493AB-AB33-9419-6ECE-05B73E2C97D1}"/>
              </a:ext>
            </a:extLst>
          </p:cNvPr>
          <p:cNvSpPr>
            <a:spLocks noGrp="1"/>
          </p:cNvSpPr>
          <p:nvPr>
            <p:ph type="dt" sz="half" idx="10"/>
          </p:nvPr>
        </p:nvSpPr>
        <p:spPr/>
        <p:txBody>
          <a:bodyPr/>
          <a:lstStyle/>
          <a:p>
            <a:fld id="{10A64EEB-6CE0-4169-A755-1EA1A4C2F40D}" type="datetimeFigureOut">
              <a:rPr lang="en-US" smtClean="0"/>
              <a:t>17/3/2025</a:t>
            </a:fld>
            <a:endParaRPr lang="en-US"/>
          </a:p>
        </p:txBody>
      </p:sp>
      <p:sp>
        <p:nvSpPr>
          <p:cNvPr id="8" name="Footer Placeholder 7">
            <a:extLst>
              <a:ext uri="{FF2B5EF4-FFF2-40B4-BE49-F238E27FC236}">
                <a16:creationId xmlns:a16="http://schemas.microsoft.com/office/drawing/2014/main" xmlns="" id="{AA2D74AB-7402-7457-10C8-2AD730F732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24A63B7-1294-6A1A-7866-15A235E53B7E}"/>
              </a:ext>
            </a:extLst>
          </p:cNvPr>
          <p:cNvSpPr>
            <a:spLocks noGrp="1"/>
          </p:cNvSpPr>
          <p:nvPr>
            <p:ph type="sldNum" sz="quarter" idx="12"/>
          </p:nvPr>
        </p:nvSpPr>
        <p:spPr/>
        <p:txBody>
          <a:bodyPr/>
          <a:lstStyle/>
          <a:p>
            <a:fld id="{B853BC58-9186-4867-958D-D8E106E11859}" type="slidenum">
              <a:rPr lang="en-US" smtClean="0"/>
              <a:t>‹#›</a:t>
            </a:fld>
            <a:endParaRPr lang="en-US"/>
          </a:p>
        </p:txBody>
      </p:sp>
    </p:spTree>
    <p:extLst>
      <p:ext uri="{BB962C8B-B14F-4D97-AF65-F5344CB8AC3E}">
        <p14:creationId xmlns:p14="http://schemas.microsoft.com/office/powerpoint/2010/main" val="3605950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0C998A-7418-8D19-A089-E39FBDB128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4F57168C-55EF-9D77-7671-7C4838CB5A66}"/>
              </a:ext>
            </a:extLst>
          </p:cNvPr>
          <p:cNvSpPr>
            <a:spLocks noGrp="1"/>
          </p:cNvSpPr>
          <p:nvPr>
            <p:ph type="dt" sz="half" idx="10"/>
          </p:nvPr>
        </p:nvSpPr>
        <p:spPr/>
        <p:txBody>
          <a:bodyPr/>
          <a:lstStyle/>
          <a:p>
            <a:fld id="{10A64EEB-6CE0-4169-A755-1EA1A4C2F40D}" type="datetimeFigureOut">
              <a:rPr lang="en-US" smtClean="0"/>
              <a:t>17/3/2025</a:t>
            </a:fld>
            <a:endParaRPr lang="en-US"/>
          </a:p>
        </p:txBody>
      </p:sp>
      <p:sp>
        <p:nvSpPr>
          <p:cNvPr id="4" name="Footer Placeholder 3">
            <a:extLst>
              <a:ext uri="{FF2B5EF4-FFF2-40B4-BE49-F238E27FC236}">
                <a16:creationId xmlns:a16="http://schemas.microsoft.com/office/drawing/2014/main" xmlns="" id="{1994BA42-DDFF-A3D6-6BC6-C02F88DF3C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F2BACC51-1FC4-9B19-49B7-5AB6D973D49E}"/>
              </a:ext>
            </a:extLst>
          </p:cNvPr>
          <p:cNvSpPr>
            <a:spLocks noGrp="1"/>
          </p:cNvSpPr>
          <p:nvPr>
            <p:ph type="sldNum" sz="quarter" idx="12"/>
          </p:nvPr>
        </p:nvSpPr>
        <p:spPr/>
        <p:txBody>
          <a:bodyPr/>
          <a:lstStyle/>
          <a:p>
            <a:fld id="{B853BC58-9186-4867-958D-D8E106E11859}" type="slidenum">
              <a:rPr lang="en-US" smtClean="0"/>
              <a:t>‹#›</a:t>
            </a:fld>
            <a:endParaRPr lang="en-US"/>
          </a:p>
        </p:txBody>
      </p:sp>
    </p:spTree>
    <p:extLst>
      <p:ext uri="{BB962C8B-B14F-4D97-AF65-F5344CB8AC3E}">
        <p14:creationId xmlns:p14="http://schemas.microsoft.com/office/powerpoint/2010/main" val="3447316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0DC2F9B-BA64-0D62-B418-55B7E9C13996}"/>
              </a:ext>
            </a:extLst>
          </p:cNvPr>
          <p:cNvSpPr>
            <a:spLocks noGrp="1"/>
          </p:cNvSpPr>
          <p:nvPr>
            <p:ph type="dt" sz="half" idx="10"/>
          </p:nvPr>
        </p:nvSpPr>
        <p:spPr/>
        <p:txBody>
          <a:bodyPr/>
          <a:lstStyle/>
          <a:p>
            <a:fld id="{10A64EEB-6CE0-4169-A755-1EA1A4C2F40D}" type="datetimeFigureOut">
              <a:rPr lang="en-US" smtClean="0"/>
              <a:t>17/3/2025</a:t>
            </a:fld>
            <a:endParaRPr lang="en-US"/>
          </a:p>
        </p:txBody>
      </p:sp>
      <p:sp>
        <p:nvSpPr>
          <p:cNvPr id="3" name="Footer Placeholder 2">
            <a:extLst>
              <a:ext uri="{FF2B5EF4-FFF2-40B4-BE49-F238E27FC236}">
                <a16:creationId xmlns:a16="http://schemas.microsoft.com/office/drawing/2014/main" xmlns="" id="{4CEBE89E-EA03-6E8C-0DDD-D8F1E88F87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C2B5EAAB-46B0-3EB4-4AB7-F34DBCA9AEB9}"/>
              </a:ext>
            </a:extLst>
          </p:cNvPr>
          <p:cNvSpPr>
            <a:spLocks noGrp="1"/>
          </p:cNvSpPr>
          <p:nvPr>
            <p:ph type="sldNum" sz="quarter" idx="12"/>
          </p:nvPr>
        </p:nvSpPr>
        <p:spPr/>
        <p:txBody>
          <a:bodyPr/>
          <a:lstStyle/>
          <a:p>
            <a:fld id="{B853BC58-9186-4867-958D-D8E106E11859}" type="slidenum">
              <a:rPr lang="en-US" smtClean="0"/>
              <a:t>‹#›</a:t>
            </a:fld>
            <a:endParaRPr lang="en-US"/>
          </a:p>
        </p:txBody>
      </p:sp>
    </p:spTree>
    <p:extLst>
      <p:ext uri="{BB962C8B-B14F-4D97-AF65-F5344CB8AC3E}">
        <p14:creationId xmlns:p14="http://schemas.microsoft.com/office/powerpoint/2010/main" val="1314518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1D8DCF-87F6-6883-1DFF-2A4F35F74F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CD17791D-7F49-63EB-852E-85E19F5BE9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151553B6-4B23-AF14-B727-0A2DF9F45D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228626F-9A30-7B59-0C35-1EA5892CA7A7}"/>
              </a:ext>
            </a:extLst>
          </p:cNvPr>
          <p:cNvSpPr>
            <a:spLocks noGrp="1"/>
          </p:cNvSpPr>
          <p:nvPr>
            <p:ph type="dt" sz="half" idx="10"/>
          </p:nvPr>
        </p:nvSpPr>
        <p:spPr/>
        <p:txBody>
          <a:bodyPr/>
          <a:lstStyle/>
          <a:p>
            <a:fld id="{10A64EEB-6CE0-4169-A755-1EA1A4C2F40D}" type="datetimeFigureOut">
              <a:rPr lang="en-US" smtClean="0"/>
              <a:t>17/3/2025</a:t>
            </a:fld>
            <a:endParaRPr lang="en-US"/>
          </a:p>
        </p:txBody>
      </p:sp>
      <p:sp>
        <p:nvSpPr>
          <p:cNvPr id="6" name="Footer Placeholder 5">
            <a:extLst>
              <a:ext uri="{FF2B5EF4-FFF2-40B4-BE49-F238E27FC236}">
                <a16:creationId xmlns:a16="http://schemas.microsoft.com/office/drawing/2014/main" xmlns="" id="{05C3563A-402D-55AB-229C-8D194BFEB3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6933EE0-373D-BFA1-BF8E-CE4A1CE40AC0}"/>
              </a:ext>
            </a:extLst>
          </p:cNvPr>
          <p:cNvSpPr>
            <a:spLocks noGrp="1"/>
          </p:cNvSpPr>
          <p:nvPr>
            <p:ph type="sldNum" sz="quarter" idx="12"/>
          </p:nvPr>
        </p:nvSpPr>
        <p:spPr/>
        <p:txBody>
          <a:bodyPr/>
          <a:lstStyle/>
          <a:p>
            <a:fld id="{B853BC58-9186-4867-958D-D8E106E11859}" type="slidenum">
              <a:rPr lang="en-US" smtClean="0"/>
              <a:t>‹#›</a:t>
            </a:fld>
            <a:endParaRPr lang="en-US"/>
          </a:p>
        </p:txBody>
      </p:sp>
    </p:spTree>
    <p:extLst>
      <p:ext uri="{BB962C8B-B14F-4D97-AF65-F5344CB8AC3E}">
        <p14:creationId xmlns:p14="http://schemas.microsoft.com/office/powerpoint/2010/main" val="1379767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601346-8493-E8C2-0518-F4F4F87406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D25C423D-5647-C75D-31B3-2B815CDAAE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AB866F7-ED90-CC29-2C49-91E2750A6B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1844B7F-C596-976B-E6B1-62C48C21B863}"/>
              </a:ext>
            </a:extLst>
          </p:cNvPr>
          <p:cNvSpPr>
            <a:spLocks noGrp="1"/>
          </p:cNvSpPr>
          <p:nvPr>
            <p:ph type="dt" sz="half" idx="10"/>
          </p:nvPr>
        </p:nvSpPr>
        <p:spPr/>
        <p:txBody>
          <a:bodyPr/>
          <a:lstStyle/>
          <a:p>
            <a:fld id="{10A64EEB-6CE0-4169-A755-1EA1A4C2F40D}" type="datetimeFigureOut">
              <a:rPr lang="en-US" smtClean="0"/>
              <a:t>17/3/2025</a:t>
            </a:fld>
            <a:endParaRPr lang="en-US"/>
          </a:p>
        </p:txBody>
      </p:sp>
      <p:sp>
        <p:nvSpPr>
          <p:cNvPr id="6" name="Footer Placeholder 5">
            <a:extLst>
              <a:ext uri="{FF2B5EF4-FFF2-40B4-BE49-F238E27FC236}">
                <a16:creationId xmlns:a16="http://schemas.microsoft.com/office/drawing/2014/main" xmlns="" id="{6B27A5E3-050B-63D7-5ED8-6E856F85E7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62BFC4D-5973-54EA-B1B6-1D0F13632165}"/>
              </a:ext>
            </a:extLst>
          </p:cNvPr>
          <p:cNvSpPr>
            <a:spLocks noGrp="1"/>
          </p:cNvSpPr>
          <p:nvPr>
            <p:ph type="sldNum" sz="quarter" idx="12"/>
          </p:nvPr>
        </p:nvSpPr>
        <p:spPr/>
        <p:txBody>
          <a:bodyPr/>
          <a:lstStyle/>
          <a:p>
            <a:fld id="{B853BC58-9186-4867-958D-D8E106E11859}" type="slidenum">
              <a:rPr lang="en-US" smtClean="0"/>
              <a:t>‹#›</a:t>
            </a:fld>
            <a:endParaRPr lang="en-US"/>
          </a:p>
        </p:txBody>
      </p:sp>
    </p:spTree>
    <p:extLst>
      <p:ext uri="{BB962C8B-B14F-4D97-AF65-F5344CB8AC3E}">
        <p14:creationId xmlns:p14="http://schemas.microsoft.com/office/powerpoint/2010/main" val="4030265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FFA662B-513A-E0D1-9EAB-5E7581651A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362CB6EF-2E96-7550-9F55-638F11929F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66B9983-1AA6-0303-D819-B7B7AF4438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A64EEB-6CE0-4169-A755-1EA1A4C2F40D}" type="datetimeFigureOut">
              <a:rPr lang="en-US" smtClean="0"/>
              <a:t>17/3/2025</a:t>
            </a:fld>
            <a:endParaRPr lang="en-US"/>
          </a:p>
        </p:txBody>
      </p:sp>
      <p:sp>
        <p:nvSpPr>
          <p:cNvPr id="5" name="Footer Placeholder 4">
            <a:extLst>
              <a:ext uri="{FF2B5EF4-FFF2-40B4-BE49-F238E27FC236}">
                <a16:creationId xmlns:a16="http://schemas.microsoft.com/office/drawing/2014/main" xmlns="" id="{A07D4D89-F1F2-B8E5-F27A-69F81E8F19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A0FABD6E-8062-A0F2-B0B2-25B33A5D06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53BC58-9186-4867-958D-D8E106E11859}" type="slidenum">
              <a:rPr lang="en-US" smtClean="0"/>
              <a:t>‹#›</a:t>
            </a:fld>
            <a:endParaRPr lang="en-US"/>
          </a:p>
        </p:txBody>
      </p:sp>
    </p:spTree>
    <p:extLst>
      <p:ext uri="{BB962C8B-B14F-4D97-AF65-F5344CB8AC3E}">
        <p14:creationId xmlns:p14="http://schemas.microsoft.com/office/powerpoint/2010/main" val="1946550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slide" Target="slide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jxOSODyftys?feature=oembed"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video" Target="https://www.youtube.com/embed/eQivC2rZKaU?feature=oembed" TargetMode="External"/><Relationship Id="rId4" Type="http://schemas.openxmlformats.org/officeDocument/2006/relationships/image" Target="../media/image7.jpeg"/></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image" Target="../media/image3.jpg"/><Relationship Id="rId7" Type="http://schemas.openxmlformats.org/officeDocument/2006/relationships/slide" Target="slide5.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image" Target="../media/image5.jpg"/><Relationship Id="rId4" Type="http://schemas.openxmlformats.org/officeDocument/2006/relationships/image" Target="../media/image4.jpg"/></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ideo" Target="https://www.youtube.com/embed/8kV4k-tEbbA?feature=oembed" TargetMode="Externa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slide" Target="slide8.xml"/></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slide" Target="slide9.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slide" Target="slide10.xml"/></Relationships>
</file>

<file path=ppt/slides/_rels/slide7.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slide" Target="slide3.xml"/><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1950129" y="3673059"/>
            <a:ext cx="7708777" cy="1030288"/>
          </a:xfrm>
        </p:spPr>
        <p:txBody>
          <a:bodyPr>
            <a:normAutofit/>
          </a:bodyPr>
          <a:lstStyle/>
          <a:p>
            <a:r>
              <a:rPr lang="en-US" sz="4000" b="1" dirty="0">
                <a:solidFill>
                  <a:srgbClr val="FF0000"/>
                </a:solidFill>
                <a:latin typeface="Times New Roman" panose="02020603050405020304" pitchFamily="18" charset="0"/>
                <a:cs typeface="Times New Roman" panose="02020603050405020304" pitchFamily="18" charset="0"/>
              </a:rPr>
              <a:t>BÀI 1: LIÊN HỢP QUỐC</a:t>
            </a:r>
          </a:p>
        </p:txBody>
      </p:sp>
      <p:sp>
        <p:nvSpPr>
          <p:cNvPr id="2" name="Title 1">
            <a:extLst>
              <a:ext uri="{FF2B5EF4-FFF2-40B4-BE49-F238E27FC236}">
                <a16:creationId xmlns:a16="http://schemas.microsoft.com/office/drawing/2014/main" xmlns="" id="{1AE220E4-4363-90D6-5032-86CEE0652888}"/>
              </a:ext>
            </a:extLst>
          </p:cNvPr>
          <p:cNvSpPr>
            <a:spLocks noGrp="1"/>
          </p:cNvSpPr>
          <p:nvPr>
            <p:ph type="ctrTitle"/>
          </p:nvPr>
        </p:nvSpPr>
        <p:spPr/>
        <p:txBody>
          <a:bodyPr>
            <a:normAutofit/>
          </a:bodyPr>
          <a:lstStyle/>
          <a:p>
            <a:r>
              <a:rPr lang="en-US" sz="4800" b="1">
                <a:latin typeface="Times New Roman" panose="02020603050405020304" pitchFamily="18" charset="0"/>
                <a:cs typeface="Times New Roman" panose="02020603050405020304" pitchFamily="18" charset="0"/>
              </a:rPr>
              <a:t>Chủ đề 1: THẾ GIỚI TRONG VÀ SAU CHIẾN TRANH LẠNH</a:t>
            </a:r>
            <a:br>
              <a:rPr lang="en-US" sz="4800" b="1">
                <a:latin typeface="Times New Roman" panose="02020603050405020304" pitchFamily="18" charset="0"/>
                <a:cs typeface="Times New Roman" panose="02020603050405020304" pitchFamily="18" charset="0"/>
              </a:rPr>
            </a:br>
            <a:endParaRPr lang="en-US" sz="4800" b="1">
              <a:latin typeface="Times New Roman" panose="02020603050405020304" pitchFamily="18" charset="0"/>
              <a:cs typeface="Times New Roman" panose="02020603050405020304" pitchFamily="18" charset="0"/>
            </a:endParaRPr>
          </a:p>
        </p:txBody>
      </p:sp>
      <p:sp>
        <p:nvSpPr>
          <p:cNvPr id="4" name="Subtitle 2">
            <a:extLst>
              <a:ext uri="{FF2B5EF4-FFF2-40B4-BE49-F238E27FC236}">
                <a16:creationId xmlns:a16="http://schemas.microsoft.com/office/drawing/2014/main" xmlns="" id="{3D3CA169-76AC-8B56-C219-ED70895E92CD}"/>
              </a:ext>
            </a:extLst>
          </p:cNvPr>
          <p:cNvSpPr txBox="1">
            <a:spLocks/>
          </p:cNvSpPr>
          <p:nvPr/>
        </p:nvSpPr>
        <p:spPr>
          <a:xfrm>
            <a:off x="611081" y="578267"/>
            <a:ext cx="4395925" cy="762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sz="4000" b="1" i="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7288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4CAF26-EE0C-B24F-1AB2-09949BD3E56D}"/>
              </a:ext>
            </a:extLst>
          </p:cNvPr>
          <p:cNvSpPr>
            <a:spLocks noGrp="1"/>
          </p:cNvSpPr>
          <p:nvPr>
            <p:ph type="title"/>
          </p:nvPr>
        </p:nvSpPr>
        <p:spPr/>
        <p:txBody>
          <a:bodyPr/>
          <a:lstStyle/>
          <a:p>
            <a:endParaRPr lang="en-US"/>
          </a:p>
        </p:txBody>
      </p:sp>
      <p:pic>
        <p:nvPicPr>
          <p:cNvPr id="5" name="Content Placeholder 4" descr="A group of flags in front of a building&#10;&#10;Description automatically generated">
            <a:extLst>
              <a:ext uri="{FF2B5EF4-FFF2-40B4-BE49-F238E27FC236}">
                <a16:creationId xmlns:a16="http://schemas.microsoft.com/office/drawing/2014/main" xmlns="" id="{7EB127D4-D70B-E454-A382-08D8348B31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79219" y="3203284"/>
            <a:ext cx="5179067" cy="3289591"/>
          </a:xfrm>
        </p:spPr>
      </p:pic>
      <p:pic>
        <p:nvPicPr>
          <p:cNvPr id="7" name="Picture 6" descr="A tall building with a blue sky&#10;&#10;Description automatically generated">
            <a:extLst>
              <a:ext uri="{FF2B5EF4-FFF2-40B4-BE49-F238E27FC236}">
                <a16:creationId xmlns:a16="http://schemas.microsoft.com/office/drawing/2014/main" xmlns="" id="{E781154E-1FE5-FE9D-65C9-8021DA066F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70510" y="212747"/>
            <a:ext cx="5192660" cy="2990537"/>
          </a:xfrm>
          <a:prstGeom prst="rect">
            <a:avLst/>
          </a:prstGeom>
        </p:spPr>
      </p:pic>
      <p:pic>
        <p:nvPicPr>
          <p:cNvPr id="9" name="Picture 8" descr="A group of flags on poles&#10;&#10;Description automatically generated">
            <a:hlinkClick r:id="rId4" action="ppaction://hlinksldjump"/>
            <a:extLst>
              <a:ext uri="{FF2B5EF4-FFF2-40B4-BE49-F238E27FC236}">
                <a16:creationId xmlns:a16="http://schemas.microsoft.com/office/drawing/2014/main" xmlns="" id="{FE0E39DD-98B9-F3B9-6B46-C7DD3A1F881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7198" y="3336567"/>
            <a:ext cx="5695613" cy="3153657"/>
          </a:xfrm>
          <a:prstGeom prst="rect">
            <a:avLst/>
          </a:prstGeom>
        </p:spPr>
      </p:pic>
      <p:pic>
        <p:nvPicPr>
          <p:cNvPr id="11" name="Picture 10" descr="A blue sky with clouds&#10;&#10;Description automatically generated">
            <a:extLst>
              <a:ext uri="{FF2B5EF4-FFF2-40B4-BE49-F238E27FC236}">
                <a16:creationId xmlns:a16="http://schemas.microsoft.com/office/drawing/2014/main" xmlns="" id="{F60EF13B-A060-AB40-070E-FBC5E0523CE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7820" y="259402"/>
            <a:ext cx="5695613" cy="3106698"/>
          </a:xfrm>
          <a:prstGeom prst="rect">
            <a:avLst/>
          </a:prstGeom>
        </p:spPr>
      </p:pic>
      <p:sp>
        <p:nvSpPr>
          <p:cNvPr id="15" name="Rectangle 14">
            <a:extLst>
              <a:ext uri="{FF2B5EF4-FFF2-40B4-BE49-F238E27FC236}">
                <a16:creationId xmlns:a16="http://schemas.microsoft.com/office/drawing/2014/main" xmlns="" id="{C4575675-C08B-CC68-C120-ED513B62CB19}"/>
              </a:ext>
            </a:extLst>
          </p:cNvPr>
          <p:cNvSpPr/>
          <p:nvPr/>
        </p:nvSpPr>
        <p:spPr>
          <a:xfrm>
            <a:off x="6303627" y="3299734"/>
            <a:ext cx="5154659" cy="3190490"/>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8000" b="1">
                <a:latin typeface="Times New Roman" panose="02020603050405020304" pitchFamily="18" charset="0"/>
                <a:cs typeface="Times New Roman" panose="02020603050405020304" pitchFamily="18" charset="0"/>
              </a:rPr>
              <a:t>4</a:t>
            </a:r>
          </a:p>
        </p:txBody>
      </p:sp>
    </p:spTree>
    <p:extLst>
      <p:ext uri="{BB962C8B-B14F-4D97-AF65-F5344CB8AC3E}">
        <p14:creationId xmlns:p14="http://schemas.microsoft.com/office/powerpoint/2010/main" val="3758954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4CAF26-EE0C-B24F-1AB2-09949BD3E56D}"/>
              </a:ext>
            </a:extLst>
          </p:cNvPr>
          <p:cNvSpPr>
            <a:spLocks noGrp="1"/>
          </p:cNvSpPr>
          <p:nvPr>
            <p:ph type="title"/>
          </p:nvPr>
        </p:nvSpPr>
        <p:spPr/>
        <p:txBody>
          <a:bodyPr/>
          <a:lstStyle/>
          <a:p>
            <a:endParaRPr lang="en-US"/>
          </a:p>
        </p:txBody>
      </p:sp>
      <p:pic>
        <p:nvPicPr>
          <p:cNvPr id="5" name="Content Placeholder 4" descr="A group of flags in front of a building&#10;&#10;Description automatically generated">
            <a:hlinkClick r:id="rId2" action="ppaction://hlinksldjump"/>
            <a:extLst>
              <a:ext uri="{FF2B5EF4-FFF2-40B4-BE49-F238E27FC236}">
                <a16:creationId xmlns:a16="http://schemas.microsoft.com/office/drawing/2014/main" xmlns="" id="{7EB127D4-D70B-E454-A382-08D8348B31A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279219" y="3203284"/>
            <a:ext cx="5179067" cy="3289591"/>
          </a:xfrm>
        </p:spPr>
      </p:pic>
      <p:pic>
        <p:nvPicPr>
          <p:cNvPr id="7" name="Picture 6" descr="A tall building with a blue sky&#10;&#10;Description automatically generated">
            <a:extLst>
              <a:ext uri="{FF2B5EF4-FFF2-40B4-BE49-F238E27FC236}">
                <a16:creationId xmlns:a16="http://schemas.microsoft.com/office/drawing/2014/main" xmlns="" id="{E781154E-1FE5-FE9D-65C9-8021DA066F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70510" y="212747"/>
            <a:ext cx="5192660" cy="2990537"/>
          </a:xfrm>
          <a:prstGeom prst="rect">
            <a:avLst/>
          </a:prstGeom>
        </p:spPr>
      </p:pic>
      <p:pic>
        <p:nvPicPr>
          <p:cNvPr id="9" name="Picture 8" descr="A group of flags on poles&#10;&#10;Description automatically generated">
            <a:extLst>
              <a:ext uri="{FF2B5EF4-FFF2-40B4-BE49-F238E27FC236}">
                <a16:creationId xmlns:a16="http://schemas.microsoft.com/office/drawing/2014/main" xmlns="" id="{FE0E39DD-98B9-F3B9-6B46-C7DD3A1F881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7198" y="3336567"/>
            <a:ext cx="5695613" cy="3153657"/>
          </a:xfrm>
          <a:prstGeom prst="rect">
            <a:avLst/>
          </a:prstGeom>
        </p:spPr>
      </p:pic>
      <p:pic>
        <p:nvPicPr>
          <p:cNvPr id="11" name="Picture 10" descr="A blue sky with clouds&#10;&#10;Description automatically generated">
            <a:extLst>
              <a:ext uri="{FF2B5EF4-FFF2-40B4-BE49-F238E27FC236}">
                <a16:creationId xmlns:a16="http://schemas.microsoft.com/office/drawing/2014/main" xmlns="" id="{F60EF13B-A060-AB40-070E-FBC5E0523CE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7820" y="259402"/>
            <a:ext cx="5695613" cy="3106698"/>
          </a:xfrm>
          <a:prstGeom prst="rect">
            <a:avLst/>
          </a:prstGeom>
        </p:spPr>
      </p:pic>
    </p:spTree>
    <p:extLst>
      <p:ext uri="{BB962C8B-B14F-4D97-AF65-F5344CB8AC3E}">
        <p14:creationId xmlns:p14="http://schemas.microsoft.com/office/powerpoint/2010/main" val="453063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a:bodyPr>
          <a:lstStyle/>
          <a:p>
            <a:r>
              <a:rPr lang="en-US" sz="4000" b="1">
                <a:solidFill>
                  <a:srgbClr val="FF0000"/>
                </a:solidFill>
                <a:latin typeface="Times New Roman" panose="02020603050405020304" pitchFamily="18" charset="0"/>
                <a:cs typeface="Times New Roman" panose="02020603050405020304" pitchFamily="18" charset="0"/>
              </a:rPr>
              <a:t>Mảnh ghép lịch sử: </a:t>
            </a:r>
            <a:r>
              <a:rPr lang="en-US" sz="4000" b="1">
                <a:solidFill>
                  <a:srgbClr val="0070C0"/>
                </a:solidFill>
                <a:latin typeface="Times New Roman" panose="02020603050405020304" pitchFamily="18" charset="0"/>
                <a:cs typeface="Times New Roman" panose="02020603050405020304" pitchFamily="18" charset="0"/>
              </a:rPr>
              <a:t>Toà nhà LHQ tại New York</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324375" y="1214838"/>
            <a:ext cx="11853644" cy="555507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3600" dirty="0">
                <a:latin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cs typeface="Times New Roman" panose="02020603050405020304" pitchFamily="18" charset="0"/>
              </a:rPr>
              <a:t>Trụ sở chính của Liên Hợp Quốc được xây dựng từ năm 1949 và hoàn thành 4 năm sau đó. Nơi đây là địa điểm làm việc của khoảng 3.400 nhân viên. </a:t>
            </a:r>
            <a:r>
              <a:rPr lang="vi-VN" sz="3600">
                <a:latin typeface="Times New Roman" panose="02020603050405020304" pitchFamily="18" charset="0"/>
                <a:cs typeface="Times New Roman" panose="02020603050405020304" pitchFamily="18" charset="0"/>
              </a:rPr>
              <a:t>Toàn bộ khu đất của quần thể các tòa nhà Liên Hợp Quốc được mua lại từ tập đoàn bất động sản lớn nhất nước Mỹ thời đó là William Zeckendorf với giá 8,5 triệu USD.</a:t>
            </a:r>
            <a:r>
              <a:rPr lang="en-US" sz="3600" dirty="0">
                <a:latin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cs typeface="Times New Roman" panose="02020603050405020304" pitchFamily="18" charset="0"/>
              </a:rPr>
              <a:t>Toàn bộ tòa nhà được xây dựng với khoản vốn vay không tính lãi 65 triệu USD từ Chính phủ Mỹ.</a:t>
            </a:r>
            <a:r>
              <a:rPr lang="en-US" sz="3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86635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vi-VN" sz="4000" b="1">
                <a:latin typeface="Times New Roman" panose="02020603050405020304" pitchFamily="18" charset="0"/>
                <a:cs typeface="Times New Roman" panose="02020603050405020304" pitchFamily="18" charset="0"/>
              </a:rPr>
              <a:t>1. Một số vấn đề cơ bản về Liên hợp quốc</a:t>
            </a:r>
          </a:p>
          <a:p>
            <a:pPr algn="l"/>
            <a:r>
              <a:rPr lang="vi-VN" sz="4000" i="1">
                <a:latin typeface="Times New Roman" panose="02020603050405020304" pitchFamily="18" charset="0"/>
                <a:cs typeface="Times New Roman" panose="02020603050405020304" pitchFamily="18" charset="0"/>
              </a:rPr>
              <a:t>a. Bối cảnh lịch sử và quá trình hình thành</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240484" y="2046914"/>
            <a:ext cx="11512492" cy="424482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en-US" sz="3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HS thảo luận cặp đôi, khai thác Hình 2, mục </a:t>
            </a:r>
            <a:r>
              <a:rPr lang="en-US" sz="3600" i="1"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Góc mở rộng,</a:t>
            </a:r>
            <a:r>
              <a:rPr lang="en-US" sz="3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thông tin mục 1.a SGK tr.4. 5; khai thác theo các nội dung sau:</a:t>
            </a:r>
            <a:endParaRPr lang="en-US" sz="3600" kern="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3600" i="1"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Bối cảnh lịch sử đặt ra.</a:t>
            </a:r>
            <a:endParaRPr lang="en-US" sz="3600" kern="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3600" i="1"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Quá trình hình thành tổ chức LHQ.</a:t>
            </a:r>
            <a:endParaRPr lang="en-US" sz="3600" kern="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634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vi-VN" sz="4000" b="1">
                <a:latin typeface="Times New Roman" panose="02020603050405020304" pitchFamily="18" charset="0"/>
                <a:cs typeface="Times New Roman" panose="02020603050405020304" pitchFamily="18" charset="0"/>
              </a:rPr>
              <a:t>1. Một số vấn đề cơ bản về Liên hợp quốc</a:t>
            </a:r>
          </a:p>
          <a:p>
            <a:pPr algn="l"/>
            <a:r>
              <a:rPr lang="vi-VN" sz="4000" i="1">
                <a:latin typeface="Times New Roman" panose="02020603050405020304" pitchFamily="18" charset="0"/>
                <a:cs typeface="Times New Roman" panose="02020603050405020304" pitchFamily="18" charset="0"/>
              </a:rPr>
              <a:t>a. Bối cảnh lịch sử và quá trình hình thành</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73372" y="1250492"/>
            <a:ext cx="11512492" cy="424482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en-US"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Bối cảnh lịch sử:</a:t>
            </a:r>
          </a:p>
          <a:p>
            <a:pPr algn="just">
              <a:lnSpc>
                <a:spcPct val="115000"/>
              </a:lnSpc>
              <a:spcAft>
                <a:spcPts val="800"/>
              </a:spcAft>
            </a:pPr>
            <a:r>
              <a:rPr lang="en-US"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Vào </a:t>
            </a:r>
            <a:r>
              <a:rPr lang="en-US" sz="34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giai đoạn cuối </a:t>
            </a:r>
            <a:r>
              <a:rPr lang="en-US"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 Chiến tranh thế giới thứ hai, tình hình thế giới có những chuyển biến quan trọng.</a:t>
            </a:r>
          </a:p>
          <a:p>
            <a:pPr algn="just">
              <a:lnSpc>
                <a:spcPct val="115000"/>
              </a:lnSpc>
              <a:spcAft>
                <a:spcPts val="800"/>
              </a:spcAft>
            </a:pPr>
            <a:r>
              <a:rPr lang="en-US"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Cần hợp tác để </a:t>
            </a:r>
            <a:r>
              <a:rPr lang="en-US" sz="34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tiêu diệt chủ nghĩa phát xít</a:t>
            </a:r>
            <a:r>
              <a:rPr lang="en-US"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kết thúc chiến tranh.</a:t>
            </a:r>
          </a:p>
        </p:txBody>
      </p:sp>
    </p:spTree>
    <p:extLst>
      <p:ext uri="{BB962C8B-B14F-4D97-AF65-F5344CB8AC3E}">
        <p14:creationId xmlns:p14="http://schemas.microsoft.com/office/powerpoint/2010/main" val="116960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additive="base">
                                        <p:cTn id="2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vi-VN" sz="4000" b="1">
                <a:latin typeface="Times New Roman" panose="02020603050405020304" pitchFamily="18" charset="0"/>
                <a:cs typeface="Times New Roman" panose="02020603050405020304" pitchFamily="18" charset="0"/>
              </a:rPr>
              <a:t>1. Một số vấn đề cơ bản về Liên hợp quốc</a:t>
            </a:r>
          </a:p>
          <a:p>
            <a:pPr algn="l"/>
            <a:r>
              <a:rPr lang="vi-VN" sz="4000" i="1">
                <a:latin typeface="Times New Roman" panose="02020603050405020304" pitchFamily="18" charset="0"/>
                <a:cs typeface="Times New Roman" panose="02020603050405020304" pitchFamily="18" charset="0"/>
              </a:rPr>
              <a:t>a. Bối cảnh lịch sử và quá trình hình thành</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73372" y="1250492"/>
            <a:ext cx="11512492" cy="424482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en-US"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Bối cảnh lịch sử:</a:t>
            </a:r>
          </a:p>
          <a:p>
            <a:pPr algn="just">
              <a:lnSpc>
                <a:spcPct val="115000"/>
              </a:lnSpc>
              <a:spcAft>
                <a:spcPts val="800"/>
              </a:spcAft>
            </a:pPr>
            <a:r>
              <a:rPr lang="en-US"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Việc xác lập một tổ chức quốc tế để </a:t>
            </a:r>
            <a:r>
              <a:rPr lang="en-US" sz="34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duy trì hoà bình và trật tự thế giớ</a:t>
            </a:r>
            <a:r>
              <a:rPr lang="en-US"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 sau chiến tranh.</a:t>
            </a:r>
          </a:p>
          <a:p>
            <a:pPr algn="just">
              <a:lnSpc>
                <a:spcPct val="115000"/>
              </a:lnSpc>
              <a:spcAft>
                <a:spcPts val="800"/>
              </a:spcAft>
            </a:pPr>
            <a:r>
              <a:rPr lang="en-US"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Phù hợp với </a:t>
            </a:r>
            <a:r>
              <a:rPr lang="en-US" sz="34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khát vọng hoà bình </a:t>
            </a:r>
            <a:r>
              <a:rPr lang="en-US"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 nhân dân thế giới</a:t>
            </a:r>
          </a:p>
        </p:txBody>
      </p:sp>
    </p:spTree>
    <p:extLst>
      <p:ext uri="{BB962C8B-B14F-4D97-AF65-F5344CB8AC3E}">
        <p14:creationId xmlns:p14="http://schemas.microsoft.com/office/powerpoint/2010/main" val="2488875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additive="base">
                                        <p:cTn id="1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 calcmode="lin" valueType="num">
                                      <p:cBhvr additive="base">
                                        <p:cTn id="2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vi-VN" sz="4000" b="1">
                <a:latin typeface="Times New Roman" panose="02020603050405020304" pitchFamily="18" charset="0"/>
                <a:cs typeface="Times New Roman" panose="02020603050405020304" pitchFamily="18" charset="0"/>
              </a:rPr>
              <a:t>1. Một số vấn đề cơ bản về Liên hợp quốc</a:t>
            </a:r>
          </a:p>
          <a:p>
            <a:pPr algn="l"/>
            <a:r>
              <a:rPr lang="vi-VN" sz="4000" i="1">
                <a:latin typeface="Times New Roman" panose="02020603050405020304" pitchFamily="18" charset="0"/>
                <a:cs typeface="Times New Roman" panose="02020603050405020304" pitchFamily="18" charset="0"/>
              </a:rPr>
              <a:t>a. Bối cảnh lịch sử và quá trình hình thành</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73372" y="1250492"/>
            <a:ext cx="11512492" cy="424482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en-US"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Quá trình hình thành LHQ:</a:t>
            </a:r>
          </a:p>
          <a:p>
            <a:pPr algn="just">
              <a:lnSpc>
                <a:spcPct val="115000"/>
              </a:lnSpc>
              <a:spcAft>
                <a:spcPts val="800"/>
              </a:spcAft>
            </a:pP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Ngày </a:t>
            </a:r>
            <a:r>
              <a:rPr lang="vi-VN" sz="34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1-1-1942, </a:t>
            </a: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đại diện </a:t>
            </a:r>
            <a:r>
              <a:rPr lang="vi-VN" sz="34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26 nước </a:t>
            </a: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chống phát xít đã kí bản Tuyên bố Liên hợp quốc.</a:t>
            </a:r>
          </a:p>
          <a:p>
            <a:pPr algn="just">
              <a:lnSpc>
                <a:spcPct val="115000"/>
              </a:lnSpc>
              <a:spcAft>
                <a:spcPts val="800"/>
              </a:spcAft>
            </a:pP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- 30-10-1943, Liên Xô, Mỹ, Anh, THDQ kêu gọi sớm thành lập một tổ chức quốc tế để duy tì hoà bình, an ninh thế giới.</a:t>
            </a:r>
          </a:p>
        </p:txBody>
      </p:sp>
    </p:spTree>
    <p:extLst>
      <p:ext uri="{BB962C8B-B14F-4D97-AF65-F5344CB8AC3E}">
        <p14:creationId xmlns:p14="http://schemas.microsoft.com/office/powerpoint/2010/main" val="2898676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additive="base">
                                        <p:cTn id="1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 calcmode="lin" valueType="num">
                                      <p:cBhvr additive="base">
                                        <p:cTn id="2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vi-VN" sz="4000" b="1">
                <a:latin typeface="Times New Roman" panose="02020603050405020304" pitchFamily="18" charset="0"/>
                <a:cs typeface="Times New Roman" panose="02020603050405020304" pitchFamily="18" charset="0"/>
              </a:rPr>
              <a:t>1. Một số vấn đề cơ bản về Liên hợp quốc</a:t>
            </a:r>
          </a:p>
          <a:p>
            <a:pPr algn="l"/>
            <a:r>
              <a:rPr lang="vi-VN" sz="4000" i="1">
                <a:latin typeface="Times New Roman" panose="02020603050405020304" pitchFamily="18" charset="0"/>
                <a:cs typeface="Times New Roman" panose="02020603050405020304" pitchFamily="18" charset="0"/>
              </a:rPr>
              <a:t>a. Bối cảnh lịch sử và quá trình hình thành</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73372" y="1250492"/>
            <a:ext cx="11512492" cy="424482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en-US"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Quá trình hình thành LHQ:</a:t>
            </a:r>
          </a:p>
          <a:p>
            <a:pPr algn="just">
              <a:lnSpc>
                <a:spcPct val="115000"/>
              </a:lnSpc>
              <a:spcAft>
                <a:spcPts val="800"/>
              </a:spcAft>
            </a:pP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Tại Hội nghị </a:t>
            </a:r>
            <a:r>
              <a:rPr lang="vi-VN" sz="34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Tê-hê-ran</a:t>
            </a: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(I-ran, từ ngày 28-11 đến ngày 1-12-1943), ba nước Liên Xô, Mỹ, Anh khẳng định </a:t>
            </a:r>
            <a:r>
              <a:rPr lang="vi-VN" sz="34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quyết tâm thành lập Liên hợp quốc.</a:t>
            </a:r>
            <a:endParaRPr lang="en-US" sz="34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Tại Hội nghị </a:t>
            </a:r>
            <a:r>
              <a:rPr lang="vi-VN" sz="34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I-an-ta</a:t>
            </a: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(Liên Xô, tháng 2-1945), ba nước Liên Xô, Mỹ, Anh đã ra </a:t>
            </a:r>
            <a:r>
              <a:rPr lang="vi-VN" sz="34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quyết định</a:t>
            </a: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về việc thành lập </a:t>
            </a:r>
            <a:r>
              <a:rPr lang="vi-VN" sz="34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Liên hợp quốc</a:t>
            </a: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03123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additive="base">
                                        <p:cTn id="1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 calcmode="lin" valueType="num">
                                      <p:cBhvr additive="base">
                                        <p:cTn id="2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vi-VN" sz="4000" b="1">
                <a:latin typeface="Times New Roman" panose="02020603050405020304" pitchFamily="18" charset="0"/>
                <a:cs typeface="Times New Roman" panose="02020603050405020304" pitchFamily="18" charset="0"/>
              </a:rPr>
              <a:t>1. Một số vấn đề cơ bản về Liên hợp quốc</a:t>
            </a:r>
          </a:p>
          <a:p>
            <a:pPr algn="l"/>
            <a:r>
              <a:rPr lang="vi-VN" sz="4000" i="1">
                <a:latin typeface="Times New Roman" panose="02020603050405020304" pitchFamily="18" charset="0"/>
                <a:cs typeface="Times New Roman" panose="02020603050405020304" pitchFamily="18" charset="0"/>
              </a:rPr>
              <a:t>a. Bối cảnh lịch sử và quá trình hình thành</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73372" y="1250492"/>
            <a:ext cx="11512492" cy="424482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en-US"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Quá trình hình thành LHQ:</a:t>
            </a:r>
          </a:p>
          <a:p>
            <a:pPr algn="just">
              <a:lnSpc>
                <a:spcPct val="115000"/>
              </a:lnSpc>
              <a:spcAft>
                <a:spcPts val="800"/>
              </a:spcAft>
            </a:pP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Từ 25-4-1945 đến 26-6-1945, một hội nghị quốc tế được tổ chức tại </a:t>
            </a:r>
            <a:r>
              <a:rPr lang="vi-VN" sz="34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Xan Phran-xi-xcô </a:t>
            </a: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(Mỹ) với sự tham gia của đại biểu 50 nước đã thông qua bản </a:t>
            </a:r>
            <a:r>
              <a:rPr lang="vi-VN" sz="34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Hiến chương Liên hợp quốc</a:t>
            </a: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t>
            </a: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gày </a:t>
            </a:r>
            <a:r>
              <a:rPr lang="vi-VN" sz="34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24-10-1945,</a:t>
            </a:r>
            <a:r>
              <a:rPr lang="vi-VN" sz="34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Liên hợp quốc chính thức được thành lập với 51 nước thành viên.</a:t>
            </a:r>
          </a:p>
        </p:txBody>
      </p:sp>
    </p:spTree>
    <p:extLst>
      <p:ext uri="{BB962C8B-B14F-4D97-AF65-F5344CB8AC3E}">
        <p14:creationId xmlns:p14="http://schemas.microsoft.com/office/powerpoint/2010/main" val="97408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additive="base">
                                        <p:cTn id="1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 calcmode="lin" valueType="num">
                                      <p:cBhvr additive="base">
                                        <p:cTn id="2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F2CF7E-0C03-F115-98C6-8A31FB759047}"/>
              </a:ext>
            </a:extLst>
          </p:cNvPr>
          <p:cNvSpPr>
            <a:spLocks noGrp="1"/>
          </p:cNvSpPr>
          <p:nvPr>
            <p:ph type="title"/>
          </p:nvPr>
        </p:nvSpPr>
        <p:spPr/>
        <p:txBody>
          <a:bodyPr/>
          <a:lstStyle/>
          <a:p>
            <a:endParaRPr lang="en-US"/>
          </a:p>
        </p:txBody>
      </p:sp>
      <p:pic>
        <p:nvPicPr>
          <p:cNvPr id="4" name="Online Media 3" title="[Videographics] Lịch sử hình thành Liên hợp quốc">
            <a:hlinkClick r:id="" action="ppaction://media"/>
            <a:extLst>
              <a:ext uri="{FF2B5EF4-FFF2-40B4-BE49-F238E27FC236}">
                <a16:creationId xmlns:a16="http://schemas.microsoft.com/office/drawing/2014/main" xmlns="" id="{6B42905E-7EC4-A54A-4291-1BE0AAC9F486}"/>
              </a:ext>
            </a:extLst>
          </p:cNvPr>
          <p:cNvPicPr>
            <a:picLocks noGrp="1" noRot="1" noChangeAspect="1"/>
          </p:cNvPicPr>
          <p:nvPr>
            <p:ph idx="1"/>
            <a:videoFile r:link="rId1"/>
          </p:nvPr>
        </p:nvPicPr>
        <p:blipFill>
          <a:blip r:embed="rId3"/>
          <a:stretch>
            <a:fillRect/>
          </a:stretch>
        </p:blipFill>
        <p:spPr>
          <a:xfrm>
            <a:off x="0" y="0"/>
            <a:ext cx="12192000" cy="6888946"/>
          </a:xfrm>
          <a:prstGeom prst="rect">
            <a:avLst/>
          </a:prstGeom>
        </p:spPr>
      </p:pic>
    </p:spTree>
    <p:extLst>
      <p:ext uri="{BB962C8B-B14F-4D97-AF65-F5344CB8AC3E}">
        <p14:creationId xmlns:p14="http://schemas.microsoft.com/office/powerpoint/2010/main" val="142361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852881" y="1938389"/>
            <a:ext cx="6672044" cy="991663"/>
          </a:xfrm>
        </p:spPr>
        <p:txBody>
          <a:bodyPr>
            <a:normAutofit/>
          </a:bodyPr>
          <a:lstStyle/>
          <a:p>
            <a:r>
              <a:rPr lang="en-US" sz="4000" b="1">
                <a:solidFill>
                  <a:srgbClr val="FF0000"/>
                </a:solidFill>
                <a:latin typeface="Times New Roman" panose="02020603050405020304" pitchFamily="18" charset="0"/>
                <a:cs typeface="Times New Roman" panose="02020603050405020304" pitchFamily="18" charset="0"/>
              </a:rPr>
              <a:t>Mảnh ghép lịch sử</a:t>
            </a:r>
          </a:p>
        </p:txBody>
      </p:sp>
      <p:sp>
        <p:nvSpPr>
          <p:cNvPr id="2" name="Title 1">
            <a:extLst>
              <a:ext uri="{FF2B5EF4-FFF2-40B4-BE49-F238E27FC236}">
                <a16:creationId xmlns:a16="http://schemas.microsoft.com/office/drawing/2014/main" xmlns="" id="{1AE220E4-4363-90D6-5032-86CEE0652888}"/>
              </a:ext>
            </a:extLst>
          </p:cNvPr>
          <p:cNvSpPr>
            <a:spLocks noGrp="1"/>
          </p:cNvSpPr>
          <p:nvPr>
            <p:ph type="ctrTitle"/>
          </p:nvPr>
        </p:nvSpPr>
        <p:spPr>
          <a:xfrm>
            <a:off x="525711" y="384132"/>
            <a:ext cx="4012734" cy="991663"/>
          </a:xfrm>
        </p:spPr>
        <p:txBody>
          <a:bodyPr>
            <a:normAutofit/>
          </a:bodyPr>
          <a:lstStyle/>
          <a:p>
            <a:r>
              <a:rPr lang="en-US" sz="4800" b="1">
                <a:latin typeface="Times New Roman" panose="02020603050405020304" pitchFamily="18" charset="0"/>
                <a:cs typeface="Times New Roman" panose="02020603050405020304" pitchFamily="18" charset="0"/>
              </a:rPr>
              <a:t>Khởi động</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794158" y="3492646"/>
            <a:ext cx="10723926" cy="24719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600" b="1" i="1" u="sng" dirty="0">
                <a:solidFill>
                  <a:srgbClr val="00B0F0"/>
                </a:solidFill>
                <a:latin typeface="Times New Roman" panose="02020603050405020304" pitchFamily="18" charset="0"/>
                <a:cs typeface="Times New Roman" panose="02020603050405020304" pitchFamily="18" charset="0"/>
              </a:rPr>
              <a:t>Quy </a:t>
            </a:r>
            <a:r>
              <a:rPr lang="en-US" sz="3600" b="1" i="1" u="sng" dirty="0" err="1">
                <a:solidFill>
                  <a:srgbClr val="00B0F0"/>
                </a:solidFill>
                <a:latin typeface="Times New Roman" panose="02020603050405020304" pitchFamily="18" charset="0"/>
                <a:cs typeface="Times New Roman" panose="02020603050405020304" pitchFamily="18" charset="0"/>
              </a:rPr>
              <a:t>tắc</a:t>
            </a:r>
            <a:r>
              <a:rPr lang="en-US" sz="3600" b="1" i="1" u="sng" dirty="0">
                <a:solidFill>
                  <a:srgbClr val="00B0F0"/>
                </a:solidFill>
                <a:latin typeface="Times New Roman" panose="02020603050405020304" pitchFamily="18" charset="0"/>
                <a:cs typeface="Times New Roman" panose="02020603050405020304" pitchFamily="18" charset="0"/>
              </a:rPr>
              <a:t>: </a:t>
            </a:r>
            <a:r>
              <a:rPr lang="en-US" sz="3600" i="1" dirty="0">
                <a:latin typeface="Times New Roman" panose="02020603050405020304" pitchFamily="18" charset="0"/>
                <a:cs typeface="Times New Roman" panose="02020603050405020304" pitchFamily="18" charset="0"/>
              </a:rPr>
              <a:t>Có 4 </a:t>
            </a:r>
            <a:r>
              <a:rPr lang="en-US" sz="3600" i="1" dirty="0" err="1">
                <a:latin typeface="Times New Roman" panose="02020603050405020304" pitchFamily="18" charset="0"/>
                <a:cs typeface="Times New Roman" panose="02020603050405020304" pitchFamily="18" charset="0"/>
              </a:rPr>
              <a:t>mảnh</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ghép</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của</a:t>
            </a:r>
            <a:r>
              <a:rPr lang="en-US" sz="3600" i="1" dirty="0">
                <a:latin typeface="Times New Roman" panose="02020603050405020304" pitchFamily="18" charset="0"/>
                <a:cs typeface="Times New Roman" panose="02020603050405020304" pitchFamily="18" charset="0"/>
              </a:rPr>
              <a:t> 1 </a:t>
            </a:r>
            <a:r>
              <a:rPr lang="en-US" sz="3600" i="1" dirty="0" err="1">
                <a:latin typeface="Times New Roman" panose="02020603050405020304" pitchFamily="18" charset="0"/>
                <a:cs typeface="Times New Roman" panose="02020603050405020304" pitchFamily="18" charset="0"/>
              </a:rPr>
              <a:t>bức</a:t>
            </a:r>
            <a:r>
              <a:rPr lang="en-US" sz="3600" i="1" dirty="0">
                <a:latin typeface="Times New Roman" panose="02020603050405020304" pitchFamily="18" charset="0"/>
                <a:cs typeface="Times New Roman" panose="02020603050405020304" pitchFamily="18" charset="0"/>
              </a:rPr>
              <a:t> tranh. Mỗi </a:t>
            </a:r>
            <a:r>
              <a:rPr lang="en-US" sz="3600" i="1" dirty="0" err="1">
                <a:latin typeface="Times New Roman" panose="02020603050405020304" pitchFamily="18" charset="0"/>
                <a:cs typeface="Times New Roman" panose="02020603050405020304" pitchFamily="18" charset="0"/>
              </a:rPr>
              <a:t>mảnh</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ghép</a:t>
            </a:r>
            <a:r>
              <a:rPr lang="en-US" sz="3600" i="1" dirty="0">
                <a:latin typeface="Times New Roman" panose="02020603050405020304" pitchFamily="18" charset="0"/>
                <a:cs typeface="Times New Roman" panose="02020603050405020304" pitchFamily="18" charset="0"/>
              </a:rPr>
              <a:t> là 1 </a:t>
            </a:r>
            <a:r>
              <a:rPr lang="en-US" sz="3600" i="1" dirty="0" err="1">
                <a:latin typeface="Times New Roman" panose="02020603050405020304" pitchFamily="18" charset="0"/>
                <a:cs typeface="Times New Roman" panose="02020603050405020304" pitchFamily="18" charset="0"/>
              </a:rPr>
              <a:t>câu</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hỏi</a:t>
            </a:r>
            <a:r>
              <a:rPr lang="en-US" sz="3600" i="1" dirty="0">
                <a:latin typeface="Times New Roman" panose="02020603050405020304" pitchFamily="18" charset="0"/>
                <a:cs typeface="Times New Roman" panose="02020603050405020304" pitchFamily="18" charset="0"/>
              </a:rPr>
              <a:t>. Mỗi khi trả </a:t>
            </a:r>
            <a:r>
              <a:rPr lang="en-US" sz="3600" i="1" dirty="0" err="1">
                <a:latin typeface="Times New Roman" panose="02020603050405020304" pitchFamily="18" charset="0"/>
                <a:cs typeface="Times New Roman" panose="02020603050405020304" pitchFamily="18" charset="0"/>
              </a:rPr>
              <a:t>lời</a:t>
            </a:r>
            <a:r>
              <a:rPr lang="en-US" sz="3600" i="1" dirty="0">
                <a:latin typeface="Times New Roman" panose="02020603050405020304" pitchFamily="18" charset="0"/>
                <a:cs typeface="Times New Roman" panose="02020603050405020304" pitchFamily="18" charset="0"/>
              </a:rPr>
              <a:t> được </a:t>
            </a:r>
            <a:r>
              <a:rPr lang="en-US" sz="3600" i="1" dirty="0" err="1">
                <a:latin typeface="Times New Roman" panose="02020603050405020304" pitchFamily="18" charset="0"/>
                <a:cs typeface="Times New Roman" panose="02020603050405020304" pitchFamily="18" charset="0"/>
              </a:rPr>
              <a:t>câu</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hỏi</a:t>
            </a:r>
            <a:r>
              <a:rPr lang="en-US" sz="3600" i="1" dirty="0">
                <a:latin typeface="Times New Roman" panose="02020603050405020304" pitchFamily="18" charset="0"/>
                <a:cs typeface="Times New Roman" panose="02020603050405020304" pitchFamily="18" charset="0"/>
              </a:rPr>
              <a:t> thì </a:t>
            </a:r>
            <a:r>
              <a:rPr lang="en-US" sz="3600" i="1" dirty="0" err="1">
                <a:latin typeface="Times New Roman" panose="02020603050405020304" pitchFamily="18" charset="0"/>
                <a:cs typeface="Times New Roman" panose="02020603050405020304" pitchFamily="18" charset="0"/>
              </a:rPr>
              <a:t>mảnh</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ghép</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sẽ</a:t>
            </a:r>
            <a:r>
              <a:rPr lang="en-US" sz="3600" i="1" dirty="0">
                <a:latin typeface="Times New Roman" panose="02020603050405020304" pitchFamily="18" charset="0"/>
                <a:cs typeface="Times New Roman" panose="02020603050405020304" pitchFamily="18" charset="0"/>
              </a:rPr>
              <a:t> được mở </a:t>
            </a:r>
            <a:r>
              <a:rPr lang="en-US" sz="3600" i="1" dirty="0" err="1">
                <a:latin typeface="Times New Roman" panose="02020603050405020304" pitchFamily="18" charset="0"/>
                <a:cs typeface="Times New Roman" panose="02020603050405020304" pitchFamily="18" charset="0"/>
              </a:rPr>
              <a:t>ra.</a:t>
            </a:r>
            <a:r>
              <a:rPr lang="en-US" sz="3600" i="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345467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vi-VN" sz="4000" b="1">
                <a:latin typeface="Times New Roman" panose="02020603050405020304" pitchFamily="18" charset="0"/>
                <a:cs typeface="Times New Roman" panose="02020603050405020304" pitchFamily="18" charset="0"/>
              </a:rPr>
              <a:t>1. Một số vấn đề cơ bản về Liên hợp quốc</a:t>
            </a:r>
          </a:p>
          <a:p>
            <a:pPr algn="l"/>
            <a:r>
              <a:rPr lang="vi-VN" sz="4000" i="1">
                <a:latin typeface="Times New Roman" panose="02020603050405020304" pitchFamily="18" charset="0"/>
                <a:cs typeface="Times New Roman" panose="02020603050405020304" pitchFamily="18" charset="0"/>
              </a:rPr>
              <a:t>a. Bối cảnh lịch sử và quá trình hình thành</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73372" y="1250492"/>
            <a:ext cx="11512492" cy="424482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4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cơ </a:t>
            </a:r>
            <a:r>
              <a:rPr lang="en-US" sz="34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4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chính</a:t>
            </a: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4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LHQ</a:t>
            </a:r>
            <a:r>
              <a:rPr lang="vi-VN"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6 cơ </a:t>
            </a:r>
            <a:r>
              <a:rPr lang="en-US" sz="34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4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chính</a:t>
            </a:r>
            <a:endParaRPr lang="vi-VN"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vi-VN"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Đại hội đồng; Hội đồng Bảo an; Hội đồng kinh tế xã hội; Hội đồng quản thác; Tòa án Công lý Quốc tế; và Ban thư ký LHQ</a:t>
            </a: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15000"/>
              </a:lnSpc>
              <a:spcAft>
                <a:spcPts val="800"/>
              </a:spcAft>
            </a:pP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HS đọc mục Góc mở rộng SGK tr.6 về các cơ quan chính của LHQ</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15000"/>
              </a:lnSpc>
              <a:spcAft>
                <a:spcPts val="800"/>
              </a:spcAft>
            </a:pPr>
            <a:endParaRPr lang="vi-VN"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4235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additive="base">
                                        <p:cTn id="1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 calcmode="lin" valueType="num">
                                      <p:cBhvr additive="base">
                                        <p:cTn id="2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vi-VN" sz="4000" b="1">
                <a:latin typeface="Times New Roman" panose="02020603050405020304" pitchFamily="18" charset="0"/>
                <a:cs typeface="Times New Roman" panose="02020603050405020304" pitchFamily="18" charset="0"/>
              </a:rPr>
              <a:t>1. Một số vấn đề cơ bản về Liên hợp quốc</a:t>
            </a:r>
          </a:p>
          <a:p>
            <a:pPr algn="l"/>
            <a:r>
              <a:rPr lang="vi-VN" sz="4000" i="1">
                <a:latin typeface="Times New Roman" panose="02020603050405020304" pitchFamily="18" charset="0"/>
                <a:cs typeface="Times New Roman" panose="02020603050405020304" pitchFamily="18" charset="0"/>
              </a:rPr>
              <a:t>a. Bối cảnh lịch sử và quá trình hình thành</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73372" y="1250492"/>
            <a:ext cx="11512492" cy="424482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Quá trình hình thành LHQ:</a:t>
            </a:r>
          </a:p>
          <a:p>
            <a:pPr algn="just">
              <a:lnSpc>
                <a:spcPct val="115000"/>
              </a:lnSpc>
              <a:spcAft>
                <a:spcPts val="800"/>
              </a:spcAft>
            </a:pPr>
            <a:r>
              <a:rPr lang="vi-VN"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4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Việt</a:t>
            </a: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34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nhập LHQ ngày 20/9/1977, </a:t>
            </a:r>
            <a:r>
              <a:rPr lang="en-US" sz="34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trở</a:t>
            </a: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thành </a:t>
            </a:r>
            <a:r>
              <a:rPr lang="en-US" sz="34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quốc</a:t>
            </a: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4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149 </a:t>
            </a:r>
            <a:r>
              <a:rPr lang="en-US" sz="34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LHQ</a:t>
            </a:r>
          </a:p>
          <a:p>
            <a:pPr algn="just">
              <a:lnSpc>
                <a:spcPct val="115000"/>
              </a:lnSpc>
              <a:spcAft>
                <a:spcPts val="800"/>
              </a:spcAft>
            </a:pP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Là </a:t>
            </a:r>
            <a:r>
              <a:rPr lang="en-US" sz="34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ủy</a:t>
            </a: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viên không thường trực HĐBA 2 nhiệm </a:t>
            </a:r>
            <a:r>
              <a:rPr lang="en-US" sz="34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kì</a:t>
            </a: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2008-2009 và 2020-2021</a:t>
            </a:r>
          </a:p>
          <a:p>
            <a:pPr algn="just">
              <a:lnSpc>
                <a:spcPct val="115000"/>
              </a:lnSpc>
              <a:spcAft>
                <a:spcPts val="800"/>
              </a:spcAft>
            </a:pPr>
            <a:r>
              <a:rPr lang="vi-VN"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 nay LHQ có 193 nước thành viên.</a:t>
            </a:r>
          </a:p>
          <a:p>
            <a:pPr algn="just">
              <a:lnSpc>
                <a:spcPct val="115000"/>
              </a:lnSpc>
              <a:spcAft>
                <a:spcPts val="800"/>
              </a:spcAft>
            </a:pPr>
            <a:endParaRPr lang="vi-VN" sz="34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8905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additive="base">
                                        <p:cTn id="1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 calcmode="lin" valueType="num">
                                      <p:cBhvr additive="base">
                                        <p:cTn id="2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 calcmode="lin" valueType="num">
                                      <p:cBhvr additive="base">
                                        <p:cTn id="26"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 name="Online Media 1" title="Liên Hợp Quốc đánh giá cao vị thế của Việt Nam | VTV24">
            <a:hlinkClick r:id="" action="ppaction://media"/>
            <a:extLst>
              <a:ext uri="{FF2B5EF4-FFF2-40B4-BE49-F238E27FC236}">
                <a16:creationId xmlns:a16="http://schemas.microsoft.com/office/drawing/2014/main" xmlns="" id="{B1D01E5C-540D-61DE-1772-C61AEC33F443}"/>
              </a:ext>
            </a:extLst>
          </p:cNvPr>
          <p:cNvPicPr>
            <a:picLocks noRot="1" noChangeAspect="1"/>
          </p:cNvPicPr>
          <p:nvPr>
            <a:videoFile r:link="rId1"/>
          </p:nvPr>
        </p:nvPicPr>
        <p:blipFill>
          <a:blip r:embed="rId4"/>
          <a:stretch>
            <a:fillRect/>
          </a:stretch>
        </p:blipFill>
        <p:spPr>
          <a:xfrm>
            <a:off x="403159" y="212544"/>
            <a:ext cx="11385681" cy="6432911"/>
          </a:xfrm>
          <a:prstGeom prst="rect">
            <a:avLst/>
          </a:prstGeom>
        </p:spPr>
      </p:pic>
      <p:sp>
        <p:nvSpPr>
          <p:cNvPr id="6" name="Subtitle 5">
            <a:extLst>
              <a:ext uri="{FF2B5EF4-FFF2-40B4-BE49-F238E27FC236}">
                <a16:creationId xmlns:a16="http://schemas.microsoft.com/office/drawing/2014/main" xmlns="" id="{8DC7D308-50B3-5A83-5745-6AA1C0BFC610}"/>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11868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vi-VN" sz="4000" b="1">
                <a:latin typeface="Times New Roman" panose="02020603050405020304" pitchFamily="18" charset="0"/>
                <a:cs typeface="Times New Roman" panose="02020603050405020304" pitchFamily="18" charset="0"/>
              </a:rPr>
              <a:t>1. Một số vấn đề cơ bản về Liên hợp quốc</a:t>
            </a:r>
          </a:p>
          <a:p>
            <a:pPr algn="l"/>
            <a:r>
              <a:rPr lang="en-US" sz="4000" i="1">
                <a:latin typeface="Times New Roman" panose="02020603050405020304" pitchFamily="18" charset="0"/>
                <a:cs typeface="Times New Roman" panose="02020603050405020304" pitchFamily="18" charset="0"/>
              </a:rPr>
              <a:t>b. </a:t>
            </a:r>
            <a:r>
              <a:rPr lang="vi-VN" sz="4000" i="1">
                <a:latin typeface="Times New Roman" panose="02020603050405020304" pitchFamily="18" charset="0"/>
                <a:cs typeface="Times New Roman" panose="02020603050405020304" pitchFamily="18" charset="0"/>
              </a:rPr>
              <a:t>Mục tiêu và nguyên tắc hoạt động của LHQ</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240484" y="2046914"/>
            <a:ext cx="11512492" cy="424482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t>
            </a: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 thác thông tin mục 1b SGK tr.5.6 và trả lời câu hỏi: </a:t>
            </a:r>
            <a:r>
              <a:rPr lang="vi-VN" sz="36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Trình bày mục tiêu và nguyên tắc hoạt động của LHQ.</a:t>
            </a:r>
          </a:p>
        </p:txBody>
      </p:sp>
    </p:spTree>
    <p:extLst>
      <p:ext uri="{BB962C8B-B14F-4D97-AF65-F5344CB8AC3E}">
        <p14:creationId xmlns:p14="http://schemas.microsoft.com/office/powerpoint/2010/main" val="1397868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vi-VN" sz="4000" b="1">
                <a:latin typeface="Times New Roman" panose="02020603050405020304" pitchFamily="18" charset="0"/>
                <a:cs typeface="Times New Roman" panose="02020603050405020304" pitchFamily="18" charset="0"/>
              </a:rPr>
              <a:t>1. Một số vấn đề cơ bản về Liên hợp quốc</a:t>
            </a:r>
          </a:p>
          <a:p>
            <a:pPr algn="l"/>
            <a:r>
              <a:rPr lang="vi-VN" sz="4000" i="1">
                <a:latin typeface="Times New Roman" panose="02020603050405020304" pitchFamily="18" charset="0"/>
                <a:cs typeface="Times New Roman" panose="02020603050405020304" pitchFamily="18" charset="0"/>
              </a:rPr>
              <a:t>b. Mục tiêu và nguyên tắc hoạt động của LHQ</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240484" y="1635854"/>
            <a:ext cx="11512492" cy="318781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en-US"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Mục tiêu:</a:t>
            </a:r>
          </a:p>
          <a:p>
            <a:pPr algn="just">
              <a:lnSpc>
                <a:spcPct val="115000"/>
              </a:lnSpc>
              <a:spcAft>
                <a:spcPts val="800"/>
              </a:spcAft>
            </a:pPr>
            <a:r>
              <a:rPr lang="en-US"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Duy trì </a:t>
            </a:r>
            <a:r>
              <a:rPr lang="vi-VN" sz="36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hoà bình và an ninh </a:t>
            </a: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quốc tế.</a:t>
            </a:r>
          </a:p>
          <a:p>
            <a:pPr algn="just">
              <a:lnSpc>
                <a:spcPct val="115000"/>
              </a:lnSpc>
              <a:spcAft>
                <a:spcPts val="800"/>
              </a:spcAft>
            </a:pP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Thúc đẩy quan hệ hữu nghị </a:t>
            </a: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 các dân tộc trên </a:t>
            </a:r>
            <a:r>
              <a:rPr lang="vi-VN" sz="36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cơ sở </a:t>
            </a: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tôn trọng quyền bình đẳng, quyền tự quyết dân tộc.</a:t>
            </a:r>
          </a:p>
          <a:p>
            <a:pPr algn="just">
              <a:lnSpc>
                <a:spcPct val="115000"/>
              </a:lnSpc>
              <a:spcAft>
                <a:spcPts val="800"/>
              </a:spcAft>
            </a:pPr>
            <a:endPar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9514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vi-VN" sz="4000" b="1">
                <a:latin typeface="Times New Roman" panose="02020603050405020304" pitchFamily="18" charset="0"/>
                <a:cs typeface="Times New Roman" panose="02020603050405020304" pitchFamily="18" charset="0"/>
              </a:rPr>
              <a:t>1. Một số vấn đề cơ bản về Liên hợp quốc</a:t>
            </a:r>
          </a:p>
          <a:p>
            <a:pPr algn="l"/>
            <a:r>
              <a:rPr lang="vi-VN" sz="4000" i="1">
                <a:latin typeface="Times New Roman" panose="02020603050405020304" pitchFamily="18" charset="0"/>
                <a:cs typeface="Times New Roman" panose="02020603050405020304" pitchFamily="18" charset="0"/>
              </a:rPr>
              <a:t>b. Mục tiêu và nguyên tắc hoạt động của LHQ</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81761" y="1577131"/>
            <a:ext cx="11512492" cy="455225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en-US"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Mục tiêu:</a:t>
            </a:r>
          </a:p>
          <a:p>
            <a:pPr algn="just">
              <a:lnSpc>
                <a:spcPct val="115000"/>
              </a:lnSpc>
              <a:spcAft>
                <a:spcPts val="800"/>
              </a:spcAft>
            </a:pP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Hợp tác </a:t>
            </a: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quốc tế để giải quyết các vấn đề kinh tế, xã hội, văn hoá, nhân đạo, bảo đảm </a:t>
            </a:r>
            <a:r>
              <a:rPr lang="vi-VN" sz="36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quyền con người </a:t>
            </a: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 những quyền tự do cơ bản.</a:t>
            </a:r>
            <a:endParaRPr lang="en-US"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Là </a:t>
            </a:r>
            <a:r>
              <a:rPr lang="vi-VN" sz="36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trung tâm điều hoà </a:t>
            </a: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hoạt động của </a:t>
            </a:r>
            <a:r>
              <a:rPr lang="vi-VN" sz="36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các quốc gia </a:t>
            </a: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vì những mục tiêu chung.</a:t>
            </a:r>
          </a:p>
        </p:txBody>
      </p:sp>
    </p:spTree>
    <p:extLst>
      <p:ext uri="{BB962C8B-B14F-4D97-AF65-F5344CB8AC3E}">
        <p14:creationId xmlns:p14="http://schemas.microsoft.com/office/powerpoint/2010/main" val="1776695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additive="base">
                                        <p:cTn id="2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vi-VN" sz="4000" b="1">
                <a:latin typeface="Times New Roman" panose="02020603050405020304" pitchFamily="18" charset="0"/>
                <a:cs typeface="Times New Roman" panose="02020603050405020304" pitchFamily="18" charset="0"/>
              </a:rPr>
              <a:t>1. Một số vấn đề cơ bản về Liên hợp quốc</a:t>
            </a:r>
          </a:p>
          <a:p>
            <a:pPr algn="l"/>
            <a:r>
              <a:rPr lang="vi-VN" sz="4000" i="1">
                <a:latin typeface="Times New Roman" panose="02020603050405020304" pitchFamily="18" charset="0"/>
                <a:cs typeface="Times New Roman" panose="02020603050405020304" pitchFamily="18" charset="0"/>
              </a:rPr>
              <a:t>b. Mục tiêu và nguyên tắc hoạt động của LHQ</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81761" y="1577131"/>
            <a:ext cx="11512492" cy="455225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Nguyên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tắc</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hoạt</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động:</a:t>
            </a:r>
          </a:p>
          <a:p>
            <a:pPr algn="just">
              <a:lnSpc>
                <a:spcPct val="115000"/>
              </a:lnSpc>
              <a:spcAft>
                <a:spcPts val="800"/>
              </a:spcAft>
            </a:pP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Bình đẳng về chủ quyền </a:t>
            </a: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 tất cả các quốc gia.</a:t>
            </a:r>
          </a:p>
          <a:p>
            <a:pPr algn="just">
              <a:lnSpc>
                <a:spcPct val="115000"/>
              </a:lnSpc>
              <a:spcAft>
                <a:spcPts val="800"/>
              </a:spcAft>
            </a:pP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Tôn trọng toàn vẹn lãnh thổ </a:t>
            </a: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 độc lập chính trị của các quốc gia</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trọng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nhất</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15000"/>
              </a:lnSpc>
              <a:spcAft>
                <a:spcPts val="800"/>
              </a:spcAft>
            </a:pP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Giải quyết </a:t>
            </a: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 tranh chấp quốc tế bằng biện pháp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hoà bình</a:t>
            </a: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2029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additive="base">
                                        <p:cTn id="1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 calcmode="lin" valueType="num">
                                      <p:cBhvr additive="base">
                                        <p:cTn id="2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 calcmode="lin" valueType="num">
                                      <p:cBhvr additive="base">
                                        <p:cTn id="26"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vi-VN" sz="4000" b="1">
                <a:latin typeface="Times New Roman" panose="02020603050405020304" pitchFamily="18" charset="0"/>
                <a:cs typeface="Times New Roman" panose="02020603050405020304" pitchFamily="18" charset="0"/>
              </a:rPr>
              <a:t>1. Một số vấn đề cơ bản về Liên hợp quốc</a:t>
            </a:r>
          </a:p>
          <a:p>
            <a:pPr algn="l"/>
            <a:r>
              <a:rPr lang="vi-VN" sz="4000" i="1">
                <a:latin typeface="Times New Roman" panose="02020603050405020304" pitchFamily="18" charset="0"/>
                <a:cs typeface="Times New Roman" panose="02020603050405020304" pitchFamily="18" charset="0"/>
              </a:rPr>
              <a:t>b. Mục tiêu và nguyên tắc hoạt động của LHQ</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81761" y="1577130"/>
            <a:ext cx="11512492" cy="519278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en-US"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Nguyên tắc hoạt động:</a:t>
            </a:r>
          </a:p>
          <a:p>
            <a:pPr algn="just">
              <a:lnSpc>
                <a:spcPct val="115000"/>
              </a:lnSpc>
              <a:spcAft>
                <a:spcPts val="800"/>
              </a:spcAft>
            </a:pP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đe doạ bằng vũ lực hoặc sử dụng </a:t>
            </a:r>
            <a:r>
              <a:rPr lang="vi-VN" sz="36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vũ lực </a:t>
            </a: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 quan hệ quốc tế.</a:t>
            </a:r>
          </a:p>
          <a:p>
            <a:pPr algn="just">
              <a:lnSpc>
                <a:spcPct val="115000"/>
              </a:lnSpc>
              <a:spcAft>
                <a:spcPts val="800"/>
              </a:spcAft>
            </a:pP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Không can thiệp </a:t>
            </a: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vào công việc thuộc thẩm quyền </a:t>
            </a:r>
            <a:r>
              <a:rPr lang="vi-VN" sz="36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nội bộ </a:t>
            </a: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 các nước.</a:t>
            </a:r>
          </a:p>
          <a:p>
            <a:pPr algn="just">
              <a:lnSpc>
                <a:spcPct val="115000"/>
              </a:lnSpc>
              <a:spcAft>
                <a:spcPts val="800"/>
              </a:spcAft>
            </a:pP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ker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Tôn trọng </a:t>
            </a:r>
            <a:r>
              <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 nghĩa vụ quốc tế và luật pháp quốc tế.</a:t>
            </a:r>
            <a:endParaRPr lang="en-US"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endParaRPr lang="vi-VN" sz="3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7615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a:bodyPr>
          <a:lstStyle/>
          <a:p>
            <a:pPr algn="l"/>
            <a:r>
              <a:rPr lang="en-US" sz="4000" b="1" dirty="0">
                <a:latin typeface="Times New Roman" panose="02020603050405020304" pitchFamily="18" charset="0"/>
                <a:cs typeface="Times New Roman" panose="02020603050405020304" pitchFamily="18" charset="0"/>
              </a:rPr>
              <a:t>2</a:t>
            </a:r>
            <a:r>
              <a:rPr lang="vi-VN" sz="4000" b="1" dirty="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Vai trò </a:t>
            </a:r>
            <a:r>
              <a:rPr lang="en-US" sz="4000" b="1" dirty="0" err="1">
                <a:latin typeface="Times New Roman" panose="02020603050405020304" pitchFamily="18" charset="0"/>
                <a:cs typeface="Times New Roman" panose="02020603050405020304" pitchFamily="18" charset="0"/>
              </a:rPr>
              <a:t>của</a:t>
            </a:r>
            <a:r>
              <a:rPr lang="en-US" sz="4000" b="1" dirty="0">
                <a:latin typeface="Times New Roman" panose="02020603050405020304" pitchFamily="18" charset="0"/>
                <a:cs typeface="Times New Roman" panose="02020603050405020304" pitchFamily="18" charset="0"/>
              </a:rPr>
              <a:t> </a:t>
            </a:r>
            <a:r>
              <a:rPr lang="vi-VN" sz="4000" b="1" dirty="0">
                <a:latin typeface="Times New Roman" panose="02020603050405020304" pitchFamily="18" charset="0"/>
                <a:cs typeface="Times New Roman" panose="02020603050405020304" pitchFamily="18" charset="0"/>
              </a:rPr>
              <a:t>Liên hợp quốc</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81761" y="1577130"/>
            <a:ext cx="11512492" cy="519278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HS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cặp</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đôi</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khai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thác</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thông tin mục 2 SGK tr.6-7 và tìm hiểu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vai</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trò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LHQ? Vai trò nào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trọng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nhất</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0232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en-US" sz="4000" b="1" dirty="0">
                <a:latin typeface="Times New Roman" panose="02020603050405020304" pitchFamily="18" charset="0"/>
                <a:cs typeface="Times New Roman" panose="02020603050405020304" pitchFamily="18" charset="0"/>
              </a:rPr>
              <a:t>2</a:t>
            </a:r>
            <a:r>
              <a:rPr lang="vi-VN" sz="4000" b="1" dirty="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Vai trò </a:t>
            </a:r>
            <a:r>
              <a:rPr lang="en-US" sz="4000" b="1" dirty="0" err="1">
                <a:latin typeface="Times New Roman" panose="02020603050405020304" pitchFamily="18" charset="0"/>
                <a:cs typeface="Times New Roman" panose="02020603050405020304" pitchFamily="18" charset="0"/>
              </a:rPr>
              <a:t>của</a:t>
            </a:r>
            <a:r>
              <a:rPr lang="en-US" sz="4000" b="1" dirty="0">
                <a:latin typeface="Times New Roman" panose="02020603050405020304" pitchFamily="18" charset="0"/>
                <a:cs typeface="Times New Roman" panose="02020603050405020304" pitchFamily="18" charset="0"/>
              </a:rPr>
              <a:t> </a:t>
            </a:r>
            <a:r>
              <a:rPr lang="vi-VN" sz="4000" b="1" dirty="0">
                <a:latin typeface="Times New Roman" panose="02020603050405020304" pitchFamily="18" charset="0"/>
                <a:cs typeface="Times New Roman" panose="02020603050405020304" pitchFamily="18" charset="0"/>
              </a:rPr>
              <a:t>Liên hợp quốc</a:t>
            </a:r>
          </a:p>
          <a:p>
            <a:pPr algn="l"/>
            <a:r>
              <a:rPr lang="en-US" sz="4000" i="1" dirty="0">
                <a:latin typeface="Times New Roman" panose="02020603050405020304" pitchFamily="18" charset="0"/>
                <a:cs typeface="Times New Roman" panose="02020603050405020304" pitchFamily="18" charset="0"/>
              </a:rPr>
              <a:t>* Duy </a:t>
            </a:r>
            <a:r>
              <a:rPr lang="en-US" sz="4000" i="1" dirty="0" err="1">
                <a:latin typeface="Times New Roman" panose="02020603050405020304" pitchFamily="18" charset="0"/>
                <a:cs typeface="Times New Roman" panose="02020603050405020304" pitchFamily="18" charset="0"/>
              </a:rPr>
              <a:t>trì</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hòa</a:t>
            </a:r>
            <a:r>
              <a:rPr lang="en-US" sz="4000" i="1" dirty="0">
                <a:latin typeface="Times New Roman" panose="02020603050405020304" pitchFamily="18" charset="0"/>
                <a:cs typeface="Times New Roman" panose="02020603050405020304" pitchFamily="18" charset="0"/>
              </a:rPr>
              <a:t> bình, an </a:t>
            </a:r>
            <a:r>
              <a:rPr lang="en-US" sz="4000" i="1" dirty="0" err="1">
                <a:latin typeface="Times New Roman" panose="02020603050405020304" pitchFamily="18" charset="0"/>
                <a:cs typeface="Times New Roman" panose="02020603050405020304" pitchFamily="18" charset="0"/>
              </a:rPr>
              <a:t>ninh</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quốc</a:t>
            </a:r>
            <a:r>
              <a:rPr lang="en-US" sz="4000" i="1" dirty="0">
                <a:latin typeface="Times New Roman" panose="02020603050405020304" pitchFamily="18" charset="0"/>
                <a:cs typeface="Times New Roman" panose="02020603050405020304" pitchFamily="18" charset="0"/>
              </a:rPr>
              <a:t> tế</a:t>
            </a:r>
            <a:endParaRPr lang="vi-VN" sz="4000" i="1" dirty="0">
              <a:latin typeface="Times New Roman" panose="02020603050405020304" pitchFamily="18" charset="0"/>
              <a:cs typeface="Times New Roman" panose="02020603050405020304" pitchFamily="18" charset="0"/>
            </a:endParaRP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81761" y="1577130"/>
            <a:ext cx="11512492" cy="519278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3600"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Ngăn</a:t>
            </a: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chặn</a:t>
            </a: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cuộc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xung</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đột</a:t>
            </a:r>
          </a:p>
          <a:p>
            <a:pPr algn="just">
              <a:lnSpc>
                <a:spcPct val="115000"/>
              </a:lnSpc>
              <a:spcAft>
                <a:spcPts val="800"/>
              </a:spcAft>
            </a:pP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Trung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hoà</a:t>
            </a: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giải</a:t>
            </a: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xung</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đột,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khủng</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hoảng</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quốc</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tế.</a:t>
            </a:r>
          </a:p>
          <a:p>
            <a:pPr algn="just">
              <a:lnSpc>
                <a:spcPct val="115000"/>
              </a:lnSpc>
              <a:spcAft>
                <a:spcPts val="800"/>
              </a:spcAft>
            </a:pP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Gìn</a:t>
            </a: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hoà</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bình</a:t>
            </a:r>
          </a:p>
          <a:p>
            <a:pPr algn="just">
              <a:lnSpc>
                <a:spcPct val="115000"/>
              </a:lnSpc>
              <a:spcAft>
                <a:spcPts val="800"/>
              </a:spcAft>
            </a:pP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Tạo </a:t>
            </a:r>
            <a:r>
              <a:rPr lang="en-US" sz="3600"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điều</a:t>
            </a: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kiện</a:t>
            </a: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duy</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trì</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hoà</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bình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bền</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vững</a:t>
            </a:r>
            <a:endPar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endPar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1233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4CAF26-EE0C-B24F-1AB2-09949BD3E56D}"/>
              </a:ext>
            </a:extLst>
          </p:cNvPr>
          <p:cNvSpPr>
            <a:spLocks noGrp="1"/>
          </p:cNvSpPr>
          <p:nvPr>
            <p:ph type="title"/>
          </p:nvPr>
        </p:nvSpPr>
        <p:spPr/>
        <p:txBody>
          <a:bodyPr/>
          <a:lstStyle/>
          <a:p>
            <a:endParaRPr lang="en-US"/>
          </a:p>
        </p:txBody>
      </p:sp>
      <p:pic>
        <p:nvPicPr>
          <p:cNvPr id="5" name="Content Placeholder 4" descr="A group of flags in front of a building&#10;&#10;Description automatically generated">
            <a:extLst>
              <a:ext uri="{FF2B5EF4-FFF2-40B4-BE49-F238E27FC236}">
                <a16:creationId xmlns:a16="http://schemas.microsoft.com/office/drawing/2014/main" xmlns="" id="{7EB127D4-D70B-E454-A382-08D8348B31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79219" y="3203284"/>
            <a:ext cx="5179067" cy="3289591"/>
          </a:xfrm>
        </p:spPr>
      </p:pic>
      <p:pic>
        <p:nvPicPr>
          <p:cNvPr id="7" name="Picture 6" descr="A tall building with a blue sky&#10;&#10;Description automatically generated">
            <a:extLst>
              <a:ext uri="{FF2B5EF4-FFF2-40B4-BE49-F238E27FC236}">
                <a16:creationId xmlns:a16="http://schemas.microsoft.com/office/drawing/2014/main" xmlns="" id="{E781154E-1FE5-FE9D-65C9-8021DA066F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70510" y="212747"/>
            <a:ext cx="5192660" cy="2990537"/>
          </a:xfrm>
          <a:prstGeom prst="rect">
            <a:avLst/>
          </a:prstGeom>
        </p:spPr>
      </p:pic>
      <p:pic>
        <p:nvPicPr>
          <p:cNvPr id="9" name="Picture 8" descr="A group of flags on poles&#10;&#10;Description automatically generated">
            <a:extLst>
              <a:ext uri="{FF2B5EF4-FFF2-40B4-BE49-F238E27FC236}">
                <a16:creationId xmlns:a16="http://schemas.microsoft.com/office/drawing/2014/main" xmlns="" id="{FE0E39DD-98B9-F3B9-6B46-C7DD3A1F88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7198" y="3336567"/>
            <a:ext cx="5695613" cy="3153657"/>
          </a:xfrm>
          <a:prstGeom prst="rect">
            <a:avLst/>
          </a:prstGeom>
        </p:spPr>
      </p:pic>
      <p:pic>
        <p:nvPicPr>
          <p:cNvPr id="11" name="Picture 10" descr="A blue sky with clouds&#10;&#10;Description automatically generated">
            <a:extLst>
              <a:ext uri="{FF2B5EF4-FFF2-40B4-BE49-F238E27FC236}">
                <a16:creationId xmlns:a16="http://schemas.microsoft.com/office/drawing/2014/main" xmlns="" id="{F60EF13B-A060-AB40-070E-FBC5E0523CE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7820" y="259402"/>
            <a:ext cx="5695613" cy="3106698"/>
          </a:xfrm>
          <a:prstGeom prst="rect">
            <a:avLst/>
          </a:prstGeom>
        </p:spPr>
      </p:pic>
      <p:sp>
        <p:nvSpPr>
          <p:cNvPr id="12" name="Rectangle 11">
            <a:extLst>
              <a:ext uri="{FF2B5EF4-FFF2-40B4-BE49-F238E27FC236}">
                <a16:creationId xmlns:a16="http://schemas.microsoft.com/office/drawing/2014/main" xmlns="" id="{14543E3A-4B45-6D9C-905F-B66AA918CA23}"/>
              </a:ext>
            </a:extLst>
          </p:cNvPr>
          <p:cNvSpPr/>
          <p:nvPr/>
        </p:nvSpPr>
        <p:spPr>
          <a:xfrm>
            <a:off x="590402" y="256751"/>
            <a:ext cx="5702409" cy="3077165"/>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8000" b="1">
                <a:latin typeface="Times New Roman" panose="02020603050405020304" pitchFamily="18" charset="0"/>
                <a:cs typeface="Times New Roman" panose="02020603050405020304" pitchFamily="18" charset="0"/>
              </a:rPr>
              <a:t>1</a:t>
            </a:r>
          </a:p>
        </p:txBody>
      </p:sp>
      <p:sp>
        <p:nvSpPr>
          <p:cNvPr id="13" name="Rectangle 12">
            <a:hlinkClick r:id="rId6" action="ppaction://hlinksldjump"/>
            <a:extLst>
              <a:ext uri="{FF2B5EF4-FFF2-40B4-BE49-F238E27FC236}">
                <a16:creationId xmlns:a16="http://schemas.microsoft.com/office/drawing/2014/main" xmlns="" id="{ECC2FFB1-F56C-93C3-4B2C-45DDF756DD85}"/>
              </a:ext>
            </a:extLst>
          </p:cNvPr>
          <p:cNvSpPr/>
          <p:nvPr/>
        </p:nvSpPr>
        <p:spPr>
          <a:xfrm>
            <a:off x="587004" y="3325096"/>
            <a:ext cx="5702409" cy="3165128"/>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8000" b="1">
                <a:latin typeface="Times New Roman" panose="02020603050405020304" pitchFamily="18" charset="0"/>
                <a:cs typeface="Times New Roman" panose="02020603050405020304" pitchFamily="18" charset="0"/>
              </a:rPr>
              <a:t>3</a:t>
            </a:r>
          </a:p>
        </p:txBody>
      </p:sp>
      <p:sp>
        <p:nvSpPr>
          <p:cNvPr id="14" name="Rectangle 13">
            <a:hlinkClick r:id="rId7" action="ppaction://hlinksldjump"/>
            <a:extLst>
              <a:ext uri="{FF2B5EF4-FFF2-40B4-BE49-F238E27FC236}">
                <a16:creationId xmlns:a16="http://schemas.microsoft.com/office/drawing/2014/main" xmlns="" id="{D345BB37-C092-C9DD-E124-656FC8276CF1}"/>
              </a:ext>
            </a:extLst>
          </p:cNvPr>
          <p:cNvSpPr/>
          <p:nvPr/>
        </p:nvSpPr>
        <p:spPr>
          <a:xfrm>
            <a:off x="6303627" y="247435"/>
            <a:ext cx="5154659" cy="3045966"/>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8000" b="1">
                <a:latin typeface="Times New Roman" panose="02020603050405020304" pitchFamily="18" charset="0"/>
                <a:cs typeface="Times New Roman" panose="02020603050405020304" pitchFamily="18" charset="0"/>
              </a:rPr>
              <a:t>2</a:t>
            </a:r>
          </a:p>
        </p:txBody>
      </p:sp>
      <p:sp>
        <p:nvSpPr>
          <p:cNvPr id="15" name="Rectangle 14">
            <a:hlinkClick r:id="rId8" action="ppaction://hlinksldjump"/>
            <a:extLst>
              <a:ext uri="{FF2B5EF4-FFF2-40B4-BE49-F238E27FC236}">
                <a16:creationId xmlns:a16="http://schemas.microsoft.com/office/drawing/2014/main" xmlns="" id="{C4575675-C08B-CC68-C120-ED513B62CB19}"/>
              </a:ext>
            </a:extLst>
          </p:cNvPr>
          <p:cNvSpPr/>
          <p:nvPr/>
        </p:nvSpPr>
        <p:spPr>
          <a:xfrm>
            <a:off x="6303627" y="3299734"/>
            <a:ext cx="5154659" cy="3190490"/>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8000" b="1">
                <a:latin typeface="Times New Roman" panose="02020603050405020304" pitchFamily="18" charset="0"/>
                <a:cs typeface="Times New Roman" panose="02020603050405020304" pitchFamily="18" charset="0"/>
              </a:rPr>
              <a:t>4</a:t>
            </a:r>
          </a:p>
        </p:txBody>
      </p:sp>
    </p:spTree>
    <p:extLst>
      <p:ext uri="{BB962C8B-B14F-4D97-AF65-F5344CB8AC3E}">
        <p14:creationId xmlns:p14="http://schemas.microsoft.com/office/powerpoint/2010/main" val="12104290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en-US" sz="4000" b="1" dirty="0">
                <a:latin typeface="Times New Roman" panose="02020603050405020304" pitchFamily="18" charset="0"/>
                <a:cs typeface="Times New Roman" panose="02020603050405020304" pitchFamily="18" charset="0"/>
              </a:rPr>
              <a:t>2</a:t>
            </a:r>
            <a:r>
              <a:rPr lang="vi-VN" sz="4000" b="1" dirty="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Vai trò </a:t>
            </a:r>
            <a:r>
              <a:rPr lang="en-US" sz="4000" b="1" dirty="0" err="1">
                <a:latin typeface="Times New Roman" panose="02020603050405020304" pitchFamily="18" charset="0"/>
                <a:cs typeface="Times New Roman" panose="02020603050405020304" pitchFamily="18" charset="0"/>
              </a:rPr>
              <a:t>của</a:t>
            </a:r>
            <a:r>
              <a:rPr lang="en-US" sz="4000" b="1" dirty="0">
                <a:latin typeface="Times New Roman" panose="02020603050405020304" pitchFamily="18" charset="0"/>
                <a:cs typeface="Times New Roman" panose="02020603050405020304" pitchFamily="18" charset="0"/>
              </a:rPr>
              <a:t> </a:t>
            </a:r>
            <a:r>
              <a:rPr lang="vi-VN" sz="4000" b="1" dirty="0">
                <a:latin typeface="Times New Roman" panose="02020603050405020304" pitchFamily="18" charset="0"/>
                <a:cs typeface="Times New Roman" panose="02020603050405020304" pitchFamily="18" charset="0"/>
              </a:rPr>
              <a:t>Liên hợp quốc</a:t>
            </a:r>
          </a:p>
          <a:p>
            <a:pPr algn="l"/>
            <a:r>
              <a:rPr lang="en-US" sz="4000" i="1" dirty="0">
                <a:latin typeface="Times New Roman" panose="02020603050405020304" pitchFamily="18" charset="0"/>
                <a:cs typeface="Times New Roman" panose="02020603050405020304" pitchFamily="18" charset="0"/>
              </a:rPr>
              <a:t>* Duy </a:t>
            </a:r>
            <a:r>
              <a:rPr lang="en-US" sz="4000" i="1" dirty="0" err="1">
                <a:latin typeface="Times New Roman" panose="02020603050405020304" pitchFamily="18" charset="0"/>
                <a:cs typeface="Times New Roman" panose="02020603050405020304" pitchFamily="18" charset="0"/>
              </a:rPr>
              <a:t>trì</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hòa</a:t>
            </a:r>
            <a:r>
              <a:rPr lang="en-US" sz="4000" i="1" dirty="0">
                <a:latin typeface="Times New Roman" panose="02020603050405020304" pitchFamily="18" charset="0"/>
                <a:cs typeface="Times New Roman" panose="02020603050405020304" pitchFamily="18" charset="0"/>
              </a:rPr>
              <a:t> bình, an </a:t>
            </a:r>
            <a:r>
              <a:rPr lang="en-US" sz="4000" i="1" dirty="0" err="1">
                <a:latin typeface="Times New Roman" panose="02020603050405020304" pitchFamily="18" charset="0"/>
                <a:cs typeface="Times New Roman" panose="02020603050405020304" pitchFamily="18" charset="0"/>
              </a:rPr>
              <a:t>ninh</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quốc</a:t>
            </a:r>
            <a:r>
              <a:rPr lang="en-US" sz="4000" i="1" dirty="0">
                <a:latin typeface="Times New Roman" panose="02020603050405020304" pitchFamily="18" charset="0"/>
                <a:cs typeface="Times New Roman" panose="02020603050405020304" pitchFamily="18" charset="0"/>
              </a:rPr>
              <a:t> tế</a:t>
            </a:r>
            <a:endParaRPr lang="vi-VN" sz="4000" i="1" dirty="0">
              <a:latin typeface="Times New Roman" panose="02020603050405020304" pitchFamily="18" charset="0"/>
              <a:cs typeface="Times New Roman" panose="02020603050405020304" pitchFamily="18" charset="0"/>
            </a:endParaRP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81761" y="1577130"/>
            <a:ext cx="11512492" cy="519278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Xây dựng </a:t>
            </a: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công ước </a:t>
            </a: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quốc tế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góp phần ngăn chặn </a:t>
            </a: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phổ biến vũ khí huỷ diệt hàng loạt</a:t>
            </a:r>
          </a:p>
          <a:p>
            <a:pPr algn="just">
              <a:lnSpc>
                <a:spcPct val="115000"/>
              </a:lnSpc>
              <a:spcAft>
                <a:spcPts val="800"/>
              </a:spcAft>
            </a:pP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Thúc đẩy </a:t>
            </a: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quá trình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phi thực dân hoá</a:t>
            </a: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thủ tiêu </a:t>
            </a: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hệ thống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thuộc địa </a:t>
            </a: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 chủ nghĩa thực dân, chấm dứt các hình thức của chế độ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phân biệt chủng tộc</a:t>
            </a:r>
          </a:p>
          <a:p>
            <a:pPr algn="just">
              <a:lnSpc>
                <a:spcPct val="115000"/>
              </a:lnSpc>
              <a:spcAft>
                <a:spcPts val="800"/>
              </a:spcAft>
            </a:pPr>
            <a:endPar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0309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en-US" sz="4000" b="1" dirty="0">
                <a:latin typeface="Times New Roman" panose="02020603050405020304" pitchFamily="18" charset="0"/>
                <a:cs typeface="Times New Roman" panose="02020603050405020304" pitchFamily="18" charset="0"/>
              </a:rPr>
              <a:t>2</a:t>
            </a:r>
            <a:r>
              <a:rPr lang="vi-VN" sz="4000" b="1" dirty="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Vai trò </a:t>
            </a:r>
            <a:r>
              <a:rPr lang="en-US" sz="4000" b="1" dirty="0" err="1">
                <a:latin typeface="Times New Roman" panose="02020603050405020304" pitchFamily="18" charset="0"/>
                <a:cs typeface="Times New Roman" panose="02020603050405020304" pitchFamily="18" charset="0"/>
              </a:rPr>
              <a:t>của</a:t>
            </a:r>
            <a:r>
              <a:rPr lang="en-US" sz="4000" b="1" dirty="0">
                <a:latin typeface="Times New Roman" panose="02020603050405020304" pitchFamily="18" charset="0"/>
                <a:cs typeface="Times New Roman" panose="02020603050405020304" pitchFamily="18" charset="0"/>
              </a:rPr>
              <a:t> </a:t>
            </a:r>
            <a:r>
              <a:rPr lang="vi-VN" sz="4000" b="1" dirty="0">
                <a:latin typeface="Times New Roman" panose="02020603050405020304" pitchFamily="18" charset="0"/>
                <a:cs typeface="Times New Roman" panose="02020603050405020304" pitchFamily="18" charset="0"/>
              </a:rPr>
              <a:t>Liên hợp quốc</a:t>
            </a:r>
          </a:p>
          <a:p>
            <a:pPr algn="l"/>
            <a:r>
              <a:rPr lang="en-US" sz="4000" i="1" dirty="0">
                <a:latin typeface="Times New Roman" panose="02020603050405020304" pitchFamily="18" charset="0"/>
                <a:cs typeface="Times New Roman" panose="02020603050405020304" pitchFamily="18" charset="0"/>
              </a:rPr>
              <a:t>* Duy </a:t>
            </a:r>
            <a:r>
              <a:rPr lang="en-US" sz="4000" i="1" dirty="0" err="1">
                <a:latin typeface="Times New Roman" panose="02020603050405020304" pitchFamily="18" charset="0"/>
                <a:cs typeface="Times New Roman" panose="02020603050405020304" pitchFamily="18" charset="0"/>
              </a:rPr>
              <a:t>trì</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hòa</a:t>
            </a:r>
            <a:r>
              <a:rPr lang="en-US" sz="4000" i="1" dirty="0">
                <a:latin typeface="Times New Roman" panose="02020603050405020304" pitchFamily="18" charset="0"/>
                <a:cs typeface="Times New Roman" panose="02020603050405020304" pitchFamily="18" charset="0"/>
              </a:rPr>
              <a:t> bình, an </a:t>
            </a:r>
            <a:r>
              <a:rPr lang="en-US" sz="4000" i="1" dirty="0" err="1">
                <a:latin typeface="Times New Roman" panose="02020603050405020304" pitchFamily="18" charset="0"/>
                <a:cs typeface="Times New Roman" panose="02020603050405020304" pitchFamily="18" charset="0"/>
              </a:rPr>
              <a:t>ninh</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quốc</a:t>
            </a:r>
            <a:r>
              <a:rPr lang="en-US" sz="4000" i="1" dirty="0">
                <a:latin typeface="Times New Roman" panose="02020603050405020304" pitchFamily="18" charset="0"/>
                <a:cs typeface="Times New Roman" panose="02020603050405020304" pitchFamily="18" charset="0"/>
              </a:rPr>
              <a:t> tế</a:t>
            </a:r>
            <a:endParaRPr lang="vi-VN" sz="4000" i="1" dirty="0">
              <a:latin typeface="Times New Roman" panose="02020603050405020304" pitchFamily="18" charset="0"/>
              <a:cs typeface="Times New Roman" panose="02020603050405020304" pitchFamily="18" charset="0"/>
            </a:endParaRP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81761" y="1577130"/>
            <a:ext cx="11512492" cy="519278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hi thực dân hóa</a:t>
            </a: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(tham khảo):</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a:t>
            </a: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oại bỏ sự thống trị của các lực lượng không phải là người bản xứ" trong không gian địa lý và các thể chế khác nhau của người dân thuộc địa</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15000"/>
              </a:lnSpc>
              <a:spcAft>
                <a:spcPts val="800"/>
              </a:spcAft>
            </a:pP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giải phóng dân trí từ những ý tưởng của những người thực dân đã làm cho người dân thuộc địa cảm thấy kém cỏi</a:t>
            </a:r>
            <a:r>
              <a:rPr lang="en-US"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150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xmlns="" id="{1AE220E4-4363-90D6-5032-86CEE0652888}"/>
              </a:ext>
            </a:extLst>
          </p:cNvPr>
          <p:cNvSpPr>
            <a:spLocks noGrp="1"/>
          </p:cNvSpPr>
          <p:nvPr>
            <p:ph type="ctrTitle"/>
          </p:nvPr>
        </p:nvSpPr>
        <p:spPr>
          <a:xfrm>
            <a:off x="1551213" y="1990110"/>
            <a:ext cx="9144000" cy="2387600"/>
          </a:xfrm>
        </p:spPr>
        <p:txBody>
          <a:bodyPr>
            <a:normAutofit fontScale="90000"/>
          </a:bodyPr>
          <a:lstStyle/>
          <a:p>
            <a:r>
              <a:rPr lang="en-US" sz="4800" b="1" dirty="0">
                <a:latin typeface="Times New Roman" panose="02020603050405020304" pitchFamily="18" charset="0"/>
                <a:cs typeface="Times New Roman" panose="02020603050405020304" pitchFamily="18" charset="0"/>
              </a:rPr>
              <a:t>CƠ QUAN </a:t>
            </a:r>
            <a:r>
              <a:rPr lang="en-US" sz="4800" b="1" dirty="0" err="1">
                <a:latin typeface="Times New Roman" panose="02020603050405020304" pitchFamily="18" charset="0"/>
                <a:cs typeface="Times New Roman" panose="02020603050405020304" pitchFamily="18" charset="0"/>
              </a:rPr>
              <a:t>QUAN</a:t>
            </a:r>
            <a:r>
              <a:rPr lang="en-US" sz="4800" b="1" dirty="0">
                <a:latin typeface="Times New Roman" panose="02020603050405020304" pitchFamily="18" charset="0"/>
                <a:cs typeface="Times New Roman" panose="02020603050405020304" pitchFamily="18" charset="0"/>
              </a:rPr>
              <a:t> TRỌNG CỦA LHQ VỀ DUY TRÌ HÒA BÌNH, AN NINH QUỐC TẾ?</a:t>
            </a:r>
            <a:br>
              <a:rPr lang="en-US" sz="4800" b="1" dirty="0">
                <a:latin typeface="Times New Roman" panose="02020603050405020304" pitchFamily="18" charset="0"/>
                <a:cs typeface="Times New Roman" panose="02020603050405020304" pitchFamily="18" charset="0"/>
              </a:rPr>
            </a:br>
            <a:endParaRPr lang="en-U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3027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en-US" sz="4000" b="1" dirty="0">
                <a:latin typeface="Times New Roman" panose="02020603050405020304" pitchFamily="18" charset="0"/>
                <a:cs typeface="Times New Roman" panose="02020603050405020304" pitchFamily="18" charset="0"/>
              </a:rPr>
              <a:t>2</a:t>
            </a:r>
            <a:r>
              <a:rPr lang="vi-VN" sz="4000" b="1" dirty="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Vai trò </a:t>
            </a:r>
            <a:r>
              <a:rPr lang="en-US" sz="4000" b="1" dirty="0" err="1">
                <a:latin typeface="Times New Roman" panose="02020603050405020304" pitchFamily="18" charset="0"/>
                <a:cs typeface="Times New Roman" panose="02020603050405020304" pitchFamily="18" charset="0"/>
              </a:rPr>
              <a:t>của</a:t>
            </a:r>
            <a:r>
              <a:rPr lang="en-US" sz="4000" b="1" dirty="0">
                <a:latin typeface="Times New Roman" panose="02020603050405020304" pitchFamily="18" charset="0"/>
                <a:cs typeface="Times New Roman" panose="02020603050405020304" pitchFamily="18" charset="0"/>
              </a:rPr>
              <a:t> </a:t>
            </a:r>
            <a:r>
              <a:rPr lang="vi-VN" sz="4000" b="1" dirty="0">
                <a:latin typeface="Times New Roman" panose="02020603050405020304" pitchFamily="18" charset="0"/>
                <a:cs typeface="Times New Roman" panose="02020603050405020304" pitchFamily="18" charset="0"/>
              </a:rPr>
              <a:t>Liên hợp quốc</a:t>
            </a:r>
          </a:p>
          <a:p>
            <a:pPr algn="l"/>
            <a:r>
              <a:rPr lang="en-US" sz="4000" i="1" dirty="0">
                <a:latin typeface="Times New Roman" panose="02020603050405020304" pitchFamily="18" charset="0"/>
                <a:cs typeface="Times New Roman" panose="02020603050405020304" pitchFamily="18" charset="0"/>
              </a:rPr>
              <a:t>* Thúc </a:t>
            </a:r>
            <a:r>
              <a:rPr lang="en-US" sz="4000" i="1" dirty="0" err="1">
                <a:latin typeface="Times New Roman" panose="02020603050405020304" pitchFamily="18" charset="0"/>
                <a:cs typeface="Times New Roman" panose="02020603050405020304" pitchFamily="18" charset="0"/>
              </a:rPr>
              <a:t>đẩy</a:t>
            </a:r>
            <a:r>
              <a:rPr lang="en-US" sz="4000" i="1" dirty="0">
                <a:latin typeface="Times New Roman" panose="02020603050405020304" pitchFamily="18" charset="0"/>
                <a:cs typeface="Times New Roman" panose="02020603050405020304" pitchFamily="18" charset="0"/>
              </a:rPr>
              <a:t> phát triển</a:t>
            </a:r>
            <a:endParaRPr lang="vi-VN" sz="4000" i="1" dirty="0">
              <a:latin typeface="Times New Roman" panose="02020603050405020304" pitchFamily="18" charset="0"/>
              <a:cs typeface="Times New Roman" panose="02020603050405020304" pitchFamily="18" charset="0"/>
            </a:endParaRP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81761" y="1577130"/>
            <a:ext cx="11512492" cy="519278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vi-VN" sz="36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Tạo </a:t>
            </a:r>
            <a:r>
              <a:rPr lang="en-US" sz="3600"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môi</a:t>
            </a: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thuận lợi </a:t>
            </a:r>
            <a:r>
              <a:rPr lang="en-US" sz="3600" kern="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húc đẩy hợp tác </a:t>
            </a:r>
            <a:r>
              <a:rPr lang="vi-VN" sz="3600" kern="0" dirty="0">
                <a:latin typeface="Times New Roman" panose="02020603050405020304" pitchFamily="18" charset="0"/>
                <a:ea typeface="Times New Roman" panose="02020603050405020304" pitchFamily="18" charset="0"/>
                <a:cs typeface="Times New Roman" panose="02020603050405020304" pitchFamily="18" charset="0"/>
              </a:rPr>
              <a:t>quốc tế về kinh tế, tài chính, khoa học kĩ thuật…</a:t>
            </a: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thông qua </a:t>
            </a:r>
            <a:r>
              <a:rPr lang="en-US" sz="3600" kern="0" dirty="0" err="1">
                <a:latin typeface="Times New Roman" panose="02020603050405020304" pitchFamily="18" charset="0"/>
                <a:ea typeface="Times New Roman" panose="02020603050405020304" pitchFamily="18" charset="0"/>
                <a:cs typeface="Times New Roman" panose="02020603050405020304" pitchFamily="18" charset="0"/>
              </a:rPr>
              <a:t>chương</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 trình, </a:t>
            </a:r>
            <a:r>
              <a:rPr lang="en-US" sz="3600" kern="0" dirty="0" err="1">
                <a:latin typeface="Times New Roman" panose="02020603050405020304" pitchFamily="18" charset="0"/>
                <a:ea typeface="Times New Roman" panose="02020603050405020304" pitchFamily="18" charset="0"/>
                <a:cs typeface="Times New Roman" panose="02020603050405020304" pitchFamily="18" charset="0"/>
              </a:rPr>
              <a:t>quỹ</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latin typeface="Times New Roman" panose="02020603050405020304" pitchFamily="18" charset="0"/>
                <a:ea typeface="Times New Roman" panose="02020603050405020304" pitchFamily="18" charset="0"/>
                <a:cs typeface="Times New Roman" panose="02020603050405020304" pitchFamily="18" charset="0"/>
              </a:rPr>
              <a:t>tổ</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latin typeface="Times New Roman" panose="02020603050405020304" pitchFamily="18" charset="0"/>
                <a:ea typeface="Times New Roman" panose="02020603050405020304" pitchFamily="18" charset="0"/>
                <a:cs typeface="Times New Roman" panose="02020603050405020304" pitchFamily="18" charset="0"/>
              </a:rPr>
              <a:t>chức</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 chuyên </a:t>
            </a:r>
            <a:r>
              <a:rPr lang="en-US" sz="3600" kern="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 liên chỉnh </a:t>
            </a:r>
            <a:r>
              <a:rPr lang="en-US" sz="3600" kern="0" dirty="0" err="1">
                <a:latin typeface="Times New Roman" panose="02020603050405020304" pitchFamily="18" charset="0"/>
                <a:ea typeface="Times New Roman" panose="02020603050405020304" pitchFamily="18" charset="0"/>
                <a:cs typeface="Times New Roman" panose="02020603050405020304" pitchFamily="18" charset="0"/>
              </a:rPr>
              <a:t>phủ</a:t>
            </a:r>
            <a:endParaRPr lang="vi-VN" sz="3600" kern="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vi-VN" sz="3600" kern="0" dirty="0">
                <a:latin typeface="Times New Roman" panose="02020603050405020304" pitchFamily="18" charset="0"/>
                <a:ea typeface="Times New Roman" panose="02020603050405020304" pitchFamily="18" charset="0"/>
                <a:cs typeface="Times New Roman" panose="02020603050405020304" pitchFamily="18" charset="0"/>
              </a:rPr>
              <a:t>- Hỗ trợ các nước về vốn, kĩ thuật, nhân lực…</a:t>
            </a:r>
            <a:r>
              <a:rPr lang="en-US" sz="3600" kern="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 là </a:t>
            </a:r>
            <a:r>
              <a:rPr lang="en-US" sz="3600" kern="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 nước đang phát triển.</a:t>
            </a:r>
            <a:endParaRPr lang="vi-VN" sz="3600" kern="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endPar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1135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en-US" sz="4000" b="1" dirty="0">
                <a:latin typeface="Times New Roman" panose="02020603050405020304" pitchFamily="18" charset="0"/>
                <a:cs typeface="Times New Roman" panose="02020603050405020304" pitchFamily="18" charset="0"/>
              </a:rPr>
              <a:t>2</a:t>
            </a:r>
            <a:r>
              <a:rPr lang="vi-VN" sz="4000" b="1" dirty="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Vai trò </a:t>
            </a:r>
            <a:r>
              <a:rPr lang="en-US" sz="4000" b="1" dirty="0" err="1">
                <a:latin typeface="Times New Roman" panose="02020603050405020304" pitchFamily="18" charset="0"/>
                <a:cs typeface="Times New Roman" panose="02020603050405020304" pitchFamily="18" charset="0"/>
              </a:rPr>
              <a:t>của</a:t>
            </a:r>
            <a:r>
              <a:rPr lang="en-US" sz="4000" b="1" dirty="0">
                <a:latin typeface="Times New Roman" panose="02020603050405020304" pitchFamily="18" charset="0"/>
                <a:cs typeface="Times New Roman" panose="02020603050405020304" pitchFamily="18" charset="0"/>
              </a:rPr>
              <a:t> </a:t>
            </a:r>
            <a:r>
              <a:rPr lang="vi-VN" sz="4000" b="1" dirty="0">
                <a:latin typeface="Times New Roman" panose="02020603050405020304" pitchFamily="18" charset="0"/>
                <a:cs typeface="Times New Roman" panose="02020603050405020304" pitchFamily="18" charset="0"/>
              </a:rPr>
              <a:t>Liên hợp quốc</a:t>
            </a:r>
          </a:p>
          <a:p>
            <a:pPr algn="l"/>
            <a:r>
              <a:rPr lang="en-US" sz="4000" i="1" dirty="0">
                <a:latin typeface="Times New Roman" panose="02020603050405020304" pitchFamily="18" charset="0"/>
                <a:cs typeface="Times New Roman" panose="02020603050405020304" pitchFamily="18" charset="0"/>
              </a:rPr>
              <a:t>* Thúc </a:t>
            </a:r>
            <a:r>
              <a:rPr lang="en-US" sz="4000" i="1" dirty="0" err="1">
                <a:latin typeface="Times New Roman" panose="02020603050405020304" pitchFamily="18" charset="0"/>
                <a:cs typeface="Times New Roman" panose="02020603050405020304" pitchFamily="18" charset="0"/>
              </a:rPr>
              <a:t>đẩy</a:t>
            </a:r>
            <a:r>
              <a:rPr lang="en-US" sz="4000" i="1" dirty="0">
                <a:latin typeface="Times New Roman" panose="02020603050405020304" pitchFamily="18" charset="0"/>
                <a:cs typeface="Times New Roman" panose="02020603050405020304" pitchFamily="18" charset="0"/>
              </a:rPr>
              <a:t> phát triển</a:t>
            </a:r>
            <a:endParaRPr lang="vi-VN" sz="4000" i="1" dirty="0">
              <a:latin typeface="Times New Roman" panose="02020603050405020304" pitchFamily="18" charset="0"/>
              <a:cs typeface="Times New Roman" panose="02020603050405020304" pitchFamily="18" charset="0"/>
            </a:endParaRP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254466" y="1250492"/>
            <a:ext cx="11512492" cy="519278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vi-VN" sz="36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latin typeface="Times New Roman" panose="02020603050405020304" pitchFamily="18" charset="0"/>
                <a:ea typeface="Times New Roman" panose="02020603050405020304" pitchFamily="18" charset="0"/>
                <a:cs typeface="Times New Roman" panose="02020603050405020304" pitchFamily="18" charset="0"/>
              </a:rPr>
              <a:t>Chương</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 trình nghị sự 2030: vì sự phát triển </a:t>
            </a:r>
            <a:r>
              <a:rPr lang="en-US" sz="3600" kern="0" dirty="0" err="1">
                <a:latin typeface="Times New Roman" panose="02020603050405020304" pitchFamily="18" charset="0"/>
                <a:ea typeface="Times New Roman" panose="02020603050405020304" pitchFamily="18" charset="0"/>
                <a:cs typeface="Times New Roman" panose="02020603050405020304" pitchFamily="18" charset="0"/>
              </a:rPr>
              <a:t>bền</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err="1">
                <a:latin typeface="Times New Roman" panose="02020603050405020304" pitchFamily="18" charset="0"/>
                <a:ea typeface="Times New Roman" panose="02020603050405020304" pitchFamily="18" charset="0"/>
                <a:cs typeface="Times New Roman" panose="02020603050405020304" pitchFamily="18" charset="0"/>
              </a:rPr>
              <a:t>vững</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 đặt </a:t>
            </a:r>
            <a:r>
              <a:rPr lang="en-US" sz="3600" kern="0"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 17 mục </a:t>
            </a:r>
            <a:r>
              <a:rPr lang="en-US" sz="3600" kern="0" dirty="0" err="1">
                <a:latin typeface="Times New Roman" panose="02020603050405020304" pitchFamily="18" charset="0"/>
                <a:ea typeface="Times New Roman" panose="02020603050405020304" pitchFamily="18" charset="0"/>
                <a:cs typeface="Times New Roman" panose="02020603050405020304" pitchFamily="18" charset="0"/>
              </a:rPr>
              <a:t>tiêu</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 toàn cầu.</a:t>
            </a:r>
            <a:endParaRPr lang="vi-VN" sz="3600" kern="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endPar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 name="Picture 2" descr="17 Mục tiêu Phát triển bền vững của thế giới cho giai đoạn 2015 - 2030">
            <a:extLst>
              <a:ext uri="{FF2B5EF4-FFF2-40B4-BE49-F238E27FC236}">
                <a16:creationId xmlns:a16="http://schemas.microsoft.com/office/drawing/2014/main" xmlns="" id="{DFF6A850-7520-898D-039A-5D9AB9357F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6340" y="2544045"/>
            <a:ext cx="8365283" cy="41065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16132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en-US" sz="4000" b="1" dirty="0">
                <a:latin typeface="Times New Roman" panose="02020603050405020304" pitchFamily="18" charset="0"/>
                <a:cs typeface="Times New Roman" panose="02020603050405020304" pitchFamily="18" charset="0"/>
              </a:rPr>
              <a:t>2</a:t>
            </a:r>
            <a:r>
              <a:rPr lang="vi-VN" sz="4000" b="1" dirty="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Vai trò </a:t>
            </a:r>
            <a:r>
              <a:rPr lang="en-US" sz="4000" b="1" dirty="0" err="1">
                <a:latin typeface="Times New Roman" panose="02020603050405020304" pitchFamily="18" charset="0"/>
                <a:cs typeface="Times New Roman" panose="02020603050405020304" pitchFamily="18" charset="0"/>
              </a:rPr>
              <a:t>của</a:t>
            </a:r>
            <a:r>
              <a:rPr lang="en-US" sz="4000" b="1" dirty="0">
                <a:latin typeface="Times New Roman" panose="02020603050405020304" pitchFamily="18" charset="0"/>
                <a:cs typeface="Times New Roman" panose="02020603050405020304" pitchFamily="18" charset="0"/>
              </a:rPr>
              <a:t> </a:t>
            </a:r>
            <a:r>
              <a:rPr lang="vi-VN" sz="4000" b="1" dirty="0">
                <a:latin typeface="Times New Roman" panose="02020603050405020304" pitchFamily="18" charset="0"/>
                <a:cs typeface="Times New Roman" panose="02020603050405020304" pitchFamily="18" charset="0"/>
              </a:rPr>
              <a:t>Liên hợp quốc</a:t>
            </a:r>
          </a:p>
          <a:p>
            <a:pPr algn="l"/>
            <a:r>
              <a:rPr lang="en-US" sz="4000" i="1" dirty="0">
                <a:latin typeface="Times New Roman" panose="02020603050405020304" pitchFamily="18" charset="0"/>
                <a:cs typeface="Times New Roman" panose="02020603050405020304" pitchFamily="18" charset="0"/>
              </a:rPr>
              <a:t>* </a:t>
            </a:r>
            <a:r>
              <a:rPr lang="vi-VN" sz="4000" i="1" dirty="0">
                <a:latin typeface="Times New Roman" panose="02020603050405020304" pitchFamily="18" charset="0"/>
                <a:cs typeface="Times New Roman" panose="02020603050405020304" pitchFamily="18" charset="0"/>
              </a:rPr>
              <a:t>Vai trò bảo đảm quyền con người, phát triển văn hoá, xã hội</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81761" y="1577130"/>
            <a:ext cx="11512492" cy="519278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vi-VN" sz="36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Thúc </a:t>
            </a:r>
            <a:r>
              <a:rPr lang="en-US" sz="3600"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đẩy</a:t>
            </a:r>
            <a:r>
              <a:rPr lang="en-US"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x</a:t>
            </a:r>
            <a:r>
              <a:rPr lang="vi-VN" sz="3600" kern="0" dirty="0">
                <a:latin typeface="Times New Roman" panose="02020603050405020304" pitchFamily="18" charset="0"/>
                <a:ea typeface="Times New Roman" panose="02020603050405020304" pitchFamily="18" charset="0"/>
                <a:cs typeface="Times New Roman" panose="02020603050405020304" pitchFamily="18" charset="0"/>
              </a:rPr>
              <a:t>ây dựng các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 bản, điều ước </a:t>
            </a:r>
            <a:r>
              <a:rPr lang="vi-VN" sz="3600" kern="0" dirty="0">
                <a:latin typeface="Times New Roman" panose="02020603050405020304" pitchFamily="18" charset="0"/>
                <a:ea typeface="Times New Roman" panose="02020603050405020304" pitchFamily="18" charset="0"/>
                <a:cs typeface="Times New Roman" panose="02020603050405020304" pitchFamily="18" charset="0"/>
              </a:rPr>
              <a:t>quốc tế để tạo điều kiện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phát triển cho mọi người</a:t>
            </a:r>
          </a:p>
          <a:p>
            <a:pPr algn="just">
              <a:lnSpc>
                <a:spcPct val="115000"/>
              </a:lnSpc>
              <a:spcAft>
                <a:spcPts val="800"/>
              </a:spcAft>
            </a:pPr>
            <a:r>
              <a:rPr lang="vi-VN" sz="3600" kern="0" dirty="0">
                <a:latin typeface="Times New Roman" panose="02020603050405020304" pitchFamily="18" charset="0"/>
                <a:ea typeface="Times New Roman" panose="02020603050405020304" pitchFamily="18" charset="0"/>
                <a:cs typeface="Times New Roman" panose="02020603050405020304" pitchFamily="18" charset="0"/>
              </a:rPr>
              <a:t>- Ban hành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mục tiêu thiên niên kỉ </a:t>
            </a:r>
            <a:r>
              <a:rPr lang="vi-VN" sz="3600" kern="0" dirty="0">
                <a:latin typeface="Times New Roman" panose="02020603050405020304" pitchFamily="18" charset="0"/>
                <a:ea typeface="Times New Roman" panose="02020603050405020304" pitchFamily="18" charset="0"/>
                <a:cs typeface="Times New Roman" panose="02020603050405020304" pitchFamily="18" charset="0"/>
              </a:rPr>
              <a:t>nhằm xoá đói giảm nghèo, đảm bảo về giáo dục, y tế….</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(chú ý </a:t>
            </a:r>
            <a:r>
              <a:rPr lang="en-US" sz="3600" kern="0" dirty="0" err="1">
                <a:latin typeface="Times New Roman" panose="02020603050405020304" pitchFamily="18" charset="0"/>
                <a:ea typeface="Times New Roman" panose="02020603050405020304" pitchFamily="18" charset="0"/>
                <a:cs typeface="Times New Roman" panose="02020603050405020304" pitchFamily="18" charset="0"/>
              </a:rPr>
              <a:t>đọc</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 thêm SGK)</a:t>
            </a:r>
            <a:endParaRPr lang="vi-VN" sz="3600" kern="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vi-VN" sz="3600" kern="0"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Hỗ trợ</a:t>
            </a:r>
            <a:r>
              <a:rPr lang="vi-VN" sz="3600" kern="0" dirty="0">
                <a:latin typeface="Times New Roman" panose="02020603050405020304" pitchFamily="18" charset="0"/>
                <a:ea typeface="Times New Roman" panose="02020603050405020304" pitchFamily="18" charset="0"/>
                <a:cs typeface="Times New Roman" panose="02020603050405020304" pitchFamily="18" charset="0"/>
              </a:rPr>
              <a:t> các nước về </a:t>
            </a:r>
            <a:r>
              <a:rPr lang="vi-VN" sz="36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 hoá, xã hội, giáo dục, y tế</a:t>
            </a:r>
            <a:r>
              <a:rPr lang="vi-VN" sz="3600" kern="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15000"/>
              </a:lnSpc>
              <a:spcAft>
                <a:spcPts val="800"/>
              </a:spcAft>
            </a:pPr>
            <a:r>
              <a:rPr lang="vi-VN" sz="3600" kern="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15000"/>
              </a:lnSpc>
              <a:spcAft>
                <a:spcPts val="800"/>
              </a:spcAft>
            </a:pPr>
            <a:endPar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5731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240484" y="258829"/>
            <a:ext cx="11697050" cy="991663"/>
          </a:xfrm>
        </p:spPr>
        <p:txBody>
          <a:bodyPr>
            <a:normAutofit fontScale="85000" lnSpcReduction="20000"/>
          </a:bodyPr>
          <a:lstStyle/>
          <a:p>
            <a:pPr algn="l"/>
            <a:r>
              <a:rPr lang="en-US" sz="4000" b="1" dirty="0">
                <a:latin typeface="Times New Roman" panose="02020603050405020304" pitchFamily="18" charset="0"/>
                <a:cs typeface="Times New Roman" panose="02020603050405020304" pitchFamily="18" charset="0"/>
              </a:rPr>
              <a:t>2</a:t>
            </a:r>
            <a:r>
              <a:rPr lang="vi-VN" sz="4000" b="1" dirty="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Vai trò </a:t>
            </a:r>
            <a:r>
              <a:rPr lang="en-US" sz="4000" b="1" dirty="0" err="1">
                <a:latin typeface="Times New Roman" panose="02020603050405020304" pitchFamily="18" charset="0"/>
                <a:cs typeface="Times New Roman" panose="02020603050405020304" pitchFamily="18" charset="0"/>
              </a:rPr>
              <a:t>của</a:t>
            </a:r>
            <a:r>
              <a:rPr lang="en-US" sz="4000" b="1" dirty="0">
                <a:latin typeface="Times New Roman" panose="02020603050405020304" pitchFamily="18" charset="0"/>
                <a:cs typeface="Times New Roman" panose="02020603050405020304" pitchFamily="18" charset="0"/>
              </a:rPr>
              <a:t> </a:t>
            </a:r>
            <a:r>
              <a:rPr lang="vi-VN" sz="4000" b="1" dirty="0">
                <a:latin typeface="Times New Roman" panose="02020603050405020304" pitchFamily="18" charset="0"/>
                <a:cs typeface="Times New Roman" panose="02020603050405020304" pitchFamily="18" charset="0"/>
              </a:rPr>
              <a:t>Liên hợp quốc</a:t>
            </a:r>
          </a:p>
          <a:p>
            <a:pPr algn="l"/>
            <a:r>
              <a:rPr lang="en-US" sz="4000" i="1" dirty="0">
                <a:latin typeface="Times New Roman" panose="02020603050405020304" pitchFamily="18" charset="0"/>
                <a:cs typeface="Times New Roman" panose="02020603050405020304" pitchFamily="18" charset="0"/>
              </a:rPr>
              <a:t>* </a:t>
            </a:r>
            <a:r>
              <a:rPr lang="vi-VN" sz="4000" i="1" dirty="0">
                <a:latin typeface="Times New Roman" panose="02020603050405020304" pitchFamily="18" charset="0"/>
                <a:cs typeface="Times New Roman" panose="02020603050405020304" pitchFamily="18" charset="0"/>
              </a:rPr>
              <a:t>Vai trò bảo đảm quyền con người, phát triển văn hoá, xã hội</a:t>
            </a: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181761" y="1577130"/>
            <a:ext cx="11512492" cy="519278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spcAft>
                <a:spcPts val="800"/>
              </a:spcAft>
            </a:pPr>
            <a:r>
              <a:rPr lang="vi-VN" sz="3600" kern="0" dirty="0">
                <a:latin typeface="Times New Roman" panose="02020603050405020304" pitchFamily="18" charset="0"/>
                <a:ea typeface="Times New Roman" panose="02020603050405020304" pitchFamily="18" charset="0"/>
                <a:cs typeface="Times New Roman" panose="02020603050405020304" pitchFamily="18" charset="0"/>
              </a:rPr>
              <a:t>Ngày 11-10-2022, Việt Nam đã trúng cử trở thành thành viên của Hội đồng Nhân quyền Liên hợp quốc nhiệm kỳ 2023-2025, tại phiên họp của Đại hội đồng Liên hợp quốc khóa 77 tại New York (Mỹ). </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a:t>
            </a:r>
            <a:r>
              <a:rPr lang="en-US" sz="3600" i="1" kern="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Đây là lần thứ </a:t>
            </a:r>
            <a:r>
              <a:rPr lang="en-US" sz="3600" i="1" kern="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3600" i="1" kern="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kern="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Việt</a:t>
            </a:r>
            <a:r>
              <a:rPr lang="en-US" sz="3600" i="1" kern="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3600" i="1" kern="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trúng</a:t>
            </a:r>
            <a:r>
              <a:rPr lang="en-US" sz="3600" i="1" kern="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cử vào Hội </a:t>
            </a:r>
            <a:r>
              <a:rPr lang="en-US" sz="3600" i="1" kern="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3600" i="1" kern="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kern="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3600" i="1" kern="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quyền Liên </a:t>
            </a:r>
            <a:r>
              <a:rPr lang="en-US" sz="3600" i="1" kern="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3600" i="1" kern="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kern="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quốc</a:t>
            </a:r>
            <a:r>
              <a:rPr lang="en-US" sz="3600" i="1" kern="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lần đầu nhiệm </a:t>
            </a:r>
            <a:r>
              <a:rPr lang="en-US" sz="3600" i="1" kern="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sz="3600" i="1" kern="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2014-2016</a:t>
            </a: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kern="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15000"/>
              </a:lnSpc>
              <a:spcAft>
                <a:spcPts val="800"/>
              </a:spcAft>
            </a:pPr>
            <a:endParaRPr lang="vi-VN" sz="36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7960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3EA1AC-9FF5-0FC3-C531-B74AFDB95737}"/>
              </a:ext>
            </a:extLst>
          </p:cNvPr>
          <p:cNvSpPr>
            <a:spLocks noGrp="1"/>
          </p:cNvSpPr>
          <p:nvPr>
            <p:ph type="title"/>
          </p:nvPr>
        </p:nvSpPr>
        <p:spPr/>
        <p:txBody>
          <a:bodyPr/>
          <a:lstStyle/>
          <a:p>
            <a:endParaRPr lang="en-US"/>
          </a:p>
        </p:txBody>
      </p:sp>
      <p:pic>
        <p:nvPicPr>
          <p:cNvPr id="4" name="Online Media 3" title="Việt Nam trúng cử vào Hội đồng nhân quyền Liên Hợp Quốc nhiệm kỳ 2023-2025 | VTV4">
            <a:hlinkClick r:id="" action="ppaction://media"/>
            <a:extLst>
              <a:ext uri="{FF2B5EF4-FFF2-40B4-BE49-F238E27FC236}">
                <a16:creationId xmlns:a16="http://schemas.microsoft.com/office/drawing/2014/main" xmlns="" id="{DCD12571-7112-D766-3E8B-21114C1244CB}"/>
              </a:ext>
            </a:extLst>
          </p:cNvPr>
          <p:cNvPicPr>
            <a:picLocks noGrp="1" noRot="1" noChangeAspect="1"/>
          </p:cNvPicPr>
          <p:nvPr>
            <p:ph idx="1"/>
            <a:videoFile r:link="rId1"/>
          </p:nvPr>
        </p:nvPicPr>
        <p:blipFill>
          <a:blip r:embed="rId3"/>
          <a:stretch>
            <a:fillRect/>
          </a:stretch>
        </p:blipFill>
        <p:spPr>
          <a:xfrm>
            <a:off x="447693" y="199756"/>
            <a:ext cx="11430177" cy="6458487"/>
          </a:xfrm>
          <a:prstGeom prst="rect">
            <a:avLst/>
          </a:prstGeom>
        </p:spPr>
      </p:pic>
    </p:spTree>
    <p:extLst>
      <p:ext uri="{BB962C8B-B14F-4D97-AF65-F5344CB8AC3E}">
        <p14:creationId xmlns:p14="http://schemas.microsoft.com/office/powerpoint/2010/main" val="4294667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852880" y="1938389"/>
            <a:ext cx="11101431" cy="991663"/>
          </a:xfrm>
        </p:spPr>
        <p:txBody>
          <a:bodyPr>
            <a:normAutofit fontScale="92500"/>
          </a:bodyPr>
          <a:lstStyle/>
          <a:p>
            <a:pPr algn="just"/>
            <a:r>
              <a:rPr lang="en-US" sz="4000" b="1">
                <a:solidFill>
                  <a:srgbClr val="FF0000"/>
                </a:solidFill>
                <a:latin typeface="Times New Roman" panose="02020603050405020304" pitchFamily="18" charset="0"/>
                <a:cs typeface="Times New Roman" panose="02020603050405020304" pitchFamily="18" charset="0"/>
              </a:rPr>
              <a:t>Mảnh ghép 1: </a:t>
            </a:r>
            <a:r>
              <a:rPr lang="en-US" sz="4000">
                <a:solidFill>
                  <a:srgbClr val="00B0F0"/>
                </a:solidFill>
                <a:latin typeface="Times New Roman" panose="02020603050405020304" pitchFamily="18" charset="0"/>
                <a:cs typeface="Times New Roman" panose="02020603050405020304" pitchFamily="18" charset="0"/>
              </a:rPr>
              <a:t>Đây là tên Tiếng Anh của Liên hợp quốc?</a:t>
            </a:r>
          </a:p>
        </p:txBody>
      </p:sp>
      <p:sp>
        <p:nvSpPr>
          <p:cNvPr id="2" name="Title 1">
            <a:extLst>
              <a:ext uri="{FF2B5EF4-FFF2-40B4-BE49-F238E27FC236}">
                <a16:creationId xmlns:a16="http://schemas.microsoft.com/office/drawing/2014/main" xmlns="" id="{1AE220E4-4363-90D6-5032-86CEE0652888}"/>
              </a:ext>
            </a:extLst>
          </p:cNvPr>
          <p:cNvSpPr>
            <a:spLocks noGrp="1"/>
          </p:cNvSpPr>
          <p:nvPr>
            <p:ph type="ctrTitle"/>
          </p:nvPr>
        </p:nvSpPr>
        <p:spPr>
          <a:xfrm>
            <a:off x="525711" y="384132"/>
            <a:ext cx="4012734" cy="991663"/>
          </a:xfrm>
        </p:spPr>
        <p:txBody>
          <a:bodyPr>
            <a:normAutofit/>
          </a:bodyPr>
          <a:lstStyle/>
          <a:p>
            <a:r>
              <a:rPr lang="en-US" sz="4800" b="1">
                <a:latin typeface="Times New Roman" panose="02020603050405020304" pitchFamily="18" charset="0"/>
                <a:cs typeface="Times New Roman" panose="02020603050405020304" pitchFamily="18" charset="0"/>
                <a:hlinkClick r:id="rId3" action="ppaction://hlinksldjump"/>
              </a:rPr>
              <a:t>Khởi động</a:t>
            </a:r>
            <a:endParaRPr lang="en-US" sz="4800" b="1">
              <a:latin typeface="Times New Roman" panose="02020603050405020304" pitchFamily="18" charset="0"/>
              <a:cs typeface="Times New Roman" panose="02020603050405020304" pitchFamily="18" charset="0"/>
            </a:endParaRP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2676088" y="4138598"/>
            <a:ext cx="6839824" cy="99166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600" b="1">
                <a:solidFill>
                  <a:srgbClr val="00B0F0"/>
                </a:solidFill>
                <a:latin typeface="Times New Roman" panose="02020603050405020304" pitchFamily="18" charset="0"/>
                <a:cs typeface="Times New Roman" panose="02020603050405020304" pitchFamily="18" charset="0"/>
                <a:hlinkClick r:id="rId4" action="ppaction://hlinksldjump"/>
              </a:rPr>
              <a:t>UN: United Nations</a:t>
            </a:r>
            <a:endParaRPr lang="en-US" sz="3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4322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852881" y="1938389"/>
            <a:ext cx="10262532" cy="991663"/>
          </a:xfrm>
        </p:spPr>
        <p:txBody>
          <a:bodyPr>
            <a:normAutofit fontScale="92500"/>
          </a:bodyPr>
          <a:lstStyle/>
          <a:p>
            <a:r>
              <a:rPr lang="en-US" sz="4000" b="1">
                <a:solidFill>
                  <a:srgbClr val="FF0000"/>
                </a:solidFill>
                <a:latin typeface="Times New Roman" panose="02020603050405020304" pitchFamily="18" charset="0"/>
                <a:cs typeface="Times New Roman" panose="02020603050405020304" pitchFamily="18" charset="0"/>
              </a:rPr>
              <a:t>Mảnh ghép 2: Trụ sở Liên hợp quốc đặt ở đâu?</a:t>
            </a:r>
          </a:p>
        </p:txBody>
      </p:sp>
      <p:sp>
        <p:nvSpPr>
          <p:cNvPr id="2" name="Title 1">
            <a:extLst>
              <a:ext uri="{FF2B5EF4-FFF2-40B4-BE49-F238E27FC236}">
                <a16:creationId xmlns:a16="http://schemas.microsoft.com/office/drawing/2014/main" xmlns="" id="{1AE220E4-4363-90D6-5032-86CEE0652888}"/>
              </a:ext>
            </a:extLst>
          </p:cNvPr>
          <p:cNvSpPr>
            <a:spLocks noGrp="1"/>
          </p:cNvSpPr>
          <p:nvPr>
            <p:ph type="ctrTitle"/>
          </p:nvPr>
        </p:nvSpPr>
        <p:spPr>
          <a:xfrm>
            <a:off x="525711" y="384132"/>
            <a:ext cx="4012734" cy="991663"/>
          </a:xfrm>
        </p:spPr>
        <p:txBody>
          <a:bodyPr>
            <a:normAutofit/>
          </a:bodyPr>
          <a:lstStyle/>
          <a:p>
            <a:r>
              <a:rPr lang="en-US" sz="4800" b="1">
                <a:latin typeface="Times New Roman" panose="02020603050405020304" pitchFamily="18" charset="0"/>
                <a:cs typeface="Times New Roman" panose="02020603050405020304" pitchFamily="18" charset="0"/>
                <a:hlinkClick r:id="rId3" action="ppaction://hlinksldjump"/>
              </a:rPr>
              <a:t>Khởi động</a:t>
            </a:r>
          </a:p>
        </p:txBody>
      </p:sp>
      <p:sp>
        <p:nvSpPr>
          <p:cNvPr id="4" name="Subtitle 2">
            <a:hlinkClick r:id="rId4" action="ppaction://hlinksldjump"/>
            <a:extLst>
              <a:ext uri="{FF2B5EF4-FFF2-40B4-BE49-F238E27FC236}">
                <a16:creationId xmlns:a16="http://schemas.microsoft.com/office/drawing/2014/main" xmlns="" id="{9843DD0B-526C-BA11-AA70-6F57728C874D}"/>
              </a:ext>
            </a:extLst>
          </p:cNvPr>
          <p:cNvSpPr txBox="1">
            <a:spLocks/>
          </p:cNvSpPr>
          <p:nvPr/>
        </p:nvSpPr>
        <p:spPr>
          <a:xfrm>
            <a:off x="794158" y="3492646"/>
            <a:ext cx="10723926" cy="24719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600" b="1" u="sng">
                <a:solidFill>
                  <a:srgbClr val="0070C0"/>
                </a:solidFill>
                <a:latin typeface="Times New Roman" panose="02020603050405020304" pitchFamily="18" charset="0"/>
                <a:cs typeface="Times New Roman" panose="02020603050405020304" pitchFamily="18" charset="0"/>
              </a:rPr>
              <a:t>Trụ sở: Mỹ</a:t>
            </a:r>
            <a:endParaRPr lang="en-US" sz="3600" u="sng">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3909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15"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852881" y="1938389"/>
            <a:ext cx="11143376" cy="991663"/>
          </a:xfrm>
        </p:spPr>
        <p:txBody>
          <a:bodyPr>
            <a:normAutofit fontScale="92500" lnSpcReduction="20000"/>
          </a:bodyPr>
          <a:lstStyle/>
          <a:p>
            <a:r>
              <a:rPr lang="en-US" sz="4000" b="1">
                <a:solidFill>
                  <a:srgbClr val="FF0000"/>
                </a:solidFill>
                <a:latin typeface="Times New Roman" panose="02020603050405020304" pitchFamily="18" charset="0"/>
                <a:cs typeface="Times New Roman" panose="02020603050405020304" pitchFamily="18" charset="0"/>
              </a:rPr>
              <a:t>Mảnh ghép 3: </a:t>
            </a:r>
            <a:r>
              <a:rPr lang="en-US" sz="4000">
                <a:solidFill>
                  <a:srgbClr val="0070C0"/>
                </a:solidFill>
                <a:latin typeface="Times New Roman" panose="02020603050405020304" pitchFamily="18" charset="0"/>
                <a:cs typeface="Times New Roman" panose="02020603050405020304" pitchFamily="18" charset="0"/>
              </a:rPr>
              <a:t>Cơ quan quan trọng của LHQ trong việc duy trì hoà bình, an ninh thế giới?</a:t>
            </a:r>
          </a:p>
        </p:txBody>
      </p:sp>
      <p:sp>
        <p:nvSpPr>
          <p:cNvPr id="2" name="Title 1">
            <a:extLst>
              <a:ext uri="{FF2B5EF4-FFF2-40B4-BE49-F238E27FC236}">
                <a16:creationId xmlns:a16="http://schemas.microsoft.com/office/drawing/2014/main" xmlns="" id="{1AE220E4-4363-90D6-5032-86CEE0652888}"/>
              </a:ext>
            </a:extLst>
          </p:cNvPr>
          <p:cNvSpPr>
            <a:spLocks noGrp="1"/>
          </p:cNvSpPr>
          <p:nvPr>
            <p:ph type="ctrTitle"/>
          </p:nvPr>
        </p:nvSpPr>
        <p:spPr>
          <a:xfrm>
            <a:off x="525711" y="384132"/>
            <a:ext cx="4012734" cy="991663"/>
          </a:xfrm>
        </p:spPr>
        <p:txBody>
          <a:bodyPr>
            <a:normAutofit/>
          </a:bodyPr>
          <a:lstStyle/>
          <a:p>
            <a:r>
              <a:rPr lang="en-US" sz="4800" b="1">
                <a:latin typeface="Times New Roman" panose="02020603050405020304" pitchFamily="18" charset="0"/>
                <a:cs typeface="Times New Roman" panose="02020603050405020304" pitchFamily="18" charset="0"/>
                <a:hlinkClick r:id="rId3" action="ppaction://hlinksldjump"/>
              </a:rPr>
              <a:t>Khởi động</a:t>
            </a:r>
            <a:endParaRPr lang="en-US" sz="4800" b="1">
              <a:latin typeface="Times New Roman" panose="02020603050405020304" pitchFamily="18" charset="0"/>
              <a:cs typeface="Times New Roman" panose="02020603050405020304" pitchFamily="18" charset="0"/>
            </a:endParaRPr>
          </a:p>
        </p:txBody>
      </p:sp>
      <p:sp>
        <p:nvSpPr>
          <p:cNvPr id="4" name="Subtitle 2">
            <a:extLst>
              <a:ext uri="{FF2B5EF4-FFF2-40B4-BE49-F238E27FC236}">
                <a16:creationId xmlns:a16="http://schemas.microsoft.com/office/drawing/2014/main" xmlns="" id="{9843DD0B-526C-BA11-AA70-6F57728C874D}"/>
              </a:ext>
            </a:extLst>
          </p:cNvPr>
          <p:cNvSpPr txBox="1">
            <a:spLocks/>
          </p:cNvSpPr>
          <p:nvPr/>
        </p:nvSpPr>
        <p:spPr>
          <a:xfrm>
            <a:off x="794158" y="3492646"/>
            <a:ext cx="10723926" cy="24719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600" b="1" u="sng">
                <a:solidFill>
                  <a:srgbClr val="00B0F0"/>
                </a:solidFill>
                <a:latin typeface="Times New Roman" panose="02020603050405020304" pitchFamily="18" charset="0"/>
                <a:cs typeface="Times New Roman" panose="02020603050405020304" pitchFamily="18" charset="0"/>
                <a:hlinkClick r:id="rId4" action="ppaction://hlinksldjump"/>
              </a:rPr>
              <a:t>Hội đồng bảo an</a:t>
            </a:r>
            <a:endParaRPr lang="en-US" sz="3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6733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ground PPT Presentation Templates And Google Slides, 58% OFF">
            <a:extLst>
              <a:ext uri="{FF2B5EF4-FFF2-40B4-BE49-F238E27FC236}">
                <a16:creationId xmlns:a16="http://schemas.microsoft.com/office/drawing/2014/main" xmlns="" id="{F0D0597A-3484-C66C-0B70-E3C59E9F5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6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E1B227A2-C7DB-6F21-11C9-7CEE412988C9}"/>
              </a:ext>
            </a:extLst>
          </p:cNvPr>
          <p:cNvSpPr>
            <a:spLocks noGrp="1"/>
          </p:cNvSpPr>
          <p:nvPr>
            <p:ph type="subTitle" idx="1"/>
          </p:nvPr>
        </p:nvSpPr>
        <p:spPr>
          <a:xfrm>
            <a:off x="852881" y="1938389"/>
            <a:ext cx="6672044" cy="991663"/>
          </a:xfrm>
        </p:spPr>
        <p:txBody>
          <a:bodyPr>
            <a:normAutofit fontScale="92500" lnSpcReduction="20000"/>
          </a:bodyPr>
          <a:lstStyle/>
          <a:p>
            <a:r>
              <a:rPr lang="en-US" sz="4000" b="1" dirty="0" err="1">
                <a:solidFill>
                  <a:srgbClr val="FF0000"/>
                </a:solidFill>
                <a:latin typeface="Times New Roman" panose="02020603050405020304" pitchFamily="18" charset="0"/>
                <a:cs typeface="Times New Roman" panose="02020603050405020304" pitchFamily="18" charset="0"/>
              </a:rPr>
              <a:t>Mảnh</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ghép</a:t>
            </a:r>
            <a:r>
              <a:rPr lang="en-US" sz="4000" b="1" dirty="0">
                <a:solidFill>
                  <a:srgbClr val="FF0000"/>
                </a:solidFill>
                <a:latin typeface="Times New Roman" panose="02020603050405020304" pitchFamily="18" charset="0"/>
                <a:cs typeface="Times New Roman" panose="02020603050405020304" pitchFamily="18" charset="0"/>
              </a:rPr>
              <a:t> 4: </a:t>
            </a:r>
            <a:r>
              <a:rPr lang="en-US" sz="4000" dirty="0">
                <a:solidFill>
                  <a:srgbClr val="0070C0"/>
                </a:solidFill>
                <a:latin typeface="Times New Roman" panose="02020603050405020304" pitchFamily="18" charset="0"/>
                <a:cs typeface="Times New Roman" panose="02020603050405020304" pitchFamily="18" charset="0"/>
              </a:rPr>
              <a:t>Liên </a:t>
            </a:r>
            <a:r>
              <a:rPr lang="en-US" sz="4000" dirty="0" err="1">
                <a:solidFill>
                  <a:srgbClr val="0070C0"/>
                </a:solidFill>
                <a:latin typeface="Times New Roman" panose="02020603050405020304" pitchFamily="18" charset="0"/>
                <a:cs typeface="Times New Roman" panose="02020603050405020304" pitchFamily="18" charset="0"/>
              </a:rPr>
              <a:t>hợp</a:t>
            </a:r>
            <a:r>
              <a:rPr lang="en-US" sz="4000" dirty="0">
                <a:solidFill>
                  <a:srgbClr val="0070C0"/>
                </a:solidFill>
                <a:latin typeface="Times New Roman" panose="02020603050405020304" pitchFamily="18" charset="0"/>
                <a:cs typeface="Times New Roman" panose="02020603050405020304" pitchFamily="18" charset="0"/>
              </a:rPr>
              <a:t> </a:t>
            </a:r>
            <a:r>
              <a:rPr lang="en-US" sz="4000" dirty="0" err="1">
                <a:solidFill>
                  <a:srgbClr val="0070C0"/>
                </a:solidFill>
                <a:latin typeface="Times New Roman" panose="02020603050405020304" pitchFamily="18" charset="0"/>
                <a:cs typeface="Times New Roman" panose="02020603050405020304" pitchFamily="18" charset="0"/>
              </a:rPr>
              <a:t>quốc</a:t>
            </a:r>
            <a:r>
              <a:rPr lang="en-US" sz="4000" dirty="0">
                <a:solidFill>
                  <a:srgbClr val="0070C0"/>
                </a:solidFill>
                <a:latin typeface="Times New Roman" panose="02020603050405020304" pitchFamily="18" charset="0"/>
                <a:cs typeface="Times New Roman" panose="02020603050405020304" pitchFamily="18" charset="0"/>
              </a:rPr>
              <a:t> hiện nay có bao </a:t>
            </a:r>
            <a:r>
              <a:rPr lang="en-US" sz="4000" dirty="0" err="1">
                <a:solidFill>
                  <a:srgbClr val="0070C0"/>
                </a:solidFill>
                <a:latin typeface="Times New Roman" panose="02020603050405020304" pitchFamily="18" charset="0"/>
                <a:cs typeface="Times New Roman" panose="02020603050405020304" pitchFamily="18" charset="0"/>
              </a:rPr>
              <a:t>nhiêu</a:t>
            </a:r>
            <a:r>
              <a:rPr lang="en-US" sz="4000" dirty="0">
                <a:solidFill>
                  <a:srgbClr val="0070C0"/>
                </a:solidFill>
                <a:latin typeface="Times New Roman" panose="02020603050405020304" pitchFamily="18" charset="0"/>
                <a:cs typeface="Times New Roman" panose="02020603050405020304" pitchFamily="18" charset="0"/>
              </a:rPr>
              <a:t> thành viên?</a:t>
            </a:r>
          </a:p>
        </p:txBody>
      </p:sp>
      <p:sp>
        <p:nvSpPr>
          <p:cNvPr id="2" name="Title 1">
            <a:extLst>
              <a:ext uri="{FF2B5EF4-FFF2-40B4-BE49-F238E27FC236}">
                <a16:creationId xmlns:a16="http://schemas.microsoft.com/office/drawing/2014/main" xmlns="" id="{1AE220E4-4363-90D6-5032-86CEE0652888}"/>
              </a:ext>
            </a:extLst>
          </p:cNvPr>
          <p:cNvSpPr>
            <a:spLocks noGrp="1"/>
          </p:cNvSpPr>
          <p:nvPr>
            <p:ph type="ctrTitle"/>
          </p:nvPr>
        </p:nvSpPr>
        <p:spPr>
          <a:xfrm>
            <a:off x="525711" y="384132"/>
            <a:ext cx="4012734" cy="991663"/>
          </a:xfrm>
        </p:spPr>
        <p:txBody>
          <a:bodyPr>
            <a:normAutofit/>
          </a:bodyPr>
          <a:lstStyle/>
          <a:p>
            <a:r>
              <a:rPr lang="en-US" sz="4800" b="1" dirty="0">
                <a:latin typeface="Times New Roman" panose="02020603050405020304" pitchFamily="18" charset="0"/>
                <a:cs typeface="Times New Roman" panose="02020603050405020304" pitchFamily="18" charset="0"/>
              </a:rPr>
              <a:t>Khởi động</a:t>
            </a:r>
          </a:p>
        </p:txBody>
      </p:sp>
      <p:sp>
        <p:nvSpPr>
          <p:cNvPr id="4" name="Subtitle 2">
            <a:hlinkClick r:id="rId3" action="ppaction://hlinksldjump"/>
            <a:extLst>
              <a:ext uri="{FF2B5EF4-FFF2-40B4-BE49-F238E27FC236}">
                <a16:creationId xmlns:a16="http://schemas.microsoft.com/office/drawing/2014/main" xmlns="" id="{9843DD0B-526C-BA11-AA70-6F57728C874D}"/>
              </a:ext>
            </a:extLst>
          </p:cNvPr>
          <p:cNvSpPr txBox="1">
            <a:spLocks/>
          </p:cNvSpPr>
          <p:nvPr/>
        </p:nvSpPr>
        <p:spPr>
          <a:xfrm>
            <a:off x="794158" y="3492646"/>
            <a:ext cx="10723926" cy="24719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600" b="1" u="sng" dirty="0">
                <a:solidFill>
                  <a:srgbClr val="00B0F0"/>
                </a:solidFill>
                <a:latin typeface="Times New Roman" panose="02020603050405020304" pitchFamily="18" charset="0"/>
                <a:cs typeface="Times New Roman" panose="02020603050405020304" pitchFamily="18" charset="0"/>
              </a:rPr>
              <a:t>193 thành viên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853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4CAF26-EE0C-B24F-1AB2-09949BD3E56D}"/>
              </a:ext>
            </a:extLst>
          </p:cNvPr>
          <p:cNvSpPr>
            <a:spLocks noGrp="1"/>
          </p:cNvSpPr>
          <p:nvPr>
            <p:ph type="title"/>
          </p:nvPr>
        </p:nvSpPr>
        <p:spPr/>
        <p:txBody>
          <a:bodyPr/>
          <a:lstStyle/>
          <a:p>
            <a:endParaRPr lang="en-US"/>
          </a:p>
        </p:txBody>
      </p:sp>
      <p:pic>
        <p:nvPicPr>
          <p:cNvPr id="5" name="Content Placeholder 4" descr="A group of flags in front of a building&#10;&#10;Description automatically generated">
            <a:extLst>
              <a:ext uri="{FF2B5EF4-FFF2-40B4-BE49-F238E27FC236}">
                <a16:creationId xmlns:a16="http://schemas.microsoft.com/office/drawing/2014/main" xmlns="" id="{7EB127D4-D70B-E454-A382-08D8348B31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79219" y="3203284"/>
            <a:ext cx="5179067" cy="3289591"/>
          </a:xfrm>
        </p:spPr>
      </p:pic>
      <p:pic>
        <p:nvPicPr>
          <p:cNvPr id="7" name="Picture 6" descr="A tall building with a blue sky&#10;&#10;Description automatically generated">
            <a:extLst>
              <a:ext uri="{FF2B5EF4-FFF2-40B4-BE49-F238E27FC236}">
                <a16:creationId xmlns:a16="http://schemas.microsoft.com/office/drawing/2014/main" xmlns="" id="{E781154E-1FE5-FE9D-65C9-8021DA066F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70510" y="212747"/>
            <a:ext cx="5192660" cy="2990537"/>
          </a:xfrm>
          <a:prstGeom prst="rect">
            <a:avLst/>
          </a:prstGeom>
        </p:spPr>
      </p:pic>
      <p:pic>
        <p:nvPicPr>
          <p:cNvPr id="9" name="Picture 8" descr="A group of flags on poles&#10;&#10;Description automatically generated">
            <a:extLst>
              <a:ext uri="{FF2B5EF4-FFF2-40B4-BE49-F238E27FC236}">
                <a16:creationId xmlns:a16="http://schemas.microsoft.com/office/drawing/2014/main" xmlns="" id="{FE0E39DD-98B9-F3B9-6B46-C7DD3A1F88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7198" y="3336567"/>
            <a:ext cx="5695613" cy="3153657"/>
          </a:xfrm>
          <a:prstGeom prst="rect">
            <a:avLst/>
          </a:prstGeom>
        </p:spPr>
      </p:pic>
      <p:pic>
        <p:nvPicPr>
          <p:cNvPr id="11" name="Picture 10" descr="A blue sky with clouds&#10;&#10;Description automatically generated">
            <a:hlinkClick r:id="rId5" action="ppaction://hlinksldjump"/>
            <a:extLst>
              <a:ext uri="{FF2B5EF4-FFF2-40B4-BE49-F238E27FC236}">
                <a16:creationId xmlns:a16="http://schemas.microsoft.com/office/drawing/2014/main" xmlns="" id="{F60EF13B-A060-AB40-070E-FBC5E0523CE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7820" y="259402"/>
            <a:ext cx="5695613" cy="3106698"/>
          </a:xfrm>
          <a:prstGeom prst="rect">
            <a:avLst/>
          </a:prstGeom>
        </p:spPr>
      </p:pic>
      <p:sp>
        <p:nvSpPr>
          <p:cNvPr id="13" name="Rectangle 12">
            <a:extLst>
              <a:ext uri="{FF2B5EF4-FFF2-40B4-BE49-F238E27FC236}">
                <a16:creationId xmlns:a16="http://schemas.microsoft.com/office/drawing/2014/main" xmlns="" id="{ECC2FFB1-F56C-93C3-4B2C-45DDF756DD85}"/>
              </a:ext>
            </a:extLst>
          </p:cNvPr>
          <p:cNvSpPr/>
          <p:nvPr/>
        </p:nvSpPr>
        <p:spPr>
          <a:xfrm>
            <a:off x="587004" y="3325096"/>
            <a:ext cx="5702409" cy="3165128"/>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8000" b="1">
                <a:latin typeface="Times New Roman" panose="02020603050405020304" pitchFamily="18" charset="0"/>
                <a:cs typeface="Times New Roman" panose="02020603050405020304" pitchFamily="18" charset="0"/>
              </a:rPr>
              <a:t>3</a:t>
            </a:r>
          </a:p>
        </p:txBody>
      </p:sp>
      <p:sp>
        <p:nvSpPr>
          <p:cNvPr id="14" name="Rectangle 13">
            <a:extLst>
              <a:ext uri="{FF2B5EF4-FFF2-40B4-BE49-F238E27FC236}">
                <a16:creationId xmlns:a16="http://schemas.microsoft.com/office/drawing/2014/main" xmlns="" id="{D345BB37-C092-C9DD-E124-656FC8276CF1}"/>
              </a:ext>
            </a:extLst>
          </p:cNvPr>
          <p:cNvSpPr/>
          <p:nvPr/>
        </p:nvSpPr>
        <p:spPr>
          <a:xfrm>
            <a:off x="6303627" y="247435"/>
            <a:ext cx="5154659" cy="3045966"/>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8000" b="1">
                <a:latin typeface="Times New Roman" panose="02020603050405020304" pitchFamily="18" charset="0"/>
                <a:cs typeface="Times New Roman" panose="02020603050405020304" pitchFamily="18" charset="0"/>
              </a:rPr>
              <a:t>2</a:t>
            </a:r>
          </a:p>
        </p:txBody>
      </p:sp>
      <p:sp>
        <p:nvSpPr>
          <p:cNvPr id="15" name="Rectangle 14">
            <a:extLst>
              <a:ext uri="{FF2B5EF4-FFF2-40B4-BE49-F238E27FC236}">
                <a16:creationId xmlns:a16="http://schemas.microsoft.com/office/drawing/2014/main" xmlns="" id="{C4575675-C08B-CC68-C120-ED513B62CB19}"/>
              </a:ext>
            </a:extLst>
          </p:cNvPr>
          <p:cNvSpPr/>
          <p:nvPr/>
        </p:nvSpPr>
        <p:spPr>
          <a:xfrm>
            <a:off x="6303627" y="3299734"/>
            <a:ext cx="5154659" cy="3190490"/>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8000" b="1">
                <a:latin typeface="Times New Roman" panose="02020603050405020304" pitchFamily="18" charset="0"/>
                <a:cs typeface="Times New Roman" panose="02020603050405020304" pitchFamily="18" charset="0"/>
              </a:rPr>
              <a:t>4</a:t>
            </a:r>
          </a:p>
        </p:txBody>
      </p:sp>
    </p:spTree>
    <p:extLst>
      <p:ext uri="{BB962C8B-B14F-4D97-AF65-F5344CB8AC3E}">
        <p14:creationId xmlns:p14="http://schemas.microsoft.com/office/powerpoint/2010/main" val="3374851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4CAF26-EE0C-B24F-1AB2-09949BD3E56D}"/>
              </a:ext>
            </a:extLst>
          </p:cNvPr>
          <p:cNvSpPr>
            <a:spLocks noGrp="1"/>
          </p:cNvSpPr>
          <p:nvPr>
            <p:ph type="title"/>
          </p:nvPr>
        </p:nvSpPr>
        <p:spPr/>
        <p:txBody>
          <a:bodyPr/>
          <a:lstStyle/>
          <a:p>
            <a:endParaRPr lang="en-US"/>
          </a:p>
        </p:txBody>
      </p:sp>
      <p:pic>
        <p:nvPicPr>
          <p:cNvPr id="5" name="Content Placeholder 4" descr="A group of flags in front of a building&#10;&#10;Description automatically generated">
            <a:extLst>
              <a:ext uri="{FF2B5EF4-FFF2-40B4-BE49-F238E27FC236}">
                <a16:creationId xmlns:a16="http://schemas.microsoft.com/office/drawing/2014/main" xmlns="" id="{7EB127D4-D70B-E454-A382-08D8348B31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79219" y="3203284"/>
            <a:ext cx="5179067" cy="3289591"/>
          </a:xfrm>
        </p:spPr>
      </p:pic>
      <p:pic>
        <p:nvPicPr>
          <p:cNvPr id="7" name="Picture 6" descr="A tall building with a blue sky&#10;&#10;Description automatically generated">
            <a:hlinkClick r:id="rId3" action="ppaction://hlinksldjump"/>
            <a:extLst>
              <a:ext uri="{FF2B5EF4-FFF2-40B4-BE49-F238E27FC236}">
                <a16:creationId xmlns:a16="http://schemas.microsoft.com/office/drawing/2014/main" xmlns="" id="{E781154E-1FE5-FE9D-65C9-8021DA066F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70510" y="212747"/>
            <a:ext cx="5192660" cy="2990537"/>
          </a:xfrm>
          <a:prstGeom prst="rect">
            <a:avLst/>
          </a:prstGeom>
        </p:spPr>
      </p:pic>
      <p:pic>
        <p:nvPicPr>
          <p:cNvPr id="9" name="Picture 8" descr="A group of flags on poles&#10;&#10;Description automatically generated">
            <a:extLst>
              <a:ext uri="{FF2B5EF4-FFF2-40B4-BE49-F238E27FC236}">
                <a16:creationId xmlns:a16="http://schemas.microsoft.com/office/drawing/2014/main" xmlns="" id="{FE0E39DD-98B9-F3B9-6B46-C7DD3A1F881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7198" y="3336567"/>
            <a:ext cx="5695613" cy="3153657"/>
          </a:xfrm>
          <a:prstGeom prst="rect">
            <a:avLst/>
          </a:prstGeom>
        </p:spPr>
      </p:pic>
      <p:pic>
        <p:nvPicPr>
          <p:cNvPr id="11" name="Picture 10" descr="A blue sky with clouds&#10;&#10;Description automatically generated">
            <a:extLst>
              <a:ext uri="{FF2B5EF4-FFF2-40B4-BE49-F238E27FC236}">
                <a16:creationId xmlns:a16="http://schemas.microsoft.com/office/drawing/2014/main" xmlns="" id="{F60EF13B-A060-AB40-070E-FBC5E0523CE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7820" y="259402"/>
            <a:ext cx="5695613" cy="3106698"/>
          </a:xfrm>
          <a:prstGeom prst="rect">
            <a:avLst/>
          </a:prstGeom>
        </p:spPr>
      </p:pic>
      <p:sp>
        <p:nvSpPr>
          <p:cNvPr id="13" name="Rectangle 12">
            <a:extLst>
              <a:ext uri="{FF2B5EF4-FFF2-40B4-BE49-F238E27FC236}">
                <a16:creationId xmlns:a16="http://schemas.microsoft.com/office/drawing/2014/main" xmlns="" id="{ECC2FFB1-F56C-93C3-4B2C-45DDF756DD85}"/>
              </a:ext>
            </a:extLst>
          </p:cNvPr>
          <p:cNvSpPr/>
          <p:nvPr/>
        </p:nvSpPr>
        <p:spPr>
          <a:xfrm>
            <a:off x="587004" y="3325096"/>
            <a:ext cx="5702409" cy="3165128"/>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8000" b="1">
                <a:latin typeface="Times New Roman" panose="02020603050405020304" pitchFamily="18" charset="0"/>
                <a:cs typeface="Times New Roman" panose="02020603050405020304" pitchFamily="18" charset="0"/>
              </a:rPr>
              <a:t>3</a:t>
            </a:r>
          </a:p>
        </p:txBody>
      </p:sp>
      <p:sp>
        <p:nvSpPr>
          <p:cNvPr id="15" name="Rectangle 14">
            <a:extLst>
              <a:ext uri="{FF2B5EF4-FFF2-40B4-BE49-F238E27FC236}">
                <a16:creationId xmlns:a16="http://schemas.microsoft.com/office/drawing/2014/main" xmlns="" id="{C4575675-C08B-CC68-C120-ED513B62CB19}"/>
              </a:ext>
            </a:extLst>
          </p:cNvPr>
          <p:cNvSpPr/>
          <p:nvPr/>
        </p:nvSpPr>
        <p:spPr>
          <a:xfrm>
            <a:off x="6303627" y="3299734"/>
            <a:ext cx="5154659" cy="3190490"/>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8000" b="1">
                <a:latin typeface="Times New Roman" panose="02020603050405020304" pitchFamily="18" charset="0"/>
                <a:cs typeface="Times New Roman" panose="02020603050405020304" pitchFamily="18" charset="0"/>
              </a:rPr>
              <a:t>4</a:t>
            </a:r>
          </a:p>
        </p:txBody>
      </p:sp>
    </p:spTree>
    <p:extLst>
      <p:ext uri="{BB962C8B-B14F-4D97-AF65-F5344CB8AC3E}">
        <p14:creationId xmlns:p14="http://schemas.microsoft.com/office/powerpoint/2010/main" val="4187571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TotalTime>
  <Words>1772</Words>
  <Application>Microsoft Office PowerPoint</Application>
  <PresentationFormat>Widescreen</PresentationFormat>
  <Paragraphs>129</Paragraphs>
  <Slides>37</Slides>
  <Notes>0</Notes>
  <HiddenSlides>0</HiddenSlides>
  <MMClips>3</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Calibri Light</vt:lpstr>
      <vt:lpstr>Times New Roman</vt:lpstr>
      <vt:lpstr>Office Theme</vt:lpstr>
      <vt:lpstr>Chủ đề 1: THẾ GIỚI TRONG VÀ SAU CHIẾN TRANH LẠNH </vt:lpstr>
      <vt:lpstr>Khởi động</vt:lpstr>
      <vt:lpstr>PowerPoint Presentation</vt:lpstr>
      <vt:lpstr>Khởi động</vt:lpstr>
      <vt:lpstr>Khởi động</vt:lpstr>
      <vt:lpstr>Khởi động</vt:lpstr>
      <vt:lpstr>Khởi động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CƠ QUAN QUAN TRỌNG CỦA LHQ VỀ DUY TRÌ HÒA BÌNH, AN NINH QUỐC TẾ?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quang chi</dc:creator>
  <cp:lastModifiedBy>Admin</cp:lastModifiedBy>
  <cp:revision>20</cp:revision>
  <dcterms:created xsi:type="dcterms:W3CDTF">2024-06-16T01:34:42Z</dcterms:created>
  <dcterms:modified xsi:type="dcterms:W3CDTF">2025-03-17T08:25:28Z</dcterms:modified>
</cp:coreProperties>
</file>