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10287000" cx="18288000"/>
  <p:notesSz cx="6858000" cy="9144000"/>
  <p:embeddedFontLst>
    <p:embeddedFont>
      <p:font typeface="Fraunces"/>
      <p:regular r:id="rId45"/>
      <p:bold r:id="rId46"/>
      <p:italic r:id="rId47"/>
      <p:boldItalic r:id="rId48"/>
    </p:embeddedFont>
    <p:embeddedFont>
      <p:font typeface="Saira Stencil One"/>
      <p:regular r:id="rId49"/>
    </p:embeddedFont>
    <p:embeddedFont>
      <p:font typeface="Roboto Condensed"/>
      <p:regular r:id="rId50"/>
      <p:bold r:id="rId51"/>
      <p:italic r:id="rId52"/>
      <p:boldItalic r:id="rId53"/>
    </p:embeddedFont>
    <p:embeddedFont>
      <p:font typeface="Pacifico"/>
      <p:regular r:id="rId54"/>
    </p:embeddedFont>
    <p:embeddedFont>
      <p:font typeface="Charm"/>
      <p:regular r:id="rId55"/>
      <p:bold r:id="rId56"/>
    </p:embeddedFont>
    <p:embeddedFont>
      <p:font typeface="Fraunces Black"/>
      <p:bold r:id="rId57"/>
      <p:boldItalic r:id="rId58"/>
    </p:embeddedFont>
    <p:embeddedFont>
      <p:font typeface="Bungee Shade"/>
      <p:regular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60" roundtripDataSignature="AMtx7mi5VkuuPapNImCmENXxG6ZQfmQC4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0C205E0-5DBF-4ACC-B450-C79630B76ECE}">
  <a:tblStyle styleId="{40C205E0-5DBF-4ACC-B450-C79630B76EC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Fraunces-bold.fntdata"/><Relationship Id="rId45" Type="http://schemas.openxmlformats.org/officeDocument/2006/relationships/font" Target="fonts/Fraunce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Fraunces-boldItalic.fntdata"/><Relationship Id="rId47" Type="http://schemas.openxmlformats.org/officeDocument/2006/relationships/font" Target="fonts/Fraunces-italic.fntdata"/><Relationship Id="rId49" Type="http://schemas.openxmlformats.org/officeDocument/2006/relationships/font" Target="fonts/SairaStencilOne-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customschemas.google.com/relationships/presentationmetadata" Target="meta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Condensed-bold.fntdata"/><Relationship Id="rId50" Type="http://schemas.openxmlformats.org/officeDocument/2006/relationships/font" Target="fonts/RobotoCondensed-regular.fntdata"/><Relationship Id="rId53" Type="http://schemas.openxmlformats.org/officeDocument/2006/relationships/font" Target="fonts/RobotoCondensed-boldItalic.fntdata"/><Relationship Id="rId52" Type="http://schemas.openxmlformats.org/officeDocument/2006/relationships/font" Target="fonts/RobotoCondensed-italic.fntdata"/><Relationship Id="rId11" Type="http://schemas.openxmlformats.org/officeDocument/2006/relationships/slide" Target="slides/slide5.xml"/><Relationship Id="rId55" Type="http://schemas.openxmlformats.org/officeDocument/2006/relationships/font" Target="fonts/Charm-regular.fntdata"/><Relationship Id="rId10" Type="http://schemas.openxmlformats.org/officeDocument/2006/relationships/slide" Target="slides/slide4.xml"/><Relationship Id="rId54" Type="http://schemas.openxmlformats.org/officeDocument/2006/relationships/font" Target="fonts/Pacifico-regular.fntdata"/><Relationship Id="rId13" Type="http://schemas.openxmlformats.org/officeDocument/2006/relationships/slide" Target="slides/slide7.xml"/><Relationship Id="rId57" Type="http://schemas.openxmlformats.org/officeDocument/2006/relationships/font" Target="fonts/FrauncesBlack-bold.fntdata"/><Relationship Id="rId12" Type="http://schemas.openxmlformats.org/officeDocument/2006/relationships/slide" Target="slides/slide6.xml"/><Relationship Id="rId56" Type="http://schemas.openxmlformats.org/officeDocument/2006/relationships/font" Target="fonts/Charm-bold.fntdata"/><Relationship Id="rId15" Type="http://schemas.openxmlformats.org/officeDocument/2006/relationships/slide" Target="slides/slide9.xml"/><Relationship Id="rId59" Type="http://schemas.openxmlformats.org/officeDocument/2006/relationships/font" Target="fonts/BungeeShade-regular.fntdata"/><Relationship Id="rId14" Type="http://schemas.openxmlformats.org/officeDocument/2006/relationships/slide" Target="slides/slide8.xml"/><Relationship Id="rId58" Type="http://schemas.openxmlformats.org/officeDocument/2006/relationships/font" Target="fonts/FrauncesBlack-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6" name="Google Shape;86;p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7" name="Google Shape;87;p1: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a:t>
            </a:r>
            <a:endParaRPr/>
          </a:p>
        </p:txBody>
      </p:sp>
      <p:sp>
        <p:nvSpPr>
          <p:cNvPr id="89" name="Google Shape;89;p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0" name="Google Shape;90;p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68" name="Google Shape;268;p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69" name="Google Shape;269;p9: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6</a:t>
            </a:r>
            <a:endParaRPr/>
          </a:p>
        </p:txBody>
      </p:sp>
      <p:sp>
        <p:nvSpPr>
          <p:cNvPr id="271" name="Google Shape;271;p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72" name="Google Shape;272;p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90" name="Google Shape;290;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91" name="Google Shape;291;p1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6</a:t>
            </a:r>
            <a:endParaRPr/>
          </a:p>
        </p:txBody>
      </p:sp>
      <p:sp>
        <p:nvSpPr>
          <p:cNvPr id="293" name="Google Shape;293;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94" name="Google Shape;294;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07" name="Google Shape;307;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08" name="Google Shape;308;p1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3</a:t>
            </a:r>
            <a:endParaRPr/>
          </a:p>
        </p:txBody>
      </p:sp>
      <p:sp>
        <p:nvSpPr>
          <p:cNvPr id="310" name="Google Shape;310;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11" name="Google Shape;311;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27" name="Google Shape;327;p1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28" name="Google Shape;328;p1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3</a:t>
            </a:r>
            <a:endParaRPr/>
          </a:p>
        </p:txBody>
      </p:sp>
      <p:sp>
        <p:nvSpPr>
          <p:cNvPr id="330" name="Google Shape;330;p1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31" name="Google Shape;331;p1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47" name="Google Shape;347;p1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48" name="Google Shape;348;p1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1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3</a:t>
            </a:r>
            <a:endParaRPr/>
          </a:p>
        </p:txBody>
      </p:sp>
      <p:sp>
        <p:nvSpPr>
          <p:cNvPr id="350" name="Google Shape;350;p1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51" name="Google Shape;351;p1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78" name="Google Shape;378;p1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79" name="Google Shape;379;p1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1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3</a:t>
            </a:r>
            <a:endParaRPr/>
          </a:p>
        </p:txBody>
      </p:sp>
      <p:sp>
        <p:nvSpPr>
          <p:cNvPr id="381" name="Google Shape;381;p1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82" name="Google Shape;382;p1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00" name="Google Shape;400;p1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01" name="Google Shape;401;p15: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1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3</a:t>
            </a:r>
            <a:endParaRPr/>
          </a:p>
        </p:txBody>
      </p:sp>
      <p:sp>
        <p:nvSpPr>
          <p:cNvPr id="403" name="Google Shape;403;p1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04" name="Google Shape;404;p1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20" name="Google Shape;420;p1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21" name="Google Shape;421;p16: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1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25</a:t>
            </a:r>
            <a:endParaRPr/>
          </a:p>
        </p:txBody>
      </p:sp>
      <p:sp>
        <p:nvSpPr>
          <p:cNvPr id="423" name="Google Shape;423;p1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24" name="Google Shape;424;p1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41" name="Google Shape;441;p1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42" name="Google Shape;442;p1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p1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25</a:t>
            </a:r>
            <a:endParaRPr/>
          </a:p>
        </p:txBody>
      </p:sp>
      <p:sp>
        <p:nvSpPr>
          <p:cNvPr id="444" name="Google Shape;444;p1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45" name="Google Shape;445;p1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58" name="Google Shape;458;p1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59" name="Google Shape;459;p18: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1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6</a:t>
            </a:r>
            <a:endParaRPr/>
          </a:p>
        </p:txBody>
      </p:sp>
      <p:sp>
        <p:nvSpPr>
          <p:cNvPr id="461" name="Google Shape;461;p1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62" name="Google Shape;462;p1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8" name="Google Shape;108;p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09" name="Google Shape;109;p2: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a:t>
            </a:r>
            <a:endParaRPr/>
          </a:p>
        </p:txBody>
      </p:sp>
      <p:sp>
        <p:nvSpPr>
          <p:cNvPr id="111" name="Google Shape;111;p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2" name="Google Shape;112;p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1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79" name="Google Shape;479;p1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80" name="Google Shape;480;p1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1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3</a:t>
            </a:r>
            <a:endParaRPr/>
          </a:p>
        </p:txBody>
      </p:sp>
      <p:sp>
        <p:nvSpPr>
          <p:cNvPr id="482" name="Google Shape;482;p1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83" name="Google Shape;483;p1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01" name="Google Shape;501;p2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02" name="Google Shape;502;p2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2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9</a:t>
            </a:r>
            <a:endParaRPr/>
          </a:p>
        </p:txBody>
      </p:sp>
      <p:sp>
        <p:nvSpPr>
          <p:cNvPr id="504" name="Google Shape;504;p2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05" name="Google Shape;505;p2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2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23" name="Google Shape;523;p2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24" name="Google Shape;524;p2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p2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9</a:t>
            </a:r>
            <a:endParaRPr/>
          </a:p>
        </p:txBody>
      </p:sp>
      <p:sp>
        <p:nvSpPr>
          <p:cNvPr id="526" name="Google Shape;526;p2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27" name="Google Shape;527;p2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2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41" name="Google Shape;541;p2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42" name="Google Shape;542;p2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p2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9</a:t>
            </a:r>
            <a:endParaRPr/>
          </a:p>
        </p:txBody>
      </p:sp>
      <p:sp>
        <p:nvSpPr>
          <p:cNvPr id="544" name="Google Shape;544;p2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45" name="Google Shape;545;p2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2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59" name="Google Shape;559;p2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60" name="Google Shape;560;p2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p2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9</a:t>
            </a:r>
            <a:endParaRPr/>
          </a:p>
        </p:txBody>
      </p:sp>
      <p:sp>
        <p:nvSpPr>
          <p:cNvPr id="562" name="Google Shape;562;p2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63" name="Google Shape;563;p2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2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77" name="Google Shape;577;p2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78" name="Google Shape;578;p2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p2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9</a:t>
            </a:r>
            <a:endParaRPr/>
          </a:p>
        </p:txBody>
      </p:sp>
      <p:sp>
        <p:nvSpPr>
          <p:cNvPr id="580" name="Google Shape;580;p2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81" name="Google Shape;581;p2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2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95" name="Google Shape;595;p2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96" name="Google Shape;596;p2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7" name="Google Shape;597;p2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9</a:t>
            </a:r>
            <a:endParaRPr/>
          </a:p>
        </p:txBody>
      </p:sp>
      <p:sp>
        <p:nvSpPr>
          <p:cNvPr id="598" name="Google Shape;598;p2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99" name="Google Shape;599;p2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2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13" name="Google Shape;613;p2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614" name="Google Shape;614;p26: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p2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3</a:t>
            </a:r>
            <a:endParaRPr/>
          </a:p>
        </p:txBody>
      </p:sp>
      <p:sp>
        <p:nvSpPr>
          <p:cNvPr id="616" name="Google Shape;616;p2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17" name="Google Shape;617;p2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2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39" name="Google Shape;639;p2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640" name="Google Shape;640;p2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1" name="Google Shape;641;p2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3</a:t>
            </a:r>
            <a:endParaRPr/>
          </a:p>
        </p:txBody>
      </p:sp>
      <p:sp>
        <p:nvSpPr>
          <p:cNvPr id="642" name="Google Shape;642;p2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43" name="Google Shape;643;p2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2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66" name="Google Shape;666;p2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667" name="Google Shape;667;p2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 name="Google Shape;668;p2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12</a:t>
            </a:r>
            <a:endParaRPr/>
          </a:p>
        </p:txBody>
      </p:sp>
      <p:sp>
        <p:nvSpPr>
          <p:cNvPr id="669" name="Google Shape;669;p2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70" name="Google Shape;670;p2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6" name="Google Shape;126;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27" name="Google Shape;127;p3: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4</a:t>
            </a:r>
            <a:endParaRPr/>
          </a:p>
        </p:txBody>
      </p:sp>
      <p:sp>
        <p:nvSpPr>
          <p:cNvPr id="129" name="Google Shape;129;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0" name="Google Shape;130;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2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85" name="Google Shape;685;p2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686" name="Google Shape;686;p2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7" name="Google Shape;687;p2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3</a:t>
            </a:r>
            <a:endParaRPr/>
          </a:p>
        </p:txBody>
      </p:sp>
      <p:sp>
        <p:nvSpPr>
          <p:cNvPr id="688" name="Google Shape;688;p2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89" name="Google Shape;689;p2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3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11" name="Google Shape;711;p3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712" name="Google Shape;712;p3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3" name="Google Shape;713;p3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11</a:t>
            </a:r>
            <a:endParaRPr/>
          </a:p>
        </p:txBody>
      </p:sp>
      <p:sp>
        <p:nvSpPr>
          <p:cNvPr id="714" name="Google Shape;714;p3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15" name="Google Shape;715;p3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3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45" name="Google Shape;745;p3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746" name="Google Shape;746;p3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7" name="Google Shape;747;p3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3</a:t>
            </a:r>
            <a:endParaRPr/>
          </a:p>
        </p:txBody>
      </p:sp>
      <p:sp>
        <p:nvSpPr>
          <p:cNvPr id="748" name="Google Shape;748;p3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49" name="Google Shape;749;p3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3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70" name="Google Shape;770;p3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771" name="Google Shape;771;p3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2" name="Google Shape;772;p3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3</a:t>
            </a:r>
            <a:endParaRPr/>
          </a:p>
        </p:txBody>
      </p:sp>
      <p:sp>
        <p:nvSpPr>
          <p:cNvPr id="773" name="Google Shape;773;p3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74" name="Google Shape;774;p3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3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93" name="Google Shape;793;p3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794" name="Google Shape;794;p33: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5" name="Google Shape;795;p3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14</a:t>
            </a:r>
            <a:endParaRPr/>
          </a:p>
        </p:txBody>
      </p:sp>
      <p:sp>
        <p:nvSpPr>
          <p:cNvPr id="796" name="Google Shape;796;p3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97" name="Google Shape;797;p3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3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14" name="Google Shape;814;p3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15" name="Google Shape;815;p3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6" name="Google Shape;816;p3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6</a:t>
            </a:r>
            <a:endParaRPr/>
          </a:p>
        </p:txBody>
      </p:sp>
      <p:sp>
        <p:nvSpPr>
          <p:cNvPr id="817" name="Google Shape;817;p3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18" name="Google Shape;818;p3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3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35" name="Google Shape;835;p3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36" name="Google Shape;836;p3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7" name="Google Shape;837;p3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7</a:t>
            </a:r>
            <a:endParaRPr/>
          </a:p>
        </p:txBody>
      </p:sp>
      <p:sp>
        <p:nvSpPr>
          <p:cNvPr id="838" name="Google Shape;838;p3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39" name="Google Shape;839;p3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3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54" name="Google Shape;854;p3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55" name="Google Shape;855;p36: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6" name="Google Shape;856;p3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5</a:t>
            </a:r>
            <a:endParaRPr/>
          </a:p>
        </p:txBody>
      </p:sp>
      <p:sp>
        <p:nvSpPr>
          <p:cNvPr id="857" name="Google Shape;857;p3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58" name="Google Shape;858;p3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3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70" name="Google Shape;870;p3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71" name="Google Shape;871;p3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2" name="Google Shape;872;p3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24</a:t>
            </a:r>
            <a:endParaRPr/>
          </a:p>
        </p:txBody>
      </p:sp>
      <p:sp>
        <p:nvSpPr>
          <p:cNvPr id="873" name="Google Shape;873;p3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74" name="Google Shape;874;p3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698a891bf6_0_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8" name="Google Shape;148;g2698a891bf6_0_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49" name="Google Shape;149;g2698a891bf6_0_0:notes"/>
          <p:cNvSpPr/>
          <p:nvPr>
            <p:ph idx="3"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2698a891bf6_0_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4</a:t>
            </a:r>
            <a:endParaRPr/>
          </a:p>
        </p:txBody>
      </p:sp>
      <p:sp>
        <p:nvSpPr>
          <p:cNvPr id="151" name="Google Shape;151;g2698a891bf6_0_0: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52" name="Google Shape;152;g2698a891bf6_0_0: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70" name="Google Shape;170;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71" name="Google Shape;171;p4: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a:t>
            </a:r>
            <a:endParaRPr/>
          </a:p>
        </p:txBody>
      </p:sp>
      <p:sp>
        <p:nvSpPr>
          <p:cNvPr id="173" name="Google Shape;173;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74" name="Google Shape;174;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85" name="Google Shape;185;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86" name="Google Shape;186;p5: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3</a:t>
            </a:r>
            <a:endParaRPr/>
          </a:p>
        </p:txBody>
      </p:sp>
      <p:sp>
        <p:nvSpPr>
          <p:cNvPr id="188" name="Google Shape;188;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89" name="Google Shape;189;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15" name="Google Shape;215;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16" name="Google Shape;216;p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3</a:t>
            </a:r>
            <a:endParaRPr/>
          </a:p>
        </p:txBody>
      </p:sp>
      <p:sp>
        <p:nvSpPr>
          <p:cNvPr id="218" name="Google Shape;218;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19" name="Google Shape;219;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31" name="Google Shape;231;p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32" name="Google Shape;232;p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3</a:t>
            </a:r>
            <a:endParaRPr/>
          </a:p>
        </p:txBody>
      </p:sp>
      <p:sp>
        <p:nvSpPr>
          <p:cNvPr id="234" name="Google Shape;234;p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35" name="Google Shape;235;p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51" name="Google Shape;251;p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52" name="Google Shape;252;p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6</a:t>
            </a:r>
            <a:endParaRPr/>
          </a:p>
        </p:txBody>
      </p:sp>
      <p:sp>
        <p:nvSpPr>
          <p:cNvPr id="254" name="Google Shape;254;p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55" name="Google Shape;255;p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4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4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4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4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4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4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4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4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7"/>
          <p:cNvSpPr/>
          <p:nvPr>
            <p:ph idx="2" type="pic"/>
          </p:nvPr>
        </p:nvSpPr>
        <p:spPr>
          <a:xfrm>
            <a:off x="1792288" y="612775"/>
            <a:ext cx="5486400" cy="4114800"/>
          </a:xfrm>
          <a:prstGeom prst="rect">
            <a:avLst/>
          </a:prstGeom>
          <a:noFill/>
          <a:ln>
            <a:noFill/>
          </a:ln>
        </p:spPr>
      </p:sp>
      <p:sp>
        <p:nvSpPr>
          <p:cNvPr id="68" name="Google Shape;68;p4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7.png"/><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jpg"/><Relationship Id="rId4" Type="http://schemas.openxmlformats.org/officeDocument/2006/relationships/image" Target="../media/image25.png"/><Relationship Id="rId5" Type="http://schemas.openxmlformats.org/officeDocument/2006/relationships/image" Target="../media/image11.png"/><Relationship Id="rId6"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2.jpg"/><Relationship Id="rId4" Type="http://schemas.openxmlformats.org/officeDocument/2006/relationships/image" Target="../media/image25.png"/><Relationship Id="rId5" Type="http://schemas.openxmlformats.org/officeDocument/2006/relationships/image" Target="../media/image11.png"/><Relationship Id="rId6" Type="http://schemas.openxmlformats.org/officeDocument/2006/relationships/image" Target="../media/image29.png"/><Relationship Id="rId7"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2.jpg"/><Relationship Id="rId4" Type="http://schemas.openxmlformats.org/officeDocument/2006/relationships/image" Target="../media/image11.png"/><Relationship Id="rId5" Type="http://schemas.openxmlformats.org/officeDocument/2006/relationships/image" Target="../media/image3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2.jpg"/><Relationship Id="rId4" Type="http://schemas.openxmlformats.org/officeDocument/2006/relationships/image" Target="../media/image41.png"/><Relationship Id="rId9" Type="http://schemas.openxmlformats.org/officeDocument/2006/relationships/image" Target="../media/image11.png"/><Relationship Id="rId5" Type="http://schemas.openxmlformats.org/officeDocument/2006/relationships/image" Target="../media/image44.png"/><Relationship Id="rId6" Type="http://schemas.openxmlformats.org/officeDocument/2006/relationships/image" Target="../media/image3.png"/><Relationship Id="rId7" Type="http://schemas.openxmlformats.org/officeDocument/2006/relationships/image" Target="../media/image38.png"/><Relationship Id="rId8"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jpg"/><Relationship Id="rId4" Type="http://schemas.openxmlformats.org/officeDocument/2006/relationships/image" Target="../media/image37.png"/><Relationship Id="rId5" Type="http://schemas.openxmlformats.org/officeDocument/2006/relationships/image" Target="../media/image3.png"/><Relationship Id="rId6" Type="http://schemas.openxmlformats.org/officeDocument/2006/relationships/image" Target="../media/image32.png"/><Relationship Id="rId7" Type="http://schemas.openxmlformats.org/officeDocument/2006/relationships/image" Target="../media/image45.png"/><Relationship Id="rId8"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2.jpg"/><Relationship Id="rId4" Type="http://schemas.openxmlformats.org/officeDocument/2006/relationships/image" Target="../media/image32.png"/><Relationship Id="rId5"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2.jp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png"/><Relationship Id="rId7" Type="http://schemas.openxmlformats.org/officeDocument/2006/relationships/image" Target="../media/image45.png"/><Relationship Id="rId8"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2.jpg"/><Relationship Id="rId4" Type="http://schemas.openxmlformats.org/officeDocument/2006/relationships/image" Target="../media/image11.png"/><Relationship Id="rId5" Type="http://schemas.openxmlformats.org/officeDocument/2006/relationships/image" Target="../media/image33.png"/><Relationship Id="rId6"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2.jp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2.jpg"/><Relationship Id="rId4" Type="http://schemas.openxmlformats.org/officeDocument/2006/relationships/image" Target="../media/image40.png"/><Relationship Id="rId10" Type="http://schemas.openxmlformats.org/officeDocument/2006/relationships/image" Target="../media/image11.png"/><Relationship Id="rId9" Type="http://schemas.openxmlformats.org/officeDocument/2006/relationships/image" Target="../media/image45.png"/><Relationship Id="rId5" Type="http://schemas.openxmlformats.org/officeDocument/2006/relationships/image" Target="../media/image47.png"/><Relationship Id="rId6" Type="http://schemas.openxmlformats.org/officeDocument/2006/relationships/image" Target="../media/image49.png"/><Relationship Id="rId7" Type="http://schemas.openxmlformats.org/officeDocument/2006/relationships/image" Target="../media/image38.png"/><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2.jpg"/><Relationship Id="rId4" Type="http://schemas.openxmlformats.org/officeDocument/2006/relationships/image" Target="../media/image9.png"/><Relationship Id="rId5"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2.jpg"/><Relationship Id="rId4" Type="http://schemas.openxmlformats.org/officeDocument/2006/relationships/image" Target="../media/image38.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2.jpg"/><Relationship Id="rId4" Type="http://schemas.openxmlformats.org/officeDocument/2006/relationships/image" Target="../media/image11.png"/><Relationship Id="rId5" Type="http://schemas.openxmlformats.org/officeDocument/2006/relationships/image" Target="../media/image45.png"/><Relationship Id="rId6"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 Id="rId4" Type="http://schemas.openxmlformats.org/officeDocument/2006/relationships/image" Target="../media/image45.png"/><Relationship Id="rId5" Type="http://schemas.openxmlformats.org/officeDocument/2006/relationships/image" Target="../media/image3.png"/><Relationship Id="rId6"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jpg"/><Relationship Id="rId4" Type="http://schemas.openxmlformats.org/officeDocument/2006/relationships/image" Target="../media/image45.png"/><Relationship Id="rId5" Type="http://schemas.openxmlformats.org/officeDocument/2006/relationships/image" Target="../media/image3.png"/><Relationship Id="rId6"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2.jpg"/><Relationship Id="rId4" Type="http://schemas.openxmlformats.org/officeDocument/2006/relationships/image" Target="../media/image45.png"/><Relationship Id="rId5" Type="http://schemas.openxmlformats.org/officeDocument/2006/relationships/image" Target="../media/image3.png"/><Relationship Id="rId6"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2.jpg"/><Relationship Id="rId4" Type="http://schemas.openxmlformats.org/officeDocument/2006/relationships/image" Target="../media/image45.png"/><Relationship Id="rId5" Type="http://schemas.openxmlformats.org/officeDocument/2006/relationships/image" Target="../media/image3.png"/><Relationship Id="rId6"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2.jpg"/><Relationship Id="rId4" Type="http://schemas.openxmlformats.org/officeDocument/2006/relationships/image" Target="../media/image45.png"/><Relationship Id="rId5" Type="http://schemas.openxmlformats.org/officeDocument/2006/relationships/image" Target="../media/image3.png"/><Relationship Id="rId6"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2.jpg"/><Relationship Id="rId4" Type="http://schemas.openxmlformats.org/officeDocument/2006/relationships/image" Target="../media/image45.png"/><Relationship Id="rId5" Type="http://schemas.openxmlformats.org/officeDocument/2006/relationships/image" Target="../media/image3.png"/><Relationship Id="rId6"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2.jpg"/><Relationship Id="rId4" Type="http://schemas.openxmlformats.org/officeDocument/2006/relationships/image" Target="../media/image38.png"/><Relationship Id="rId5" Type="http://schemas.openxmlformats.org/officeDocument/2006/relationships/image" Target="../media/image3.png"/><Relationship Id="rId6" Type="http://schemas.openxmlformats.org/officeDocument/2006/relationships/image" Target="../media/image45.png"/><Relationship Id="rId7"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2.jpg"/><Relationship Id="rId4" Type="http://schemas.openxmlformats.org/officeDocument/2006/relationships/image" Target="../media/image11.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2.jpg"/><Relationship Id="rId4"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2.jpg"/><Relationship Id="rId4" Type="http://schemas.openxmlformats.org/officeDocument/2006/relationships/image" Target="../media/image3.png"/><Relationship Id="rId5" Type="http://schemas.openxmlformats.org/officeDocument/2006/relationships/image" Target="../media/image4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2.jp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2.jpg"/><Relationship Id="rId4" Type="http://schemas.openxmlformats.org/officeDocument/2006/relationships/image" Target="../media/image3.png"/><Relationship Id="rId5"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2.jpg"/><Relationship Id="rId4" Type="http://schemas.openxmlformats.org/officeDocument/2006/relationships/image" Target="../media/image55.png"/><Relationship Id="rId5" Type="http://schemas.openxmlformats.org/officeDocument/2006/relationships/image" Target="../media/image3.png"/><Relationship Id="rId6" Type="http://schemas.openxmlformats.org/officeDocument/2006/relationships/image" Target="../media/image45.png"/><Relationship Id="rId7"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2.jp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2.jpg"/><Relationship Id="rId4" Type="http://schemas.openxmlformats.org/officeDocument/2006/relationships/image" Target="../media/image59.png"/><Relationship Id="rId5" Type="http://schemas.openxmlformats.org/officeDocument/2006/relationships/image" Target="../media/image5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2.jpg"/><Relationship Id="rId4" Type="http://schemas.openxmlformats.org/officeDocument/2006/relationships/image" Target="../media/image3.png"/><Relationship Id="rId5" Type="http://schemas.openxmlformats.org/officeDocument/2006/relationships/image" Target="../media/image51.png"/><Relationship Id="rId6"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2.jpg"/><Relationship Id="rId4" Type="http://schemas.openxmlformats.org/officeDocument/2006/relationships/image" Target="../media/image61.png"/><Relationship Id="rId5" Type="http://schemas.openxmlformats.org/officeDocument/2006/relationships/image" Target="../media/image56.png"/><Relationship Id="rId6" Type="http://schemas.openxmlformats.org/officeDocument/2006/relationships/image" Target="../media/image6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2.jp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45.png"/><Relationship Id="rId8"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2.jpg"/><Relationship Id="rId4"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jpg"/><Relationship Id="rId4"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2.jpg"/><Relationship Id="rId4" Type="http://schemas.openxmlformats.org/officeDocument/2006/relationships/image" Target="../media/image63.png"/><Relationship Id="rId5" Type="http://schemas.openxmlformats.org/officeDocument/2006/relationships/image" Target="../media/image11.png"/><Relationship Id="rId6" Type="http://schemas.openxmlformats.org/officeDocument/2006/relationships/image" Target="../media/image6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jpg"/><Relationship Id="rId4" Type="http://schemas.openxmlformats.org/officeDocument/2006/relationships/image" Target="../media/image16.png"/><Relationship Id="rId9" Type="http://schemas.openxmlformats.org/officeDocument/2006/relationships/image" Target="../media/image20.png"/><Relationship Id="rId5" Type="http://schemas.openxmlformats.org/officeDocument/2006/relationships/image" Target="../media/image3.png"/><Relationship Id="rId6" Type="http://schemas.openxmlformats.org/officeDocument/2006/relationships/image" Target="../media/image19.png"/><Relationship Id="rId7" Type="http://schemas.openxmlformats.org/officeDocument/2006/relationships/image" Target="../media/image11.png"/><Relationship Id="rId8"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jpg"/><Relationship Id="rId4" Type="http://schemas.openxmlformats.org/officeDocument/2006/relationships/image" Target="../media/image11.png"/><Relationship Id="rId5" Type="http://schemas.openxmlformats.org/officeDocument/2006/relationships/image" Target="../media/image16.png"/><Relationship Id="rId6" Type="http://schemas.openxmlformats.org/officeDocument/2006/relationships/image" Target="../media/image19.png"/><Relationship Id="rId7"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p:nvPr/>
        </p:nvSpPr>
        <p:spPr>
          <a:xfrm>
            <a:off x="0" y="0"/>
            <a:ext cx="2039112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93" name="Google Shape;93;p1"/>
          <p:cNvSpPr/>
          <p:nvPr/>
        </p:nvSpPr>
        <p:spPr>
          <a:xfrm>
            <a:off x="-4939" y="-24853"/>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
          <p:cNvSpPr/>
          <p:nvPr/>
        </p:nvSpPr>
        <p:spPr>
          <a:xfrm>
            <a:off x="8913603" y="57954"/>
            <a:ext cx="850011" cy="482918"/>
          </a:xfrm>
          <a:custGeom>
            <a:rect b="b" l="l" r="r" t="t"/>
            <a:pathLst>
              <a:path extrusionOk="0" h="643890" w="1133348">
                <a:moveTo>
                  <a:pt x="0" y="0"/>
                </a:moveTo>
                <a:lnTo>
                  <a:pt x="1133348" y="0"/>
                </a:lnTo>
                <a:lnTo>
                  <a:pt x="1133348" y="643890"/>
                </a:lnTo>
                <a:lnTo>
                  <a:pt x="0" y="643890"/>
                </a:lnTo>
                <a:close/>
              </a:path>
            </a:pathLst>
          </a:custGeom>
          <a:solidFill>
            <a:srgbClr val="C00000"/>
          </a:solidFill>
          <a:ln>
            <a:noFill/>
          </a:ln>
        </p:spPr>
      </p:sp>
      <p:sp>
        <p:nvSpPr>
          <p:cNvPr id="95" name="Google Shape;95;p1"/>
          <p:cNvSpPr/>
          <p:nvPr/>
        </p:nvSpPr>
        <p:spPr>
          <a:xfrm>
            <a:off x="16195538" y="181332"/>
            <a:ext cx="2053406" cy="1933790"/>
          </a:xfrm>
          <a:custGeom>
            <a:rect b="b" l="l" r="r" t="t"/>
            <a:pathLst>
              <a:path extrusionOk="0" h="1933790" w="2053406">
                <a:moveTo>
                  <a:pt x="0" y="0"/>
                </a:moveTo>
                <a:lnTo>
                  <a:pt x="2053406" y="0"/>
                </a:lnTo>
                <a:lnTo>
                  <a:pt x="2053406" y="1933790"/>
                </a:lnTo>
                <a:lnTo>
                  <a:pt x="0" y="1933790"/>
                </a:lnTo>
                <a:lnTo>
                  <a:pt x="0" y="0"/>
                </a:lnTo>
                <a:close/>
              </a:path>
            </a:pathLst>
          </a:custGeom>
          <a:blipFill rotWithShape="1">
            <a:blip r:embed="rId4">
              <a:alphaModFix/>
            </a:blip>
            <a:stretch>
              <a:fillRect b="0" l="0" r="0" t="0"/>
            </a:stretch>
          </a:blipFill>
          <a:ln>
            <a:noFill/>
          </a:ln>
        </p:spPr>
      </p:sp>
      <p:sp>
        <p:nvSpPr>
          <p:cNvPr id="96" name="Google Shape;96;p1"/>
          <p:cNvSpPr txBox="1"/>
          <p:nvPr/>
        </p:nvSpPr>
        <p:spPr>
          <a:xfrm>
            <a:off x="9562237" y="1567435"/>
            <a:ext cx="6021000" cy="10773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i="0" lang="en-US" sz="6999" u="none" cap="none" strike="noStrike">
                <a:solidFill>
                  <a:srgbClr val="C00000"/>
                </a:solidFill>
                <a:latin typeface="Pacifico"/>
                <a:ea typeface="Pacifico"/>
                <a:cs typeface="Pacifico"/>
                <a:sym typeface="Pacifico"/>
              </a:rPr>
              <a:t>Vĩnh biệt </a:t>
            </a:r>
            <a:endParaRPr>
              <a:latin typeface="Pacifico"/>
              <a:ea typeface="Pacifico"/>
              <a:cs typeface="Pacifico"/>
              <a:sym typeface="Pacifico"/>
            </a:endParaRPr>
          </a:p>
        </p:txBody>
      </p:sp>
      <p:sp>
        <p:nvSpPr>
          <p:cNvPr id="97" name="Google Shape;97;p1"/>
          <p:cNvSpPr txBox="1"/>
          <p:nvPr/>
        </p:nvSpPr>
        <p:spPr>
          <a:xfrm>
            <a:off x="10464288" y="2853310"/>
            <a:ext cx="2526900" cy="11544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i="0" lang="en-US" sz="7500" u="none" cap="none" strike="noStrike">
                <a:solidFill>
                  <a:srgbClr val="C00000"/>
                </a:solidFill>
                <a:latin typeface="Saira Stencil One"/>
                <a:ea typeface="Saira Stencil One"/>
                <a:cs typeface="Saira Stencil One"/>
                <a:sym typeface="Saira Stencil One"/>
              </a:rPr>
              <a:t>CỬU </a:t>
            </a:r>
            <a:endParaRPr>
              <a:latin typeface="Saira Stencil One"/>
              <a:ea typeface="Saira Stencil One"/>
              <a:cs typeface="Saira Stencil One"/>
              <a:sym typeface="Saira Stencil One"/>
            </a:endParaRPr>
          </a:p>
        </p:txBody>
      </p:sp>
      <p:sp>
        <p:nvSpPr>
          <p:cNvPr id="98" name="Google Shape;98;p1"/>
          <p:cNvSpPr txBox="1"/>
          <p:nvPr/>
        </p:nvSpPr>
        <p:spPr>
          <a:xfrm>
            <a:off x="11288930" y="4218701"/>
            <a:ext cx="4595400" cy="1154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7500" u="none" cap="none" strike="noStrike">
                <a:solidFill>
                  <a:srgbClr val="C00000"/>
                </a:solidFill>
                <a:latin typeface="Saira Stencil One"/>
                <a:ea typeface="Saira Stencil One"/>
                <a:cs typeface="Saira Stencil One"/>
                <a:sym typeface="Saira Stencil One"/>
              </a:rPr>
              <a:t>TRÙNG </a:t>
            </a:r>
            <a:endParaRPr>
              <a:latin typeface="Saira Stencil One"/>
              <a:ea typeface="Saira Stencil One"/>
              <a:cs typeface="Saira Stencil One"/>
              <a:sym typeface="Saira Stencil One"/>
            </a:endParaRPr>
          </a:p>
        </p:txBody>
      </p:sp>
      <p:sp>
        <p:nvSpPr>
          <p:cNvPr id="99" name="Google Shape;99;p1"/>
          <p:cNvSpPr txBox="1"/>
          <p:nvPr/>
        </p:nvSpPr>
        <p:spPr>
          <a:xfrm>
            <a:off x="14113351" y="5534070"/>
            <a:ext cx="2275200" cy="11544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i="0" lang="en-US" sz="7500" u="none" cap="none" strike="noStrike">
                <a:solidFill>
                  <a:srgbClr val="C00000"/>
                </a:solidFill>
                <a:latin typeface="Saira Stencil One"/>
                <a:ea typeface="Saira Stencil One"/>
                <a:cs typeface="Saira Stencil One"/>
                <a:sym typeface="Saira Stencil One"/>
              </a:rPr>
              <a:t>ĐÀI</a:t>
            </a:r>
            <a:endParaRPr>
              <a:latin typeface="Saira Stencil One"/>
              <a:ea typeface="Saira Stencil One"/>
              <a:cs typeface="Saira Stencil One"/>
              <a:sym typeface="Saira Stencil One"/>
            </a:endParaRPr>
          </a:p>
        </p:txBody>
      </p:sp>
      <p:sp>
        <p:nvSpPr>
          <p:cNvPr id="100" name="Google Shape;100;p1"/>
          <p:cNvSpPr txBox="1"/>
          <p:nvPr/>
        </p:nvSpPr>
        <p:spPr>
          <a:xfrm>
            <a:off x="9144000" y="7234319"/>
            <a:ext cx="8565000" cy="762000"/>
          </a:xfrm>
          <a:prstGeom prst="rect">
            <a:avLst/>
          </a:prstGeom>
          <a:noFill/>
          <a:ln>
            <a:noFill/>
          </a:ln>
        </p:spPr>
        <p:txBody>
          <a:bodyPr anchorCtr="0" anchor="t" bIns="0" lIns="0" spcFirstLastPara="1" rIns="0" wrap="square" tIns="0">
            <a:spAutoFit/>
          </a:bodyPr>
          <a:lstStyle/>
          <a:p>
            <a:pPr indent="0" lvl="0" marL="0" marR="0" rtl="0" algn="ctr">
              <a:lnSpc>
                <a:spcPct val="99000"/>
              </a:lnSpc>
              <a:spcBef>
                <a:spcPts val="0"/>
              </a:spcBef>
              <a:spcAft>
                <a:spcPts val="0"/>
              </a:spcAft>
              <a:buNone/>
            </a:pPr>
            <a:r>
              <a:rPr i="0" lang="en-US" sz="5000" u="none" cap="none" strike="noStrike">
                <a:solidFill>
                  <a:srgbClr val="C00000"/>
                </a:solidFill>
                <a:latin typeface="Fraunces"/>
                <a:ea typeface="Fraunces"/>
                <a:cs typeface="Fraunces"/>
                <a:sym typeface="Fraunces"/>
              </a:rPr>
              <a:t>(Trích</a:t>
            </a:r>
            <a:r>
              <a:rPr i="1" lang="en-US" sz="5000" u="none" cap="none" strike="noStrike">
                <a:solidFill>
                  <a:srgbClr val="C00000"/>
                </a:solidFill>
                <a:latin typeface="Fraunces"/>
                <a:ea typeface="Fraunces"/>
                <a:cs typeface="Fraunces"/>
                <a:sym typeface="Fraunces"/>
              </a:rPr>
              <a:t> </a:t>
            </a:r>
            <a:r>
              <a:rPr i="1" lang="en-US" sz="5000" u="none" cap="none" strike="noStrike">
                <a:solidFill>
                  <a:srgbClr val="C00000"/>
                </a:solidFill>
                <a:latin typeface="Fraunces"/>
                <a:ea typeface="Fraunces"/>
                <a:cs typeface="Fraunces"/>
                <a:sym typeface="Fraunces"/>
                <a:extLst>
                  <a:ext uri="http://customooxmlschemas.google.com/">
                    <go:slidesCustomData xmlns:go="http://customooxmlschemas.google.com/" textRoundtripDataId="0"/>
                  </a:ext>
                </a:extLst>
              </a:rPr>
              <a:t>Vũ Như Tô</a:t>
            </a:r>
            <a:r>
              <a:rPr i="0" lang="en-US" sz="5000" u="none" cap="none" strike="noStrike">
                <a:solidFill>
                  <a:srgbClr val="C00000"/>
                </a:solidFill>
                <a:latin typeface="Fraunces"/>
                <a:ea typeface="Fraunces"/>
                <a:cs typeface="Fraunces"/>
                <a:sym typeface="Fraunces"/>
              </a:rPr>
              <a:t>)</a:t>
            </a:r>
            <a:endParaRPr>
              <a:latin typeface="Fraunces"/>
              <a:ea typeface="Fraunces"/>
              <a:cs typeface="Fraunces"/>
              <a:sym typeface="Fraunces"/>
            </a:endParaRPr>
          </a:p>
        </p:txBody>
      </p:sp>
      <p:sp>
        <p:nvSpPr>
          <p:cNvPr id="101" name="Google Shape;101;p1"/>
          <p:cNvSpPr txBox="1"/>
          <p:nvPr/>
        </p:nvSpPr>
        <p:spPr>
          <a:xfrm>
            <a:off x="9338606" y="8114349"/>
            <a:ext cx="8565000" cy="762000"/>
          </a:xfrm>
          <a:prstGeom prst="rect">
            <a:avLst/>
          </a:prstGeom>
          <a:noFill/>
          <a:ln>
            <a:noFill/>
          </a:ln>
        </p:spPr>
        <p:txBody>
          <a:bodyPr anchorCtr="0" anchor="t" bIns="0" lIns="0" spcFirstLastPara="1" rIns="0" wrap="square" tIns="0">
            <a:spAutoFit/>
          </a:bodyPr>
          <a:lstStyle/>
          <a:p>
            <a:pPr indent="0" lvl="0" marL="0" marR="0" rtl="0" algn="ctr">
              <a:lnSpc>
                <a:spcPct val="99000"/>
              </a:lnSpc>
              <a:spcBef>
                <a:spcPts val="0"/>
              </a:spcBef>
              <a:spcAft>
                <a:spcPts val="0"/>
              </a:spcAft>
              <a:buNone/>
            </a:pPr>
            <a:r>
              <a:rPr i="0" lang="en-US" sz="5000" u="none" cap="none" strike="noStrike">
                <a:solidFill>
                  <a:srgbClr val="C00000"/>
                </a:solidFill>
                <a:latin typeface="Fraunces"/>
                <a:ea typeface="Fraunces"/>
                <a:cs typeface="Fraunces"/>
                <a:sym typeface="Fraunces"/>
              </a:rPr>
              <a:t>Nguyễn Huy Tưởng</a:t>
            </a:r>
            <a:endParaRPr>
              <a:latin typeface="Fraunces"/>
              <a:ea typeface="Fraunces"/>
              <a:cs typeface="Fraunces"/>
              <a:sym typeface="Fraunces"/>
            </a:endParaRPr>
          </a:p>
        </p:txBody>
      </p:sp>
      <p:sp>
        <p:nvSpPr>
          <p:cNvPr id="102" name="Google Shape;102;p1"/>
          <p:cNvSpPr/>
          <p:nvPr/>
        </p:nvSpPr>
        <p:spPr>
          <a:xfrm>
            <a:off x="6081471" y="-171883"/>
            <a:ext cx="3681631" cy="6487456"/>
          </a:xfrm>
          <a:custGeom>
            <a:rect b="b" l="l" r="r" t="t"/>
            <a:pathLst>
              <a:path extrusionOk="0" h="6487456" w="3681631">
                <a:moveTo>
                  <a:pt x="0" y="0"/>
                </a:moveTo>
                <a:lnTo>
                  <a:pt x="3681631" y="0"/>
                </a:lnTo>
                <a:lnTo>
                  <a:pt x="3681631" y="6487456"/>
                </a:lnTo>
                <a:lnTo>
                  <a:pt x="0" y="6487456"/>
                </a:lnTo>
                <a:lnTo>
                  <a:pt x="0" y="0"/>
                </a:lnTo>
                <a:close/>
              </a:path>
            </a:pathLst>
          </a:custGeom>
          <a:blipFill rotWithShape="1">
            <a:blip r:embed="rId5">
              <a:alphaModFix/>
            </a:blip>
            <a:stretch>
              <a:fillRect b="0" l="0" r="0" t="0"/>
            </a:stretch>
          </a:blipFill>
          <a:ln>
            <a:noFill/>
          </a:ln>
        </p:spPr>
      </p:sp>
      <p:sp>
        <p:nvSpPr>
          <p:cNvPr id="103" name="Google Shape;103;p1"/>
          <p:cNvSpPr/>
          <p:nvPr/>
        </p:nvSpPr>
        <p:spPr>
          <a:xfrm>
            <a:off x="3682851" y="252336"/>
            <a:ext cx="5879386" cy="9943218"/>
          </a:xfrm>
          <a:custGeom>
            <a:rect b="b" l="l" r="r" t="t"/>
            <a:pathLst>
              <a:path extrusionOk="0" h="9943218" w="5879386">
                <a:moveTo>
                  <a:pt x="0" y="0"/>
                </a:moveTo>
                <a:lnTo>
                  <a:pt x="5879386" y="0"/>
                </a:lnTo>
                <a:lnTo>
                  <a:pt x="5879386" y="9943218"/>
                </a:lnTo>
                <a:lnTo>
                  <a:pt x="0" y="9943218"/>
                </a:lnTo>
                <a:lnTo>
                  <a:pt x="0" y="0"/>
                </a:lnTo>
                <a:close/>
              </a:path>
            </a:pathLst>
          </a:custGeom>
          <a:blipFill rotWithShape="1">
            <a:blip r:embed="rId6">
              <a:alphaModFix/>
            </a:blip>
            <a:stretch>
              <a:fillRect b="-51784" l="0" r="0" t="0"/>
            </a:stretch>
          </a:blipFill>
          <a:ln>
            <a:noFill/>
          </a:ln>
        </p:spPr>
      </p:sp>
      <p:sp>
        <p:nvSpPr>
          <p:cNvPr id="104" name="Google Shape;104;p1"/>
          <p:cNvSpPr/>
          <p:nvPr/>
        </p:nvSpPr>
        <p:spPr>
          <a:xfrm>
            <a:off x="-1116122" y="1028700"/>
            <a:ext cx="7197593" cy="7363266"/>
          </a:xfrm>
          <a:custGeom>
            <a:rect b="b" l="l" r="r" t="t"/>
            <a:pathLst>
              <a:path extrusionOk="0" h="7363266" w="7197593">
                <a:moveTo>
                  <a:pt x="0" y="0"/>
                </a:moveTo>
                <a:lnTo>
                  <a:pt x="7197593" y="0"/>
                </a:lnTo>
                <a:lnTo>
                  <a:pt x="7197593" y="7363266"/>
                </a:lnTo>
                <a:lnTo>
                  <a:pt x="0" y="7363266"/>
                </a:lnTo>
                <a:lnTo>
                  <a:pt x="0" y="0"/>
                </a:lnTo>
                <a:close/>
              </a:path>
            </a:pathLst>
          </a:custGeom>
          <a:blipFill rotWithShape="1">
            <a:blip r:embed="rId7">
              <a:alphaModFix/>
            </a:blip>
            <a:stretch>
              <a:fillRect b="0" l="0" r="0" t="0"/>
            </a:stretch>
          </a:blipFill>
          <a:ln>
            <a:noFill/>
          </a:ln>
        </p:spPr>
      </p:sp>
      <p:sp>
        <p:nvSpPr>
          <p:cNvPr id="105" name="Google Shape;105;p1"/>
          <p:cNvSpPr/>
          <p:nvPr/>
        </p:nvSpPr>
        <p:spPr>
          <a:xfrm>
            <a:off x="-433593" y="5223945"/>
            <a:ext cx="10196694" cy="5171569"/>
          </a:xfrm>
          <a:custGeom>
            <a:rect b="b" l="l" r="r" t="t"/>
            <a:pathLst>
              <a:path extrusionOk="0" h="5171569" w="10196694">
                <a:moveTo>
                  <a:pt x="0" y="0"/>
                </a:moveTo>
                <a:lnTo>
                  <a:pt x="10196695" y="0"/>
                </a:lnTo>
                <a:lnTo>
                  <a:pt x="10196695" y="5171568"/>
                </a:lnTo>
                <a:lnTo>
                  <a:pt x="0" y="5171568"/>
                </a:lnTo>
                <a:lnTo>
                  <a:pt x="0" y="0"/>
                </a:lnTo>
                <a:close/>
              </a:path>
            </a:pathLst>
          </a:custGeom>
          <a:blipFill rotWithShape="1">
            <a:blip r:embed="rId8">
              <a:alphaModFix/>
            </a:blip>
            <a:stretch>
              <a:fillRect b="-47874" l="0" r="0" t="0"/>
            </a:stretch>
          </a:blipFill>
          <a:ln>
            <a:noFill/>
          </a:ln>
        </p:spPr>
      </p:sp>
    </p:spTree>
  </p:cSld>
  <p:clrMapOvr>
    <a:masterClrMapping/>
  </p:clrMapOvr>
  <p:transition spd="slow" p14:dur="1500">
    <p:split orient="ver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9"/>
          <p:cNvSpPr/>
          <p:nvPr/>
        </p:nvSpPr>
        <p:spPr>
          <a:xfrm>
            <a:off x="19625" y="96600"/>
            <a:ext cx="1888236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275" name="Google Shape;275;p9"/>
          <p:cNvSpPr/>
          <p:nvPr/>
        </p:nvSpPr>
        <p:spPr>
          <a:xfrm>
            <a:off x="-24257" y="-2485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9"/>
          <p:cNvSpPr/>
          <p:nvPr/>
        </p:nvSpPr>
        <p:spPr>
          <a:xfrm>
            <a:off x="175809" y="2840316"/>
            <a:ext cx="6115922" cy="7425448"/>
          </a:xfrm>
          <a:custGeom>
            <a:rect b="b" l="l" r="r" t="t"/>
            <a:pathLst>
              <a:path extrusionOk="0" h="7425448" w="6115922">
                <a:moveTo>
                  <a:pt x="0" y="0"/>
                </a:moveTo>
                <a:lnTo>
                  <a:pt x="6115922" y="0"/>
                </a:lnTo>
                <a:lnTo>
                  <a:pt x="6115922" y="7425448"/>
                </a:lnTo>
                <a:lnTo>
                  <a:pt x="0" y="7425448"/>
                </a:lnTo>
                <a:lnTo>
                  <a:pt x="0" y="0"/>
                </a:lnTo>
                <a:close/>
              </a:path>
            </a:pathLst>
          </a:custGeom>
          <a:blipFill rotWithShape="1">
            <a:blip r:embed="rId4">
              <a:alphaModFix/>
            </a:blip>
            <a:stretch>
              <a:fillRect b="0" l="0" r="0" t="0"/>
            </a:stretch>
          </a:blipFill>
          <a:ln>
            <a:noFill/>
          </a:ln>
        </p:spPr>
      </p:sp>
      <p:sp>
        <p:nvSpPr>
          <p:cNvPr id="277" name="Google Shape;277;p9"/>
          <p:cNvSpPr/>
          <p:nvPr/>
        </p:nvSpPr>
        <p:spPr>
          <a:xfrm>
            <a:off x="19615" y="9239864"/>
            <a:ext cx="18288000" cy="1047133"/>
          </a:xfrm>
          <a:custGeom>
            <a:rect b="b" l="l" r="r" t="t"/>
            <a:pathLst>
              <a:path extrusionOk="0" h="1047133" w="18288000">
                <a:moveTo>
                  <a:pt x="0" y="0"/>
                </a:moveTo>
                <a:lnTo>
                  <a:pt x="18288001" y="0"/>
                </a:lnTo>
                <a:lnTo>
                  <a:pt x="18288001" y="1047133"/>
                </a:lnTo>
                <a:lnTo>
                  <a:pt x="0" y="1047133"/>
                </a:lnTo>
                <a:lnTo>
                  <a:pt x="0" y="0"/>
                </a:lnTo>
                <a:close/>
              </a:path>
            </a:pathLst>
          </a:custGeom>
          <a:blipFill rotWithShape="1">
            <a:blip r:embed="rId5">
              <a:alphaModFix/>
            </a:blip>
            <a:stretch>
              <a:fillRect b="-231353" l="0" r="0" t="-2006734"/>
            </a:stretch>
          </a:blipFill>
          <a:ln>
            <a:noFill/>
          </a:ln>
        </p:spPr>
      </p:sp>
      <p:sp>
        <p:nvSpPr>
          <p:cNvPr id="278" name="Google Shape;278;p9"/>
          <p:cNvSpPr txBox="1"/>
          <p:nvPr/>
        </p:nvSpPr>
        <p:spPr>
          <a:xfrm>
            <a:off x="469925" y="335280"/>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279" name="Google Shape;279;p9"/>
          <p:cNvSpPr txBox="1"/>
          <p:nvPr/>
        </p:nvSpPr>
        <p:spPr>
          <a:xfrm>
            <a:off x="469925" y="1659216"/>
            <a:ext cx="4952205" cy="7048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4500" u="none" cap="none" strike="noStrike">
                <a:solidFill>
                  <a:srgbClr val="000000"/>
                </a:solidFill>
                <a:latin typeface="Roboto Condensed"/>
                <a:ea typeface="Roboto Condensed"/>
                <a:cs typeface="Roboto Condensed"/>
                <a:sym typeface="Roboto Condensed"/>
              </a:rPr>
              <a:t>3.1. Tìm hiểu chung</a:t>
            </a:r>
            <a:endParaRPr b="1" i="0" sz="4500" u="none" cap="none" strike="noStrike">
              <a:solidFill>
                <a:srgbClr val="000000"/>
              </a:solidFill>
              <a:latin typeface="Roboto Condensed"/>
              <a:ea typeface="Roboto Condensed"/>
              <a:cs typeface="Roboto Condensed"/>
              <a:sym typeface="Roboto Condensed"/>
            </a:endParaRPr>
          </a:p>
        </p:txBody>
      </p:sp>
      <p:sp>
        <p:nvSpPr>
          <p:cNvPr id="280" name="Google Shape;280;p9"/>
          <p:cNvSpPr txBox="1"/>
          <p:nvPr/>
        </p:nvSpPr>
        <p:spPr>
          <a:xfrm>
            <a:off x="469925" y="2554566"/>
            <a:ext cx="6831907" cy="57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00" u="none" cap="none" strike="noStrike">
                <a:solidFill>
                  <a:srgbClr val="000000"/>
                </a:solidFill>
                <a:latin typeface="Roboto Condensed"/>
                <a:ea typeface="Roboto Condensed"/>
                <a:cs typeface="Roboto Condensed"/>
                <a:sym typeface="Roboto Condensed"/>
              </a:rPr>
              <a:t>a. Tác giả Nguyễn Huy Tưởng</a:t>
            </a:r>
            <a:endParaRPr b="0" i="0" sz="3800" u="none" cap="none" strike="noStrike">
              <a:solidFill>
                <a:srgbClr val="000000"/>
              </a:solidFill>
              <a:latin typeface="Roboto Condensed"/>
              <a:ea typeface="Roboto Condensed"/>
              <a:cs typeface="Roboto Condensed"/>
              <a:sym typeface="Roboto Condensed"/>
            </a:endParaRPr>
          </a:p>
        </p:txBody>
      </p:sp>
      <p:sp>
        <p:nvSpPr>
          <p:cNvPr id="281" name="Google Shape;281;p9"/>
          <p:cNvSpPr/>
          <p:nvPr/>
        </p:nvSpPr>
        <p:spPr>
          <a:xfrm>
            <a:off x="5233975" y="3635688"/>
            <a:ext cx="3066000" cy="3651600"/>
          </a:xfrm>
          <a:prstGeom prst="roundRect">
            <a:avLst>
              <a:gd fmla="val 9732"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2" name="Google Shape;282;p9"/>
          <p:cNvSpPr/>
          <p:nvPr/>
        </p:nvSpPr>
        <p:spPr>
          <a:xfrm>
            <a:off x="-161470" y="7259948"/>
            <a:ext cx="1777704" cy="2462488"/>
          </a:xfrm>
          <a:custGeom>
            <a:rect b="b" l="l" r="r" t="t"/>
            <a:pathLst>
              <a:path extrusionOk="0" h="2462488" w="1777704">
                <a:moveTo>
                  <a:pt x="0" y="0"/>
                </a:moveTo>
                <a:lnTo>
                  <a:pt x="1777704" y="0"/>
                </a:lnTo>
                <a:lnTo>
                  <a:pt x="1777704" y="2462488"/>
                </a:lnTo>
                <a:lnTo>
                  <a:pt x="0" y="2462488"/>
                </a:lnTo>
                <a:lnTo>
                  <a:pt x="0" y="0"/>
                </a:lnTo>
                <a:close/>
              </a:path>
            </a:pathLst>
          </a:custGeom>
          <a:blipFill rotWithShape="1">
            <a:blip r:embed="rId6">
              <a:alphaModFix/>
            </a:blip>
            <a:stretch>
              <a:fillRect b="0" l="0" r="0" t="0"/>
            </a:stretch>
          </a:blipFill>
          <a:ln>
            <a:noFill/>
          </a:ln>
        </p:spPr>
      </p:sp>
      <p:sp>
        <p:nvSpPr>
          <p:cNvPr id="283" name="Google Shape;283;p9"/>
          <p:cNvSpPr txBox="1"/>
          <p:nvPr/>
        </p:nvSpPr>
        <p:spPr>
          <a:xfrm>
            <a:off x="5233950" y="4196650"/>
            <a:ext cx="3066000" cy="1814700"/>
          </a:xfrm>
          <a:prstGeom prst="rect">
            <a:avLst/>
          </a:prstGeom>
          <a:noFill/>
          <a:ln>
            <a:noFill/>
          </a:ln>
        </p:spPr>
        <p:txBody>
          <a:bodyPr anchorCtr="0" anchor="t" bIns="0" lIns="0" spcFirstLastPara="1" rIns="0" wrap="square" tIns="0">
            <a:spAutoFit/>
          </a:bodyPr>
          <a:lstStyle/>
          <a:p>
            <a:pPr indent="0" lvl="0" marL="0" marR="0" rtl="0" algn="ctr">
              <a:lnSpc>
                <a:spcPct val="113750"/>
              </a:lnSpc>
              <a:spcBef>
                <a:spcPts val="0"/>
              </a:spcBef>
              <a:spcAft>
                <a:spcPts val="0"/>
              </a:spcAft>
              <a:buNone/>
            </a:pPr>
            <a:r>
              <a:rPr b="0" i="0" lang="en-US" sz="3600" u="none" cap="none" strike="noStrike">
                <a:solidFill>
                  <a:srgbClr val="000000"/>
                </a:solidFill>
                <a:latin typeface="Roboto Condensed"/>
                <a:ea typeface="Roboto Condensed"/>
                <a:cs typeface="Roboto Condensed"/>
                <a:sym typeface="Roboto Condensed"/>
              </a:rPr>
              <a:t>Nguyễn Huy Tưởng </a:t>
            </a:r>
            <a:endParaRPr b="0" i="0" sz="3600" u="none" cap="none" strike="noStrike">
              <a:solidFill>
                <a:srgbClr val="000000"/>
              </a:solidFill>
              <a:latin typeface="Roboto Condensed"/>
              <a:ea typeface="Roboto Condensed"/>
              <a:cs typeface="Roboto Condensed"/>
              <a:sym typeface="Roboto Condensed"/>
            </a:endParaRPr>
          </a:p>
          <a:p>
            <a:pPr indent="0" lvl="0" marL="0" marR="0" rtl="0" algn="ctr">
              <a:lnSpc>
                <a:spcPct val="113750"/>
              </a:lnSpc>
              <a:spcBef>
                <a:spcPts val="0"/>
              </a:spcBef>
              <a:spcAft>
                <a:spcPts val="0"/>
              </a:spcAft>
              <a:buNone/>
            </a:pPr>
            <a:r>
              <a:rPr b="0" i="0" lang="en-US" sz="3600" u="none" cap="none" strike="noStrike">
                <a:solidFill>
                  <a:srgbClr val="000000"/>
                </a:solidFill>
                <a:latin typeface="Roboto Condensed"/>
                <a:ea typeface="Roboto Condensed"/>
                <a:cs typeface="Roboto Condensed"/>
                <a:sym typeface="Roboto Condensed"/>
              </a:rPr>
              <a:t>(1912 - 1960) </a:t>
            </a:r>
            <a:endParaRPr/>
          </a:p>
        </p:txBody>
      </p:sp>
      <p:sp>
        <p:nvSpPr>
          <p:cNvPr id="284" name="Google Shape;284;p9"/>
          <p:cNvSpPr/>
          <p:nvPr/>
        </p:nvSpPr>
        <p:spPr>
          <a:xfrm>
            <a:off x="8705075" y="3635688"/>
            <a:ext cx="3066000" cy="3651600"/>
          </a:xfrm>
          <a:prstGeom prst="roundRect">
            <a:avLst>
              <a:gd fmla="val 9732"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5" name="Google Shape;285;p9"/>
          <p:cNvSpPr txBox="1"/>
          <p:nvPr/>
        </p:nvSpPr>
        <p:spPr>
          <a:xfrm>
            <a:off x="8913737" y="4087675"/>
            <a:ext cx="2648700" cy="2548500"/>
          </a:xfrm>
          <a:prstGeom prst="rect">
            <a:avLst/>
          </a:prstGeom>
          <a:noFill/>
          <a:ln>
            <a:noFill/>
          </a:ln>
        </p:spPr>
        <p:txBody>
          <a:bodyPr anchorCtr="0" anchor="t" bIns="0" lIns="0" spcFirstLastPara="1" rIns="0" wrap="square" tIns="0">
            <a:spAutoFit/>
          </a:bodyPr>
          <a:lstStyle/>
          <a:p>
            <a:pPr indent="0" lvl="0" marL="0" marR="0" rtl="0" algn="ctr">
              <a:lnSpc>
                <a:spcPct val="119972"/>
              </a:lnSpc>
              <a:spcBef>
                <a:spcPts val="0"/>
              </a:spcBef>
              <a:spcAft>
                <a:spcPts val="0"/>
              </a:spcAft>
              <a:buNone/>
            </a:pPr>
            <a:r>
              <a:rPr b="0" i="0" lang="en-US" sz="3600" u="none" cap="none" strike="noStrike">
                <a:solidFill>
                  <a:srgbClr val="000000"/>
                </a:solidFill>
                <a:latin typeface="Roboto Condensed"/>
                <a:ea typeface="Roboto Condensed"/>
                <a:cs typeface="Roboto Condensed"/>
                <a:sym typeface="Roboto Condensed"/>
              </a:rPr>
              <a:t>Quê hương: Bắc Ninh, Đông Anh -  Hà Nội). </a:t>
            </a:r>
            <a:endParaRPr/>
          </a:p>
        </p:txBody>
      </p:sp>
      <p:sp>
        <p:nvSpPr>
          <p:cNvPr id="286" name="Google Shape;286;p9"/>
          <p:cNvSpPr/>
          <p:nvPr/>
        </p:nvSpPr>
        <p:spPr>
          <a:xfrm>
            <a:off x="12391225" y="3635700"/>
            <a:ext cx="4007700" cy="3651600"/>
          </a:xfrm>
          <a:prstGeom prst="roundRect">
            <a:avLst>
              <a:gd fmla="val 9732"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7" name="Google Shape;287;p9"/>
          <p:cNvSpPr txBox="1"/>
          <p:nvPr/>
        </p:nvSpPr>
        <p:spPr>
          <a:xfrm>
            <a:off x="12605126" y="3799050"/>
            <a:ext cx="3579900" cy="33249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3600" u="none" cap="none" strike="noStrike">
                <a:solidFill>
                  <a:srgbClr val="000000"/>
                </a:solidFill>
                <a:latin typeface="Roboto Condensed"/>
                <a:ea typeface="Roboto Condensed"/>
                <a:cs typeface="Roboto Condensed"/>
                <a:sym typeface="Roboto Condensed"/>
              </a:rPr>
              <a:t>Là nhà văn, nhà </a:t>
            </a:r>
            <a:r>
              <a:rPr b="0" i="0" lang="en-US" sz="3600" u="none" cap="none" strike="noStrike">
                <a:solidFill>
                  <a:srgbClr val="000000"/>
                </a:solidFill>
                <a:latin typeface="Roboto Condensed"/>
                <a:ea typeface="Roboto Condensed"/>
                <a:cs typeface="Roboto Condensed"/>
                <a:sym typeface="Roboto Condensed"/>
                <a:extLst>
                  <a:ext uri="http://customooxmlschemas.google.com/">
                    <go:slidesCustomData xmlns:go="http://customooxmlschemas.google.com/" textRoundtripDataId="2"/>
                  </a:ext>
                </a:extLst>
              </a:rPr>
              <a:t>viết</a:t>
            </a:r>
            <a:r>
              <a:rPr b="0" i="0" lang="en-US" sz="3600" u="none" cap="none" strike="noStrike">
                <a:solidFill>
                  <a:srgbClr val="000000"/>
                </a:solidFill>
                <a:latin typeface="Roboto Condensed"/>
                <a:ea typeface="Roboto Condensed"/>
                <a:cs typeface="Roboto Condensed"/>
                <a:sym typeface="Roboto Condensed"/>
              </a:rPr>
              <a:t> kịch chuyên khai thác đề tài lịch sử. Văn phong giản dị, trong sáng, thâm trầm, sâu sắc</a:t>
            </a:r>
            <a:endParaRPr b="0" i="0" sz="3600" u="none" cap="none" strike="noStrike">
              <a:solidFill>
                <a:srgbClr val="000000"/>
              </a:solidFill>
              <a:latin typeface="Roboto Condensed"/>
              <a:ea typeface="Roboto Condensed"/>
              <a:cs typeface="Roboto Condensed"/>
              <a:sym typeface="Roboto Condense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xEl>
                                              <p:pRg end="0" st="0"/>
                                            </p:txEl>
                                          </p:spTgt>
                                        </p:tgtEl>
                                        <p:attrNameLst>
                                          <p:attrName>style.visibility</p:attrName>
                                        </p:attrNameLst>
                                      </p:cBhvr>
                                      <p:to>
                                        <p:strVal val="visible"/>
                                      </p:to>
                                    </p:set>
                                    <p:animEffect filter="fade" transition="in">
                                      <p:cBhvr>
                                        <p:cTn dur="500"/>
                                        <p:tgtEl>
                                          <p:spTgt spid="2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0" st="0"/>
                                            </p:txEl>
                                          </p:spTgt>
                                        </p:tgtEl>
                                        <p:attrNameLst>
                                          <p:attrName>style.visibility</p:attrName>
                                        </p:attrNameLst>
                                      </p:cBhvr>
                                      <p:to>
                                        <p:strVal val="visible"/>
                                      </p:to>
                                    </p:set>
                                    <p:animEffect filter="fade" transition="in">
                                      <p:cBhvr>
                                        <p:cTn dur="500"/>
                                        <p:tgtEl>
                                          <p:spTgt spid="28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0"/>
          <p:cNvSpPr/>
          <p:nvPr/>
        </p:nvSpPr>
        <p:spPr>
          <a:xfrm>
            <a:off x="19616" y="96588"/>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297" name="Google Shape;297;p10"/>
          <p:cNvSpPr/>
          <p:nvPr/>
        </p:nvSpPr>
        <p:spPr>
          <a:xfrm>
            <a:off x="-24257" y="-2485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0"/>
          <p:cNvSpPr/>
          <p:nvPr/>
        </p:nvSpPr>
        <p:spPr>
          <a:xfrm>
            <a:off x="175809" y="2840316"/>
            <a:ext cx="6115922" cy="7425448"/>
          </a:xfrm>
          <a:custGeom>
            <a:rect b="b" l="l" r="r" t="t"/>
            <a:pathLst>
              <a:path extrusionOk="0" h="7425448" w="6115922">
                <a:moveTo>
                  <a:pt x="0" y="0"/>
                </a:moveTo>
                <a:lnTo>
                  <a:pt x="6115922" y="0"/>
                </a:lnTo>
                <a:lnTo>
                  <a:pt x="6115922" y="7425448"/>
                </a:lnTo>
                <a:lnTo>
                  <a:pt x="0" y="7425448"/>
                </a:lnTo>
                <a:lnTo>
                  <a:pt x="0" y="0"/>
                </a:lnTo>
                <a:close/>
              </a:path>
            </a:pathLst>
          </a:custGeom>
          <a:blipFill rotWithShape="1">
            <a:blip r:embed="rId4">
              <a:alphaModFix/>
            </a:blip>
            <a:stretch>
              <a:fillRect b="0" l="0" r="0" t="0"/>
            </a:stretch>
          </a:blipFill>
          <a:ln>
            <a:noFill/>
          </a:ln>
        </p:spPr>
      </p:sp>
      <p:sp>
        <p:nvSpPr>
          <p:cNvPr id="299" name="Google Shape;299;p10"/>
          <p:cNvSpPr/>
          <p:nvPr/>
        </p:nvSpPr>
        <p:spPr>
          <a:xfrm>
            <a:off x="19615" y="9239864"/>
            <a:ext cx="18288000" cy="1047133"/>
          </a:xfrm>
          <a:custGeom>
            <a:rect b="b" l="l" r="r" t="t"/>
            <a:pathLst>
              <a:path extrusionOk="0" h="1047133" w="18288000">
                <a:moveTo>
                  <a:pt x="0" y="0"/>
                </a:moveTo>
                <a:lnTo>
                  <a:pt x="18288001" y="0"/>
                </a:lnTo>
                <a:lnTo>
                  <a:pt x="18288001" y="1047133"/>
                </a:lnTo>
                <a:lnTo>
                  <a:pt x="0" y="1047133"/>
                </a:lnTo>
                <a:lnTo>
                  <a:pt x="0" y="0"/>
                </a:lnTo>
                <a:close/>
              </a:path>
            </a:pathLst>
          </a:custGeom>
          <a:blipFill rotWithShape="1">
            <a:blip r:embed="rId5">
              <a:alphaModFix/>
            </a:blip>
            <a:stretch>
              <a:fillRect b="-231353" l="0" r="0" t="-2006734"/>
            </a:stretch>
          </a:blipFill>
          <a:ln>
            <a:noFill/>
          </a:ln>
        </p:spPr>
      </p:sp>
      <p:sp>
        <p:nvSpPr>
          <p:cNvPr id="300" name="Google Shape;300;p10"/>
          <p:cNvSpPr/>
          <p:nvPr/>
        </p:nvSpPr>
        <p:spPr>
          <a:xfrm>
            <a:off x="5333718" y="2060748"/>
            <a:ext cx="12552019" cy="6602362"/>
          </a:xfrm>
          <a:custGeom>
            <a:rect b="b" l="l" r="r" t="t"/>
            <a:pathLst>
              <a:path extrusionOk="0" h="6602362" w="12552019">
                <a:moveTo>
                  <a:pt x="0" y="0"/>
                </a:moveTo>
                <a:lnTo>
                  <a:pt x="12552019" y="0"/>
                </a:lnTo>
                <a:lnTo>
                  <a:pt x="12552019" y="6602362"/>
                </a:lnTo>
                <a:lnTo>
                  <a:pt x="0" y="6602362"/>
                </a:lnTo>
                <a:lnTo>
                  <a:pt x="0" y="0"/>
                </a:lnTo>
                <a:close/>
              </a:path>
            </a:pathLst>
          </a:custGeom>
          <a:blipFill rotWithShape="1">
            <a:blip r:embed="rId6">
              <a:alphaModFix/>
            </a:blip>
            <a:stretch>
              <a:fillRect b="0" l="0" r="0" t="0"/>
            </a:stretch>
          </a:blipFill>
          <a:ln>
            <a:noFill/>
          </a:ln>
        </p:spPr>
      </p:sp>
      <p:sp>
        <p:nvSpPr>
          <p:cNvPr id="301" name="Google Shape;301;p10"/>
          <p:cNvSpPr txBox="1"/>
          <p:nvPr/>
        </p:nvSpPr>
        <p:spPr>
          <a:xfrm>
            <a:off x="469925" y="335280"/>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302" name="Google Shape;302;p10"/>
          <p:cNvSpPr txBox="1"/>
          <p:nvPr/>
        </p:nvSpPr>
        <p:spPr>
          <a:xfrm>
            <a:off x="469925" y="1659216"/>
            <a:ext cx="4952205" cy="7048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4500" u="none" cap="none" strike="noStrike">
                <a:solidFill>
                  <a:srgbClr val="000000"/>
                </a:solidFill>
                <a:latin typeface="Roboto Condensed"/>
                <a:ea typeface="Roboto Condensed"/>
                <a:cs typeface="Roboto Condensed"/>
                <a:sym typeface="Roboto Condensed"/>
              </a:rPr>
              <a:t>3.1. Tìm hiểu chung</a:t>
            </a:r>
            <a:endParaRPr/>
          </a:p>
        </p:txBody>
      </p:sp>
      <p:sp>
        <p:nvSpPr>
          <p:cNvPr id="303" name="Google Shape;303;p10"/>
          <p:cNvSpPr txBox="1"/>
          <p:nvPr/>
        </p:nvSpPr>
        <p:spPr>
          <a:xfrm>
            <a:off x="469925" y="2554566"/>
            <a:ext cx="6831907" cy="57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00" u="none" cap="none" strike="noStrike">
                <a:solidFill>
                  <a:srgbClr val="000000"/>
                </a:solidFill>
                <a:latin typeface="Roboto Condensed"/>
                <a:ea typeface="Roboto Condensed"/>
                <a:cs typeface="Roboto Condensed"/>
                <a:sym typeface="Roboto Condensed"/>
              </a:rPr>
              <a:t>a. Tác giả Nguyễn Huy Tưởng</a:t>
            </a:r>
            <a:endParaRPr/>
          </a:p>
        </p:txBody>
      </p:sp>
      <p:sp>
        <p:nvSpPr>
          <p:cNvPr id="304" name="Google Shape;304;p10"/>
          <p:cNvSpPr/>
          <p:nvPr/>
        </p:nvSpPr>
        <p:spPr>
          <a:xfrm>
            <a:off x="8438717" y="6142236"/>
            <a:ext cx="7557376" cy="3474137"/>
          </a:xfrm>
          <a:custGeom>
            <a:rect b="b" l="l" r="r" t="t"/>
            <a:pathLst>
              <a:path extrusionOk="0" h="3474137" w="7557376">
                <a:moveTo>
                  <a:pt x="0" y="0"/>
                </a:moveTo>
                <a:lnTo>
                  <a:pt x="7557376" y="0"/>
                </a:lnTo>
                <a:lnTo>
                  <a:pt x="7557376" y="3474137"/>
                </a:lnTo>
                <a:lnTo>
                  <a:pt x="0" y="3474137"/>
                </a:lnTo>
                <a:lnTo>
                  <a:pt x="0" y="0"/>
                </a:lnTo>
                <a:close/>
              </a:path>
            </a:pathLst>
          </a:custGeom>
          <a:blipFill rotWithShape="1">
            <a:blip r:embed="rId7">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4"/>
                                        </p:tgtEl>
                                        <p:attrNameLst>
                                          <p:attrName>style.visibility</p:attrName>
                                        </p:attrNameLst>
                                      </p:cBhvr>
                                      <p:to>
                                        <p:strVal val="visible"/>
                                      </p:to>
                                    </p:set>
                                    <p:anim calcmode="lin" valueType="num">
                                      <p:cBhvr additive="base">
                                        <p:cTn dur="500"/>
                                        <p:tgtEl>
                                          <p:spTgt spid="304"/>
                                        </p:tgtEl>
                                        <p:attrNameLst>
                                          <p:attrName>ppt_w</p:attrName>
                                        </p:attrNameLst>
                                      </p:cBhvr>
                                      <p:tavLst>
                                        <p:tav fmla="" tm="0">
                                          <p:val>
                                            <p:strVal val="0"/>
                                          </p:val>
                                        </p:tav>
                                        <p:tav fmla="" tm="100000">
                                          <p:val>
                                            <p:strVal val="#ppt_w"/>
                                          </p:val>
                                        </p:tav>
                                      </p:tavLst>
                                    </p:anim>
                                    <p:anim calcmode="lin" valueType="num">
                                      <p:cBhvr additive="base">
                                        <p:cTn dur="500"/>
                                        <p:tgtEl>
                                          <p:spTgt spid="30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500"/>
                                        <p:tgtEl>
                                          <p:spTgt spid="300"/>
                                        </p:tgtEl>
                                        <p:attrNameLst>
                                          <p:attrName>ppt_w</p:attrName>
                                        </p:attrNameLst>
                                      </p:cBhvr>
                                      <p:tavLst>
                                        <p:tav fmla="" tm="0">
                                          <p:val>
                                            <p:strVal val="0"/>
                                          </p:val>
                                        </p:tav>
                                        <p:tav fmla="" tm="100000">
                                          <p:val>
                                            <p:strVal val="#ppt_w"/>
                                          </p:val>
                                        </p:tav>
                                      </p:tavLst>
                                    </p:anim>
                                    <p:anim calcmode="lin" valueType="num">
                                      <p:cBhvr additive="base">
                                        <p:cTn dur="500"/>
                                        <p:tgtEl>
                                          <p:spTgt spid="30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1"/>
          <p:cNvSpPr/>
          <p:nvPr/>
        </p:nvSpPr>
        <p:spPr>
          <a:xfrm>
            <a:off x="19625" y="96600"/>
            <a:ext cx="1892808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314" name="Google Shape;314;p11"/>
          <p:cNvSpPr/>
          <p:nvPr/>
        </p:nvSpPr>
        <p:spPr>
          <a:xfrm>
            <a:off x="-24257" y="-2485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1"/>
          <p:cNvSpPr/>
          <p:nvPr/>
        </p:nvSpPr>
        <p:spPr>
          <a:xfrm>
            <a:off x="9144000" y="96588"/>
            <a:ext cx="850011" cy="482918"/>
          </a:xfrm>
          <a:custGeom>
            <a:rect b="b" l="l" r="r" t="t"/>
            <a:pathLst>
              <a:path extrusionOk="0" h="643890" w="1133348">
                <a:moveTo>
                  <a:pt x="0" y="0"/>
                </a:moveTo>
                <a:lnTo>
                  <a:pt x="1133348" y="0"/>
                </a:lnTo>
                <a:lnTo>
                  <a:pt x="1133348" y="643890"/>
                </a:lnTo>
                <a:lnTo>
                  <a:pt x="0" y="643890"/>
                </a:lnTo>
                <a:close/>
              </a:path>
            </a:pathLst>
          </a:custGeom>
          <a:solidFill>
            <a:srgbClr val="C00000"/>
          </a:solidFill>
          <a:ln>
            <a:noFill/>
          </a:ln>
        </p:spPr>
      </p:sp>
      <p:sp>
        <p:nvSpPr>
          <p:cNvPr id="316" name="Google Shape;316;p11"/>
          <p:cNvSpPr/>
          <p:nvPr/>
        </p:nvSpPr>
        <p:spPr>
          <a:xfrm>
            <a:off x="0" y="7986650"/>
            <a:ext cx="19431000" cy="2294633"/>
          </a:xfrm>
          <a:custGeom>
            <a:rect b="b" l="l" r="r" t="t"/>
            <a:pathLst>
              <a:path extrusionOk="0" h="2294633" w="18288000">
                <a:moveTo>
                  <a:pt x="0" y="0"/>
                </a:moveTo>
                <a:lnTo>
                  <a:pt x="18288000" y="0"/>
                </a:lnTo>
                <a:lnTo>
                  <a:pt x="18288000" y="2294632"/>
                </a:lnTo>
                <a:lnTo>
                  <a:pt x="0" y="2294632"/>
                </a:lnTo>
                <a:lnTo>
                  <a:pt x="0" y="0"/>
                </a:lnTo>
                <a:close/>
              </a:path>
            </a:pathLst>
          </a:custGeom>
          <a:blipFill rotWithShape="1">
            <a:blip r:embed="rId4">
              <a:alphaModFix/>
            </a:blip>
            <a:stretch>
              <a:fillRect b="-51254" l="0" r="0" t="-916095"/>
            </a:stretch>
          </a:blipFill>
          <a:ln>
            <a:noFill/>
          </a:ln>
        </p:spPr>
      </p:sp>
      <p:sp>
        <p:nvSpPr>
          <p:cNvPr id="317" name="Google Shape;317;p11"/>
          <p:cNvSpPr/>
          <p:nvPr/>
        </p:nvSpPr>
        <p:spPr>
          <a:xfrm>
            <a:off x="12431726" y="1867047"/>
            <a:ext cx="4066517" cy="6552902"/>
          </a:xfrm>
          <a:custGeom>
            <a:rect b="b" l="l" r="r" t="t"/>
            <a:pathLst>
              <a:path extrusionOk="0" h="6552902" w="4066517">
                <a:moveTo>
                  <a:pt x="0" y="0"/>
                </a:moveTo>
                <a:lnTo>
                  <a:pt x="4066517" y="0"/>
                </a:lnTo>
                <a:lnTo>
                  <a:pt x="4066517" y="6552902"/>
                </a:lnTo>
                <a:lnTo>
                  <a:pt x="0" y="6552902"/>
                </a:lnTo>
                <a:lnTo>
                  <a:pt x="0" y="0"/>
                </a:lnTo>
                <a:close/>
              </a:path>
            </a:pathLst>
          </a:custGeom>
          <a:blipFill rotWithShape="1">
            <a:blip r:embed="rId5">
              <a:alphaModFix/>
            </a:blip>
            <a:stretch>
              <a:fillRect b="0" l="0" r="0" t="0"/>
            </a:stretch>
          </a:blipFill>
          <a:ln>
            <a:noFill/>
          </a:ln>
        </p:spPr>
      </p:sp>
      <p:sp>
        <p:nvSpPr>
          <p:cNvPr id="318" name="Google Shape;318;p11"/>
          <p:cNvSpPr txBox="1"/>
          <p:nvPr/>
        </p:nvSpPr>
        <p:spPr>
          <a:xfrm>
            <a:off x="469925" y="435486"/>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319" name="Google Shape;319;p11"/>
          <p:cNvSpPr txBox="1"/>
          <p:nvPr/>
        </p:nvSpPr>
        <p:spPr>
          <a:xfrm>
            <a:off x="469925" y="1659216"/>
            <a:ext cx="4952205" cy="7048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4500" u="none" cap="none" strike="noStrike">
                <a:solidFill>
                  <a:srgbClr val="000000"/>
                </a:solidFill>
                <a:latin typeface="Roboto Condensed"/>
                <a:ea typeface="Roboto Condensed"/>
                <a:cs typeface="Roboto Condensed"/>
                <a:sym typeface="Roboto Condensed"/>
              </a:rPr>
              <a:t>3.1. Tìm hiểu chung</a:t>
            </a:r>
            <a:endParaRPr/>
          </a:p>
        </p:txBody>
      </p:sp>
      <p:sp>
        <p:nvSpPr>
          <p:cNvPr id="320" name="Google Shape;320;p11"/>
          <p:cNvSpPr txBox="1"/>
          <p:nvPr/>
        </p:nvSpPr>
        <p:spPr>
          <a:xfrm>
            <a:off x="469925" y="2554566"/>
            <a:ext cx="6831907" cy="57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00" u="none" cap="none" strike="noStrike">
                <a:solidFill>
                  <a:srgbClr val="000000"/>
                </a:solidFill>
                <a:latin typeface="Roboto Condensed"/>
                <a:ea typeface="Roboto Condensed"/>
                <a:cs typeface="Roboto Condensed"/>
                <a:sym typeface="Roboto Condensed"/>
              </a:rPr>
              <a:t>b. Tác phẩm “Vũ Như Tô”</a:t>
            </a:r>
            <a:endParaRPr/>
          </a:p>
        </p:txBody>
      </p:sp>
      <p:sp>
        <p:nvSpPr>
          <p:cNvPr id="321" name="Google Shape;321;p11"/>
          <p:cNvSpPr/>
          <p:nvPr/>
        </p:nvSpPr>
        <p:spPr>
          <a:xfrm>
            <a:off x="214750" y="3300250"/>
            <a:ext cx="9969722" cy="1098845"/>
          </a:xfrm>
          <a:custGeom>
            <a:rect b="b" l="l" r="r" t="t"/>
            <a:pathLst>
              <a:path extrusionOk="0" h="1465126" w="12423330">
                <a:moveTo>
                  <a:pt x="596349" y="28813"/>
                </a:moveTo>
                <a:cubicBezTo>
                  <a:pt x="665286" y="20699"/>
                  <a:pt x="745636" y="14020"/>
                  <a:pt x="834203" y="9163"/>
                </a:cubicBezTo>
                <a:lnTo>
                  <a:pt x="872096" y="19209"/>
                </a:lnTo>
                <a:cubicBezTo>
                  <a:pt x="793115" y="23570"/>
                  <a:pt x="721439" y="29531"/>
                  <a:pt x="659807" y="36762"/>
                </a:cubicBezTo>
                <a:close/>
                <a:moveTo>
                  <a:pt x="1208105" y="0"/>
                </a:moveTo>
                <a:lnTo>
                  <a:pt x="1482026" y="0"/>
                </a:lnTo>
                <a:lnTo>
                  <a:pt x="1482026" y="11040"/>
                </a:lnTo>
                <a:lnTo>
                  <a:pt x="1208105" y="11040"/>
                </a:lnTo>
                <a:close/>
                <a:moveTo>
                  <a:pt x="1847253" y="11040"/>
                </a:moveTo>
                <a:lnTo>
                  <a:pt x="2121174" y="11040"/>
                </a:lnTo>
                <a:lnTo>
                  <a:pt x="1847253" y="11040"/>
                </a:lnTo>
                <a:close/>
                <a:moveTo>
                  <a:pt x="2486401" y="11040"/>
                </a:moveTo>
                <a:lnTo>
                  <a:pt x="2760322" y="11040"/>
                </a:lnTo>
                <a:lnTo>
                  <a:pt x="2486401" y="11040"/>
                </a:lnTo>
                <a:close/>
                <a:moveTo>
                  <a:pt x="3125550" y="11040"/>
                </a:moveTo>
                <a:lnTo>
                  <a:pt x="3399470" y="11040"/>
                </a:lnTo>
                <a:lnTo>
                  <a:pt x="3125550" y="11040"/>
                </a:lnTo>
                <a:close/>
                <a:moveTo>
                  <a:pt x="3764698" y="11040"/>
                </a:moveTo>
                <a:lnTo>
                  <a:pt x="4038618" y="11040"/>
                </a:lnTo>
                <a:lnTo>
                  <a:pt x="3764698" y="11040"/>
                </a:lnTo>
                <a:close/>
                <a:moveTo>
                  <a:pt x="4403846" y="11040"/>
                </a:moveTo>
                <a:lnTo>
                  <a:pt x="4677767" y="11040"/>
                </a:lnTo>
                <a:lnTo>
                  <a:pt x="4403846" y="11040"/>
                </a:lnTo>
                <a:close/>
                <a:moveTo>
                  <a:pt x="5042994" y="11040"/>
                </a:moveTo>
                <a:lnTo>
                  <a:pt x="5316915" y="11040"/>
                </a:lnTo>
                <a:lnTo>
                  <a:pt x="5042994" y="11040"/>
                </a:lnTo>
                <a:close/>
                <a:moveTo>
                  <a:pt x="5682142" y="11040"/>
                </a:moveTo>
                <a:lnTo>
                  <a:pt x="5956063" y="11040"/>
                </a:lnTo>
                <a:lnTo>
                  <a:pt x="5682142" y="11040"/>
                </a:lnTo>
                <a:close/>
                <a:moveTo>
                  <a:pt x="6321290" y="11040"/>
                </a:moveTo>
                <a:lnTo>
                  <a:pt x="6595211" y="11040"/>
                </a:lnTo>
                <a:lnTo>
                  <a:pt x="6321290" y="11040"/>
                </a:lnTo>
                <a:close/>
                <a:moveTo>
                  <a:pt x="6960438" y="11040"/>
                </a:moveTo>
                <a:lnTo>
                  <a:pt x="7234359" y="11040"/>
                </a:lnTo>
                <a:lnTo>
                  <a:pt x="6960438" y="11040"/>
                </a:lnTo>
                <a:close/>
                <a:moveTo>
                  <a:pt x="7599586" y="11040"/>
                </a:moveTo>
                <a:lnTo>
                  <a:pt x="7873507" y="11040"/>
                </a:lnTo>
                <a:lnTo>
                  <a:pt x="7599586" y="11040"/>
                </a:lnTo>
                <a:close/>
                <a:moveTo>
                  <a:pt x="8238735" y="11040"/>
                </a:moveTo>
                <a:lnTo>
                  <a:pt x="8512655" y="11040"/>
                </a:lnTo>
                <a:lnTo>
                  <a:pt x="8238735" y="11040"/>
                </a:lnTo>
                <a:close/>
                <a:moveTo>
                  <a:pt x="8877882" y="11040"/>
                </a:moveTo>
                <a:lnTo>
                  <a:pt x="9151804" y="11040"/>
                </a:lnTo>
                <a:lnTo>
                  <a:pt x="8877882" y="11040"/>
                </a:lnTo>
                <a:close/>
                <a:moveTo>
                  <a:pt x="9517031" y="11040"/>
                </a:moveTo>
                <a:lnTo>
                  <a:pt x="9790951" y="11040"/>
                </a:lnTo>
                <a:lnTo>
                  <a:pt x="9517031" y="11040"/>
                </a:lnTo>
                <a:close/>
                <a:moveTo>
                  <a:pt x="10156179" y="11040"/>
                </a:moveTo>
                <a:lnTo>
                  <a:pt x="10430100" y="11040"/>
                </a:lnTo>
                <a:lnTo>
                  <a:pt x="10156179" y="11040"/>
                </a:lnTo>
                <a:close/>
                <a:moveTo>
                  <a:pt x="10795327" y="11040"/>
                </a:moveTo>
                <a:lnTo>
                  <a:pt x="11069248" y="11040"/>
                </a:lnTo>
                <a:lnTo>
                  <a:pt x="10795327" y="11040"/>
                </a:lnTo>
                <a:close/>
                <a:moveTo>
                  <a:pt x="11434475" y="11040"/>
                </a:moveTo>
                <a:lnTo>
                  <a:pt x="11628046" y="11040"/>
                </a:lnTo>
                <a:lnTo>
                  <a:pt x="11628046" y="5520"/>
                </a:lnTo>
                <a:lnTo>
                  <a:pt x="11628046" y="0"/>
                </a:lnTo>
                <a:cubicBezTo>
                  <a:pt x="11656808" y="0"/>
                  <a:pt x="11685113" y="166"/>
                  <a:pt x="11712962" y="497"/>
                </a:cubicBezTo>
                <a:lnTo>
                  <a:pt x="11703831" y="11481"/>
                </a:lnTo>
                <a:cubicBezTo>
                  <a:pt x="11679178" y="11205"/>
                  <a:pt x="11653612" y="11040"/>
                  <a:pt x="11628046" y="11040"/>
                </a:cubicBezTo>
                <a:lnTo>
                  <a:pt x="11434475" y="11040"/>
                </a:lnTo>
                <a:close/>
                <a:moveTo>
                  <a:pt x="12074993" y="26495"/>
                </a:moveTo>
                <a:cubicBezTo>
                  <a:pt x="12157170" y="32677"/>
                  <a:pt x="12229758" y="40571"/>
                  <a:pt x="12289564" y="49734"/>
                </a:cubicBezTo>
                <a:lnTo>
                  <a:pt x="12217889" y="56578"/>
                </a:lnTo>
                <a:cubicBezTo>
                  <a:pt x="12164474" y="48409"/>
                  <a:pt x="12099645" y="41399"/>
                  <a:pt x="12026145" y="35879"/>
                </a:cubicBezTo>
                <a:close/>
                <a:moveTo>
                  <a:pt x="12404612" y="100958"/>
                </a:moveTo>
                <a:cubicBezTo>
                  <a:pt x="12416938" y="107912"/>
                  <a:pt x="12423330" y="115088"/>
                  <a:pt x="12423330" y="122485"/>
                </a:cubicBezTo>
                <a:lnTo>
                  <a:pt x="12377677" y="122485"/>
                </a:lnTo>
                <a:lnTo>
                  <a:pt x="12423330" y="122485"/>
                </a:lnTo>
                <a:lnTo>
                  <a:pt x="12423330" y="135070"/>
                </a:lnTo>
                <a:lnTo>
                  <a:pt x="12332023" y="135070"/>
                </a:lnTo>
                <a:lnTo>
                  <a:pt x="12332023" y="102061"/>
                </a:lnTo>
                <a:cubicBezTo>
                  <a:pt x="12332023" y="95493"/>
                  <a:pt x="12326087" y="89035"/>
                  <a:pt x="12315130" y="82852"/>
                </a:cubicBezTo>
                <a:close/>
                <a:moveTo>
                  <a:pt x="12333848" y="161124"/>
                </a:moveTo>
                <a:lnTo>
                  <a:pt x="12333848" y="194242"/>
                </a:lnTo>
                <a:lnTo>
                  <a:pt x="12242541" y="194242"/>
                </a:lnTo>
                <a:lnTo>
                  <a:pt x="12242541" y="161124"/>
                </a:lnTo>
                <a:close/>
                <a:moveTo>
                  <a:pt x="12242541" y="238401"/>
                </a:moveTo>
                <a:lnTo>
                  <a:pt x="12242541" y="271520"/>
                </a:lnTo>
                <a:lnTo>
                  <a:pt x="12151235" y="271520"/>
                </a:lnTo>
                <a:lnTo>
                  <a:pt x="12151235" y="238401"/>
                </a:lnTo>
                <a:close/>
                <a:moveTo>
                  <a:pt x="12151235" y="315678"/>
                </a:moveTo>
                <a:lnTo>
                  <a:pt x="12151235" y="348797"/>
                </a:lnTo>
                <a:lnTo>
                  <a:pt x="12059928" y="348797"/>
                </a:lnTo>
                <a:lnTo>
                  <a:pt x="12059928" y="315678"/>
                </a:lnTo>
                <a:close/>
                <a:moveTo>
                  <a:pt x="12059928" y="392956"/>
                </a:moveTo>
                <a:lnTo>
                  <a:pt x="12059928" y="426075"/>
                </a:lnTo>
                <a:lnTo>
                  <a:pt x="11968621" y="426075"/>
                </a:lnTo>
                <a:lnTo>
                  <a:pt x="11968621" y="392956"/>
                </a:lnTo>
                <a:close/>
                <a:moveTo>
                  <a:pt x="11968621" y="470233"/>
                </a:moveTo>
                <a:lnTo>
                  <a:pt x="11968621" y="503352"/>
                </a:lnTo>
                <a:lnTo>
                  <a:pt x="11877314" y="503352"/>
                </a:lnTo>
                <a:lnTo>
                  <a:pt x="11877314" y="470233"/>
                </a:lnTo>
                <a:close/>
                <a:moveTo>
                  <a:pt x="11877314" y="547511"/>
                </a:moveTo>
                <a:lnTo>
                  <a:pt x="11877314" y="580630"/>
                </a:lnTo>
                <a:lnTo>
                  <a:pt x="11786007" y="580630"/>
                </a:lnTo>
                <a:lnTo>
                  <a:pt x="11786007" y="547511"/>
                </a:lnTo>
                <a:close/>
                <a:moveTo>
                  <a:pt x="11786007" y="624788"/>
                </a:moveTo>
                <a:lnTo>
                  <a:pt x="11786007" y="657907"/>
                </a:lnTo>
                <a:lnTo>
                  <a:pt x="11694700" y="657907"/>
                </a:lnTo>
                <a:lnTo>
                  <a:pt x="11694700" y="624788"/>
                </a:lnTo>
                <a:close/>
                <a:moveTo>
                  <a:pt x="11694700" y="702066"/>
                </a:moveTo>
                <a:lnTo>
                  <a:pt x="11694700" y="735185"/>
                </a:lnTo>
                <a:lnTo>
                  <a:pt x="11603394" y="735185"/>
                </a:lnTo>
                <a:lnTo>
                  <a:pt x="11603394" y="702066"/>
                </a:lnTo>
                <a:close/>
                <a:moveTo>
                  <a:pt x="11603394" y="779343"/>
                </a:moveTo>
                <a:lnTo>
                  <a:pt x="11603394" y="812462"/>
                </a:lnTo>
                <a:lnTo>
                  <a:pt x="11512087" y="812462"/>
                </a:lnTo>
                <a:lnTo>
                  <a:pt x="11512087" y="779343"/>
                </a:lnTo>
                <a:close/>
                <a:moveTo>
                  <a:pt x="11512087" y="856621"/>
                </a:moveTo>
                <a:lnTo>
                  <a:pt x="11512087" y="889740"/>
                </a:lnTo>
                <a:lnTo>
                  <a:pt x="11420780" y="889740"/>
                </a:lnTo>
                <a:lnTo>
                  <a:pt x="11420780" y="856621"/>
                </a:lnTo>
                <a:close/>
                <a:moveTo>
                  <a:pt x="11420780" y="933898"/>
                </a:moveTo>
                <a:lnTo>
                  <a:pt x="11420780" y="967017"/>
                </a:lnTo>
                <a:lnTo>
                  <a:pt x="11329473" y="967017"/>
                </a:lnTo>
                <a:lnTo>
                  <a:pt x="11329473" y="933898"/>
                </a:lnTo>
                <a:close/>
                <a:moveTo>
                  <a:pt x="11329473" y="1011176"/>
                </a:moveTo>
                <a:lnTo>
                  <a:pt x="11329473" y="1044295"/>
                </a:lnTo>
                <a:lnTo>
                  <a:pt x="11238166" y="1044295"/>
                </a:lnTo>
                <a:lnTo>
                  <a:pt x="11238166" y="1011176"/>
                </a:lnTo>
                <a:close/>
                <a:moveTo>
                  <a:pt x="11238166" y="1088453"/>
                </a:moveTo>
                <a:lnTo>
                  <a:pt x="11238166" y="1121572"/>
                </a:lnTo>
                <a:lnTo>
                  <a:pt x="11146859" y="1121572"/>
                </a:lnTo>
                <a:lnTo>
                  <a:pt x="11146859" y="1088453"/>
                </a:lnTo>
                <a:close/>
                <a:moveTo>
                  <a:pt x="11146859" y="1165731"/>
                </a:moveTo>
                <a:lnTo>
                  <a:pt x="11146859" y="1198850"/>
                </a:lnTo>
                <a:lnTo>
                  <a:pt x="11055553" y="1198850"/>
                </a:lnTo>
                <a:lnTo>
                  <a:pt x="11055553" y="1165731"/>
                </a:lnTo>
                <a:close/>
                <a:moveTo>
                  <a:pt x="11055553" y="1243008"/>
                </a:moveTo>
                <a:lnTo>
                  <a:pt x="11055553" y="1276127"/>
                </a:lnTo>
                <a:lnTo>
                  <a:pt x="10964246" y="1276127"/>
                </a:lnTo>
                <a:lnTo>
                  <a:pt x="10964246" y="1243008"/>
                </a:lnTo>
                <a:close/>
                <a:moveTo>
                  <a:pt x="10964246" y="1320286"/>
                </a:moveTo>
                <a:lnTo>
                  <a:pt x="10964246" y="1353405"/>
                </a:lnTo>
                <a:lnTo>
                  <a:pt x="10872939" y="1353405"/>
                </a:lnTo>
                <a:lnTo>
                  <a:pt x="10872939" y="1320286"/>
                </a:lnTo>
                <a:close/>
                <a:moveTo>
                  <a:pt x="10831394" y="1398778"/>
                </a:moveTo>
                <a:cubicBezTo>
                  <a:pt x="10801263" y="1410038"/>
                  <a:pt x="10755152" y="1420415"/>
                  <a:pt x="10696259" y="1429578"/>
                </a:cubicBezTo>
                <a:lnTo>
                  <a:pt x="10624127" y="1422844"/>
                </a:lnTo>
                <a:cubicBezTo>
                  <a:pt x="10676628" y="1414675"/>
                  <a:pt x="10717260" y="1405401"/>
                  <a:pt x="10744652" y="1395410"/>
                </a:cubicBezTo>
                <a:close/>
                <a:moveTo>
                  <a:pt x="10313227" y="1455411"/>
                </a:moveTo>
                <a:cubicBezTo>
                  <a:pt x="10227855" y="1460434"/>
                  <a:pt x="10134723" y="1463801"/>
                  <a:pt x="10036568" y="1465126"/>
                </a:cubicBezTo>
                <a:lnTo>
                  <a:pt x="10026523" y="1454141"/>
                </a:lnTo>
                <a:cubicBezTo>
                  <a:pt x="10114178" y="1452982"/>
                  <a:pt x="10197268" y="1449946"/>
                  <a:pt x="10273052" y="1445475"/>
                </a:cubicBezTo>
                <a:close/>
                <a:moveTo>
                  <a:pt x="9626143" y="1455852"/>
                </a:moveTo>
                <a:lnTo>
                  <a:pt x="9352222" y="1455852"/>
                </a:lnTo>
                <a:lnTo>
                  <a:pt x="9352222" y="1444813"/>
                </a:lnTo>
                <a:lnTo>
                  <a:pt x="9626143" y="1444813"/>
                </a:lnTo>
                <a:close/>
                <a:moveTo>
                  <a:pt x="8986994" y="1444813"/>
                </a:moveTo>
                <a:lnTo>
                  <a:pt x="8713074" y="1444813"/>
                </a:lnTo>
                <a:lnTo>
                  <a:pt x="8713074" y="1433773"/>
                </a:lnTo>
                <a:lnTo>
                  <a:pt x="8986994" y="1433773"/>
                </a:lnTo>
                <a:close/>
                <a:moveTo>
                  <a:pt x="8347847" y="1433773"/>
                </a:moveTo>
                <a:lnTo>
                  <a:pt x="8073925" y="1433773"/>
                </a:lnTo>
                <a:lnTo>
                  <a:pt x="8073925" y="1422734"/>
                </a:lnTo>
                <a:lnTo>
                  <a:pt x="8347847" y="1422734"/>
                </a:lnTo>
                <a:close/>
                <a:moveTo>
                  <a:pt x="7708698" y="1422734"/>
                </a:moveTo>
                <a:lnTo>
                  <a:pt x="7434777" y="1422734"/>
                </a:lnTo>
                <a:lnTo>
                  <a:pt x="7434777" y="1411694"/>
                </a:lnTo>
                <a:lnTo>
                  <a:pt x="7708698" y="1411694"/>
                </a:lnTo>
                <a:close/>
                <a:moveTo>
                  <a:pt x="7069550" y="1411694"/>
                </a:moveTo>
                <a:lnTo>
                  <a:pt x="6795629" y="1411694"/>
                </a:lnTo>
                <a:lnTo>
                  <a:pt x="6795629" y="1400654"/>
                </a:lnTo>
                <a:lnTo>
                  <a:pt x="7069550" y="1400654"/>
                </a:lnTo>
                <a:close/>
                <a:moveTo>
                  <a:pt x="6430402" y="1400654"/>
                </a:moveTo>
                <a:lnTo>
                  <a:pt x="6156481" y="1400654"/>
                </a:lnTo>
                <a:lnTo>
                  <a:pt x="6156481" y="1389615"/>
                </a:lnTo>
                <a:lnTo>
                  <a:pt x="6430402" y="1389615"/>
                </a:lnTo>
                <a:close/>
                <a:moveTo>
                  <a:pt x="5791254" y="1389615"/>
                </a:moveTo>
                <a:lnTo>
                  <a:pt x="5517333" y="1389615"/>
                </a:lnTo>
                <a:lnTo>
                  <a:pt x="5517333" y="1378575"/>
                </a:lnTo>
                <a:lnTo>
                  <a:pt x="5791254" y="1378575"/>
                </a:lnTo>
                <a:close/>
                <a:moveTo>
                  <a:pt x="5152106" y="1378575"/>
                </a:moveTo>
                <a:lnTo>
                  <a:pt x="4878185" y="1378575"/>
                </a:lnTo>
                <a:lnTo>
                  <a:pt x="4878185" y="1367535"/>
                </a:lnTo>
                <a:lnTo>
                  <a:pt x="5152106" y="1367535"/>
                </a:lnTo>
                <a:close/>
                <a:moveTo>
                  <a:pt x="4512958" y="1367535"/>
                </a:moveTo>
                <a:lnTo>
                  <a:pt x="4239037" y="1367535"/>
                </a:lnTo>
                <a:lnTo>
                  <a:pt x="4239037" y="1356496"/>
                </a:lnTo>
                <a:lnTo>
                  <a:pt x="4512958" y="1356496"/>
                </a:lnTo>
                <a:close/>
                <a:moveTo>
                  <a:pt x="3873810" y="1356496"/>
                </a:moveTo>
                <a:lnTo>
                  <a:pt x="3599889" y="1356496"/>
                </a:lnTo>
                <a:lnTo>
                  <a:pt x="3599889" y="1345456"/>
                </a:lnTo>
                <a:lnTo>
                  <a:pt x="3873810" y="1345456"/>
                </a:lnTo>
                <a:close/>
                <a:moveTo>
                  <a:pt x="3234661" y="1345456"/>
                </a:moveTo>
                <a:lnTo>
                  <a:pt x="2960741" y="1345456"/>
                </a:lnTo>
                <a:lnTo>
                  <a:pt x="2960741" y="1334416"/>
                </a:lnTo>
                <a:lnTo>
                  <a:pt x="3234661" y="1334416"/>
                </a:lnTo>
                <a:close/>
                <a:moveTo>
                  <a:pt x="2595513" y="1334416"/>
                </a:moveTo>
                <a:lnTo>
                  <a:pt x="2321592" y="1334416"/>
                </a:lnTo>
                <a:lnTo>
                  <a:pt x="2321592" y="1323377"/>
                </a:lnTo>
                <a:lnTo>
                  <a:pt x="2595513" y="1323377"/>
                </a:lnTo>
                <a:close/>
                <a:moveTo>
                  <a:pt x="1956365" y="1323377"/>
                </a:moveTo>
                <a:lnTo>
                  <a:pt x="1682444" y="1323377"/>
                </a:lnTo>
                <a:lnTo>
                  <a:pt x="1682444" y="1312337"/>
                </a:lnTo>
                <a:lnTo>
                  <a:pt x="1956365" y="1312337"/>
                </a:lnTo>
                <a:close/>
                <a:moveTo>
                  <a:pt x="1317217" y="1312337"/>
                </a:moveTo>
                <a:lnTo>
                  <a:pt x="1043296" y="1312337"/>
                </a:lnTo>
                <a:lnTo>
                  <a:pt x="1043296" y="1301298"/>
                </a:lnTo>
                <a:lnTo>
                  <a:pt x="1317217" y="1301298"/>
                </a:lnTo>
                <a:close/>
                <a:moveTo>
                  <a:pt x="678068" y="1301298"/>
                </a:moveTo>
                <a:lnTo>
                  <a:pt x="404148" y="1301298"/>
                </a:lnTo>
                <a:lnTo>
                  <a:pt x="404148" y="1290258"/>
                </a:lnTo>
                <a:lnTo>
                  <a:pt x="678068" y="1290258"/>
                </a:lnTo>
                <a:close/>
                <a:moveTo>
                  <a:pt x="256413" y="1290258"/>
                </a:moveTo>
                <a:lnTo>
                  <a:pt x="180213" y="1290258"/>
                </a:lnTo>
                <a:lnTo>
                  <a:pt x="180213" y="1279218"/>
                </a:lnTo>
                <a:lnTo>
                  <a:pt x="256413" y="1279218"/>
                </a:lnTo>
                <a:close/>
                <a:moveTo>
                  <a:pt x="77724" y="1278942"/>
                </a:moveTo>
                <a:cubicBezTo>
                  <a:pt x="50292" y="1278059"/>
                  <a:pt x="24003" y="1275134"/>
                  <a:pt x="0" y="1270552"/>
                </a:cubicBezTo>
                <a:lnTo>
                  <a:pt x="10287" y="1260451"/>
                </a:lnTo>
                <a:cubicBezTo>
                  <a:pt x="31750" y="1264591"/>
                  <a:pt x="55118" y="1267185"/>
                  <a:pt x="79629" y="1267958"/>
                </a:cubicBezTo>
                <a:close/>
                <a:moveTo>
                  <a:pt x="537456" y="1430351"/>
                </a:moveTo>
                <a:cubicBezTo>
                  <a:pt x="475824" y="1421464"/>
                  <a:pt x="426518" y="1411308"/>
                  <a:pt x="392734" y="1400213"/>
                </a:cubicBezTo>
                <a:lnTo>
                  <a:pt x="478563" y="1396404"/>
                </a:lnTo>
                <a:cubicBezTo>
                  <a:pt x="508694" y="1406284"/>
                  <a:pt x="552978" y="1415337"/>
                  <a:pt x="607762" y="1423230"/>
                </a:cubicBezTo>
                <a:close/>
                <a:moveTo>
                  <a:pt x="340233" y="1354840"/>
                </a:moveTo>
                <a:lnTo>
                  <a:pt x="340233" y="1321721"/>
                </a:lnTo>
                <a:lnTo>
                  <a:pt x="431540" y="1321721"/>
                </a:lnTo>
                <a:lnTo>
                  <a:pt x="431540" y="1354840"/>
                </a:lnTo>
                <a:close/>
                <a:moveTo>
                  <a:pt x="431540" y="1277562"/>
                </a:moveTo>
                <a:lnTo>
                  <a:pt x="431540" y="1244443"/>
                </a:lnTo>
                <a:lnTo>
                  <a:pt x="431540" y="1277562"/>
                </a:lnTo>
                <a:close/>
                <a:moveTo>
                  <a:pt x="431540" y="1200285"/>
                </a:moveTo>
                <a:lnTo>
                  <a:pt x="431540" y="1167166"/>
                </a:lnTo>
                <a:lnTo>
                  <a:pt x="431540" y="1200285"/>
                </a:lnTo>
                <a:close/>
                <a:moveTo>
                  <a:pt x="431540" y="1123007"/>
                </a:moveTo>
                <a:lnTo>
                  <a:pt x="431540" y="1089888"/>
                </a:lnTo>
                <a:lnTo>
                  <a:pt x="431540" y="1123007"/>
                </a:lnTo>
                <a:close/>
                <a:moveTo>
                  <a:pt x="431540" y="1045730"/>
                </a:moveTo>
                <a:lnTo>
                  <a:pt x="431540" y="1012611"/>
                </a:lnTo>
                <a:lnTo>
                  <a:pt x="431540" y="1045730"/>
                </a:lnTo>
                <a:close/>
                <a:moveTo>
                  <a:pt x="431540" y="968452"/>
                </a:moveTo>
                <a:lnTo>
                  <a:pt x="431540" y="935333"/>
                </a:lnTo>
                <a:lnTo>
                  <a:pt x="431540" y="968452"/>
                </a:lnTo>
                <a:close/>
                <a:moveTo>
                  <a:pt x="431540" y="891175"/>
                </a:moveTo>
                <a:lnTo>
                  <a:pt x="431540" y="858056"/>
                </a:lnTo>
                <a:lnTo>
                  <a:pt x="431540" y="891175"/>
                </a:lnTo>
                <a:close/>
                <a:moveTo>
                  <a:pt x="431540" y="813897"/>
                </a:moveTo>
                <a:lnTo>
                  <a:pt x="431540" y="780778"/>
                </a:lnTo>
                <a:lnTo>
                  <a:pt x="431540" y="813897"/>
                </a:lnTo>
                <a:close/>
                <a:moveTo>
                  <a:pt x="431540" y="736620"/>
                </a:moveTo>
                <a:lnTo>
                  <a:pt x="431540" y="703501"/>
                </a:lnTo>
                <a:lnTo>
                  <a:pt x="431540" y="736620"/>
                </a:lnTo>
                <a:close/>
                <a:moveTo>
                  <a:pt x="431540" y="659342"/>
                </a:moveTo>
                <a:lnTo>
                  <a:pt x="431540" y="626224"/>
                </a:lnTo>
                <a:lnTo>
                  <a:pt x="431540" y="659342"/>
                </a:lnTo>
                <a:close/>
                <a:moveTo>
                  <a:pt x="431540" y="582065"/>
                </a:moveTo>
                <a:lnTo>
                  <a:pt x="431540" y="548946"/>
                </a:lnTo>
                <a:lnTo>
                  <a:pt x="431540" y="582065"/>
                </a:lnTo>
                <a:close/>
                <a:moveTo>
                  <a:pt x="431540" y="504788"/>
                </a:moveTo>
                <a:lnTo>
                  <a:pt x="431540" y="471669"/>
                </a:lnTo>
                <a:lnTo>
                  <a:pt x="431540" y="504788"/>
                </a:lnTo>
                <a:close/>
                <a:moveTo>
                  <a:pt x="431540" y="427510"/>
                </a:moveTo>
                <a:lnTo>
                  <a:pt x="431540" y="394391"/>
                </a:lnTo>
                <a:lnTo>
                  <a:pt x="431540" y="427510"/>
                </a:lnTo>
                <a:close/>
                <a:moveTo>
                  <a:pt x="431540" y="350233"/>
                </a:moveTo>
                <a:lnTo>
                  <a:pt x="431540" y="317114"/>
                </a:lnTo>
                <a:lnTo>
                  <a:pt x="431540" y="350233"/>
                </a:lnTo>
                <a:close/>
                <a:moveTo>
                  <a:pt x="431540" y="272955"/>
                </a:moveTo>
                <a:lnTo>
                  <a:pt x="431540" y="239836"/>
                </a:lnTo>
                <a:lnTo>
                  <a:pt x="431540" y="272955"/>
                </a:lnTo>
                <a:close/>
                <a:moveTo>
                  <a:pt x="431540" y="195678"/>
                </a:moveTo>
                <a:lnTo>
                  <a:pt x="431540" y="162559"/>
                </a:lnTo>
                <a:lnTo>
                  <a:pt x="431540" y="195678"/>
                </a:lnTo>
                <a:close/>
                <a:moveTo>
                  <a:pt x="431540" y="118400"/>
                </a:moveTo>
                <a:lnTo>
                  <a:pt x="431540" y="102061"/>
                </a:lnTo>
                <a:lnTo>
                  <a:pt x="385886" y="102061"/>
                </a:lnTo>
                <a:lnTo>
                  <a:pt x="340233" y="102061"/>
                </a:lnTo>
                <a:cubicBezTo>
                  <a:pt x="340233" y="90028"/>
                  <a:pt x="357581" y="78437"/>
                  <a:pt x="389082" y="67728"/>
                </a:cubicBezTo>
                <a:lnTo>
                  <a:pt x="474911" y="71426"/>
                </a:lnTo>
                <a:cubicBezTo>
                  <a:pt x="447062" y="80976"/>
                  <a:pt x="431540" y="91298"/>
                  <a:pt x="431540" y="102061"/>
                </a:cubicBezTo>
                <a:lnTo>
                  <a:pt x="431540" y="11840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1"/>
          <p:cNvSpPr txBox="1"/>
          <p:nvPr/>
        </p:nvSpPr>
        <p:spPr>
          <a:xfrm>
            <a:off x="746002" y="3522354"/>
            <a:ext cx="8823001" cy="631190"/>
          </a:xfrm>
          <a:prstGeom prst="rect">
            <a:avLst/>
          </a:prstGeom>
          <a:noFill/>
          <a:ln>
            <a:noFill/>
          </a:ln>
        </p:spPr>
        <p:txBody>
          <a:bodyPr anchorCtr="0" anchor="t" bIns="0" lIns="0" spcFirstLastPara="1" rIns="0" wrap="square" tIns="0">
            <a:spAutoFit/>
          </a:bodyPr>
          <a:lstStyle/>
          <a:p>
            <a:pPr indent="0" lvl="0" marL="0" marR="0" rtl="0" algn="just">
              <a:lnSpc>
                <a:spcPct val="127006"/>
              </a:lnSpc>
              <a:spcBef>
                <a:spcPts val="0"/>
              </a:spcBef>
              <a:spcAft>
                <a:spcPts val="0"/>
              </a:spcAft>
              <a:buNone/>
            </a:pPr>
            <a:r>
              <a:rPr b="1" i="0" lang="en-US" sz="3999" u="none" cap="none" strike="noStrike">
                <a:solidFill>
                  <a:srgbClr val="000000"/>
                </a:solidFill>
                <a:latin typeface="Roboto Condensed"/>
                <a:ea typeface="Roboto Condensed"/>
                <a:cs typeface="Roboto Condensed"/>
                <a:sym typeface="Roboto Condensed"/>
              </a:rPr>
              <a:t>Thể loại: </a:t>
            </a:r>
            <a:r>
              <a:rPr b="0" i="0" lang="en-US" sz="3999" u="none" cap="none" strike="noStrike">
                <a:solidFill>
                  <a:srgbClr val="000000"/>
                </a:solidFill>
                <a:latin typeface="Roboto Condensed"/>
                <a:ea typeface="Roboto Condensed"/>
                <a:cs typeface="Roboto Condensed"/>
                <a:sym typeface="Roboto Condensed"/>
              </a:rPr>
              <a:t>“Vũ Như Tô” là vở bi kịch lịch sử.</a:t>
            </a:r>
            <a:endParaRPr/>
          </a:p>
        </p:txBody>
      </p:sp>
      <p:sp>
        <p:nvSpPr>
          <p:cNvPr id="323" name="Google Shape;323;p11"/>
          <p:cNvSpPr/>
          <p:nvPr/>
        </p:nvSpPr>
        <p:spPr>
          <a:xfrm>
            <a:off x="214750" y="4829020"/>
            <a:ext cx="9317497" cy="1078997"/>
          </a:xfrm>
          <a:custGeom>
            <a:rect b="b" l="l" r="r" t="t"/>
            <a:pathLst>
              <a:path extrusionOk="0" h="1438662" w="12423330">
                <a:moveTo>
                  <a:pt x="596349" y="28293"/>
                </a:moveTo>
                <a:cubicBezTo>
                  <a:pt x="665286" y="20325"/>
                  <a:pt x="745636" y="13767"/>
                  <a:pt x="834203" y="8997"/>
                </a:cubicBezTo>
                <a:lnTo>
                  <a:pt x="872096" y="18862"/>
                </a:lnTo>
                <a:cubicBezTo>
                  <a:pt x="793115" y="23144"/>
                  <a:pt x="721439" y="28998"/>
                  <a:pt x="659807" y="36098"/>
                </a:cubicBezTo>
                <a:close/>
                <a:moveTo>
                  <a:pt x="1208105" y="0"/>
                </a:moveTo>
                <a:lnTo>
                  <a:pt x="1482026" y="0"/>
                </a:lnTo>
                <a:lnTo>
                  <a:pt x="1482026" y="10840"/>
                </a:lnTo>
                <a:lnTo>
                  <a:pt x="1208105" y="10840"/>
                </a:lnTo>
                <a:close/>
                <a:moveTo>
                  <a:pt x="1847253" y="10840"/>
                </a:moveTo>
                <a:lnTo>
                  <a:pt x="2121174" y="10840"/>
                </a:lnTo>
                <a:lnTo>
                  <a:pt x="1847253" y="10840"/>
                </a:lnTo>
                <a:close/>
                <a:moveTo>
                  <a:pt x="2486401" y="10840"/>
                </a:moveTo>
                <a:lnTo>
                  <a:pt x="2760322" y="10840"/>
                </a:lnTo>
                <a:lnTo>
                  <a:pt x="2486401" y="10840"/>
                </a:lnTo>
                <a:close/>
                <a:moveTo>
                  <a:pt x="3125550" y="10840"/>
                </a:moveTo>
                <a:lnTo>
                  <a:pt x="3399470" y="10840"/>
                </a:lnTo>
                <a:lnTo>
                  <a:pt x="3125550" y="10840"/>
                </a:lnTo>
                <a:close/>
                <a:moveTo>
                  <a:pt x="3764698" y="10840"/>
                </a:moveTo>
                <a:lnTo>
                  <a:pt x="4038618" y="10840"/>
                </a:lnTo>
                <a:lnTo>
                  <a:pt x="3764698" y="10840"/>
                </a:lnTo>
                <a:close/>
                <a:moveTo>
                  <a:pt x="4403846" y="10840"/>
                </a:moveTo>
                <a:lnTo>
                  <a:pt x="4677767" y="10840"/>
                </a:lnTo>
                <a:lnTo>
                  <a:pt x="4403846" y="10840"/>
                </a:lnTo>
                <a:close/>
                <a:moveTo>
                  <a:pt x="5042994" y="10840"/>
                </a:moveTo>
                <a:lnTo>
                  <a:pt x="5316915" y="10840"/>
                </a:lnTo>
                <a:lnTo>
                  <a:pt x="5042994" y="10840"/>
                </a:lnTo>
                <a:close/>
                <a:moveTo>
                  <a:pt x="5682142" y="10840"/>
                </a:moveTo>
                <a:lnTo>
                  <a:pt x="5956063" y="10840"/>
                </a:lnTo>
                <a:lnTo>
                  <a:pt x="5682142" y="10840"/>
                </a:lnTo>
                <a:close/>
                <a:moveTo>
                  <a:pt x="6321290" y="10840"/>
                </a:moveTo>
                <a:lnTo>
                  <a:pt x="6595211" y="10840"/>
                </a:lnTo>
                <a:lnTo>
                  <a:pt x="6321290" y="10840"/>
                </a:lnTo>
                <a:close/>
                <a:moveTo>
                  <a:pt x="6960438" y="10840"/>
                </a:moveTo>
                <a:lnTo>
                  <a:pt x="7234359" y="10840"/>
                </a:lnTo>
                <a:lnTo>
                  <a:pt x="6960438" y="10840"/>
                </a:lnTo>
                <a:close/>
                <a:moveTo>
                  <a:pt x="7599586" y="10840"/>
                </a:moveTo>
                <a:lnTo>
                  <a:pt x="7873507" y="10840"/>
                </a:lnTo>
                <a:lnTo>
                  <a:pt x="7599586" y="10840"/>
                </a:lnTo>
                <a:close/>
                <a:moveTo>
                  <a:pt x="8238735" y="10840"/>
                </a:moveTo>
                <a:lnTo>
                  <a:pt x="8512655" y="10840"/>
                </a:lnTo>
                <a:lnTo>
                  <a:pt x="8238735" y="10840"/>
                </a:lnTo>
                <a:close/>
                <a:moveTo>
                  <a:pt x="8877882" y="10840"/>
                </a:moveTo>
                <a:lnTo>
                  <a:pt x="9151804" y="10840"/>
                </a:lnTo>
                <a:lnTo>
                  <a:pt x="8877882" y="10840"/>
                </a:lnTo>
                <a:close/>
                <a:moveTo>
                  <a:pt x="9517031" y="10840"/>
                </a:moveTo>
                <a:lnTo>
                  <a:pt x="9790951" y="10840"/>
                </a:lnTo>
                <a:lnTo>
                  <a:pt x="9517031" y="10840"/>
                </a:lnTo>
                <a:close/>
                <a:moveTo>
                  <a:pt x="10156179" y="10840"/>
                </a:moveTo>
                <a:lnTo>
                  <a:pt x="10430100" y="10840"/>
                </a:lnTo>
                <a:lnTo>
                  <a:pt x="10156179" y="10840"/>
                </a:lnTo>
                <a:close/>
                <a:moveTo>
                  <a:pt x="10795327" y="10840"/>
                </a:moveTo>
                <a:lnTo>
                  <a:pt x="11069248" y="10840"/>
                </a:lnTo>
                <a:lnTo>
                  <a:pt x="10795327" y="10840"/>
                </a:lnTo>
                <a:close/>
                <a:moveTo>
                  <a:pt x="11434475" y="10840"/>
                </a:moveTo>
                <a:lnTo>
                  <a:pt x="11628046" y="10840"/>
                </a:lnTo>
                <a:lnTo>
                  <a:pt x="11628046" y="5420"/>
                </a:lnTo>
                <a:lnTo>
                  <a:pt x="11628046" y="0"/>
                </a:lnTo>
                <a:cubicBezTo>
                  <a:pt x="11656808" y="0"/>
                  <a:pt x="11685113" y="163"/>
                  <a:pt x="11712962" y="488"/>
                </a:cubicBezTo>
                <a:lnTo>
                  <a:pt x="11703831" y="11274"/>
                </a:lnTo>
                <a:cubicBezTo>
                  <a:pt x="11679178" y="11003"/>
                  <a:pt x="11653612" y="10840"/>
                  <a:pt x="11628046" y="10840"/>
                </a:cubicBezTo>
                <a:lnTo>
                  <a:pt x="11434475" y="10840"/>
                </a:lnTo>
                <a:close/>
                <a:moveTo>
                  <a:pt x="12074993" y="26017"/>
                </a:moveTo>
                <a:cubicBezTo>
                  <a:pt x="12157170" y="32087"/>
                  <a:pt x="12229758" y="39838"/>
                  <a:pt x="12289564" y="48835"/>
                </a:cubicBezTo>
                <a:lnTo>
                  <a:pt x="12217889" y="55556"/>
                </a:lnTo>
                <a:cubicBezTo>
                  <a:pt x="12164474" y="47534"/>
                  <a:pt x="12099645" y="40651"/>
                  <a:pt x="12026145" y="35231"/>
                </a:cubicBezTo>
                <a:close/>
                <a:moveTo>
                  <a:pt x="12404612" y="99134"/>
                </a:moveTo>
                <a:cubicBezTo>
                  <a:pt x="12416938" y="105963"/>
                  <a:pt x="12423330" y="113009"/>
                  <a:pt x="12423330" y="120272"/>
                </a:cubicBezTo>
                <a:lnTo>
                  <a:pt x="12377677" y="120272"/>
                </a:lnTo>
                <a:lnTo>
                  <a:pt x="12423330" y="120272"/>
                </a:lnTo>
                <a:lnTo>
                  <a:pt x="12423330" y="132630"/>
                </a:lnTo>
                <a:lnTo>
                  <a:pt x="12332023" y="132630"/>
                </a:lnTo>
                <a:lnTo>
                  <a:pt x="12332023" y="100218"/>
                </a:lnTo>
                <a:cubicBezTo>
                  <a:pt x="12332023" y="93768"/>
                  <a:pt x="12326087" y="87427"/>
                  <a:pt x="12315130" y="81356"/>
                </a:cubicBezTo>
                <a:close/>
                <a:moveTo>
                  <a:pt x="12333848" y="158213"/>
                </a:moveTo>
                <a:lnTo>
                  <a:pt x="12333848" y="190734"/>
                </a:lnTo>
                <a:lnTo>
                  <a:pt x="12242541" y="190734"/>
                </a:lnTo>
                <a:lnTo>
                  <a:pt x="12242541" y="158213"/>
                </a:lnTo>
                <a:close/>
                <a:moveTo>
                  <a:pt x="12242541" y="234095"/>
                </a:moveTo>
                <a:lnTo>
                  <a:pt x="12242541" y="266616"/>
                </a:lnTo>
                <a:lnTo>
                  <a:pt x="12151235" y="266616"/>
                </a:lnTo>
                <a:lnTo>
                  <a:pt x="12151235" y="234095"/>
                </a:lnTo>
                <a:close/>
                <a:moveTo>
                  <a:pt x="12151235" y="309977"/>
                </a:moveTo>
                <a:lnTo>
                  <a:pt x="12151235" y="342497"/>
                </a:lnTo>
                <a:lnTo>
                  <a:pt x="12059928" y="342497"/>
                </a:lnTo>
                <a:lnTo>
                  <a:pt x="12059928" y="309977"/>
                </a:lnTo>
                <a:close/>
                <a:moveTo>
                  <a:pt x="12059928" y="385858"/>
                </a:moveTo>
                <a:lnTo>
                  <a:pt x="12059928" y="418379"/>
                </a:lnTo>
                <a:lnTo>
                  <a:pt x="11968621" y="418379"/>
                </a:lnTo>
                <a:lnTo>
                  <a:pt x="11968621" y="385858"/>
                </a:lnTo>
                <a:close/>
                <a:moveTo>
                  <a:pt x="11968621" y="461740"/>
                </a:moveTo>
                <a:lnTo>
                  <a:pt x="11968621" y="494261"/>
                </a:lnTo>
                <a:lnTo>
                  <a:pt x="11877314" y="494261"/>
                </a:lnTo>
                <a:lnTo>
                  <a:pt x="11877314" y="461740"/>
                </a:lnTo>
                <a:close/>
                <a:moveTo>
                  <a:pt x="11877314" y="537622"/>
                </a:moveTo>
                <a:lnTo>
                  <a:pt x="11877314" y="570142"/>
                </a:lnTo>
                <a:lnTo>
                  <a:pt x="11786007" y="570142"/>
                </a:lnTo>
                <a:lnTo>
                  <a:pt x="11786007" y="537622"/>
                </a:lnTo>
                <a:close/>
                <a:moveTo>
                  <a:pt x="11786007" y="613503"/>
                </a:moveTo>
                <a:lnTo>
                  <a:pt x="11786007" y="646024"/>
                </a:lnTo>
                <a:lnTo>
                  <a:pt x="11694700" y="646024"/>
                </a:lnTo>
                <a:lnTo>
                  <a:pt x="11694700" y="613503"/>
                </a:lnTo>
                <a:close/>
                <a:moveTo>
                  <a:pt x="11694700" y="689385"/>
                </a:moveTo>
                <a:lnTo>
                  <a:pt x="11694700" y="721906"/>
                </a:lnTo>
                <a:lnTo>
                  <a:pt x="11603394" y="721906"/>
                </a:lnTo>
                <a:lnTo>
                  <a:pt x="11603394" y="689385"/>
                </a:lnTo>
                <a:close/>
                <a:moveTo>
                  <a:pt x="11603394" y="765267"/>
                </a:moveTo>
                <a:lnTo>
                  <a:pt x="11603394" y="797787"/>
                </a:lnTo>
                <a:lnTo>
                  <a:pt x="11512087" y="797787"/>
                </a:lnTo>
                <a:lnTo>
                  <a:pt x="11512087" y="765267"/>
                </a:lnTo>
                <a:close/>
                <a:moveTo>
                  <a:pt x="11512087" y="841148"/>
                </a:moveTo>
                <a:lnTo>
                  <a:pt x="11512087" y="873669"/>
                </a:lnTo>
                <a:lnTo>
                  <a:pt x="11420780" y="873669"/>
                </a:lnTo>
                <a:lnTo>
                  <a:pt x="11420780" y="841148"/>
                </a:lnTo>
                <a:close/>
                <a:moveTo>
                  <a:pt x="11420780" y="917030"/>
                </a:moveTo>
                <a:lnTo>
                  <a:pt x="11420780" y="949551"/>
                </a:lnTo>
                <a:lnTo>
                  <a:pt x="11329473" y="949551"/>
                </a:lnTo>
                <a:lnTo>
                  <a:pt x="11329473" y="917030"/>
                </a:lnTo>
                <a:close/>
                <a:moveTo>
                  <a:pt x="11329473" y="992912"/>
                </a:moveTo>
                <a:lnTo>
                  <a:pt x="11329473" y="1025432"/>
                </a:lnTo>
                <a:lnTo>
                  <a:pt x="11238166" y="1025432"/>
                </a:lnTo>
                <a:lnTo>
                  <a:pt x="11238166" y="992912"/>
                </a:lnTo>
                <a:close/>
                <a:moveTo>
                  <a:pt x="11238166" y="1068793"/>
                </a:moveTo>
                <a:lnTo>
                  <a:pt x="11238166" y="1101314"/>
                </a:lnTo>
                <a:lnTo>
                  <a:pt x="11146859" y="1101314"/>
                </a:lnTo>
                <a:lnTo>
                  <a:pt x="11146859" y="1068793"/>
                </a:lnTo>
                <a:close/>
                <a:moveTo>
                  <a:pt x="11146859" y="1144675"/>
                </a:moveTo>
                <a:lnTo>
                  <a:pt x="11146859" y="1177196"/>
                </a:lnTo>
                <a:lnTo>
                  <a:pt x="11055553" y="1177196"/>
                </a:lnTo>
                <a:lnTo>
                  <a:pt x="11055553" y="1144675"/>
                </a:lnTo>
                <a:close/>
                <a:moveTo>
                  <a:pt x="11055553" y="1220557"/>
                </a:moveTo>
                <a:lnTo>
                  <a:pt x="11055553" y="1253077"/>
                </a:lnTo>
                <a:lnTo>
                  <a:pt x="10964246" y="1253077"/>
                </a:lnTo>
                <a:lnTo>
                  <a:pt x="10964246" y="1220557"/>
                </a:lnTo>
                <a:close/>
                <a:moveTo>
                  <a:pt x="10964246" y="1296438"/>
                </a:moveTo>
                <a:lnTo>
                  <a:pt x="10964246" y="1328959"/>
                </a:lnTo>
                <a:lnTo>
                  <a:pt x="10872939" y="1328959"/>
                </a:lnTo>
                <a:lnTo>
                  <a:pt x="10872939" y="1296438"/>
                </a:lnTo>
                <a:close/>
                <a:moveTo>
                  <a:pt x="10831394" y="1373512"/>
                </a:moveTo>
                <a:cubicBezTo>
                  <a:pt x="10801263" y="1384570"/>
                  <a:pt x="10755152" y="1394759"/>
                  <a:pt x="10696259" y="1403757"/>
                </a:cubicBezTo>
                <a:lnTo>
                  <a:pt x="10624127" y="1397144"/>
                </a:lnTo>
                <a:cubicBezTo>
                  <a:pt x="10676628" y="1389122"/>
                  <a:pt x="10717260" y="1380017"/>
                  <a:pt x="10744652" y="1370206"/>
                </a:cubicBezTo>
                <a:close/>
                <a:moveTo>
                  <a:pt x="10313227" y="1429123"/>
                </a:moveTo>
                <a:cubicBezTo>
                  <a:pt x="10227855" y="1434055"/>
                  <a:pt x="10134723" y="1437361"/>
                  <a:pt x="10036568" y="1438662"/>
                </a:cubicBezTo>
                <a:lnTo>
                  <a:pt x="10026523" y="1427876"/>
                </a:lnTo>
                <a:cubicBezTo>
                  <a:pt x="10114178" y="1426738"/>
                  <a:pt x="10197268" y="1423757"/>
                  <a:pt x="10273052" y="1419367"/>
                </a:cubicBezTo>
                <a:close/>
                <a:moveTo>
                  <a:pt x="9626143" y="1429557"/>
                </a:moveTo>
                <a:lnTo>
                  <a:pt x="9352222" y="1429557"/>
                </a:lnTo>
                <a:lnTo>
                  <a:pt x="9352222" y="1418716"/>
                </a:lnTo>
                <a:lnTo>
                  <a:pt x="9626143" y="1418716"/>
                </a:lnTo>
                <a:close/>
                <a:moveTo>
                  <a:pt x="8986994" y="1418716"/>
                </a:moveTo>
                <a:lnTo>
                  <a:pt x="8713074" y="1418716"/>
                </a:lnTo>
                <a:lnTo>
                  <a:pt x="8713074" y="1407876"/>
                </a:lnTo>
                <a:lnTo>
                  <a:pt x="8986994" y="1407876"/>
                </a:lnTo>
                <a:close/>
                <a:moveTo>
                  <a:pt x="8347847" y="1407876"/>
                </a:moveTo>
                <a:lnTo>
                  <a:pt x="8073925" y="1407876"/>
                </a:lnTo>
                <a:lnTo>
                  <a:pt x="8073925" y="1397036"/>
                </a:lnTo>
                <a:lnTo>
                  <a:pt x="8347847" y="1397036"/>
                </a:lnTo>
                <a:close/>
                <a:moveTo>
                  <a:pt x="7708698" y="1397036"/>
                </a:moveTo>
                <a:lnTo>
                  <a:pt x="7434777" y="1397036"/>
                </a:lnTo>
                <a:lnTo>
                  <a:pt x="7434777" y="1386196"/>
                </a:lnTo>
                <a:lnTo>
                  <a:pt x="7708698" y="1386196"/>
                </a:lnTo>
                <a:close/>
                <a:moveTo>
                  <a:pt x="7069550" y="1386196"/>
                </a:moveTo>
                <a:lnTo>
                  <a:pt x="6795629" y="1386196"/>
                </a:lnTo>
                <a:lnTo>
                  <a:pt x="6795629" y="1375355"/>
                </a:lnTo>
                <a:lnTo>
                  <a:pt x="7069550" y="1375355"/>
                </a:lnTo>
                <a:close/>
                <a:moveTo>
                  <a:pt x="6430402" y="1375355"/>
                </a:moveTo>
                <a:lnTo>
                  <a:pt x="6156481" y="1375355"/>
                </a:lnTo>
                <a:lnTo>
                  <a:pt x="6156481" y="1364515"/>
                </a:lnTo>
                <a:lnTo>
                  <a:pt x="6430402" y="1364515"/>
                </a:lnTo>
                <a:close/>
                <a:moveTo>
                  <a:pt x="5791254" y="1364515"/>
                </a:moveTo>
                <a:lnTo>
                  <a:pt x="5517333" y="1364515"/>
                </a:lnTo>
                <a:lnTo>
                  <a:pt x="5517333" y="1353675"/>
                </a:lnTo>
                <a:lnTo>
                  <a:pt x="5791254" y="1353675"/>
                </a:lnTo>
                <a:close/>
                <a:moveTo>
                  <a:pt x="5152106" y="1353675"/>
                </a:moveTo>
                <a:lnTo>
                  <a:pt x="4878185" y="1353675"/>
                </a:lnTo>
                <a:lnTo>
                  <a:pt x="4878185" y="1342835"/>
                </a:lnTo>
                <a:lnTo>
                  <a:pt x="5152106" y="1342835"/>
                </a:lnTo>
                <a:close/>
                <a:moveTo>
                  <a:pt x="4512958" y="1342835"/>
                </a:moveTo>
                <a:lnTo>
                  <a:pt x="4239037" y="1342835"/>
                </a:lnTo>
                <a:lnTo>
                  <a:pt x="4239037" y="1331994"/>
                </a:lnTo>
                <a:lnTo>
                  <a:pt x="4512958" y="1331994"/>
                </a:lnTo>
                <a:close/>
                <a:moveTo>
                  <a:pt x="3873810" y="1331994"/>
                </a:moveTo>
                <a:lnTo>
                  <a:pt x="3599889" y="1331994"/>
                </a:lnTo>
                <a:lnTo>
                  <a:pt x="3599889" y="1321154"/>
                </a:lnTo>
                <a:lnTo>
                  <a:pt x="3873810" y="1321154"/>
                </a:lnTo>
                <a:close/>
                <a:moveTo>
                  <a:pt x="3234661" y="1321154"/>
                </a:moveTo>
                <a:lnTo>
                  <a:pt x="2960741" y="1321154"/>
                </a:lnTo>
                <a:lnTo>
                  <a:pt x="2960741" y="1310314"/>
                </a:lnTo>
                <a:lnTo>
                  <a:pt x="3234661" y="1310314"/>
                </a:lnTo>
                <a:close/>
                <a:moveTo>
                  <a:pt x="2595513" y="1310314"/>
                </a:moveTo>
                <a:lnTo>
                  <a:pt x="2321592" y="1310314"/>
                </a:lnTo>
                <a:lnTo>
                  <a:pt x="2321592" y="1299474"/>
                </a:lnTo>
                <a:lnTo>
                  <a:pt x="2595513" y="1299474"/>
                </a:lnTo>
                <a:close/>
                <a:moveTo>
                  <a:pt x="1956365" y="1299474"/>
                </a:moveTo>
                <a:lnTo>
                  <a:pt x="1682444" y="1299474"/>
                </a:lnTo>
                <a:lnTo>
                  <a:pt x="1682444" y="1288633"/>
                </a:lnTo>
                <a:lnTo>
                  <a:pt x="1956365" y="1288633"/>
                </a:lnTo>
                <a:close/>
                <a:moveTo>
                  <a:pt x="1317217" y="1288633"/>
                </a:moveTo>
                <a:lnTo>
                  <a:pt x="1043296" y="1288633"/>
                </a:lnTo>
                <a:lnTo>
                  <a:pt x="1043296" y="1277793"/>
                </a:lnTo>
                <a:lnTo>
                  <a:pt x="1317217" y="1277793"/>
                </a:lnTo>
                <a:close/>
                <a:moveTo>
                  <a:pt x="678068" y="1277793"/>
                </a:moveTo>
                <a:lnTo>
                  <a:pt x="404148" y="1277793"/>
                </a:lnTo>
                <a:lnTo>
                  <a:pt x="404148" y="1266953"/>
                </a:lnTo>
                <a:lnTo>
                  <a:pt x="678068" y="1266953"/>
                </a:lnTo>
                <a:close/>
                <a:moveTo>
                  <a:pt x="256413" y="1266953"/>
                </a:moveTo>
                <a:lnTo>
                  <a:pt x="180213" y="1266953"/>
                </a:lnTo>
                <a:lnTo>
                  <a:pt x="180213" y="1256113"/>
                </a:lnTo>
                <a:lnTo>
                  <a:pt x="256413" y="1256113"/>
                </a:lnTo>
                <a:close/>
                <a:moveTo>
                  <a:pt x="77724" y="1255842"/>
                </a:moveTo>
                <a:cubicBezTo>
                  <a:pt x="50292" y="1254975"/>
                  <a:pt x="24003" y="1252102"/>
                  <a:pt x="0" y="1247603"/>
                </a:cubicBezTo>
                <a:lnTo>
                  <a:pt x="10287" y="1237684"/>
                </a:lnTo>
                <a:cubicBezTo>
                  <a:pt x="31750" y="1241749"/>
                  <a:pt x="55118" y="1244297"/>
                  <a:pt x="79629" y="1245056"/>
                </a:cubicBezTo>
                <a:close/>
                <a:moveTo>
                  <a:pt x="537456" y="1404516"/>
                </a:moveTo>
                <a:cubicBezTo>
                  <a:pt x="475824" y="1395789"/>
                  <a:pt x="426518" y="1385816"/>
                  <a:pt x="392734" y="1374922"/>
                </a:cubicBezTo>
                <a:lnTo>
                  <a:pt x="478563" y="1371182"/>
                </a:lnTo>
                <a:cubicBezTo>
                  <a:pt x="508694" y="1380884"/>
                  <a:pt x="552978" y="1389773"/>
                  <a:pt x="607762" y="1397524"/>
                </a:cubicBezTo>
                <a:close/>
                <a:moveTo>
                  <a:pt x="340233" y="1330368"/>
                </a:moveTo>
                <a:lnTo>
                  <a:pt x="340233" y="1297848"/>
                </a:lnTo>
                <a:lnTo>
                  <a:pt x="431540" y="1297848"/>
                </a:lnTo>
                <a:lnTo>
                  <a:pt x="431540" y="1330368"/>
                </a:lnTo>
                <a:close/>
                <a:moveTo>
                  <a:pt x="431540" y="1254487"/>
                </a:moveTo>
                <a:lnTo>
                  <a:pt x="431540" y="1221966"/>
                </a:lnTo>
                <a:lnTo>
                  <a:pt x="431540" y="1254487"/>
                </a:lnTo>
                <a:close/>
                <a:moveTo>
                  <a:pt x="431540" y="1178605"/>
                </a:moveTo>
                <a:lnTo>
                  <a:pt x="431540" y="1146084"/>
                </a:lnTo>
                <a:lnTo>
                  <a:pt x="431540" y="1178605"/>
                </a:lnTo>
                <a:close/>
                <a:moveTo>
                  <a:pt x="431540" y="1102723"/>
                </a:moveTo>
                <a:lnTo>
                  <a:pt x="431540" y="1070203"/>
                </a:lnTo>
                <a:lnTo>
                  <a:pt x="431540" y="1102723"/>
                </a:lnTo>
                <a:close/>
                <a:moveTo>
                  <a:pt x="431540" y="1026842"/>
                </a:moveTo>
                <a:lnTo>
                  <a:pt x="431540" y="994321"/>
                </a:lnTo>
                <a:lnTo>
                  <a:pt x="431540" y="1026842"/>
                </a:lnTo>
                <a:close/>
                <a:moveTo>
                  <a:pt x="431540" y="950960"/>
                </a:moveTo>
                <a:lnTo>
                  <a:pt x="431540" y="918439"/>
                </a:lnTo>
                <a:lnTo>
                  <a:pt x="431540" y="950960"/>
                </a:lnTo>
                <a:close/>
                <a:moveTo>
                  <a:pt x="431540" y="875078"/>
                </a:moveTo>
                <a:lnTo>
                  <a:pt x="431540" y="842558"/>
                </a:lnTo>
                <a:lnTo>
                  <a:pt x="431540" y="875078"/>
                </a:lnTo>
                <a:close/>
                <a:moveTo>
                  <a:pt x="431540" y="799197"/>
                </a:moveTo>
                <a:lnTo>
                  <a:pt x="431540" y="766676"/>
                </a:lnTo>
                <a:lnTo>
                  <a:pt x="431540" y="799197"/>
                </a:lnTo>
                <a:close/>
                <a:moveTo>
                  <a:pt x="431540" y="723315"/>
                </a:moveTo>
                <a:lnTo>
                  <a:pt x="431540" y="690794"/>
                </a:lnTo>
                <a:lnTo>
                  <a:pt x="431540" y="723315"/>
                </a:lnTo>
                <a:close/>
                <a:moveTo>
                  <a:pt x="431540" y="647433"/>
                </a:moveTo>
                <a:lnTo>
                  <a:pt x="431540" y="614913"/>
                </a:lnTo>
                <a:lnTo>
                  <a:pt x="431540" y="647433"/>
                </a:lnTo>
                <a:close/>
                <a:moveTo>
                  <a:pt x="431540" y="571552"/>
                </a:moveTo>
                <a:lnTo>
                  <a:pt x="431540" y="539031"/>
                </a:lnTo>
                <a:lnTo>
                  <a:pt x="431540" y="571552"/>
                </a:lnTo>
                <a:close/>
                <a:moveTo>
                  <a:pt x="431540" y="495670"/>
                </a:moveTo>
                <a:lnTo>
                  <a:pt x="431540" y="463149"/>
                </a:lnTo>
                <a:lnTo>
                  <a:pt x="431540" y="495670"/>
                </a:lnTo>
                <a:close/>
                <a:moveTo>
                  <a:pt x="431540" y="419788"/>
                </a:moveTo>
                <a:lnTo>
                  <a:pt x="431540" y="387268"/>
                </a:lnTo>
                <a:lnTo>
                  <a:pt x="431540" y="419788"/>
                </a:lnTo>
                <a:close/>
                <a:moveTo>
                  <a:pt x="431540" y="343907"/>
                </a:moveTo>
                <a:lnTo>
                  <a:pt x="431540" y="311386"/>
                </a:lnTo>
                <a:lnTo>
                  <a:pt x="431540" y="343907"/>
                </a:lnTo>
                <a:close/>
                <a:moveTo>
                  <a:pt x="431540" y="268025"/>
                </a:moveTo>
                <a:lnTo>
                  <a:pt x="431540" y="235504"/>
                </a:lnTo>
                <a:lnTo>
                  <a:pt x="431540" y="268025"/>
                </a:lnTo>
                <a:close/>
                <a:moveTo>
                  <a:pt x="431540" y="192143"/>
                </a:moveTo>
                <a:lnTo>
                  <a:pt x="431540" y="159623"/>
                </a:lnTo>
                <a:lnTo>
                  <a:pt x="431540" y="192143"/>
                </a:lnTo>
                <a:close/>
                <a:moveTo>
                  <a:pt x="431540" y="116262"/>
                </a:moveTo>
                <a:lnTo>
                  <a:pt x="431540" y="100218"/>
                </a:lnTo>
                <a:lnTo>
                  <a:pt x="385886" y="100218"/>
                </a:lnTo>
                <a:lnTo>
                  <a:pt x="340233" y="100218"/>
                </a:lnTo>
                <a:cubicBezTo>
                  <a:pt x="340233" y="88402"/>
                  <a:pt x="357581" y="77020"/>
                  <a:pt x="389082" y="66505"/>
                </a:cubicBezTo>
                <a:lnTo>
                  <a:pt x="474911" y="70136"/>
                </a:lnTo>
                <a:cubicBezTo>
                  <a:pt x="447062" y="79513"/>
                  <a:pt x="431540" y="89649"/>
                  <a:pt x="431540" y="100218"/>
                </a:cubicBezTo>
                <a:lnTo>
                  <a:pt x="431540" y="116262"/>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1"/>
          <p:cNvSpPr txBox="1"/>
          <p:nvPr/>
        </p:nvSpPr>
        <p:spPr>
          <a:xfrm>
            <a:off x="746002" y="5038570"/>
            <a:ext cx="6514196" cy="631190"/>
          </a:xfrm>
          <a:prstGeom prst="rect">
            <a:avLst/>
          </a:prstGeom>
          <a:noFill/>
          <a:ln>
            <a:noFill/>
          </a:ln>
        </p:spPr>
        <p:txBody>
          <a:bodyPr anchorCtr="0" anchor="t" bIns="0" lIns="0" spcFirstLastPara="1" rIns="0" wrap="square" tIns="0">
            <a:spAutoFit/>
          </a:bodyPr>
          <a:lstStyle/>
          <a:p>
            <a:pPr indent="0" lvl="0" marL="0" marR="0" rtl="0" algn="just">
              <a:lnSpc>
                <a:spcPct val="127006"/>
              </a:lnSpc>
              <a:spcBef>
                <a:spcPts val="0"/>
              </a:spcBef>
              <a:spcAft>
                <a:spcPts val="0"/>
              </a:spcAft>
              <a:buNone/>
            </a:pPr>
            <a:r>
              <a:rPr b="1" i="0" lang="en-US" sz="3999" u="none" cap="none" strike="noStrike">
                <a:solidFill>
                  <a:srgbClr val="000000"/>
                </a:solidFill>
                <a:latin typeface="Roboto Condensed"/>
                <a:ea typeface="Roboto Condensed"/>
                <a:cs typeface="Roboto Condensed"/>
                <a:sym typeface="Roboto Condensed"/>
              </a:rPr>
              <a:t>Nội dung</a:t>
            </a:r>
            <a:r>
              <a:rPr b="0" i="0" lang="en-US" sz="3999" u="none" cap="none" strike="noStrike">
                <a:solidFill>
                  <a:srgbClr val="000000"/>
                </a:solidFill>
                <a:latin typeface="Roboto Condensed"/>
                <a:ea typeface="Roboto Condensed"/>
                <a:cs typeface="Roboto Condensed"/>
                <a:sym typeface="Roboto Condensed"/>
              </a:rPr>
              <a:t>: SGK - 141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xEl>
                                              <p:pRg end="0" st="0"/>
                                            </p:txEl>
                                          </p:spTgt>
                                        </p:tgtEl>
                                        <p:attrNameLst>
                                          <p:attrName>style.visibility</p:attrName>
                                        </p:attrNameLst>
                                      </p:cBhvr>
                                      <p:to>
                                        <p:strVal val="visible"/>
                                      </p:to>
                                    </p:set>
                                    <p:animEffect filter="fade" transition="in">
                                      <p:cBhvr>
                                        <p:cTn dur="500"/>
                                        <p:tgtEl>
                                          <p:spTgt spid="3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0" st="0"/>
                                            </p:txEl>
                                          </p:spTgt>
                                        </p:tgtEl>
                                        <p:attrNameLst>
                                          <p:attrName>style.visibility</p:attrName>
                                        </p:attrNameLst>
                                      </p:cBhvr>
                                      <p:to>
                                        <p:strVal val="visible"/>
                                      </p:to>
                                    </p:set>
                                    <p:animEffect filter="fade" transition="in">
                                      <p:cBhvr>
                                        <p:cTn dur="500"/>
                                        <p:tgtEl>
                                          <p:spTgt spid="3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0" st="0"/>
                                            </p:txEl>
                                          </p:spTgt>
                                        </p:tgtEl>
                                        <p:attrNameLst>
                                          <p:attrName>style.visibility</p:attrName>
                                        </p:attrNameLst>
                                      </p:cBhvr>
                                      <p:to>
                                        <p:strVal val="visible"/>
                                      </p:to>
                                    </p:set>
                                    <p:animEffect filter="fade" transition="in">
                                      <p:cBhvr>
                                        <p:cTn dur="500"/>
                                        <p:tgtEl>
                                          <p:spTgt spid="3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2"/>
          <p:cNvSpPr/>
          <p:nvPr/>
        </p:nvSpPr>
        <p:spPr>
          <a:xfrm>
            <a:off x="19625" y="96600"/>
            <a:ext cx="1911096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334" name="Google Shape;334;p12"/>
          <p:cNvSpPr/>
          <p:nvPr/>
        </p:nvSpPr>
        <p:spPr>
          <a:xfrm>
            <a:off x="-24250" y="-24850"/>
            <a:ext cx="19110754"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2"/>
          <p:cNvSpPr/>
          <p:nvPr/>
        </p:nvSpPr>
        <p:spPr>
          <a:xfrm>
            <a:off x="9144000" y="96588"/>
            <a:ext cx="850011" cy="482918"/>
          </a:xfrm>
          <a:custGeom>
            <a:rect b="b" l="l" r="r" t="t"/>
            <a:pathLst>
              <a:path extrusionOk="0" h="643890" w="1133348">
                <a:moveTo>
                  <a:pt x="0" y="0"/>
                </a:moveTo>
                <a:lnTo>
                  <a:pt x="1133348" y="0"/>
                </a:lnTo>
                <a:lnTo>
                  <a:pt x="1133348" y="643890"/>
                </a:lnTo>
                <a:lnTo>
                  <a:pt x="0" y="643890"/>
                </a:lnTo>
                <a:close/>
              </a:path>
            </a:pathLst>
          </a:custGeom>
          <a:solidFill>
            <a:srgbClr val="C00000"/>
          </a:solidFill>
          <a:ln>
            <a:noFill/>
          </a:ln>
        </p:spPr>
      </p:sp>
      <p:sp>
        <p:nvSpPr>
          <p:cNvPr id="336" name="Google Shape;336;p12"/>
          <p:cNvSpPr/>
          <p:nvPr/>
        </p:nvSpPr>
        <p:spPr>
          <a:xfrm>
            <a:off x="170864" y="4221441"/>
            <a:ext cx="10195022" cy="6677733"/>
          </a:xfrm>
          <a:custGeom>
            <a:rect b="b" l="l" r="r" t="t"/>
            <a:pathLst>
              <a:path extrusionOk="0" h="6677733" w="10195022">
                <a:moveTo>
                  <a:pt x="0" y="0"/>
                </a:moveTo>
                <a:lnTo>
                  <a:pt x="10195022" y="0"/>
                </a:lnTo>
                <a:lnTo>
                  <a:pt x="10195022" y="6677733"/>
                </a:lnTo>
                <a:lnTo>
                  <a:pt x="0" y="6677733"/>
                </a:lnTo>
                <a:lnTo>
                  <a:pt x="0" y="0"/>
                </a:lnTo>
                <a:close/>
              </a:path>
            </a:pathLst>
          </a:custGeom>
          <a:blipFill rotWithShape="1">
            <a:blip r:embed="rId4">
              <a:alphaModFix/>
            </a:blip>
            <a:stretch>
              <a:fillRect b="0" l="0" r="-6729" t="-37756"/>
            </a:stretch>
          </a:blipFill>
          <a:ln>
            <a:noFill/>
          </a:ln>
        </p:spPr>
      </p:sp>
      <p:sp>
        <p:nvSpPr>
          <p:cNvPr id="337" name="Google Shape;337;p12"/>
          <p:cNvSpPr/>
          <p:nvPr/>
        </p:nvSpPr>
        <p:spPr>
          <a:xfrm rot="-1578471">
            <a:off x="13210263" y="-36234"/>
            <a:ext cx="3308550" cy="4114800"/>
          </a:xfrm>
          <a:custGeom>
            <a:rect b="b" l="l" r="r" t="t"/>
            <a:pathLst>
              <a:path extrusionOk="0" h="4114800" w="3308550">
                <a:moveTo>
                  <a:pt x="0" y="0"/>
                </a:moveTo>
                <a:lnTo>
                  <a:pt x="3308550" y="0"/>
                </a:lnTo>
                <a:lnTo>
                  <a:pt x="3308550" y="4114800"/>
                </a:lnTo>
                <a:lnTo>
                  <a:pt x="0" y="4114800"/>
                </a:lnTo>
                <a:lnTo>
                  <a:pt x="0" y="0"/>
                </a:lnTo>
                <a:close/>
              </a:path>
            </a:pathLst>
          </a:custGeom>
          <a:blipFill rotWithShape="1">
            <a:blip r:embed="rId5">
              <a:alphaModFix/>
            </a:blip>
            <a:stretch>
              <a:fillRect b="0" l="0" r="0" t="0"/>
            </a:stretch>
          </a:blipFill>
          <a:ln>
            <a:noFill/>
          </a:ln>
        </p:spPr>
      </p:sp>
      <p:sp>
        <p:nvSpPr>
          <p:cNvPr id="338" name="Google Shape;338;p12"/>
          <p:cNvSpPr/>
          <p:nvPr/>
        </p:nvSpPr>
        <p:spPr>
          <a:xfrm>
            <a:off x="14320171" y="928867"/>
            <a:ext cx="3358953" cy="8622467"/>
          </a:xfrm>
          <a:custGeom>
            <a:rect b="b" l="l" r="r" t="t"/>
            <a:pathLst>
              <a:path extrusionOk="0" h="8622467" w="3358953">
                <a:moveTo>
                  <a:pt x="0" y="0"/>
                </a:moveTo>
                <a:lnTo>
                  <a:pt x="3358952" y="0"/>
                </a:lnTo>
                <a:lnTo>
                  <a:pt x="3358952" y="8622467"/>
                </a:lnTo>
                <a:lnTo>
                  <a:pt x="0" y="8622467"/>
                </a:lnTo>
                <a:lnTo>
                  <a:pt x="0" y="0"/>
                </a:lnTo>
                <a:close/>
              </a:path>
            </a:pathLst>
          </a:custGeom>
          <a:blipFill rotWithShape="1">
            <a:blip r:embed="rId6">
              <a:alphaModFix/>
            </a:blip>
            <a:stretch>
              <a:fillRect b="0" l="0" r="0" t="0"/>
            </a:stretch>
          </a:blipFill>
          <a:ln>
            <a:noFill/>
          </a:ln>
        </p:spPr>
      </p:sp>
      <p:sp>
        <p:nvSpPr>
          <p:cNvPr id="339" name="Google Shape;339;p12"/>
          <p:cNvSpPr/>
          <p:nvPr/>
        </p:nvSpPr>
        <p:spPr>
          <a:xfrm>
            <a:off x="10804478" y="1360445"/>
            <a:ext cx="5366666" cy="6168582"/>
          </a:xfrm>
          <a:custGeom>
            <a:rect b="b" l="l" r="r" t="t"/>
            <a:pathLst>
              <a:path extrusionOk="0" h="6168582" w="5366666">
                <a:moveTo>
                  <a:pt x="0" y="0"/>
                </a:moveTo>
                <a:lnTo>
                  <a:pt x="5366667" y="0"/>
                </a:lnTo>
                <a:lnTo>
                  <a:pt x="5366667" y="6168583"/>
                </a:lnTo>
                <a:lnTo>
                  <a:pt x="0" y="6168583"/>
                </a:lnTo>
                <a:lnTo>
                  <a:pt x="0" y="0"/>
                </a:lnTo>
                <a:close/>
              </a:path>
            </a:pathLst>
          </a:custGeom>
          <a:blipFill rotWithShape="1">
            <a:blip r:embed="rId7">
              <a:alphaModFix/>
            </a:blip>
            <a:stretch>
              <a:fillRect b="0" l="0" r="0" t="0"/>
            </a:stretch>
          </a:blipFill>
          <a:ln>
            <a:noFill/>
          </a:ln>
        </p:spPr>
      </p:sp>
      <p:sp>
        <p:nvSpPr>
          <p:cNvPr id="340" name="Google Shape;340;p12"/>
          <p:cNvSpPr/>
          <p:nvPr/>
        </p:nvSpPr>
        <p:spPr>
          <a:xfrm>
            <a:off x="10365865" y="4598618"/>
            <a:ext cx="10519629" cy="4860990"/>
          </a:xfrm>
          <a:custGeom>
            <a:rect b="b" l="l" r="r" t="t"/>
            <a:pathLst>
              <a:path extrusionOk="0" h="4860990" w="10519629">
                <a:moveTo>
                  <a:pt x="0" y="0"/>
                </a:moveTo>
                <a:lnTo>
                  <a:pt x="10519630" y="0"/>
                </a:lnTo>
                <a:lnTo>
                  <a:pt x="10519630" y="4860990"/>
                </a:lnTo>
                <a:lnTo>
                  <a:pt x="0" y="4860990"/>
                </a:lnTo>
                <a:lnTo>
                  <a:pt x="0" y="0"/>
                </a:lnTo>
                <a:close/>
              </a:path>
            </a:pathLst>
          </a:custGeom>
          <a:blipFill rotWithShape="1">
            <a:blip r:embed="rId8">
              <a:alphaModFix/>
            </a:blip>
            <a:stretch>
              <a:fillRect b="-62298" l="0" r="0" t="0"/>
            </a:stretch>
          </a:blipFill>
          <a:ln>
            <a:noFill/>
          </a:ln>
        </p:spPr>
      </p:sp>
      <p:sp>
        <p:nvSpPr>
          <p:cNvPr id="341" name="Google Shape;341;p12"/>
          <p:cNvSpPr txBox="1"/>
          <p:nvPr/>
        </p:nvSpPr>
        <p:spPr>
          <a:xfrm>
            <a:off x="469925" y="435486"/>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342" name="Google Shape;342;p12"/>
          <p:cNvSpPr txBox="1"/>
          <p:nvPr/>
        </p:nvSpPr>
        <p:spPr>
          <a:xfrm>
            <a:off x="469925" y="1659216"/>
            <a:ext cx="4952205" cy="7048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4500" u="none" cap="none" strike="noStrike">
                <a:solidFill>
                  <a:srgbClr val="000000"/>
                </a:solidFill>
                <a:latin typeface="Roboto Condensed"/>
                <a:ea typeface="Roboto Condensed"/>
                <a:cs typeface="Roboto Condensed"/>
                <a:sym typeface="Roboto Condensed"/>
              </a:rPr>
              <a:t>3.1. Tìm hiểu chung</a:t>
            </a:r>
            <a:endParaRPr/>
          </a:p>
        </p:txBody>
      </p:sp>
      <p:sp>
        <p:nvSpPr>
          <p:cNvPr id="343" name="Google Shape;343;p12"/>
          <p:cNvSpPr txBox="1"/>
          <p:nvPr/>
        </p:nvSpPr>
        <p:spPr>
          <a:xfrm>
            <a:off x="469925" y="2554566"/>
            <a:ext cx="6831907" cy="57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00" u="none" cap="none" strike="noStrike">
                <a:solidFill>
                  <a:srgbClr val="000000"/>
                </a:solidFill>
                <a:latin typeface="Roboto Condensed"/>
                <a:ea typeface="Roboto Condensed"/>
                <a:cs typeface="Roboto Condensed"/>
                <a:sym typeface="Roboto Condensed"/>
              </a:rPr>
              <a:t>b. Tác phẩm “Vũ Như Tô”</a:t>
            </a:r>
            <a:endParaRPr/>
          </a:p>
        </p:txBody>
      </p:sp>
      <p:sp>
        <p:nvSpPr>
          <p:cNvPr id="344" name="Google Shape;344;p12"/>
          <p:cNvSpPr/>
          <p:nvPr/>
        </p:nvSpPr>
        <p:spPr>
          <a:xfrm>
            <a:off x="0" y="7986650"/>
            <a:ext cx="20345400" cy="2294633"/>
          </a:xfrm>
          <a:custGeom>
            <a:rect b="b" l="l" r="r" t="t"/>
            <a:pathLst>
              <a:path extrusionOk="0" h="2294633" w="18288000">
                <a:moveTo>
                  <a:pt x="0" y="0"/>
                </a:moveTo>
                <a:lnTo>
                  <a:pt x="18288000" y="0"/>
                </a:lnTo>
                <a:lnTo>
                  <a:pt x="18288000" y="2294632"/>
                </a:lnTo>
                <a:lnTo>
                  <a:pt x="0" y="2294632"/>
                </a:lnTo>
                <a:lnTo>
                  <a:pt x="0" y="0"/>
                </a:lnTo>
                <a:close/>
              </a:path>
            </a:pathLst>
          </a:custGeom>
          <a:blipFill rotWithShape="1">
            <a:blip r:embed="rId9">
              <a:alphaModFix/>
            </a:blip>
            <a:stretch>
              <a:fillRect b="-51238" l="0" r="0" t="-915998"/>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3"/>
          <p:cNvSpPr/>
          <p:nvPr/>
        </p:nvSpPr>
        <p:spPr>
          <a:xfrm>
            <a:off x="19625" y="96600"/>
            <a:ext cx="1892808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354" name="Google Shape;354;p13"/>
          <p:cNvSpPr/>
          <p:nvPr/>
        </p:nvSpPr>
        <p:spPr>
          <a:xfrm>
            <a:off x="-24257" y="-2485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3"/>
          <p:cNvSpPr/>
          <p:nvPr/>
        </p:nvSpPr>
        <p:spPr>
          <a:xfrm>
            <a:off x="9144000" y="96588"/>
            <a:ext cx="850011" cy="482918"/>
          </a:xfrm>
          <a:custGeom>
            <a:rect b="b" l="l" r="r" t="t"/>
            <a:pathLst>
              <a:path extrusionOk="0" h="643890" w="1133348">
                <a:moveTo>
                  <a:pt x="0" y="0"/>
                </a:moveTo>
                <a:lnTo>
                  <a:pt x="1133348" y="0"/>
                </a:lnTo>
                <a:lnTo>
                  <a:pt x="1133348" y="643890"/>
                </a:lnTo>
                <a:lnTo>
                  <a:pt x="0" y="643890"/>
                </a:lnTo>
                <a:close/>
              </a:path>
            </a:pathLst>
          </a:custGeom>
          <a:solidFill>
            <a:srgbClr val="C00000"/>
          </a:solidFill>
          <a:ln>
            <a:noFill/>
          </a:ln>
        </p:spPr>
      </p:sp>
      <p:sp>
        <p:nvSpPr>
          <p:cNvPr id="356" name="Google Shape;356;p13"/>
          <p:cNvSpPr/>
          <p:nvPr/>
        </p:nvSpPr>
        <p:spPr>
          <a:xfrm>
            <a:off x="3342273" y="3553403"/>
            <a:ext cx="1173439" cy="1173434"/>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b="0" l="-8277" r="-8279"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3"/>
          <p:cNvSpPr/>
          <p:nvPr/>
        </p:nvSpPr>
        <p:spPr>
          <a:xfrm>
            <a:off x="3342273" y="5144718"/>
            <a:ext cx="1210203" cy="1210199"/>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b="-78349" l="0" r="0" t="-78349"/>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3"/>
          <p:cNvSpPr/>
          <p:nvPr/>
        </p:nvSpPr>
        <p:spPr>
          <a:xfrm>
            <a:off x="3366782" y="6789669"/>
            <a:ext cx="1124420" cy="1124415"/>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b="-43227" l="0" r="0" t="-43227"/>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3"/>
          <p:cNvSpPr/>
          <p:nvPr/>
        </p:nvSpPr>
        <p:spPr>
          <a:xfrm flipH="1">
            <a:off x="-517118" y="3417393"/>
            <a:ext cx="3751833" cy="6515626"/>
          </a:xfrm>
          <a:custGeom>
            <a:rect b="b" l="l" r="r" t="t"/>
            <a:pathLst>
              <a:path extrusionOk="0" h="6515626" w="3751833">
                <a:moveTo>
                  <a:pt x="3751832" y="0"/>
                </a:moveTo>
                <a:lnTo>
                  <a:pt x="0" y="0"/>
                </a:lnTo>
                <a:lnTo>
                  <a:pt x="0" y="6515626"/>
                </a:lnTo>
                <a:lnTo>
                  <a:pt x="3751832" y="6515626"/>
                </a:lnTo>
                <a:lnTo>
                  <a:pt x="3751832" y="0"/>
                </a:lnTo>
                <a:close/>
              </a:path>
            </a:pathLst>
          </a:custGeom>
          <a:blipFill rotWithShape="1">
            <a:blip r:embed="rId7">
              <a:alphaModFix/>
            </a:blip>
            <a:stretch>
              <a:fillRect b="0" l="-73659" r="0" t="0"/>
            </a:stretch>
          </a:blipFill>
          <a:ln>
            <a:noFill/>
          </a:ln>
        </p:spPr>
      </p:sp>
      <p:sp>
        <p:nvSpPr>
          <p:cNvPr id="360" name="Google Shape;360;p13"/>
          <p:cNvSpPr txBox="1"/>
          <p:nvPr/>
        </p:nvSpPr>
        <p:spPr>
          <a:xfrm>
            <a:off x="449506" y="631563"/>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361" name="Google Shape;361;p13"/>
          <p:cNvSpPr txBox="1"/>
          <p:nvPr/>
        </p:nvSpPr>
        <p:spPr>
          <a:xfrm>
            <a:off x="449506" y="1855293"/>
            <a:ext cx="4952205" cy="7048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4500" u="none" cap="none" strike="noStrike">
                <a:solidFill>
                  <a:srgbClr val="000000"/>
                </a:solidFill>
                <a:latin typeface="Roboto Condensed"/>
                <a:ea typeface="Roboto Condensed"/>
                <a:cs typeface="Roboto Condensed"/>
                <a:sym typeface="Roboto Condensed"/>
              </a:rPr>
              <a:t>3.1. Tìm hiểu chung</a:t>
            </a:r>
            <a:endParaRPr/>
          </a:p>
        </p:txBody>
      </p:sp>
      <p:sp>
        <p:nvSpPr>
          <p:cNvPr id="362" name="Google Shape;362;p13"/>
          <p:cNvSpPr txBox="1"/>
          <p:nvPr/>
        </p:nvSpPr>
        <p:spPr>
          <a:xfrm>
            <a:off x="449506" y="2750643"/>
            <a:ext cx="10761325" cy="57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00" u="none" cap="none" strike="noStrike">
                <a:solidFill>
                  <a:srgbClr val="000000"/>
                </a:solidFill>
                <a:latin typeface="Roboto Condensed"/>
                <a:ea typeface="Roboto Condensed"/>
                <a:cs typeface="Roboto Condensed"/>
                <a:sym typeface="Roboto Condensed"/>
              </a:rPr>
              <a:t>c. Đoạn trích “Vĩnh biệt Cửu Trùng Đài”</a:t>
            </a:r>
            <a:endParaRPr/>
          </a:p>
        </p:txBody>
      </p:sp>
      <p:grpSp>
        <p:nvGrpSpPr>
          <p:cNvPr id="363" name="Google Shape;363;p13"/>
          <p:cNvGrpSpPr/>
          <p:nvPr/>
        </p:nvGrpSpPr>
        <p:grpSpPr>
          <a:xfrm>
            <a:off x="4620486" y="3463232"/>
            <a:ext cx="13019289" cy="1111228"/>
            <a:chOff x="0" y="-38100"/>
            <a:chExt cx="3428948" cy="292669"/>
          </a:xfrm>
        </p:grpSpPr>
        <p:sp>
          <p:nvSpPr>
            <p:cNvPr id="364" name="Google Shape;364;p13"/>
            <p:cNvSpPr/>
            <p:nvPr/>
          </p:nvSpPr>
          <p:spPr>
            <a:xfrm>
              <a:off x="0" y="0"/>
              <a:ext cx="3428948" cy="254569"/>
            </a:xfrm>
            <a:custGeom>
              <a:rect b="b" l="l" r="r" t="t"/>
              <a:pathLst>
                <a:path extrusionOk="0" h="254569" w="3428948">
                  <a:moveTo>
                    <a:pt x="30327" y="0"/>
                  </a:moveTo>
                  <a:lnTo>
                    <a:pt x="3398621" y="0"/>
                  </a:lnTo>
                  <a:cubicBezTo>
                    <a:pt x="3415371" y="0"/>
                    <a:pt x="3428948" y="13578"/>
                    <a:pt x="3428948" y="30327"/>
                  </a:cubicBezTo>
                  <a:lnTo>
                    <a:pt x="3428948" y="224242"/>
                  </a:lnTo>
                  <a:cubicBezTo>
                    <a:pt x="3428948" y="232285"/>
                    <a:pt x="3425753" y="239999"/>
                    <a:pt x="3420066" y="245687"/>
                  </a:cubicBezTo>
                  <a:cubicBezTo>
                    <a:pt x="3414378" y="251374"/>
                    <a:pt x="3406665" y="254569"/>
                    <a:pt x="3398621" y="254569"/>
                  </a:cubicBezTo>
                  <a:lnTo>
                    <a:pt x="30327" y="254569"/>
                  </a:lnTo>
                  <a:cubicBezTo>
                    <a:pt x="13578" y="254569"/>
                    <a:pt x="0" y="240991"/>
                    <a:pt x="0" y="224242"/>
                  </a:cubicBezTo>
                  <a:lnTo>
                    <a:pt x="0" y="30327"/>
                  </a:lnTo>
                  <a:cubicBezTo>
                    <a:pt x="0" y="13578"/>
                    <a:pt x="13578" y="0"/>
                    <a:pt x="303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3"/>
            <p:cNvSpPr txBox="1"/>
            <p:nvPr/>
          </p:nvSpPr>
          <p:spPr>
            <a:xfrm>
              <a:off x="0" y="-38100"/>
              <a:ext cx="3428948" cy="292669"/>
            </a:xfrm>
            <a:prstGeom prst="rect">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6" name="Google Shape;366;p13"/>
          <p:cNvSpPr txBox="1"/>
          <p:nvPr/>
        </p:nvSpPr>
        <p:spPr>
          <a:xfrm>
            <a:off x="4876003" y="3777596"/>
            <a:ext cx="12383400" cy="615600"/>
          </a:xfrm>
          <a:prstGeom prst="rect">
            <a:avLst/>
          </a:prstGeom>
          <a:noFill/>
          <a:ln>
            <a:noFill/>
          </a:ln>
        </p:spPr>
        <p:txBody>
          <a:bodyPr anchorCtr="0" anchor="t" bIns="0" lIns="0" spcFirstLastPara="1" rIns="0" wrap="square" tIns="0">
            <a:spAutoFit/>
          </a:bodyPr>
          <a:lstStyle/>
          <a:p>
            <a:pPr indent="0" lvl="0" marL="0" marR="0" rtl="0" algn="just">
              <a:lnSpc>
                <a:spcPct val="123005"/>
              </a:lnSpc>
              <a:spcBef>
                <a:spcPts val="0"/>
              </a:spcBef>
              <a:spcAft>
                <a:spcPts val="0"/>
              </a:spcAft>
              <a:buNone/>
            </a:pPr>
            <a:r>
              <a:rPr b="1" i="0" lang="en-US" sz="3999" u="none" cap="none" strike="noStrike">
                <a:solidFill>
                  <a:schemeClr val="dk1"/>
                </a:solidFill>
                <a:latin typeface="Roboto Condensed"/>
                <a:ea typeface="Roboto Condensed"/>
                <a:cs typeface="Roboto Condensed"/>
                <a:sym typeface="Roboto Condensed"/>
              </a:rPr>
              <a:t>Vị trí: </a:t>
            </a:r>
            <a:r>
              <a:rPr b="0" i="0" lang="en-US" sz="3999" u="none" cap="none" strike="noStrike">
                <a:solidFill>
                  <a:schemeClr val="dk1"/>
                </a:solidFill>
                <a:latin typeface="Roboto Condensed"/>
                <a:ea typeface="Roboto Condensed"/>
                <a:cs typeface="Roboto Condensed"/>
                <a:sym typeface="Roboto Condensed"/>
              </a:rPr>
              <a:t>Đoạn trích trên nằm trong hồi cuối cùng của vở bi kịch.</a:t>
            </a:r>
            <a:endParaRPr>
              <a:solidFill>
                <a:schemeClr val="dk1"/>
              </a:solidFill>
            </a:endParaRPr>
          </a:p>
        </p:txBody>
      </p:sp>
      <p:grpSp>
        <p:nvGrpSpPr>
          <p:cNvPr id="367" name="Google Shape;367;p13"/>
          <p:cNvGrpSpPr/>
          <p:nvPr/>
        </p:nvGrpSpPr>
        <p:grpSpPr>
          <a:xfrm>
            <a:off x="4620486" y="5095427"/>
            <a:ext cx="13019289" cy="1579779"/>
            <a:chOff x="0" y="-38100"/>
            <a:chExt cx="3428948" cy="416073"/>
          </a:xfrm>
        </p:grpSpPr>
        <p:sp>
          <p:nvSpPr>
            <p:cNvPr id="368" name="Google Shape;368;p13"/>
            <p:cNvSpPr/>
            <p:nvPr/>
          </p:nvSpPr>
          <p:spPr>
            <a:xfrm>
              <a:off x="0" y="0"/>
              <a:ext cx="3428948" cy="377973"/>
            </a:xfrm>
            <a:custGeom>
              <a:rect b="b" l="l" r="r" t="t"/>
              <a:pathLst>
                <a:path extrusionOk="0" h="377973" w="3428948">
                  <a:moveTo>
                    <a:pt x="30327" y="0"/>
                  </a:moveTo>
                  <a:lnTo>
                    <a:pt x="3398621" y="0"/>
                  </a:lnTo>
                  <a:cubicBezTo>
                    <a:pt x="3415371" y="0"/>
                    <a:pt x="3428948" y="13578"/>
                    <a:pt x="3428948" y="30327"/>
                  </a:cubicBezTo>
                  <a:lnTo>
                    <a:pt x="3428948" y="347646"/>
                  </a:lnTo>
                  <a:cubicBezTo>
                    <a:pt x="3428948" y="364396"/>
                    <a:pt x="3415371" y="377973"/>
                    <a:pt x="3398621" y="377973"/>
                  </a:cubicBezTo>
                  <a:lnTo>
                    <a:pt x="30327" y="377973"/>
                  </a:lnTo>
                  <a:cubicBezTo>
                    <a:pt x="22284" y="377973"/>
                    <a:pt x="14570" y="374778"/>
                    <a:pt x="8883" y="369091"/>
                  </a:cubicBezTo>
                  <a:cubicBezTo>
                    <a:pt x="3195" y="363403"/>
                    <a:pt x="0" y="355690"/>
                    <a:pt x="0" y="347646"/>
                  </a:cubicBezTo>
                  <a:lnTo>
                    <a:pt x="0" y="30327"/>
                  </a:lnTo>
                  <a:cubicBezTo>
                    <a:pt x="0" y="13578"/>
                    <a:pt x="13578" y="0"/>
                    <a:pt x="303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3"/>
            <p:cNvSpPr txBox="1"/>
            <p:nvPr/>
          </p:nvSpPr>
          <p:spPr>
            <a:xfrm>
              <a:off x="0" y="-38100"/>
              <a:ext cx="3428948" cy="416073"/>
            </a:xfrm>
            <a:prstGeom prst="rect">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0" name="Google Shape;370;p13"/>
          <p:cNvSpPr txBox="1"/>
          <p:nvPr/>
        </p:nvSpPr>
        <p:spPr>
          <a:xfrm>
            <a:off x="4876003" y="5343116"/>
            <a:ext cx="12383400" cy="1372800"/>
          </a:xfrm>
          <a:prstGeom prst="rect">
            <a:avLst/>
          </a:prstGeom>
          <a:noFill/>
          <a:ln>
            <a:noFill/>
          </a:ln>
        </p:spPr>
        <p:txBody>
          <a:bodyPr anchorCtr="0" anchor="t" bIns="0" lIns="0" spcFirstLastPara="1" rIns="0" wrap="square" tIns="0">
            <a:spAutoFit/>
          </a:bodyPr>
          <a:lstStyle/>
          <a:p>
            <a:pPr indent="0" lvl="0" marL="0" marR="0" rtl="0" algn="just">
              <a:lnSpc>
                <a:spcPct val="123005"/>
              </a:lnSpc>
              <a:spcBef>
                <a:spcPts val="0"/>
              </a:spcBef>
              <a:spcAft>
                <a:spcPts val="0"/>
              </a:spcAft>
              <a:buNone/>
            </a:pPr>
            <a:r>
              <a:rPr b="1" i="0" lang="en-US" sz="3999" u="none" cap="none" strike="noStrike">
                <a:solidFill>
                  <a:schemeClr val="dk1"/>
                </a:solidFill>
                <a:latin typeface="Roboto Condensed"/>
                <a:ea typeface="Roboto Condensed"/>
                <a:cs typeface="Roboto Condensed"/>
                <a:sym typeface="Roboto Condensed"/>
              </a:rPr>
              <a:t>Nội dung:</a:t>
            </a:r>
            <a:r>
              <a:rPr b="0" i="0" lang="en-US" sz="3999" u="none" cap="none" strike="noStrike">
                <a:solidFill>
                  <a:schemeClr val="dk1"/>
                </a:solidFill>
                <a:latin typeface="Roboto Condensed"/>
                <a:ea typeface="Roboto Condensed"/>
                <a:cs typeface="Roboto Condensed"/>
                <a:sym typeface="Roboto Condensed"/>
              </a:rPr>
              <a:t> Trịnh Duy Sản nổi loạn giết Vũ Như Tô, Đan Thiềm và tiêu hủy Cửu Trùng Đài.</a:t>
            </a:r>
            <a:endParaRPr>
              <a:solidFill>
                <a:schemeClr val="dk1"/>
              </a:solidFill>
            </a:endParaRPr>
          </a:p>
        </p:txBody>
      </p:sp>
      <p:grpSp>
        <p:nvGrpSpPr>
          <p:cNvPr id="371" name="Google Shape;371;p13"/>
          <p:cNvGrpSpPr/>
          <p:nvPr/>
        </p:nvGrpSpPr>
        <p:grpSpPr>
          <a:xfrm>
            <a:off x="4624552" y="6874552"/>
            <a:ext cx="13019289" cy="1111228"/>
            <a:chOff x="0" y="-38100"/>
            <a:chExt cx="3428948" cy="292669"/>
          </a:xfrm>
        </p:grpSpPr>
        <p:sp>
          <p:nvSpPr>
            <p:cNvPr id="372" name="Google Shape;372;p13"/>
            <p:cNvSpPr/>
            <p:nvPr/>
          </p:nvSpPr>
          <p:spPr>
            <a:xfrm>
              <a:off x="0" y="0"/>
              <a:ext cx="3428948" cy="254569"/>
            </a:xfrm>
            <a:custGeom>
              <a:rect b="b" l="l" r="r" t="t"/>
              <a:pathLst>
                <a:path extrusionOk="0" h="254569" w="3428948">
                  <a:moveTo>
                    <a:pt x="30327" y="0"/>
                  </a:moveTo>
                  <a:lnTo>
                    <a:pt x="3398621" y="0"/>
                  </a:lnTo>
                  <a:cubicBezTo>
                    <a:pt x="3415371" y="0"/>
                    <a:pt x="3428948" y="13578"/>
                    <a:pt x="3428948" y="30327"/>
                  </a:cubicBezTo>
                  <a:lnTo>
                    <a:pt x="3428948" y="224242"/>
                  </a:lnTo>
                  <a:cubicBezTo>
                    <a:pt x="3428948" y="232285"/>
                    <a:pt x="3425753" y="239999"/>
                    <a:pt x="3420066" y="245687"/>
                  </a:cubicBezTo>
                  <a:cubicBezTo>
                    <a:pt x="3414378" y="251374"/>
                    <a:pt x="3406665" y="254569"/>
                    <a:pt x="3398621" y="254569"/>
                  </a:cubicBezTo>
                  <a:lnTo>
                    <a:pt x="30327" y="254569"/>
                  </a:lnTo>
                  <a:cubicBezTo>
                    <a:pt x="13578" y="254569"/>
                    <a:pt x="0" y="240991"/>
                    <a:pt x="0" y="224242"/>
                  </a:cubicBezTo>
                  <a:lnTo>
                    <a:pt x="0" y="30327"/>
                  </a:lnTo>
                  <a:cubicBezTo>
                    <a:pt x="0" y="13578"/>
                    <a:pt x="13578" y="0"/>
                    <a:pt x="303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3"/>
            <p:cNvSpPr txBox="1"/>
            <p:nvPr/>
          </p:nvSpPr>
          <p:spPr>
            <a:xfrm>
              <a:off x="0" y="-38100"/>
              <a:ext cx="3428948" cy="292669"/>
            </a:xfrm>
            <a:prstGeom prst="rect">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4" name="Google Shape;374;p13"/>
          <p:cNvSpPr txBox="1"/>
          <p:nvPr/>
        </p:nvSpPr>
        <p:spPr>
          <a:xfrm>
            <a:off x="4880068" y="7188916"/>
            <a:ext cx="12383400" cy="615600"/>
          </a:xfrm>
          <a:prstGeom prst="rect">
            <a:avLst/>
          </a:prstGeom>
          <a:solidFill>
            <a:srgbClr val="FFFFFF"/>
          </a:solidFill>
          <a:ln>
            <a:noFill/>
          </a:ln>
        </p:spPr>
        <p:txBody>
          <a:bodyPr anchorCtr="0" anchor="t" bIns="0" lIns="0" spcFirstLastPara="1" rIns="0" wrap="square" tIns="0">
            <a:spAutoFit/>
          </a:bodyPr>
          <a:lstStyle/>
          <a:p>
            <a:pPr indent="0" lvl="0" marL="0" marR="0" rtl="0" algn="just">
              <a:lnSpc>
                <a:spcPct val="123005"/>
              </a:lnSpc>
              <a:spcBef>
                <a:spcPts val="0"/>
              </a:spcBef>
              <a:spcAft>
                <a:spcPts val="0"/>
              </a:spcAft>
              <a:buNone/>
            </a:pPr>
            <a:r>
              <a:rPr b="1" i="0" lang="en-US" sz="3999" u="none" cap="none" strike="noStrike">
                <a:solidFill>
                  <a:schemeClr val="dk1"/>
                </a:solidFill>
                <a:latin typeface="Roboto Condensed"/>
                <a:ea typeface="Roboto Condensed"/>
                <a:cs typeface="Roboto Condensed"/>
                <a:sym typeface="Roboto Condensed"/>
              </a:rPr>
              <a:t>Tóm tắt: </a:t>
            </a:r>
            <a:endParaRPr>
              <a:solidFill>
                <a:schemeClr val="dk1"/>
              </a:solidFill>
            </a:endParaRPr>
          </a:p>
        </p:txBody>
      </p:sp>
      <p:sp>
        <p:nvSpPr>
          <p:cNvPr id="375" name="Google Shape;375;p13"/>
          <p:cNvSpPr/>
          <p:nvPr/>
        </p:nvSpPr>
        <p:spPr>
          <a:xfrm>
            <a:off x="125751" y="8348825"/>
            <a:ext cx="19705320" cy="2294632"/>
          </a:xfrm>
          <a:custGeom>
            <a:rect b="b" l="l" r="r" t="t"/>
            <a:pathLst>
              <a:path extrusionOk="0" h="2294632" w="18288000">
                <a:moveTo>
                  <a:pt x="0" y="0"/>
                </a:moveTo>
                <a:lnTo>
                  <a:pt x="18288001" y="0"/>
                </a:lnTo>
                <a:lnTo>
                  <a:pt x="18288001" y="2294633"/>
                </a:lnTo>
                <a:lnTo>
                  <a:pt x="0" y="2294633"/>
                </a:lnTo>
                <a:lnTo>
                  <a:pt x="0" y="0"/>
                </a:lnTo>
                <a:close/>
              </a:path>
            </a:pathLst>
          </a:custGeom>
          <a:blipFill rotWithShape="1">
            <a:blip r:embed="rId8">
              <a:alphaModFix/>
            </a:blip>
            <a:stretch>
              <a:fillRect b="-51254" l="0" r="0" t="-916095"/>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xEl>
                                              <p:pRg end="0" st="0"/>
                                            </p:txEl>
                                          </p:spTgt>
                                        </p:tgtEl>
                                        <p:attrNameLst>
                                          <p:attrName>style.visibility</p:attrName>
                                        </p:attrNameLst>
                                      </p:cBhvr>
                                      <p:to>
                                        <p:strVal val="visible"/>
                                      </p:to>
                                    </p:set>
                                    <p:animEffect filter="fade" transition="in">
                                      <p:cBhvr>
                                        <p:cTn dur="500"/>
                                        <p:tgtEl>
                                          <p:spTgt spid="3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14"/>
          <p:cNvSpPr/>
          <p:nvPr/>
        </p:nvSpPr>
        <p:spPr>
          <a:xfrm>
            <a:off x="19625" y="96600"/>
            <a:ext cx="1915668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385" name="Google Shape;385;p14"/>
          <p:cNvSpPr/>
          <p:nvPr/>
        </p:nvSpPr>
        <p:spPr>
          <a:xfrm>
            <a:off x="-24257" y="-2485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4"/>
          <p:cNvSpPr/>
          <p:nvPr/>
        </p:nvSpPr>
        <p:spPr>
          <a:xfrm>
            <a:off x="9144000" y="96588"/>
            <a:ext cx="850011" cy="482918"/>
          </a:xfrm>
          <a:custGeom>
            <a:rect b="b" l="l" r="r" t="t"/>
            <a:pathLst>
              <a:path extrusionOk="0" h="643890" w="1133348">
                <a:moveTo>
                  <a:pt x="0" y="0"/>
                </a:moveTo>
                <a:lnTo>
                  <a:pt x="1133348" y="0"/>
                </a:lnTo>
                <a:lnTo>
                  <a:pt x="1133348" y="643890"/>
                </a:lnTo>
                <a:lnTo>
                  <a:pt x="0" y="643890"/>
                </a:lnTo>
                <a:close/>
              </a:path>
            </a:pathLst>
          </a:custGeom>
          <a:solidFill>
            <a:srgbClr val="C00000"/>
          </a:solidFill>
          <a:ln>
            <a:noFill/>
          </a:ln>
        </p:spPr>
      </p:sp>
      <p:sp>
        <p:nvSpPr>
          <p:cNvPr id="387" name="Google Shape;387;p14"/>
          <p:cNvSpPr/>
          <p:nvPr/>
        </p:nvSpPr>
        <p:spPr>
          <a:xfrm>
            <a:off x="449506" y="579546"/>
            <a:ext cx="1124420" cy="1124415"/>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b="-43227" l="0" r="0" t="-43227"/>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8" name="Google Shape;388;p14"/>
          <p:cNvGrpSpPr/>
          <p:nvPr/>
        </p:nvGrpSpPr>
        <p:grpSpPr>
          <a:xfrm>
            <a:off x="1573926" y="592733"/>
            <a:ext cx="13019289" cy="1111228"/>
            <a:chOff x="0" y="-38100"/>
            <a:chExt cx="3428948" cy="292669"/>
          </a:xfrm>
        </p:grpSpPr>
        <p:sp>
          <p:nvSpPr>
            <p:cNvPr id="389" name="Google Shape;389;p14"/>
            <p:cNvSpPr/>
            <p:nvPr/>
          </p:nvSpPr>
          <p:spPr>
            <a:xfrm>
              <a:off x="0" y="0"/>
              <a:ext cx="3428948" cy="254569"/>
            </a:xfrm>
            <a:custGeom>
              <a:rect b="b" l="l" r="r" t="t"/>
              <a:pathLst>
                <a:path extrusionOk="0" h="254569" w="3428948">
                  <a:moveTo>
                    <a:pt x="30327" y="0"/>
                  </a:moveTo>
                  <a:lnTo>
                    <a:pt x="3398621" y="0"/>
                  </a:lnTo>
                  <a:cubicBezTo>
                    <a:pt x="3415371" y="0"/>
                    <a:pt x="3428948" y="13578"/>
                    <a:pt x="3428948" y="30327"/>
                  </a:cubicBezTo>
                  <a:lnTo>
                    <a:pt x="3428948" y="224242"/>
                  </a:lnTo>
                  <a:cubicBezTo>
                    <a:pt x="3428948" y="232285"/>
                    <a:pt x="3425753" y="239999"/>
                    <a:pt x="3420066" y="245687"/>
                  </a:cubicBezTo>
                  <a:cubicBezTo>
                    <a:pt x="3414378" y="251374"/>
                    <a:pt x="3406665" y="254569"/>
                    <a:pt x="3398621" y="254569"/>
                  </a:cubicBezTo>
                  <a:lnTo>
                    <a:pt x="30327" y="254569"/>
                  </a:lnTo>
                  <a:cubicBezTo>
                    <a:pt x="13578" y="254569"/>
                    <a:pt x="0" y="240991"/>
                    <a:pt x="0" y="224242"/>
                  </a:cubicBezTo>
                  <a:lnTo>
                    <a:pt x="0" y="30327"/>
                  </a:lnTo>
                  <a:cubicBezTo>
                    <a:pt x="0" y="13578"/>
                    <a:pt x="13578" y="0"/>
                    <a:pt x="30327" y="0"/>
                  </a:cubicBezTo>
                  <a:close/>
                </a:path>
              </a:pathLst>
            </a:custGeom>
            <a:solidFill>
              <a:srgbClr val="BA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4"/>
            <p:cNvSpPr txBox="1"/>
            <p:nvPr/>
          </p:nvSpPr>
          <p:spPr>
            <a:xfrm>
              <a:off x="0" y="-38100"/>
              <a:ext cx="3428948" cy="2926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1" name="Google Shape;391;p14"/>
          <p:cNvSpPr txBox="1"/>
          <p:nvPr/>
        </p:nvSpPr>
        <p:spPr>
          <a:xfrm>
            <a:off x="1829442" y="907097"/>
            <a:ext cx="12383297" cy="622935"/>
          </a:xfrm>
          <a:prstGeom prst="rect">
            <a:avLst/>
          </a:prstGeom>
          <a:noFill/>
          <a:ln>
            <a:noFill/>
          </a:ln>
        </p:spPr>
        <p:txBody>
          <a:bodyPr anchorCtr="0" anchor="t" bIns="0" lIns="0" spcFirstLastPara="1" rIns="0" wrap="square" tIns="0">
            <a:spAutoFit/>
          </a:bodyPr>
          <a:lstStyle/>
          <a:p>
            <a:pPr indent="0" lvl="0" marL="0" marR="0" rtl="0" algn="just">
              <a:lnSpc>
                <a:spcPct val="123005"/>
              </a:lnSpc>
              <a:spcBef>
                <a:spcPts val="0"/>
              </a:spcBef>
              <a:spcAft>
                <a:spcPts val="0"/>
              </a:spcAft>
              <a:buNone/>
            </a:pPr>
            <a:r>
              <a:rPr b="1" i="0" lang="en-US" sz="3999" u="none" cap="none" strike="noStrike">
                <a:solidFill>
                  <a:srgbClr val="FFFFFF"/>
                </a:solidFill>
                <a:latin typeface="Roboto Condensed"/>
                <a:ea typeface="Roboto Condensed"/>
                <a:cs typeface="Roboto Condensed"/>
                <a:sym typeface="Roboto Condensed"/>
              </a:rPr>
              <a:t>Tóm tắt: </a:t>
            </a:r>
            <a:endParaRPr/>
          </a:p>
        </p:txBody>
      </p:sp>
      <p:sp>
        <p:nvSpPr>
          <p:cNvPr id="392" name="Google Shape;392;p14"/>
          <p:cNvSpPr/>
          <p:nvPr/>
        </p:nvSpPr>
        <p:spPr>
          <a:xfrm>
            <a:off x="19615" y="9239864"/>
            <a:ext cx="18288000" cy="1047133"/>
          </a:xfrm>
          <a:custGeom>
            <a:rect b="b" l="l" r="r" t="t"/>
            <a:pathLst>
              <a:path extrusionOk="0" h="1047133" w="18288000">
                <a:moveTo>
                  <a:pt x="0" y="0"/>
                </a:moveTo>
                <a:lnTo>
                  <a:pt x="18288001" y="0"/>
                </a:lnTo>
                <a:lnTo>
                  <a:pt x="18288001" y="1047133"/>
                </a:lnTo>
                <a:lnTo>
                  <a:pt x="0" y="1047133"/>
                </a:lnTo>
                <a:lnTo>
                  <a:pt x="0" y="0"/>
                </a:lnTo>
                <a:close/>
              </a:path>
            </a:pathLst>
          </a:custGeom>
          <a:blipFill rotWithShape="1">
            <a:blip r:embed="rId5">
              <a:alphaModFix/>
            </a:blip>
            <a:stretch>
              <a:fillRect b="-231353" l="0" r="0" t="-2006734"/>
            </a:stretch>
          </a:blipFill>
          <a:ln>
            <a:noFill/>
          </a:ln>
        </p:spPr>
      </p:sp>
      <p:sp>
        <p:nvSpPr>
          <p:cNvPr id="393" name="Google Shape;393;p14"/>
          <p:cNvSpPr txBox="1"/>
          <p:nvPr/>
        </p:nvSpPr>
        <p:spPr>
          <a:xfrm>
            <a:off x="1025865" y="1818250"/>
            <a:ext cx="16340700" cy="1233600"/>
          </a:xfrm>
          <a:prstGeom prst="rect">
            <a:avLst/>
          </a:prstGeom>
          <a:solidFill>
            <a:srgbClr val="FFFFFF"/>
          </a:solidFill>
          <a:ln cap="flat" cmpd="sng" w="9525">
            <a:solidFill>
              <a:srgbClr val="E9E9E9"/>
            </a:solidFill>
            <a:prstDash val="solid"/>
            <a:round/>
            <a:headEnd len="sm" w="sm" type="none"/>
            <a:tailEnd len="sm" w="sm" type="none"/>
          </a:ln>
        </p:spPr>
        <p:txBody>
          <a:bodyPr anchorCtr="0" anchor="t" bIns="0" lIns="0" spcFirstLastPara="1" rIns="0" wrap="square" tIns="0">
            <a:spAutoFit/>
          </a:bodyPr>
          <a:lstStyle/>
          <a:p>
            <a:pPr indent="-377825" lvl="1" marL="755651" marR="0" rtl="0" algn="just">
              <a:lnSpc>
                <a:spcPct val="129000"/>
              </a:lnSpc>
              <a:spcBef>
                <a:spcPts val="0"/>
              </a:spcBef>
              <a:spcAft>
                <a:spcPts val="0"/>
              </a:spcAft>
              <a:buClr>
                <a:srgbClr val="000000"/>
              </a:buClr>
              <a:buSzPts val="3500"/>
              <a:buFont typeface="Arial"/>
              <a:buChar char="•"/>
            </a:pPr>
            <a:r>
              <a:rPr b="0" i="0" lang="en-US" sz="3500" u="none" cap="none" strike="noStrike">
                <a:solidFill>
                  <a:srgbClr val="000000"/>
                </a:solidFill>
                <a:latin typeface="Roboto Condensed"/>
                <a:ea typeface="Roboto Condensed"/>
                <a:cs typeface="Roboto Condensed"/>
                <a:sym typeface="Roboto Condensed"/>
              </a:rPr>
              <a:t>Đan Thiềm giục Vũ Như Tô đi trốn vì kiêu binh nổi loạn, định phá Cửu Trùng Đài, giết Vũ Như Tô, nhưng ông nhất quyết ở lại. </a:t>
            </a:r>
            <a:endParaRPr/>
          </a:p>
        </p:txBody>
      </p:sp>
      <p:sp>
        <p:nvSpPr>
          <p:cNvPr id="394" name="Google Shape;394;p14"/>
          <p:cNvSpPr txBox="1"/>
          <p:nvPr/>
        </p:nvSpPr>
        <p:spPr>
          <a:xfrm>
            <a:off x="962355" y="3330823"/>
            <a:ext cx="16404300" cy="1233600"/>
          </a:xfrm>
          <a:prstGeom prst="rect">
            <a:avLst/>
          </a:prstGeom>
          <a:solidFill>
            <a:srgbClr val="FFFFFF"/>
          </a:solidFill>
          <a:ln cap="flat" cmpd="sng" w="9525">
            <a:solidFill>
              <a:srgbClr val="E9E9E9"/>
            </a:solidFill>
            <a:prstDash val="solid"/>
            <a:round/>
            <a:headEnd len="sm" w="sm" type="none"/>
            <a:tailEnd len="sm" w="sm" type="none"/>
          </a:ln>
        </p:spPr>
        <p:txBody>
          <a:bodyPr anchorCtr="0" anchor="t" bIns="0" lIns="0" spcFirstLastPara="1" rIns="0" wrap="square" tIns="0">
            <a:spAutoFit/>
          </a:bodyPr>
          <a:lstStyle/>
          <a:p>
            <a:pPr indent="-377825" lvl="1" marL="755651" marR="0" rtl="0" algn="just">
              <a:lnSpc>
                <a:spcPct val="129000"/>
              </a:lnSpc>
              <a:spcBef>
                <a:spcPts val="0"/>
              </a:spcBef>
              <a:spcAft>
                <a:spcPts val="0"/>
              </a:spcAft>
              <a:buClr>
                <a:srgbClr val="000000"/>
              </a:buClr>
              <a:buSzPts val="3500"/>
              <a:buFont typeface="Arial"/>
              <a:buChar char="•"/>
            </a:pPr>
            <a:r>
              <a:rPr b="0" i="0" lang="en-US" sz="3500" u="none" cap="none" strike="noStrike">
                <a:solidFill>
                  <a:srgbClr val="000000"/>
                </a:solidFill>
                <a:latin typeface="Roboto Condensed"/>
                <a:ea typeface="Roboto Condensed"/>
                <a:cs typeface="Roboto Condensed"/>
                <a:sym typeface="Roboto Condensed"/>
              </a:rPr>
              <a:t>Lê Trung Mại xuất hiện và báo tin Trịnh Duy Sản làm phản, nhà vua và hoàng hậu đều đã chết, Nguyễn Vũ biết tin đã tự sát theo vua. </a:t>
            </a:r>
            <a:endParaRPr/>
          </a:p>
        </p:txBody>
      </p:sp>
      <p:sp>
        <p:nvSpPr>
          <p:cNvPr id="395" name="Google Shape;395;p14"/>
          <p:cNvSpPr txBox="1"/>
          <p:nvPr/>
        </p:nvSpPr>
        <p:spPr>
          <a:xfrm>
            <a:off x="1025865" y="4843397"/>
            <a:ext cx="16404300" cy="1233600"/>
          </a:xfrm>
          <a:prstGeom prst="rect">
            <a:avLst/>
          </a:prstGeom>
          <a:solidFill>
            <a:srgbClr val="FFFFFF"/>
          </a:solidFill>
          <a:ln cap="flat" cmpd="sng" w="9525">
            <a:solidFill>
              <a:srgbClr val="E9E9E9"/>
            </a:solidFill>
            <a:prstDash val="solid"/>
            <a:round/>
            <a:headEnd len="sm" w="sm" type="none"/>
            <a:tailEnd len="sm" w="sm" type="none"/>
          </a:ln>
        </p:spPr>
        <p:txBody>
          <a:bodyPr anchorCtr="0" anchor="t" bIns="0" lIns="0" spcFirstLastPara="1" rIns="0" wrap="square" tIns="0">
            <a:spAutoFit/>
          </a:bodyPr>
          <a:lstStyle/>
          <a:p>
            <a:pPr indent="-377825" lvl="1" marL="755651" marR="0" rtl="0" algn="just">
              <a:lnSpc>
                <a:spcPct val="129000"/>
              </a:lnSpc>
              <a:spcBef>
                <a:spcPts val="0"/>
              </a:spcBef>
              <a:spcAft>
                <a:spcPts val="0"/>
              </a:spcAft>
              <a:buClr>
                <a:srgbClr val="000000"/>
              </a:buClr>
              <a:buSzPts val="3500"/>
              <a:buFont typeface="Arial"/>
              <a:buChar char="•"/>
            </a:pPr>
            <a:r>
              <a:rPr b="0" i="0" lang="en-US" sz="3500" u="none" cap="none" strike="noStrike">
                <a:solidFill>
                  <a:srgbClr val="000000"/>
                </a:solidFill>
                <a:latin typeface="Roboto Condensed"/>
                <a:ea typeface="Roboto Condensed"/>
                <a:cs typeface="Roboto Condensed"/>
                <a:sym typeface="Roboto Condensed"/>
              </a:rPr>
              <a:t>Nội giám cho biết là loạn quân đã phá kinh thành, đốt Cửu Trùng Đài, Lê Trung Mại và bọn nội giám đều chạy trốn.</a:t>
            </a:r>
            <a:endParaRPr/>
          </a:p>
        </p:txBody>
      </p:sp>
      <p:sp>
        <p:nvSpPr>
          <p:cNvPr id="396" name="Google Shape;396;p14"/>
          <p:cNvSpPr txBox="1"/>
          <p:nvPr/>
        </p:nvSpPr>
        <p:spPr>
          <a:xfrm>
            <a:off x="1025865" y="6279770"/>
            <a:ext cx="16404300" cy="1233600"/>
          </a:xfrm>
          <a:prstGeom prst="rect">
            <a:avLst/>
          </a:prstGeom>
          <a:solidFill>
            <a:srgbClr val="FFFFFF"/>
          </a:solidFill>
          <a:ln cap="flat" cmpd="sng" w="9525">
            <a:solidFill>
              <a:srgbClr val="E9E9E9"/>
            </a:solidFill>
            <a:prstDash val="solid"/>
            <a:round/>
            <a:headEnd len="sm" w="sm" type="none"/>
            <a:tailEnd len="sm" w="sm" type="none"/>
          </a:ln>
        </p:spPr>
        <p:txBody>
          <a:bodyPr anchorCtr="0" anchor="t" bIns="0" lIns="0" spcFirstLastPara="1" rIns="0" wrap="square" tIns="0">
            <a:spAutoFit/>
          </a:bodyPr>
          <a:lstStyle/>
          <a:p>
            <a:pPr indent="-377825" lvl="1" marL="755651" marR="0" rtl="0" algn="just">
              <a:lnSpc>
                <a:spcPct val="129000"/>
              </a:lnSpc>
              <a:spcBef>
                <a:spcPts val="0"/>
              </a:spcBef>
              <a:spcAft>
                <a:spcPts val="0"/>
              </a:spcAft>
              <a:buClr>
                <a:srgbClr val="000000"/>
              </a:buClr>
              <a:buSzPts val="3500"/>
              <a:buFont typeface="Arial"/>
              <a:buChar char="•"/>
            </a:pPr>
            <a:r>
              <a:rPr b="0" i="0" lang="en-US" sz="3500" u="none" cap="none" strike="noStrike">
                <a:solidFill>
                  <a:srgbClr val="000000"/>
                </a:solidFill>
                <a:latin typeface="Roboto Condensed"/>
                <a:ea typeface="Roboto Condensed"/>
                <a:cs typeface="Roboto Condensed"/>
                <a:sym typeface="Roboto Condensed"/>
              </a:rPr>
              <a:t>Quân khởi loạn và Ngô Hạch vào thành bắt lũ cung nữ và Đan Thiềm, Đan Thiềm một mực cầu xin tha mạng cho Vũ Như Tô.</a:t>
            </a:r>
            <a:endParaRPr/>
          </a:p>
        </p:txBody>
      </p:sp>
      <p:sp>
        <p:nvSpPr>
          <p:cNvPr id="397" name="Google Shape;397;p14"/>
          <p:cNvSpPr txBox="1"/>
          <p:nvPr/>
        </p:nvSpPr>
        <p:spPr>
          <a:xfrm>
            <a:off x="930600" y="7756197"/>
            <a:ext cx="16404300" cy="1745400"/>
          </a:xfrm>
          <a:prstGeom prst="rect">
            <a:avLst/>
          </a:prstGeom>
          <a:solidFill>
            <a:srgbClr val="FFFFFF"/>
          </a:solidFill>
          <a:ln cap="flat" cmpd="sng" w="9525">
            <a:solidFill>
              <a:srgbClr val="E9E9E9"/>
            </a:solidFill>
            <a:prstDash val="solid"/>
            <a:round/>
            <a:headEnd len="sm" w="sm" type="none"/>
            <a:tailEnd len="sm" w="sm" type="none"/>
          </a:ln>
        </p:spPr>
        <p:txBody>
          <a:bodyPr anchorCtr="0" anchor="t" bIns="0" lIns="0" spcFirstLastPara="1" rIns="0" wrap="square" tIns="0">
            <a:spAutoFit/>
          </a:bodyPr>
          <a:lstStyle/>
          <a:p>
            <a:pPr indent="-377825" lvl="1" marL="755651" marR="0" rtl="0" algn="just">
              <a:lnSpc>
                <a:spcPct val="112000"/>
              </a:lnSpc>
              <a:spcBef>
                <a:spcPts val="0"/>
              </a:spcBef>
              <a:spcAft>
                <a:spcPts val="0"/>
              </a:spcAft>
              <a:buClr>
                <a:srgbClr val="000000"/>
              </a:buClr>
              <a:buSzPts val="3500"/>
              <a:buFont typeface="Arial"/>
              <a:buChar char="•"/>
            </a:pPr>
            <a:r>
              <a:rPr b="0" i="0" lang="en-US" sz="3500" u="none" cap="none" strike="noStrike">
                <a:solidFill>
                  <a:srgbClr val="000000"/>
                </a:solidFill>
                <a:latin typeface="Roboto Condensed"/>
                <a:ea typeface="Roboto Condensed"/>
                <a:cs typeface="Roboto Condensed"/>
                <a:sym typeface="Roboto Condensed"/>
              </a:rPr>
              <a:t>Vũ Như Tô vẫn hi vọng An Hoà Hầu Nguyễn Hoằng Dụ sẽ biết là ông vô tội và để ông tiếp tục xây dựng Cửu Trùng Đài, khi biết tin chính An Hoà Hầu đã ra lệnh đốt cháy Cửu Trùng Đài thì vô cùng tuyệt vọng và đề nghị quân sĩ dẫn mình đến pháp trường.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0" st="0"/>
                                            </p:txEl>
                                          </p:spTgt>
                                        </p:tgtEl>
                                        <p:attrNameLst>
                                          <p:attrName>style.visibility</p:attrName>
                                        </p:attrNameLst>
                                      </p:cBhvr>
                                      <p:to>
                                        <p:strVal val="visible"/>
                                      </p:to>
                                    </p:set>
                                    <p:animEffect filter="fade" transition="in">
                                      <p:cBhvr>
                                        <p:cTn dur="500"/>
                                        <p:tgtEl>
                                          <p:spTgt spid="3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0" st="0"/>
                                            </p:txEl>
                                          </p:spTgt>
                                        </p:tgtEl>
                                        <p:attrNameLst>
                                          <p:attrName>style.visibility</p:attrName>
                                        </p:attrNameLst>
                                      </p:cBhvr>
                                      <p:to>
                                        <p:strVal val="visible"/>
                                      </p:to>
                                    </p:set>
                                    <p:animEffect filter="fade" transition="in">
                                      <p:cBhvr>
                                        <p:cTn dur="500"/>
                                        <p:tgtEl>
                                          <p:spTgt spid="3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0" st="0"/>
                                            </p:txEl>
                                          </p:spTgt>
                                        </p:tgtEl>
                                        <p:attrNameLst>
                                          <p:attrName>style.visibility</p:attrName>
                                        </p:attrNameLst>
                                      </p:cBhvr>
                                      <p:to>
                                        <p:strVal val="visible"/>
                                      </p:to>
                                    </p:set>
                                    <p:animEffect filter="fade" transition="in">
                                      <p:cBhvr>
                                        <p:cTn dur="500"/>
                                        <p:tgtEl>
                                          <p:spTgt spid="3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xEl>
                                              <p:pRg end="0" st="0"/>
                                            </p:txEl>
                                          </p:spTgt>
                                        </p:tgtEl>
                                        <p:attrNameLst>
                                          <p:attrName>style.visibility</p:attrName>
                                        </p:attrNameLst>
                                      </p:cBhvr>
                                      <p:to>
                                        <p:strVal val="visible"/>
                                      </p:to>
                                    </p:set>
                                    <p:animEffect filter="fade" transition="in">
                                      <p:cBhvr>
                                        <p:cTn dur="500"/>
                                        <p:tgtEl>
                                          <p:spTgt spid="3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xEl>
                                              <p:pRg end="0" st="0"/>
                                            </p:txEl>
                                          </p:spTgt>
                                        </p:tgtEl>
                                        <p:attrNameLst>
                                          <p:attrName>style.visibility</p:attrName>
                                        </p:attrNameLst>
                                      </p:cBhvr>
                                      <p:to>
                                        <p:strVal val="visible"/>
                                      </p:to>
                                    </p:set>
                                    <p:animEffect filter="fade" transition="in">
                                      <p:cBhvr>
                                        <p:cTn dur="500"/>
                                        <p:tgtEl>
                                          <p:spTgt spid="39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15"/>
          <p:cNvSpPr/>
          <p:nvPr/>
        </p:nvSpPr>
        <p:spPr>
          <a:xfrm>
            <a:off x="19625" y="96600"/>
            <a:ext cx="1888236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407" name="Google Shape;407;p15"/>
          <p:cNvSpPr/>
          <p:nvPr/>
        </p:nvSpPr>
        <p:spPr>
          <a:xfrm>
            <a:off x="-24257" y="-24854"/>
            <a:ext cx="18375725"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5"/>
          <p:cNvSpPr/>
          <p:nvPr/>
        </p:nvSpPr>
        <p:spPr>
          <a:xfrm>
            <a:off x="9144000" y="96588"/>
            <a:ext cx="850011" cy="482918"/>
          </a:xfrm>
          <a:custGeom>
            <a:rect b="b" l="l" r="r" t="t"/>
            <a:pathLst>
              <a:path extrusionOk="0" h="643890" w="1133348">
                <a:moveTo>
                  <a:pt x="0" y="0"/>
                </a:moveTo>
                <a:lnTo>
                  <a:pt x="1133348" y="0"/>
                </a:lnTo>
                <a:lnTo>
                  <a:pt x="1133348" y="643890"/>
                </a:lnTo>
                <a:lnTo>
                  <a:pt x="0" y="643890"/>
                </a:lnTo>
                <a:close/>
              </a:path>
            </a:pathLst>
          </a:custGeom>
          <a:solidFill>
            <a:srgbClr val="C00000"/>
          </a:solidFill>
          <a:ln>
            <a:noFill/>
          </a:ln>
        </p:spPr>
      </p:sp>
      <p:sp>
        <p:nvSpPr>
          <p:cNvPr id="409" name="Google Shape;409;p15"/>
          <p:cNvSpPr/>
          <p:nvPr/>
        </p:nvSpPr>
        <p:spPr>
          <a:xfrm>
            <a:off x="7841372" y="8304586"/>
            <a:ext cx="1653081" cy="1458844"/>
          </a:xfrm>
          <a:custGeom>
            <a:rect b="b" l="l" r="r" t="t"/>
            <a:pathLst>
              <a:path extrusionOk="0" h="1458844" w="1653081">
                <a:moveTo>
                  <a:pt x="0" y="0"/>
                </a:moveTo>
                <a:lnTo>
                  <a:pt x="1653081" y="0"/>
                </a:lnTo>
                <a:lnTo>
                  <a:pt x="1653081" y="1458844"/>
                </a:lnTo>
                <a:lnTo>
                  <a:pt x="0" y="1458844"/>
                </a:lnTo>
                <a:lnTo>
                  <a:pt x="0" y="0"/>
                </a:lnTo>
                <a:close/>
              </a:path>
            </a:pathLst>
          </a:custGeom>
          <a:blipFill rotWithShape="1">
            <a:blip r:embed="rId4">
              <a:alphaModFix/>
            </a:blip>
            <a:stretch>
              <a:fillRect b="0" l="0" r="0" t="0"/>
            </a:stretch>
          </a:blipFill>
          <a:ln>
            <a:noFill/>
          </a:ln>
        </p:spPr>
      </p:sp>
      <p:sp>
        <p:nvSpPr>
          <p:cNvPr id="410" name="Google Shape;410;p15"/>
          <p:cNvSpPr/>
          <p:nvPr/>
        </p:nvSpPr>
        <p:spPr>
          <a:xfrm>
            <a:off x="6958596" y="3920052"/>
            <a:ext cx="3243043" cy="3186289"/>
          </a:xfrm>
          <a:custGeom>
            <a:rect b="b" l="l" r="r" t="t"/>
            <a:pathLst>
              <a:path extrusionOk="0" h="3186289" w="3243043">
                <a:moveTo>
                  <a:pt x="0" y="0"/>
                </a:moveTo>
                <a:lnTo>
                  <a:pt x="3243042" y="0"/>
                </a:lnTo>
                <a:lnTo>
                  <a:pt x="3243042" y="3186289"/>
                </a:lnTo>
                <a:lnTo>
                  <a:pt x="0" y="3186289"/>
                </a:lnTo>
                <a:lnTo>
                  <a:pt x="0" y="0"/>
                </a:lnTo>
                <a:close/>
              </a:path>
            </a:pathLst>
          </a:custGeom>
          <a:blipFill rotWithShape="1">
            <a:blip r:embed="rId5">
              <a:alphaModFix/>
            </a:blip>
            <a:stretch>
              <a:fillRect b="0" l="0" r="0" t="0"/>
            </a:stretch>
          </a:blipFill>
          <a:ln>
            <a:noFill/>
          </a:ln>
        </p:spPr>
      </p:sp>
      <p:sp>
        <p:nvSpPr>
          <p:cNvPr id="411" name="Google Shape;411;p15"/>
          <p:cNvSpPr txBox="1"/>
          <p:nvPr/>
        </p:nvSpPr>
        <p:spPr>
          <a:xfrm>
            <a:off x="449506" y="631563"/>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412" name="Google Shape;412;p15"/>
          <p:cNvSpPr txBox="1"/>
          <p:nvPr/>
        </p:nvSpPr>
        <p:spPr>
          <a:xfrm>
            <a:off x="449506" y="1855293"/>
            <a:ext cx="4952205" cy="7048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4500" u="none" cap="none" strike="noStrike">
                <a:solidFill>
                  <a:srgbClr val="000000"/>
                </a:solidFill>
                <a:latin typeface="Roboto Condensed"/>
                <a:ea typeface="Roboto Condensed"/>
                <a:cs typeface="Roboto Condensed"/>
                <a:sym typeface="Roboto Condensed"/>
              </a:rPr>
              <a:t>3.2. Đọc hiểu văn bản</a:t>
            </a:r>
            <a:endParaRPr/>
          </a:p>
        </p:txBody>
      </p:sp>
      <p:sp>
        <p:nvSpPr>
          <p:cNvPr id="413" name="Google Shape;413;p15"/>
          <p:cNvSpPr txBox="1"/>
          <p:nvPr/>
        </p:nvSpPr>
        <p:spPr>
          <a:xfrm>
            <a:off x="5313299" y="2657100"/>
            <a:ext cx="7801856" cy="852798"/>
          </a:xfrm>
          <a:prstGeom prst="rect">
            <a:avLst/>
          </a:prstGeom>
          <a:noFill/>
          <a:ln>
            <a:noFill/>
          </a:ln>
        </p:spPr>
        <p:txBody>
          <a:bodyPr anchorCtr="0" anchor="t" bIns="0" lIns="0" spcFirstLastPara="1" rIns="0" wrap="square" tIns="0">
            <a:spAutoFit/>
          </a:bodyPr>
          <a:lstStyle/>
          <a:p>
            <a:pPr indent="0" lvl="0" marL="0" marR="0" rtl="0" algn="ctr">
              <a:lnSpc>
                <a:spcPct val="144008"/>
              </a:lnSpc>
              <a:spcBef>
                <a:spcPts val="0"/>
              </a:spcBef>
              <a:spcAft>
                <a:spcPts val="0"/>
              </a:spcAft>
              <a:buNone/>
            </a:pPr>
            <a:r>
              <a:rPr b="1" i="0" lang="en-US" sz="4999" u="none" cap="none" strike="noStrike">
                <a:solidFill>
                  <a:srgbClr val="000000"/>
                </a:solidFill>
                <a:latin typeface="Roboto Condensed"/>
                <a:ea typeface="Roboto Condensed"/>
                <a:cs typeface="Roboto Condensed"/>
                <a:sym typeface="Roboto Condensed"/>
              </a:rPr>
              <a:t>VŨ NHƯ TÔ - CỬU TRÙNG ĐÀI </a:t>
            </a:r>
            <a:endParaRPr/>
          </a:p>
        </p:txBody>
      </p:sp>
      <p:sp>
        <p:nvSpPr>
          <p:cNvPr id="414" name="Google Shape;414;p15"/>
          <p:cNvSpPr/>
          <p:nvPr/>
        </p:nvSpPr>
        <p:spPr>
          <a:xfrm>
            <a:off x="12663636" y="268492"/>
            <a:ext cx="5879386" cy="9943218"/>
          </a:xfrm>
          <a:custGeom>
            <a:rect b="b" l="l" r="r" t="t"/>
            <a:pathLst>
              <a:path extrusionOk="0" h="9943218" w="5879386">
                <a:moveTo>
                  <a:pt x="0" y="0"/>
                </a:moveTo>
                <a:lnTo>
                  <a:pt x="5879386" y="0"/>
                </a:lnTo>
                <a:lnTo>
                  <a:pt x="5879386" y="9943218"/>
                </a:lnTo>
                <a:lnTo>
                  <a:pt x="0" y="9943218"/>
                </a:lnTo>
                <a:lnTo>
                  <a:pt x="0" y="0"/>
                </a:lnTo>
                <a:close/>
              </a:path>
            </a:pathLst>
          </a:custGeom>
          <a:blipFill rotWithShape="1">
            <a:blip r:embed="rId6">
              <a:alphaModFix/>
            </a:blip>
            <a:stretch>
              <a:fillRect b="-51784" l="0" r="0" t="0"/>
            </a:stretch>
          </a:blipFill>
          <a:ln>
            <a:noFill/>
          </a:ln>
        </p:spPr>
      </p:sp>
      <p:sp>
        <p:nvSpPr>
          <p:cNvPr id="415" name="Google Shape;415;p15"/>
          <p:cNvSpPr/>
          <p:nvPr/>
        </p:nvSpPr>
        <p:spPr>
          <a:xfrm flipH="1">
            <a:off x="-419506" y="2217243"/>
            <a:ext cx="4640353" cy="8058676"/>
          </a:xfrm>
          <a:custGeom>
            <a:rect b="b" l="l" r="r" t="t"/>
            <a:pathLst>
              <a:path extrusionOk="0" h="8058676" w="4640353">
                <a:moveTo>
                  <a:pt x="4640353" y="0"/>
                </a:moveTo>
                <a:lnTo>
                  <a:pt x="0" y="0"/>
                </a:lnTo>
                <a:lnTo>
                  <a:pt x="0" y="8058676"/>
                </a:lnTo>
                <a:lnTo>
                  <a:pt x="4640353" y="8058676"/>
                </a:lnTo>
                <a:lnTo>
                  <a:pt x="4640353" y="0"/>
                </a:lnTo>
                <a:close/>
              </a:path>
            </a:pathLst>
          </a:custGeom>
          <a:blipFill rotWithShape="1">
            <a:blip r:embed="rId7">
              <a:alphaModFix/>
            </a:blip>
            <a:stretch>
              <a:fillRect b="0" l="-73659" r="0" t="0"/>
            </a:stretch>
          </a:blipFill>
          <a:ln>
            <a:noFill/>
          </a:ln>
        </p:spPr>
      </p:sp>
      <p:sp>
        <p:nvSpPr>
          <p:cNvPr id="416" name="Google Shape;416;p15"/>
          <p:cNvSpPr/>
          <p:nvPr/>
        </p:nvSpPr>
        <p:spPr>
          <a:xfrm>
            <a:off x="19615" y="9239864"/>
            <a:ext cx="18288000" cy="1047133"/>
          </a:xfrm>
          <a:custGeom>
            <a:rect b="b" l="l" r="r" t="t"/>
            <a:pathLst>
              <a:path extrusionOk="0" h="1047133" w="18288000">
                <a:moveTo>
                  <a:pt x="0" y="0"/>
                </a:moveTo>
                <a:lnTo>
                  <a:pt x="18288001" y="0"/>
                </a:lnTo>
                <a:lnTo>
                  <a:pt x="18288001" y="1047133"/>
                </a:lnTo>
                <a:lnTo>
                  <a:pt x="0" y="1047133"/>
                </a:lnTo>
                <a:lnTo>
                  <a:pt x="0" y="0"/>
                </a:lnTo>
                <a:close/>
              </a:path>
            </a:pathLst>
          </a:custGeom>
          <a:blipFill rotWithShape="1">
            <a:blip r:embed="rId8">
              <a:alphaModFix/>
            </a:blip>
            <a:stretch>
              <a:fillRect b="-231353" l="0" r="0" t="-2006734"/>
            </a:stretch>
          </a:blipFill>
          <a:ln>
            <a:noFill/>
          </a:ln>
        </p:spPr>
      </p:sp>
      <p:sp>
        <p:nvSpPr>
          <p:cNvPr id="417" name="Google Shape;417;p15"/>
          <p:cNvSpPr txBox="1"/>
          <p:nvPr/>
        </p:nvSpPr>
        <p:spPr>
          <a:xfrm>
            <a:off x="5509557" y="7259227"/>
            <a:ext cx="6097702" cy="1019510"/>
          </a:xfrm>
          <a:prstGeom prst="rect">
            <a:avLst/>
          </a:prstGeom>
          <a:noFill/>
          <a:ln>
            <a:noFill/>
          </a:ln>
        </p:spPr>
        <p:txBody>
          <a:bodyPr anchorCtr="0" anchor="t" bIns="0" lIns="0" spcFirstLastPara="1" rIns="0" wrap="square" tIns="0">
            <a:spAutoFit/>
          </a:bodyPr>
          <a:lstStyle/>
          <a:p>
            <a:pPr indent="0" lvl="0" marL="0" marR="0" rtl="0" algn="ctr">
              <a:lnSpc>
                <a:spcPct val="144000"/>
              </a:lnSpc>
              <a:spcBef>
                <a:spcPts val="0"/>
              </a:spcBef>
              <a:spcAft>
                <a:spcPts val="0"/>
              </a:spcAft>
              <a:buNone/>
            </a:pPr>
            <a:r>
              <a:rPr b="1" i="0" lang="en-US" sz="6000" u="none" cap="none" strike="noStrike">
                <a:solidFill>
                  <a:srgbClr val="000000"/>
                </a:solidFill>
                <a:latin typeface="Roboto Condensed"/>
                <a:ea typeface="Roboto Condensed"/>
                <a:cs typeface="Roboto Condensed"/>
                <a:sym typeface="Roboto Condensed"/>
              </a:rPr>
              <a:t>TOÀ TUYÊN ÁN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16"/>
          <p:cNvSpPr/>
          <p:nvPr/>
        </p:nvSpPr>
        <p:spPr>
          <a:xfrm>
            <a:off x="19625" y="96600"/>
            <a:ext cx="1933956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427" name="Google Shape;427;p16"/>
          <p:cNvSpPr/>
          <p:nvPr/>
        </p:nvSpPr>
        <p:spPr>
          <a:xfrm>
            <a:off x="-24250" y="-24850"/>
            <a:ext cx="19233259"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9C02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6"/>
          <p:cNvSpPr/>
          <p:nvPr/>
        </p:nvSpPr>
        <p:spPr>
          <a:xfrm>
            <a:off x="19616" y="9239864"/>
            <a:ext cx="18288000" cy="1047133"/>
          </a:xfrm>
          <a:custGeom>
            <a:rect b="b" l="l" r="r" t="t"/>
            <a:pathLst>
              <a:path extrusionOk="0" h="1047133" w="18288000">
                <a:moveTo>
                  <a:pt x="0" y="0"/>
                </a:moveTo>
                <a:lnTo>
                  <a:pt x="18288000" y="0"/>
                </a:lnTo>
                <a:lnTo>
                  <a:pt x="18288000" y="1047133"/>
                </a:lnTo>
                <a:lnTo>
                  <a:pt x="0" y="1047133"/>
                </a:lnTo>
                <a:lnTo>
                  <a:pt x="0" y="0"/>
                </a:lnTo>
                <a:close/>
              </a:path>
            </a:pathLst>
          </a:custGeom>
          <a:blipFill rotWithShape="1">
            <a:blip r:embed="rId4">
              <a:alphaModFix/>
            </a:blip>
            <a:stretch>
              <a:fillRect b="-231353" l="0" r="0" t="-2006734"/>
            </a:stretch>
          </a:blipFill>
          <a:ln>
            <a:noFill/>
          </a:ln>
        </p:spPr>
      </p:sp>
      <p:sp>
        <p:nvSpPr>
          <p:cNvPr id="429" name="Google Shape;429;p16"/>
          <p:cNvSpPr/>
          <p:nvPr/>
        </p:nvSpPr>
        <p:spPr>
          <a:xfrm>
            <a:off x="1462531" y="8074578"/>
            <a:ext cx="1653081" cy="1458844"/>
          </a:xfrm>
          <a:custGeom>
            <a:rect b="b" l="l" r="r" t="t"/>
            <a:pathLst>
              <a:path extrusionOk="0" h="1458844" w="1653081">
                <a:moveTo>
                  <a:pt x="0" y="0"/>
                </a:moveTo>
                <a:lnTo>
                  <a:pt x="1653081" y="0"/>
                </a:lnTo>
                <a:lnTo>
                  <a:pt x="1653081" y="1458844"/>
                </a:lnTo>
                <a:lnTo>
                  <a:pt x="0" y="1458844"/>
                </a:lnTo>
                <a:lnTo>
                  <a:pt x="0" y="0"/>
                </a:lnTo>
                <a:close/>
              </a:path>
            </a:pathLst>
          </a:custGeom>
          <a:blipFill rotWithShape="1">
            <a:blip r:embed="rId5">
              <a:alphaModFix/>
            </a:blip>
            <a:stretch>
              <a:fillRect b="0" l="0" r="0" t="0"/>
            </a:stretch>
          </a:blipFill>
          <a:ln>
            <a:noFill/>
          </a:ln>
        </p:spPr>
      </p:sp>
      <p:sp>
        <p:nvSpPr>
          <p:cNvPr id="430" name="Google Shape;430;p16"/>
          <p:cNvSpPr/>
          <p:nvPr/>
        </p:nvSpPr>
        <p:spPr>
          <a:xfrm>
            <a:off x="1289770" y="4571794"/>
            <a:ext cx="2359561" cy="2318269"/>
          </a:xfrm>
          <a:custGeom>
            <a:rect b="b" l="l" r="r" t="t"/>
            <a:pathLst>
              <a:path extrusionOk="0" h="2318269" w="2359561">
                <a:moveTo>
                  <a:pt x="0" y="0"/>
                </a:moveTo>
                <a:lnTo>
                  <a:pt x="2359561" y="0"/>
                </a:lnTo>
                <a:lnTo>
                  <a:pt x="2359561" y="2318269"/>
                </a:lnTo>
                <a:lnTo>
                  <a:pt x="0" y="2318269"/>
                </a:lnTo>
                <a:lnTo>
                  <a:pt x="0" y="0"/>
                </a:lnTo>
                <a:close/>
              </a:path>
            </a:pathLst>
          </a:custGeom>
          <a:blipFill rotWithShape="1">
            <a:blip r:embed="rId6">
              <a:alphaModFix/>
            </a:blip>
            <a:stretch>
              <a:fillRect b="0" l="0" r="0" t="0"/>
            </a:stretch>
          </a:blipFill>
          <a:ln>
            <a:noFill/>
          </a:ln>
        </p:spPr>
      </p:sp>
      <p:sp>
        <p:nvSpPr>
          <p:cNvPr id="431" name="Google Shape;431;p16"/>
          <p:cNvSpPr txBox="1"/>
          <p:nvPr/>
        </p:nvSpPr>
        <p:spPr>
          <a:xfrm>
            <a:off x="449506" y="631563"/>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432" name="Google Shape;432;p16"/>
          <p:cNvSpPr txBox="1"/>
          <p:nvPr/>
        </p:nvSpPr>
        <p:spPr>
          <a:xfrm>
            <a:off x="449506" y="1855293"/>
            <a:ext cx="4952205" cy="7048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4500" u="none" cap="none" strike="noStrike">
                <a:solidFill>
                  <a:srgbClr val="000000"/>
                </a:solidFill>
                <a:latin typeface="Roboto Condensed"/>
                <a:ea typeface="Roboto Condensed"/>
                <a:cs typeface="Roboto Condensed"/>
                <a:sym typeface="Roboto Condensed"/>
              </a:rPr>
              <a:t>3.2. Đọc hiểu văn bản</a:t>
            </a:r>
            <a:endParaRPr/>
          </a:p>
        </p:txBody>
      </p:sp>
      <p:sp>
        <p:nvSpPr>
          <p:cNvPr id="433" name="Google Shape;433;p16"/>
          <p:cNvSpPr txBox="1"/>
          <p:nvPr/>
        </p:nvSpPr>
        <p:spPr>
          <a:xfrm>
            <a:off x="449506" y="2888086"/>
            <a:ext cx="4561328" cy="2401127"/>
          </a:xfrm>
          <a:prstGeom prst="rect">
            <a:avLst/>
          </a:prstGeom>
          <a:noFill/>
          <a:ln>
            <a:noFill/>
          </a:ln>
        </p:spPr>
        <p:txBody>
          <a:bodyPr anchorCtr="0" anchor="t" bIns="0" lIns="0" spcFirstLastPara="1" rIns="0" wrap="square" tIns="0">
            <a:spAutoFit/>
          </a:bodyPr>
          <a:lstStyle/>
          <a:p>
            <a:pPr indent="0" lvl="0" marL="0" marR="0" rtl="0" algn="ctr">
              <a:lnSpc>
                <a:spcPct val="144011"/>
              </a:lnSpc>
              <a:spcBef>
                <a:spcPts val="0"/>
              </a:spcBef>
              <a:spcAft>
                <a:spcPts val="0"/>
              </a:spcAft>
              <a:buNone/>
            </a:pPr>
            <a:r>
              <a:rPr b="1" i="0" lang="en-US" sz="3999" u="none" cap="none" strike="noStrike">
                <a:solidFill>
                  <a:srgbClr val="000000"/>
                </a:solidFill>
                <a:latin typeface="Roboto Condensed"/>
                <a:ea typeface="Roboto Condensed"/>
                <a:cs typeface="Roboto Condensed"/>
                <a:sym typeface="Roboto Condensed"/>
              </a:rPr>
              <a:t>VŨ NHƯ TÔ - CỬU TRÙNG ĐÀI </a:t>
            </a:r>
            <a:endParaRPr/>
          </a:p>
        </p:txBody>
      </p:sp>
      <p:sp>
        <p:nvSpPr>
          <p:cNvPr id="434" name="Google Shape;434;p16"/>
          <p:cNvSpPr txBox="1"/>
          <p:nvPr/>
        </p:nvSpPr>
        <p:spPr>
          <a:xfrm>
            <a:off x="509484" y="6979203"/>
            <a:ext cx="3920133" cy="885825"/>
          </a:xfrm>
          <a:prstGeom prst="rect">
            <a:avLst/>
          </a:prstGeom>
          <a:noFill/>
          <a:ln>
            <a:noFill/>
          </a:ln>
        </p:spPr>
        <p:txBody>
          <a:bodyPr anchorCtr="0" anchor="t" bIns="0" lIns="0" spcFirstLastPara="1" rIns="0" wrap="square" tIns="0">
            <a:spAutoFit/>
          </a:bodyPr>
          <a:lstStyle/>
          <a:p>
            <a:pPr indent="0" lvl="0" marL="0" marR="0" rtl="0" algn="ctr">
              <a:lnSpc>
                <a:spcPct val="144000"/>
              </a:lnSpc>
              <a:spcBef>
                <a:spcPts val="0"/>
              </a:spcBef>
              <a:spcAft>
                <a:spcPts val="0"/>
              </a:spcAft>
              <a:buNone/>
            </a:pPr>
            <a:r>
              <a:rPr b="1" i="0" lang="en-US" sz="5000" u="none" cap="none" strike="noStrike">
                <a:solidFill>
                  <a:srgbClr val="000000"/>
                </a:solidFill>
                <a:latin typeface="Roboto Condensed"/>
                <a:ea typeface="Roboto Condensed"/>
                <a:cs typeface="Roboto Condensed"/>
                <a:sym typeface="Roboto Condensed"/>
              </a:rPr>
              <a:t>TOÀ TUYÊN ÁN</a:t>
            </a:r>
            <a:endParaRPr/>
          </a:p>
        </p:txBody>
      </p:sp>
      <p:grpSp>
        <p:nvGrpSpPr>
          <p:cNvPr id="435" name="Google Shape;435;p16"/>
          <p:cNvGrpSpPr/>
          <p:nvPr/>
        </p:nvGrpSpPr>
        <p:grpSpPr>
          <a:xfrm>
            <a:off x="5401711" y="2469120"/>
            <a:ext cx="12047485" cy="7294310"/>
            <a:chOff x="0" y="-38100"/>
            <a:chExt cx="3173000" cy="1921135"/>
          </a:xfrm>
        </p:grpSpPr>
        <p:sp>
          <p:nvSpPr>
            <p:cNvPr id="436" name="Google Shape;436;p16"/>
            <p:cNvSpPr/>
            <p:nvPr/>
          </p:nvSpPr>
          <p:spPr>
            <a:xfrm>
              <a:off x="0" y="0"/>
              <a:ext cx="3173000" cy="1883035"/>
            </a:xfrm>
            <a:custGeom>
              <a:rect b="b" l="l" r="r" t="t"/>
              <a:pathLst>
                <a:path extrusionOk="0" h="1883035" w="3173000">
                  <a:moveTo>
                    <a:pt x="32773" y="0"/>
                  </a:moveTo>
                  <a:lnTo>
                    <a:pt x="3140227" y="0"/>
                  </a:lnTo>
                  <a:cubicBezTo>
                    <a:pt x="3158327" y="0"/>
                    <a:pt x="3173000" y="14673"/>
                    <a:pt x="3173000" y="32773"/>
                  </a:cubicBezTo>
                  <a:lnTo>
                    <a:pt x="3173000" y="1850262"/>
                  </a:lnTo>
                  <a:cubicBezTo>
                    <a:pt x="3173000" y="1868362"/>
                    <a:pt x="3158327" y="1883035"/>
                    <a:pt x="3140227" y="1883035"/>
                  </a:cubicBezTo>
                  <a:lnTo>
                    <a:pt x="32773" y="1883035"/>
                  </a:lnTo>
                  <a:cubicBezTo>
                    <a:pt x="14673" y="1883035"/>
                    <a:pt x="0" y="1868362"/>
                    <a:pt x="0" y="1850262"/>
                  </a:cubicBezTo>
                  <a:lnTo>
                    <a:pt x="0" y="32773"/>
                  </a:lnTo>
                  <a:cubicBezTo>
                    <a:pt x="0" y="14673"/>
                    <a:pt x="14673" y="0"/>
                    <a:pt x="327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6"/>
            <p:cNvSpPr txBox="1"/>
            <p:nvPr/>
          </p:nvSpPr>
          <p:spPr>
            <a:xfrm>
              <a:off x="0" y="-38100"/>
              <a:ext cx="3173000" cy="1921135"/>
            </a:xfrm>
            <a:prstGeom prst="rect">
              <a:avLst/>
            </a:prstGeom>
            <a:solidFill>
              <a:schemeClr val="lt1"/>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8" name="Google Shape;438;p16"/>
          <p:cNvSpPr txBox="1"/>
          <p:nvPr/>
        </p:nvSpPr>
        <p:spPr>
          <a:xfrm>
            <a:off x="5817084" y="2833557"/>
            <a:ext cx="11216700" cy="61146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1" i="0" lang="en-US" sz="3500" u="none" cap="none" strike="noStrike">
                <a:solidFill>
                  <a:srgbClr val="000000"/>
                </a:solidFill>
                <a:latin typeface="Roboto Condensed"/>
                <a:ea typeface="Roboto Condensed"/>
                <a:cs typeface="Roboto Condensed"/>
                <a:sym typeface="Roboto Condensed"/>
              </a:rPr>
              <a:t>Hoạt động nhóm</a:t>
            </a:r>
            <a:r>
              <a:rPr b="0" i="0" lang="en-US" sz="3500" u="none" cap="none" strike="noStrike">
                <a:solidFill>
                  <a:srgbClr val="000000"/>
                </a:solidFill>
                <a:latin typeface="Roboto Condensed"/>
                <a:ea typeface="Roboto Condensed"/>
                <a:cs typeface="Roboto Condensed"/>
                <a:sym typeface="Roboto Condensed"/>
              </a:rPr>
              <a:t>. 5-7 HS/ nhóm</a:t>
            </a:r>
            <a:endParaRPr b="0" i="0" sz="3500" u="none" cap="none" strike="noStrike">
              <a:solidFill>
                <a:srgbClr val="000000"/>
              </a:solidFill>
              <a:latin typeface="Roboto Condensed"/>
              <a:ea typeface="Roboto Condensed"/>
              <a:cs typeface="Roboto Condensed"/>
              <a:sym typeface="Roboto Condensed"/>
            </a:endParaRPr>
          </a:p>
          <a:p>
            <a:pPr indent="0" lvl="0" marL="0" marR="0" rtl="0" algn="just">
              <a:lnSpc>
                <a:spcPct val="115000"/>
              </a:lnSpc>
              <a:spcBef>
                <a:spcPts val="0"/>
              </a:spcBef>
              <a:spcAft>
                <a:spcPts val="0"/>
              </a:spcAft>
              <a:buNone/>
            </a:pPr>
            <a:r>
              <a:rPr b="0" i="0" lang="en-US" sz="3500" u="none" cap="none" strike="noStrike">
                <a:solidFill>
                  <a:srgbClr val="000000"/>
                </a:solidFill>
                <a:latin typeface="Roboto Condensed"/>
                <a:ea typeface="Roboto Condensed"/>
                <a:cs typeface="Roboto Condensed"/>
                <a:sym typeface="Roboto Condensed"/>
              </a:rPr>
              <a:t>Tìm hiểu </a:t>
            </a:r>
            <a:r>
              <a:rPr b="1" i="0" lang="en-US" sz="3500" u="none" cap="none" strike="noStrike">
                <a:solidFill>
                  <a:srgbClr val="000000"/>
                </a:solidFill>
                <a:latin typeface="Roboto Condensed"/>
                <a:ea typeface="Roboto Condensed"/>
                <a:cs typeface="Roboto Condensed"/>
                <a:sym typeface="Roboto Condensed"/>
              </a:rPr>
              <a:t>trước trong học: 20 phút</a:t>
            </a:r>
            <a:endParaRPr b="1" i="0" sz="3500" u="none" cap="none" strike="noStrike">
              <a:solidFill>
                <a:srgbClr val="000000"/>
              </a:solidFill>
              <a:latin typeface="Roboto Condensed"/>
              <a:ea typeface="Roboto Condensed"/>
              <a:cs typeface="Roboto Condensed"/>
              <a:sym typeface="Roboto Condensed"/>
            </a:endParaRPr>
          </a:p>
          <a:p>
            <a:pPr indent="0" lvl="0" marL="0" marR="0" rtl="0" algn="just">
              <a:lnSpc>
                <a:spcPct val="115000"/>
              </a:lnSpc>
              <a:spcBef>
                <a:spcPts val="0"/>
              </a:spcBef>
              <a:spcAft>
                <a:spcPts val="0"/>
              </a:spcAft>
              <a:buNone/>
            </a:pPr>
            <a:r>
              <a:rPr b="1" i="0" lang="en-US" sz="3500" u="none" cap="none" strike="noStrike">
                <a:solidFill>
                  <a:srgbClr val="000000"/>
                </a:solidFill>
                <a:latin typeface="Roboto Condensed"/>
                <a:ea typeface="Roboto Condensed"/>
                <a:cs typeface="Roboto Condensed"/>
                <a:sym typeface="Roboto Condensed"/>
              </a:rPr>
              <a:t>Nhiệm vụ</a:t>
            </a:r>
            <a:r>
              <a:rPr b="0" i="0" lang="en-US" sz="3500" u="none" cap="none" strike="noStrike">
                <a:solidFill>
                  <a:srgbClr val="000000"/>
                </a:solidFill>
                <a:latin typeface="Roboto Condensed"/>
                <a:ea typeface="Roboto Condensed"/>
                <a:cs typeface="Roboto Condensed"/>
                <a:sym typeface="Roboto Condensed"/>
              </a:rPr>
              <a:t>: </a:t>
            </a:r>
            <a:endParaRPr/>
          </a:p>
          <a:p>
            <a:pPr indent="-377825" lvl="1" marL="755651" marR="0" rtl="0" algn="just">
              <a:lnSpc>
                <a:spcPct val="115000"/>
              </a:lnSpc>
              <a:spcBef>
                <a:spcPts val="0"/>
              </a:spcBef>
              <a:spcAft>
                <a:spcPts val="0"/>
              </a:spcAft>
              <a:buClr>
                <a:srgbClr val="000000"/>
              </a:buClr>
              <a:buSzPts val="3500"/>
              <a:buFont typeface="Arial"/>
              <a:buChar char="•"/>
            </a:pPr>
            <a:r>
              <a:rPr b="0" i="0" lang="en-US" sz="3500" u="none" cap="none" strike="noStrike">
                <a:solidFill>
                  <a:srgbClr val="000000"/>
                </a:solidFill>
                <a:latin typeface="Roboto Condensed"/>
                <a:ea typeface="Roboto Condensed"/>
                <a:cs typeface="Roboto Condensed"/>
                <a:sym typeface="Roboto Condensed"/>
              </a:rPr>
              <a:t>Nhóm 1: Đóng vai quan toà (chuẩn bị kiến thức để tuyên bố về tình huống kịch), thư kí phiên toà.</a:t>
            </a:r>
            <a:endParaRPr/>
          </a:p>
          <a:p>
            <a:pPr indent="-377825" lvl="1" marL="755651" marR="0" rtl="0" algn="just">
              <a:lnSpc>
                <a:spcPct val="115000"/>
              </a:lnSpc>
              <a:spcBef>
                <a:spcPts val="0"/>
              </a:spcBef>
              <a:spcAft>
                <a:spcPts val="0"/>
              </a:spcAft>
              <a:buClr>
                <a:srgbClr val="000000"/>
              </a:buClr>
              <a:buSzPts val="3500"/>
              <a:buFont typeface="Arial"/>
              <a:buChar char="•"/>
            </a:pPr>
            <a:r>
              <a:rPr b="0" i="0" lang="en-US" sz="3500" u="none" cap="none" strike="noStrike">
                <a:solidFill>
                  <a:srgbClr val="000000"/>
                </a:solidFill>
                <a:latin typeface="Roboto Condensed"/>
                <a:ea typeface="Roboto Condensed"/>
                <a:cs typeface="Roboto Condensed"/>
                <a:sym typeface="Roboto Condensed"/>
              </a:rPr>
              <a:t>Nhóm 2: Vũ Như Tô, Đan Thiềm, luật sư biện hộ.</a:t>
            </a:r>
            <a:endParaRPr/>
          </a:p>
          <a:p>
            <a:pPr indent="-377825" lvl="1" marL="755651" marR="0" rtl="0" algn="just">
              <a:lnSpc>
                <a:spcPct val="115000"/>
              </a:lnSpc>
              <a:spcBef>
                <a:spcPts val="0"/>
              </a:spcBef>
              <a:spcAft>
                <a:spcPts val="0"/>
              </a:spcAft>
              <a:buClr>
                <a:srgbClr val="000000"/>
              </a:buClr>
              <a:buSzPts val="3500"/>
              <a:buFont typeface="Arial"/>
              <a:buChar char="•"/>
            </a:pPr>
            <a:r>
              <a:rPr b="0" i="0" lang="en-US" sz="3500" u="none" cap="none" strike="noStrike">
                <a:solidFill>
                  <a:srgbClr val="000000"/>
                </a:solidFill>
                <a:latin typeface="Roboto Condensed"/>
                <a:ea typeface="Roboto Condensed"/>
                <a:cs typeface="Roboto Condensed"/>
                <a:sym typeface="Roboto Condensed"/>
              </a:rPr>
              <a:t>Nhóm 3: Viện kiểm sát với những lí do để cáo buộc Vũ Như Tô.</a:t>
            </a:r>
            <a:endParaRPr/>
          </a:p>
          <a:p>
            <a:pPr indent="-377825" lvl="1" marL="755651" marR="0" rtl="0" algn="just">
              <a:lnSpc>
                <a:spcPct val="115000"/>
              </a:lnSpc>
              <a:spcBef>
                <a:spcPts val="0"/>
              </a:spcBef>
              <a:spcAft>
                <a:spcPts val="0"/>
              </a:spcAft>
              <a:buClr>
                <a:srgbClr val="000000"/>
              </a:buClr>
              <a:buSzPts val="3500"/>
              <a:buFont typeface="Arial"/>
              <a:buChar char="•"/>
            </a:pPr>
            <a:r>
              <a:rPr b="0" i="0" lang="en-US" sz="3500" u="none" cap="none" strike="noStrike">
                <a:solidFill>
                  <a:srgbClr val="000000"/>
                </a:solidFill>
                <a:latin typeface="Roboto Condensed"/>
                <a:ea typeface="Roboto Condensed"/>
                <a:cs typeface="Roboto Condensed"/>
                <a:sym typeface="Roboto Condensed"/>
              </a:rPr>
              <a:t>Nhóm 4: Các nhân vật còn lại (Lê Trung Mại, cung nữ,...), người dân đến xem. (Có thể cung cấp lời khai nhân chứng).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0" st="0"/>
                                            </p:txEl>
                                          </p:spTgt>
                                        </p:tgtEl>
                                        <p:attrNameLst>
                                          <p:attrName>style.visibility</p:attrName>
                                        </p:attrNameLst>
                                      </p:cBhvr>
                                      <p:to>
                                        <p:strVal val="visible"/>
                                      </p:to>
                                    </p:set>
                                    <p:animEffect filter="fade" transition="in">
                                      <p:cBhvr>
                                        <p:cTn dur="500"/>
                                        <p:tgtEl>
                                          <p:spTgt spid="4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1" st="1"/>
                                            </p:txEl>
                                          </p:spTgt>
                                        </p:tgtEl>
                                        <p:attrNameLst>
                                          <p:attrName>style.visibility</p:attrName>
                                        </p:attrNameLst>
                                      </p:cBhvr>
                                      <p:to>
                                        <p:strVal val="visible"/>
                                      </p:to>
                                    </p:set>
                                    <p:animEffect filter="fade" transition="in">
                                      <p:cBhvr>
                                        <p:cTn dur="500"/>
                                        <p:tgtEl>
                                          <p:spTgt spid="4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2" st="2"/>
                                            </p:txEl>
                                          </p:spTgt>
                                        </p:tgtEl>
                                        <p:attrNameLst>
                                          <p:attrName>style.visibility</p:attrName>
                                        </p:attrNameLst>
                                      </p:cBhvr>
                                      <p:to>
                                        <p:strVal val="visible"/>
                                      </p:to>
                                    </p:set>
                                    <p:animEffect filter="fade" transition="in">
                                      <p:cBhvr>
                                        <p:cTn dur="500"/>
                                        <p:tgtEl>
                                          <p:spTgt spid="4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3" st="3"/>
                                            </p:txEl>
                                          </p:spTgt>
                                        </p:tgtEl>
                                        <p:attrNameLst>
                                          <p:attrName>style.visibility</p:attrName>
                                        </p:attrNameLst>
                                      </p:cBhvr>
                                      <p:to>
                                        <p:strVal val="visible"/>
                                      </p:to>
                                    </p:set>
                                    <p:animEffect filter="fade" transition="in">
                                      <p:cBhvr>
                                        <p:cTn dur="500"/>
                                        <p:tgtEl>
                                          <p:spTgt spid="4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4" st="4"/>
                                            </p:txEl>
                                          </p:spTgt>
                                        </p:tgtEl>
                                        <p:attrNameLst>
                                          <p:attrName>style.visibility</p:attrName>
                                        </p:attrNameLst>
                                      </p:cBhvr>
                                      <p:to>
                                        <p:strVal val="visible"/>
                                      </p:to>
                                    </p:set>
                                    <p:animEffect filter="fade" transition="in">
                                      <p:cBhvr>
                                        <p:cTn dur="500"/>
                                        <p:tgtEl>
                                          <p:spTgt spid="43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5" st="5"/>
                                            </p:txEl>
                                          </p:spTgt>
                                        </p:tgtEl>
                                        <p:attrNameLst>
                                          <p:attrName>style.visibility</p:attrName>
                                        </p:attrNameLst>
                                      </p:cBhvr>
                                      <p:to>
                                        <p:strVal val="visible"/>
                                      </p:to>
                                    </p:set>
                                    <p:animEffect filter="fade" transition="in">
                                      <p:cBhvr>
                                        <p:cTn dur="500"/>
                                        <p:tgtEl>
                                          <p:spTgt spid="43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6" st="6"/>
                                            </p:txEl>
                                          </p:spTgt>
                                        </p:tgtEl>
                                        <p:attrNameLst>
                                          <p:attrName>style.visibility</p:attrName>
                                        </p:attrNameLst>
                                      </p:cBhvr>
                                      <p:to>
                                        <p:strVal val="visible"/>
                                      </p:to>
                                    </p:set>
                                    <p:animEffect filter="fade" transition="in">
                                      <p:cBhvr>
                                        <p:cTn dur="500"/>
                                        <p:tgtEl>
                                          <p:spTgt spid="43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17"/>
          <p:cNvSpPr/>
          <p:nvPr/>
        </p:nvSpPr>
        <p:spPr>
          <a:xfrm>
            <a:off x="19626" y="96600"/>
            <a:ext cx="1933956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448" name="Google Shape;448;p17"/>
          <p:cNvSpPr/>
          <p:nvPr/>
        </p:nvSpPr>
        <p:spPr>
          <a:xfrm>
            <a:off x="-24257" y="-2485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9C02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7"/>
          <p:cNvSpPr/>
          <p:nvPr/>
        </p:nvSpPr>
        <p:spPr>
          <a:xfrm>
            <a:off x="19616" y="9239864"/>
            <a:ext cx="18288000" cy="1047133"/>
          </a:xfrm>
          <a:custGeom>
            <a:rect b="b" l="l" r="r" t="t"/>
            <a:pathLst>
              <a:path extrusionOk="0" h="1047133" w="18288000">
                <a:moveTo>
                  <a:pt x="0" y="0"/>
                </a:moveTo>
                <a:lnTo>
                  <a:pt x="18288000" y="0"/>
                </a:lnTo>
                <a:lnTo>
                  <a:pt x="18288000" y="1047133"/>
                </a:lnTo>
                <a:lnTo>
                  <a:pt x="0" y="1047133"/>
                </a:lnTo>
                <a:lnTo>
                  <a:pt x="0" y="0"/>
                </a:lnTo>
                <a:close/>
              </a:path>
            </a:pathLst>
          </a:custGeom>
          <a:blipFill rotWithShape="1">
            <a:blip r:embed="rId4">
              <a:alphaModFix/>
            </a:blip>
            <a:stretch>
              <a:fillRect b="-231353" l="0" r="0" t="-2006734"/>
            </a:stretch>
          </a:blipFill>
          <a:ln>
            <a:noFill/>
          </a:ln>
        </p:spPr>
      </p:sp>
      <p:sp>
        <p:nvSpPr>
          <p:cNvPr id="450" name="Google Shape;450;p17"/>
          <p:cNvSpPr txBox="1"/>
          <p:nvPr/>
        </p:nvSpPr>
        <p:spPr>
          <a:xfrm>
            <a:off x="449506" y="192228"/>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451" name="Google Shape;451;p17"/>
          <p:cNvSpPr txBox="1"/>
          <p:nvPr/>
        </p:nvSpPr>
        <p:spPr>
          <a:xfrm>
            <a:off x="449506" y="1321893"/>
            <a:ext cx="4952205" cy="7048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4500" u="none" cap="none" strike="noStrike">
                <a:solidFill>
                  <a:srgbClr val="000000"/>
                </a:solidFill>
                <a:latin typeface="Roboto Condensed"/>
                <a:ea typeface="Roboto Condensed"/>
                <a:cs typeface="Roboto Condensed"/>
                <a:sym typeface="Roboto Condensed"/>
              </a:rPr>
              <a:t>3.2. Đọc hiểu văn bản</a:t>
            </a:r>
            <a:endParaRPr/>
          </a:p>
        </p:txBody>
      </p:sp>
      <p:grpSp>
        <p:nvGrpSpPr>
          <p:cNvPr id="452" name="Google Shape;452;p17"/>
          <p:cNvGrpSpPr/>
          <p:nvPr/>
        </p:nvGrpSpPr>
        <p:grpSpPr>
          <a:xfrm>
            <a:off x="449500" y="2086650"/>
            <a:ext cx="17156755" cy="7554559"/>
            <a:chOff x="0" y="-38100"/>
            <a:chExt cx="4536184" cy="1989665"/>
          </a:xfrm>
        </p:grpSpPr>
        <p:sp>
          <p:nvSpPr>
            <p:cNvPr id="453" name="Google Shape;453;p17"/>
            <p:cNvSpPr/>
            <p:nvPr/>
          </p:nvSpPr>
          <p:spPr>
            <a:xfrm>
              <a:off x="0" y="0"/>
              <a:ext cx="4536184" cy="1951565"/>
            </a:xfrm>
            <a:custGeom>
              <a:rect b="b" l="l" r="r" t="t"/>
              <a:pathLst>
                <a:path extrusionOk="0" h="1951565" w="4536184">
                  <a:moveTo>
                    <a:pt x="22925" y="0"/>
                  </a:moveTo>
                  <a:lnTo>
                    <a:pt x="4513259" y="0"/>
                  </a:lnTo>
                  <a:cubicBezTo>
                    <a:pt x="4519339" y="0"/>
                    <a:pt x="4525170" y="2415"/>
                    <a:pt x="4529469" y="6714"/>
                  </a:cubicBezTo>
                  <a:cubicBezTo>
                    <a:pt x="4533768" y="11014"/>
                    <a:pt x="4536184" y="16845"/>
                    <a:pt x="4536184" y="22925"/>
                  </a:cubicBezTo>
                  <a:lnTo>
                    <a:pt x="4536184" y="1928640"/>
                  </a:lnTo>
                  <a:cubicBezTo>
                    <a:pt x="4536184" y="1941301"/>
                    <a:pt x="4525920" y="1951565"/>
                    <a:pt x="4513259" y="1951565"/>
                  </a:cubicBezTo>
                  <a:lnTo>
                    <a:pt x="22925" y="1951565"/>
                  </a:lnTo>
                  <a:cubicBezTo>
                    <a:pt x="16845" y="1951565"/>
                    <a:pt x="11014" y="1949150"/>
                    <a:pt x="6714" y="1944850"/>
                  </a:cubicBezTo>
                  <a:cubicBezTo>
                    <a:pt x="2415" y="1940551"/>
                    <a:pt x="0" y="1934720"/>
                    <a:pt x="0" y="1928640"/>
                  </a:cubicBezTo>
                  <a:lnTo>
                    <a:pt x="0" y="22925"/>
                  </a:lnTo>
                  <a:cubicBezTo>
                    <a:pt x="0" y="16845"/>
                    <a:pt x="2415" y="11014"/>
                    <a:pt x="6714" y="6714"/>
                  </a:cubicBezTo>
                  <a:cubicBezTo>
                    <a:pt x="11014" y="2415"/>
                    <a:pt x="16845" y="0"/>
                    <a:pt x="229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7"/>
            <p:cNvSpPr txBox="1"/>
            <p:nvPr/>
          </p:nvSpPr>
          <p:spPr>
            <a:xfrm>
              <a:off x="0" y="-38100"/>
              <a:ext cx="4536184" cy="1989665"/>
            </a:xfrm>
            <a:prstGeom prst="rect">
              <a:avLst/>
            </a:prstGeom>
            <a:solidFill>
              <a:schemeClr val="lt1"/>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5" name="Google Shape;455;p17"/>
          <p:cNvSpPr txBox="1"/>
          <p:nvPr/>
        </p:nvSpPr>
        <p:spPr>
          <a:xfrm>
            <a:off x="677525" y="2413625"/>
            <a:ext cx="16700700" cy="66495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1" i="0" lang="en-US" sz="3600" u="none" cap="none" strike="noStrike">
                <a:solidFill>
                  <a:srgbClr val="000000"/>
                </a:solidFill>
                <a:latin typeface="Roboto Condensed"/>
                <a:ea typeface="Roboto Condensed"/>
                <a:cs typeface="Roboto Condensed"/>
                <a:sym typeface="Roboto Condensed"/>
              </a:rPr>
              <a:t>Tiến hành trên lớp</a:t>
            </a:r>
            <a:r>
              <a:rPr b="0" i="0" lang="en-US" sz="3600" u="none" cap="none" strike="noStrike">
                <a:solidFill>
                  <a:srgbClr val="000000"/>
                </a:solidFill>
                <a:latin typeface="Roboto Condensed"/>
                <a:ea typeface="Roboto Condensed"/>
                <a:cs typeface="Roboto Condensed"/>
                <a:sym typeface="Roboto Condensed"/>
              </a:rPr>
              <a:t>. GV hướng dẫn HS các lượt nói. </a:t>
            </a:r>
            <a:r>
              <a:rPr b="1" i="0" lang="en-US" sz="3600" u="none" cap="none" strike="noStrike">
                <a:solidFill>
                  <a:srgbClr val="000000"/>
                </a:solidFill>
                <a:latin typeface="Roboto Condensed"/>
                <a:ea typeface="Roboto Condensed"/>
                <a:cs typeface="Roboto Condensed"/>
                <a:sym typeface="Roboto Condensed"/>
              </a:rPr>
              <a:t>Thời gian: 25 phút</a:t>
            </a:r>
            <a:endParaRPr/>
          </a:p>
          <a:p>
            <a:pPr indent="0" lvl="0" marL="0" marR="0" rtl="0" algn="just">
              <a:lnSpc>
                <a:spcPct val="100000"/>
              </a:lnSpc>
              <a:spcBef>
                <a:spcPts val="0"/>
              </a:spcBef>
              <a:spcAft>
                <a:spcPts val="0"/>
              </a:spcAft>
              <a:buNone/>
            </a:pPr>
            <a:r>
              <a:rPr b="0" i="0" lang="en-US" sz="3600" u="none" cap="none" strike="noStrike">
                <a:solidFill>
                  <a:srgbClr val="000000"/>
                </a:solidFill>
                <a:latin typeface="Roboto Condensed"/>
                <a:ea typeface="Roboto Condensed"/>
                <a:cs typeface="Roboto Condensed"/>
                <a:sym typeface="Roboto Condensed"/>
              </a:rPr>
              <a:t>- Các nhóm viết nội dung vào giấy </a:t>
            </a:r>
            <a:r>
              <a:rPr lang="en-US" sz="3600">
                <a:latin typeface="Roboto Condensed"/>
                <a:ea typeface="Roboto Condensed"/>
                <a:cs typeface="Roboto Condensed"/>
                <a:sym typeface="Roboto Condensed"/>
              </a:rPr>
              <a:t>A</a:t>
            </a:r>
            <a:r>
              <a:rPr b="0" i="0" lang="en-US" sz="3600" u="none" cap="none" strike="noStrike">
                <a:solidFill>
                  <a:srgbClr val="000000"/>
                </a:solidFill>
                <a:latin typeface="Roboto Condensed"/>
                <a:ea typeface="Roboto Condensed"/>
                <a:cs typeface="Roboto Condensed"/>
                <a:sym typeface="Roboto Condensed"/>
              </a:rPr>
              <a:t>4 để G</a:t>
            </a:r>
            <a:r>
              <a:rPr lang="en-US" sz="3600">
                <a:latin typeface="Roboto Condensed"/>
                <a:ea typeface="Roboto Condensed"/>
                <a:cs typeface="Roboto Condensed"/>
                <a:sym typeface="Roboto Condensed"/>
              </a:rPr>
              <a:t>V</a:t>
            </a:r>
            <a:r>
              <a:rPr b="0" i="0" lang="en-US" sz="3600" u="none" cap="none" strike="noStrike">
                <a:solidFill>
                  <a:srgbClr val="000000"/>
                </a:solidFill>
                <a:latin typeface="Roboto Condensed"/>
                <a:ea typeface="Roboto Condensed"/>
                <a:cs typeface="Roboto Condensed"/>
                <a:sym typeface="Roboto Condensed"/>
              </a:rPr>
              <a:t> và cả nhóm tiện quan sát, hỗ trợ. </a:t>
            </a:r>
            <a:endParaRPr/>
          </a:p>
          <a:p>
            <a:pPr indent="0" lvl="0" marL="0" marR="0" rtl="0" algn="just">
              <a:lnSpc>
                <a:spcPct val="100000"/>
              </a:lnSpc>
              <a:spcBef>
                <a:spcPts val="0"/>
              </a:spcBef>
              <a:spcAft>
                <a:spcPts val="0"/>
              </a:spcAft>
              <a:buNone/>
            </a:pPr>
            <a:r>
              <a:rPr lang="en-US" sz="3600">
                <a:latin typeface="Roboto Condensed"/>
                <a:ea typeface="Roboto Condensed"/>
                <a:cs typeface="Roboto Condensed"/>
                <a:sym typeface="Roboto Condensed"/>
              </a:rPr>
              <a:t>⧫</a:t>
            </a:r>
            <a:r>
              <a:rPr b="1" i="0" lang="en-US" sz="3600" u="none" cap="none" strike="noStrike">
                <a:solidFill>
                  <a:srgbClr val="000000"/>
                </a:solidFill>
                <a:latin typeface="Roboto Condensed"/>
                <a:ea typeface="Roboto Condensed"/>
                <a:cs typeface="Roboto Condensed"/>
                <a:sym typeface="Roboto Condensed"/>
              </a:rPr>
              <a:t>Nhóm 1</a:t>
            </a:r>
            <a:r>
              <a:rPr b="0" i="0" lang="en-US" sz="3600" u="none" cap="none" strike="noStrike">
                <a:solidFill>
                  <a:srgbClr val="000000"/>
                </a:solidFill>
                <a:latin typeface="Roboto Condensed"/>
                <a:ea typeface="Roboto Condensed"/>
                <a:cs typeface="Roboto Condensed"/>
                <a:sym typeface="Roboto Condensed"/>
              </a:rPr>
              <a:t>:</a:t>
            </a:r>
            <a:endParaRPr/>
          </a:p>
          <a:p>
            <a:pPr indent="-388620" lvl="1" marL="777240" marR="0" rtl="0" algn="just">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Roboto Condensed"/>
                <a:ea typeface="Roboto Condensed"/>
                <a:cs typeface="Roboto Condensed"/>
                <a:sym typeface="Roboto Condensed"/>
              </a:rPr>
              <a:t>Bồi thẩm đoàn tuyên bố lí do: Vũ Như Tô </a:t>
            </a:r>
            <a:r>
              <a:rPr lang="en-US" sz="3600">
                <a:latin typeface="Roboto Condensed"/>
                <a:ea typeface="Roboto Condensed"/>
                <a:cs typeface="Roboto Condensed"/>
                <a:sym typeface="Roboto Condensed"/>
              </a:rPr>
              <a:t>xây</a:t>
            </a:r>
            <a:r>
              <a:rPr b="0" i="0" lang="en-US" sz="3600" u="none" cap="none" strike="noStrike">
                <a:solidFill>
                  <a:srgbClr val="000000"/>
                </a:solidFill>
                <a:latin typeface="Roboto Condensed"/>
                <a:ea typeface="Roboto Condensed"/>
                <a:cs typeface="Roboto Condensed"/>
                <a:sym typeface="Roboto Condensed"/>
              </a:rPr>
              <a:t> Cửu Trùng Đài khiến nhân dân lầm than.</a:t>
            </a:r>
            <a:endParaRPr/>
          </a:p>
          <a:p>
            <a:pPr indent="-388620" lvl="1" marL="777240" marR="0" rtl="0" algn="just">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Roboto Condensed"/>
                <a:ea typeface="Roboto Condensed"/>
                <a:cs typeface="Roboto Condensed"/>
                <a:sym typeface="Roboto Condensed"/>
              </a:rPr>
              <a:t>Bồi thẩm đoàn chốt lại những xung đột trong bi kịch, kết luận về công-tội của các nhân vật,…</a:t>
            </a:r>
            <a:endParaRPr/>
          </a:p>
          <a:p>
            <a:pPr indent="0" lvl="0" marL="0" marR="0" rtl="0" algn="just">
              <a:lnSpc>
                <a:spcPct val="100000"/>
              </a:lnSpc>
              <a:spcBef>
                <a:spcPts val="0"/>
              </a:spcBef>
              <a:spcAft>
                <a:spcPts val="0"/>
              </a:spcAft>
              <a:buNone/>
            </a:pPr>
            <a:r>
              <a:rPr lang="en-US" sz="3600">
                <a:solidFill>
                  <a:schemeClr val="dk1"/>
                </a:solidFill>
                <a:latin typeface="Roboto Condensed"/>
                <a:ea typeface="Roboto Condensed"/>
                <a:cs typeface="Roboto Condensed"/>
                <a:sym typeface="Roboto Condensed"/>
              </a:rPr>
              <a:t>⧫</a:t>
            </a:r>
            <a:r>
              <a:rPr b="1" i="0" lang="en-US" sz="3600" u="none" cap="none" strike="noStrike">
                <a:solidFill>
                  <a:srgbClr val="000000"/>
                </a:solidFill>
                <a:latin typeface="Roboto Condensed"/>
                <a:ea typeface="Roboto Condensed"/>
                <a:cs typeface="Roboto Condensed"/>
                <a:sym typeface="Roboto Condensed"/>
              </a:rPr>
              <a:t>Nhóm 2</a:t>
            </a:r>
            <a:r>
              <a:rPr b="0" i="0" lang="en-US" sz="3600" u="none" cap="none" strike="noStrike">
                <a:solidFill>
                  <a:srgbClr val="000000"/>
                </a:solidFill>
                <a:latin typeface="Roboto Condensed"/>
                <a:ea typeface="Roboto Condensed"/>
                <a:cs typeface="Roboto Condensed"/>
                <a:sym typeface="Roboto Condensed"/>
              </a:rPr>
              <a:t>: Các nhân vật bị thẩm vấn trước toà: viện kiểm sát và luật sư biện hộ đều được hỏi bị cáo, nhân chứng,... sẽ trình bày dựa theo nội dung đoạn trích và phần tóm tắt trong SGK</a:t>
            </a:r>
            <a:endParaRPr/>
          </a:p>
          <a:p>
            <a:pPr indent="0" lvl="0" marL="0" marR="0" rtl="0" algn="just">
              <a:lnSpc>
                <a:spcPct val="100000"/>
              </a:lnSpc>
              <a:spcBef>
                <a:spcPts val="0"/>
              </a:spcBef>
              <a:spcAft>
                <a:spcPts val="0"/>
              </a:spcAft>
              <a:buNone/>
            </a:pPr>
            <a:r>
              <a:rPr lang="en-US" sz="3600">
                <a:solidFill>
                  <a:schemeClr val="dk1"/>
                </a:solidFill>
                <a:latin typeface="Roboto Condensed"/>
                <a:ea typeface="Roboto Condensed"/>
                <a:cs typeface="Roboto Condensed"/>
                <a:sym typeface="Roboto Condensed"/>
              </a:rPr>
              <a:t>⧫</a:t>
            </a:r>
            <a:r>
              <a:rPr b="1" i="0" lang="en-US" sz="3600" u="none" cap="none" strike="noStrike">
                <a:solidFill>
                  <a:srgbClr val="000000"/>
                </a:solidFill>
                <a:latin typeface="Roboto Condensed"/>
                <a:ea typeface="Roboto Condensed"/>
                <a:cs typeface="Roboto Condensed"/>
                <a:sym typeface="Roboto Condensed"/>
              </a:rPr>
              <a:t>Nhóm 3</a:t>
            </a:r>
            <a:r>
              <a:rPr b="0" i="0" lang="en-US" sz="3600" u="none" cap="none" strike="noStrike">
                <a:solidFill>
                  <a:srgbClr val="000000"/>
                </a:solidFill>
                <a:latin typeface="Roboto Condensed"/>
                <a:ea typeface="Roboto Condensed"/>
                <a:cs typeface="Roboto Condensed"/>
                <a:sym typeface="Roboto Condensed"/>
              </a:rPr>
              <a:t>: Luật sư biện hộ cho Vũ Như Tô: cố gắng xây dựng công trình điểm tô cho đất nước, không hề có mục đích riêng hay gây hại cho dân. (Nhấn mạnh vào lời thoại ở các lớp)</a:t>
            </a:r>
            <a:endParaRPr/>
          </a:p>
          <a:p>
            <a:pPr indent="0" lvl="0" marL="0" marR="0" rtl="0" algn="just">
              <a:lnSpc>
                <a:spcPct val="100000"/>
              </a:lnSpc>
              <a:spcBef>
                <a:spcPts val="0"/>
              </a:spcBef>
              <a:spcAft>
                <a:spcPts val="0"/>
              </a:spcAft>
              <a:buNone/>
            </a:pPr>
            <a:r>
              <a:rPr lang="en-US" sz="3600">
                <a:solidFill>
                  <a:schemeClr val="dk1"/>
                </a:solidFill>
                <a:latin typeface="Roboto Condensed"/>
                <a:ea typeface="Roboto Condensed"/>
                <a:cs typeface="Roboto Condensed"/>
                <a:sym typeface="Roboto Condensed"/>
              </a:rPr>
              <a:t>⧫</a:t>
            </a:r>
            <a:r>
              <a:rPr b="1" i="0" lang="en-US" sz="3600" u="none" cap="none" strike="noStrike">
                <a:solidFill>
                  <a:srgbClr val="000000"/>
                </a:solidFill>
                <a:latin typeface="Roboto Condensed"/>
                <a:ea typeface="Roboto Condensed"/>
                <a:cs typeface="Roboto Condensed"/>
                <a:sym typeface="Roboto Condensed"/>
              </a:rPr>
              <a:t>Nhóm 4</a:t>
            </a:r>
            <a:r>
              <a:rPr b="0" i="0" lang="en-US" sz="3600" u="none" cap="none" strike="noStrike">
                <a:solidFill>
                  <a:srgbClr val="000000"/>
                </a:solidFill>
                <a:latin typeface="Roboto Condensed"/>
                <a:ea typeface="Roboto Condensed"/>
                <a:cs typeface="Roboto Condensed"/>
                <a:sym typeface="Roboto Condensed"/>
              </a:rPr>
              <a:t>: Viện kiểm sát: buộc tội Vũ Như Tô bằng cách nêu ra thực trạng đau khổ của nhân dân khi xây dựng Cửu Trùng Đài.</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18"/>
          <p:cNvSpPr/>
          <p:nvPr/>
        </p:nvSpPr>
        <p:spPr>
          <a:xfrm>
            <a:off x="19625" y="96600"/>
            <a:ext cx="1901952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465" name="Google Shape;465;p18"/>
          <p:cNvSpPr/>
          <p:nvPr/>
        </p:nvSpPr>
        <p:spPr>
          <a:xfrm>
            <a:off x="-24250" y="-24850"/>
            <a:ext cx="18743240"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8"/>
          <p:cNvSpPr/>
          <p:nvPr/>
        </p:nvSpPr>
        <p:spPr>
          <a:xfrm>
            <a:off x="6946135" y="2144828"/>
            <a:ext cx="3417679" cy="4899898"/>
          </a:xfrm>
          <a:custGeom>
            <a:rect b="b" l="l" r="r" t="t"/>
            <a:pathLst>
              <a:path extrusionOk="0" h="4899898" w="3417679">
                <a:moveTo>
                  <a:pt x="0" y="0"/>
                </a:moveTo>
                <a:lnTo>
                  <a:pt x="3417679" y="0"/>
                </a:lnTo>
                <a:lnTo>
                  <a:pt x="3417679" y="4899899"/>
                </a:lnTo>
                <a:lnTo>
                  <a:pt x="0" y="4899899"/>
                </a:lnTo>
                <a:lnTo>
                  <a:pt x="0" y="0"/>
                </a:lnTo>
                <a:close/>
              </a:path>
            </a:pathLst>
          </a:custGeom>
          <a:blipFill rotWithShape="1">
            <a:blip r:embed="rId4">
              <a:alphaModFix/>
            </a:blip>
            <a:stretch>
              <a:fillRect b="0" l="0" r="0" t="0"/>
            </a:stretch>
          </a:blipFill>
          <a:ln>
            <a:noFill/>
          </a:ln>
        </p:spPr>
      </p:sp>
      <p:sp>
        <p:nvSpPr>
          <p:cNvPr id="467" name="Google Shape;467;p18"/>
          <p:cNvSpPr/>
          <p:nvPr/>
        </p:nvSpPr>
        <p:spPr>
          <a:xfrm>
            <a:off x="19616" y="4040359"/>
            <a:ext cx="7315200" cy="2798064"/>
          </a:xfrm>
          <a:custGeom>
            <a:rect b="b" l="l" r="r" t="t"/>
            <a:pathLst>
              <a:path extrusionOk="0" h="2798064" w="7315200">
                <a:moveTo>
                  <a:pt x="0" y="0"/>
                </a:moveTo>
                <a:lnTo>
                  <a:pt x="7315200" y="0"/>
                </a:lnTo>
                <a:lnTo>
                  <a:pt x="7315200" y="2798064"/>
                </a:lnTo>
                <a:lnTo>
                  <a:pt x="0" y="2798064"/>
                </a:lnTo>
                <a:lnTo>
                  <a:pt x="0" y="0"/>
                </a:lnTo>
                <a:close/>
              </a:path>
            </a:pathLst>
          </a:custGeom>
          <a:blipFill rotWithShape="1">
            <a:blip r:embed="rId5">
              <a:alphaModFix/>
            </a:blip>
            <a:stretch>
              <a:fillRect b="0" l="0" r="0" t="0"/>
            </a:stretch>
          </a:blipFill>
          <a:ln>
            <a:noFill/>
          </a:ln>
        </p:spPr>
      </p:sp>
      <p:sp>
        <p:nvSpPr>
          <p:cNvPr id="468" name="Google Shape;468;p18"/>
          <p:cNvSpPr/>
          <p:nvPr/>
        </p:nvSpPr>
        <p:spPr>
          <a:xfrm>
            <a:off x="3677215" y="5143498"/>
            <a:ext cx="4478659" cy="4941969"/>
          </a:xfrm>
          <a:custGeom>
            <a:rect b="b" l="l" r="r" t="t"/>
            <a:pathLst>
              <a:path extrusionOk="0" h="4941969" w="4478659">
                <a:moveTo>
                  <a:pt x="0" y="0"/>
                </a:moveTo>
                <a:lnTo>
                  <a:pt x="4478659" y="0"/>
                </a:lnTo>
                <a:lnTo>
                  <a:pt x="4478659" y="4941968"/>
                </a:lnTo>
                <a:lnTo>
                  <a:pt x="0" y="4941968"/>
                </a:lnTo>
                <a:lnTo>
                  <a:pt x="0" y="0"/>
                </a:lnTo>
                <a:close/>
              </a:path>
            </a:pathLst>
          </a:custGeom>
          <a:blipFill rotWithShape="1">
            <a:blip r:embed="rId6">
              <a:alphaModFix/>
            </a:blip>
            <a:stretch>
              <a:fillRect b="0" l="0" r="0" t="0"/>
            </a:stretch>
          </a:blipFill>
          <a:ln>
            <a:noFill/>
          </a:ln>
        </p:spPr>
      </p:sp>
      <p:sp>
        <p:nvSpPr>
          <p:cNvPr id="469" name="Google Shape;469;p18"/>
          <p:cNvSpPr txBox="1"/>
          <p:nvPr/>
        </p:nvSpPr>
        <p:spPr>
          <a:xfrm>
            <a:off x="5439126" y="423994"/>
            <a:ext cx="6712989" cy="1019510"/>
          </a:xfrm>
          <a:prstGeom prst="rect">
            <a:avLst/>
          </a:prstGeom>
          <a:noFill/>
          <a:ln>
            <a:noFill/>
          </a:ln>
        </p:spPr>
        <p:txBody>
          <a:bodyPr anchorCtr="0" anchor="t" bIns="0" lIns="0" spcFirstLastPara="1" rIns="0" wrap="square" tIns="0">
            <a:spAutoFit/>
          </a:bodyPr>
          <a:lstStyle/>
          <a:p>
            <a:pPr indent="0" lvl="0" marL="0" marR="0" rtl="0" algn="ctr">
              <a:lnSpc>
                <a:spcPct val="144000"/>
              </a:lnSpc>
              <a:spcBef>
                <a:spcPts val="0"/>
              </a:spcBef>
              <a:spcAft>
                <a:spcPts val="0"/>
              </a:spcAft>
              <a:buNone/>
            </a:pPr>
            <a:r>
              <a:rPr b="1" i="0" lang="en-US" sz="6000" u="none" cap="none" strike="noStrike">
                <a:solidFill>
                  <a:srgbClr val="000000"/>
                </a:solidFill>
                <a:latin typeface="Roboto Condensed"/>
                <a:ea typeface="Roboto Condensed"/>
                <a:cs typeface="Roboto Condensed"/>
                <a:sym typeface="Roboto Condensed"/>
              </a:rPr>
              <a:t>TOÀ TUYÊN ÁN</a:t>
            </a:r>
            <a:endParaRPr/>
          </a:p>
        </p:txBody>
      </p:sp>
      <p:sp>
        <p:nvSpPr>
          <p:cNvPr id="470" name="Google Shape;470;p18"/>
          <p:cNvSpPr txBox="1"/>
          <p:nvPr/>
        </p:nvSpPr>
        <p:spPr>
          <a:xfrm>
            <a:off x="4282713" y="1447598"/>
            <a:ext cx="9163615" cy="697230"/>
          </a:xfrm>
          <a:prstGeom prst="rect">
            <a:avLst/>
          </a:prstGeom>
          <a:noFill/>
          <a:ln>
            <a:noFill/>
          </a:ln>
        </p:spPr>
        <p:txBody>
          <a:bodyPr anchorCtr="0" anchor="t" bIns="0" lIns="0" spcFirstLastPara="1" rIns="0" wrap="square" tIns="0">
            <a:spAutoFit/>
          </a:bodyPr>
          <a:lstStyle/>
          <a:p>
            <a:pPr indent="0" lvl="0" marL="0" marR="0" rtl="0" algn="ctr">
              <a:lnSpc>
                <a:spcPct val="144011"/>
              </a:lnSpc>
              <a:spcBef>
                <a:spcPts val="0"/>
              </a:spcBef>
              <a:spcAft>
                <a:spcPts val="0"/>
              </a:spcAft>
              <a:buNone/>
            </a:pPr>
            <a:r>
              <a:rPr b="1" i="0" lang="en-US" sz="3999" u="none" cap="none" strike="noStrike">
                <a:solidFill>
                  <a:srgbClr val="000000"/>
                </a:solidFill>
                <a:latin typeface="Roboto Condensed"/>
                <a:ea typeface="Roboto Condensed"/>
                <a:cs typeface="Roboto Condensed"/>
                <a:sym typeface="Roboto Condensed"/>
              </a:rPr>
              <a:t>VŨ NHƯ TÔ - CỬU TRÙNG ĐÀI </a:t>
            </a:r>
            <a:endParaRPr/>
          </a:p>
        </p:txBody>
      </p:sp>
      <p:sp>
        <p:nvSpPr>
          <p:cNvPr id="471" name="Google Shape;471;p18"/>
          <p:cNvSpPr/>
          <p:nvPr/>
        </p:nvSpPr>
        <p:spPr>
          <a:xfrm>
            <a:off x="10048100" y="5527010"/>
            <a:ext cx="8003017" cy="1573130"/>
          </a:xfrm>
          <a:custGeom>
            <a:rect b="b" l="l" r="r" t="t"/>
            <a:pathLst>
              <a:path extrusionOk="0" h="1573130" w="8003017">
                <a:moveTo>
                  <a:pt x="0" y="0"/>
                </a:moveTo>
                <a:lnTo>
                  <a:pt x="8003017" y="0"/>
                </a:lnTo>
                <a:lnTo>
                  <a:pt x="8003017" y="1573129"/>
                </a:lnTo>
                <a:lnTo>
                  <a:pt x="0" y="1573129"/>
                </a:lnTo>
                <a:lnTo>
                  <a:pt x="0" y="0"/>
                </a:lnTo>
                <a:close/>
              </a:path>
            </a:pathLst>
          </a:custGeom>
          <a:blipFill rotWithShape="1">
            <a:blip r:embed="rId5">
              <a:alphaModFix/>
            </a:blip>
            <a:stretch>
              <a:fillRect b="0" l="0" r="-1440" t="-97394"/>
            </a:stretch>
          </a:blipFill>
          <a:ln>
            <a:noFill/>
          </a:ln>
        </p:spPr>
      </p:sp>
      <p:sp>
        <p:nvSpPr>
          <p:cNvPr id="472" name="Google Shape;472;p18"/>
          <p:cNvSpPr/>
          <p:nvPr/>
        </p:nvSpPr>
        <p:spPr>
          <a:xfrm rot="2221118">
            <a:off x="14907645" y="87428"/>
            <a:ext cx="3579876" cy="4114800"/>
          </a:xfrm>
          <a:custGeom>
            <a:rect b="b" l="l" r="r" t="t"/>
            <a:pathLst>
              <a:path extrusionOk="0" h="4114800" w="3579876">
                <a:moveTo>
                  <a:pt x="0" y="0"/>
                </a:moveTo>
                <a:lnTo>
                  <a:pt x="3579876" y="0"/>
                </a:lnTo>
                <a:lnTo>
                  <a:pt x="3579876" y="4114800"/>
                </a:lnTo>
                <a:lnTo>
                  <a:pt x="0" y="4114800"/>
                </a:lnTo>
                <a:lnTo>
                  <a:pt x="0" y="0"/>
                </a:lnTo>
                <a:close/>
              </a:path>
            </a:pathLst>
          </a:custGeom>
          <a:blipFill rotWithShape="1">
            <a:blip r:embed="rId7">
              <a:alphaModFix amt="71000"/>
            </a:blip>
            <a:stretch>
              <a:fillRect b="0" l="0" r="0" t="0"/>
            </a:stretch>
          </a:blipFill>
          <a:ln>
            <a:noFill/>
          </a:ln>
        </p:spPr>
      </p:sp>
      <p:sp>
        <p:nvSpPr>
          <p:cNvPr id="473" name="Google Shape;473;p18"/>
          <p:cNvSpPr/>
          <p:nvPr/>
        </p:nvSpPr>
        <p:spPr>
          <a:xfrm>
            <a:off x="12408614" y="668093"/>
            <a:ext cx="5642503" cy="9542601"/>
          </a:xfrm>
          <a:custGeom>
            <a:rect b="b" l="l" r="r" t="t"/>
            <a:pathLst>
              <a:path extrusionOk="0" h="9542601" w="5642503">
                <a:moveTo>
                  <a:pt x="0" y="0"/>
                </a:moveTo>
                <a:lnTo>
                  <a:pt x="5642503" y="0"/>
                </a:lnTo>
                <a:lnTo>
                  <a:pt x="5642503" y="9542601"/>
                </a:lnTo>
                <a:lnTo>
                  <a:pt x="0" y="9542601"/>
                </a:lnTo>
                <a:lnTo>
                  <a:pt x="0" y="0"/>
                </a:lnTo>
                <a:close/>
              </a:path>
            </a:pathLst>
          </a:custGeom>
          <a:blipFill rotWithShape="1">
            <a:blip r:embed="rId8">
              <a:alphaModFix amt="75000"/>
            </a:blip>
            <a:stretch>
              <a:fillRect b="-51779" l="0" r="0" t="0"/>
            </a:stretch>
          </a:blipFill>
          <a:ln>
            <a:noFill/>
          </a:ln>
        </p:spPr>
      </p:sp>
      <p:sp>
        <p:nvSpPr>
          <p:cNvPr id="474" name="Google Shape;474;p18"/>
          <p:cNvSpPr/>
          <p:nvPr/>
        </p:nvSpPr>
        <p:spPr>
          <a:xfrm>
            <a:off x="10172164" y="4423497"/>
            <a:ext cx="3274165" cy="5616309"/>
          </a:xfrm>
          <a:custGeom>
            <a:rect b="b" l="l" r="r" t="t"/>
            <a:pathLst>
              <a:path extrusionOk="0" h="5616309" w="3274165">
                <a:moveTo>
                  <a:pt x="0" y="0"/>
                </a:moveTo>
                <a:lnTo>
                  <a:pt x="3274165" y="0"/>
                </a:lnTo>
                <a:lnTo>
                  <a:pt x="3274165" y="5616309"/>
                </a:lnTo>
                <a:lnTo>
                  <a:pt x="0" y="5616309"/>
                </a:lnTo>
                <a:lnTo>
                  <a:pt x="0" y="0"/>
                </a:lnTo>
                <a:close/>
              </a:path>
            </a:pathLst>
          </a:custGeom>
          <a:blipFill rotWithShape="1">
            <a:blip r:embed="rId9">
              <a:alphaModFix/>
            </a:blip>
            <a:stretch>
              <a:fillRect b="0" l="-71529" r="0" t="0"/>
            </a:stretch>
          </a:blipFill>
          <a:ln>
            <a:noFill/>
          </a:ln>
        </p:spPr>
      </p:sp>
      <p:sp>
        <p:nvSpPr>
          <p:cNvPr id="475" name="Google Shape;475;p18"/>
          <p:cNvSpPr/>
          <p:nvPr/>
        </p:nvSpPr>
        <p:spPr>
          <a:xfrm flipH="1">
            <a:off x="11881432" y="4171871"/>
            <a:ext cx="2927995" cy="6119561"/>
          </a:xfrm>
          <a:custGeom>
            <a:rect b="b" l="l" r="r" t="t"/>
            <a:pathLst>
              <a:path extrusionOk="0" h="6119561" w="2927995">
                <a:moveTo>
                  <a:pt x="2927994" y="0"/>
                </a:moveTo>
                <a:lnTo>
                  <a:pt x="0" y="0"/>
                </a:lnTo>
                <a:lnTo>
                  <a:pt x="0" y="6119561"/>
                </a:lnTo>
                <a:lnTo>
                  <a:pt x="2927994" y="6119561"/>
                </a:lnTo>
                <a:lnTo>
                  <a:pt x="2927994" y="0"/>
                </a:lnTo>
                <a:close/>
              </a:path>
            </a:pathLst>
          </a:custGeom>
          <a:blipFill rotWithShape="1">
            <a:blip r:embed="rId9">
              <a:alphaModFix/>
            </a:blip>
            <a:stretch>
              <a:fillRect b="0" l="0" r="-108995" t="0"/>
            </a:stretch>
          </a:blipFill>
          <a:ln>
            <a:noFill/>
          </a:ln>
        </p:spPr>
      </p:sp>
      <p:sp>
        <p:nvSpPr>
          <p:cNvPr id="476" name="Google Shape;476;p18"/>
          <p:cNvSpPr/>
          <p:nvPr/>
        </p:nvSpPr>
        <p:spPr>
          <a:xfrm>
            <a:off x="19615" y="9239864"/>
            <a:ext cx="18288000" cy="1047133"/>
          </a:xfrm>
          <a:custGeom>
            <a:rect b="b" l="l" r="r" t="t"/>
            <a:pathLst>
              <a:path extrusionOk="0" h="1047133" w="18288000">
                <a:moveTo>
                  <a:pt x="0" y="0"/>
                </a:moveTo>
                <a:lnTo>
                  <a:pt x="18288001" y="0"/>
                </a:lnTo>
                <a:lnTo>
                  <a:pt x="18288001" y="1047133"/>
                </a:lnTo>
                <a:lnTo>
                  <a:pt x="0" y="1047133"/>
                </a:lnTo>
                <a:lnTo>
                  <a:pt x="0" y="0"/>
                </a:lnTo>
                <a:close/>
              </a:path>
            </a:pathLst>
          </a:custGeom>
          <a:blipFill rotWithShape="1">
            <a:blip r:embed="rId10">
              <a:alphaModFix/>
            </a:blip>
            <a:stretch>
              <a:fillRect b="-231353" l="0" r="0" t="-2006734"/>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p:nvPr/>
        </p:nvSpPr>
        <p:spPr>
          <a:xfrm>
            <a:off x="194600" y="299425"/>
            <a:ext cx="19202400" cy="10287000"/>
          </a:xfrm>
          <a:custGeom>
            <a:rect b="b" l="l" r="r" t="t"/>
            <a:pathLst>
              <a:path extrusionOk="0" h="10287000" w="18288000">
                <a:moveTo>
                  <a:pt x="0" y="0"/>
                </a:moveTo>
                <a:lnTo>
                  <a:pt x="18288001" y="0"/>
                </a:lnTo>
                <a:lnTo>
                  <a:pt x="18288001" y="10287000"/>
                </a:lnTo>
                <a:lnTo>
                  <a:pt x="0" y="10287000"/>
                </a:lnTo>
                <a:lnTo>
                  <a:pt x="0" y="0"/>
                </a:lnTo>
                <a:close/>
              </a:path>
            </a:pathLst>
          </a:custGeom>
          <a:blipFill rotWithShape="1">
            <a:blip r:embed="rId3">
              <a:alphaModFix/>
            </a:blip>
            <a:stretch>
              <a:fillRect b="-161665" l="-10014" r="-6417" t="-15619"/>
            </a:stretch>
          </a:blipFill>
          <a:ln>
            <a:noFill/>
          </a:ln>
        </p:spPr>
      </p:sp>
      <p:sp>
        <p:nvSpPr>
          <p:cNvPr id="115" name="Google Shape;115;p2"/>
          <p:cNvSpPr/>
          <p:nvPr/>
        </p:nvSpPr>
        <p:spPr>
          <a:xfrm>
            <a:off x="-4343" y="-5536"/>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8913603" y="57954"/>
            <a:ext cx="850011" cy="482918"/>
          </a:xfrm>
          <a:custGeom>
            <a:rect b="b" l="l" r="r" t="t"/>
            <a:pathLst>
              <a:path extrusionOk="0" h="643890" w="1133348">
                <a:moveTo>
                  <a:pt x="0" y="0"/>
                </a:moveTo>
                <a:lnTo>
                  <a:pt x="1133348" y="0"/>
                </a:lnTo>
                <a:lnTo>
                  <a:pt x="1133348" y="643890"/>
                </a:lnTo>
                <a:lnTo>
                  <a:pt x="0" y="643890"/>
                </a:lnTo>
                <a:close/>
              </a:path>
            </a:pathLst>
          </a:custGeom>
          <a:solidFill>
            <a:srgbClr val="C00000"/>
          </a:solidFill>
          <a:ln>
            <a:noFill/>
          </a:ln>
        </p:spPr>
      </p:sp>
      <p:sp>
        <p:nvSpPr>
          <p:cNvPr id="117" name="Google Shape;117;p2"/>
          <p:cNvSpPr/>
          <p:nvPr/>
        </p:nvSpPr>
        <p:spPr>
          <a:xfrm>
            <a:off x="194605" y="3086100"/>
            <a:ext cx="7789104" cy="7195185"/>
          </a:xfrm>
          <a:custGeom>
            <a:rect b="b" l="l" r="r" t="t"/>
            <a:pathLst>
              <a:path extrusionOk="0" h="7195185" w="7789104">
                <a:moveTo>
                  <a:pt x="0" y="0"/>
                </a:moveTo>
                <a:lnTo>
                  <a:pt x="7789105" y="0"/>
                </a:lnTo>
                <a:lnTo>
                  <a:pt x="7789105" y="7195185"/>
                </a:lnTo>
                <a:lnTo>
                  <a:pt x="0" y="7195185"/>
                </a:lnTo>
                <a:lnTo>
                  <a:pt x="0" y="0"/>
                </a:lnTo>
                <a:close/>
              </a:path>
            </a:pathLst>
          </a:custGeom>
          <a:blipFill rotWithShape="1">
            <a:blip r:embed="rId4">
              <a:alphaModFix/>
            </a:blip>
            <a:stretch>
              <a:fillRect b="0" l="0" r="0" t="0"/>
            </a:stretch>
          </a:blipFill>
          <a:ln>
            <a:noFill/>
          </a:ln>
        </p:spPr>
      </p:sp>
      <p:sp>
        <p:nvSpPr>
          <p:cNvPr id="118" name="Google Shape;118;p2"/>
          <p:cNvSpPr/>
          <p:nvPr/>
        </p:nvSpPr>
        <p:spPr>
          <a:xfrm>
            <a:off x="0" y="8732519"/>
            <a:ext cx="18288000" cy="1548767"/>
          </a:xfrm>
          <a:custGeom>
            <a:rect b="b" l="l" r="r" t="t"/>
            <a:pathLst>
              <a:path extrusionOk="0" h="1548767" w="18288000">
                <a:moveTo>
                  <a:pt x="0" y="0"/>
                </a:moveTo>
                <a:lnTo>
                  <a:pt x="18288000" y="0"/>
                </a:lnTo>
                <a:lnTo>
                  <a:pt x="18288000" y="1548766"/>
                </a:lnTo>
                <a:lnTo>
                  <a:pt x="0" y="1548766"/>
                </a:lnTo>
                <a:lnTo>
                  <a:pt x="0" y="0"/>
                </a:lnTo>
                <a:close/>
              </a:path>
            </a:pathLst>
          </a:custGeom>
          <a:blipFill rotWithShape="1">
            <a:blip r:embed="rId5">
              <a:alphaModFix/>
            </a:blip>
            <a:stretch>
              <a:fillRect b="-124047" l="0" r="0" t="-1356980"/>
            </a:stretch>
          </a:blipFill>
          <a:ln>
            <a:noFill/>
          </a:ln>
        </p:spPr>
      </p:sp>
      <p:sp>
        <p:nvSpPr>
          <p:cNvPr id="119" name="Google Shape;119;p2"/>
          <p:cNvSpPr/>
          <p:nvPr/>
        </p:nvSpPr>
        <p:spPr>
          <a:xfrm>
            <a:off x="7513366" y="3657677"/>
            <a:ext cx="10326930" cy="3917604"/>
          </a:xfrm>
          <a:custGeom>
            <a:rect b="b" l="l" r="r" t="t"/>
            <a:pathLst>
              <a:path extrusionOk="0" h="5223472" w="13769240">
                <a:moveTo>
                  <a:pt x="624877" y="102726"/>
                </a:moveTo>
                <a:cubicBezTo>
                  <a:pt x="701492" y="73797"/>
                  <a:pt x="790792" y="49985"/>
                  <a:pt x="889226" y="32668"/>
                </a:cubicBezTo>
                <a:lnTo>
                  <a:pt x="931339" y="68484"/>
                </a:lnTo>
                <a:cubicBezTo>
                  <a:pt x="843561" y="84031"/>
                  <a:pt x="763901" y="105284"/>
                  <a:pt x="695404" y="131064"/>
                </a:cubicBezTo>
                <a:close/>
                <a:moveTo>
                  <a:pt x="1304775" y="0"/>
                </a:moveTo>
                <a:lnTo>
                  <a:pt x="1609207" y="0"/>
                </a:lnTo>
                <a:lnTo>
                  <a:pt x="1609207" y="39359"/>
                </a:lnTo>
                <a:lnTo>
                  <a:pt x="1304775" y="39359"/>
                </a:lnTo>
                <a:close/>
                <a:moveTo>
                  <a:pt x="2015117" y="39359"/>
                </a:moveTo>
                <a:lnTo>
                  <a:pt x="2319549" y="39359"/>
                </a:lnTo>
                <a:lnTo>
                  <a:pt x="2015117" y="39359"/>
                </a:lnTo>
                <a:close/>
                <a:moveTo>
                  <a:pt x="2725458" y="39359"/>
                </a:moveTo>
                <a:lnTo>
                  <a:pt x="3029891" y="39359"/>
                </a:lnTo>
                <a:lnTo>
                  <a:pt x="2725458" y="39359"/>
                </a:lnTo>
                <a:close/>
                <a:moveTo>
                  <a:pt x="3435800" y="39359"/>
                </a:moveTo>
                <a:lnTo>
                  <a:pt x="3740232" y="39359"/>
                </a:lnTo>
                <a:lnTo>
                  <a:pt x="3435800" y="39359"/>
                </a:lnTo>
                <a:close/>
                <a:moveTo>
                  <a:pt x="4146141" y="39359"/>
                </a:moveTo>
                <a:lnTo>
                  <a:pt x="4450574" y="39359"/>
                </a:lnTo>
                <a:lnTo>
                  <a:pt x="4146141" y="39359"/>
                </a:lnTo>
                <a:close/>
                <a:moveTo>
                  <a:pt x="4856483" y="39359"/>
                </a:moveTo>
                <a:lnTo>
                  <a:pt x="5160915" y="39359"/>
                </a:lnTo>
                <a:lnTo>
                  <a:pt x="4856483" y="39359"/>
                </a:lnTo>
                <a:close/>
                <a:moveTo>
                  <a:pt x="5566824" y="39359"/>
                </a:moveTo>
                <a:lnTo>
                  <a:pt x="5871257" y="39359"/>
                </a:lnTo>
                <a:lnTo>
                  <a:pt x="5566824" y="39359"/>
                </a:lnTo>
                <a:close/>
                <a:moveTo>
                  <a:pt x="6277166" y="39359"/>
                </a:moveTo>
                <a:lnTo>
                  <a:pt x="6581598" y="39359"/>
                </a:lnTo>
                <a:lnTo>
                  <a:pt x="6277166" y="39359"/>
                </a:lnTo>
                <a:close/>
                <a:moveTo>
                  <a:pt x="6987507" y="39359"/>
                </a:moveTo>
                <a:lnTo>
                  <a:pt x="7291939" y="39359"/>
                </a:lnTo>
                <a:lnTo>
                  <a:pt x="6987507" y="39359"/>
                </a:lnTo>
                <a:close/>
                <a:moveTo>
                  <a:pt x="7697848" y="39359"/>
                </a:moveTo>
                <a:lnTo>
                  <a:pt x="8002281" y="39359"/>
                </a:lnTo>
                <a:lnTo>
                  <a:pt x="7697848" y="39359"/>
                </a:lnTo>
                <a:close/>
                <a:moveTo>
                  <a:pt x="8408190" y="39359"/>
                </a:moveTo>
                <a:lnTo>
                  <a:pt x="8712622" y="39359"/>
                </a:lnTo>
                <a:lnTo>
                  <a:pt x="8408190" y="39359"/>
                </a:lnTo>
                <a:close/>
                <a:moveTo>
                  <a:pt x="9118531" y="39359"/>
                </a:moveTo>
                <a:lnTo>
                  <a:pt x="9422964" y="39359"/>
                </a:lnTo>
                <a:lnTo>
                  <a:pt x="9118531" y="39359"/>
                </a:lnTo>
                <a:close/>
                <a:moveTo>
                  <a:pt x="9828873" y="39359"/>
                </a:moveTo>
                <a:lnTo>
                  <a:pt x="10133305" y="39359"/>
                </a:lnTo>
                <a:lnTo>
                  <a:pt x="9828873" y="39359"/>
                </a:lnTo>
                <a:close/>
                <a:moveTo>
                  <a:pt x="10539214" y="39359"/>
                </a:moveTo>
                <a:lnTo>
                  <a:pt x="10843647" y="39359"/>
                </a:lnTo>
                <a:lnTo>
                  <a:pt x="10539214" y="39359"/>
                </a:lnTo>
                <a:close/>
                <a:moveTo>
                  <a:pt x="11249556" y="39359"/>
                </a:moveTo>
                <a:lnTo>
                  <a:pt x="11553988" y="39359"/>
                </a:lnTo>
                <a:lnTo>
                  <a:pt x="11249556" y="39359"/>
                </a:lnTo>
                <a:close/>
                <a:moveTo>
                  <a:pt x="11959897" y="39359"/>
                </a:moveTo>
                <a:lnTo>
                  <a:pt x="12264329" y="39359"/>
                </a:lnTo>
                <a:lnTo>
                  <a:pt x="11959897" y="39359"/>
                </a:lnTo>
                <a:close/>
                <a:moveTo>
                  <a:pt x="12670239" y="39359"/>
                </a:moveTo>
                <a:lnTo>
                  <a:pt x="12885371" y="39359"/>
                </a:lnTo>
                <a:lnTo>
                  <a:pt x="12885371" y="19679"/>
                </a:lnTo>
                <a:lnTo>
                  <a:pt x="12885371" y="0"/>
                </a:lnTo>
                <a:cubicBezTo>
                  <a:pt x="12917337" y="0"/>
                  <a:pt x="12948794" y="590"/>
                  <a:pt x="12979745" y="1771"/>
                </a:cubicBezTo>
                <a:lnTo>
                  <a:pt x="12969598" y="40933"/>
                </a:lnTo>
                <a:cubicBezTo>
                  <a:pt x="12942199" y="39949"/>
                  <a:pt x="12913785" y="39359"/>
                  <a:pt x="12885371" y="39359"/>
                </a:cubicBezTo>
                <a:lnTo>
                  <a:pt x="12670239" y="39359"/>
                </a:lnTo>
                <a:close/>
                <a:moveTo>
                  <a:pt x="13382104" y="94461"/>
                </a:moveTo>
                <a:cubicBezTo>
                  <a:pt x="13473433" y="116501"/>
                  <a:pt x="13554107" y="144643"/>
                  <a:pt x="13620574" y="177310"/>
                </a:cubicBezTo>
                <a:lnTo>
                  <a:pt x="13540916" y="201713"/>
                </a:lnTo>
                <a:cubicBezTo>
                  <a:pt x="13481550" y="172587"/>
                  <a:pt x="13409500" y="147595"/>
                  <a:pt x="13327812" y="127915"/>
                </a:cubicBezTo>
                <a:close/>
                <a:moveTo>
                  <a:pt x="13748436" y="359934"/>
                </a:moveTo>
                <a:cubicBezTo>
                  <a:pt x="13762136" y="384730"/>
                  <a:pt x="13769240" y="410313"/>
                  <a:pt x="13769240" y="436683"/>
                </a:cubicBezTo>
                <a:lnTo>
                  <a:pt x="13718502" y="436683"/>
                </a:lnTo>
                <a:lnTo>
                  <a:pt x="13769240" y="436683"/>
                </a:lnTo>
                <a:lnTo>
                  <a:pt x="13769240" y="481552"/>
                </a:lnTo>
                <a:lnTo>
                  <a:pt x="13667762" y="481552"/>
                </a:lnTo>
                <a:lnTo>
                  <a:pt x="13667762" y="363870"/>
                </a:lnTo>
                <a:cubicBezTo>
                  <a:pt x="13667762" y="340452"/>
                  <a:pt x="13661166" y="317427"/>
                  <a:pt x="13648988" y="295386"/>
                </a:cubicBezTo>
                <a:close/>
                <a:moveTo>
                  <a:pt x="13669791" y="574438"/>
                </a:moveTo>
                <a:lnTo>
                  <a:pt x="13669791" y="692514"/>
                </a:lnTo>
                <a:lnTo>
                  <a:pt x="13568314" y="692514"/>
                </a:lnTo>
                <a:lnTo>
                  <a:pt x="13568314" y="574438"/>
                </a:lnTo>
                <a:close/>
                <a:moveTo>
                  <a:pt x="13568314" y="849948"/>
                </a:moveTo>
                <a:lnTo>
                  <a:pt x="13568314" y="968024"/>
                </a:lnTo>
                <a:lnTo>
                  <a:pt x="13466836" y="968024"/>
                </a:lnTo>
                <a:lnTo>
                  <a:pt x="13466836" y="849948"/>
                </a:lnTo>
                <a:close/>
                <a:moveTo>
                  <a:pt x="13466836" y="1125458"/>
                </a:moveTo>
                <a:lnTo>
                  <a:pt x="13466836" y="1243534"/>
                </a:lnTo>
                <a:lnTo>
                  <a:pt x="13365359" y="1243534"/>
                </a:lnTo>
                <a:lnTo>
                  <a:pt x="13365359" y="1125458"/>
                </a:lnTo>
                <a:close/>
                <a:moveTo>
                  <a:pt x="13365359" y="1400968"/>
                </a:moveTo>
                <a:lnTo>
                  <a:pt x="13365359" y="1519044"/>
                </a:lnTo>
                <a:lnTo>
                  <a:pt x="13263882" y="1519044"/>
                </a:lnTo>
                <a:lnTo>
                  <a:pt x="13263882" y="1400968"/>
                </a:lnTo>
                <a:close/>
                <a:moveTo>
                  <a:pt x="13263882" y="1676478"/>
                </a:moveTo>
                <a:lnTo>
                  <a:pt x="13263882" y="1794554"/>
                </a:lnTo>
                <a:lnTo>
                  <a:pt x="13162405" y="1794554"/>
                </a:lnTo>
                <a:lnTo>
                  <a:pt x="13162405" y="1676478"/>
                </a:lnTo>
                <a:close/>
                <a:moveTo>
                  <a:pt x="13162405" y="1951988"/>
                </a:moveTo>
                <a:lnTo>
                  <a:pt x="13162405" y="2070064"/>
                </a:lnTo>
                <a:lnTo>
                  <a:pt x="13060928" y="2070064"/>
                </a:lnTo>
                <a:lnTo>
                  <a:pt x="13060928" y="1951988"/>
                </a:lnTo>
                <a:close/>
                <a:moveTo>
                  <a:pt x="13060928" y="2227498"/>
                </a:moveTo>
                <a:lnTo>
                  <a:pt x="13060928" y="2345574"/>
                </a:lnTo>
                <a:lnTo>
                  <a:pt x="12959450" y="2345574"/>
                </a:lnTo>
                <a:lnTo>
                  <a:pt x="12959450" y="2227498"/>
                </a:lnTo>
                <a:close/>
                <a:moveTo>
                  <a:pt x="12959450" y="2503008"/>
                </a:moveTo>
                <a:lnTo>
                  <a:pt x="12959450" y="2621084"/>
                </a:lnTo>
                <a:lnTo>
                  <a:pt x="12857973" y="2621084"/>
                </a:lnTo>
                <a:lnTo>
                  <a:pt x="12857973" y="2503008"/>
                </a:lnTo>
                <a:close/>
                <a:moveTo>
                  <a:pt x="12857973" y="2778518"/>
                </a:moveTo>
                <a:lnTo>
                  <a:pt x="12857973" y="2896594"/>
                </a:lnTo>
                <a:lnTo>
                  <a:pt x="12756495" y="2896594"/>
                </a:lnTo>
                <a:lnTo>
                  <a:pt x="12756495" y="2778518"/>
                </a:lnTo>
                <a:close/>
                <a:moveTo>
                  <a:pt x="12756495" y="3054028"/>
                </a:moveTo>
                <a:lnTo>
                  <a:pt x="12756495" y="3172104"/>
                </a:lnTo>
                <a:lnTo>
                  <a:pt x="12655018" y="3172104"/>
                </a:lnTo>
                <a:lnTo>
                  <a:pt x="12655018" y="3054028"/>
                </a:lnTo>
                <a:close/>
                <a:moveTo>
                  <a:pt x="12655018" y="3329538"/>
                </a:moveTo>
                <a:lnTo>
                  <a:pt x="12655018" y="3447614"/>
                </a:lnTo>
                <a:lnTo>
                  <a:pt x="12553541" y="3447614"/>
                </a:lnTo>
                <a:lnTo>
                  <a:pt x="12553541" y="3329538"/>
                </a:lnTo>
                <a:close/>
                <a:moveTo>
                  <a:pt x="12553541" y="3605048"/>
                </a:moveTo>
                <a:lnTo>
                  <a:pt x="12553541" y="3723124"/>
                </a:lnTo>
                <a:lnTo>
                  <a:pt x="12452063" y="3723124"/>
                </a:lnTo>
                <a:lnTo>
                  <a:pt x="12452063" y="3605048"/>
                </a:lnTo>
                <a:close/>
                <a:moveTo>
                  <a:pt x="12452063" y="3880558"/>
                </a:moveTo>
                <a:lnTo>
                  <a:pt x="12452063" y="3998634"/>
                </a:lnTo>
                <a:lnTo>
                  <a:pt x="12350586" y="3998634"/>
                </a:lnTo>
                <a:lnTo>
                  <a:pt x="12350586" y="3880558"/>
                </a:lnTo>
                <a:close/>
                <a:moveTo>
                  <a:pt x="12350586" y="4156068"/>
                </a:moveTo>
                <a:lnTo>
                  <a:pt x="12350586" y="4274144"/>
                </a:lnTo>
                <a:lnTo>
                  <a:pt x="12249108" y="4274144"/>
                </a:lnTo>
                <a:lnTo>
                  <a:pt x="12249108" y="4156068"/>
                </a:lnTo>
                <a:close/>
                <a:moveTo>
                  <a:pt x="12249108" y="4431578"/>
                </a:moveTo>
                <a:lnTo>
                  <a:pt x="12249108" y="4549654"/>
                </a:lnTo>
                <a:lnTo>
                  <a:pt x="12147631" y="4549654"/>
                </a:lnTo>
                <a:lnTo>
                  <a:pt x="12147631" y="4431578"/>
                </a:lnTo>
                <a:close/>
                <a:moveTo>
                  <a:pt x="12147631" y="4707088"/>
                </a:moveTo>
                <a:lnTo>
                  <a:pt x="12147631" y="4825164"/>
                </a:lnTo>
                <a:lnTo>
                  <a:pt x="12046154" y="4825164"/>
                </a:lnTo>
                <a:lnTo>
                  <a:pt x="12046154" y="4707088"/>
                </a:lnTo>
                <a:close/>
                <a:moveTo>
                  <a:pt x="11999982" y="4986928"/>
                </a:moveTo>
                <a:cubicBezTo>
                  <a:pt x="11966494" y="5027073"/>
                  <a:pt x="11915248" y="5064070"/>
                  <a:pt x="11849795" y="5096738"/>
                </a:cubicBezTo>
                <a:lnTo>
                  <a:pt x="11769628" y="5072729"/>
                </a:lnTo>
                <a:cubicBezTo>
                  <a:pt x="11827978" y="5043604"/>
                  <a:pt x="11873134" y="5010543"/>
                  <a:pt x="11903578" y="4974923"/>
                </a:cubicBezTo>
                <a:close/>
                <a:moveTo>
                  <a:pt x="11424098" y="5188837"/>
                </a:moveTo>
                <a:cubicBezTo>
                  <a:pt x="11329216" y="5206745"/>
                  <a:pt x="11225710" y="5218750"/>
                  <a:pt x="11116621" y="5223472"/>
                </a:cubicBezTo>
                <a:lnTo>
                  <a:pt x="11105458" y="5184311"/>
                </a:lnTo>
                <a:cubicBezTo>
                  <a:pt x="11202876" y="5180178"/>
                  <a:pt x="11295221" y="5169354"/>
                  <a:pt x="11379448" y="5153414"/>
                </a:cubicBezTo>
                <a:close/>
                <a:moveTo>
                  <a:pt x="10660480" y="5190411"/>
                </a:moveTo>
                <a:lnTo>
                  <a:pt x="10356048" y="5190411"/>
                </a:lnTo>
                <a:lnTo>
                  <a:pt x="10356048" y="5151053"/>
                </a:lnTo>
                <a:lnTo>
                  <a:pt x="10660480" y="5151053"/>
                </a:lnTo>
                <a:close/>
                <a:moveTo>
                  <a:pt x="9950139" y="5151053"/>
                </a:moveTo>
                <a:lnTo>
                  <a:pt x="9645706" y="5151053"/>
                </a:lnTo>
                <a:lnTo>
                  <a:pt x="9645706" y="5111694"/>
                </a:lnTo>
                <a:lnTo>
                  <a:pt x="9950139" y="5111694"/>
                </a:lnTo>
                <a:close/>
                <a:moveTo>
                  <a:pt x="9239797" y="5111694"/>
                </a:moveTo>
                <a:lnTo>
                  <a:pt x="8935365" y="5111694"/>
                </a:lnTo>
                <a:lnTo>
                  <a:pt x="8935365" y="5072336"/>
                </a:lnTo>
                <a:lnTo>
                  <a:pt x="9239797" y="5072336"/>
                </a:lnTo>
                <a:close/>
                <a:moveTo>
                  <a:pt x="8529456" y="5072336"/>
                </a:moveTo>
                <a:lnTo>
                  <a:pt x="8225023" y="5072336"/>
                </a:lnTo>
                <a:lnTo>
                  <a:pt x="8225023" y="5032977"/>
                </a:lnTo>
                <a:lnTo>
                  <a:pt x="8529456" y="5032977"/>
                </a:lnTo>
                <a:close/>
                <a:moveTo>
                  <a:pt x="7819114" y="5032977"/>
                </a:moveTo>
                <a:lnTo>
                  <a:pt x="7514682" y="5032977"/>
                </a:lnTo>
                <a:lnTo>
                  <a:pt x="7514682" y="4993618"/>
                </a:lnTo>
                <a:lnTo>
                  <a:pt x="7819114" y="4993618"/>
                </a:lnTo>
                <a:close/>
                <a:moveTo>
                  <a:pt x="7108773" y="4993618"/>
                </a:moveTo>
                <a:lnTo>
                  <a:pt x="6804341" y="4993618"/>
                </a:lnTo>
                <a:lnTo>
                  <a:pt x="6804341" y="4954260"/>
                </a:lnTo>
                <a:lnTo>
                  <a:pt x="7108773" y="4954260"/>
                </a:lnTo>
                <a:close/>
                <a:moveTo>
                  <a:pt x="6398431" y="4954260"/>
                </a:moveTo>
                <a:lnTo>
                  <a:pt x="6093999" y="4954260"/>
                </a:lnTo>
                <a:lnTo>
                  <a:pt x="6093999" y="4914902"/>
                </a:lnTo>
                <a:lnTo>
                  <a:pt x="6398431" y="4914902"/>
                </a:lnTo>
                <a:close/>
                <a:moveTo>
                  <a:pt x="5688090" y="4914902"/>
                </a:moveTo>
                <a:lnTo>
                  <a:pt x="5383658" y="4914902"/>
                </a:lnTo>
                <a:lnTo>
                  <a:pt x="5383658" y="4875543"/>
                </a:lnTo>
                <a:lnTo>
                  <a:pt x="5688090" y="4875543"/>
                </a:lnTo>
                <a:close/>
                <a:moveTo>
                  <a:pt x="4977748" y="4875543"/>
                </a:moveTo>
                <a:lnTo>
                  <a:pt x="4673316" y="4875543"/>
                </a:lnTo>
                <a:lnTo>
                  <a:pt x="4673316" y="4836184"/>
                </a:lnTo>
                <a:lnTo>
                  <a:pt x="4977748" y="4836184"/>
                </a:lnTo>
                <a:close/>
                <a:moveTo>
                  <a:pt x="4267407" y="4836184"/>
                </a:moveTo>
                <a:lnTo>
                  <a:pt x="3962975" y="4836184"/>
                </a:lnTo>
                <a:lnTo>
                  <a:pt x="3962975" y="4796826"/>
                </a:lnTo>
                <a:lnTo>
                  <a:pt x="4267407" y="4796826"/>
                </a:lnTo>
                <a:close/>
                <a:moveTo>
                  <a:pt x="3557065" y="4796826"/>
                </a:moveTo>
                <a:lnTo>
                  <a:pt x="3252633" y="4796826"/>
                </a:lnTo>
                <a:lnTo>
                  <a:pt x="3252633" y="4757467"/>
                </a:lnTo>
                <a:lnTo>
                  <a:pt x="3557065" y="4757467"/>
                </a:lnTo>
                <a:close/>
                <a:moveTo>
                  <a:pt x="2846724" y="4757467"/>
                </a:moveTo>
                <a:lnTo>
                  <a:pt x="2542292" y="4757467"/>
                </a:lnTo>
                <a:lnTo>
                  <a:pt x="2542292" y="4718109"/>
                </a:lnTo>
                <a:lnTo>
                  <a:pt x="2846724" y="4718109"/>
                </a:lnTo>
                <a:close/>
                <a:moveTo>
                  <a:pt x="2136382" y="4718109"/>
                </a:moveTo>
                <a:lnTo>
                  <a:pt x="1831950" y="4718109"/>
                </a:lnTo>
                <a:lnTo>
                  <a:pt x="1831950" y="4678750"/>
                </a:lnTo>
                <a:lnTo>
                  <a:pt x="2136382" y="4678750"/>
                </a:lnTo>
                <a:close/>
                <a:moveTo>
                  <a:pt x="1426041" y="4678750"/>
                </a:moveTo>
                <a:lnTo>
                  <a:pt x="1121609" y="4678750"/>
                </a:lnTo>
                <a:lnTo>
                  <a:pt x="1121609" y="4639391"/>
                </a:lnTo>
                <a:lnTo>
                  <a:pt x="1426041" y="4639391"/>
                </a:lnTo>
                <a:close/>
                <a:moveTo>
                  <a:pt x="715699" y="4639391"/>
                </a:moveTo>
                <a:lnTo>
                  <a:pt x="411267" y="4639391"/>
                </a:lnTo>
                <a:lnTo>
                  <a:pt x="411267" y="4600033"/>
                </a:lnTo>
                <a:lnTo>
                  <a:pt x="715699" y="4600033"/>
                </a:lnTo>
                <a:close/>
                <a:moveTo>
                  <a:pt x="256413" y="4600033"/>
                </a:moveTo>
                <a:lnTo>
                  <a:pt x="180213" y="4600033"/>
                </a:lnTo>
                <a:lnTo>
                  <a:pt x="180213" y="4560674"/>
                </a:lnTo>
                <a:lnTo>
                  <a:pt x="256413" y="4560674"/>
                </a:lnTo>
                <a:close/>
                <a:moveTo>
                  <a:pt x="77724" y="4559690"/>
                </a:moveTo>
                <a:cubicBezTo>
                  <a:pt x="50292" y="4556542"/>
                  <a:pt x="24003" y="4546111"/>
                  <a:pt x="0" y="4529778"/>
                </a:cubicBezTo>
                <a:lnTo>
                  <a:pt x="10287" y="4493765"/>
                </a:lnTo>
                <a:cubicBezTo>
                  <a:pt x="31750" y="4508524"/>
                  <a:pt x="55118" y="4517773"/>
                  <a:pt x="79629" y="4520529"/>
                </a:cubicBezTo>
                <a:close/>
                <a:moveTo>
                  <a:pt x="559424" y="5099493"/>
                </a:moveTo>
                <a:cubicBezTo>
                  <a:pt x="490927" y="5067810"/>
                  <a:pt x="436129" y="5031600"/>
                  <a:pt x="398582" y="4992044"/>
                </a:cubicBezTo>
                <a:lnTo>
                  <a:pt x="493971" y="4978465"/>
                </a:lnTo>
                <a:cubicBezTo>
                  <a:pt x="527459" y="5013691"/>
                  <a:pt x="576675" y="5045966"/>
                  <a:pt x="637562" y="5074107"/>
                </a:cubicBezTo>
                <a:close/>
                <a:moveTo>
                  <a:pt x="340233" y="4830280"/>
                </a:moveTo>
                <a:lnTo>
                  <a:pt x="340233" y="4712205"/>
                </a:lnTo>
                <a:lnTo>
                  <a:pt x="441710" y="4712205"/>
                </a:lnTo>
                <a:lnTo>
                  <a:pt x="441710" y="4830280"/>
                </a:lnTo>
                <a:close/>
                <a:moveTo>
                  <a:pt x="441710" y="4554770"/>
                </a:moveTo>
                <a:lnTo>
                  <a:pt x="441710" y="4436695"/>
                </a:lnTo>
                <a:lnTo>
                  <a:pt x="441710" y="4554770"/>
                </a:lnTo>
                <a:close/>
                <a:moveTo>
                  <a:pt x="441710" y="4279261"/>
                </a:moveTo>
                <a:lnTo>
                  <a:pt x="441710" y="4161185"/>
                </a:lnTo>
                <a:lnTo>
                  <a:pt x="441710" y="4279261"/>
                </a:lnTo>
                <a:close/>
                <a:moveTo>
                  <a:pt x="441710" y="4003751"/>
                </a:moveTo>
                <a:lnTo>
                  <a:pt x="441710" y="3885675"/>
                </a:lnTo>
                <a:lnTo>
                  <a:pt x="441710" y="4003751"/>
                </a:lnTo>
                <a:close/>
                <a:moveTo>
                  <a:pt x="441710" y="3728240"/>
                </a:moveTo>
                <a:lnTo>
                  <a:pt x="441710" y="3610165"/>
                </a:lnTo>
                <a:lnTo>
                  <a:pt x="441710" y="3728240"/>
                </a:lnTo>
                <a:close/>
                <a:moveTo>
                  <a:pt x="441710" y="3452730"/>
                </a:moveTo>
                <a:lnTo>
                  <a:pt x="441710" y="3334655"/>
                </a:lnTo>
                <a:lnTo>
                  <a:pt x="441710" y="3452730"/>
                </a:lnTo>
                <a:close/>
                <a:moveTo>
                  <a:pt x="441710" y="3177220"/>
                </a:moveTo>
                <a:lnTo>
                  <a:pt x="441710" y="3059145"/>
                </a:lnTo>
                <a:lnTo>
                  <a:pt x="441710" y="3177220"/>
                </a:lnTo>
                <a:close/>
                <a:moveTo>
                  <a:pt x="441710" y="2901710"/>
                </a:moveTo>
                <a:lnTo>
                  <a:pt x="441710" y="2783635"/>
                </a:lnTo>
                <a:lnTo>
                  <a:pt x="441710" y="2901710"/>
                </a:lnTo>
                <a:close/>
                <a:moveTo>
                  <a:pt x="441710" y="2626201"/>
                </a:moveTo>
                <a:lnTo>
                  <a:pt x="441710" y="2508125"/>
                </a:lnTo>
                <a:lnTo>
                  <a:pt x="441710" y="2626201"/>
                </a:lnTo>
                <a:close/>
                <a:moveTo>
                  <a:pt x="441710" y="2350690"/>
                </a:moveTo>
                <a:lnTo>
                  <a:pt x="441710" y="2232615"/>
                </a:lnTo>
                <a:lnTo>
                  <a:pt x="441710" y="2350690"/>
                </a:lnTo>
                <a:close/>
                <a:moveTo>
                  <a:pt x="441710" y="2075181"/>
                </a:moveTo>
                <a:lnTo>
                  <a:pt x="441710" y="1957105"/>
                </a:lnTo>
                <a:lnTo>
                  <a:pt x="441710" y="2075181"/>
                </a:lnTo>
                <a:close/>
                <a:moveTo>
                  <a:pt x="441710" y="1799671"/>
                </a:moveTo>
                <a:lnTo>
                  <a:pt x="441710" y="1681595"/>
                </a:lnTo>
                <a:lnTo>
                  <a:pt x="441710" y="1799671"/>
                </a:lnTo>
                <a:close/>
                <a:moveTo>
                  <a:pt x="441710" y="1524161"/>
                </a:moveTo>
                <a:lnTo>
                  <a:pt x="441710" y="1406085"/>
                </a:lnTo>
                <a:lnTo>
                  <a:pt x="441710" y="1524161"/>
                </a:lnTo>
                <a:close/>
                <a:moveTo>
                  <a:pt x="441710" y="1248651"/>
                </a:moveTo>
                <a:lnTo>
                  <a:pt x="441710" y="1130575"/>
                </a:lnTo>
                <a:lnTo>
                  <a:pt x="441710" y="1248651"/>
                </a:lnTo>
                <a:close/>
                <a:moveTo>
                  <a:pt x="441710" y="973141"/>
                </a:moveTo>
                <a:lnTo>
                  <a:pt x="441710" y="855065"/>
                </a:lnTo>
                <a:lnTo>
                  <a:pt x="441710" y="973141"/>
                </a:lnTo>
                <a:close/>
                <a:moveTo>
                  <a:pt x="441710" y="697631"/>
                </a:moveTo>
                <a:lnTo>
                  <a:pt x="441710" y="579555"/>
                </a:lnTo>
                <a:lnTo>
                  <a:pt x="441710" y="697631"/>
                </a:lnTo>
                <a:close/>
                <a:moveTo>
                  <a:pt x="441710" y="422121"/>
                </a:moveTo>
                <a:lnTo>
                  <a:pt x="441710" y="363870"/>
                </a:lnTo>
                <a:lnTo>
                  <a:pt x="390972" y="363870"/>
                </a:lnTo>
                <a:lnTo>
                  <a:pt x="340233" y="363870"/>
                </a:lnTo>
                <a:cubicBezTo>
                  <a:pt x="340233" y="320969"/>
                  <a:pt x="359514" y="279643"/>
                  <a:pt x="394523" y="241465"/>
                </a:cubicBezTo>
                <a:lnTo>
                  <a:pt x="489912" y="254650"/>
                </a:lnTo>
                <a:cubicBezTo>
                  <a:pt x="458962" y="288695"/>
                  <a:pt x="441710" y="325495"/>
                  <a:pt x="441710" y="363870"/>
                </a:cubicBezTo>
                <a:lnTo>
                  <a:pt x="441710" y="422121"/>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txBox="1"/>
          <p:nvPr/>
        </p:nvSpPr>
        <p:spPr>
          <a:xfrm>
            <a:off x="8665815" y="1433260"/>
            <a:ext cx="8417421" cy="1814678"/>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9555" u="none" cap="none" strike="noStrike">
                <a:solidFill>
                  <a:srgbClr val="990000"/>
                </a:solidFill>
                <a:latin typeface="Bungee Shade"/>
                <a:ea typeface="Bungee Shade"/>
                <a:cs typeface="Bungee Shade"/>
                <a:sym typeface="Bungee Shade"/>
              </a:rPr>
              <a:t>KHỞI ĐỘNG</a:t>
            </a:r>
            <a:endParaRPr/>
          </a:p>
        </p:txBody>
      </p:sp>
      <p:sp>
        <p:nvSpPr>
          <p:cNvPr id="121" name="Google Shape;121;p2"/>
          <p:cNvSpPr txBox="1"/>
          <p:nvPr/>
        </p:nvSpPr>
        <p:spPr>
          <a:xfrm>
            <a:off x="439402" y="548300"/>
            <a:ext cx="8050349"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1. TRƯỚC KHI ĐỌC</a:t>
            </a:r>
            <a:endParaRPr/>
          </a:p>
        </p:txBody>
      </p:sp>
      <p:sp>
        <p:nvSpPr>
          <p:cNvPr id="122" name="Google Shape;122;p2"/>
          <p:cNvSpPr txBox="1"/>
          <p:nvPr/>
        </p:nvSpPr>
        <p:spPr>
          <a:xfrm>
            <a:off x="6982279" y="3781193"/>
            <a:ext cx="9817952" cy="3760470"/>
          </a:xfrm>
          <a:prstGeom prst="rect">
            <a:avLst/>
          </a:prstGeom>
          <a:noFill/>
          <a:ln>
            <a:noFill/>
          </a:ln>
        </p:spPr>
        <p:txBody>
          <a:bodyPr anchorCtr="0" anchor="t" bIns="0" lIns="0" spcFirstLastPara="1" rIns="0" wrap="square" tIns="0">
            <a:spAutoFit/>
          </a:bodyPr>
          <a:lstStyle/>
          <a:p>
            <a:pPr indent="-485775" lvl="1" marL="971550" marR="0" rtl="0" algn="just">
              <a:lnSpc>
                <a:spcPct val="132000"/>
              </a:lnSpc>
              <a:spcBef>
                <a:spcPts val="0"/>
              </a:spcBef>
              <a:spcAft>
                <a:spcPts val="0"/>
              </a:spcAft>
              <a:buClr>
                <a:srgbClr val="000000"/>
              </a:buClr>
              <a:buSzPts val="4500"/>
              <a:buFont typeface="Arial"/>
              <a:buChar char="•"/>
            </a:pPr>
            <a:r>
              <a:rPr b="0" i="0" lang="en-US" sz="4500" u="none" cap="none" strike="noStrike">
                <a:solidFill>
                  <a:srgbClr val="000000"/>
                </a:solidFill>
                <a:latin typeface="Roboto Condensed"/>
                <a:ea typeface="Roboto Condensed"/>
                <a:cs typeface="Roboto Condensed"/>
                <a:sym typeface="Roboto Condensed"/>
              </a:rPr>
              <a:t>GV cho HS xem video sau và nêu cảm nhận về những công trình kiến trúc được nhắc đến trong video.</a:t>
            </a:r>
            <a:endParaRPr/>
          </a:p>
          <a:p>
            <a:pPr indent="-485775" lvl="1" marL="971550" marR="0" rtl="0" algn="just">
              <a:lnSpc>
                <a:spcPct val="132000"/>
              </a:lnSpc>
              <a:spcBef>
                <a:spcPts val="0"/>
              </a:spcBef>
              <a:spcAft>
                <a:spcPts val="0"/>
              </a:spcAft>
              <a:buClr>
                <a:srgbClr val="000000"/>
              </a:buClr>
              <a:buSzPts val="4500"/>
              <a:buFont typeface="Arial"/>
              <a:buChar char="•"/>
            </a:pPr>
            <a:r>
              <a:rPr b="0" i="0" lang="en-US" sz="4500" u="none" cap="none" strike="noStrike">
                <a:solidFill>
                  <a:srgbClr val="000000"/>
                </a:solidFill>
                <a:latin typeface="Roboto Condensed"/>
                <a:ea typeface="Roboto Condensed"/>
                <a:cs typeface="Roboto Condensed"/>
                <a:sym typeface="Roboto Condensed"/>
              </a:rPr>
              <a:t>Hình thức: cá nhân</a:t>
            </a:r>
            <a:endParaRPr b="0" i="0" sz="4500" u="none" cap="none" strike="noStrike">
              <a:solidFill>
                <a:srgbClr val="000000"/>
              </a:solidFill>
              <a:latin typeface="Roboto Condensed"/>
              <a:ea typeface="Roboto Condensed"/>
              <a:cs typeface="Roboto Condensed"/>
              <a:sym typeface="Roboto Condensed"/>
            </a:endParaRPr>
          </a:p>
          <a:p>
            <a:pPr indent="-485775" lvl="1" marL="971550" marR="0" rtl="0" algn="just">
              <a:lnSpc>
                <a:spcPct val="132000"/>
              </a:lnSpc>
              <a:spcBef>
                <a:spcPts val="0"/>
              </a:spcBef>
              <a:spcAft>
                <a:spcPts val="0"/>
              </a:spcAft>
              <a:buClr>
                <a:srgbClr val="000000"/>
              </a:buClr>
              <a:buSzPts val="4500"/>
              <a:buFont typeface="Arial"/>
              <a:buChar char="•"/>
            </a:pPr>
            <a:r>
              <a:rPr b="0" i="0" lang="en-US" sz="4500" u="none" cap="none" strike="noStrike">
                <a:solidFill>
                  <a:srgbClr val="000000"/>
                </a:solidFill>
                <a:latin typeface="Roboto Condensed"/>
                <a:ea typeface="Roboto Condensed"/>
                <a:cs typeface="Roboto Condensed"/>
                <a:sym typeface="Roboto Condensed"/>
              </a:rPr>
              <a:t>Thời gian: 5 phút</a:t>
            </a:r>
            <a:endParaRPr b="0" i="0" sz="4500" u="none" cap="none" strike="noStrike">
              <a:solidFill>
                <a:srgbClr val="000000"/>
              </a:solidFill>
              <a:latin typeface="Roboto Condensed"/>
              <a:ea typeface="Roboto Condensed"/>
              <a:cs typeface="Roboto Condensed"/>
              <a:sym typeface="Roboto Condensed"/>
            </a:endParaRPr>
          </a:p>
        </p:txBody>
      </p:sp>
      <p:sp>
        <p:nvSpPr>
          <p:cNvPr id="123" name="Google Shape;123;p2"/>
          <p:cNvSpPr txBox="1"/>
          <p:nvPr/>
        </p:nvSpPr>
        <p:spPr>
          <a:xfrm>
            <a:off x="8063193" y="7941858"/>
            <a:ext cx="9817952" cy="635889"/>
          </a:xfrm>
          <a:prstGeom prst="rect">
            <a:avLst/>
          </a:prstGeom>
          <a:noFill/>
          <a:ln>
            <a:noFill/>
          </a:ln>
        </p:spPr>
        <p:txBody>
          <a:bodyPr anchorCtr="0" anchor="t" bIns="0" lIns="0" spcFirstLastPara="1" rIns="0" wrap="square" tIns="0">
            <a:spAutoFit/>
          </a:bodyPr>
          <a:lstStyle/>
          <a:p>
            <a:pPr indent="0" lvl="0" marL="0" marR="0" rtl="0" algn="ctr">
              <a:lnSpc>
                <a:spcPct val="132000"/>
              </a:lnSpc>
              <a:spcBef>
                <a:spcPts val="0"/>
              </a:spcBef>
              <a:spcAft>
                <a:spcPts val="0"/>
              </a:spcAft>
              <a:buNone/>
            </a:pPr>
            <a:r>
              <a:rPr b="0" i="0" lang="en-US" sz="3900" u="none" cap="none" strike="noStrike">
                <a:solidFill>
                  <a:srgbClr val="000000"/>
                </a:solidFill>
                <a:latin typeface="Roboto Condensed"/>
                <a:ea typeface="Roboto Condensed"/>
                <a:cs typeface="Roboto Condensed"/>
                <a:sym typeface="Roboto Condensed"/>
              </a:rPr>
              <a:t>h</a:t>
            </a:r>
            <a:r>
              <a:rPr b="0" i="0" lang="en-US" sz="3900" u="none" cap="none" strike="noStrike">
                <a:solidFill>
                  <a:srgbClr val="000000"/>
                </a:solidFill>
                <a:latin typeface="Roboto Condensed"/>
                <a:ea typeface="Roboto Condensed"/>
                <a:cs typeface="Roboto Condensed"/>
                <a:sym typeface="Roboto Condensed"/>
              </a:rPr>
              <a:t>ttps://www.youtube.com/watch?v=yNelt8Dcu80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0" st="0"/>
                                            </p:txEl>
                                          </p:spTgt>
                                        </p:tgtEl>
                                        <p:attrNameLst>
                                          <p:attrName>style.visibility</p:attrName>
                                        </p:attrNameLst>
                                      </p:cBhvr>
                                      <p:to>
                                        <p:strVal val="visible"/>
                                      </p:to>
                                    </p:set>
                                    <p:animEffect filter="fade" transition="in">
                                      <p:cBhvr>
                                        <p:cTn dur="500"/>
                                        <p:tgtEl>
                                          <p:spTgt spid="1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0" st="0"/>
                                            </p:txEl>
                                          </p:spTgt>
                                        </p:tgtEl>
                                        <p:attrNameLst>
                                          <p:attrName>style.visibility</p:attrName>
                                        </p:attrNameLst>
                                      </p:cBhvr>
                                      <p:to>
                                        <p:strVal val="visible"/>
                                      </p:to>
                                    </p:set>
                                    <p:animEffect filter="fade" transition="in">
                                      <p:cBhvr>
                                        <p:cTn dur="500"/>
                                        <p:tgtEl>
                                          <p:spTgt spid="1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animEffect filter="fade" transition="in">
                                      <p:cBhvr>
                                        <p:cTn dur="500"/>
                                        <p:tgtEl>
                                          <p:spTgt spid="1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1" st="1"/>
                                            </p:txEl>
                                          </p:spTgt>
                                        </p:tgtEl>
                                        <p:attrNameLst>
                                          <p:attrName>style.visibility</p:attrName>
                                        </p:attrNameLst>
                                      </p:cBhvr>
                                      <p:to>
                                        <p:strVal val="visible"/>
                                      </p:to>
                                    </p:set>
                                    <p:animEffect filter="fade" transition="in">
                                      <p:cBhvr>
                                        <p:cTn dur="500"/>
                                        <p:tgtEl>
                                          <p:spTgt spid="1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2" st="2"/>
                                            </p:txEl>
                                          </p:spTgt>
                                        </p:tgtEl>
                                        <p:attrNameLst>
                                          <p:attrName>style.visibility</p:attrName>
                                        </p:attrNameLst>
                                      </p:cBhvr>
                                      <p:to>
                                        <p:strVal val="visible"/>
                                      </p:to>
                                    </p:set>
                                    <p:animEffect filter="fade" transition="in">
                                      <p:cBhvr>
                                        <p:cTn dur="500"/>
                                        <p:tgtEl>
                                          <p:spTgt spid="1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animEffect filter="fade" transition="in">
                                      <p:cBhvr>
                                        <p:cTn dur="500"/>
                                        <p:tgtEl>
                                          <p:spTgt spid="12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19"/>
          <p:cNvSpPr/>
          <p:nvPr/>
        </p:nvSpPr>
        <p:spPr>
          <a:xfrm>
            <a:off x="19616" y="96588"/>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486" name="Google Shape;486;p19"/>
          <p:cNvSpPr/>
          <p:nvPr/>
        </p:nvSpPr>
        <p:spPr>
          <a:xfrm>
            <a:off x="-24257" y="-2485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9"/>
          <p:cNvSpPr/>
          <p:nvPr/>
        </p:nvSpPr>
        <p:spPr>
          <a:xfrm>
            <a:off x="9144000" y="96588"/>
            <a:ext cx="850011" cy="482918"/>
          </a:xfrm>
          <a:custGeom>
            <a:rect b="b" l="l" r="r" t="t"/>
            <a:pathLst>
              <a:path extrusionOk="0" h="643890" w="1133348">
                <a:moveTo>
                  <a:pt x="0" y="0"/>
                </a:moveTo>
                <a:lnTo>
                  <a:pt x="1133348" y="0"/>
                </a:lnTo>
                <a:lnTo>
                  <a:pt x="1133348" y="643890"/>
                </a:lnTo>
                <a:lnTo>
                  <a:pt x="0" y="643890"/>
                </a:lnTo>
                <a:close/>
              </a:path>
            </a:pathLst>
          </a:custGeom>
          <a:solidFill>
            <a:srgbClr val="C00000"/>
          </a:solidFill>
          <a:ln>
            <a:noFill/>
          </a:ln>
        </p:spPr>
      </p:sp>
      <p:sp>
        <p:nvSpPr>
          <p:cNvPr id="488" name="Google Shape;488;p19"/>
          <p:cNvSpPr txBox="1"/>
          <p:nvPr/>
        </p:nvSpPr>
        <p:spPr>
          <a:xfrm>
            <a:off x="449506" y="631563"/>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489" name="Google Shape;489;p19"/>
          <p:cNvSpPr txBox="1"/>
          <p:nvPr/>
        </p:nvSpPr>
        <p:spPr>
          <a:xfrm>
            <a:off x="449506" y="1855293"/>
            <a:ext cx="4952205" cy="7048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4500" u="none" cap="none" strike="noStrike">
                <a:solidFill>
                  <a:srgbClr val="000000"/>
                </a:solidFill>
                <a:latin typeface="Roboto Condensed"/>
                <a:ea typeface="Roboto Condensed"/>
                <a:cs typeface="Roboto Condensed"/>
                <a:sym typeface="Roboto Condensed"/>
              </a:rPr>
              <a:t>3.2. Đọc hiểu văn bản</a:t>
            </a:r>
            <a:endParaRPr b="1" i="0" sz="4500" u="none" cap="none" strike="noStrike">
              <a:solidFill>
                <a:srgbClr val="000000"/>
              </a:solidFill>
              <a:latin typeface="Roboto Condensed"/>
              <a:ea typeface="Roboto Condensed"/>
              <a:cs typeface="Roboto Condensed"/>
              <a:sym typeface="Roboto Condensed"/>
            </a:endParaRPr>
          </a:p>
        </p:txBody>
      </p:sp>
      <p:sp>
        <p:nvSpPr>
          <p:cNvPr id="490" name="Google Shape;490;p19"/>
          <p:cNvSpPr txBox="1"/>
          <p:nvPr/>
        </p:nvSpPr>
        <p:spPr>
          <a:xfrm>
            <a:off x="449506" y="2655393"/>
            <a:ext cx="6831907" cy="57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00" u="none" cap="none" strike="noStrike">
                <a:solidFill>
                  <a:srgbClr val="000000"/>
                </a:solidFill>
                <a:latin typeface="Roboto Condensed"/>
                <a:ea typeface="Roboto Condensed"/>
                <a:cs typeface="Roboto Condensed"/>
                <a:sym typeface="Roboto Condensed"/>
              </a:rPr>
              <a:t>a. Tình huống kịch</a:t>
            </a:r>
            <a:endParaRPr b="0" i="0" sz="3800" u="none" cap="none" strike="noStrike">
              <a:solidFill>
                <a:srgbClr val="000000"/>
              </a:solidFill>
              <a:latin typeface="Roboto Condensed"/>
              <a:ea typeface="Roboto Condensed"/>
              <a:cs typeface="Roboto Condensed"/>
              <a:sym typeface="Roboto Condensed"/>
            </a:endParaRPr>
          </a:p>
        </p:txBody>
      </p:sp>
      <p:sp>
        <p:nvSpPr>
          <p:cNvPr id="491" name="Google Shape;491;p19"/>
          <p:cNvSpPr/>
          <p:nvPr/>
        </p:nvSpPr>
        <p:spPr>
          <a:xfrm rot="-750176">
            <a:off x="12380740" y="1265428"/>
            <a:ext cx="5366666" cy="6168582"/>
          </a:xfrm>
          <a:custGeom>
            <a:rect b="b" l="l" r="r" t="t"/>
            <a:pathLst>
              <a:path extrusionOk="0" h="6168582" w="5366666">
                <a:moveTo>
                  <a:pt x="0" y="0"/>
                </a:moveTo>
                <a:lnTo>
                  <a:pt x="5366666" y="0"/>
                </a:lnTo>
                <a:lnTo>
                  <a:pt x="5366666" y="6168582"/>
                </a:lnTo>
                <a:lnTo>
                  <a:pt x="0" y="6168582"/>
                </a:lnTo>
                <a:lnTo>
                  <a:pt x="0" y="0"/>
                </a:lnTo>
                <a:close/>
              </a:path>
            </a:pathLst>
          </a:custGeom>
          <a:blipFill rotWithShape="1">
            <a:blip r:embed="rId4">
              <a:alphaModFix/>
            </a:blip>
            <a:stretch>
              <a:fillRect b="0" l="0" r="0" t="0"/>
            </a:stretch>
          </a:blipFill>
          <a:ln>
            <a:noFill/>
          </a:ln>
        </p:spPr>
      </p:sp>
      <p:sp>
        <p:nvSpPr>
          <p:cNvPr id="492" name="Google Shape;492;p19"/>
          <p:cNvSpPr/>
          <p:nvPr/>
        </p:nvSpPr>
        <p:spPr>
          <a:xfrm>
            <a:off x="10777980" y="5556158"/>
            <a:ext cx="6481320" cy="4860990"/>
          </a:xfrm>
          <a:custGeom>
            <a:rect b="b" l="l" r="r" t="t"/>
            <a:pathLst>
              <a:path extrusionOk="0" h="4860990" w="6481320">
                <a:moveTo>
                  <a:pt x="0" y="0"/>
                </a:moveTo>
                <a:lnTo>
                  <a:pt x="6481320" y="0"/>
                </a:lnTo>
                <a:lnTo>
                  <a:pt x="6481320" y="4860989"/>
                </a:lnTo>
                <a:lnTo>
                  <a:pt x="0" y="4860989"/>
                </a:lnTo>
                <a:lnTo>
                  <a:pt x="0" y="0"/>
                </a:lnTo>
                <a:close/>
              </a:path>
            </a:pathLst>
          </a:custGeom>
          <a:blipFill rotWithShape="1">
            <a:blip r:embed="rId5">
              <a:alphaModFix/>
            </a:blip>
            <a:stretch>
              <a:fillRect b="0" l="0" r="0" t="0"/>
            </a:stretch>
          </a:blipFill>
          <a:ln>
            <a:noFill/>
          </a:ln>
        </p:spPr>
      </p:sp>
      <p:sp>
        <p:nvSpPr>
          <p:cNvPr id="493" name="Google Shape;493;p19"/>
          <p:cNvSpPr/>
          <p:nvPr/>
        </p:nvSpPr>
        <p:spPr>
          <a:xfrm>
            <a:off x="14693598" y="338067"/>
            <a:ext cx="3594402" cy="9226867"/>
          </a:xfrm>
          <a:custGeom>
            <a:rect b="b" l="l" r="r" t="t"/>
            <a:pathLst>
              <a:path extrusionOk="0" h="9226867" w="3594402">
                <a:moveTo>
                  <a:pt x="0" y="0"/>
                </a:moveTo>
                <a:lnTo>
                  <a:pt x="3594402" y="0"/>
                </a:lnTo>
                <a:lnTo>
                  <a:pt x="3594402" y="9226867"/>
                </a:lnTo>
                <a:lnTo>
                  <a:pt x="0" y="9226867"/>
                </a:lnTo>
                <a:lnTo>
                  <a:pt x="0" y="0"/>
                </a:lnTo>
                <a:close/>
              </a:path>
            </a:pathLst>
          </a:custGeom>
          <a:blipFill rotWithShape="1">
            <a:blip r:embed="rId6">
              <a:alphaModFix/>
            </a:blip>
            <a:stretch>
              <a:fillRect b="0" l="0" r="0" t="0"/>
            </a:stretch>
          </a:blipFill>
          <a:ln>
            <a:noFill/>
          </a:ln>
        </p:spPr>
      </p:sp>
      <p:sp>
        <p:nvSpPr>
          <p:cNvPr id="494" name="Google Shape;494;p19"/>
          <p:cNvSpPr/>
          <p:nvPr/>
        </p:nvSpPr>
        <p:spPr>
          <a:xfrm>
            <a:off x="0" y="7986650"/>
            <a:ext cx="20116800" cy="2294633"/>
          </a:xfrm>
          <a:custGeom>
            <a:rect b="b" l="l" r="r" t="t"/>
            <a:pathLst>
              <a:path extrusionOk="0" h="2294633" w="18288000">
                <a:moveTo>
                  <a:pt x="0" y="0"/>
                </a:moveTo>
                <a:lnTo>
                  <a:pt x="18288000" y="0"/>
                </a:lnTo>
                <a:lnTo>
                  <a:pt x="18288000" y="2294632"/>
                </a:lnTo>
                <a:lnTo>
                  <a:pt x="0" y="2294632"/>
                </a:lnTo>
                <a:lnTo>
                  <a:pt x="0" y="0"/>
                </a:lnTo>
                <a:close/>
              </a:path>
            </a:pathLst>
          </a:custGeom>
          <a:blipFill rotWithShape="1">
            <a:blip r:embed="rId7">
              <a:alphaModFix/>
            </a:blip>
            <a:stretch>
              <a:fillRect b="-51254" l="0" r="0" t="-916095"/>
            </a:stretch>
          </a:blipFill>
          <a:ln>
            <a:noFill/>
          </a:ln>
        </p:spPr>
      </p:sp>
      <p:grpSp>
        <p:nvGrpSpPr>
          <p:cNvPr id="495" name="Google Shape;495;p19"/>
          <p:cNvGrpSpPr/>
          <p:nvPr/>
        </p:nvGrpSpPr>
        <p:grpSpPr>
          <a:xfrm>
            <a:off x="449506" y="3367982"/>
            <a:ext cx="10510018" cy="4862316"/>
            <a:chOff x="0" y="-38100"/>
            <a:chExt cx="2768071" cy="1280610"/>
          </a:xfrm>
        </p:grpSpPr>
        <p:sp>
          <p:nvSpPr>
            <p:cNvPr id="496" name="Google Shape;496;p19"/>
            <p:cNvSpPr/>
            <p:nvPr/>
          </p:nvSpPr>
          <p:spPr>
            <a:xfrm>
              <a:off x="0" y="0"/>
              <a:ext cx="2768071" cy="1242510"/>
            </a:xfrm>
            <a:custGeom>
              <a:rect b="b" l="l" r="r" t="t"/>
              <a:pathLst>
                <a:path extrusionOk="0" h="1242510" w="2768071">
                  <a:moveTo>
                    <a:pt x="37568" y="0"/>
                  </a:moveTo>
                  <a:lnTo>
                    <a:pt x="2730503" y="0"/>
                  </a:lnTo>
                  <a:cubicBezTo>
                    <a:pt x="2751251" y="0"/>
                    <a:pt x="2768071" y="16820"/>
                    <a:pt x="2768071" y="37568"/>
                  </a:cubicBezTo>
                  <a:lnTo>
                    <a:pt x="2768071" y="1204942"/>
                  </a:lnTo>
                  <a:cubicBezTo>
                    <a:pt x="2768071" y="1225690"/>
                    <a:pt x="2751251" y="1242510"/>
                    <a:pt x="2730503" y="1242510"/>
                  </a:cubicBezTo>
                  <a:lnTo>
                    <a:pt x="37568" y="1242510"/>
                  </a:lnTo>
                  <a:cubicBezTo>
                    <a:pt x="16820" y="1242510"/>
                    <a:pt x="0" y="1225690"/>
                    <a:pt x="0" y="1204942"/>
                  </a:cubicBezTo>
                  <a:lnTo>
                    <a:pt x="0" y="37568"/>
                  </a:lnTo>
                  <a:cubicBezTo>
                    <a:pt x="0" y="16820"/>
                    <a:pt x="16820" y="0"/>
                    <a:pt x="3756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9"/>
            <p:cNvSpPr txBox="1"/>
            <p:nvPr/>
          </p:nvSpPr>
          <p:spPr>
            <a:xfrm>
              <a:off x="0" y="-38100"/>
              <a:ext cx="2768071" cy="1280610"/>
            </a:xfrm>
            <a:prstGeom prst="rect">
              <a:avLst/>
            </a:prstGeom>
            <a:solidFill>
              <a:schemeClr val="lt1"/>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8" name="Google Shape;498;p19"/>
          <p:cNvSpPr txBox="1"/>
          <p:nvPr/>
        </p:nvSpPr>
        <p:spPr>
          <a:xfrm>
            <a:off x="840722" y="3821055"/>
            <a:ext cx="9727500" cy="41550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3999" u="none" cap="none" strike="noStrike">
                <a:solidFill>
                  <a:srgbClr val="000000"/>
                </a:solidFill>
                <a:latin typeface="Roboto Condensed"/>
                <a:ea typeface="Roboto Condensed"/>
                <a:cs typeface="Roboto Condensed"/>
                <a:sym typeface="Roboto Condensed"/>
              </a:rPr>
              <a:t>Trịnh Duy Sản dấy binh làm loạn, giết nhà vua, đốt phá Cửu Trùng Đài, lùng bắt Vũ Như Tô. </a:t>
            </a:r>
            <a:endParaRPr b="0" i="0" sz="3999" u="none" cap="none" strike="noStrike">
              <a:solidFill>
                <a:srgbClr val="000000"/>
              </a:solidFill>
              <a:latin typeface="Roboto Condensed"/>
              <a:ea typeface="Roboto Condensed"/>
              <a:cs typeface="Roboto Condensed"/>
              <a:sym typeface="Roboto Condensed"/>
            </a:endParaRPr>
          </a:p>
          <a:p>
            <a:pPr indent="0" lvl="0" marL="0" marR="0" rtl="0" algn="just">
              <a:lnSpc>
                <a:spcPct val="115000"/>
              </a:lnSpc>
              <a:spcBef>
                <a:spcPts val="0"/>
              </a:spcBef>
              <a:spcAft>
                <a:spcPts val="0"/>
              </a:spcAft>
              <a:buNone/>
            </a:pPr>
            <a:r>
              <a:rPr lang="en-US" sz="3999">
                <a:latin typeface="Roboto Condensed"/>
                <a:ea typeface="Roboto Condensed"/>
                <a:cs typeface="Roboto Condensed"/>
                <a:sym typeface="Roboto Condensed"/>
              </a:rPr>
              <a:t>→ T</a:t>
            </a:r>
            <a:r>
              <a:rPr b="0" i="0" lang="en-US" sz="3999" u="none" cap="none" strike="noStrike">
                <a:solidFill>
                  <a:srgbClr val="000000"/>
                </a:solidFill>
                <a:latin typeface="Roboto Condensed"/>
                <a:ea typeface="Roboto Condensed"/>
                <a:cs typeface="Roboto Condensed"/>
                <a:sym typeface="Roboto Condensed"/>
              </a:rPr>
              <a:t>ình huống vô cùng kịch tính, làm thay đổi số phận nhân vật và đẩy nhân vật vào một tình thế buộc phải lựa chọn và hành động, thông qua lựa chọn và hành động đó mà bộc lộ tính cách.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xEl>
                                              <p:pRg end="0" st="0"/>
                                            </p:txEl>
                                          </p:spTgt>
                                        </p:tgtEl>
                                        <p:attrNameLst>
                                          <p:attrName>style.visibility</p:attrName>
                                        </p:attrNameLst>
                                      </p:cBhvr>
                                      <p:to>
                                        <p:strVal val="visible"/>
                                      </p:to>
                                    </p:set>
                                    <p:animEffect filter="fade" transition="in">
                                      <p:cBhvr>
                                        <p:cTn dur="500"/>
                                        <p:tgtEl>
                                          <p:spTgt spid="4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xEl>
                                              <p:pRg end="0" st="0"/>
                                            </p:txEl>
                                          </p:spTgt>
                                        </p:tgtEl>
                                        <p:attrNameLst>
                                          <p:attrName>style.visibility</p:attrName>
                                        </p:attrNameLst>
                                      </p:cBhvr>
                                      <p:to>
                                        <p:strVal val="visible"/>
                                      </p:to>
                                    </p:set>
                                    <p:animEffect filter="fade" transition="in">
                                      <p:cBhvr>
                                        <p:cTn dur="500"/>
                                        <p:tgtEl>
                                          <p:spTgt spid="4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xEl>
                                              <p:pRg end="0" st="0"/>
                                            </p:txEl>
                                          </p:spTgt>
                                        </p:tgtEl>
                                        <p:attrNameLst>
                                          <p:attrName>style.visibility</p:attrName>
                                        </p:attrNameLst>
                                      </p:cBhvr>
                                      <p:to>
                                        <p:strVal val="visible"/>
                                      </p:to>
                                    </p:set>
                                    <p:animEffect filter="fade" transition="in">
                                      <p:cBhvr>
                                        <p:cTn dur="500"/>
                                        <p:tgtEl>
                                          <p:spTgt spid="4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xEl>
                                              <p:pRg end="1" st="1"/>
                                            </p:txEl>
                                          </p:spTgt>
                                        </p:tgtEl>
                                        <p:attrNameLst>
                                          <p:attrName>style.visibility</p:attrName>
                                        </p:attrNameLst>
                                      </p:cBhvr>
                                      <p:to>
                                        <p:strVal val="visible"/>
                                      </p:to>
                                    </p:set>
                                    <p:animEffect filter="fade" transition="in">
                                      <p:cBhvr>
                                        <p:cTn dur="500"/>
                                        <p:tgtEl>
                                          <p:spTgt spid="49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20"/>
          <p:cNvSpPr/>
          <p:nvPr/>
        </p:nvSpPr>
        <p:spPr>
          <a:xfrm>
            <a:off x="19616" y="96588"/>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508" name="Google Shape;508;p20"/>
          <p:cNvSpPr/>
          <p:nvPr/>
        </p:nvSpPr>
        <p:spPr>
          <a:xfrm>
            <a:off x="-24257" y="-2485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0"/>
          <p:cNvSpPr/>
          <p:nvPr/>
        </p:nvSpPr>
        <p:spPr>
          <a:xfrm>
            <a:off x="19616" y="9239864"/>
            <a:ext cx="18288000" cy="1047133"/>
          </a:xfrm>
          <a:custGeom>
            <a:rect b="b" l="l" r="r" t="t"/>
            <a:pathLst>
              <a:path extrusionOk="0" h="1047133" w="18288000">
                <a:moveTo>
                  <a:pt x="0" y="0"/>
                </a:moveTo>
                <a:lnTo>
                  <a:pt x="18288000" y="0"/>
                </a:lnTo>
                <a:lnTo>
                  <a:pt x="18288000" y="1047133"/>
                </a:lnTo>
                <a:lnTo>
                  <a:pt x="0" y="1047133"/>
                </a:lnTo>
                <a:lnTo>
                  <a:pt x="0" y="0"/>
                </a:lnTo>
                <a:close/>
              </a:path>
            </a:pathLst>
          </a:custGeom>
          <a:blipFill rotWithShape="1">
            <a:blip r:embed="rId4">
              <a:alphaModFix/>
            </a:blip>
            <a:stretch>
              <a:fillRect b="-231353" l="0" r="0" t="-2006734"/>
            </a:stretch>
          </a:blipFill>
          <a:ln>
            <a:noFill/>
          </a:ln>
        </p:spPr>
      </p:sp>
      <p:sp>
        <p:nvSpPr>
          <p:cNvPr id="510" name="Google Shape;510;p20"/>
          <p:cNvSpPr/>
          <p:nvPr/>
        </p:nvSpPr>
        <p:spPr>
          <a:xfrm>
            <a:off x="11630737" y="1472784"/>
            <a:ext cx="4565684" cy="9477612"/>
          </a:xfrm>
          <a:custGeom>
            <a:rect b="b" l="l" r="r" t="t"/>
            <a:pathLst>
              <a:path extrusionOk="0" h="9477612" w="4565684">
                <a:moveTo>
                  <a:pt x="0" y="0"/>
                </a:moveTo>
                <a:lnTo>
                  <a:pt x="4565684" y="0"/>
                </a:lnTo>
                <a:lnTo>
                  <a:pt x="4565684" y="9477612"/>
                </a:lnTo>
                <a:lnTo>
                  <a:pt x="0" y="9477612"/>
                </a:lnTo>
                <a:lnTo>
                  <a:pt x="0" y="0"/>
                </a:lnTo>
                <a:close/>
              </a:path>
            </a:pathLst>
          </a:custGeom>
          <a:blipFill rotWithShape="1">
            <a:blip r:embed="rId5">
              <a:alphaModFix/>
            </a:blip>
            <a:stretch>
              <a:fillRect b="0" l="-86559" r="-21012" t="0"/>
            </a:stretch>
          </a:blipFill>
          <a:ln>
            <a:noFill/>
          </a:ln>
        </p:spPr>
      </p:sp>
      <p:sp>
        <p:nvSpPr>
          <p:cNvPr id="511" name="Google Shape;511;p20"/>
          <p:cNvSpPr txBox="1"/>
          <p:nvPr/>
        </p:nvSpPr>
        <p:spPr>
          <a:xfrm>
            <a:off x="449506" y="324069"/>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512" name="Google Shape;512;p20"/>
          <p:cNvSpPr txBox="1"/>
          <p:nvPr/>
        </p:nvSpPr>
        <p:spPr>
          <a:xfrm>
            <a:off x="449506" y="1547799"/>
            <a:ext cx="4952205" cy="7048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4500" u="none" cap="none" strike="noStrike">
                <a:solidFill>
                  <a:srgbClr val="000000"/>
                </a:solidFill>
                <a:latin typeface="Roboto Condensed"/>
                <a:ea typeface="Roboto Condensed"/>
                <a:cs typeface="Roboto Condensed"/>
                <a:sym typeface="Roboto Condensed"/>
              </a:rPr>
              <a:t>3.2. Đọc hiểu văn bản</a:t>
            </a:r>
            <a:endParaRPr/>
          </a:p>
        </p:txBody>
      </p:sp>
      <p:sp>
        <p:nvSpPr>
          <p:cNvPr id="513" name="Google Shape;513;p20"/>
          <p:cNvSpPr txBox="1"/>
          <p:nvPr/>
        </p:nvSpPr>
        <p:spPr>
          <a:xfrm>
            <a:off x="550131" y="2473649"/>
            <a:ext cx="6831900" cy="585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00" u="none" cap="none" strike="noStrike">
                <a:solidFill>
                  <a:srgbClr val="000000"/>
                </a:solidFill>
                <a:latin typeface="Roboto Condensed"/>
                <a:ea typeface="Roboto Condensed"/>
                <a:cs typeface="Roboto Condensed"/>
                <a:sym typeface="Roboto Condensed"/>
              </a:rPr>
              <a:t>b. Nhân vật Vũ Như Tô</a:t>
            </a:r>
            <a:endParaRPr b="0" i="0" sz="3800" u="none" cap="none" strike="noStrike">
              <a:solidFill>
                <a:srgbClr val="000000"/>
              </a:solidFill>
              <a:latin typeface="Roboto Condensed"/>
              <a:ea typeface="Roboto Condensed"/>
              <a:cs typeface="Roboto Condensed"/>
              <a:sym typeface="Roboto Condensed"/>
            </a:endParaRPr>
          </a:p>
        </p:txBody>
      </p:sp>
      <p:sp>
        <p:nvSpPr>
          <p:cNvPr id="514" name="Google Shape;514;p20"/>
          <p:cNvSpPr/>
          <p:nvPr/>
        </p:nvSpPr>
        <p:spPr>
          <a:xfrm>
            <a:off x="14585116" y="-681674"/>
            <a:ext cx="4613743" cy="11843525"/>
          </a:xfrm>
          <a:custGeom>
            <a:rect b="b" l="l" r="r" t="t"/>
            <a:pathLst>
              <a:path extrusionOk="0" h="11843525" w="4613743">
                <a:moveTo>
                  <a:pt x="0" y="0"/>
                </a:moveTo>
                <a:lnTo>
                  <a:pt x="4613742" y="0"/>
                </a:lnTo>
                <a:lnTo>
                  <a:pt x="4613742" y="11843524"/>
                </a:lnTo>
                <a:lnTo>
                  <a:pt x="0" y="11843524"/>
                </a:lnTo>
                <a:lnTo>
                  <a:pt x="0" y="0"/>
                </a:lnTo>
                <a:close/>
              </a:path>
            </a:pathLst>
          </a:custGeom>
          <a:blipFill rotWithShape="1">
            <a:blip r:embed="rId6">
              <a:alphaModFix/>
            </a:blip>
            <a:stretch>
              <a:fillRect b="0" l="0" r="0" t="0"/>
            </a:stretch>
          </a:blipFill>
          <a:ln>
            <a:noFill/>
          </a:ln>
        </p:spPr>
      </p:sp>
      <p:sp>
        <p:nvSpPr>
          <p:cNvPr id="515" name="Google Shape;515;p20"/>
          <p:cNvSpPr txBox="1"/>
          <p:nvPr/>
        </p:nvSpPr>
        <p:spPr>
          <a:xfrm>
            <a:off x="851825" y="3909482"/>
            <a:ext cx="10510200" cy="1278000"/>
          </a:xfrm>
          <a:prstGeom prst="rect">
            <a:avLst/>
          </a:prstGeom>
          <a:solidFill>
            <a:schemeClr val="lt1"/>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nvGrpSpPr>
          <p:cNvPr id="516" name="Google Shape;516;p20"/>
          <p:cNvGrpSpPr/>
          <p:nvPr/>
        </p:nvGrpSpPr>
        <p:grpSpPr>
          <a:xfrm>
            <a:off x="851875" y="5686192"/>
            <a:ext cx="10510089" cy="1837062"/>
            <a:chOff x="0" y="-38100"/>
            <a:chExt cx="2768071" cy="483832"/>
          </a:xfrm>
        </p:grpSpPr>
        <p:sp>
          <p:nvSpPr>
            <p:cNvPr id="517" name="Google Shape;517;p20"/>
            <p:cNvSpPr/>
            <p:nvPr/>
          </p:nvSpPr>
          <p:spPr>
            <a:xfrm>
              <a:off x="0" y="0"/>
              <a:ext cx="2768071" cy="445732"/>
            </a:xfrm>
            <a:custGeom>
              <a:rect b="b" l="l" r="r" t="t"/>
              <a:pathLst>
                <a:path extrusionOk="0" h="445732" w="2768071">
                  <a:moveTo>
                    <a:pt x="37568" y="0"/>
                  </a:moveTo>
                  <a:lnTo>
                    <a:pt x="2730503" y="0"/>
                  </a:lnTo>
                  <a:cubicBezTo>
                    <a:pt x="2751251" y="0"/>
                    <a:pt x="2768071" y="16820"/>
                    <a:pt x="2768071" y="37568"/>
                  </a:cubicBezTo>
                  <a:lnTo>
                    <a:pt x="2768071" y="408164"/>
                  </a:lnTo>
                  <a:cubicBezTo>
                    <a:pt x="2768071" y="428912"/>
                    <a:pt x="2751251" y="445732"/>
                    <a:pt x="2730503" y="445732"/>
                  </a:cubicBezTo>
                  <a:lnTo>
                    <a:pt x="37568" y="445732"/>
                  </a:lnTo>
                  <a:cubicBezTo>
                    <a:pt x="16820" y="445732"/>
                    <a:pt x="0" y="428912"/>
                    <a:pt x="0" y="408164"/>
                  </a:cubicBezTo>
                  <a:lnTo>
                    <a:pt x="0" y="37568"/>
                  </a:lnTo>
                  <a:cubicBezTo>
                    <a:pt x="0" y="16820"/>
                    <a:pt x="16820" y="0"/>
                    <a:pt x="3756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0"/>
            <p:cNvSpPr txBox="1"/>
            <p:nvPr/>
          </p:nvSpPr>
          <p:spPr>
            <a:xfrm>
              <a:off x="0" y="-38100"/>
              <a:ext cx="2768071" cy="483831"/>
            </a:xfrm>
            <a:prstGeom prst="rect">
              <a:avLst/>
            </a:prstGeom>
            <a:solidFill>
              <a:schemeClr val="lt1"/>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9" name="Google Shape;519;p20"/>
          <p:cNvSpPr txBox="1"/>
          <p:nvPr/>
        </p:nvSpPr>
        <p:spPr>
          <a:xfrm>
            <a:off x="819018" y="5853683"/>
            <a:ext cx="10218300" cy="1502100"/>
          </a:xfrm>
          <a:prstGeom prst="rect">
            <a:avLst/>
          </a:prstGeom>
          <a:noFill/>
          <a:ln>
            <a:noFill/>
          </a:ln>
        </p:spPr>
        <p:txBody>
          <a:bodyPr anchorCtr="0" anchor="t" bIns="0" lIns="0" spcFirstLastPara="1" rIns="0" wrap="square" tIns="0">
            <a:spAutoFit/>
          </a:bodyPr>
          <a:lstStyle/>
          <a:p>
            <a:pPr indent="-431800" lvl="1" marL="863599" marR="0" rtl="0" algn="just">
              <a:lnSpc>
                <a:spcPct val="144011"/>
              </a:lnSpc>
              <a:spcBef>
                <a:spcPts val="0"/>
              </a:spcBef>
              <a:spcAft>
                <a:spcPts val="0"/>
              </a:spcAft>
              <a:buClr>
                <a:srgbClr val="000000"/>
              </a:buClr>
              <a:buSzPts val="3999"/>
              <a:buFont typeface="Arial"/>
              <a:buChar char="•"/>
            </a:pPr>
            <a:r>
              <a:rPr b="0" i="0" lang="en-US" sz="3999" u="none" cap="none" strike="noStrike">
                <a:solidFill>
                  <a:srgbClr val="000000"/>
                </a:solidFill>
                <a:latin typeface="Roboto Condensed"/>
                <a:ea typeface="Roboto Condensed"/>
                <a:cs typeface="Roboto Condensed"/>
                <a:sym typeface="Roboto Condensed"/>
              </a:rPr>
              <a:t>Phẩm chất thể hiện q</a:t>
            </a:r>
            <a:r>
              <a:rPr b="0" i="0" lang="en-US" sz="3999" u="none" cap="none" strike="noStrike">
                <a:solidFill>
                  <a:srgbClr val="000000"/>
                </a:solidFill>
                <a:latin typeface="Roboto Condensed"/>
                <a:ea typeface="Roboto Condensed"/>
                <a:cs typeface="Roboto Condensed"/>
                <a:sym typeface="Roboto Condensed"/>
                <a:extLst>
                  <a:ext uri="http://customooxmlschemas.google.com/">
                    <go:slidesCustomData xmlns:go="http://customooxmlschemas.google.com/" textRoundtripDataId="3"/>
                  </a:ext>
                </a:extLst>
              </a:rPr>
              <a:t>ua</a:t>
            </a:r>
            <a:r>
              <a:rPr b="0" i="0" lang="en-US" sz="3999" u="none" cap="none" strike="noStrike">
                <a:solidFill>
                  <a:srgbClr val="000000"/>
                </a:solidFill>
                <a:latin typeface="Roboto Condensed"/>
                <a:ea typeface="Roboto Condensed"/>
                <a:cs typeface="Roboto Condensed"/>
                <a:sym typeface="Roboto Condensed"/>
              </a:rPr>
              <a:t> diễn biến tâm trạng và hành động.</a:t>
            </a:r>
            <a:endParaRPr/>
          </a:p>
        </p:txBody>
      </p:sp>
      <p:sp>
        <p:nvSpPr>
          <p:cNvPr id="520" name="Google Shape;520;p20"/>
          <p:cNvSpPr txBox="1"/>
          <p:nvPr/>
        </p:nvSpPr>
        <p:spPr>
          <a:xfrm>
            <a:off x="819018" y="4324433"/>
            <a:ext cx="5680800" cy="615600"/>
          </a:xfrm>
          <a:prstGeom prst="rect">
            <a:avLst/>
          </a:prstGeom>
          <a:noFill/>
          <a:ln>
            <a:noFill/>
          </a:ln>
        </p:spPr>
        <p:txBody>
          <a:bodyPr anchorCtr="0" anchor="t" bIns="0" lIns="0" spcFirstLastPara="1" rIns="0" wrap="square" tIns="0">
            <a:spAutoFit/>
          </a:bodyPr>
          <a:lstStyle/>
          <a:p>
            <a:pPr indent="-431800" lvl="1" marL="863598" marR="0" rtl="0" algn="just">
              <a:lnSpc>
                <a:spcPct val="144011"/>
              </a:lnSpc>
              <a:spcBef>
                <a:spcPts val="0"/>
              </a:spcBef>
              <a:spcAft>
                <a:spcPts val="0"/>
              </a:spcAft>
              <a:buClr>
                <a:srgbClr val="000000"/>
              </a:buClr>
              <a:buSzPts val="3999"/>
              <a:buFont typeface="Arial"/>
              <a:buChar char="•"/>
            </a:pPr>
            <a:r>
              <a:rPr b="0" i="0" lang="en-US" sz="3999" u="none" cap="none" strike="noStrike">
                <a:solidFill>
                  <a:srgbClr val="000000"/>
                </a:solidFill>
                <a:latin typeface="Roboto Condensed"/>
                <a:ea typeface="Roboto Condensed"/>
                <a:cs typeface="Roboto Condensed"/>
                <a:sym typeface="Roboto Condensed"/>
              </a:rPr>
              <a:t>Là một nghệ sĩ có tài.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xEl>
                                              <p:pRg end="0" st="0"/>
                                            </p:txEl>
                                          </p:spTgt>
                                        </p:tgtEl>
                                        <p:attrNameLst>
                                          <p:attrName>style.visibility</p:attrName>
                                        </p:attrNameLst>
                                      </p:cBhvr>
                                      <p:to>
                                        <p:strVal val="visible"/>
                                      </p:to>
                                    </p:set>
                                    <p:animEffect filter="fade" transition="in">
                                      <p:cBhvr>
                                        <p:cTn dur="500"/>
                                        <p:tgtEl>
                                          <p:spTgt spid="5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par>
                                <p:cTn fill="hold" nodeType="with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21"/>
          <p:cNvSpPr/>
          <p:nvPr/>
        </p:nvSpPr>
        <p:spPr>
          <a:xfrm>
            <a:off x="19616" y="96588"/>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530" name="Google Shape;530;p21"/>
          <p:cNvSpPr/>
          <p:nvPr/>
        </p:nvSpPr>
        <p:spPr>
          <a:xfrm>
            <a:off x="-24257" y="-2485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1"/>
          <p:cNvSpPr/>
          <p:nvPr/>
        </p:nvSpPr>
        <p:spPr>
          <a:xfrm flipH="1">
            <a:off x="-314830" y="2919399"/>
            <a:ext cx="4565684" cy="9477612"/>
          </a:xfrm>
          <a:custGeom>
            <a:rect b="b" l="l" r="r" t="t"/>
            <a:pathLst>
              <a:path extrusionOk="0" h="9477612" w="4565684">
                <a:moveTo>
                  <a:pt x="4565685" y="0"/>
                </a:moveTo>
                <a:lnTo>
                  <a:pt x="0" y="0"/>
                </a:lnTo>
                <a:lnTo>
                  <a:pt x="0" y="9477612"/>
                </a:lnTo>
                <a:lnTo>
                  <a:pt x="4565685" y="9477612"/>
                </a:lnTo>
                <a:lnTo>
                  <a:pt x="4565685" y="0"/>
                </a:lnTo>
                <a:close/>
              </a:path>
            </a:pathLst>
          </a:custGeom>
          <a:blipFill rotWithShape="1">
            <a:blip r:embed="rId4">
              <a:alphaModFix/>
            </a:blip>
            <a:stretch>
              <a:fillRect b="0" l="-86559" r="-21012" t="0"/>
            </a:stretch>
          </a:blipFill>
          <a:ln>
            <a:noFill/>
          </a:ln>
        </p:spPr>
      </p:sp>
      <p:sp>
        <p:nvSpPr>
          <p:cNvPr id="532" name="Google Shape;532;p21"/>
          <p:cNvSpPr txBox="1"/>
          <p:nvPr/>
        </p:nvSpPr>
        <p:spPr>
          <a:xfrm>
            <a:off x="449506" y="324069"/>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533" name="Google Shape;533;p21"/>
          <p:cNvSpPr txBox="1"/>
          <p:nvPr/>
        </p:nvSpPr>
        <p:spPr>
          <a:xfrm>
            <a:off x="449506" y="1547799"/>
            <a:ext cx="4952205" cy="7048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4500" u="none" cap="none" strike="noStrike">
                <a:solidFill>
                  <a:srgbClr val="000000"/>
                </a:solidFill>
                <a:latin typeface="Roboto Condensed"/>
                <a:ea typeface="Roboto Condensed"/>
                <a:cs typeface="Roboto Condensed"/>
                <a:sym typeface="Roboto Condensed"/>
              </a:rPr>
              <a:t>3.2. Đọc hiểu văn bản</a:t>
            </a:r>
            <a:endParaRPr/>
          </a:p>
        </p:txBody>
      </p:sp>
      <p:sp>
        <p:nvSpPr>
          <p:cNvPr id="534" name="Google Shape;534;p21"/>
          <p:cNvSpPr txBox="1"/>
          <p:nvPr/>
        </p:nvSpPr>
        <p:spPr>
          <a:xfrm>
            <a:off x="449506" y="2347899"/>
            <a:ext cx="6831907" cy="57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00" u="none" cap="none" strike="noStrike">
                <a:solidFill>
                  <a:srgbClr val="000000"/>
                </a:solidFill>
                <a:latin typeface="Roboto Condensed"/>
                <a:ea typeface="Roboto Condensed"/>
                <a:cs typeface="Roboto Condensed"/>
                <a:sym typeface="Roboto Condensed"/>
              </a:rPr>
              <a:t>b. Nhân vật Vũ Như Tô</a:t>
            </a:r>
            <a:endParaRPr/>
          </a:p>
        </p:txBody>
      </p:sp>
      <p:sp>
        <p:nvSpPr>
          <p:cNvPr id="535" name="Google Shape;535;p21"/>
          <p:cNvSpPr txBox="1"/>
          <p:nvPr/>
        </p:nvSpPr>
        <p:spPr>
          <a:xfrm>
            <a:off x="2925609" y="2919399"/>
            <a:ext cx="8451951" cy="697230"/>
          </a:xfrm>
          <a:prstGeom prst="rect">
            <a:avLst/>
          </a:prstGeom>
          <a:noFill/>
          <a:ln>
            <a:noFill/>
          </a:ln>
        </p:spPr>
        <p:txBody>
          <a:bodyPr anchorCtr="0" anchor="t" bIns="0" lIns="0" spcFirstLastPara="1" rIns="0" wrap="square" tIns="0">
            <a:spAutoFit/>
          </a:bodyPr>
          <a:lstStyle/>
          <a:p>
            <a:pPr indent="-431800" lvl="1" marL="863599" marR="0" rtl="0" algn="just">
              <a:lnSpc>
                <a:spcPct val="144011"/>
              </a:lnSpc>
              <a:spcBef>
                <a:spcPts val="0"/>
              </a:spcBef>
              <a:spcAft>
                <a:spcPts val="0"/>
              </a:spcAft>
              <a:buClr>
                <a:srgbClr val="000000"/>
              </a:buClr>
              <a:buSzPts val="3999"/>
              <a:buFont typeface="Arial"/>
              <a:buChar char="•"/>
            </a:pPr>
            <a:r>
              <a:rPr b="0" i="0" lang="en-US" sz="3999" u="none" cap="none" strike="noStrike">
                <a:solidFill>
                  <a:srgbClr val="000000"/>
                </a:solidFill>
                <a:latin typeface="Roboto Condensed"/>
                <a:ea typeface="Roboto Condensed"/>
                <a:cs typeface="Roboto Condensed"/>
                <a:sym typeface="Roboto Condensed"/>
              </a:rPr>
              <a:t>Phẩm chất</a:t>
            </a:r>
            <a:endParaRPr b="0" i="0" sz="3999" u="none" cap="none" strike="noStrike">
              <a:solidFill>
                <a:srgbClr val="000000"/>
              </a:solidFill>
              <a:latin typeface="Roboto Condensed"/>
              <a:ea typeface="Roboto Condensed"/>
              <a:cs typeface="Roboto Condensed"/>
              <a:sym typeface="Roboto Condensed"/>
            </a:endParaRPr>
          </a:p>
        </p:txBody>
      </p:sp>
      <p:sp>
        <p:nvSpPr>
          <p:cNvPr id="536" name="Google Shape;536;p21"/>
          <p:cNvSpPr/>
          <p:nvPr/>
        </p:nvSpPr>
        <p:spPr>
          <a:xfrm>
            <a:off x="15638614" y="-24854"/>
            <a:ext cx="4613743" cy="11843525"/>
          </a:xfrm>
          <a:custGeom>
            <a:rect b="b" l="l" r="r" t="t"/>
            <a:pathLst>
              <a:path extrusionOk="0" h="11843525" w="4613743">
                <a:moveTo>
                  <a:pt x="0" y="0"/>
                </a:moveTo>
                <a:lnTo>
                  <a:pt x="4613743" y="0"/>
                </a:lnTo>
                <a:lnTo>
                  <a:pt x="4613743" y="11843525"/>
                </a:lnTo>
                <a:lnTo>
                  <a:pt x="0" y="11843525"/>
                </a:lnTo>
                <a:lnTo>
                  <a:pt x="0" y="0"/>
                </a:lnTo>
                <a:close/>
              </a:path>
            </a:pathLst>
          </a:custGeom>
          <a:blipFill rotWithShape="1">
            <a:blip r:embed="rId5">
              <a:alphaModFix/>
            </a:blip>
            <a:stretch>
              <a:fillRect b="0" l="0" r="0" t="0"/>
            </a:stretch>
          </a:blipFill>
          <a:ln>
            <a:noFill/>
          </a:ln>
        </p:spPr>
      </p:sp>
      <p:sp>
        <p:nvSpPr>
          <p:cNvPr id="537" name="Google Shape;537;p21"/>
          <p:cNvSpPr/>
          <p:nvPr/>
        </p:nvSpPr>
        <p:spPr>
          <a:xfrm>
            <a:off x="19615" y="9239864"/>
            <a:ext cx="18288000" cy="1047133"/>
          </a:xfrm>
          <a:custGeom>
            <a:rect b="b" l="l" r="r" t="t"/>
            <a:pathLst>
              <a:path extrusionOk="0" h="1047133" w="18288000">
                <a:moveTo>
                  <a:pt x="0" y="0"/>
                </a:moveTo>
                <a:lnTo>
                  <a:pt x="18288001" y="0"/>
                </a:lnTo>
                <a:lnTo>
                  <a:pt x="18288001" y="1047133"/>
                </a:lnTo>
                <a:lnTo>
                  <a:pt x="0" y="1047133"/>
                </a:lnTo>
                <a:lnTo>
                  <a:pt x="0" y="0"/>
                </a:lnTo>
                <a:close/>
              </a:path>
            </a:pathLst>
          </a:custGeom>
          <a:blipFill rotWithShape="1">
            <a:blip r:embed="rId6">
              <a:alphaModFix/>
            </a:blip>
            <a:stretch>
              <a:fillRect b="-231353" l="0" r="0" t="-2006734"/>
            </a:stretch>
          </a:blipFill>
          <a:ln>
            <a:noFill/>
          </a:ln>
        </p:spPr>
      </p:sp>
      <p:graphicFrame>
        <p:nvGraphicFramePr>
          <p:cNvPr id="538" name="Google Shape;538;p21"/>
          <p:cNvGraphicFramePr/>
          <p:nvPr/>
        </p:nvGraphicFramePr>
        <p:xfrm>
          <a:off x="3325607" y="3711879"/>
          <a:ext cx="3000000" cy="3000000"/>
        </p:xfrm>
        <a:graphic>
          <a:graphicData uri="http://schemas.openxmlformats.org/drawingml/2006/table">
            <a:tbl>
              <a:tblPr>
                <a:noFill/>
                <a:tableStyleId>{40C205E0-5DBF-4ACC-B450-C79630B76ECE}</a:tableStyleId>
              </a:tblPr>
              <a:tblGrid>
                <a:gridCol w="2410650"/>
                <a:gridCol w="10768275"/>
              </a:tblGrid>
              <a:tr h="1111275">
                <a:tc>
                  <a:txBody>
                    <a:bodyPr/>
                    <a:lstStyle/>
                    <a:p>
                      <a:pPr indent="0" lvl="0" marL="0" marR="0" rtl="0" algn="ctr">
                        <a:lnSpc>
                          <a:spcPct val="140000"/>
                        </a:lnSpc>
                        <a:spcBef>
                          <a:spcPts val="0"/>
                        </a:spcBef>
                        <a:spcAft>
                          <a:spcPts val="0"/>
                        </a:spcAft>
                        <a:buNone/>
                      </a:pPr>
                      <a:r>
                        <a:rPr b="1" lang="en-US" sz="3500" u="none" cap="none" strike="noStrike">
                          <a:solidFill>
                            <a:srgbClr val="FFFFFF"/>
                          </a:solidFill>
                          <a:latin typeface="Roboto Condensed"/>
                          <a:ea typeface="Roboto Condensed"/>
                          <a:cs typeface="Roboto Condensed"/>
                          <a:sym typeface="Roboto Condensed"/>
                        </a:rPr>
                        <a:t>Lớp kịch</a:t>
                      </a:r>
                      <a:endParaRPr sz="1100" u="none" cap="none" strike="noStrike"/>
                    </a:p>
                  </a:txBody>
                  <a:tcPr marT="190500" marB="190500" marR="190500" marL="190500" anchor="ctr">
                    <a:lnL cap="flat" cmpd="sng" w="9525">
                      <a:solidFill>
                        <a:srgbClr val="990000"/>
                      </a:solidFill>
                      <a:prstDash val="solid"/>
                      <a:round/>
                      <a:headEnd len="sm" w="sm" type="none"/>
                      <a:tailEnd len="sm" w="sm" type="none"/>
                    </a:lnL>
                    <a:lnR cap="flat" cmpd="sng" w="9525">
                      <a:solidFill>
                        <a:srgbClr val="990000"/>
                      </a:solidFill>
                      <a:prstDash val="solid"/>
                      <a:round/>
                      <a:headEnd len="sm" w="sm" type="none"/>
                      <a:tailEnd len="sm" w="sm" type="none"/>
                    </a:lnR>
                    <a:lnT cap="flat" cmpd="sng" w="9525">
                      <a:solidFill>
                        <a:srgbClr val="990000"/>
                      </a:solidFill>
                      <a:prstDash val="solid"/>
                      <a:round/>
                      <a:headEnd len="sm" w="sm" type="none"/>
                      <a:tailEnd len="sm" w="sm" type="none"/>
                    </a:lnT>
                    <a:lnB cap="flat" cmpd="sng" w="9525">
                      <a:solidFill>
                        <a:srgbClr val="990000"/>
                      </a:solidFill>
                      <a:prstDash val="solid"/>
                      <a:round/>
                      <a:headEnd len="sm" w="sm" type="none"/>
                      <a:tailEnd len="sm" w="sm" type="none"/>
                    </a:lnB>
                    <a:solidFill>
                      <a:srgbClr val="980000"/>
                    </a:solidFill>
                  </a:tcPr>
                </a:tc>
                <a:tc>
                  <a:txBody>
                    <a:bodyPr/>
                    <a:lstStyle/>
                    <a:p>
                      <a:pPr indent="0" lvl="0" marL="0" marR="0" rtl="0" algn="ctr">
                        <a:lnSpc>
                          <a:spcPct val="140000"/>
                        </a:lnSpc>
                        <a:spcBef>
                          <a:spcPts val="0"/>
                        </a:spcBef>
                        <a:spcAft>
                          <a:spcPts val="0"/>
                        </a:spcAft>
                        <a:buNone/>
                      </a:pPr>
                      <a:r>
                        <a:rPr b="1" lang="en-US" sz="3500" u="none" cap="none" strike="noStrike">
                          <a:solidFill>
                            <a:srgbClr val="FFFFFF"/>
                          </a:solidFill>
                          <a:latin typeface="Roboto Condensed"/>
                          <a:ea typeface="Roboto Condensed"/>
                          <a:cs typeface="Roboto Condensed"/>
                          <a:sym typeface="Roboto Condensed"/>
                        </a:rPr>
                        <a:t>Diễn biến tâm lí và hành động</a:t>
                      </a:r>
                      <a:endParaRPr sz="1100" u="none" cap="none" strike="noStrike"/>
                    </a:p>
                  </a:txBody>
                  <a:tcPr marT="190500" marB="190500" marR="190500" marL="190500" anchor="ctr">
                    <a:lnL cap="flat" cmpd="sng" w="9525">
                      <a:solidFill>
                        <a:srgbClr val="990000"/>
                      </a:solidFill>
                      <a:prstDash val="solid"/>
                      <a:round/>
                      <a:headEnd len="sm" w="sm" type="none"/>
                      <a:tailEnd len="sm" w="sm" type="none"/>
                    </a:lnL>
                    <a:lnR cap="flat" cmpd="sng" w="9525">
                      <a:solidFill>
                        <a:srgbClr val="990000"/>
                      </a:solidFill>
                      <a:prstDash val="solid"/>
                      <a:round/>
                      <a:headEnd len="sm" w="sm" type="none"/>
                      <a:tailEnd len="sm" w="sm" type="none"/>
                    </a:lnR>
                    <a:lnT cap="flat" cmpd="sng" w="9525">
                      <a:solidFill>
                        <a:srgbClr val="990000"/>
                      </a:solidFill>
                      <a:prstDash val="solid"/>
                      <a:round/>
                      <a:headEnd len="sm" w="sm" type="none"/>
                      <a:tailEnd len="sm" w="sm" type="none"/>
                    </a:lnT>
                    <a:lnB cap="flat" cmpd="sng" w="9525">
                      <a:solidFill>
                        <a:srgbClr val="990000"/>
                      </a:solidFill>
                      <a:prstDash val="solid"/>
                      <a:round/>
                      <a:headEnd len="sm" w="sm" type="none"/>
                      <a:tailEnd len="sm" w="sm" type="none"/>
                    </a:lnB>
                    <a:solidFill>
                      <a:srgbClr val="980000"/>
                    </a:solidFill>
                  </a:tcPr>
                </a:tc>
              </a:tr>
              <a:tr h="4946625">
                <a:tc>
                  <a:txBody>
                    <a:bodyPr/>
                    <a:lstStyle/>
                    <a:p>
                      <a:pPr indent="0" lvl="0" marL="0" marR="0" rtl="0" algn="ctr">
                        <a:lnSpc>
                          <a:spcPct val="140000"/>
                        </a:lnSpc>
                        <a:spcBef>
                          <a:spcPts val="0"/>
                        </a:spcBef>
                        <a:spcAft>
                          <a:spcPts val="0"/>
                        </a:spcAft>
                        <a:buNone/>
                      </a:pPr>
                      <a:r>
                        <a:rPr b="1" lang="en-US" sz="3500" u="none" cap="none" strike="noStrike">
                          <a:solidFill>
                            <a:srgbClr val="000000"/>
                          </a:solidFill>
                          <a:latin typeface="Roboto Condensed"/>
                          <a:ea typeface="Roboto Condensed"/>
                          <a:cs typeface="Roboto Condensed"/>
                          <a:sym typeface="Roboto Condensed"/>
                        </a:rPr>
                        <a:t>Lớp 1, 2, 5</a:t>
                      </a:r>
                      <a:endParaRPr sz="1100" u="none" cap="none" strike="noStrike"/>
                    </a:p>
                  </a:txBody>
                  <a:tcPr marT="190500" marB="190500" marR="190500" marL="190500" anchor="ctr">
                    <a:lnL cap="flat" cmpd="sng" w="9525">
                      <a:solidFill>
                        <a:srgbClr val="990000"/>
                      </a:solidFill>
                      <a:prstDash val="solid"/>
                      <a:round/>
                      <a:headEnd len="sm" w="sm" type="none"/>
                      <a:tailEnd len="sm" w="sm" type="none"/>
                    </a:lnL>
                    <a:lnR cap="flat" cmpd="sng" w="9525">
                      <a:solidFill>
                        <a:srgbClr val="990000"/>
                      </a:solidFill>
                      <a:prstDash val="solid"/>
                      <a:round/>
                      <a:headEnd len="sm" w="sm" type="none"/>
                      <a:tailEnd len="sm" w="sm" type="none"/>
                    </a:lnR>
                    <a:lnT cap="flat" cmpd="sng" w="9525">
                      <a:solidFill>
                        <a:srgbClr val="990000"/>
                      </a:solidFill>
                      <a:prstDash val="solid"/>
                      <a:round/>
                      <a:headEnd len="sm" w="sm" type="none"/>
                      <a:tailEnd len="sm" w="sm" type="none"/>
                    </a:lnT>
                    <a:lnB cap="flat" cmpd="sng" w="9525">
                      <a:solidFill>
                        <a:srgbClr val="990000"/>
                      </a:solidFill>
                      <a:prstDash val="solid"/>
                      <a:round/>
                      <a:headEnd len="sm" w="sm" type="none"/>
                      <a:tailEnd len="sm" w="sm" type="none"/>
                    </a:lnB>
                    <a:solidFill>
                      <a:srgbClr val="FFFFFF"/>
                    </a:solidFill>
                  </a:tcPr>
                </a:tc>
                <a:tc>
                  <a:txBody>
                    <a:bodyPr/>
                    <a:lstStyle/>
                    <a:p>
                      <a:pPr indent="-377825" lvl="1" marL="755651" marR="0" rtl="0" algn="just">
                        <a:lnSpc>
                          <a:spcPct val="140000"/>
                        </a:lnSpc>
                        <a:spcBef>
                          <a:spcPts val="0"/>
                        </a:spcBef>
                        <a:spcAft>
                          <a:spcPts val="0"/>
                        </a:spcAft>
                        <a:buClr>
                          <a:srgbClr val="000000"/>
                        </a:buClr>
                        <a:buSzPts val="3500"/>
                        <a:buFont typeface="Arial"/>
                        <a:buChar char="•"/>
                      </a:pPr>
                      <a:r>
                        <a:rPr lang="en-US" sz="3500" u="none" cap="none" strike="noStrike">
                          <a:solidFill>
                            <a:srgbClr val="000000"/>
                          </a:solidFill>
                          <a:latin typeface="Roboto Condensed"/>
                          <a:ea typeface="Roboto Condensed"/>
                          <a:cs typeface="Roboto Condensed"/>
                          <a:sym typeface="Roboto Condensed"/>
                        </a:rPr>
                        <a:t>Khi nghe Đan Thiềm báo tin loạn quân đang kéo về triều đình để phá Cửu Trùng Đài, Vũ Như Tô vẫn ngạc nhiên, không tin, một mực cho rằng mình vô tội, thậm chí không tin Cửu Trùng Đài có thể bị phá huỷ.</a:t>
                      </a:r>
                      <a:endParaRPr sz="1100" u="none" cap="none" strike="noStrike"/>
                    </a:p>
                    <a:p>
                      <a:pPr indent="-377825" lvl="1" marL="755651" marR="0" rtl="0" algn="just">
                        <a:lnSpc>
                          <a:spcPct val="140000"/>
                        </a:lnSpc>
                        <a:spcBef>
                          <a:spcPts val="0"/>
                        </a:spcBef>
                        <a:spcAft>
                          <a:spcPts val="0"/>
                        </a:spcAft>
                        <a:buClr>
                          <a:srgbClr val="000000"/>
                        </a:buClr>
                        <a:buSzPts val="3500"/>
                        <a:buFont typeface="Arial"/>
                        <a:buChar char="•"/>
                      </a:pPr>
                      <a:r>
                        <a:rPr lang="en-US" sz="3500" u="none" cap="none" strike="noStrike">
                          <a:solidFill>
                            <a:srgbClr val="000000"/>
                          </a:solidFill>
                          <a:latin typeface="Roboto Condensed"/>
                          <a:ea typeface="Roboto Condensed"/>
                          <a:cs typeface="Roboto Condensed"/>
                          <a:sym typeface="Roboto Condensed"/>
                        </a:rPr>
                        <a:t>Vũ Như Tô một mực khẳng định họ hiểu lầm. Quyết không bỏ Cửu Trùng Đài. </a:t>
                      </a:r>
                      <a:endParaRPr/>
                    </a:p>
                  </a:txBody>
                  <a:tcPr marT="190500" marB="190500" marR="190500" marL="190500" anchor="ctr">
                    <a:lnL cap="flat" cmpd="sng" w="9525">
                      <a:solidFill>
                        <a:srgbClr val="990000"/>
                      </a:solidFill>
                      <a:prstDash val="solid"/>
                      <a:round/>
                      <a:headEnd len="sm" w="sm" type="none"/>
                      <a:tailEnd len="sm" w="sm" type="none"/>
                    </a:lnL>
                    <a:lnR cap="flat" cmpd="sng" w="9525">
                      <a:solidFill>
                        <a:srgbClr val="990000"/>
                      </a:solidFill>
                      <a:prstDash val="solid"/>
                      <a:round/>
                      <a:headEnd len="sm" w="sm" type="none"/>
                      <a:tailEnd len="sm" w="sm" type="none"/>
                    </a:lnR>
                    <a:lnT cap="flat" cmpd="sng" w="9525">
                      <a:solidFill>
                        <a:srgbClr val="990000"/>
                      </a:solidFill>
                      <a:prstDash val="solid"/>
                      <a:round/>
                      <a:headEnd len="sm" w="sm" type="none"/>
                      <a:tailEnd len="sm" w="sm" type="none"/>
                    </a:lnT>
                    <a:lnB cap="flat" cmpd="sng" w="9525">
                      <a:solidFill>
                        <a:srgbClr val="990000"/>
                      </a:solidFill>
                      <a:prstDash val="solid"/>
                      <a:round/>
                      <a:headEnd len="sm" w="sm" type="none"/>
                      <a:tailEnd len="sm" w="sm" type="none"/>
                    </a:lnB>
                    <a:solidFill>
                      <a:srgbClr val="FFFFFF"/>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xEl>
                                              <p:pRg end="0" st="0"/>
                                            </p:txEl>
                                          </p:spTgt>
                                        </p:tgtEl>
                                        <p:attrNameLst>
                                          <p:attrName>style.visibility</p:attrName>
                                        </p:attrNameLst>
                                      </p:cBhvr>
                                      <p:to>
                                        <p:strVal val="visible"/>
                                      </p:to>
                                    </p:set>
                                    <p:animEffect filter="fade" transition="in">
                                      <p:cBhvr>
                                        <p:cTn dur="500"/>
                                        <p:tgtEl>
                                          <p:spTgt spid="5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500"/>
                                        <p:tgtEl>
                                          <p:spTgt spid="5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22"/>
          <p:cNvSpPr/>
          <p:nvPr/>
        </p:nvSpPr>
        <p:spPr>
          <a:xfrm>
            <a:off x="19616" y="96588"/>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548" name="Google Shape;548;p22"/>
          <p:cNvSpPr/>
          <p:nvPr/>
        </p:nvSpPr>
        <p:spPr>
          <a:xfrm>
            <a:off x="-24257" y="-2485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2"/>
          <p:cNvSpPr/>
          <p:nvPr/>
        </p:nvSpPr>
        <p:spPr>
          <a:xfrm flipH="1">
            <a:off x="-314830" y="2919399"/>
            <a:ext cx="4565684" cy="9477612"/>
          </a:xfrm>
          <a:custGeom>
            <a:rect b="b" l="l" r="r" t="t"/>
            <a:pathLst>
              <a:path extrusionOk="0" h="9477612" w="4565684">
                <a:moveTo>
                  <a:pt x="4565685" y="0"/>
                </a:moveTo>
                <a:lnTo>
                  <a:pt x="0" y="0"/>
                </a:lnTo>
                <a:lnTo>
                  <a:pt x="0" y="9477612"/>
                </a:lnTo>
                <a:lnTo>
                  <a:pt x="4565685" y="9477612"/>
                </a:lnTo>
                <a:lnTo>
                  <a:pt x="4565685" y="0"/>
                </a:lnTo>
                <a:close/>
              </a:path>
            </a:pathLst>
          </a:custGeom>
          <a:blipFill rotWithShape="1">
            <a:blip r:embed="rId4">
              <a:alphaModFix/>
            </a:blip>
            <a:stretch>
              <a:fillRect b="0" l="-86559" r="-21012" t="0"/>
            </a:stretch>
          </a:blipFill>
          <a:ln>
            <a:noFill/>
          </a:ln>
        </p:spPr>
      </p:sp>
      <p:sp>
        <p:nvSpPr>
          <p:cNvPr id="550" name="Google Shape;550;p22"/>
          <p:cNvSpPr txBox="1"/>
          <p:nvPr/>
        </p:nvSpPr>
        <p:spPr>
          <a:xfrm>
            <a:off x="449506" y="324069"/>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551" name="Google Shape;551;p22"/>
          <p:cNvSpPr txBox="1"/>
          <p:nvPr/>
        </p:nvSpPr>
        <p:spPr>
          <a:xfrm>
            <a:off x="449506" y="1547799"/>
            <a:ext cx="4952205" cy="7048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4500" u="none" cap="none" strike="noStrike">
                <a:solidFill>
                  <a:srgbClr val="000000"/>
                </a:solidFill>
                <a:latin typeface="Roboto Condensed"/>
                <a:ea typeface="Roboto Condensed"/>
                <a:cs typeface="Roboto Condensed"/>
                <a:sym typeface="Roboto Condensed"/>
              </a:rPr>
              <a:t>3.2. Đọc hiểu văn bản</a:t>
            </a:r>
            <a:endParaRPr/>
          </a:p>
        </p:txBody>
      </p:sp>
      <p:sp>
        <p:nvSpPr>
          <p:cNvPr id="552" name="Google Shape;552;p22"/>
          <p:cNvSpPr txBox="1"/>
          <p:nvPr/>
        </p:nvSpPr>
        <p:spPr>
          <a:xfrm>
            <a:off x="449506" y="2347899"/>
            <a:ext cx="6831907" cy="57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00" u="none" cap="none" strike="noStrike">
                <a:solidFill>
                  <a:srgbClr val="000000"/>
                </a:solidFill>
                <a:latin typeface="Roboto Condensed"/>
                <a:ea typeface="Roboto Condensed"/>
                <a:cs typeface="Roboto Condensed"/>
                <a:sym typeface="Roboto Condensed"/>
              </a:rPr>
              <a:t>b. Nhân vật Vũ Như Tô</a:t>
            </a:r>
            <a:endParaRPr/>
          </a:p>
        </p:txBody>
      </p:sp>
      <p:sp>
        <p:nvSpPr>
          <p:cNvPr id="553" name="Google Shape;553;p22"/>
          <p:cNvSpPr txBox="1"/>
          <p:nvPr/>
        </p:nvSpPr>
        <p:spPr>
          <a:xfrm>
            <a:off x="2925609" y="3143087"/>
            <a:ext cx="8451900" cy="615600"/>
          </a:xfrm>
          <a:prstGeom prst="rect">
            <a:avLst/>
          </a:prstGeom>
          <a:noFill/>
          <a:ln>
            <a:noFill/>
          </a:ln>
        </p:spPr>
        <p:txBody>
          <a:bodyPr anchorCtr="0" anchor="t" bIns="0" lIns="0" spcFirstLastPara="1" rIns="0" wrap="square" tIns="0">
            <a:spAutoFit/>
          </a:bodyPr>
          <a:lstStyle/>
          <a:p>
            <a:pPr indent="-431800" lvl="1" marL="863599" marR="0" rtl="0" algn="just">
              <a:lnSpc>
                <a:spcPct val="144011"/>
              </a:lnSpc>
              <a:spcBef>
                <a:spcPts val="0"/>
              </a:spcBef>
              <a:spcAft>
                <a:spcPts val="0"/>
              </a:spcAft>
              <a:buClr>
                <a:srgbClr val="000000"/>
              </a:buClr>
              <a:buSzPts val="3999"/>
              <a:buFont typeface="Arial"/>
              <a:buChar char="•"/>
            </a:pPr>
            <a:r>
              <a:rPr b="0" i="0" lang="en-US" sz="3999" u="none" cap="none" strike="noStrike">
                <a:solidFill>
                  <a:srgbClr val="000000"/>
                </a:solidFill>
                <a:latin typeface="Roboto Condensed"/>
                <a:ea typeface="Roboto Condensed"/>
                <a:cs typeface="Roboto Condensed"/>
                <a:sym typeface="Roboto Condensed"/>
              </a:rPr>
              <a:t>Phẩm chất</a:t>
            </a:r>
            <a:endParaRPr/>
          </a:p>
        </p:txBody>
      </p:sp>
      <p:sp>
        <p:nvSpPr>
          <p:cNvPr id="554" name="Google Shape;554;p22"/>
          <p:cNvSpPr/>
          <p:nvPr/>
        </p:nvSpPr>
        <p:spPr>
          <a:xfrm>
            <a:off x="15638614" y="-24854"/>
            <a:ext cx="4613743" cy="11843525"/>
          </a:xfrm>
          <a:custGeom>
            <a:rect b="b" l="l" r="r" t="t"/>
            <a:pathLst>
              <a:path extrusionOk="0" h="11843525" w="4613743">
                <a:moveTo>
                  <a:pt x="0" y="0"/>
                </a:moveTo>
                <a:lnTo>
                  <a:pt x="4613743" y="0"/>
                </a:lnTo>
                <a:lnTo>
                  <a:pt x="4613743" y="11843525"/>
                </a:lnTo>
                <a:lnTo>
                  <a:pt x="0" y="11843525"/>
                </a:lnTo>
                <a:lnTo>
                  <a:pt x="0" y="0"/>
                </a:lnTo>
                <a:close/>
              </a:path>
            </a:pathLst>
          </a:custGeom>
          <a:blipFill rotWithShape="1">
            <a:blip r:embed="rId5">
              <a:alphaModFix/>
            </a:blip>
            <a:stretch>
              <a:fillRect b="0" l="0" r="0" t="0"/>
            </a:stretch>
          </a:blipFill>
          <a:ln>
            <a:noFill/>
          </a:ln>
        </p:spPr>
      </p:sp>
      <p:sp>
        <p:nvSpPr>
          <p:cNvPr id="555" name="Google Shape;555;p22"/>
          <p:cNvSpPr/>
          <p:nvPr/>
        </p:nvSpPr>
        <p:spPr>
          <a:xfrm>
            <a:off x="19615" y="9239864"/>
            <a:ext cx="18288000" cy="1047133"/>
          </a:xfrm>
          <a:custGeom>
            <a:rect b="b" l="l" r="r" t="t"/>
            <a:pathLst>
              <a:path extrusionOk="0" h="1047133" w="18288000">
                <a:moveTo>
                  <a:pt x="0" y="0"/>
                </a:moveTo>
                <a:lnTo>
                  <a:pt x="18288001" y="0"/>
                </a:lnTo>
                <a:lnTo>
                  <a:pt x="18288001" y="1047133"/>
                </a:lnTo>
                <a:lnTo>
                  <a:pt x="0" y="1047133"/>
                </a:lnTo>
                <a:lnTo>
                  <a:pt x="0" y="0"/>
                </a:lnTo>
                <a:close/>
              </a:path>
            </a:pathLst>
          </a:custGeom>
          <a:blipFill rotWithShape="1">
            <a:blip r:embed="rId6">
              <a:alphaModFix/>
            </a:blip>
            <a:stretch>
              <a:fillRect b="-231353" l="0" r="0" t="-2006734"/>
            </a:stretch>
          </a:blipFill>
          <a:ln>
            <a:noFill/>
          </a:ln>
        </p:spPr>
      </p:sp>
      <p:graphicFrame>
        <p:nvGraphicFramePr>
          <p:cNvPr id="556" name="Google Shape;556;p22"/>
          <p:cNvGraphicFramePr/>
          <p:nvPr/>
        </p:nvGraphicFramePr>
        <p:xfrm>
          <a:off x="3325607" y="4064004"/>
          <a:ext cx="3000000" cy="3000000"/>
        </p:xfrm>
        <a:graphic>
          <a:graphicData uri="http://schemas.openxmlformats.org/drawingml/2006/table">
            <a:tbl>
              <a:tblPr>
                <a:noFill/>
                <a:tableStyleId>{40C205E0-5DBF-4ACC-B450-C79630B76ECE}</a:tableStyleId>
              </a:tblPr>
              <a:tblGrid>
                <a:gridCol w="2838225"/>
                <a:gridCol w="10340700"/>
              </a:tblGrid>
              <a:tr h="1115400">
                <a:tc>
                  <a:txBody>
                    <a:bodyPr/>
                    <a:lstStyle/>
                    <a:p>
                      <a:pPr indent="0" lvl="0" marL="0" marR="0" rtl="0" algn="ctr">
                        <a:lnSpc>
                          <a:spcPct val="140000"/>
                        </a:lnSpc>
                        <a:spcBef>
                          <a:spcPts val="0"/>
                        </a:spcBef>
                        <a:spcAft>
                          <a:spcPts val="0"/>
                        </a:spcAft>
                        <a:buNone/>
                      </a:pPr>
                      <a:r>
                        <a:rPr b="1" lang="en-US" sz="3500" u="none" cap="none" strike="noStrike">
                          <a:solidFill>
                            <a:srgbClr val="FFFFFF"/>
                          </a:solidFill>
                          <a:latin typeface="Roboto Condensed"/>
                          <a:ea typeface="Roboto Condensed"/>
                          <a:cs typeface="Roboto Condensed"/>
                          <a:sym typeface="Roboto Condensed"/>
                        </a:rPr>
                        <a:t>Lớp kịch</a:t>
                      </a:r>
                      <a:endParaRPr sz="1100" u="none" cap="none" strike="noStrike"/>
                    </a:p>
                  </a:txBody>
                  <a:tcPr marT="190500" marB="190500" marR="190500" marL="190500" anchor="ctr">
                    <a:lnL cap="flat" cmpd="sng" w="9525">
                      <a:solidFill>
                        <a:srgbClr val="9C0200"/>
                      </a:solidFill>
                      <a:prstDash val="solid"/>
                      <a:round/>
                      <a:headEnd len="sm" w="sm" type="none"/>
                      <a:tailEnd len="sm" w="sm" type="none"/>
                    </a:lnL>
                    <a:lnR cap="flat" cmpd="sng" w="9525">
                      <a:solidFill>
                        <a:srgbClr val="9C0200"/>
                      </a:solidFill>
                      <a:prstDash val="solid"/>
                      <a:round/>
                      <a:headEnd len="sm" w="sm" type="none"/>
                      <a:tailEnd len="sm" w="sm" type="none"/>
                    </a:lnR>
                    <a:lnT cap="flat" cmpd="sng" w="9525">
                      <a:solidFill>
                        <a:srgbClr val="9C0200"/>
                      </a:solidFill>
                      <a:prstDash val="solid"/>
                      <a:round/>
                      <a:headEnd len="sm" w="sm" type="none"/>
                      <a:tailEnd len="sm" w="sm" type="none"/>
                    </a:lnT>
                    <a:lnB cap="flat" cmpd="sng" w="9525">
                      <a:solidFill>
                        <a:srgbClr val="9C0200"/>
                      </a:solidFill>
                      <a:prstDash val="solid"/>
                      <a:round/>
                      <a:headEnd len="sm" w="sm" type="none"/>
                      <a:tailEnd len="sm" w="sm" type="none"/>
                    </a:lnB>
                    <a:solidFill>
                      <a:srgbClr val="980000"/>
                    </a:solidFill>
                  </a:tcPr>
                </a:tc>
                <a:tc>
                  <a:txBody>
                    <a:bodyPr/>
                    <a:lstStyle/>
                    <a:p>
                      <a:pPr indent="0" lvl="0" marL="0" marR="0" rtl="0" algn="ctr">
                        <a:lnSpc>
                          <a:spcPct val="140000"/>
                        </a:lnSpc>
                        <a:spcBef>
                          <a:spcPts val="0"/>
                        </a:spcBef>
                        <a:spcAft>
                          <a:spcPts val="0"/>
                        </a:spcAft>
                        <a:buNone/>
                      </a:pPr>
                      <a:r>
                        <a:rPr b="1" lang="en-US" sz="3500" u="none" cap="none" strike="noStrike">
                          <a:solidFill>
                            <a:srgbClr val="FFFFFF"/>
                          </a:solidFill>
                          <a:latin typeface="Roboto Condensed"/>
                          <a:ea typeface="Roboto Condensed"/>
                          <a:cs typeface="Roboto Condensed"/>
                          <a:sym typeface="Roboto Condensed"/>
                        </a:rPr>
                        <a:t>Diễn biến tâm lí và hành động</a:t>
                      </a:r>
                      <a:endParaRPr sz="1100" u="none" cap="none" strike="noStrike"/>
                    </a:p>
                  </a:txBody>
                  <a:tcPr marT="190500" marB="190500" marR="190500" marL="190500" anchor="ctr">
                    <a:lnL cap="flat" cmpd="sng" w="9525">
                      <a:solidFill>
                        <a:srgbClr val="9C0200"/>
                      </a:solidFill>
                      <a:prstDash val="solid"/>
                      <a:round/>
                      <a:headEnd len="sm" w="sm" type="none"/>
                      <a:tailEnd len="sm" w="sm" type="none"/>
                    </a:lnL>
                    <a:lnR cap="flat" cmpd="sng" w="9525">
                      <a:solidFill>
                        <a:srgbClr val="9C0200"/>
                      </a:solidFill>
                      <a:prstDash val="solid"/>
                      <a:round/>
                      <a:headEnd len="sm" w="sm" type="none"/>
                      <a:tailEnd len="sm" w="sm" type="none"/>
                    </a:lnR>
                    <a:lnT cap="flat" cmpd="sng" w="9525">
                      <a:solidFill>
                        <a:srgbClr val="9C0200"/>
                      </a:solidFill>
                      <a:prstDash val="solid"/>
                      <a:round/>
                      <a:headEnd len="sm" w="sm" type="none"/>
                      <a:tailEnd len="sm" w="sm" type="none"/>
                    </a:lnT>
                    <a:lnB cap="flat" cmpd="sng" w="9525">
                      <a:solidFill>
                        <a:srgbClr val="9C0200"/>
                      </a:solidFill>
                      <a:prstDash val="solid"/>
                      <a:round/>
                      <a:headEnd len="sm" w="sm" type="none"/>
                      <a:tailEnd len="sm" w="sm" type="none"/>
                    </a:lnB>
                    <a:solidFill>
                      <a:srgbClr val="980000"/>
                    </a:solidFill>
                  </a:tcPr>
                </a:tc>
              </a:tr>
              <a:tr h="4323375">
                <a:tc>
                  <a:txBody>
                    <a:bodyPr/>
                    <a:lstStyle/>
                    <a:p>
                      <a:pPr indent="0" lvl="0" marL="0" marR="0" rtl="0" algn="ctr">
                        <a:lnSpc>
                          <a:spcPct val="140000"/>
                        </a:lnSpc>
                        <a:spcBef>
                          <a:spcPts val="0"/>
                        </a:spcBef>
                        <a:spcAft>
                          <a:spcPts val="0"/>
                        </a:spcAft>
                        <a:buNone/>
                      </a:pPr>
                      <a:r>
                        <a:rPr b="1" lang="en-US" sz="3500" u="none" cap="none" strike="noStrike">
                          <a:solidFill>
                            <a:srgbClr val="000000"/>
                          </a:solidFill>
                          <a:latin typeface="Roboto Condensed"/>
                          <a:ea typeface="Roboto Condensed"/>
                          <a:cs typeface="Roboto Condensed"/>
                          <a:sym typeface="Roboto Condensed"/>
                        </a:rPr>
                        <a:t>Lớp 7 </a:t>
                      </a:r>
                      <a:endParaRPr sz="1100" u="none" cap="none" strike="noStrike"/>
                    </a:p>
                  </a:txBody>
                  <a:tcPr marT="190500" marB="190500" marR="190500" marL="190500" anchor="ctr">
                    <a:lnL cap="flat" cmpd="sng" w="9525">
                      <a:solidFill>
                        <a:srgbClr val="9C0200"/>
                      </a:solidFill>
                      <a:prstDash val="solid"/>
                      <a:round/>
                      <a:headEnd len="sm" w="sm" type="none"/>
                      <a:tailEnd len="sm" w="sm" type="none"/>
                    </a:lnL>
                    <a:lnR cap="flat" cmpd="sng" w="9525">
                      <a:solidFill>
                        <a:srgbClr val="9C0200"/>
                      </a:solidFill>
                      <a:prstDash val="solid"/>
                      <a:round/>
                      <a:headEnd len="sm" w="sm" type="none"/>
                      <a:tailEnd len="sm" w="sm" type="none"/>
                    </a:lnR>
                    <a:lnT cap="flat" cmpd="sng" w="9525">
                      <a:solidFill>
                        <a:srgbClr val="9C0200"/>
                      </a:solidFill>
                      <a:prstDash val="solid"/>
                      <a:round/>
                      <a:headEnd len="sm" w="sm" type="none"/>
                      <a:tailEnd len="sm" w="sm" type="none"/>
                    </a:lnT>
                    <a:lnB cap="flat" cmpd="sng" w="9525">
                      <a:solidFill>
                        <a:srgbClr val="9C0200"/>
                      </a:solidFill>
                      <a:prstDash val="solid"/>
                      <a:round/>
                      <a:headEnd len="sm" w="sm" type="none"/>
                      <a:tailEnd len="sm" w="sm" type="none"/>
                    </a:lnB>
                    <a:solidFill>
                      <a:srgbClr val="FFFFFF"/>
                    </a:solidFill>
                  </a:tcPr>
                </a:tc>
                <a:tc>
                  <a:txBody>
                    <a:bodyPr/>
                    <a:lstStyle/>
                    <a:p>
                      <a:pPr indent="-377825" lvl="1" marL="755651" marR="0" rtl="0" algn="just">
                        <a:lnSpc>
                          <a:spcPct val="140000"/>
                        </a:lnSpc>
                        <a:spcBef>
                          <a:spcPts val="0"/>
                        </a:spcBef>
                        <a:spcAft>
                          <a:spcPts val="0"/>
                        </a:spcAft>
                        <a:buClr>
                          <a:srgbClr val="000000"/>
                        </a:buClr>
                        <a:buSzPts val="3500"/>
                        <a:buFont typeface="Arial"/>
                        <a:buChar char="•"/>
                      </a:pPr>
                      <a:r>
                        <a:rPr lang="en-US" sz="3500" u="none" cap="none" strike="noStrike">
                          <a:solidFill>
                            <a:srgbClr val="000000"/>
                          </a:solidFill>
                          <a:latin typeface="Roboto Condensed"/>
                          <a:ea typeface="Roboto Condensed"/>
                          <a:cs typeface="Roboto Condensed"/>
                          <a:sym typeface="Roboto Condensed"/>
                        </a:rPr>
                        <a:t>Khi bị đám cung nữ vu oan, đám quân khởi loạn chế giễu, sỉ nhục và khi chứng kiến việc Đan Thiềm ra sức bảo vệ cho mình, Vũ Như Tô đã nói những lời đanh thép, thể hiện một thái độ rất thẳng thắn, không chịu khuất phục trước cường quyền</a:t>
                      </a:r>
                      <a:endParaRPr sz="1100" u="none" cap="none" strike="noStrike"/>
                    </a:p>
                  </a:txBody>
                  <a:tcPr marT="190500" marB="190500" marR="190500" marL="190500" anchor="ctr">
                    <a:lnL cap="flat" cmpd="sng" w="9525">
                      <a:solidFill>
                        <a:srgbClr val="9C0200"/>
                      </a:solidFill>
                      <a:prstDash val="solid"/>
                      <a:round/>
                      <a:headEnd len="sm" w="sm" type="none"/>
                      <a:tailEnd len="sm" w="sm" type="none"/>
                    </a:lnL>
                    <a:lnR cap="flat" cmpd="sng" w="9525">
                      <a:solidFill>
                        <a:srgbClr val="9C0200"/>
                      </a:solidFill>
                      <a:prstDash val="solid"/>
                      <a:round/>
                      <a:headEnd len="sm" w="sm" type="none"/>
                      <a:tailEnd len="sm" w="sm" type="none"/>
                    </a:lnR>
                    <a:lnT cap="flat" cmpd="sng" w="9525">
                      <a:solidFill>
                        <a:srgbClr val="9C0200"/>
                      </a:solidFill>
                      <a:prstDash val="solid"/>
                      <a:round/>
                      <a:headEnd len="sm" w="sm" type="none"/>
                      <a:tailEnd len="sm" w="sm" type="none"/>
                    </a:lnT>
                    <a:lnB cap="flat" cmpd="sng" w="9525">
                      <a:solidFill>
                        <a:srgbClr val="9C0200"/>
                      </a:solidFill>
                      <a:prstDash val="solid"/>
                      <a:round/>
                      <a:headEnd len="sm" w="sm" type="none"/>
                      <a:tailEnd len="sm" w="sm" type="none"/>
                    </a:lnB>
                    <a:solidFill>
                      <a:srgbClr val="FFFFFF"/>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500"/>
                                        <p:tgtEl>
                                          <p:spTgt spid="5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23"/>
          <p:cNvSpPr/>
          <p:nvPr/>
        </p:nvSpPr>
        <p:spPr>
          <a:xfrm>
            <a:off x="19616" y="96588"/>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566" name="Google Shape;566;p23"/>
          <p:cNvSpPr/>
          <p:nvPr/>
        </p:nvSpPr>
        <p:spPr>
          <a:xfrm>
            <a:off x="-24257" y="-2485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3"/>
          <p:cNvSpPr/>
          <p:nvPr/>
        </p:nvSpPr>
        <p:spPr>
          <a:xfrm flipH="1">
            <a:off x="-314830" y="2919399"/>
            <a:ext cx="4565684" cy="9477612"/>
          </a:xfrm>
          <a:custGeom>
            <a:rect b="b" l="l" r="r" t="t"/>
            <a:pathLst>
              <a:path extrusionOk="0" h="9477612" w="4565684">
                <a:moveTo>
                  <a:pt x="4565685" y="0"/>
                </a:moveTo>
                <a:lnTo>
                  <a:pt x="0" y="0"/>
                </a:lnTo>
                <a:lnTo>
                  <a:pt x="0" y="9477612"/>
                </a:lnTo>
                <a:lnTo>
                  <a:pt x="4565685" y="9477612"/>
                </a:lnTo>
                <a:lnTo>
                  <a:pt x="4565685" y="0"/>
                </a:lnTo>
                <a:close/>
              </a:path>
            </a:pathLst>
          </a:custGeom>
          <a:blipFill rotWithShape="1">
            <a:blip r:embed="rId4">
              <a:alphaModFix/>
            </a:blip>
            <a:stretch>
              <a:fillRect b="0" l="-86559" r="-21012" t="0"/>
            </a:stretch>
          </a:blipFill>
          <a:ln>
            <a:noFill/>
          </a:ln>
        </p:spPr>
      </p:sp>
      <p:sp>
        <p:nvSpPr>
          <p:cNvPr id="568" name="Google Shape;568;p23"/>
          <p:cNvSpPr txBox="1"/>
          <p:nvPr/>
        </p:nvSpPr>
        <p:spPr>
          <a:xfrm>
            <a:off x="449506" y="324069"/>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569" name="Google Shape;569;p23"/>
          <p:cNvSpPr txBox="1"/>
          <p:nvPr/>
        </p:nvSpPr>
        <p:spPr>
          <a:xfrm>
            <a:off x="449506" y="1547799"/>
            <a:ext cx="4952205" cy="7048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4500" u="none" cap="none" strike="noStrike">
                <a:solidFill>
                  <a:srgbClr val="000000"/>
                </a:solidFill>
                <a:latin typeface="Roboto Condensed"/>
                <a:ea typeface="Roboto Condensed"/>
                <a:cs typeface="Roboto Condensed"/>
                <a:sym typeface="Roboto Condensed"/>
              </a:rPr>
              <a:t>3.2. Đọc hiểu văn bản</a:t>
            </a:r>
            <a:endParaRPr/>
          </a:p>
        </p:txBody>
      </p:sp>
      <p:sp>
        <p:nvSpPr>
          <p:cNvPr id="570" name="Google Shape;570;p23"/>
          <p:cNvSpPr txBox="1"/>
          <p:nvPr/>
        </p:nvSpPr>
        <p:spPr>
          <a:xfrm>
            <a:off x="449506" y="2347899"/>
            <a:ext cx="6831907" cy="57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00" u="none" cap="none" strike="noStrike">
                <a:solidFill>
                  <a:srgbClr val="000000"/>
                </a:solidFill>
                <a:latin typeface="Roboto Condensed"/>
                <a:ea typeface="Roboto Condensed"/>
                <a:cs typeface="Roboto Condensed"/>
                <a:sym typeface="Roboto Condensed"/>
              </a:rPr>
              <a:t>b. Nhân vật Vũ Như Tô</a:t>
            </a:r>
            <a:endParaRPr/>
          </a:p>
        </p:txBody>
      </p:sp>
      <p:sp>
        <p:nvSpPr>
          <p:cNvPr id="571" name="Google Shape;571;p23"/>
          <p:cNvSpPr txBox="1"/>
          <p:nvPr/>
        </p:nvSpPr>
        <p:spPr>
          <a:xfrm>
            <a:off x="2925609" y="2919399"/>
            <a:ext cx="8451951" cy="697230"/>
          </a:xfrm>
          <a:prstGeom prst="rect">
            <a:avLst/>
          </a:prstGeom>
          <a:noFill/>
          <a:ln>
            <a:noFill/>
          </a:ln>
        </p:spPr>
        <p:txBody>
          <a:bodyPr anchorCtr="0" anchor="t" bIns="0" lIns="0" spcFirstLastPara="1" rIns="0" wrap="square" tIns="0">
            <a:spAutoFit/>
          </a:bodyPr>
          <a:lstStyle/>
          <a:p>
            <a:pPr indent="-431800" lvl="1" marL="863599" marR="0" rtl="0" algn="just">
              <a:lnSpc>
                <a:spcPct val="144011"/>
              </a:lnSpc>
              <a:spcBef>
                <a:spcPts val="0"/>
              </a:spcBef>
              <a:spcAft>
                <a:spcPts val="0"/>
              </a:spcAft>
              <a:buClr>
                <a:srgbClr val="000000"/>
              </a:buClr>
              <a:buSzPts val="3999"/>
              <a:buFont typeface="Arial"/>
              <a:buChar char="•"/>
            </a:pPr>
            <a:r>
              <a:rPr b="0" i="0" lang="en-US" sz="3999" u="none" cap="none" strike="noStrike">
                <a:solidFill>
                  <a:srgbClr val="000000"/>
                </a:solidFill>
                <a:latin typeface="Roboto Condensed"/>
                <a:ea typeface="Roboto Condensed"/>
                <a:cs typeface="Roboto Condensed"/>
                <a:sym typeface="Roboto Condensed"/>
              </a:rPr>
              <a:t>Phẩm chất</a:t>
            </a:r>
            <a:endParaRPr/>
          </a:p>
        </p:txBody>
      </p:sp>
      <p:sp>
        <p:nvSpPr>
          <p:cNvPr id="572" name="Google Shape;572;p23"/>
          <p:cNvSpPr/>
          <p:nvPr/>
        </p:nvSpPr>
        <p:spPr>
          <a:xfrm>
            <a:off x="15638614" y="-24854"/>
            <a:ext cx="4613743" cy="11843525"/>
          </a:xfrm>
          <a:custGeom>
            <a:rect b="b" l="l" r="r" t="t"/>
            <a:pathLst>
              <a:path extrusionOk="0" h="11843525" w="4613743">
                <a:moveTo>
                  <a:pt x="0" y="0"/>
                </a:moveTo>
                <a:lnTo>
                  <a:pt x="4613743" y="0"/>
                </a:lnTo>
                <a:lnTo>
                  <a:pt x="4613743" y="11843525"/>
                </a:lnTo>
                <a:lnTo>
                  <a:pt x="0" y="11843525"/>
                </a:lnTo>
                <a:lnTo>
                  <a:pt x="0" y="0"/>
                </a:lnTo>
                <a:close/>
              </a:path>
            </a:pathLst>
          </a:custGeom>
          <a:blipFill rotWithShape="1">
            <a:blip r:embed="rId5">
              <a:alphaModFix/>
            </a:blip>
            <a:stretch>
              <a:fillRect b="0" l="0" r="0" t="0"/>
            </a:stretch>
          </a:blipFill>
          <a:ln>
            <a:noFill/>
          </a:ln>
        </p:spPr>
      </p:sp>
      <p:sp>
        <p:nvSpPr>
          <p:cNvPr id="573" name="Google Shape;573;p23"/>
          <p:cNvSpPr/>
          <p:nvPr/>
        </p:nvSpPr>
        <p:spPr>
          <a:xfrm>
            <a:off x="19615" y="9239864"/>
            <a:ext cx="18288000" cy="1047133"/>
          </a:xfrm>
          <a:custGeom>
            <a:rect b="b" l="l" r="r" t="t"/>
            <a:pathLst>
              <a:path extrusionOk="0" h="1047133" w="18288000">
                <a:moveTo>
                  <a:pt x="0" y="0"/>
                </a:moveTo>
                <a:lnTo>
                  <a:pt x="18288001" y="0"/>
                </a:lnTo>
                <a:lnTo>
                  <a:pt x="18288001" y="1047133"/>
                </a:lnTo>
                <a:lnTo>
                  <a:pt x="0" y="1047133"/>
                </a:lnTo>
                <a:lnTo>
                  <a:pt x="0" y="0"/>
                </a:lnTo>
                <a:close/>
              </a:path>
            </a:pathLst>
          </a:custGeom>
          <a:blipFill rotWithShape="1">
            <a:blip r:embed="rId6">
              <a:alphaModFix/>
            </a:blip>
            <a:stretch>
              <a:fillRect b="-231353" l="0" r="0" t="-2006734"/>
            </a:stretch>
          </a:blipFill>
          <a:ln>
            <a:noFill/>
          </a:ln>
        </p:spPr>
      </p:sp>
      <p:graphicFrame>
        <p:nvGraphicFramePr>
          <p:cNvPr id="574" name="Google Shape;574;p23"/>
          <p:cNvGraphicFramePr/>
          <p:nvPr/>
        </p:nvGraphicFramePr>
        <p:xfrm>
          <a:off x="3325607" y="3711879"/>
          <a:ext cx="3000000" cy="3000000"/>
        </p:xfrm>
        <a:graphic>
          <a:graphicData uri="http://schemas.openxmlformats.org/drawingml/2006/table">
            <a:tbl>
              <a:tblPr>
                <a:noFill/>
                <a:tableStyleId>{40C205E0-5DBF-4ACC-B450-C79630B76ECE}</a:tableStyleId>
              </a:tblPr>
              <a:tblGrid>
                <a:gridCol w="2712450"/>
                <a:gridCol w="10466475"/>
              </a:tblGrid>
              <a:tr h="1115400">
                <a:tc>
                  <a:txBody>
                    <a:bodyPr/>
                    <a:lstStyle/>
                    <a:p>
                      <a:pPr indent="0" lvl="0" marL="0" marR="0" rtl="0" algn="ctr">
                        <a:lnSpc>
                          <a:spcPct val="140000"/>
                        </a:lnSpc>
                        <a:spcBef>
                          <a:spcPts val="0"/>
                        </a:spcBef>
                        <a:spcAft>
                          <a:spcPts val="0"/>
                        </a:spcAft>
                        <a:buNone/>
                      </a:pPr>
                      <a:r>
                        <a:rPr b="1" lang="en-US" sz="3500" u="none" cap="none" strike="noStrike">
                          <a:solidFill>
                            <a:srgbClr val="FFFFFF"/>
                          </a:solidFill>
                          <a:latin typeface="Roboto Condensed"/>
                          <a:ea typeface="Roboto Condensed"/>
                          <a:cs typeface="Roboto Condensed"/>
                          <a:sym typeface="Roboto Condensed"/>
                        </a:rPr>
                        <a:t>Lớp kịch</a:t>
                      </a:r>
                      <a:endParaRPr sz="1100" u="none" cap="none" strike="noStrike"/>
                    </a:p>
                  </a:txBody>
                  <a:tcPr marT="190500" marB="190500" marR="190500" marL="190500" anchor="ctr">
                    <a:lnL cap="flat" cmpd="sng" w="9525">
                      <a:solidFill>
                        <a:srgbClr val="9C0200"/>
                      </a:solidFill>
                      <a:prstDash val="solid"/>
                      <a:round/>
                      <a:headEnd len="sm" w="sm" type="none"/>
                      <a:tailEnd len="sm" w="sm" type="none"/>
                    </a:lnL>
                    <a:lnR cap="flat" cmpd="sng" w="9525">
                      <a:solidFill>
                        <a:srgbClr val="9C0200"/>
                      </a:solidFill>
                      <a:prstDash val="solid"/>
                      <a:round/>
                      <a:headEnd len="sm" w="sm" type="none"/>
                      <a:tailEnd len="sm" w="sm" type="none"/>
                    </a:lnR>
                    <a:lnT cap="flat" cmpd="sng" w="9525">
                      <a:solidFill>
                        <a:srgbClr val="9C0200"/>
                      </a:solidFill>
                      <a:prstDash val="solid"/>
                      <a:round/>
                      <a:headEnd len="sm" w="sm" type="none"/>
                      <a:tailEnd len="sm" w="sm" type="none"/>
                    </a:lnT>
                    <a:lnB cap="flat" cmpd="sng" w="9525">
                      <a:solidFill>
                        <a:srgbClr val="9C0200"/>
                      </a:solidFill>
                      <a:prstDash val="solid"/>
                      <a:round/>
                      <a:headEnd len="sm" w="sm" type="none"/>
                      <a:tailEnd len="sm" w="sm" type="none"/>
                    </a:lnB>
                    <a:solidFill>
                      <a:srgbClr val="980000"/>
                    </a:solidFill>
                  </a:tcPr>
                </a:tc>
                <a:tc>
                  <a:txBody>
                    <a:bodyPr/>
                    <a:lstStyle/>
                    <a:p>
                      <a:pPr indent="0" lvl="0" marL="0" marR="0" rtl="0" algn="ctr">
                        <a:lnSpc>
                          <a:spcPct val="140000"/>
                        </a:lnSpc>
                        <a:spcBef>
                          <a:spcPts val="0"/>
                        </a:spcBef>
                        <a:spcAft>
                          <a:spcPts val="0"/>
                        </a:spcAft>
                        <a:buNone/>
                      </a:pPr>
                      <a:r>
                        <a:rPr b="1" lang="en-US" sz="3500" u="none" cap="none" strike="noStrike">
                          <a:solidFill>
                            <a:srgbClr val="FFFFFF"/>
                          </a:solidFill>
                          <a:latin typeface="Roboto Condensed"/>
                          <a:ea typeface="Roboto Condensed"/>
                          <a:cs typeface="Roboto Condensed"/>
                          <a:sym typeface="Roboto Condensed"/>
                        </a:rPr>
                        <a:t>Diễn biến tâm lí và hành động</a:t>
                      </a:r>
                      <a:endParaRPr sz="1100" u="none" cap="none" strike="noStrike"/>
                    </a:p>
                  </a:txBody>
                  <a:tcPr marT="190500" marB="190500" marR="190500" marL="190500" anchor="ctr">
                    <a:lnL cap="flat" cmpd="sng" w="9525">
                      <a:solidFill>
                        <a:srgbClr val="9C0200"/>
                      </a:solidFill>
                      <a:prstDash val="solid"/>
                      <a:round/>
                      <a:headEnd len="sm" w="sm" type="none"/>
                      <a:tailEnd len="sm" w="sm" type="none"/>
                    </a:lnL>
                    <a:lnR cap="flat" cmpd="sng" w="9525">
                      <a:solidFill>
                        <a:srgbClr val="9C0200"/>
                      </a:solidFill>
                      <a:prstDash val="solid"/>
                      <a:round/>
                      <a:headEnd len="sm" w="sm" type="none"/>
                      <a:tailEnd len="sm" w="sm" type="none"/>
                    </a:lnR>
                    <a:lnT cap="flat" cmpd="sng" w="9525">
                      <a:solidFill>
                        <a:srgbClr val="9C0200"/>
                      </a:solidFill>
                      <a:prstDash val="solid"/>
                      <a:round/>
                      <a:headEnd len="sm" w="sm" type="none"/>
                      <a:tailEnd len="sm" w="sm" type="none"/>
                    </a:lnT>
                    <a:lnB cap="flat" cmpd="sng" w="9525">
                      <a:solidFill>
                        <a:srgbClr val="9C0200"/>
                      </a:solidFill>
                      <a:prstDash val="solid"/>
                      <a:round/>
                      <a:headEnd len="sm" w="sm" type="none"/>
                      <a:tailEnd len="sm" w="sm" type="none"/>
                    </a:lnB>
                    <a:solidFill>
                      <a:srgbClr val="980000"/>
                    </a:solidFill>
                  </a:tcPr>
                </a:tc>
              </a:tr>
              <a:tr h="4323375">
                <a:tc>
                  <a:txBody>
                    <a:bodyPr/>
                    <a:lstStyle/>
                    <a:p>
                      <a:pPr indent="0" lvl="0" marL="0" marR="0" rtl="0" algn="ctr">
                        <a:lnSpc>
                          <a:spcPct val="140000"/>
                        </a:lnSpc>
                        <a:spcBef>
                          <a:spcPts val="0"/>
                        </a:spcBef>
                        <a:spcAft>
                          <a:spcPts val="0"/>
                        </a:spcAft>
                        <a:buNone/>
                      </a:pPr>
                      <a:r>
                        <a:rPr b="1" lang="en-US" sz="3500" u="none" cap="none" strike="noStrike">
                          <a:solidFill>
                            <a:srgbClr val="000000"/>
                          </a:solidFill>
                          <a:latin typeface="Roboto Condensed"/>
                          <a:ea typeface="Roboto Condensed"/>
                          <a:cs typeface="Roboto Condensed"/>
                          <a:sym typeface="Roboto Condensed"/>
                        </a:rPr>
                        <a:t>Lớp 8</a:t>
                      </a:r>
                      <a:endParaRPr sz="1100" u="none" cap="none" strike="noStrike"/>
                    </a:p>
                  </a:txBody>
                  <a:tcPr marT="190500" marB="190500" marR="190500" marL="190500" anchor="ctr">
                    <a:lnL cap="flat" cmpd="sng" w="9525">
                      <a:solidFill>
                        <a:srgbClr val="9C0200"/>
                      </a:solidFill>
                      <a:prstDash val="solid"/>
                      <a:round/>
                      <a:headEnd len="sm" w="sm" type="none"/>
                      <a:tailEnd len="sm" w="sm" type="none"/>
                    </a:lnL>
                    <a:lnR cap="flat" cmpd="sng" w="9525">
                      <a:solidFill>
                        <a:srgbClr val="9C0200"/>
                      </a:solidFill>
                      <a:prstDash val="solid"/>
                      <a:round/>
                      <a:headEnd len="sm" w="sm" type="none"/>
                      <a:tailEnd len="sm" w="sm" type="none"/>
                    </a:lnR>
                    <a:lnT cap="flat" cmpd="sng" w="9525">
                      <a:solidFill>
                        <a:srgbClr val="9C0200"/>
                      </a:solidFill>
                      <a:prstDash val="solid"/>
                      <a:round/>
                      <a:headEnd len="sm" w="sm" type="none"/>
                      <a:tailEnd len="sm" w="sm" type="none"/>
                    </a:lnT>
                    <a:lnB cap="flat" cmpd="sng" w="9525">
                      <a:solidFill>
                        <a:srgbClr val="9C0200"/>
                      </a:solidFill>
                      <a:prstDash val="solid"/>
                      <a:round/>
                      <a:headEnd len="sm" w="sm" type="none"/>
                      <a:tailEnd len="sm" w="sm" type="none"/>
                    </a:lnB>
                    <a:solidFill>
                      <a:srgbClr val="FFFFFF"/>
                    </a:solidFill>
                  </a:tcPr>
                </a:tc>
                <a:tc>
                  <a:txBody>
                    <a:bodyPr/>
                    <a:lstStyle/>
                    <a:p>
                      <a:pPr indent="-377825" lvl="1" marL="755651" marR="0" rtl="0" algn="just">
                        <a:lnSpc>
                          <a:spcPct val="140000"/>
                        </a:lnSpc>
                        <a:spcBef>
                          <a:spcPts val="0"/>
                        </a:spcBef>
                        <a:spcAft>
                          <a:spcPts val="0"/>
                        </a:spcAft>
                        <a:buClr>
                          <a:srgbClr val="000000"/>
                        </a:buClr>
                        <a:buSzPts val="3500"/>
                        <a:buFont typeface="Arial"/>
                        <a:buChar char="•"/>
                      </a:pPr>
                      <a:r>
                        <a:rPr lang="en-US" sz="3500" u="none" cap="none" strike="noStrike">
                          <a:solidFill>
                            <a:srgbClr val="000000"/>
                          </a:solidFill>
                          <a:latin typeface="Roboto Condensed"/>
                          <a:ea typeface="Roboto Condensed"/>
                          <a:cs typeface="Roboto Condensed"/>
                          <a:sym typeface="Roboto Condensed"/>
                        </a:rPr>
                        <a:t>Ông vẫn không thôi hi vọng có thể thuyết phục An Hoà Hầu cho mình xây tiếp Cửu Trùng Đài. “Ta sẽ xây một đài vĩ đại để tạ lòng </a:t>
                      </a:r>
                      <a:r>
                        <a:rPr lang="en-US" sz="3500">
                          <a:latin typeface="Roboto Condensed"/>
                          <a:ea typeface="Roboto Condensed"/>
                          <a:cs typeface="Roboto Condensed"/>
                          <a:sym typeface="Roboto Condensed"/>
                        </a:rPr>
                        <a:t>tri</a:t>
                      </a:r>
                      <a:r>
                        <a:rPr lang="en-US" sz="3500" u="none" cap="none" strike="noStrike">
                          <a:solidFill>
                            <a:srgbClr val="000000"/>
                          </a:solidFill>
                          <a:latin typeface="Roboto Condensed"/>
                          <a:ea typeface="Roboto Condensed"/>
                          <a:cs typeface="Roboto Condensed"/>
                          <a:sym typeface="Roboto Condensed"/>
                          <a:extLst>
                            <a:ext uri="http://customooxmlschemas.google.com/">
                              <go:slidesCustomData xmlns:go="http://customooxmlschemas.google.com/" textRoundtripDataId="4"/>
                            </a:ext>
                          </a:extLst>
                        </a:rPr>
                        <a:t> k</a:t>
                      </a:r>
                      <a:r>
                        <a:rPr lang="en-US" sz="3500">
                          <a:latin typeface="Roboto Condensed"/>
                          <a:ea typeface="Roboto Condensed"/>
                          <a:cs typeface="Roboto Condensed"/>
                          <a:sym typeface="Roboto Condensed"/>
                          <a:extLst>
                            <a:ext uri="http://customooxmlschemas.google.com/">
                              <go:slidesCustomData xmlns:go="http://customooxmlschemas.google.com/" textRoundtripDataId="5"/>
                            </a:ext>
                          </a:extLst>
                        </a:rPr>
                        <a:t>ỉ</a:t>
                      </a:r>
                      <a:r>
                        <a:rPr lang="en-US" sz="3500" u="none" cap="none" strike="noStrike">
                          <a:solidFill>
                            <a:srgbClr val="000000"/>
                          </a:solidFill>
                          <a:latin typeface="Roboto Condensed"/>
                          <a:ea typeface="Roboto Condensed"/>
                          <a:cs typeface="Roboto Condensed"/>
                          <a:sym typeface="Roboto Condensed"/>
                          <a:extLst>
                            <a:ext uri="http://customooxmlschemas.google.com/">
                              <go:slidesCustomData xmlns:go="http://customooxmlschemas.google.com/" textRoundtripDataId="6"/>
                            </a:ext>
                          </a:extLst>
                        </a:rPr>
                        <a:t>;</a:t>
                      </a:r>
                      <a:r>
                        <a:rPr lang="en-US" sz="3500" u="none" cap="none" strike="noStrike">
                          <a:solidFill>
                            <a:srgbClr val="000000"/>
                          </a:solidFill>
                          <a:latin typeface="Roboto Condensed"/>
                          <a:ea typeface="Roboto Condensed"/>
                          <a:cs typeface="Roboto Condensed"/>
                          <a:sym typeface="Roboto Condensed"/>
                        </a:rPr>
                        <a:t> “ta không có tội và chủ tướng các người sẽ cởi trói cho ta để ta xây nốt Cửu Trùng Đài, dựng một kì công muôn thuở...”</a:t>
                      </a:r>
                      <a:endParaRPr sz="1100" u="none" cap="none" strike="noStrike"/>
                    </a:p>
                  </a:txBody>
                  <a:tcPr marT="190500" marB="190500" marR="190500" marL="190500" anchor="ctr">
                    <a:lnL cap="flat" cmpd="sng" w="9525">
                      <a:solidFill>
                        <a:srgbClr val="9C0200"/>
                      </a:solidFill>
                      <a:prstDash val="solid"/>
                      <a:round/>
                      <a:headEnd len="sm" w="sm" type="none"/>
                      <a:tailEnd len="sm" w="sm" type="none"/>
                    </a:lnL>
                    <a:lnR cap="flat" cmpd="sng" w="9525">
                      <a:solidFill>
                        <a:srgbClr val="9C0200"/>
                      </a:solidFill>
                      <a:prstDash val="solid"/>
                      <a:round/>
                      <a:headEnd len="sm" w="sm" type="none"/>
                      <a:tailEnd len="sm" w="sm" type="none"/>
                    </a:lnR>
                    <a:lnT cap="flat" cmpd="sng" w="9525">
                      <a:solidFill>
                        <a:srgbClr val="9C0200"/>
                      </a:solidFill>
                      <a:prstDash val="solid"/>
                      <a:round/>
                      <a:headEnd len="sm" w="sm" type="none"/>
                      <a:tailEnd len="sm" w="sm" type="none"/>
                    </a:lnT>
                    <a:lnB cap="flat" cmpd="sng" w="9525">
                      <a:solidFill>
                        <a:srgbClr val="9C0200"/>
                      </a:solidFill>
                      <a:prstDash val="solid"/>
                      <a:round/>
                      <a:headEnd len="sm" w="sm" type="none"/>
                      <a:tailEnd len="sm" w="sm" type="none"/>
                    </a:lnB>
                    <a:solidFill>
                      <a:srgbClr val="FFFFFF"/>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500"/>
                                        <p:tgtEl>
                                          <p:spTgt spid="5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24"/>
          <p:cNvSpPr/>
          <p:nvPr/>
        </p:nvSpPr>
        <p:spPr>
          <a:xfrm>
            <a:off x="19616" y="96588"/>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584" name="Google Shape;584;p24"/>
          <p:cNvSpPr/>
          <p:nvPr/>
        </p:nvSpPr>
        <p:spPr>
          <a:xfrm>
            <a:off x="-24257" y="-2485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4"/>
          <p:cNvSpPr/>
          <p:nvPr/>
        </p:nvSpPr>
        <p:spPr>
          <a:xfrm flipH="1">
            <a:off x="-314830" y="2919399"/>
            <a:ext cx="4565684" cy="9477612"/>
          </a:xfrm>
          <a:custGeom>
            <a:rect b="b" l="l" r="r" t="t"/>
            <a:pathLst>
              <a:path extrusionOk="0" h="9477612" w="4565684">
                <a:moveTo>
                  <a:pt x="4565685" y="0"/>
                </a:moveTo>
                <a:lnTo>
                  <a:pt x="0" y="0"/>
                </a:lnTo>
                <a:lnTo>
                  <a:pt x="0" y="9477612"/>
                </a:lnTo>
                <a:lnTo>
                  <a:pt x="4565685" y="9477612"/>
                </a:lnTo>
                <a:lnTo>
                  <a:pt x="4565685" y="0"/>
                </a:lnTo>
                <a:close/>
              </a:path>
            </a:pathLst>
          </a:custGeom>
          <a:blipFill rotWithShape="1">
            <a:blip r:embed="rId4">
              <a:alphaModFix/>
            </a:blip>
            <a:stretch>
              <a:fillRect b="0" l="-86559" r="-21012" t="0"/>
            </a:stretch>
          </a:blipFill>
          <a:ln>
            <a:noFill/>
          </a:ln>
        </p:spPr>
      </p:sp>
      <p:sp>
        <p:nvSpPr>
          <p:cNvPr id="586" name="Google Shape;586;p24"/>
          <p:cNvSpPr txBox="1"/>
          <p:nvPr/>
        </p:nvSpPr>
        <p:spPr>
          <a:xfrm>
            <a:off x="449506" y="324069"/>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587" name="Google Shape;587;p24"/>
          <p:cNvSpPr txBox="1"/>
          <p:nvPr/>
        </p:nvSpPr>
        <p:spPr>
          <a:xfrm>
            <a:off x="449506" y="1547799"/>
            <a:ext cx="4952205" cy="7048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4500" u="none" cap="none" strike="noStrike">
                <a:solidFill>
                  <a:srgbClr val="000000"/>
                </a:solidFill>
                <a:latin typeface="Roboto Condensed"/>
                <a:ea typeface="Roboto Condensed"/>
                <a:cs typeface="Roboto Condensed"/>
                <a:sym typeface="Roboto Condensed"/>
              </a:rPr>
              <a:t>3.2. Đọc hiểu văn bản</a:t>
            </a:r>
            <a:endParaRPr/>
          </a:p>
        </p:txBody>
      </p:sp>
      <p:sp>
        <p:nvSpPr>
          <p:cNvPr id="588" name="Google Shape;588;p24"/>
          <p:cNvSpPr txBox="1"/>
          <p:nvPr/>
        </p:nvSpPr>
        <p:spPr>
          <a:xfrm>
            <a:off x="449506" y="2347899"/>
            <a:ext cx="6831907" cy="57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00" u="none" cap="none" strike="noStrike">
                <a:solidFill>
                  <a:srgbClr val="000000"/>
                </a:solidFill>
                <a:latin typeface="Roboto Condensed"/>
                <a:ea typeface="Roboto Condensed"/>
                <a:cs typeface="Roboto Condensed"/>
                <a:sym typeface="Roboto Condensed"/>
              </a:rPr>
              <a:t>b. Nhân vật Vũ Như Tô</a:t>
            </a:r>
            <a:endParaRPr/>
          </a:p>
        </p:txBody>
      </p:sp>
      <p:sp>
        <p:nvSpPr>
          <p:cNvPr id="589" name="Google Shape;589;p24"/>
          <p:cNvSpPr txBox="1"/>
          <p:nvPr/>
        </p:nvSpPr>
        <p:spPr>
          <a:xfrm>
            <a:off x="2925609" y="2919399"/>
            <a:ext cx="8451951" cy="697230"/>
          </a:xfrm>
          <a:prstGeom prst="rect">
            <a:avLst/>
          </a:prstGeom>
          <a:noFill/>
          <a:ln>
            <a:noFill/>
          </a:ln>
        </p:spPr>
        <p:txBody>
          <a:bodyPr anchorCtr="0" anchor="t" bIns="0" lIns="0" spcFirstLastPara="1" rIns="0" wrap="square" tIns="0">
            <a:spAutoFit/>
          </a:bodyPr>
          <a:lstStyle/>
          <a:p>
            <a:pPr indent="-431800" lvl="1" marL="863599" marR="0" rtl="0" algn="just">
              <a:lnSpc>
                <a:spcPct val="144011"/>
              </a:lnSpc>
              <a:spcBef>
                <a:spcPts val="0"/>
              </a:spcBef>
              <a:spcAft>
                <a:spcPts val="0"/>
              </a:spcAft>
              <a:buClr>
                <a:srgbClr val="000000"/>
              </a:buClr>
              <a:buSzPts val="3999"/>
              <a:buFont typeface="Arial"/>
              <a:buChar char="•"/>
            </a:pPr>
            <a:r>
              <a:rPr b="0" i="0" lang="en-US" sz="3999" u="none" cap="none" strike="noStrike">
                <a:solidFill>
                  <a:srgbClr val="000000"/>
                </a:solidFill>
                <a:latin typeface="Roboto Condensed"/>
                <a:ea typeface="Roboto Condensed"/>
                <a:cs typeface="Roboto Condensed"/>
                <a:sym typeface="Roboto Condensed"/>
              </a:rPr>
              <a:t>Phẩm chất</a:t>
            </a:r>
            <a:endParaRPr/>
          </a:p>
        </p:txBody>
      </p:sp>
      <p:sp>
        <p:nvSpPr>
          <p:cNvPr id="590" name="Google Shape;590;p24"/>
          <p:cNvSpPr/>
          <p:nvPr/>
        </p:nvSpPr>
        <p:spPr>
          <a:xfrm>
            <a:off x="15638614" y="-24854"/>
            <a:ext cx="4613743" cy="11843525"/>
          </a:xfrm>
          <a:custGeom>
            <a:rect b="b" l="l" r="r" t="t"/>
            <a:pathLst>
              <a:path extrusionOk="0" h="11843525" w="4613743">
                <a:moveTo>
                  <a:pt x="0" y="0"/>
                </a:moveTo>
                <a:lnTo>
                  <a:pt x="4613743" y="0"/>
                </a:lnTo>
                <a:lnTo>
                  <a:pt x="4613743" y="11843525"/>
                </a:lnTo>
                <a:lnTo>
                  <a:pt x="0" y="11843525"/>
                </a:lnTo>
                <a:lnTo>
                  <a:pt x="0" y="0"/>
                </a:lnTo>
                <a:close/>
              </a:path>
            </a:pathLst>
          </a:custGeom>
          <a:blipFill rotWithShape="1">
            <a:blip r:embed="rId5">
              <a:alphaModFix/>
            </a:blip>
            <a:stretch>
              <a:fillRect b="0" l="0" r="0" t="0"/>
            </a:stretch>
          </a:blipFill>
          <a:ln>
            <a:noFill/>
          </a:ln>
        </p:spPr>
      </p:sp>
      <p:sp>
        <p:nvSpPr>
          <p:cNvPr id="591" name="Google Shape;591;p24"/>
          <p:cNvSpPr/>
          <p:nvPr/>
        </p:nvSpPr>
        <p:spPr>
          <a:xfrm>
            <a:off x="19615" y="9239864"/>
            <a:ext cx="18288000" cy="1047133"/>
          </a:xfrm>
          <a:custGeom>
            <a:rect b="b" l="l" r="r" t="t"/>
            <a:pathLst>
              <a:path extrusionOk="0" h="1047133" w="18288000">
                <a:moveTo>
                  <a:pt x="0" y="0"/>
                </a:moveTo>
                <a:lnTo>
                  <a:pt x="18288001" y="0"/>
                </a:lnTo>
                <a:lnTo>
                  <a:pt x="18288001" y="1047133"/>
                </a:lnTo>
                <a:lnTo>
                  <a:pt x="0" y="1047133"/>
                </a:lnTo>
                <a:lnTo>
                  <a:pt x="0" y="0"/>
                </a:lnTo>
                <a:close/>
              </a:path>
            </a:pathLst>
          </a:custGeom>
          <a:blipFill rotWithShape="1">
            <a:blip r:embed="rId6">
              <a:alphaModFix/>
            </a:blip>
            <a:stretch>
              <a:fillRect b="-231353" l="0" r="0" t="-2006734"/>
            </a:stretch>
          </a:blipFill>
          <a:ln>
            <a:noFill/>
          </a:ln>
        </p:spPr>
      </p:sp>
      <p:graphicFrame>
        <p:nvGraphicFramePr>
          <p:cNvPr id="592" name="Google Shape;592;p24"/>
          <p:cNvGraphicFramePr/>
          <p:nvPr/>
        </p:nvGraphicFramePr>
        <p:xfrm>
          <a:off x="3325607" y="3711879"/>
          <a:ext cx="3000000" cy="3000000"/>
        </p:xfrm>
        <a:graphic>
          <a:graphicData uri="http://schemas.openxmlformats.org/drawingml/2006/table">
            <a:tbl>
              <a:tblPr>
                <a:noFill/>
                <a:tableStyleId>{40C205E0-5DBF-4ACC-B450-C79630B76ECE}</a:tableStyleId>
              </a:tblPr>
              <a:tblGrid>
                <a:gridCol w="2475725"/>
                <a:gridCol w="10703225"/>
              </a:tblGrid>
              <a:tr h="1111275">
                <a:tc>
                  <a:txBody>
                    <a:bodyPr/>
                    <a:lstStyle/>
                    <a:p>
                      <a:pPr indent="0" lvl="0" marL="0" marR="0" rtl="0" algn="ctr">
                        <a:lnSpc>
                          <a:spcPct val="140000"/>
                        </a:lnSpc>
                        <a:spcBef>
                          <a:spcPts val="0"/>
                        </a:spcBef>
                        <a:spcAft>
                          <a:spcPts val="0"/>
                        </a:spcAft>
                        <a:buNone/>
                      </a:pPr>
                      <a:r>
                        <a:rPr b="1" lang="en-US" sz="3500" u="none" cap="none" strike="noStrike">
                          <a:solidFill>
                            <a:srgbClr val="FFFFFF"/>
                          </a:solidFill>
                          <a:latin typeface="Roboto Condensed"/>
                          <a:ea typeface="Roboto Condensed"/>
                          <a:cs typeface="Roboto Condensed"/>
                          <a:sym typeface="Roboto Condensed"/>
                        </a:rPr>
                        <a:t>Lớp kịch</a:t>
                      </a:r>
                      <a:endParaRPr sz="1100" u="none" cap="none" strike="noStrike"/>
                    </a:p>
                  </a:txBody>
                  <a:tcPr marT="190500" marB="190500" marR="190500" marL="190500" anchor="ctr">
                    <a:lnL cap="flat" cmpd="sng" w="9525">
                      <a:solidFill>
                        <a:srgbClr val="9C0200"/>
                      </a:solidFill>
                      <a:prstDash val="solid"/>
                      <a:round/>
                      <a:headEnd len="sm" w="sm" type="none"/>
                      <a:tailEnd len="sm" w="sm" type="none"/>
                    </a:lnL>
                    <a:lnR cap="flat" cmpd="sng" w="9525">
                      <a:solidFill>
                        <a:srgbClr val="9C0200"/>
                      </a:solidFill>
                      <a:prstDash val="solid"/>
                      <a:round/>
                      <a:headEnd len="sm" w="sm" type="none"/>
                      <a:tailEnd len="sm" w="sm" type="none"/>
                    </a:lnR>
                    <a:lnT cap="flat" cmpd="sng" w="9525">
                      <a:solidFill>
                        <a:srgbClr val="9C0200"/>
                      </a:solidFill>
                      <a:prstDash val="solid"/>
                      <a:round/>
                      <a:headEnd len="sm" w="sm" type="none"/>
                      <a:tailEnd len="sm" w="sm" type="none"/>
                    </a:lnT>
                    <a:lnB cap="flat" cmpd="sng" w="9525">
                      <a:solidFill>
                        <a:srgbClr val="9C0200"/>
                      </a:solidFill>
                      <a:prstDash val="solid"/>
                      <a:round/>
                      <a:headEnd len="sm" w="sm" type="none"/>
                      <a:tailEnd len="sm" w="sm" type="none"/>
                    </a:lnB>
                    <a:solidFill>
                      <a:srgbClr val="980000"/>
                    </a:solidFill>
                  </a:tcPr>
                </a:tc>
                <a:tc>
                  <a:txBody>
                    <a:bodyPr/>
                    <a:lstStyle/>
                    <a:p>
                      <a:pPr indent="0" lvl="0" marL="0" marR="0" rtl="0" algn="ctr">
                        <a:lnSpc>
                          <a:spcPct val="140000"/>
                        </a:lnSpc>
                        <a:spcBef>
                          <a:spcPts val="0"/>
                        </a:spcBef>
                        <a:spcAft>
                          <a:spcPts val="0"/>
                        </a:spcAft>
                        <a:buNone/>
                      </a:pPr>
                      <a:r>
                        <a:rPr b="1" lang="en-US" sz="3500" u="none" cap="none" strike="noStrike">
                          <a:solidFill>
                            <a:srgbClr val="FFFFFF"/>
                          </a:solidFill>
                          <a:latin typeface="Roboto Condensed"/>
                          <a:ea typeface="Roboto Condensed"/>
                          <a:cs typeface="Roboto Condensed"/>
                          <a:sym typeface="Roboto Condensed"/>
                        </a:rPr>
                        <a:t>Diễn biến tâm lí và hành động</a:t>
                      </a:r>
                      <a:endParaRPr sz="1100" u="none" cap="none" strike="noStrike"/>
                    </a:p>
                  </a:txBody>
                  <a:tcPr marT="190500" marB="190500" marR="190500" marL="190500" anchor="ctr">
                    <a:lnL cap="flat" cmpd="sng" w="9525">
                      <a:solidFill>
                        <a:srgbClr val="9C0200"/>
                      </a:solidFill>
                      <a:prstDash val="solid"/>
                      <a:round/>
                      <a:headEnd len="sm" w="sm" type="none"/>
                      <a:tailEnd len="sm" w="sm" type="none"/>
                    </a:lnL>
                    <a:lnR cap="flat" cmpd="sng" w="9525">
                      <a:solidFill>
                        <a:srgbClr val="9C0200"/>
                      </a:solidFill>
                      <a:prstDash val="solid"/>
                      <a:round/>
                      <a:headEnd len="sm" w="sm" type="none"/>
                      <a:tailEnd len="sm" w="sm" type="none"/>
                    </a:lnR>
                    <a:lnT cap="flat" cmpd="sng" w="9525">
                      <a:solidFill>
                        <a:srgbClr val="9C0200"/>
                      </a:solidFill>
                      <a:prstDash val="solid"/>
                      <a:round/>
                      <a:headEnd len="sm" w="sm" type="none"/>
                      <a:tailEnd len="sm" w="sm" type="none"/>
                    </a:lnT>
                    <a:lnB cap="flat" cmpd="sng" w="9525">
                      <a:solidFill>
                        <a:srgbClr val="9C0200"/>
                      </a:solidFill>
                      <a:prstDash val="solid"/>
                      <a:round/>
                      <a:headEnd len="sm" w="sm" type="none"/>
                      <a:tailEnd len="sm" w="sm" type="none"/>
                    </a:lnB>
                    <a:solidFill>
                      <a:srgbClr val="980000"/>
                    </a:solidFill>
                  </a:tcPr>
                </a:tc>
              </a:tr>
              <a:tr h="4946625">
                <a:tc>
                  <a:txBody>
                    <a:bodyPr/>
                    <a:lstStyle/>
                    <a:p>
                      <a:pPr indent="0" lvl="0" marL="0" marR="0" rtl="0" algn="ctr">
                        <a:lnSpc>
                          <a:spcPct val="140000"/>
                        </a:lnSpc>
                        <a:spcBef>
                          <a:spcPts val="0"/>
                        </a:spcBef>
                        <a:spcAft>
                          <a:spcPts val="0"/>
                        </a:spcAft>
                        <a:buNone/>
                      </a:pPr>
                      <a:r>
                        <a:rPr b="1" lang="en-US" sz="3500" u="none" cap="none" strike="noStrike">
                          <a:solidFill>
                            <a:srgbClr val="000000"/>
                          </a:solidFill>
                          <a:latin typeface="Roboto Condensed"/>
                          <a:ea typeface="Roboto Condensed"/>
                          <a:cs typeface="Roboto Condensed"/>
                          <a:sym typeface="Roboto Condensed"/>
                        </a:rPr>
                        <a:t>Lớp 9</a:t>
                      </a:r>
                      <a:endParaRPr sz="1100" u="none" cap="none" strike="noStrike"/>
                    </a:p>
                  </a:txBody>
                  <a:tcPr marT="190500" marB="190500" marR="190500" marL="190500" anchor="ctr">
                    <a:lnL cap="flat" cmpd="sng" w="9525">
                      <a:solidFill>
                        <a:srgbClr val="9C0200"/>
                      </a:solidFill>
                      <a:prstDash val="solid"/>
                      <a:round/>
                      <a:headEnd len="sm" w="sm" type="none"/>
                      <a:tailEnd len="sm" w="sm" type="none"/>
                    </a:lnL>
                    <a:lnR cap="flat" cmpd="sng" w="9525">
                      <a:solidFill>
                        <a:srgbClr val="9C0200"/>
                      </a:solidFill>
                      <a:prstDash val="solid"/>
                      <a:round/>
                      <a:headEnd len="sm" w="sm" type="none"/>
                      <a:tailEnd len="sm" w="sm" type="none"/>
                    </a:lnR>
                    <a:lnT cap="flat" cmpd="sng" w="9525">
                      <a:solidFill>
                        <a:srgbClr val="9C0200"/>
                      </a:solidFill>
                      <a:prstDash val="solid"/>
                      <a:round/>
                      <a:headEnd len="sm" w="sm" type="none"/>
                      <a:tailEnd len="sm" w="sm" type="none"/>
                    </a:lnT>
                    <a:lnB cap="flat" cmpd="sng" w="9525">
                      <a:solidFill>
                        <a:srgbClr val="9C0200"/>
                      </a:solidFill>
                      <a:prstDash val="solid"/>
                      <a:round/>
                      <a:headEnd len="sm" w="sm" type="none"/>
                      <a:tailEnd len="sm" w="sm" type="none"/>
                    </a:lnB>
                    <a:solidFill>
                      <a:srgbClr val="FFFFFF"/>
                    </a:solidFill>
                  </a:tcPr>
                </a:tc>
                <a:tc>
                  <a:txBody>
                    <a:bodyPr/>
                    <a:lstStyle/>
                    <a:p>
                      <a:pPr indent="-377825" lvl="1" marL="755651" marR="0" rtl="0" algn="just">
                        <a:lnSpc>
                          <a:spcPct val="140000"/>
                        </a:lnSpc>
                        <a:spcBef>
                          <a:spcPts val="0"/>
                        </a:spcBef>
                        <a:spcAft>
                          <a:spcPts val="0"/>
                        </a:spcAft>
                        <a:buClr>
                          <a:srgbClr val="000000"/>
                        </a:buClr>
                        <a:buSzPts val="3500"/>
                        <a:buFont typeface="Arial"/>
                        <a:buChar char="•"/>
                      </a:pPr>
                      <a:r>
                        <a:rPr lang="en-US" sz="3500" u="none" cap="none" strike="noStrike">
                          <a:solidFill>
                            <a:srgbClr val="000000"/>
                          </a:solidFill>
                          <a:latin typeface="Roboto Condensed"/>
                          <a:ea typeface="Roboto Condensed"/>
                          <a:cs typeface="Roboto Condensed"/>
                          <a:sym typeface="Roboto Condensed"/>
                          <a:extLst>
                            <a:ext uri="http://customooxmlschemas.google.com/">
                              <go:slidesCustomData xmlns:go="http://customooxmlschemas.google.com/" textRoundtripDataId="7"/>
                            </a:ext>
                          </a:extLst>
                        </a:rPr>
                        <a:t>Khi</a:t>
                      </a:r>
                      <a:r>
                        <a:rPr lang="en-US" sz="3500" u="none" cap="none" strike="noStrike">
                          <a:solidFill>
                            <a:srgbClr val="000000"/>
                          </a:solidFill>
                          <a:latin typeface="Roboto Condensed"/>
                          <a:ea typeface="Roboto Condensed"/>
                          <a:cs typeface="Roboto Condensed"/>
                          <a:sym typeface="Roboto Condensed"/>
                        </a:rPr>
                        <a:t> quân lính báo tin kinh thành phát hoả, Cửu Trùng Đài sắp là một đống tro tàn, Vũ Như Tô vẫn không tin, nhưng khi thấy ánh lửa sáng rực, tàn than, khói bụi bay vào, ông đã vô cùng </a:t>
                      </a:r>
                      <a:r>
                        <a:rPr b="1" lang="en-US" sz="3500" u="none" cap="none" strike="noStrike">
                          <a:solidFill>
                            <a:srgbClr val="000000"/>
                          </a:solidFill>
                          <a:latin typeface="Roboto Condensed"/>
                          <a:ea typeface="Roboto Condensed"/>
                          <a:cs typeface="Roboto Condensed"/>
                          <a:sym typeface="Roboto Condensed"/>
                        </a:rPr>
                        <a:t>căm phẫn, tuyệt vọng</a:t>
                      </a:r>
                      <a:r>
                        <a:rPr lang="en-US" sz="3500" u="none" cap="none" strike="noStrike">
                          <a:solidFill>
                            <a:srgbClr val="000000"/>
                          </a:solidFill>
                          <a:latin typeface="Roboto Condensed"/>
                          <a:ea typeface="Roboto Condensed"/>
                          <a:cs typeface="Roboto Condensed"/>
                          <a:sym typeface="Roboto Condensed"/>
                        </a:rPr>
                        <a:t> và thốt lên những lời thoại đầy đau đớn: </a:t>
                      </a:r>
                      <a:r>
                        <a:rPr i="1" lang="en-US" sz="3500" u="none" cap="none" strike="noStrike">
                          <a:solidFill>
                            <a:srgbClr val="000000"/>
                          </a:solidFill>
                          <a:latin typeface="Roboto Condensed"/>
                          <a:ea typeface="Roboto Condensed"/>
                          <a:cs typeface="Roboto Condensed"/>
                          <a:sym typeface="Roboto Condensed"/>
                          <a:extLst>
                            <a:ext uri="http://customooxmlschemas.google.com/">
                              <go:slidesCustomData xmlns:go="http://customooxmlschemas.google.com/" textRoundtripDataId="8"/>
                            </a:ext>
                          </a:extLst>
                        </a:rPr>
                        <a:t>“Đốt thực rồi! Đốt thực rồi! Ôi đảng ác! Ôi muôn phần căm giận! ..."</a:t>
                      </a:r>
                      <a:endParaRPr i="1" sz="1100" u="none" cap="none" strike="noStrike"/>
                    </a:p>
                  </a:txBody>
                  <a:tcPr marT="190500" marB="190500" marR="190500" marL="190500" anchor="ctr">
                    <a:lnL cap="flat" cmpd="sng" w="9525">
                      <a:solidFill>
                        <a:srgbClr val="9C0200"/>
                      </a:solidFill>
                      <a:prstDash val="solid"/>
                      <a:round/>
                      <a:headEnd len="sm" w="sm" type="none"/>
                      <a:tailEnd len="sm" w="sm" type="none"/>
                    </a:lnL>
                    <a:lnR cap="flat" cmpd="sng" w="9525">
                      <a:solidFill>
                        <a:srgbClr val="9C0200"/>
                      </a:solidFill>
                      <a:prstDash val="solid"/>
                      <a:round/>
                      <a:headEnd len="sm" w="sm" type="none"/>
                      <a:tailEnd len="sm" w="sm" type="none"/>
                    </a:lnR>
                    <a:lnT cap="flat" cmpd="sng" w="9525">
                      <a:solidFill>
                        <a:srgbClr val="9C0200"/>
                      </a:solidFill>
                      <a:prstDash val="solid"/>
                      <a:round/>
                      <a:headEnd len="sm" w="sm" type="none"/>
                      <a:tailEnd len="sm" w="sm" type="none"/>
                    </a:lnT>
                    <a:lnB cap="flat" cmpd="sng" w="9525">
                      <a:solidFill>
                        <a:srgbClr val="9C0200"/>
                      </a:solidFill>
                      <a:prstDash val="solid"/>
                      <a:round/>
                      <a:headEnd len="sm" w="sm" type="none"/>
                      <a:tailEnd len="sm" w="sm" type="none"/>
                    </a:lnB>
                    <a:solidFill>
                      <a:srgbClr val="FFFFFF"/>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25"/>
          <p:cNvSpPr/>
          <p:nvPr/>
        </p:nvSpPr>
        <p:spPr>
          <a:xfrm>
            <a:off x="19616" y="96588"/>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602" name="Google Shape;602;p25"/>
          <p:cNvSpPr/>
          <p:nvPr/>
        </p:nvSpPr>
        <p:spPr>
          <a:xfrm>
            <a:off x="-24257" y="-2485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5"/>
          <p:cNvSpPr/>
          <p:nvPr/>
        </p:nvSpPr>
        <p:spPr>
          <a:xfrm flipH="1">
            <a:off x="-314830" y="2919399"/>
            <a:ext cx="4565684" cy="9477612"/>
          </a:xfrm>
          <a:custGeom>
            <a:rect b="b" l="l" r="r" t="t"/>
            <a:pathLst>
              <a:path extrusionOk="0" h="9477612" w="4565684">
                <a:moveTo>
                  <a:pt x="4565685" y="0"/>
                </a:moveTo>
                <a:lnTo>
                  <a:pt x="0" y="0"/>
                </a:lnTo>
                <a:lnTo>
                  <a:pt x="0" y="9477612"/>
                </a:lnTo>
                <a:lnTo>
                  <a:pt x="4565685" y="9477612"/>
                </a:lnTo>
                <a:lnTo>
                  <a:pt x="4565685" y="0"/>
                </a:lnTo>
                <a:close/>
              </a:path>
            </a:pathLst>
          </a:custGeom>
          <a:blipFill rotWithShape="1">
            <a:blip r:embed="rId4">
              <a:alphaModFix/>
            </a:blip>
            <a:stretch>
              <a:fillRect b="0" l="-86559" r="-21012" t="0"/>
            </a:stretch>
          </a:blipFill>
          <a:ln>
            <a:noFill/>
          </a:ln>
        </p:spPr>
      </p:sp>
      <p:sp>
        <p:nvSpPr>
          <p:cNvPr id="604" name="Google Shape;604;p25"/>
          <p:cNvSpPr txBox="1"/>
          <p:nvPr/>
        </p:nvSpPr>
        <p:spPr>
          <a:xfrm>
            <a:off x="449506" y="324069"/>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605" name="Google Shape;605;p25"/>
          <p:cNvSpPr txBox="1"/>
          <p:nvPr/>
        </p:nvSpPr>
        <p:spPr>
          <a:xfrm>
            <a:off x="449506" y="1547799"/>
            <a:ext cx="4952205" cy="7048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4500" u="none" cap="none" strike="noStrike">
                <a:solidFill>
                  <a:srgbClr val="000000"/>
                </a:solidFill>
                <a:latin typeface="Roboto Condensed"/>
                <a:ea typeface="Roboto Condensed"/>
                <a:cs typeface="Roboto Condensed"/>
                <a:sym typeface="Roboto Condensed"/>
              </a:rPr>
              <a:t>3.2. Đọc hiểu văn bản</a:t>
            </a:r>
            <a:endParaRPr/>
          </a:p>
        </p:txBody>
      </p:sp>
      <p:sp>
        <p:nvSpPr>
          <p:cNvPr id="606" name="Google Shape;606;p25"/>
          <p:cNvSpPr txBox="1"/>
          <p:nvPr/>
        </p:nvSpPr>
        <p:spPr>
          <a:xfrm>
            <a:off x="449506" y="2347899"/>
            <a:ext cx="6831907" cy="57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00" u="none" cap="none" strike="noStrike">
                <a:solidFill>
                  <a:srgbClr val="000000"/>
                </a:solidFill>
                <a:latin typeface="Roboto Condensed"/>
                <a:ea typeface="Roboto Condensed"/>
                <a:cs typeface="Roboto Condensed"/>
                <a:sym typeface="Roboto Condensed"/>
              </a:rPr>
              <a:t>b. Nhân vật Vũ Như Tô</a:t>
            </a:r>
            <a:endParaRPr/>
          </a:p>
        </p:txBody>
      </p:sp>
      <p:sp>
        <p:nvSpPr>
          <p:cNvPr id="607" name="Google Shape;607;p25"/>
          <p:cNvSpPr txBox="1"/>
          <p:nvPr/>
        </p:nvSpPr>
        <p:spPr>
          <a:xfrm>
            <a:off x="2925609" y="2919399"/>
            <a:ext cx="8451951" cy="697230"/>
          </a:xfrm>
          <a:prstGeom prst="rect">
            <a:avLst/>
          </a:prstGeom>
          <a:noFill/>
          <a:ln>
            <a:noFill/>
          </a:ln>
        </p:spPr>
        <p:txBody>
          <a:bodyPr anchorCtr="0" anchor="t" bIns="0" lIns="0" spcFirstLastPara="1" rIns="0" wrap="square" tIns="0">
            <a:spAutoFit/>
          </a:bodyPr>
          <a:lstStyle/>
          <a:p>
            <a:pPr indent="-431800" lvl="1" marL="863599" marR="0" rtl="0" algn="just">
              <a:lnSpc>
                <a:spcPct val="144011"/>
              </a:lnSpc>
              <a:spcBef>
                <a:spcPts val="0"/>
              </a:spcBef>
              <a:spcAft>
                <a:spcPts val="0"/>
              </a:spcAft>
              <a:buClr>
                <a:srgbClr val="000000"/>
              </a:buClr>
              <a:buSzPts val="3999"/>
              <a:buFont typeface="Arial"/>
              <a:buChar char="•"/>
            </a:pPr>
            <a:r>
              <a:rPr b="0" i="0" lang="en-US" sz="3999" u="none" cap="none" strike="noStrike">
                <a:solidFill>
                  <a:srgbClr val="000000"/>
                </a:solidFill>
                <a:latin typeface="Roboto Condensed"/>
                <a:ea typeface="Roboto Condensed"/>
                <a:cs typeface="Roboto Condensed"/>
                <a:sym typeface="Roboto Condensed"/>
              </a:rPr>
              <a:t>Phẩm chất</a:t>
            </a:r>
            <a:endParaRPr/>
          </a:p>
        </p:txBody>
      </p:sp>
      <p:sp>
        <p:nvSpPr>
          <p:cNvPr id="608" name="Google Shape;608;p25"/>
          <p:cNvSpPr/>
          <p:nvPr/>
        </p:nvSpPr>
        <p:spPr>
          <a:xfrm>
            <a:off x="15638614" y="-24854"/>
            <a:ext cx="4613743" cy="11843525"/>
          </a:xfrm>
          <a:custGeom>
            <a:rect b="b" l="l" r="r" t="t"/>
            <a:pathLst>
              <a:path extrusionOk="0" h="11843525" w="4613743">
                <a:moveTo>
                  <a:pt x="0" y="0"/>
                </a:moveTo>
                <a:lnTo>
                  <a:pt x="4613743" y="0"/>
                </a:lnTo>
                <a:lnTo>
                  <a:pt x="4613743" y="11843525"/>
                </a:lnTo>
                <a:lnTo>
                  <a:pt x="0" y="11843525"/>
                </a:lnTo>
                <a:lnTo>
                  <a:pt x="0" y="0"/>
                </a:lnTo>
                <a:close/>
              </a:path>
            </a:pathLst>
          </a:custGeom>
          <a:blipFill rotWithShape="1">
            <a:blip r:embed="rId5">
              <a:alphaModFix/>
            </a:blip>
            <a:stretch>
              <a:fillRect b="0" l="0" r="0" t="0"/>
            </a:stretch>
          </a:blipFill>
          <a:ln>
            <a:noFill/>
          </a:ln>
        </p:spPr>
      </p:sp>
      <p:sp>
        <p:nvSpPr>
          <p:cNvPr id="609" name="Google Shape;609;p25"/>
          <p:cNvSpPr/>
          <p:nvPr/>
        </p:nvSpPr>
        <p:spPr>
          <a:xfrm>
            <a:off x="19615" y="9239864"/>
            <a:ext cx="18288000" cy="1047133"/>
          </a:xfrm>
          <a:custGeom>
            <a:rect b="b" l="l" r="r" t="t"/>
            <a:pathLst>
              <a:path extrusionOk="0" h="1047133" w="18288000">
                <a:moveTo>
                  <a:pt x="0" y="0"/>
                </a:moveTo>
                <a:lnTo>
                  <a:pt x="18288001" y="0"/>
                </a:lnTo>
                <a:lnTo>
                  <a:pt x="18288001" y="1047133"/>
                </a:lnTo>
                <a:lnTo>
                  <a:pt x="0" y="1047133"/>
                </a:lnTo>
                <a:lnTo>
                  <a:pt x="0" y="0"/>
                </a:lnTo>
                <a:close/>
              </a:path>
            </a:pathLst>
          </a:custGeom>
          <a:blipFill rotWithShape="1">
            <a:blip r:embed="rId6">
              <a:alphaModFix/>
            </a:blip>
            <a:stretch>
              <a:fillRect b="-231353" l="0" r="0" t="-2006734"/>
            </a:stretch>
          </a:blipFill>
          <a:ln>
            <a:noFill/>
          </a:ln>
        </p:spPr>
      </p:sp>
      <p:graphicFrame>
        <p:nvGraphicFramePr>
          <p:cNvPr id="610" name="Google Shape;610;p25"/>
          <p:cNvGraphicFramePr/>
          <p:nvPr/>
        </p:nvGraphicFramePr>
        <p:xfrm>
          <a:off x="3325607" y="3711879"/>
          <a:ext cx="3000000" cy="3000000"/>
        </p:xfrm>
        <a:graphic>
          <a:graphicData uri="http://schemas.openxmlformats.org/drawingml/2006/table">
            <a:tbl>
              <a:tblPr>
                <a:noFill/>
                <a:tableStyleId>{40C205E0-5DBF-4ACC-B450-C79630B76ECE}</a:tableStyleId>
              </a:tblPr>
              <a:tblGrid>
                <a:gridCol w="2629300"/>
                <a:gridCol w="10549650"/>
              </a:tblGrid>
              <a:tr h="1111275">
                <a:tc>
                  <a:txBody>
                    <a:bodyPr/>
                    <a:lstStyle/>
                    <a:p>
                      <a:pPr indent="0" lvl="0" marL="0" marR="0" rtl="0" algn="ctr">
                        <a:lnSpc>
                          <a:spcPct val="140000"/>
                        </a:lnSpc>
                        <a:spcBef>
                          <a:spcPts val="0"/>
                        </a:spcBef>
                        <a:spcAft>
                          <a:spcPts val="0"/>
                        </a:spcAft>
                        <a:buNone/>
                      </a:pPr>
                      <a:r>
                        <a:rPr b="1" lang="en-US" sz="3500" u="none" cap="none" strike="noStrike">
                          <a:solidFill>
                            <a:srgbClr val="FFFFFF"/>
                          </a:solidFill>
                          <a:latin typeface="Roboto Condensed"/>
                          <a:ea typeface="Roboto Condensed"/>
                          <a:cs typeface="Roboto Condensed"/>
                          <a:sym typeface="Roboto Condensed"/>
                        </a:rPr>
                        <a:t>Lớp kịch</a:t>
                      </a:r>
                      <a:endParaRPr sz="1100" u="none" cap="none" strike="noStrike"/>
                    </a:p>
                  </a:txBody>
                  <a:tcPr marT="190500" marB="190500" marR="190500" marL="190500" anchor="ctr">
                    <a:lnL cap="flat" cmpd="sng" w="9525">
                      <a:solidFill>
                        <a:srgbClr val="9C0200"/>
                      </a:solidFill>
                      <a:prstDash val="solid"/>
                      <a:round/>
                      <a:headEnd len="sm" w="sm" type="none"/>
                      <a:tailEnd len="sm" w="sm" type="none"/>
                    </a:lnL>
                    <a:lnR cap="flat" cmpd="sng" w="9525">
                      <a:solidFill>
                        <a:srgbClr val="9C0200"/>
                      </a:solidFill>
                      <a:prstDash val="solid"/>
                      <a:round/>
                      <a:headEnd len="sm" w="sm" type="none"/>
                      <a:tailEnd len="sm" w="sm" type="none"/>
                    </a:lnR>
                    <a:lnT cap="flat" cmpd="sng" w="9525">
                      <a:solidFill>
                        <a:srgbClr val="9C0200"/>
                      </a:solidFill>
                      <a:prstDash val="solid"/>
                      <a:round/>
                      <a:headEnd len="sm" w="sm" type="none"/>
                      <a:tailEnd len="sm" w="sm" type="none"/>
                    </a:lnT>
                    <a:lnB cap="flat" cmpd="sng" w="9525">
                      <a:solidFill>
                        <a:srgbClr val="9C0200"/>
                      </a:solidFill>
                      <a:prstDash val="solid"/>
                      <a:round/>
                      <a:headEnd len="sm" w="sm" type="none"/>
                      <a:tailEnd len="sm" w="sm" type="none"/>
                    </a:lnB>
                    <a:solidFill>
                      <a:srgbClr val="980000"/>
                    </a:solidFill>
                  </a:tcPr>
                </a:tc>
                <a:tc>
                  <a:txBody>
                    <a:bodyPr/>
                    <a:lstStyle/>
                    <a:p>
                      <a:pPr indent="0" lvl="0" marL="0" marR="0" rtl="0" algn="ctr">
                        <a:lnSpc>
                          <a:spcPct val="140000"/>
                        </a:lnSpc>
                        <a:spcBef>
                          <a:spcPts val="0"/>
                        </a:spcBef>
                        <a:spcAft>
                          <a:spcPts val="0"/>
                        </a:spcAft>
                        <a:buNone/>
                      </a:pPr>
                      <a:r>
                        <a:rPr b="1" lang="en-US" sz="3500" u="none" cap="none" strike="noStrike">
                          <a:solidFill>
                            <a:srgbClr val="FFFFFF"/>
                          </a:solidFill>
                          <a:latin typeface="Roboto Condensed"/>
                          <a:ea typeface="Roboto Condensed"/>
                          <a:cs typeface="Roboto Condensed"/>
                          <a:sym typeface="Roboto Condensed"/>
                        </a:rPr>
                        <a:t>Diễn biến tâm lí và hành động</a:t>
                      </a:r>
                      <a:endParaRPr sz="1100" u="none" cap="none" strike="noStrike"/>
                    </a:p>
                  </a:txBody>
                  <a:tcPr marT="190500" marB="190500" marR="190500" marL="190500" anchor="ctr">
                    <a:lnL cap="flat" cmpd="sng" w="9525">
                      <a:solidFill>
                        <a:srgbClr val="9C0200"/>
                      </a:solidFill>
                      <a:prstDash val="solid"/>
                      <a:round/>
                      <a:headEnd len="sm" w="sm" type="none"/>
                      <a:tailEnd len="sm" w="sm" type="none"/>
                    </a:lnL>
                    <a:lnR cap="flat" cmpd="sng" w="9525">
                      <a:solidFill>
                        <a:srgbClr val="9C0200"/>
                      </a:solidFill>
                      <a:prstDash val="solid"/>
                      <a:round/>
                      <a:headEnd len="sm" w="sm" type="none"/>
                      <a:tailEnd len="sm" w="sm" type="none"/>
                    </a:lnR>
                    <a:lnT cap="flat" cmpd="sng" w="9525">
                      <a:solidFill>
                        <a:srgbClr val="9C0200"/>
                      </a:solidFill>
                      <a:prstDash val="solid"/>
                      <a:round/>
                      <a:headEnd len="sm" w="sm" type="none"/>
                      <a:tailEnd len="sm" w="sm" type="none"/>
                    </a:lnT>
                    <a:lnB cap="flat" cmpd="sng" w="9525">
                      <a:solidFill>
                        <a:srgbClr val="9C0200"/>
                      </a:solidFill>
                      <a:prstDash val="solid"/>
                      <a:round/>
                      <a:headEnd len="sm" w="sm" type="none"/>
                      <a:tailEnd len="sm" w="sm" type="none"/>
                    </a:lnB>
                    <a:solidFill>
                      <a:srgbClr val="980000"/>
                    </a:solidFill>
                  </a:tcPr>
                </a:tc>
              </a:tr>
              <a:tr h="4946625">
                <a:tc>
                  <a:txBody>
                    <a:bodyPr/>
                    <a:lstStyle/>
                    <a:p>
                      <a:pPr indent="0" lvl="0" marL="0" marR="0" rtl="0" algn="ctr">
                        <a:lnSpc>
                          <a:spcPct val="140000"/>
                        </a:lnSpc>
                        <a:spcBef>
                          <a:spcPts val="0"/>
                        </a:spcBef>
                        <a:spcAft>
                          <a:spcPts val="0"/>
                        </a:spcAft>
                        <a:buNone/>
                      </a:pPr>
                      <a:r>
                        <a:rPr b="1" lang="en-US" sz="3500" u="none" cap="none" strike="noStrike">
                          <a:solidFill>
                            <a:srgbClr val="000000"/>
                          </a:solidFill>
                          <a:latin typeface="Roboto Condensed"/>
                          <a:ea typeface="Roboto Condensed"/>
                          <a:cs typeface="Roboto Condensed"/>
                          <a:sym typeface="Roboto Condensed"/>
                        </a:rPr>
                        <a:t>Lớp 9</a:t>
                      </a:r>
                      <a:endParaRPr sz="1100" u="none" cap="none" strike="noStrike"/>
                    </a:p>
                  </a:txBody>
                  <a:tcPr marT="190500" marB="190500" marR="190500" marL="190500" anchor="ctr">
                    <a:lnL cap="flat" cmpd="sng" w="9525">
                      <a:solidFill>
                        <a:srgbClr val="9C0200"/>
                      </a:solidFill>
                      <a:prstDash val="solid"/>
                      <a:round/>
                      <a:headEnd len="sm" w="sm" type="none"/>
                      <a:tailEnd len="sm" w="sm" type="none"/>
                    </a:lnL>
                    <a:lnR cap="flat" cmpd="sng" w="9525">
                      <a:solidFill>
                        <a:srgbClr val="9C0200"/>
                      </a:solidFill>
                      <a:prstDash val="solid"/>
                      <a:round/>
                      <a:headEnd len="sm" w="sm" type="none"/>
                      <a:tailEnd len="sm" w="sm" type="none"/>
                    </a:lnR>
                    <a:lnT cap="flat" cmpd="sng" w="9525">
                      <a:solidFill>
                        <a:srgbClr val="9C0200"/>
                      </a:solidFill>
                      <a:prstDash val="solid"/>
                      <a:round/>
                      <a:headEnd len="sm" w="sm" type="none"/>
                      <a:tailEnd len="sm" w="sm" type="none"/>
                    </a:lnT>
                    <a:lnB cap="flat" cmpd="sng" w="9525">
                      <a:solidFill>
                        <a:srgbClr val="9C0200"/>
                      </a:solidFill>
                      <a:prstDash val="solid"/>
                      <a:round/>
                      <a:headEnd len="sm" w="sm" type="none"/>
                      <a:tailEnd len="sm" w="sm" type="none"/>
                    </a:lnB>
                    <a:solidFill>
                      <a:srgbClr val="FFFFFF"/>
                    </a:solidFill>
                  </a:tcPr>
                </a:tc>
                <a:tc>
                  <a:txBody>
                    <a:bodyPr/>
                    <a:lstStyle/>
                    <a:p>
                      <a:pPr indent="-377825" lvl="1" marL="755651" marR="0" rtl="0" algn="just">
                        <a:lnSpc>
                          <a:spcPct val="140000"/>
                        </a:lnSpc>
                        <a:spcBef>
                          <a:spcPts val="0"/>
                        </a:spcBef>
                        <a:spcAft>
                          <a:spcPts val="0"/>
                        </a:spcAft>
                        <a:buClr>
                          <a:srgbClr val="000000"/>
                        </a:buClr>
                        <a:buSzPts val="3500"/>
                        <a:buFont typeface="Arial"/>
                        <a:buChar char="•"/>
                      </a:pPr>
                      <a:r>
                        <a:rPr lang="en-US" sz="3500">
                          <a:latin typeface="Roboto Condensed"/>
                          <a:ea typeface="Roboto Condensed"/>
                          <a:cs typeface="Roboto Condensed"/>
                          <a:sym typeface="Roboto Condensed"/>
                        </a:rPr>
                        <a:t>N</a:t>
                      </a:r>
                      <a:r>
                        <a:rPr lang="en-US" sz="3500" u="none" cap="none" strike="noStrike">
                          <a:solidFill>
                            <a:srgbClr val="000000"/>
                          </a:solidFill>
                          <a:latin typeface="Roboto Condensed"/>
                          <a:ea typeface="Roboto Condensed"/>
                          <a:cs typeface="Roboto Condensed"/>
                          <a:sym typeface="Roboto Condensed"/>
                        </a:rPr>
                        <a:t>hững lời độc thoại thể hiện nỗi bi phẫn, sự thất vọng não nề của Vũ Như Tô khi giấc mộng nghệ thuật của mình sụp đổ trước một thực tại tàn khốc. Đó cũng là lời than tiếc cho tài năng, cho thân phận nhỏ bé của người nghệ sĩ. Vũ Như Tô đã lựa chọn chết theo Cửu Trùng Đài. Lựa chọn chua chát đó khẳng định niềm say mê lí tưởng nghệ thuật của ông.</a:t>
                      </a:r>
                      <a:endParaRPr sz="1100" u="none" cap="none" strike="noStrike"/>
                    </a:p>
                  </a:txBody>
                  <a:tcPr marT="190500" marB="190500" marR="190500" marL="190500" anchor="ctr">
                    <a:lnL cap="flat" cmpd="sng" w="9525">
                      <a:solidFill>
                        <a:srgbClr val="9C0200"/>
                      </a:solidFill>
                      <a:prstDash val="solid"/>
                      <a:round/>
                      <a:headEnd len="sm" w="sm" type="none"/>
                      <a:tailEnd len="sm" w="sm" type="none"/>
                    </a:lnL>
                    <a:lnR cap="flat" cmpd="sng" w="9525">
                      <a:solidFill>
                        <a:srgbClr val="9C0200"/>
                      </a:solidFill>
                      <a:prstDash val="solid"/>
                      <a:round/>
                      <a:headEnd len="sm" w="sm" type="none"/>
                      <a:tailEnd len="sm" w="sm" type="none"/>
                    </a:lnR>
                    <a:lnT cap="flat" cmpd="sng" w="9525">
                      <a:solidFill>
                        <a:srgbClr val="9C0200"/>
                      </a:solidFill>
                      <a:prstDash val="solid"/>
                      <a:round/>
                      <a:headEnd len="sm" w="sm" type="none"/>
                      <a:tailEnd len="sm" w="sm" type="none"/>
                    </a:lnT>
                    <a:lnB cap="flat" cmpd="sng" w="9525">
                      <a:solidFill>
                        <a:srgbClr val="9C0200"/>
                      </a:solidFill>
                      <a:prstDash val="solid"/>
                      <a:round/>
                      <a:headEnd len="sm" w="sm" type="none"/>
                      <a:tailEnd len="sm" w="sm" type="none"/>
                    </a:lnB>
                    <a:solidFill>
                      <a:srgbClr val="FFFFFF"/>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500"/>
                                        <p:tgtEl>
                                          <p:spTgt spid="6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26"/>
          <p:cNvSpPr/>
          <p:nvPr/>
        </p:nvSpPr>
        <p:spPr>
          <a:xfrm>
            <a:off x="19616" y="96588"/>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620" name="Google Shape;620;p26"/>
          <p:cNvSpPr/>
          <p:nvPr/>
        </p:nvSpPr>
        <p:spPr>
          <a:xfrm>
            <a:off x="-24257" y="-2485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6"/>
          <p:cNvSpPr/>
          <p:nvPr/>
        </p:nvSpPr>
        <p:spPr>
          <a:xfrm>
            <a:off x="9144000" y="96588"/>
            <a:ext cx="850011" cy="482918"/>
          </a:xfrm>
          <a:custGeom>
            <a:rect b="b" l="l" r="r" t="t"/>
            <a:pathLst>
              <a:path extrusionOk="0" h="643890" w="1133348">
                <a:moveTo>
                  <a:pt x="0" y="0"/>
                </a:moveTo>
                <a:lnTo>
                  <a:pt x="1133348" y="0"/>
                </a:lnTo>
                <a:lnTo>
                  <a:pt x="1133348" y="643890"/>
                </a:lnTo>
                <a:lnTo>
                  <a:pt x="0" y="643890"/>
                </a:lnTo>
                <a:close/>
              </a:path>
            </a:pathLst>
          </a:custGeom>
          <a:solidFill>
            <a:srgbClr val="C00000"/>
          </a:solidFill>
          <a:ln>
            <a:noFill/>
          </a:ln>
        </p:spPr>
      </p:sp>
      <p:sp>
        <p:nvSpPr>
          <p:cNvPr id="622" name="Google Shape;622;p26"/>
          <p:cNvSpPr/>
          <p:nvPr/>
        </p:nvSpPr>
        <p:spPr>
          <a:xfrm flipH="1">
            <a:off x="-314830" y="2919399"/>
            <a:ext cx="4565684" cy="9477612"/>
          </a:xfrm>
          <a:custGeom>
            <a:rect b="b" l="l" r="r" t="t"/>
            <a:pathLst>
              <a:path extrusionOk="0" h="9477612" w="4565684">
                <a:moveTo>
                  <a:pt x="4565685" y="0"/>
                </a:moveTo>
                <a:lnTo>
                  <a:pt x="0" y="0"/>
                </a:lnTo>
                <a:lnTo>
                  <a:pt x="0" y="9477612"/>
                </a:lnTo>
                <a:lnTo>
                  <a:pt x="4565685" y="9477612"/>
                </a:lnTo>
                <a:lnTo>
                  <a:pt x="4565685" y="0"/>
                </a:lnTo>
                <a:close/>
              </a:path>
            </a:pathLst>
          </a:custGeom>
          <a:blipFill rotWithShape="1">
            <a:blip r:embed="rId4">
              <a:alphaModFix/>
            </a:blip>
            <a:stretch>
              <a:fillRect b="0" l="-86559" r="-21012" t="0"/>
            </a:stretch>
          </a:blipFill>
          <a:ln>
            <a:noFill/>
          </a:ln>
        </p:spPr>
      </p:sp>
      <p:sp>
        <p:nvSpPr>
          <p:cNvPr id="623" name="Google Shape;623;p26"/>
          <p:cNvSpPr txBox="1"/>
          <p:nvPr/>
        </p:nvSpPr>
        <p:spPr>
          <a:xfrm>
            <a:off x="449506" y="324069"/>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624" name="Google Shape;624;p26"/>
          <p:cNvSpPr txBox="1"/>
          <p:nvPr/>
        </p:nvSpPr>
        <p:spPr>
          <a:xfrm>
            <a:off x="449506" y="1547799"/>
            <a:ext cx="4952205" cy="7048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4500" u="none" cap="none" strike="noStrike">
                <a:solidFill>
                  <a:srgbClr val="000000"/>
                </a:solidFill>
                <a:latin typeface="Roboto Condensed"/>
                <a:ea typeface="Roboto Condensed"/>
                <a:cs typeface="Roboto Condensed"/>
                <a:sym typeface="Roboto Condensed"/>
              </a:rPr>
              <a:t>3.2. Đọc hiểu văn bản</a:t>
            </a:r>
            <a:endParaRPr/>
          </a:p>
        </p:txBody>
      </p:sp>
      <p:sp>
        <p:nvSpPr>
          <p:cNvPr id="625" name="Google Shape;625;p26"/>
          <p:cNvSpPr txBox="1"/>
          <p:nvPr/>
        </p:nvSpPr>
        <p:spPr>
          <a:xfrm>
            <a:off x="449506" y="2347899"/>
            <a:ext cx="6831907" cy="57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00" u="none" cap="none" strike="noStrike">
                <a:solidFill>
                  <a:srgbClr val="000000"/>
                </a:solidFill>
                <a:latin typeface="Roboto Condensed"/>
                <a:ea typeface="Roboto Condensed"/>
                <a:cs typeface="Roboto Condensed"/>
                <a:sym typeface="Roboto Condensed"/>
              </a:rPr>
              <a:t>b. Nhân vật Vũ Như Tô</a:t>
            </a:r>
            <a:endParaRPr/>
          </a:p>
        </p:txBody>
      </p:sp>
      <p:sp>
        <p:nvSpPr>
          <p:cNvPr id="626" name="Google Shape;626;p26"/>
          <p:cNvSpPr txBox="1"/>
          <p:nvPr/>
        </p:nvSpPr>
        <p:spPr>
          <a:xfrm>
            <a:off x="2925609" y="2919399"/>
            <a:ext cx="8451951" cy="697230"/>
          </a:xfrm>
          <a:prstGeom prst="rect">
            <a:avLst/>
          </a:prstGeom>
          <a:noFill/>
          <a:ln>
            <a:noFill/>
          </a:ln>
        </p:spPr>
        <p:txBody>
          <a:bodyPr anchorCtr="0" anchor="t" bIns="0" lIns="0" spcFirstLastPara="1" rIns="0" wrap="square" tIns="0">
            <a:spAutoFit/>
          </a:bodyPr>
          <a:lstStyle/>
          <a:p>
            <a:pPr indent="-431800" lvl="1" marL="863599" marR="0" rtl="0" algn="just">
              <a:lnSpc>
                <a:spcPct val="144011"/>
              </a:lnSpc>
              <a:spcBef>
                <a:spcPts val="0"/>
              </a:spcBef>
              <a:spcAft>
                <a:spcPts val="0"/>
              </a:spcAft>
              <a:buClr>
                <a:srgbClr val="000000"/>
              </a:buClr>
              <a:buSzPts val="3999"/>
              <a:buFont typeface="Arial"/>
              <a:buChar char="•"/>
            </a:pPr>
            <a:r>
              <a:rPr b="0" i="0" lang="en-US" sz="3999" u="none" cap="none" strike="noStrike">
                <a:solidFill>
                  <a:srgbClr val="000000"/>
                </a:solidFill>
                <a:latin typeface="Roboto Condensed"/>
                <a:ea typeface="Roboto Condensed"/>
                <a:cs typeface="Roboto Condensed"/>
                <a:sym typeface="Roboto Condensed"/>
              </a:rPr>
              <a:t>Nhận xét</a:t>
            </a:r>
            <a:endParaRPr b="0" i="0" sz="3999" u="none" cap="none" strike="noStrike">
              <a:solidFill>
                <a:srgbClr val="000000"/>
              </a:solidFill>
              <a:latin typeface="Roboto Condensed"/>
              <a:ea typeface="Roboto Condensed"/>
              <a:cs typeface="Roboto Condensed"/>
              <a:sym typeface="Roboto Condensed"/>
            </a:endParaRPr>
          </a:p>
        </p:txBody>
      </p:sp>
      <p:sp>
        <p:nvSpPr>
          <p:cNvPr id="627" name="Google Shape;627;p26"/>
          <p:cNvSpPr/>
          <p:nvPr/>
        </p:nvSpPr>
        <p:spPr>
          <a:xfrm>
            <a:off x="15638614" y="-24854"/>
            <a:ext cx="4613743" cy="11843525"/>
          </a:xfrm>
          <a:custGeom>
            <a:rect b="b" l="l" r="r" t="t"/>
            <a:pathLst>
              <a:path extrusionOk="0" h="11843525" w="4613743">
                <a:moveTo>
                  <a:pt x="0" y="0"/>
                </a:moveTo>
                <a:lnTo>
                  <a:pt x="4613743" y="0"/>
                </a:lnTo>
                <a:lnTo>
                  <a:pt x="4613743" y="11843525"/>
                </a:lnTo>
                <a:lnTo>
                  <a:pt x="0" y="11843525"/>
                </a:lnTo>
                <a:lnTo>
                  <a:pt x="0" y="0"/>
                </a:lnTo>
                <a:close/>
              </a:path>
            </a:pathLst>
          </a:custGeom>
          <a:blipFill rotWithShape="1">
            <a:blip r:embed="rId5">
              <a:alphaModFix/>
            </a:blip>
            <a:stretch>
              <a:fillRect b="0" l="0" r="0" t="0"/>
            </a:stretch>
          </a:blipFill>
          <a:ln>
            <a:noFill/>
          </a:ln>
        </p:spPr>
      </p:sp>
      <p:sp>
        <p:nvSpPr>
          <p:cNvPr id="628" name="Google Shape;628;p26"/>
          <p:cNvSpPr/>
          <p:nvPr/>
        </p:nvSpPr>
        <p:spPr>
          <a:xfrm>
            <a:off x="-24249" y="8221075"/>
            <a:ext cx="20665440" cy="2294632"/>
          </a:xfrm>
          <a:custGeom>
            <a:rect b="b" l="l" r="r" t="t"/>
            <a:pathLst>
              <a:path extrusionOk="0" h="2294632" w="18288000">
                <a:moveTo>
                  <a:pt x="0" y="0"/>
                </a:moveTo>
                <a:lnTo>
                  <a:pt x="18288000" y="0"/>
                </a:lnTo>
                <a:lnTo>
                  <a:pt x="18288000" y="2294633"/>
                </a:lnTo>
                <a:lnTo>
                  <a:pt x="0" y="2294633"/>
                </a:lnTo>
                <a:lnTo>
                  <a:pt x="0" y="0"/>
                </a:lnTo>
                <a:close/>
              </a:path>
            </a:pathLst>
          </a:custGeom>
          <a:blipFill rotWithShape="1">
            <a:blip r:embed="rId6">
              <a:alphaModFix/>
            </a:blip>
            <a:stretch>
              <a:fillRect b="-51254" l="0" r="0" t="-916095"/>
            </a:stretch>
          </a:blipFill>
          <a:ln>
            <a:noFill/>
          </a:ln>
        </p:spPr>
      </p:sp>
      <p:grpSp>
        <p:nvGrpSpPr>
          <p:cNvPr id="629" name="Google Shape;629;p26"/>
          <p:cNvGrpSpPr/>
          <p:nvPr/>
        </p:nvGrpSpPr>
        <p:grpSpPr>
          <a:xfrm>
            <a:off x="3407441" y="3683312"/>
            <a:ext cx="12323123" cy="3160970"/>
            <a:chOff x="0" y="-38100"/>
            <a:chExt cx="3245596" cy="832519"/>
          </a:xfrm>
        </p:grpSpPr>
        <p:sp>
          <p:nvSpPr>
            <p:cNvPr id="630" name="Google Shape;630;p26"/>
            <p:cNvSpPr/>
            <p:nvPr/>
          </p:nvSpPr>
          <p:spPr>
            <a:xfrm>
              <a:off x="0" y="-33898"/>
              <a:ext cx="3245596" cy="828317"/>
            </a:xfrm>
            <a:custGeom>
              <a:rect b="b" l="l" r="r" t="t"/>
              <a:pathLst>
                <a:path extrusionOk="0" h="680390" w="3245596">
                  <a:moveTo>
                    <a:pt x="32040" y="0"/>
                  </a:moveTo>
                  <a:lnTo>
                    <a:pt x="3213556" y="0"/>
                  </a:lnTo>
                  <a:cubicBezTo>
                    <a:pt x="3222053" y="0"/>
                    <a:pt x="3230203" y="3376"/>
                    <a:pt x="3236212" y="9384"/>
                  </a:cubicBezTo>
                  <a:cubicBezTo>
                    <a:pt x="3242221" y="15393"/>
                    <a:pt x="3245596" y="23543"/>
                    <a:pt x="3245596" y="32040"/>
                  </a:cubicBezTo>
                  <a:lnTo>
                    <a:pt x="3245596" y="648349"/>
                  </a:lnTo>
                  <a:cubicBezTo>
                    <a:pt x="3245596" y="656847"/>
                    <a:pt x="3242221" y="664997"/>
                    <a:pt x="3236212" y="671005"/>
                  </a:cubicBezTo>
                  <a:cubicBezTo>
                    <a:pt x="3230203" y="677014"/>
                    <a:pt x="3222053" y="680390"/>
                    <a:pt x="3213556" y="680390"/>
                  </a:cubicBezTo>
                  <a:lnTo>
                    <a:pt x="32040" y="680390"/>
                  </a:lnTo>
                  <a:cubicBezTo>
                    <a:pt x="23543" y="680390"/>
                    <a:pt x="15393" y="677014"/>
                    <a:pt x="9384" y="671005"/>
                  </a:cubicBezTo>
                  <a:cubicBezTo>
                    <a:pt x="3376" y="664997"/>
                    <a:pt x="0" y="656847"/>
                    <a:pt x="0" y="648349"/>
                  </a:cubicBezTo>
                  <a:lnTo>
                    <a:pt x="0" y="32040"/>
                  </a:lnTo>
                  <a:cubicBezTo>
                    <a:pt x="0" y="23543"/>
                    <a:pt x="3376" y="15393"/>
                    <a:pt x="9384" y="9384"/>
                  </a:cubicBezTo>
                  <a:cubicBezTo>
                    <a:pt x="15393" y="3376"/>
                    <a:pt x="23543" y="0"/>
                    <a:pt x="3204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6"/>
            <p:cNvSpPr txBox="1"/>
            <p:nvPr/>
          </p:nvSpPr>
          <p:spPr>
            <a:xfrm>
              <a:off x="0" y="-38100"/>
              <a:ext cx="3245596" cy="718490"/>
            </a:xfrm>
            <a:prstGeom prst="rect">
              <a:avLst/>
            </a:prstGeom>
            <a:solidFill>
              <a:schemeClr val="lt1"/>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32" name="Google Shape;632;p26"/>
          <p:cNvSpPr txBox="1"/>
          <p:nvPr/>
        </p:nvSpPr>
        <p:spPr>
          <a:xfrm>
            <a:off x="3653903" y="3885565"/>
            <a:ext cx="11606400" cy="26937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3500" u="none" cap="none" strike="noStrike">
                <a:solidFill>
                  <a:schemeClr val="dk1"/>
                </a:solidFill>
                <a:latin typeface="Roboto Condensed"/>
                <a:ea typeface="Roboto Condensed"/>
                <a:cs typeface="Roboto Condensed"/>
                <a:sym typeface="Roboto Condensed"/>
              </a:rPr>
              <a:t>- </a:t>
            </a:r>
            <a:r>
              <a:rPr b="1" i="0" lang="en-US" sz="3500" u="none" cap="none" strike="noStrike">
                <a:solidFill>
                  <a:schemeClr val="dk1"/>
                </a:solidFill>
                <a:latin typeface="Roboto Condensed"/>
                <a:ea typeface="Roboto Condensed"/>
                <a:cs typeface="Roboto Condensed"/>
                <a:sym typeface="Roboto Condensed"/>
              </a:rPr>
              <a:t>Ông là người cương trực, dũng cảm</a:t>
            </a:r>
            <a:endParaRPr b="1" i="0" sz="3500" u="none" cap="none" strike="noStrike">
              <a:solidFill>
                <a:schemeClr val="dk1"/>
              </a:solidFill>
              <a:latin typeface="Roboto Condensed"/>
              <a:ea typeface="Roboto Condensed"/>
              <a:cs typeface="Roboto Condensed"/>
              <a:sym typeface="Roboto Condensed"/>
            </a:endParaRPr>
          </a:p>
          <a:p>
            <a:pPr indent="-457200" lvl="0" marL="457200" marR="0" rtl="0" algn="just">
              <a:lnSpc>
                <a:spcPct val="100000"/>
              </a:lnSpc>
              <a:spcBef>
                <a:spcPts val="0"/>
              </a:spcBef>
              <a:spcAft>
                <a:spcPts val="0"/>
              </a:spcAft>
              <a:buClr>
                <a:schemeClr val="dk1"/>
              </a:buClr>
              <a:buSzPts val="3500"/>
              <a:buFont typeface="Arial"/>
              <a:buChar char="•"/>
            </a:pPr>
            <a:r>
              <a:rPr b="0" i="0" lang="en-US" sz="3500" u="none" cap="none" strike="noStrike">
                <a:solidFill>
                  <a:schemeClr val="dk1"/>
                </a:solidFill>
                <a:latin typeface="Roboto Condensed"/>
                <a:ea typeface="Roboto Condensed"/>
                <a:cs typeface="Roboto Condensed"/>
                <a:sym typeface="Roboto Condensed"/>
              </a:rPr>
              <a:t>Từ chối xây Cửu Trùng Đài vì mục đích vua chúa hưởng lạc.</a:t>
            </a:r>
            <a:endParaRPr>
              <a:solidFill>
                <a:schemeClr val="dk1"/>
              </a:solidFill>
            </a:endParaRPr>
          </a:p>
          <a:p>
            <a:pPr indent="-457200" lvl="0" marL="457200" marR="0" rtl="0" algn="just">
              <a:lnSpc>
                <a:spcPct val="100000"/>
              </a:lnSpc>
              <a:spcBef>
                <a:spcPts val="0"/>
              </a:spcBef>
              <a:spcAft>
                <a:spcPts val="0"/>
              </a:spcAft>
              <a:buClr>
                <a:schemeClr val="dk1"/>
              </a:buClr>
              <a:buSzPts val="3500"/>
              <a:buFont typeface="Arial"/>
              <a:buChar char="•"/>
            </a:pPr>
            <a:r>
              <a:rPr b="0" i="0" lang="en-US" sz="3500" u="none" cap="none" strike="noStrike">
                <a:solidFill>
                  <a:schemeClr val="dk1"/>
                </a:solidFill>
                <a:latin typeface="Roboto Condensed"/>
                <a:ea typeface="Roboto Condensed"/>
                <a:cs typeface="Roboto Condensed"/>
                <a:sym typeface="Roboto Condensed"/>
              </a:rPr>
              <a:t>Xây Cửu Trùng Đài với mong muốn điểm tô vẻ đẹp cho đất nước.</a:t>
            </a:r>
            <a:endParaRPr>
              <a:solidFill>
                <a:schemeClr val="dk1"/>
              </a:solidFill>
            </a:endParaRPr>
          </a:p>
          <a:p>
            <a:pPr indent="-457200" lvl="0" marL="457200" marR="0" rtl="0" algn="just">
              <a:lnSpc>
                <a:spcPct val="100000"/>
              </a:lnSpc>
              <a:spcBef>
                <a:spcPts val="0"/>
              </a:spcBef>
              <a:spcAft>
                <a:spcPts val="0"/>
              </a:spcAft>
              <a:buClr>
                <a:schemeClr val="dk1"/>
              </a:buClr>
              <a:buSzPts val="3500"/>
              <a:buFont typeface="Arial"/>
              <a:buChar char="•"/>
            </a:pPr>
            <a:r>
              <a:rPr b="0" i="0" lang="en-US" sz="3500" u="none" cap="none" strike="noStrike">
                <a:solidFill>
                  <a:schemeClr val="dk1"/>
                </a:solidFill>
                <a:latin typeface="Roboto Condensed"/>
                <a:ea typeface="Roboto Condensed"/>
                <a:cs typeface="Roboto Condensed"/>
                <a:sym typeface="Roboto Condensed"/>
              </a:rPr>
              <a:t>Không chịu được cảnh bản thân bị vu oan với Đan Thiềm. </a:t>
            </a:r>
            <a:endParaRPr>
              <a:solidFill>
                <a:schemeClr val="dk1"/>
              </a:solidFill>
            </a:endParaRPr>
          </a:p>
        </p:txBody>
      </p:sp>
      <p:grpSp>
        <p:nvGrpSpPr>
          <p:cNvPr id="633" name="Google Shape;633;p26"/>
          <p:cNvGrpSpPr/>
          <p:nvPr/>
        </p:nvGrpSpPr>
        <p:grpSpPr>
          <a:xfrm>
            <a:off x="3407441" y="6933417"/>
            <a:ext cx="12323123" cy="2193251"/>
            <a:chOff x="0" y="-38100"/>
            <a:chExt cx="3245596" cy="577646"/>
          </a:xfrm>
        </p:grpSpPr>
        <p:sp>
          <p:nvSpPr>
            <p:cNvPr id="634" name="Google Shape;634;p26"/>
            <p:cNvSpPr/>
            <p:nvPr/>
          </p:nvSpPr>
          <p:spPr>
            <a:xfrm>
              <a:off x="0" y="0"/>
              <a:ext cx="3245596" cy="539546"/>
            </a:xfrm>
            <a:custGeom>
              <a:rect b="b" l="l" r="r" t="t"/>
              <a:pathLst>
                <a:path extrusionOk="0" h="539546" w="3245596">
                  <a:moveTo>
                    <a:pt x="32040" y="0"/>
                  </a:moveTo>
                  <a:lnTo>
                    <a:pt x="3213556" y="0"/>
                  </a:lnTo>
                  <a:cubicBezTo>
                    <a:pt x="3222053" y="0"/>
                    <a:pt x="3230203" y="3376"/>
                    <a:pt x="3236212" y="9384"/>
                  </a:cubicBezTo>
                  <a:cubicBezTo>
                    <a:pt x="3242221" y="15393"/>
                    <a:pt x="3245596" y="23543"/>
                    <a:pt x="3245596" y="32040"/>
                  </a:cubicBezTo>
                  <a:lnTo>
                    <a:pt x="3245596" y="507506"/>
                  </a:lnTo>
                  <a:cubicBezTo>
                    <a:pt x="3245596" y="516004"/>
                    <a:pt x="3242221" y="524153"/>
                    <a:pt x="3236212" y="530162"/>
                  </a:cubicBezTo>
                  <a:cubicBezTo>
                    <a:pt x="3230203" y="536171"/>
                    <a:pt x="3222053" y="539546"/>
                    <a:pt x="3213556" y="539546"/>
                  </a:cubicBezTo>
                  <a:lnTo>
                    <a:pt x="32040" y="539546"/>
                  </a:lnTo>
                  <a:cubicBezTo>
                    <a:pt x="23543" y="539546"/>
                    <a:pt x="15393" y="536171"/>
                    <a:pt x="9384" y="530162"/>
                  </a:cubicBezTo>
                  <a:cubicBezTo>
                    <a:pt x="3376" y="524153"/>
                    <a:pt x="0" y="516004"/>
                    <a:pt x="0" y="507506"/>
                  </a:cubicBezTo>
                  <a:lnTo>
                    <a:pt x="0" y="32040"/>
                  </a:lnTo>
                  <a:cubicBezTo>
                    <a:pt x="0" y="23543"/>
                    <a:pt x="3376" y="15393"/>
                    <a:pt x="9384" y="9384"/>
                  </a:cubicBezTo>
                  <a:cubicBezTo>
                    <a:pt x="15393" y="3376"/>
                    <a:pt x="23543" y="0"/>
                    <a:pt x="3204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6"/>
            <p:cNvSpPr txBox="1"/>
            <p:nvPr/>
          </p:nvSpPr>
          <p:spPr>
            <a:xfrm>
              <a:off x="0" y="-38100"/>
              <a:ext cx="3245596" cy="577646"/>
            </a:xfrm>
            <a:prstGeom prst="rect">
              <a:avLst/>
            </a:prstGeom>
            <a:solidFill>
              <a:schemeClr val="lt1"/>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36" name="Google Shape;636;p26"/>
          <p:cNvSpPr txBox="1"/>
          <p:nvPr/>
        </p:nvSpPr>
        <p:spPr>
          <a:xfrm>
            <a:off x="3653903" y="7264220"/>
            <a:ext cx="11787600" cy="16161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3500" u="none" cap="none" strike="noStrike">
                <a:solidFill>
                  <a:schemeClr val="dk1"/>
                </a:solidFill>
                <a:latin typeface="Roboto Condensed"/>
                <a:ea typeface="Roboto Condensed"/>
                <a:cs typeface="Roboto Condensed"/>
                <a:sym typeface="Roboto Condensed"/>
              </a:rPr>
              <a:t>- </a:t>
            </a:r>
            <a:r>
              <a:rPr b="1" i="0" lang="en-US" sz="3500" u="none" cap="none" strike="noStrike">
                <a:solidFill>
                  <a:schemeClr val="dk1"/>
                </a:solidFill>
                <a:latin typeface="Roboto Condensed"/>
                <a:ea typeface="Roboto Condensed"/>
                <a:cs typeface="Roboto Condensed"/>
                <a:sym typeface="Roboto Condensed"/>
              </a:rPr>
              <a:t>Hết sức trong sáng, ngây thơ, cả tin </a:t>
            </a:r>
            <a:r>
              <a:rPr b="0" i="0" lang="en-US" sz="3500" u="none" cap="none" strike="noStrike">
                <a:solidFill>
                  <a:schemeClr val="dk1"/>
                </a:solidFill>
                <a:latin typeface="Roboto Condensed"/>
                <a:ea typeface="Roboto Condensed"/>
                <a:cs typeface="Roboto Condensed"/>
                <a:sym typeface="Roboto Condensed"/>
              </a:rPr>
              <a:t>-&gt; thể hiện ông là một nghệ sĩ có tính cách lãng mạn, phi thực tế, khao khát theo đuổi lí tưởng nghệ thuật nhưng hoàn toàn xa rời thực tại.</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6">
                                            <p:txEl>
                                              <p:pRg end="0" st="0"/>
                                            </p:txEl>
                                          </p:spTgt>
                                        </p:tgtEl>
                                        <p:attrNameLst>
                                          <p:attrName>style.visibility</p:attrName>
                                        </p:attrNameLst>
                                      </p:cBhvr>
                                      <p:to>
                                        <p:strVal val="visible"/>
                                      </p:to>
                                    </p:set>
                                    <p:animEffect filter="fade" transition="in">
                                      <p:cBhvr>
                                        <p:cTn dur="500"/>
                                        <p:tgtEl>
                                          <p:spTgt spid="6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500"/>
                                        <p:tgtEl>
                                          <p:spTgt spid="632"/>
                                        </p:tgtEl>
                                      </p:cBhvr>
                                    </p:animEffect>
                                  </p:childTnLst>
                                </p:cTn>
                              </p:par>
                              <p:par>
                                <p:cTn fill="hold" nodeType="with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500"/>
                                        <p:tgtEl>
                                          <p:spTgt spid="6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500"/>
                                        <p:tgtEl>
                                          <p:spTgt spid="636"/>
                                        </p:tgtEl>
                                      </p:cBhvr>
                                    </p:animEffect>
                                  </p:childTnLst>
                                </p:cTn>
                              </p:par>
                              <p:par>
                                <p:cTn fill="hold" nodeType="with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500"/>
                                        <p:tgtEl>
                                          <p:spTgt spid="6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27"/>
          <p:cNvSpPr/>
          <p:nvPr/>
        </p:nvSpPr>
        <p:spPr>
          <a:xfrm>
            <a:off x="19625" y="96600"/>
            <a:ext cx="1915668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646" name="Google Shape;646;p27"/>
          <p:cNvSpPr/>
          <p:nvPr/>
        </p:nvSpPr>
        <p:spPr>
          <a:xfrm>
            <a:off x="-24257" y="-2485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7"/>
          <p:cNvSpPr/>
          <p:nvPr/>
        </p:nvSpPr>
        <p:spPr>
          <a:xfrm>
            <a:off x="9144000" y="96588"/>
            <a:ext cx="850011" cy="482918"/>
          </a:xfrm>
          <a:custGeom>
            <a:rect b="b" l="l" r="r" t="t"/>
            <a:pathLst>
              <a:path extrusionOk="0" h="643890" w="1133348">
                <a:moveTo>
                  <a:pt x="0" y="0"/>
                </a:moveTo>
                <a:lnTo>
                  <a:pt x="1133348" y="0"/>
                </a:lnTo>
                <a:lnTo>
                  <a:pt x="1133348" y="643890"/>
                </a:lnTo>
                <a:lnTo>
                  <a:pt x="0" y="643890"/>
                </a:lnTo>
                <a:close/>
              </a:path>
            </a:pathLst>
          </a:custGeom>
          <a:solidFill>
            <a:srgbClr val="C00000"/>
          </a:solidFill>
          <a:ln>
            <a:noFill/>
          </a:ln>
        </p:spPr>
      </p:sp>
      <p:sp>
        <p:nvSpPr>
          <p:cNvPr id="648" name="Google Shape;648;p27"/>
          <p:cNvSpPr txBox="1"/>
          <p:nvPr/>
        </p:nvSpPr>
        <p:spPr>
          <a:xfrm>
            <a:off x="449506" y="324069"/>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649" name="Google Shape;649;p27"/>
          <p:cNvSpPr txBox="1"/>
          <p:nvPr/>
        </p:nvSpPr>
        <p:spPr>
          <a:xfrm>
            <a:off x="449506" y="1547799"/>
            <a:ext cx="4952205" cy="7048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4500" u="none" cap="none" strike="noStrike">
                <a:solidFill>
                  <a:srgbClr val="000000"/>
                </a:solidFill>
                <a:latin typeface="Roboto Condensed"/>
                <a:ea typeface="Roboto Condensed"/>
                <a:cs typeface="Roboto Condensed"/>
                <a:sym typeface="Roboto Condensed"/>
              </a:rPr>
              <a:t>3.2. Đọc hiểu văn bản</a:t>
            </a:r>
            <a:endParaRPr/>
          </a:p>
        </p:txBody>
      </p:sp>
      <p:sp>
        <p:nvSpPr>
          <p:cNvPr id="650" name="Google Shape;650;p27"/>
          <p:cNvSpPr txBox="1"/>
          <p:nvPr/>
        </p:nvSpPr>
        <p:spPr>
          <a:xfrm>
            <a:off x="449506" y="2347899"/>
            <a:ext cx="6831907" cy="57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00" u="none" cap="none" strike="noStrike">
                <a:solidFill>
                  <a:srgbClr val="000000"/>
                </a:solidFill>
                <a:latin typeface="Roboto Condensed"/>
                <a:ea typeface="Roboto Condensed"/>
                <a:cs typeface="Roboto Condensed"/>
                <a:sym typeface="Roboto Condensed"/>
              </a:rPr>
              <a:t>b. Nhân vật Vũ Như Tô</a:t>
            </a:r>
            <a:endParaRPr/>
          </a:p>
        </p:txBody>
      </p:sp>
      <p:sp>
        <p:nvSpPr>
          <p:cNvPr id="651" name="Google Shape;651;p27"/>
          <p:cNvSpPr txBox="1"/>
          <p:nvPr/>
        </p:nvSpPr>
        <p:spPr>
          <a:xfrm>
            <a:off x="449506" y="3056237"/>
            <a:ext cx="8451900" cy="615600"/>
          </a:xfrm>
          <a:prstGeom prst="rect">
            <a:avLst/>
          </a:prstGeom>
          <a:noFill/>
          <a:ln>
            <a:noFill/>
          </a:ln>
        </p:spPr>
        <p:txBody>
          <a:bodyPr anchorCtr="0" anchor="t" bIns="0" lIns="0" spcFirstLastPara="1" rIns="0" wrap="square" tIns="0">
            <a:spAutoFit/>
          </a:bodyPr>
          <a:lstStyle/>
          <a:p>
            <a:pPr indent="-431800" lvl="1" marL="863599" marR="0" rtl="0" algn="just">
              <a:lnSpc>
                <a:spcPct val="144011"/>
              </a:lnSpc>
              <a:spcBef>
                <a:spcPts val="0"/>
              </a:spcBef>
              <a:spcAft>
                <a:spcPts val="0"/>
              </a:spcAft>
              <a:buClr>
                <a:srgbClr val="000000"/>
              </a:buClr>
              <a:buSzPts val="3999"/>
              <a:buFont typeface="Arial"/>
              <a:buChar char="•"/>
            </a:pPr>
            <a:r>
              <a:rPr b="0" i="0" lang="en-US" sz="3999" u="none" cap="none" strike="noStrike">
                <a:solidFill>
                  <a:srgbClr val="000000"/>
                </a:solidFill>
                <a:latin typeface="Roboto Condensed"/>
                <a:ea typeface="Roboto Condensed"/>
                <a:cs typeface="Roboto Condensed"/>
                <a:sym typeface="Roboto Condensed"/>
              </a:rPr>
              <a:t>Bi kịch của Vũ Như Tô</a:t>
            </a:r>
            <a:endParaRPr b="0" i="0" sz="3999" u="none" cap="none" strike="noStrike">
              <a:solidFill>
                <a:srgbClr val="000000"/>
              </a:solidFill>
              <a:latin typeface="Roboto Condensed"/>
              <a:ea typeface="Roboto Condensed"/>
              <a:cs typeface="Roboto Condensed"/>
              <a:sym typeface="Roboto Condensed"/>
            </a:endParaRPr>
          </a:p>
        </p:txBody>
      </p:sp>
      <p:sp>
        <p:nvSpPr>
          <p:cNvPr id="652" name="Google Shape;652;p27"/>
          <p:cNvSpPr/>
          <p:nvPr/>
        </p:nvSpPr>
        <p:spPr>
          <a:xfrm rot="1047991">
            <a:off x="8108691" y="1553269"/>
            <a:ext cx="3963934" cy="4556245"/>
          </a:xfrm>
          <a:custGeom>
            <a:rect b="b" l="l" r="r" t="t"/>
            <a:pathLst>
              <a:path extrusionOk="0" h="4556245" w="3963934">
                <a:moveTo>
                  <a:pt x="0" y="0"/>
                </a:moveTo>
                <a:lnTo>
                  <a:pt x="3963933" y="0"/>
                </a:lnTo>
                <a:lnTo>
                  <a:pt x="3963933" y="4556245"/>
                </a:lnTo>
                <a:lnTo>
                  <a:pt x="0" y="4556245"/>
                </a:lnTo>
                <a:lnTo>
                  <a:pt x="0" y="0"/>
                </a:lnTo>
                <a:close/>
              </a:path>
            </a:pathLst>
          </a:custGeom>
          <a:blipFill rotWithShape="1">
            <a:blip r:embed="rId4">
              <a:alphaModFix/>
            </a:blip>
            <a:stretch>
              <a:fillRect b="0" l="0" r="0" t="0"/>
            </a:stretch>
          </a:blipFill>
          <a:ln>
            <a:noFill/>
          </a:ln>
        </p:spPr>
      </p:sp>
      <p:sp>
        <p:nvSpPr>
          <p:cNvPr id="653" name="Google Shape;653;p27"/>
          <p:cNvSpPr/>
          <p:nvPr/>
        </p:nvSpPr>
        <p:spPr>
          <a:xfrm>
            <a:off x="7281413" y="1566849"/>
            <a:ext cx="4073949" cy="10457870"/>
          </a:xfrm>
          <a:custGeom>
            <a:rect b="b" l="l" r="r" t="t"/>
            <a:pathLst>
              <a:path extrusionOk="0" h="10457870" w="4073949">
                <a:moveTo>
                  <a:pt x="0" y="0"/>
                </a:moveTo>
                <a:lnTo>
                  <a:pt x="4073949" y="0"/>
                </a:lnTo>
                <a:lnTo>
                  <a:pt x="4073949" y="10457870"/>
                </a:lnTo>
                <a:lnTo>
                  <a:pt x="0" y="10457870"/>
                </a:lnTo>
                <a:lnTo>
                  <a:pt x="0" y="0"/>
                </a:lnTo>
                <a:close/>
              </a:path>
            </a:pathLst>
          </a:custGeom>
          <a:blipFill rotWithShape="1">
            <a:blip r:embed="rId5">
              <a:alphaModFix/>
            </a:blip>
            <a:stretch>
              <a:fillRect b="0" l="0" r="0" t="0"/>
            </a:stretch>
          </a:blipFill>
          <a:ln>
            <a:noFill/>
          </a:ln>
        </p:spPr>
      </p:sp>
      <p:sp>
        <p:nvSpPr>
          <p:cNvPr id="654" name="Google Shape;654;p27"/>
          <p:cNvSpPr/>
          <p:nvPr/>
        </p:nvSpPr>
        <p:spPr>
          <a:xfrm flipH="1">
            <a:off x="8579159" y="4557041"/>
            <a:ext cx="3931426" cy="8160996"/>
          </a:xfrm>
          <a:custGeom>
            <a:rect b="b" l="l" r="r" t="t"/>
            <a:pathLst>
              <a:path extrusionOk="0" h="8160996" w="3931426">
                <a:moveTo>
                  <a:pt x="3931426" y="0"/>
                </a:moveTo>
                <a:lnTo>
                  <a:pt x="0" y="0"/>
                </a:lnTo>
                <a:lnTo>
                  <a:pt x="0" y="8160996"/>
                </a:lnTo>
                <a:lnTo>
                  <a:pt x="3931426" y="8160996"/>
                </a:lnTo>
                <a:lnTo>
                  <a:pt x="3931426" y="0"/>
                </a:lnTo>
                <a:close/>
              </a:path>
            </a:pathLst>
          </a:custGeom>
          <a:blipFill rotWithShape="1">
            <a:blip r:embed="rId6">
              <a:alphaModFix/>
            </a:blip>
            <a:stretch>
              <a:fillRect b="0" l="-86559" r="-21012" t="0"/>
            </a:stretch>
          </a:blipFill>
          <a:ln>
            <a:noFill/>
          </a:ln>
        </p:spPr>
      </p:sp>
      <p:sp>
        <p:nvSpPr>
          <p:cNvPr id="655" name="Google Shape;655;p27"/>
          <p:cNvSpPr/>
          <p:nvPr/>
        </p:nvSpPr>
        <p:spPr>
          <a:xfrm>
            <a:off x="0" y="7986653"/>
            <a:ext cx="18288000" cy="2294633"/>
          </a:xfrm>
          <a:custGeom>
            <a:rect b="b" l="l" r="r" t="t"/>
            <a:pathLst>
              <a:path extrusionOk="0" h="2294633" w="18288000">
                <a:moveTo>
                  <a:pt x="0" y="0"/>
                </a:moveTo>
                <a:lnTo>
                  <a:pt x="18288000" y="0"/>
                </a:lnTo>
                <a:lnTo>
                  <a:pt x="18288000" y="2294632"/>
                </a:lnTo>
                <a:lnTo>
                  <a:pt x="0" y="2294632"/>
                </a:lnTo>
                <a:lnTo>
                  <a:pt x="0" y="0"/>
                </a:lnTo>
                <a:close/>
              </a:path>
            </a:pathLst>
          </a:custGeom>
          <a:blipFill rotWithShape="1">
            <a:blip r:embed="rId7">
              <a:alphaModFix/>
            </a:blip>
            <a:stretch>
              <a:fillRect b="-51254" l="0" r="0" t="-916095"/>
            </a:stretch>
          </a:blipFill>
          <a:ln>
            <a:noFill/>
          </a:ln>
        </p:spPr>
      </p:sp>
      <p:grpSp>
        <p:nvGrpSpPr>
          <p:cNvPr id="656" name="Google Shape;656;p27"/>
          <p:cNvGrpSpPr/>
          <p:nvPr/>
        </p:nvGrpSpPr>
        <p:grpSpPr>
          <a:xfrm>
            <a:off x="1028700" y="4233968"/>
            <a:ext cx="6252713" cy="3083711"/>
            <a:chOff x="0" y="-38100"/>
            <a:chExt cx="1646805" cy="812171"/>
          </a:xfrm>
        </p:grpSpPr>
        <p:sp>
          <p:nvSpPr>
            <p:cNvPr id="657" name="Google Shape;657;p27"/>
            <p:cNvSpPr/>
            <p:nvPr/>
          </p:nvSpPr>
          <p:spPr>
            <a:xfrm>
              <a:off x="0" y="0"/>
              <a:ext cx="1646805" cy="774071"/>
            </a:xfrm>
            <a:custGeom>
              <a:rect b="b" l="l" r="r" t="t"/>
              <a:pathLst>
                <a:path extrusionOk="0" h="774071" w="1646805">
                  <a:moveTo>
                    <a:pt x="63147" y="0"/>
                  </a:moveTo>
                  <a:lnTo>
                    <a:pt x="1583658" y="0"/>
                  </a:lnTo>
                  <a:cubicBezTo>
                    <a:pt x="1600406" y="0"/>
                    <a:pt x="1616468" y="6653"/>
                    <a:pt x="1628310" y="18495"/>
                  </a:cubicBezTo>
                  <a:cubicBezTo>
                    <a:pt x="1640152" y="30338"/>
                    <a:pt x="1646805" y="46399"/>
                    <a:pt x="1646805" y="63147"/>
                  </a:cubicBezTo>
                  <a:lnTo>
                    <a:pt x="1646805" y="710924"/>
                  </a:lnTo>
                  <a:cubicBezTo>
                    <a:pt x="1646805" y="727672"/>
                    <a:pt x="1640152" y="743733"/>
                    <a:pt x="1628310" y="755575"/>
                  </a:cubicBezTo>
                  <a:cubicBezTo>
                    <a:pt x="1616468" y="767418"/>
                    <a:pt x="1600406" y="774071"/>
                    <a:pt x="1583658" y="774071"/>
                  </a:cubicBezTo>
                  <a:lnTo>
                    <a:pt x="63147" y="774071"/>
                  </a:lnTo>
                  <a:cubicBezTo>
                    <a:pt x="46399" y="774071"/>
                    <a:pt x="30338" y="767418"/>
                    <a:pt x="18495" y="755575"/>
                  </a:cubicBezTo>
                  <a:cubicBezTo>
                    <a:pt x="6653" y="743733"/>
                    <a:pt x="0" y="727672"/>
                    <a:pt x="0" y="710924"/>
                  </a:cubicBezTo>
                  <a:lnTo>
                    <a:pt x="0" y="63147"/>
                  </a:lnTo>
                  <a:cubicBezTo>
                    <a:pt x="0" y="46399"/>
                    <a:pt x="6653" y="30338"/>
                    <a:pt x="18495" y="18495"/>
                  </a:cubicBezTo>
                  <a:cubicBezTo>
                    <a:pt x="30338" y="6653"/>
                    <a:pt x="46399" y="0"/>
                    <a:pt x="631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7"/>
            <p:cNvSpPr txBox="1"/>
            <p:nvPr/>
          </p:nvSpPr>
          <p:spPr>
            <a:xfrm>
              <a:off x="0" y="-38100"/>
              <a:ext cx="1646805" cy="812171"/>
            </a:xfrm>
            <a:prstGeom prst="rect">
              <a:avLst/>
            </a:prstGeom>
            <a:solidFill>
              <a:schemeClr val="lt1"/>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9" name="Google Shape;659;p27"/>
          <p:cNvSpPr txBox="1"/>
          <p:nvPr/>
        </p:nvSpPr>
        <p:spPr>
          <a:xfrm>
            <a:off x="1407277" y="4537991"/>
            <a:ext cx="5585700" cy="24621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3999" u="none" cap="none" strike="noStrike">
                <a:solidFill>
                  <a:schemeClr val="dk1"/>
                </a:solidFill>
                <a:latin typeface="Roboto Condensed"/>
                <a:ea typeface="Roboto Condensed"/>
                <a:cs typeface="Roboto Condensed"/>
                <a:sym typeface="Roboto Condensed"/>
              </a:rPr>
              <a:t>Bi kịch vỡ mộng của người nghệ sĩ khi </a:t>
            </a:r>
            <a:r>
              <a:rPr b="0" i="0" lang="en-US" sz="3999" u="none" cap="none" strike="noStrike">
                <a:solidFill>
                  <a:schemeClr val="dk1"/>
                </a:solidFill>
                <a:latin typeface="Roboto Condensed"/>
                <a:ea typeface="Roboto Condensed"/>
                <a:cs typeface="Roboto Condensed"/>
                <a:sym typeface="Roboto Condensed"/>
                <a:extLst>
                  <a:ext uri="http://customooxmlschemas.google.com/">
                    <go:slidesCustomData xmlns:go="http://customooxmlschemas.google.com/" textRoundtripDataId="9"/>
                  </a:ext>
                </a:extLst>
              </a:rPr>
              <a:t>đối</a:t>
            </a:r>
            <a:r>
              <a:rPr b="0" i="0" lang="en-US" sz="3999" u="none" cap="none" strike="noStrike">
                <a:solidFill>
                  <a:schemeClr val="dk1"/>
                </a:solidFill>
                <a:latin typeface="Roboto Condensed"/>
                <a:ea typeface="Roboto Condensed"/>
                <a:cs typeface="Roboto Condensed"/>
                <a:sym typeface="Roboto Condensed"/>
              </a:rPr>
              <a:t> diện với một thực tại bóp nghẹt mọi giấc mơ sáng tạo của con người.</a:t>
            </a:r>
            <a:endParaRPr>
              <a:solidFill>
                <a:schemeClr val="dk1"/>
              </a:solidFill>
            </a:endParaRPr>
          </a:p>
        </p:txBody>
      </p:sp>
      <p:grpSp>
        <p:nvGrpSpPr>
          <p:cNvPr id="660" name="Google Shape;660;p27"/>
          <p:cNvGrpSpPr/>
          <p:nvPr/>
        </p:nvGrpSpPr>
        <p:grpSpPr>
          <a:xfrm>
            <a:off x="11641112" y="4233968"/>
            <a:ext cx="6252713" cy="3083711"/>
            <a:chOff x="0" y="-38100"/>
            <a:chExt cx="1646805" cy="812171"/>
          </a:xfrm>
        </p:grpSpPr>
        <p:sp>
          <p:nvSpPr>
            <p:cNvPr id="661" name="Google Shape;661;p27"/>
            <p:cNvSpPr/>
            <p:nvPr/>
          </p:nvSpPr>
          <p:spPr>
            <a:xfrm>
              <a:off x="0" y="0"/>
              <a:ext cx="1646805" cy="774071"/>
            </a:xfrm>
            <a:custGeom>
              <a:rect b="b" l="l" r="r" t="t"/>
              <a:pathLst>
                <a:path extrusionOk="0" h="774071" w="1646805">
                  <a:moveTo>
                    <a:pt x="63147" y="0"/>
                  </a:moveTo>
                  <a:lnTo>
                    <a:pt x="1583658" y="0"/>
                  </a:lnTo>
                  <a:cubicBezTo>
                    <a:pt x="1600406" y="0"/>
                    <a:pt x="1616468" y="6653"/>
                    <a:pt x="1628310" y="18495"/>
                  </a:cubicBezTo>
                  <a:cubicBezTo>
                    <a:pt x="1640152" y="30338"/>
                    <a:pt x="1646805" y="46399"/>
                    <a:pt x="1646805" y="63147"/>
                  </a:cubicBezTo>
                  <a:lnTo>
                    <a:pt x="1646805" y="710924"/>
                  </a:lnTo>
                  <a:cubicBezTo>
                    <a:pt x="1646805" y="727672"/>
                    <a:pt x="1640152" y="743733"/>
                    <a:pt x="1628310" y="755575"/>
                  </a:cubicBezTo>
                  <a:cubicBezTo>
                    <a:pt x="1616468" y="767418"/>
                    <a:pt x="1600406" y="774071"/>
                    <a:pt x="1583658" y="774071"/>
                  </a:cubicBezTo>
                  <a:lnTo>
                    <a:pt x="63147" y="774071"/>
                  </a:lnTo>
                  <a:cubicBezTo>
                    <a:pt x="46399" y="774071"/>
                    <a:pt x="30338" y="767418"/>
                    <a:pt x="18495" y="755575"/>
                  </a:cubicBezTo>
                  <a:cubicBezTo>
                    <a:pt x="6653" y="743733"/>
                    <a:pt x="0" y="727672"/>
                    <a:pt x="0" y="710924"/>
                  </a:cubicBezTo>
                  <a:lnTo>
                    <a:pt x="0" y="63147"/>
                  </a:lnTo>
                  <a:cubicBezTo>
                    <a:pt x="0" y="46399"/>
                    <a:pt x="6653" y="30338"/>
                    <a:pt x="18495" y="18495"/>
                  </a:cubicBezTo>
                  <a:cubicBezTo>
                    <a:pt x="30338" y="6653"/>
                    <a:pt x="46399" y="0"/>
                    <a:pt x="631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7"/>
            <p:cNvSpPr txBox="1"/>
            <p:nvPr/>
          </p:nvSpPr>
          <p:spPr>
            <a:xfrm>
              <a:off x="0" y="-38100"/>
              <a:ext cx="1646805" cy="812171"/>
            </a:xfrm>
            <a:prstGeom prst="rect">
              <a:avLst/>
            </a:prstGeom>
            <a:solidFill>
              <a:schemeClr val="lt1"/>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3" name="Google Shape;663;p27"/>
          <p:cNvSpPr txBox="1"/>
          <p:nvPr/>
        </p:nvSpPr>
        <p:spPr>
          <a:xfrm>
            <a:off x="11990441" y="4537991"/>
            <a:ext cx="5554200" cy="24621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3999" u="none" cap="none" strike="noStrike">
                <a:solidFill>
                  <a:schemeClr val="dk1"/>
                </a:solidFill>
                <a:latin typeface="Roboto Condensed"/>
                <a:ea typeface="Roboto Condensed"/>
                <a:cs typeface="Roboto Condensed"/>
                <a:sym typeface="Roboto Condensed"/>
              </a:rPr>
              <a:t>Bi kịch sụp đổ niềm tin của một cá nhân trước một thời thế chao đảo, nơi cái xấu và cái ác lên ngôi.</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xEl>
                                              <p:pRg end="0" st="0"/>
                                            </p:txEl>
                                          </p:spTgt>
                                        </p:tgtEl>
                                        <p:attrNameLst>
                                          <p:attrName>style.visibility</p:attrName>
                                        </p:attrNameLst>
                                      </p:cBhvr>
                                      <p:to>
                                        <p:strVal val="visible"/>
                                      </p:to>
                                    </p:set>
                                    <p:animEffect filter="fade" transition="in">
                                      <p:cBhvr>
                                        <p:cTn dur="500"/>
                                        <p:tgtEl>
                                          <p:spTgt spid="6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500"/>
                                        <p:tgtEl>
                                          <p:spTgt spid="659"/>
                                        </p:tgtEl>
                                      </p:cBhvr>
                                    </p:animEffect>
                                  </p:childTnLst>
                                </p:cTn>
                              </p:par>
                              <p:par>
                                <p:cTn fill="hold" nodeType="with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500"/>
                                        <p:tgtEl>
                                          <p:spTgt spid="6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3"/>
                                        </p:tgtEl>
                                        <p:attrNameLst>
                                          <p:attrName>style.visibility</p:attrName>
                                        </p:attrNameLst>
                                      </p:cBhvr>
                                      <p:to>
                                        <p:strVal val="visible"/>
                                      </p:to>
                                    </p:set>
                                    <p:animEffect filter="fade" transition="in">
                                      <p:cBhvr>
                                        <p:cTn dur="500"/>
                                        <p:tgtEl>
                                          <p:spTgt spid="663"/>
                                        </p:tgtEl>
                                      </p:cBhvr>
                                    </p:animEffect>
                                  </p:childTnLst>
                                </p:cTn>
                              </p:par>
                              <p:par>
                                <p:cTn fill="hold" nodeType="with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500"/>
                                        <p:tgtEl>
                                          <p:spTgt spid="6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28"/>
          <p:cNvSpPr/>
          <p:nvPr/>
        </p:nvSpPr>
        <p:spPr>
          <a:xfrm>
            <a:off x="19616" y="96588"/>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673" name="Google Shape;673;p28"/>
          <p:cNvSpPr/>
          <p:nvPr/>
        </p:nvSpPr>
        <p:spPr>
          <a:xfrm>
            <a:off x="-24257" y="179007"/>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8"/>
          <p:cNvSpPr/>
          <p:nvPr/>
        </p:nvSpPr>
        <p:spPr>
          <a:xfrm>
            <a:off x="19616" y="9239864"/>
            <a:ext cx="18288000" cy="1047133"/>
          </a:xfrm>
          <a:custGeom>
            <a:rect b="b" l="l" r="r" t="t"/>
            <a:pathLst>
              <a:path extrusionOk="0" h="1047133" w="18288000">
                <a:moveTo>
                  <a:pt x="0" y="0"/>
                </a:moveTo>
                <a:lnTo>
                  <a:pt x="18288000" y="0"/>
                </a:lnTo>
                <a:lnTo>
                  <a:pt x="18288000" y="1047133"/>
                </a:lnTo>
                <a:lnTo>
                  <a:pt x="0" y="1047133"/>
                </a:lnTo>
                <a:lnTo>
                  <a:pt x="0" y="0"/>
                </a:lnTo>
                <a:close/>
              </a:path>
            </a:pathLst>
          </a:custGeom>
          <a:blipFill rotWithShape="1">
            <a:blip r:embed="rId4">
              <a:alphaModFix/>
            </a:blip>
            <a:stretch>
              <a:fillRect b="-231353" l="0" r="0" t="-2006734"/>
            </a:stretch>
          </a:blipFill>
          <a:ln>
            <a:noFill/>
          </a:ln>
        </p:spPr>
      </p:sp>
      <p:sp>
        <p:nvSpPr>
          <p:cNvPr id="675" name="Google Shape;675;p28"/>
          <p:cNvSpPr txBox="1"/>
          <p:nvPr/>
        </p:nvSpPr>
        <p:spPr>
          <a:xfrm>
            <a:off x="449506" y="324069"/>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676" name="Google Shape;676;p28"/>
          <p:cNvSpPr txBox="1"/>
          <p:nvPr/>
        </p:nvSpPr>
        <p:spPr>
          <a:xfrm>
            <a:off x="449506" y="1547799"/>
            <a:ext cx="4952205" cy="7048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4500" u="none" cap="none" strike="noStrike">
                <a:solidFill>
                  <a:srgbClr val="000000"/>
                </a:solidFill>
                <a:latin typeface="Roboto Condensed"/>
                <a:ea typeface="Roboto Condensed"/>
                <a:cs typeface="Roboto Condensed"/>
                <a:sym typeface="Roboto Condensed"/>
              </a:rPr>
              <a:t>3.2. Đọc hiểu văn bản</a:t>
            </a:r>
            <a:endParaRPr/>
          </a:p>
        </p:txBody>
      </p:sp>
      <p:sp>
        <p:nvSpPr>
          <p:cNvPr id="677" name="Google Shape;677;p28"/>
          <p:cNvSpPr txBox="1"/>
          <p:nvPr/>
        </p:nvSpPr>
        <p:spPr>
          <a:xfrm>
            <a:off x="449506" y="2290749"/>
            <a:ext cx="13568809" cy="57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00" u="none" cap="none" strike="noStrike">
                <a:solidFill>
                  <a:srgbClr val="000000"/>
                </a:solidFill>
                <a:latin typeface="Roboto Condensed"/>
                <a:ea typeface="Roboto Condensed"/>
                <a:cs typeface="Roboto Condensed"/>
                <a:sym typeface="Roboto Condensed"/>
              </a:rPr>
              <a:t>c. Các nhân vật khác</a:t>
            </a:r>
            <a:endParaRPr b="0" i="0" sz="3800" u="none" cap="none" strike="noStrike">
              <a:solidFill>
                <a:srgbClr val="000000"/>
              </a:solidFill>
              <a:latin typeface="Roboto Condensed"/>
              <a:ea typeface="Roboto Condensed"/>
              <a:cs typeface="Roboto Condensed"/>
              <a:sym typeface="Roboto Condensed"/>
            </a:endParaRPr>
          </a:p>
        </p:txBody>
      </p:sp>
      <p:sp>
        <p:nvSpPr>
          <p:cNvPr id="678" name="Google Shape;678;p28"/>
          <p:cNvSpPr/>
          <p:nvPr/>
        </p:nvSpPr>
        <p:spPr>
          <a:xfrm>
            <a:off x="15216260" y="0"/>
            <a:ext cx="4613743" cy="11843525"/>
          </a:xfrm>
          <a:custGeom>
            <a:rect b="b" l="l" r="r" t="t"/>
            <a:pathLst>
              <a:path extrusionOk="0" h="11843525" w="4613743">
                <a:moveTo>
                  <a:pt x="0" y="0"/>
                </a:moveTo>
                <a:lnTo>
                  <a:pt x="4613743" y="0"/>
                </a:lnTo>
                <a:lnTo>
                  <a:pt x="4613743" y="11843525"/>
                </a:lnTo>
                <a:lnTo>
                  <a:pt x="0" y="11843525"/>
                </a:lnTo>
                <a:lnTo>
                  <a:pt x="0" y="0"/>
                </a:lnTo>
                <a:close/>
              </a:path>
            </a:pathLst>
          </a:custGeom>
          <a:blipFill rotWithShape="1">
            <a:blip r:embed="rId5">
              <a:alphaModFix/>
            </a:blip>
            <a:stretch>
              <a:fillRect b="0" l="0" r="0" t="0"/>
            </a:stretch>
          </a:blipFill>
          <a:ln>
            <a:noFill/>
          </a:ln>
        </p:spPr>
      </p:sp>
      <p:sp>
        <p:nvSpPr>
          <p:cNvPr id="679" name="Google Shape;679;p28"/>
          <p:cNvSpPr/>
          <p:nvPr/>
        </p:nvSpPr>
        <p:spPr>
          <a:xfrm>
            <a:off x="-24250" y="8616125"/>
            <a:ext cx="20574000" cy="2294633"/>
          </a:xfrm>
          <a:custGeom>
            <a:rect b="b" l="l" r="r" t="t"/>
            <a:pathLst>
              <a:path extrusionOk="0" h="2294633" w="18288000">
                <a:moveTo>
                  <a:pt x="0" y="0"/>
                </a:moveTo>
                <a:lnTo>
                  <a:pt x="18288000" y="0"/>
                </a:lnTo>
                <a:lnTo>
                  <a:pt x="18288000" y="2294632"/>
                </a:lnTo>
                <a:lnTo>
                  <a:pt x="0" y="2294632"/>
                </a:lnTo>
                <a:lnTo>
                  <a:pt x="0" y="0"/>
                </a:lnTo>
                <a:close/>
              </a:path>
            </a:pathLst>
          </a:custGeom>
          <a:blipFill rotWithShape="1">
            <a:blip r:embed="rId4">
              <a:alphaModFix/>
            </a:blip>
            <a:stretch>
              <a:fillRect b="-51254" l="0" r="0" t="-916095"/>
            </a:stretch>
          </a:blipFill>
          <a:ln>
            <a:noFill/>
          </a:ln>
        </p:spPr>
      </p:sp>
      <p:sp>
        <p:nvSpPr>
          <p:cNvPr id="680" name="Google Shape;680;p28"/>
          <p:cNvSpPr txBox="1"/>
          <p:nvPr/>
        </p:nvSpPr>
        <p:spPr>
          <a:xfrm>
            <a:off x="315167" y="2890824"/>
            <a:ext cx="8414100" cy="6114600"/>
          </a:xfrm>
          <a:prstGeom prst="rect">
            <a:avLst/>
          </a:prstGeom>
          <a:noFill/>
          <a:ln>
            <a:noFill/>
          </a:ln>
        </p:spPr>
        <p:txBody>
          <a:bodyPr anchorCtr="0" anchor="t" bIns="0" lIns="0" spcFirstLastPara="1" rIns="0" wrap="square" tIns="0">
            <a:spAutoFit/>
          </a:bodyPr>
          <a:lstStyle/>
          <a:p>
            <a:pPr indent="-377825" lvl="1" marL="755651" marR="0" rtl="0" algn="just">
              <a:lnSpc>
                <a:spcPct val="115000"/>
              </a:lnSpc>
              <a:spcBef>
                <a:spcPts val="0"/>
              </a:spcBef>
              <a:spcAft>
                <a:spcPts val="0"/>
              </a:spcAft>
              <a:buClr>
                <a:srgbClr val="000000"/>
              </a:buClr>
              <a:buSzPts val="3500"/>
              <a:buFont typeface="Arial"/>
              <a:buChar char="•"/>
            </a:pPr>
            <a:r>
              <a:rPr b="1" i="0" lang="en-US" sz="3500" u="none" cap="none" strike="noStrike">
                <a:solidFill>
                  <a:srgbClr val="000000"/>
                </a:solidFill>
                <a:latin typeface="Roboto Condensed"/>
                <a:ea typeface="Roboto Condensed"/>
                <a:cs typeface="Roboto Condensed"/>
                <a:sym typeface="Roboto Condensed"/>
              </a:rPr>
              <a:t>Đan Thiềm</a:t>
            </a:r>
            <a:r>
              <a:rPr b="0" i="0" lang="en-US" sz="3500" u="none" cap="none" strike="noStrike">
                <a:solidFill>
                  <a:srgbClr val="000000"/>
                </a:solidFill>
                <a:latin typeface="Roboto Condensed"/>
                <a:ea typeface="Roboto Condensed"/>
                <a:cs typeface="Roboto Condensed"/>
                <a:sym typeface="Roboto Condensed"/>
              </a:rPr>
              <a:t>: Trọng cái tài, cái đẹp. Tỉnh táo, thấu hiểu lẽ đời. </a:t>
            </a:r>
            <a:endParaRPr/>
          </a:p>
          <a:p>
            <a:pPr indent="-377825" lvl="1" marL="755651" marR="0" rtl="0" algn="just">
              <a:lnSpc>
                <a:spcPct val="115000"/>
              </a:lnSpc>
              <a:spcBef>
                <a:spcPts val="0"/>
              </a:spcBef>
              <a:spcAft>
                <a:spcPts val="0"/>
              </a:spcAft>
              <a:buClr>
                <a:srgbClr val="000000"/>
              </a:buClr>
              <a:buSzPts val="3500"/>
              <a:buFont typeface="Arial"/>
              <a:buChar char="•"/>
            </a:pPr>
            <a:r>
              <a:rPr b="1" i="0" lang="en-US" sz="3500" u="none" cap="none" strike="noStrike">
                <a:solidFill>
                  <a:srgbClr val="000000"/>
                </a:solidFill>
                <a:latin typeface="Roboto Condensed"/>
                <a:ea typeface="Roboto Condensed"/>
                <a:cs typeface="Roboto Condensed"/>
                <a:sym typeface="Roboto Condensed"/>
              </a:rPr>
              <a:t>Nguyễn Vũ: </a:t>
            </a:r>
            <a:r>
              <a:rPr b="0" i="0" lang="en-US" sz="3500" u="none" cap="none" strike="noStrike">
                <a:solidFill>
                  <a:srgbClr val="000000"/>
                </a:solidFill>
                <a:latin typeface="Roboto Condensed"/>
                <a:ea typeface="Roboto Condensed"/>
                <a:cs typeface="Roboto Condensed"/>
                <a:sym typeface="Roboto Condensed"/>
              </a:rPr>
              <a:t>khi biết tin vua chết, kiêu binh làm loạn liền tự sát theo vua. </a:t>
            </a:r>
            <a:endParaRPr/>
          </a:p>
          <a:p>
            <a:pPr indent="-377825" lvl="1" marL="755651" marR="0" rtl="0" algn="just">
              <a:lnSpc>
                <a:spcPct val="115000"/>
              </a:lnSpc>
              <a:spcBef>
                <a:spcPts val="0"/>
              </a:spcBef>
              <a:spcAft>
                <a:spcPts val="0"/>
              </a:spcAft>
              <a:buClr>
                <a:srgbClr val="000000"/>
              </a:buClr>
              <a:buSzPts val="3500"/>
              <a:buFont typeface="Arial"/>
              <a:buChar char="•"/>
            </a:pPr>
            <a:r>
              <a:rPr b="1" i="0" lang="en-US" sz="3500" u="none" cap="none" strike="noStrike">
                <a:solidFill>
                  <a:srgbClr val="000000"/>
                </a:solidFill>
                <a:latin typeface="Roboto Condensed"/>
                <a:ea typeface="Roboto Condensed"/>
                <a:cs typeface="Roboto Condensed"/>
                <a:sym typeface="Roboto Condensed"/>
              </a:rPr>
              <a:t>Lê Trung Mại và đám nội giám</a:t>
            </a:r>
            <a:r>
              <a:rPr b="0" i="0" lang="en-US" sz="3500" u="none" cap="none" strike="noStrike">
                <a:solidFill>
                  <a:srgbClr val="000000"/>
                </a:solidFill>
                <a:latin typeface="Roboto Condensed"/>
                <a:ea typeface="Roboto Condensed"/>
                <a:cs typeface="Roboto Condensed"/>
                <a:sym typeface="Roboto Condensed"/>
              </a:rPr>
              <a:t>: chạy trốn. </a:t>
            </a:r>
            <a:endParaRPr/>
          </a:p>
          <a:p>
            <a:pPr indent="-377825" lvl="1" marL="755651" marR="0" rtl="0" algn="just">
              <a:lnSpc>
                <a:spcPct val="115000"/>
              </a:lnSpc>
              <a:spcBef>
                <a:spcPts val="0"/>
              </a:spcBef>
              <a:spcAft>
                <a:spcPts val="0"/>
              </a:spcAft>
              <a:buClr>
                <a:srgbClr val="000000"/>
              </a:buClr>
              <a:buSzPts val="3500"/>
              <a:buFont typeface="Arial"/>
              <a:buChar char="•"/>
            </a:pPr>
            <a:r>
              <a:rPr b="1" i="0" lang="en-US" sz="3500" u="none" cap="none" strike="noStrike">
                <a:solidFill>
                  <a:srgbClr val="000000"/>
                </a:solidFill>
                <a:latin typeface="Roboto Condensed"/>
                <a:ea typeface="Roboto Condensed"/>
                <a:cs typeface="Roboto Condensed"/>
                <a:sym typeface="Roboto Condensed"/>
              </a:rPr>
              <a:t>Đám cung nữ</a:t>
            </a:r>
            <a:r>
              <a:rPr b="0" i="0" lang="en-US" sz="3500" u="none" cap="none" strike="noStrike">
                <a:solidFill>
                  <a:srgbClr val="000000"/>
                </a:solidFill>
                <a:latin typeface="Roboto Condensed"/>
                <a:ea typeface="Roboto Condensed"/>
                <a:cs typeface="Roboto Condensed"/>
                <a:sym typeface="Roboto Condensed"/>
              </a:rPr>
              <a:t>:  vu oan cho Đan Thiềm và Vũ Như Tô hòng mong thoát chết. </a:t>
            </a:r>
            <a:endParaRPr/>
          </a:p>
          <a:p>
            <a:pPr indent="-377825" lvl="1" marL="755651" marR="0" rtl="0" algn="just">
              <a:lnSpc>
                <a:spcPct val="115000"/>
              </a:lnSpc>
              <a:spcBef>
                <a:spcPts val="0"/>
              </a:spcBef>
              <a:spcAft>
                <a:spcPts val="0"/>
              </a:spcAft>
              <a:buClr>
                <a:srgbClr val="000000"/>
              </a:buClr>
              <a:buSzPts val="3500"/>
              <a:buFont typeface="Arial"/>
              <a:buChar char="•"/>
            </a:pPr>
            <a:r>
              <a:rPr b="1" i="0" lang="en-US" sz="3500" u="none" cap="none" strike="noStrike">
                <a:solidFill>
                  <a:srgbClr val="000000"/>
                </a:solidFill>
                <a:latin typeface="Roboto Condensed"/>
                <a:ea typeface="Roboto Condensed"/>
                <a:cs typeface="Roboto Condensed"/>
                <a:sym typeface="Roboto Condensed"/>
              </a:rPr>
              <a:t>Ngô Hạch và đám quân sĩ</a:t>
            </a:r>
            <a:r>
              <a:rPr b="0" i="0" lang="en-US" sz="3500" u="none" cap="none" strike="noStrike">
                <a:solidFill>
                  <a:srgbClr val="000000"/>
                </a:solidFill>
                <a:latin typeface="Roboto Condensed"/>
                <a:ea typeface="Roboto Condensed"/>
                <a:cs typeface="Roboto Condensed"/>
                <a:sym typeface="Roboto Condensed"/>
              </a:rPr>
              <a:t>: đắc thắng khi bắt được Vũ Như Tô và đốt phá Cửu Trùng Đài. </a:t>
            </a:r>
            <a:endParaRPr/>
          </a:p>
        </p:txBody>
      </p:sp>
      <p:sp>
        <p:nvSpPr>
          <p:cNvPr id="681" name="Google Shape;681;p28"/>
          <p:cNvSpPr/>
          <p:nvPr/>
        </p:nvSpPr>
        <p:spPr>
          <a:xfrm>
            <a:off x="9608200" y="2957500"/>
            <a:ext cx="6506042" cy="3270133"/>
          </a:xfrm>
          <a:custGeom>
            <a:rect b="b" l="l" r="r" t="t"/>
            <a:pathLst>
              <a:path extrusionOk="0" h="3544860" w="5289465">
                <a:moveTo>
                  <a:pt x="5165005" y="3544860"/>
                </a:moveTo>
                <a:lnTo>
                  <a:pt x="124460" y="3544860"/>
                </a:lnTo>
                <a:cubicBezTo>
                  <a:pt x="55880" y="3544860"/>
                  <a:pt x="0" y="3488980"/>
                  <a:pt x="0" y="3420400"/>
                </a:cubicBezTo>
                <a:lnTo>
                  <a:pt x="0" y="124460"/>
                </a:lnTo>
                <a:cubicBezTo>
                  <a:pt x="0" y="55880"/>
                  <a:pt x="55880" y="0"/>
                  <a:pt x="124460" y="0"/>
                </a:cubicBezTo>
                <a:lnTo>
                  <a:pt x="5165005" y="0"/>
                </a:lnTo>
                <a:cubicBezTo>
                  <a:pt x="5233585" y="0"/>
                  <a:pt x="5289465" y="55880"/>
                  <a:pt x="5289465" y="124460"/>
                </a:cubicBezTo>
                <a:lnTo>
                  <a:pt x="5289465" y="3420400"/>
                </a:lnTo>
                <a:cubicBezTo>
                  <a:pt x="5289465" y="3488980"/>
                  <a:pt x="5233585" y="3544860"/>
                  <a:pt x="5165005" y="354486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8"/>
          <p:cNvSpPr txBox="1"/>
          <p:nvPr/>
        </p:nvSpPr>
        <p:spPr>
          <a:xfrm>
            <a:off x="10006278" y="3680220"/>
            <a:ext cx="5709900" cy="21843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4300" u="none" cap="none" strike="noStrike">
                <a:solidFill>
                  <a:schemeClr val="dk1"/>
                </a:solidFill>
                <a:latin typeface="Roboto Condensed"/>
                <a:ea typeface="Roboto Condensed"/>
                <a:cs typeface="Roboto Condensed"/>
                <a:sym typeface="Roboto Condensed"/>
              </a:rPr>
              <a:t>T</a:t>
            </a:r>
            <a:r>
              <a:rPr b="0" i="0" lang="en-US" sz="4300" u="none" cap="none" strike="noStrike">
                <a:solidFill>
                  <a:schemeClr val="dk1"/>
                </a:solidFill>
                <a:latin typeface="Roboto Condensed"/>
                <a:ea typeface="Roboto Condensed"/>
                <a:cs typeface="Roboto Condensed"/>
                <a:sym typeface="Roboto Condensed"/>
                <a:extLst>
                  <a:ext uri="http://customooxmlschemas.google.com/">
                    <go:slidesCustomData xmlns:go="http://customooxmlschemas.google.com/" textRoundtripDataId="10"/>
                  </a:ext>
                </a:extLst>
              </a:rPr>
              <a:t>ình huống kịch giúp làm nổi bật, bộc lộ rõ tính cách của nhân v</a:t>
            </a:r>
            <a:r>
              <a:rPr b="0" i="0" lang="en-US" sz="4300" u="none" cap="none" strike="noStrike">
                <a:solidFill>
                  <a:schemeClr val="dk1"/>
                </a:solidFill>
                <a:latin typeface="Roboto Condensed"/>
                <a:ea typeface="Roboto Condensed"/>
                <a:cs typeface="Roboto Condensed"/>
                <a:sym typeface="Roboto Condensed"/>
              </a:rPr>
              <a:t>ật.</a:t>
            </a:r>
            <a:endParaRPr sz="22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7">
                                            <p:txEl>
                                              <p:pRg end="0" st="0"/>
                                            </p:txEl>
                                          </p:spTgt>
                                        </p:tgtEl>
                                        <p:attrNameLst>
                                          <p:attrName>style.visibility</p:attrName>
                                        </p:attrNameLst>
                                      </p:cBhvr>
                                      <p:to>
                                        <p:strVal val="visible"/>
                                      </p:to>
                                    </p:set>
                                    <p:animEffect filter="fade" transition="in">
                                      <p:cBhvr>
                                        <p:cTn dur="500"/>
                                        <p:tgtEl>
                                          <p:spTgt spid="6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0">
                                            <p:txEl>
                                              <p:pRg end="0" st="0"/>
                                            </p:txEl>
                                          </p:spTgt>
                                        </p:tgtEl>
                                        <p:attrNameLst>
                                          <p:attrName>style.visibility</p:attrName>
                                        </p:attrNameLst>
                                      </p:cBhvr>
                                      <p:to>
                                        <p:strVal val="visible"/>
                                      </p:to>
                                    </p:set>
                                    <p:animEffect filter="fade" transition="in">
                                      <p:cBhvr>
                                        <p:cTn dur="500"/>
                                        <p:tgtEl>
                                          <p:spTgt spid="6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0">
                                            <p:txEl>
                                              <p:pRg end="1" st="1"/>
                                            </p:txEl>
                                          </p:spTgt>
                                        </p:tgtEl>
                                        <p:attrNameLst>
                                          <p:attrName>style.visibility</p:attrName>
                                        </p:attrNameLst>
                                      </p:cBhvr>
                                      <p:to>
                                        <p:strVal val="visible"/>
                                      </p:to>
                                    </p:set>
                                    <p:animEffect filter="fade" transition="in">
                                      <p:cBhvr>
                                        <p:cTn dur="500"/>
                                        <p:tgtEl>
                                          <p:spTgt spid="6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0">
                                            <p:txEl>
                                              <p:pRg end="2" st="2"/>
                                            </p:txEl>
                                          </p:spTgt>
                                        </p:tgtEl>
                                        <p:attrNameLst>
                                          <p:attrName>style.visibility</p:attrName>
                                        </p:attrNameLst>
                                      </p:cBhvr>
                                      <p:to>
                                        <p:strVal val="visible"/>
                                      </p:to>
                                    </p:set>
                                    <p:animEffect filter="fade" transition="in">
                                      <p:cBhvr>
                                        <p:cTn dur="500"/>
                                        <p:tgtEl>
                                          <p:spTgt spid="6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0">
                                            <p:txEl>
                                              <p:pRg end="3" st="3"/>
                                            </p:txEl>
                                          </p:spTgt>
                                        </p:tgtEl>
                                        <p:attrNameLst>
                                          <p:attrName>style.visibility</p:attrName>
                                        </p:attrNameLst>
                                      </p:cBhvr>
                                      <p:to>
                                        <p:strVal val="visible"/>
                                      </p:to>
                                    </p:set>
                                    <p:animEffect filter="fade" transition="in">
                                      <p:cBhvr>
                                        <p:cTn dur="500"/>
                                        <p:tgtEl>
                                          <p:spTgt spid="68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0">
                                            <p:txEl>
                                              <p:pRg end="4" st="4"/>
                                            </p:txEl>
                                          </p:spTgt>
                                        </p:tgtEl>
                                        <p:attrNameLst>
                                          <p:attrName>style.visibility</p:attrName>
                                        </p:attrNameLst>
                                      </p:cBhvr>
                                      <p:to>
                                        <p:strVal val="visible"/>
                                      </p:to>
                                    </p:set>
                                    <p:animEffect filter="fade" transition="in">
                                      <p:cBhvr>
                                        <p:cTn dur="500"/>
                                        <p:tgtEl>
                                          <p:spTgt spid="68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3"/>
          <p:cNvSpPr/>
          <p:nvPr/>
        </p:nvSpPr>
        <p:spPr>
          <a:xfrm>
            <a:off x="19625" y="96600"/>
            <a:ext cx="1906524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133" name="Google Shape;133;p3"/>
          <p:cNvSpPr/>
          <p:nvPr/>
        </p:nvSpPr>
        <p:spPr>
          <a:xfrm>
            <a:off x="-24257" y="-2485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19616" y="9239864"/>
            <a:ext cx="18288000" cy="1047133"/>
          </a:xfrm>
          <a:custGeom>
            <a:rect b="b" l="l" r="r" t="t"/>
            <a:pathLst>
              <a:path extrusionOk="0" h="1047133" w="18288000">
                <a:moveTo>
                  <a:pt x="0" y="0"/>
                </a:moveTo>
                <a:lnTo>
                  <a:pt x="18288000" y="0"/>
                </a:lnTo>
                <a:lnTo>
                  <a:pt x="18288000" y="1047133"/>
                </a:lnTo>
                <a:lnTo>
                  <a:pt x="0" y="1047133"/>
                </a:lnTo>
                <a:lnTo>
                  <a:pt x="0" y="0"/>
                </a:lnTo>
                <a:close/>
              </a:path>
            </a:pathLst>
          </a:custGeom>
          <a:blipFill rotWithShape="1">
            <a:blip r:embed="rId4">
              <a:alphaModFix/>
            </a:blip>
            <a:stretch>
              <a:fillRect b="-231353" l="0" r="0" t="-2006734"/>
            </a:stretch>
          </a:blipFill>
          <a:ln>
            <a:noFill/>
          </a:ln>
        </p:spPr>
      </p:sp>
      <p:grpSp>
        <p:nvGrpSpPr>
          <p:cNvPr id="135" name="Google Shape;135;p3"/>
          <p:cNvGrpSpPr/>
          <p:nvPr/>
        </p:nvGrpSpPr>
        <p:grpSpPr>
          <a:xfrm>
            <a:off x="1188375" y="2628475"/>
            <a:ext cx="7256267" cy="6611225"/>
            <a:chOff x="0" y="0"/>
            <a:chExt cx="7467600" cy="6002020"/>
          </a:xfrm>
        </p:grpSpPr>
        <p:sp>
          <p:nvSpPr>
            <p:cNvPr id="136" name="Google Shape;136;p3"/>
            <p:cNvSpPr/>
            <p:nvPr/>
          </p:nvSpPr>
          <p:spPr>
            <a:xfrm>
              <a:off x="0" y="0"/>
              <a:ext cx="7467600" cy="4513580"/>
            </a:xfrm>
            <a:custGeom>
              <a:rect b="b" l="l" r="r" t="t"/>
              <a:pathLst>
                <a:path extrusionOk="0" h="4513580" w="746760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0" y="4514850"/>
              <a:ext cx="7467600" cy="695960"/>
            </a:xfrm>
            <a:custGeom>
              <a:rect b="b" l="l" r="r" t="t"/>
              <a:pathLst>
                <a:path extrusionOk="0" h="695960" w="746760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2429510" y="5210810"/>
              <a:ext cx="2606040" cy="791210"/>
            </a:xfrm>
            <a:custGeom>
              <a:rect b="b" l="l" r="r" t="t"/>
              <a:pathLst>
                <a:path extrusionOk="0" h="791210" w="260604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314960" y="353060"/>
              <a:ext cx="6827520" cy="3835400"/>
            </a:xfrm>
            <a:custGeom>
              <a:rect b="b" l="l" r="r" t="t"/>
              <a:pathLst>
                <a:path extrusionOk="0" h="3835400" w="6827520">
                  <a:moveTo>
                    <a:pt x="0" y="0"/>
                  </a:moveTo>
                  <a:lnTo>
                    <a:pt x="6827520" y="0"/>
                  </a:lnTo>
                  <a:lnTo>
                    <a:pt x="6827520" y="3835400"/>
                  </a:lnTo>
                  <a:lnTo>
                    <a:pt x="0" y="3835400"/>
                  </a:lnTo>
                  <a:close/>
                </a:path>
              </a:pathLst>
            </a:custGeom>
            <a:blipFill rotWithShape="1">
              <a:blip r:embed="rId5">
                <a:alphaModFix/>
              </a:blip>
              <a:stretch>
                <a:fillRect b="0" l="-568" r="-568" t="0"/>
              </a:stretch>
            </a:blipFill>
            <a:ln>
              <a:noFill/>
            </a:ln>
          </p:spPr>
        </p:sp>
      </p:grpSp>
      <p:grpSp>
        <p:nvGrpSpPr>
          <p:cNvPr id="140" name="Google Shape;140;p3"/>
          <p:cNvGrpSpPr/>
          <p:nvPr/>
        </p:nvGrpSpPr>
        <p:grpSpPr>
          <a:xfrm>
            <a:off x="9808525" y="2488025"/>
            <a:ext cx="6937400" cy="6751672"/>
            <a:chOff x="0" y="0"/>
            <a:chExt cx="7467600" cy="6002020"/>
          </a:xfrm>
        </p:grpSpPr>
        <p:sp>
          <p:nvSpPr>
            <p:cNvPr id="141" name="Google Shape;141;p3"/>
            <p:cNvSpPr/>
            <p:nvPr/>
          </p:nvSpPr>
          <p:spPr>
            <a:xfrm>
              <a:off x="0" y="0"/>
              <a:ext cx="7467600" cy="4513580"/>
            </a:xfrm>
            <a:custGeom>
              <a:rect b="b" l="l" r="r" t="t"/>
              <a:pathLst>
                <a:path extrusionOk="0" h="4513580" w="746760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0" y="4514850"/>
              <a:ext cx="7467600" cy="695960"/>
            </a:xfrm>
            <a:custGeom>
              <a:rect b="b" l="l" r="r" t="t"/>
              <a:pathLst>
                <a:path extrusionOk="0" h="695960" w="746760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2429510" y="5210810"/>
              <a:ext cx="2606040" cy="791210"/>
            </a:xfrm>
            <a:custGeom>
              <a:rect b="b" l="l" r="r" t="t"/>
              <a:pathLst>
                <a:path extrusionOk="0" h="791210" w="260604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314960" y="353060"/>
              <a:ext cx="6827520" cy="3835400"/>
            </a:xfrm>
            <a:custGeom>
              <a:rect b="b" l="l" r="r" t="t"/>
              <a:pathLst>
                <a:path extrusionOk="0" h="3835400" w="6827520">
                  <a:moveTo>
                    <a:pt x="0" y="0"/>
                  </a:moveTo>
                  <a:lnTo>
                    <a:pt x="6827520" y="0"/>
                  </a:lnTo>
                  <a:lnTo>
                    <a:pt x="6827520" y="3835400"/>
                  </a:lnTo>
                  <a:lnTo>
                    <a:pt x="0" y="3835400"/>
                  </a:lnTo>
                  <a:close/>
                </a:path>
              </a:pathLst>
            </a:custGeom>
            <a:blipFill rotWithShape="1">
              <a:blip r:embed="rId6">
                <a:alphaModFix/>
              </a:blip>
              <a:stretch>
                <a:fillRect b="-844" l="0" r="0" t="-844"/>
              </a:stretch>
            </a:blipFill>
            <a:ln>
              <a:noFill/>
            </a:ln>
          </p:spPr>
        </p:sp>
      </p:grpSp>
      <p:sp>
        <p:nvSpPr>
          <p:cNvPr id="145" name="Google Shape;145;p3"/>
          <p:cNvSpPr txBox="1"/>
          <p:nvPr/>
        </p:nvSpPr>
        <p:spPr>
          <a:xfrm>
            <a:off x="5300071" y="560853"/>
            <a:ext cx="7727100" cy="10158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6599" u="none" cap="none" strike="noStrike">
                <a:solidFill>
                  <a:srgbClr val="990000"/>
                </a:solidFill>
                <a:latin typeface="Bungee Shade"/>
                <a:ea typeface="Bungee Shade"/>
                <a:cs typeface="Bungee Shade"/>
                <a:sym typeface="Bungee Shade"/>
              </a:rPr>
              <a:t>KHỞI ĐỘNG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500"/>
                                        <p:tgtEl>
                                          <p:spTgt spid="135"/>
                                        </p:tgtEl>
                                        <p:attrNameLst>
                                          <p:attrName>ppt_w</p:attrName>
                                        </p:attrNameLst>
                                      </p:cBhvr>
                                      <p:tavLst>
                                        <p:tav fmla="" tm="0">
                                          <p:val>
                                            <p:strVal val="0"/>
                                          </p:val>
                                        </p:tav>
                                        <p:tav fmla="" tm="100000">
                                          <p:val>
                                            <p:strVal val="#ppt_w"/>
                                          </p:val>
                                        </p:tav>
                                      </p:tavLst>
                                    </p:anim>
                                    <p:anim calcmode="lin" valueType="num">
                                      <p:cBhvr additive="base">
                                        <p:cTn dur="500"/>
                                        <p:tgtEl>
                                          <p:spTgt spid="13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500"/>
                                        <p:tgtEl>
                                          <p:spTgt spid="140"/>
                                        </p:tgtEl>
                                        <p:attrNameLst>
                                          <p:attrName>ppt_w</p:attrName>
                                        </p:attrNameLst>
                                      </p:cBhvr>
                                      <p:tavLst>
                                        <p:tav fmla="" tm="0">
                                          <p:val>
                                            <p:strVal val="0"/>
                                          </p:val>
                                        </p:tav>
                                        <p:tav fmla="" tm="100000">
                                          <p:val>
                                            <p:strVal val="#ppt_w"/>
                                          </p:val>
                                        </p:tav>
                                      </p:tavLst>
                                    </p:anim>
                                    <p:anim calcmode="lin" valueType="num">
                                      <p:cBhvr additive="base">
                                        <p:cTn dur="500"/>
                                        <p:tgtEl>
                                          <p:spTgt spid="14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29"/>
          <p:cNvSpPr/>
          <p:nvPr/>
        </p:nvSpPr>
        <p:spPr>
          <a:xfrm>
            <a:off x="19625" y="96600"/>
            <a:ext cx="1915668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692" name="Google Shape;692;p29"/>
          <p:cNvSpPr/>
          <p:nvPr/>
        </p:nvSpPr>
        <p:spPr>
          <a:xfrm>
            <a:off x="-24257" y="-13781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9"/>
          <p:cNvSpPr/>
          <p:nvPr/>
        </p:nvSpPr>
        <p:spPr>
          <a:xfrm>
            <a:off x="9144000" y="96588"/>
            <a:ext cx="850011" cy="482918"/>
          </a:xfrm>
          <a:custGeom>
            <a:rect b="b" l="l" r="r" t="t"/>
            <a:pathLst>
              <a:path extrusionOk="0" h="643890" w="1133348">
                <a:moveTo>
                  <a:pt x="0" y="0"/>
                </a:moveTo>
                <a:lnTo>
                  <a:pt x="1133348" y="0"/>
                </a:lnTo>
                <a:lnTo>
                  <a:pt x="1133348" y="643890"/>
                </a:lnTo>
                <a:lnTo>
                  <a:pt x="0" y="643890"/>
                </a:lnTo>
                <a:close/>
              </a:path>
            </a:pathLst>
          </a:custGeom>
          <a:solidFill>
            <a:srgbClr val="C00000"/>
          </a:solidFill>
          <a:ln>
            <a:noFill/>
          </a:ln>
        </p:spPr>
      </p:sp>
      <p:sp>
        <p:nvSpPr>
          <p:cNvPr id="694" name="Google Shape;694;p29"/>
          <p:cNvSpPr txBox="1"/>
          <p:nvPr/>
        </p:nvSpPr>
        <p:spPr>
          <a:xfrm>
            <a:off x="449506" y="324069"/>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695" name="Google Shape;695;p29"/>
          <p:cNvSpPr txBox="1"/>
          <p:nvPr/>
        </p:nvSpPr>
        <p:spPr>
          <a:xfrm>
            <a:off x="449506" y="1547799"/>
            <a:ext cx="4952205" cy="7048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4500" u="none" cap="none" strike="noStrike">
                <a:solidFill>
                  <a:srgbClr val="000000"/>
                </a:solidFill>
                <a:latin typeface="Roboto Condensed"/>
                <a:ea typeface="Roboto Condensed"/>
                <a:cs typeface="Roboto Condensed"/>
                <a:sym typeface="Roboto Condensed"/>
              </a:rPr>
              <a:t>3.2. Đọc hiểu văn bản</a:t>
            </a:r>
            <a:endParaRPr/>
          </a:p>
        </p:txBody>
      </p:sp>
      <p:sp>
        <p:nvSpPr>
          <p:cNvPr id="696" name="Google Shape;696;p29"/>
          <p:cNvSpPr txBox="1"/>
          <p:nvPr/>
        </p:nvSpPr>
        <p:spPr>
          <a:xfrm>
            <a:off x="449506" y="2290749"/>
            <a:ext cx="13568809" cy="57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00" u="none" cap="none" strike="noStrike">
                <a:solidFill>
                  <a:srgbClr val="000000"/>
                </a:solidFill>
                <a:latin typeface="Roboto Condensed"/>
                <a:ea typeface="Roboto Condensed"/>
                <a:cs typeface="Roboto Condensed"/>
                <a:sym typeface="Roboto Condensed"/>
              </a:rPr>
              <a:t>d. Xung đột trong đoạn trích được thể hiện qua mâu thuẫn</a:t>
            </a:r>
            <a:endParaRPr b="0" i="0" sz="3800" u="none" cap="none" strike="noStrike">
              <a:solidFill>
                <a:srgbClr val="000000"/>
              </a:solidFill>
              <a:latin typeface="Roboto Condensed"/>
              <a:ea typeface="Roboto Condensed"/>
              <a:cs typeface="Roboto Condensed"/>
              <a:sym typeface="Roboto Condensed"/>
            </a:endParaRPr>
          </a:p>
        </p:txBody>
      </p:sp>
      <p:sp>
        <p:nvSpPr>
          <p:cNvPr id="697" name="Google Shape;697;p29"/>
          <p:cNvSpPr/>
          <p:nvPr/>
        </p:nvSpPr>
        <p:spPr>
          <a:xfrm>
            <a:off x="-322062" y="2919399"/>
            <a:ext cx="4073949" cy="10457870"/>
          </a:xfrm>
          <a:custGeom>
            <a:rect b="b" l="l" r="r" t="t"/>
            <a:pathLst>
              <a:path extrusionOk="0" h="10457870" w="4073949">
                <a:moveTo>
                  <a:pt x="0" y="0"/>
                </a:moveTo>
                <a:lnTo>
                  <a:pt x="4073949" y="0"/>
                </a:lnTo>
                <a:lnTo>
                  <a:pt x="4073949" y="10457870"/>
                </a:lnTo>
                <a:lnTo>
                  <a:pt x="0" y="10457870"/>
                </a:lnTo>
                <a:lnTo>
                  <a:pt x="0" y="0"/>
                </a:lnTo>
                <a:close/>
              </a:path>
            </a:pathLst>
          </a:custGeom>
          <a:blipFill rotWithShape="1">
            <a:blip r:embed="rId4">
              <a:alphaModFix/>
            </a:blip>
            <a:stretch>
              <a:fillRect b="0" l="0" r="0" t="0"/>
            </a:stretch>
          </a:blipFill>
          <a:ln>
            <a:noFill/>
          </a:ln>
        </p:spPr>
      </p:sp>
      <p:sp>
        <p:nvSpPr>
          <p:cNvPr id="698" name="Google Shape;698;p29"/>
          <p:cNvSpPr/>
          <p:nvPr/>
        </p:nvSpPr>
        <p:spPr>
          <a:xfrm flipH="1">
            <a:off x="1381873" y="5030538"/>
            <a:ext cx="3931426" cy="8160996"/>
          </a:xfrm>
          <a:custGeom>
            <a:rect b="b" l="l" r="r" t="t"/>
            <a:pathLst>
              <a:path extrusionOk="0" h="8160996" w="3931426">
                <a:moveTo>
                  <a:pt x="3931426" y="0"/>
                </a:moveTo>
                <a:lnTo>
                  <a:pt x="0" y="0"/>
                </a:lnTo>
                <a:lnTo>
                  <a:pt x="0" y="8160996"/>
                </a:lnTo>
                <a:lnTo>
                  <a:pt x="3931426" y="8160996"/>
                </a:lnTo>
                <a:lnTo>
                  <a:pt x="3931426" y="0"/>
                </a:lnTo>
                <a:close/>
              </a:path>
            </a:pathLst>
          </a:custGeom>
          <a:blipFill rotWithShape="1">
            <a:blip r:embed="rId5">
              <a:alphaModFix/>
            </a:blip>
            <a:stretch>
              <a:fillRect b="0" l="-86559" r="-21012" t="0"/>
            </a:stretch>
          </a:blipFill>
          <a:ln>
            <a:noFill/>
          </a:ln>
        </p:spPr>
      </p:sp>
      <p:sp>
        <p:nvSpPr>
          <p:cNvPr id="699" name="Google Shape;699;p29"/>
          <p:cNvSpPr/>
          <p:nvPr/>
        </p:nvSpPr>
        <p:spPr>
          <a:xfrm>
            <a:off x="4668601" y="2981099"/>
            <a:ext cx="13044956" cy="818013"/>
          </a:xfrm>
          <a:custGeom>
            <a:rect b="b" l="l" r="r" t="t"/>
            <a:pathLst>
              <a:path extrusionOk="0" h="665209" w="10608174">
                <a:moveTo>
                  <a:pt x="10483714" y="665209"/>
                </a:moveTo>
                <a:lnTo>
                  <a:pt x="124460" y="665209"/>
                </a:lnTo>
                <a:cubicBezTo>
                  <a:pt x="55880" y="665209"/>
                  <a:pt x="0" y="609329"/>
                  <a:pt x="0" y="540749"/>
                </a:cubicBezTo>
                <a:lnTo>
                  <a:pt x="0" y="124460"/>
                </a:lnTo>
                <a:cubicBezTo>
                  <a:pt x="0" y="55880"/>
                  <a:pt x="55880" y="0"/>
                  <a:pt x="124460" y="0"/>
                </a:cubicBezTo>
                <a:lnTo>
                  <a:pt x="10483714" y="0"/>
                </a:lnTo>
                <a:cubicBezTo>
                  <a:pt x="10552294" y="0"/>
                  <a:pt x="10608174" y="55880"/>
                  <a:pt x="10608174" y="124460"/>
                </a:cubicBezTo>
                <a:lnTo>
                  <a:pt x="10608174" y="540749"/>
                </a:lnTo>
                <a:cubicBezTo>
                  <a:pt x="10608174" y="609329"/>
                  <a:pt x="10552294" y="665209"/>
                  <a:pt x="10483714" y="66520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9"/>
          <p:cNvSpPr txBox="1"/>
          <p:nvPr/>
        </p:nvSpPr>
        <p:spPr>
          <a:xfrm>
            <a:off x="4906471" y="3085398"/>
            <a:ext cx="5554200" cy="538800"/>
          </a:xfrm>
          <a:prstGeom prst="rect">
            <a:avLst/>
          </a:prstGeom>
          <a:noFill/>
          <a:ln>
            <a:noFill/>
          </a:ln>
        </p:spPr>
        <p:txBody>
          <a:bodyPr anchorCtr="0" anchor="t" bIns="0" lIns="0" spcFirstLastPara="1" rIns="0" wrap="square" tIns="0">
            <a:spAutoFit/>
          </a:bodyPr>
          <a:lstStyle/>
          <a:p>
            <a:pPr indent="0" lvl="0" marL="0" marR="0" rtl="0" algn="just">
              <a:lnSpc>
                <a:spcPct val="125000"/>
              </a:lnSpc>
              <a:spcBef>
                <a:spcPts val="0"/>
              </a:spcBef>
              <a:spcAft>
                <a:spcPts val="0"/>
              </a:spcAft>
              <a:buNone/>
            </a:pPr>
            <a:r>
              <a:rPr b="0" i="0" lang="en-US" sz="3500" u="none" cap="none" strike="noStrike">
                <a:solidFill>
                  <a:schemeClr val="dk1"/>
                </a:solidFill>
                <a:latin typeface="Roboto Condensed"/>
                <a:ea typeface="Roboto Condensed"/>
                <a:cs typeface="Roboto Condensed"/>
                <a:sym typeface="Roboto Condensed"/>
              </a:rPr>
              <a:t>Nhân dân – bạo chúa</a:t>
            </a:r>
            <a:endParaRPr>
              <a:solidFill>
                <a:schemeClr val="dk1"/>
              </a:solidFill>
            </a:endParaRPr>
          </a:p>
        </p:txBody>
      </p:sp>
      <p:sp>
        <p:nvSpPr>
          <p:cNvPr id="701" name="Google Shape;701;p29"/>
          <p:cNvSpPr/>
          <p:nvPr/>
        </p:nvSpPr>
        <p:spPr>
          <a:xfrm>
            <a:off x="4669243" y="3952850"/>
            <a:ext cx="13044956" cy="812099"/>
          </a:xfrm>
          <a:custGeom>
            <a:rect b="b" l="l" r="r" t="t"/>
            <a:pathLst>
              <a:path extrusionOk="0" h="660400" w="10608174">
                <a:moveTo>
                  <a:pt x="10483714" y="660400"/>
                </a:moveTo>
                <a:lnTo>
                  <a:pt x="124460" y="660400"/>
                </a:lnTo>
                <a:cubicBezTo>
                  <a:pt x="55880" y="660400"/>
                  <a:pt x="0" y="604520"/>
                  <a:pt x="0" y="535940"/>
                </a:cubicBezTo>
                <a:lnTo>
                  <a:pt x="0" y="124460"/>
                </a:lnTo>
                <a:cubicBezTo>
                  <a:pt x="0" y="55880"/>
                  <a:pt x="55880" y="0"/>
                  <a:pt x="124460" y="0"/>
                </a:cubicBezTo>
                <a:lnTo>
                  <a:pt x="10483714" y="0"/>
                </a:lnTo>
                <a:cubicBezTo>
                  <a:pt x="10552294" y="0"/>
                  <a:pt x="10608174" y="55880"/>
                  <a:pt x="10608174" y="124460"/>
                </a:cubicBezTo>
                <a:lnTo>
                  <a:pt x="10608174" y="535940"/>
                </a:lnTo>
                <a:cubicBezTo>
                  <a:pt x="10608174" y="604520"/>
                  <a:pt x="10552294" y="660400"/>
                  <a:pt x="10483714" y="66040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9"/>
          <p:cNvSpPr txBox="1"/>
          <p:nvPr/>
        </p:nvSpPr>
        <p:spPr>
          <a:xfrm>
            <a:off x="4907113" y="4076437"/>
            <a:ext cx="5554200" cy="538800"/>
          </a:xfrm>
          <a:prstGeom prst="rect">
            <a:avLst/>
          </a:prstGeom>
          <a:noFill/>
          <a:ln>
            <a:noFill/>
          </a:ln>
        </p:spPr>
        <p:txBody>
          <a:bodyPr anchorCtr="0" anchor="t" bIns="0" lIns="0" spcFirstLastPara="1" rIns="0" wrap="square" tIns="0">
            <a:spAutoFit/>
          </a:bodyPr>
          <a:lstStyle/>
          <a:p>
            <a:pPr indent="0" lvl="0" marL="0" marR="0" rtl="0" algn="just">
              <a:lnSpc>
                <a:spcPct val="125000"/>
              </a:lnSpc>
              <a:spcBef>
                <a:spcPts val="0"/>
              </a:spcBef>
              <a:spcAft>
                <a:spcPts val="0"/>
              </a:spcAft>
              <a:buNone/>
            </a:pPr>
            <a:r>
              <a:rPr b="0" i="0" lang="en-US" sz="3500" u="none" cap="none" strike="noStrike">
                <a:solidFill>
                  <a:schemeClr val="dk1"/>
                </a:solidFill>
                <a:latin typeface="Roboto Condensed"/>
                <a:ea typeface="Roboto Condensed"/>
                <a:cs typeface="Roboto Condensed"/>
                <a:sym typeface="Roboto Condensed"/>
              </a:rPr>
              <a:t>Vũ Như Tô – nhân dân</a:t>
            </a:r>
            <a:endParaRPr b="0" i="0" sz="3500" u="none" cap="none" strike="noStrike">
              <a:solidFill>
                <a:schemeClr val="dk1"/>
              </a:solidFill>
              <a:latin typeface="Roboto Condensed"/>
              <a:ea typeface="Roboto Condensed"/>
              <a:cs typeface="Roboto Condensed"/>
              <a:sym typeface="Roboto Condensed"/>
            </a:endParaRPr>
          </a:p>
        </p:txBody>
      </p:sp>
      <p:sp>
        <p:nvSpPr>
          <p:cNvPr id="703" name="Google Shape;703;p29"/>
          <p:cNvSpPr/>
          <p:nvPr/>
        </p:nvSpPr>
        <p:spPr>
          <a:xfrm>
            <a:off x="4669243" y="4917349"/>
            <a:ext cx="13044956" cy="812099"/>
          </a:xfrm>
          <a:custGeom>
            <a:rect b="b" l="l" r="r" t="t"/>
            <a:pathLst>
              <a:path extrusionOk="0" h="660400" w="10608174">
                <a:moveTo>
                  <a:pt x="10483714" y="660400"/>
                </a:moveTo>
                <a:lnTo>
                  <a:pt x="124460" y="660400"/>
                </a:lnTo>
                <a:cubicBezTo>
                  <a:pt x="55880" y="660400"/>
                  <a:pt x="0" y="604520"/>
                  <a:pt x="0" y="535940"/>
                </a:cubicBezTo>
                <a:lnTo>
                  <a:pt x="0" y="124460"/>
                </a:lnTo>
                <a:cubicBezTo>
                  <a:pt x="0" y="55880"/>
                  <a:pt x="55880" y="0"/>
                  <a:pt x="124460" y="0"/>
                </a:cubicBezTo>
                <a:lnTo>
                  <a:pt x="10483714" y="0"/>
                </a:lnTo>
                <a:cubicBezTo>
                  <a:pt x="10552294" y="0"/>
                  <a:pt x="10608174" y="55880"/>
                  <a:pt x="10608174" y="124460"/>
                </a:cubicBezTo>
                <a:lnTo>
                  <a:pt x="10608174" y="535940"/>
                </a:lnTo>
                <a:cubicBezTo>
                  <a:pt x="10608174" y="604520"/>
                  <a:pt x="10552294" y="660400"/>
                  <a:pt x="10483714" y="66040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9"/>
          <p:cNvSpPr txBox="1"/>
          <p:nvPr/>
        </p:nvSpPr>
        <p:spPr>
          <a:xfrm>
            <a:off x="4907113" y="5050225"/>
            <a:ext cx="8042100" cy="538800"/>
          </a:xfrm>
          <a:prstGeom prst="rect">
            <a:avLst/>
          </a:prstGeom>
          <a:noFill/>
          <a:ln>
            <a:noFill/>
          </a:ln>
        </p:spPr>
        <p:txBody>
          <a:bodyPr anchorCtr="0" anchor="t" bIns="0" lIns="0" spcFirstLastPara="1" rIns="0" wrap="square" tIns="0">
            <a:spAutoFit/>
          </a:bodyPr>
          <a:lstStyle/>
          <a:p>
            <a:pPr indent="0" lvl="0" marL="0" marR="0" rtl="0" algn="just">
              <a:lnSpc>
                <a:spcPct val="125000"/>
              </a:lnSpc>
              <a:spcBef>
                <a:spcPts val="0"/>
              </a:spcBef>
              <a:spcAft>
                <a:spcPts val="0"/>
              </a:spcAft>
              <a:buNone/>
            </a:pPr>
            <a:r>
              <a:rPr b="0" i="0" lang="en-US" sz="3500" u="none" cap="none" strike="noStrike">
                <a:solidFill>
                  <a:schemeClr val="dk1"/>
                </a:solidFill>
                <a:latin typeface="Roboto Condensed"/>
                <a:ea typeface="Roboto Condensed"/>
                <a:cs typeface="Roboto Condensed"/>
                <a:sym typeface="Roboto Condensed"/>
              </a:rPr>
              <a:t>Lí tưởng nghệ thuật – thực tại xã hội</a:t>
            </a:r>
            <a:endParaRPr b="0" i="0" sz="3500" u="none" cap="none" strike="noStrike">
              <a:solidFill>
                <a:schemeClr val="dk1"/>
              </a:solidFill>
              <a:latin typeface="Roboto Condensed"/>
              <a:ea typeface="Roboto Condensed"/>
              <a:cs typeface="Roboto Condensed"/>
              <a:sym typeface="Roboto Condensed"/>
            </a:endParaRPr>
          </a:p>
        </p:txBody>
      </p:sp>
      <p:sp>
        <p:nvSpPr>
          <p:cNvPr id="705" name="Google Shape;705;p29"/>
          <p:cNvSpPr/>
          <p:nvPr/>
        </p:nvSpPr>
        <p:spPr>
          <a:xfrm>
            <a:off x="4668601" y="5934422"/>
            <a:ext cx="13044956" cy="1787526"/>
          </a:xfrm>
          <a:custGeom>
            <a:rect b="b" l="l" r="r" t="t"/>
            <a:pathLst>
              <a:path extrusionOk="0" h="1453618" w="10608174">
                <a:moveTo>
                  <a:pt x="10483714" y="1453617"/>
                </a:moveTo>
                <a:lnTo>
                  <a:pt x="124460" y="1453617"/>
                </a:lnTo>
                <a:cubicBezTo>
                  <a:pt x="55880" y="1453617"/>
                  <a:pt x="0" y="1397737"/>
                  <a:pt x="0" y="1329157"/>
                </a:cubicBezTo>
                <a:lnTo>
                  <a:pt x="0" y="124460"/>
                </a:lnTo>
                <a:cubicBezTo>
                  <a:pt x="0" y="55880"/>
                  <a:pt x="55880" y="0"/>
                  <a:pt x="124460" y="0"/>
                </a:cubicBezTo>
                <a:lnTo>
                  <a:pt x="10483714" y="0"/>
                </a:lnTo>
                <a:cubicBezTo>
                  <a:pt x="10552294" y="0"/>
                  <a:pt x="10608174" y="55880"/>
                  <a:pt x="10608174" y="124460"/>
                </a:cubicBezTo>
                <a:lnTo>
                  <a:pt x="10608174" y="1329158"/>
                </a:lnTo>
                <a:cubicBezTo>
                  <a:pt x="10608174" y="1397737"/>
                  <a:pt x="10552294" y="1453618"/>
                  <a:pt x="10483714" y="14536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9"/>
          <p:cNvSpPr txBox="1"/>
          <p:nvPr/>
        </p:nvSpPr>
        <p:spPr>
          <a:xfrm>
            <a:off x="4906471" y="5986623"/>
            <a:ext cx="12207000" cy="1777800"/>
          </a:xfrm>
          <a:prstGeom prst="rect">
            <a:avLst/>
          </a:prstGeom>
          <a:solidFill>
            <a:schemeClr val="lt1"/>
          </a:solid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3500" u="none" cap="none" strike="noStrike">
                <a:solidFill>
                  <a:schemeClr val="dk1"/>
                </a:solidFill>
                <a:latin typeface="Roboto Condensed"/>
                <a:ea typeface="Roboto Condensed"/>
                <a:cs typeface="Roboto Condensed"/>
                <a:sym typeface="Roboto Condensed"/>
              </a:rPr>
              <a:t>Giữa các tuyến nhân vật:</a:t>
            </a:r>
            <a:endParaRPr>
              <a:solidFill>
                <a:schemeClr val="dk1"/>
              </a:solidFill>
            </a:endParaRPr>
          </a:p>
          <a:p>
            <a:pPr indent="-377825" lvl="1" marL="755651" marR="0" rtl="0" algn="just">
              <a:lnSpc>
                <a:spcPct val="115000"/>
              </a:lnSpc>
              <a:spcBef>
                <a:spcPts val="0"/>
              </a:spcBef>
              <a:spcAft>
                <a:spcPts val="0"/>
              </a:spcAft>
              <a:buClr>
                <a:schemeClr val="dk1"/>
              </a:buClr>
              <a:buSzPts val="3500"/>
              <a:buFont typeface="Arial"/>
              <a:buChar char="•"/>
            </a:pPr>
            <a:r>
              <a:rPr b="0" i="0" lang="en-US" sz="3500" u="none" cap="none" strike="noStrike">
                <a:solidFill>
                  <a:schemeClr val="dk1"/>
                </a:solidFill>
                <a:latin typeface="Roboto Condensed"/>
                <a:ea typeface="Roboto Condensed"/>
                <a:cs typeface="Roboto Condensed"/>
                <a:sym typeface="Roboto Condensed"/>
              </a:rPr>
              <a:t>Vũ Như Tô - Đan Thiềm</a:t>
            </a:r>
            <a:endParaRPr b="0" i="0" sz="3500" u="none" cap="none" strike="noStrike">
              <a:solidFill>
                <a:schemeClr val="dk1"/>
              </a:solidFill>
              <a:latin typeface="Roboto Condensed"/>
              <a:ea typeface="Roboto Condensed"/>
              <a:cs typeface="Roboto Condensed"/>
              <a:sym typeface="Roboto Condensed"/>
            </a:endParaRPr>
          </a:p>
          <a:p>
            <a:pPr indent="-377825" lvl="1" marL="755651" marR="0" rtl="0" algn="just">
              <a:lnSpc>
                <a:spcPct val="115000"/>
              </a:lnSpc>
              <a:spcBef>
                <a:spcPts val="0"/>
              </a:spcBef>
              <a:spcAft>
                <a:spcPts val="0"/>
              </a:spcAft>
              <a:buClr>
                <a:schemeClr val="dk1"/>
              </a:buClr>
              <a:buSzPts val="3500"/>
              <a:buFont typeface="Arial"/>
              <a:buChar char="•"/>
            </a:pPr>
            <a:r>
              <a:rPr b="0" i="0" lang="en-US" sz="3500" u="none" cap="none" strike="noStrike">
                <a:solidFill>
                  <a:schemeClr val="dk1"/>
                </a:solidFill>
                <a:latin typeface="Roboto Condensed"/>
                <a:ea typeface="Roboto Condensed"/>
                <a:cs typeface="Roboto Condensed"/>
                <a:sym typeface="Roboto Condensed"/>
              </a:rPr>
              <a:t>Vũ Như Tô, Đan Thiềm - Những nhân vật khác </a:t>
            </a:r>
            <a:endParaRPr>
              <a:solidFill>
                <a:schemeClr val="dk1"/>
              </a:solidFill>
            </a:endParaRPr>
          </a:p>
        </p:txBody>
      </p:sp>
      <p:sp>
        <p:nvSpPr>
          <p:cNvPr id="707" name="Google Shape;707;p29"/>
          <p:cNvSpPr/>
          <p:nvPr/>
        </p:nvSpPr>
        <p:spPr>
          <a:xfrm>
            <a:off x="4669564" y="7931497"/>
            <a:ext cx="13045598" cy="1819936"/>
          </a:xfrm>
          <a:custGeom>
            <a:rect b="b" l="l" r="r" t="t"/>
            <a:pathLst>
              <a:path extrusionOk="0" h="1490886" w="10686917">
                <a:moveTo>
                  <a:pt x="10562458" y="1490885"/>
                </a:moveTo>
                <a:lnTo>
                  <a:pt x="124460" y="1490885"/>
                </a:lnTo>
                <a:cubicBezTo>
                  <a:pt x="55880" y="1490885"/>
                  <a:pt x="0" y="1435005"/>
                  <a:pt x="0" y="1366425"/>
                </a:cubicBezTo>
                <a:lnTo>
                  <a:pt x="0" y="124460"/>
                </a:lnTo>
                <a:cubicBezTo>
                  <a:pt x="0" y="55880"/>
                  <a:pt x="55880" y="0"/>
                  <a:pt x="124460" y="0"/>
                </a:cubicBezTo>
                <a:lnTo>
                  <a:pt x="10562458" y="0"/>
                </a:lnTo>
                <a:cubicBezTo>
                  <a:pt x="10631037" y="0"/>
                  <a:pt x="10686917" y="55880"/>
                  <a:pt x="10686917" y="124460"/>
                </a:cubicBezTo>
                <a:lnTo>
                  <a:pt x="10686917" y="1366426"/>
                </a:lnTo>
                <a:cubicBezTo>
                  <a:pt x="10686917" y="1435005"/>
                  <a:pt x="10631037" y="1490886"/>
                  <a:pt x="10562458" y="14908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9"/>
          <p:cNvSpPr txBox="1"/>
          <p:nvPr/>
        </p:nvSpPr>
        <p:spPr>
          <a:xfrm>
            <a:off x="4907113" y="7979122"/>
            <a:ext cx="12570600" cy="1777800"/>
          </a:xfrm>
          <a:prstGeom prst="rect">
            <a:avLst/>
          </a:prstGeom>
          <a:solidFill>
            <a:schemeClr val="lt1"/>
          </a:solid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3500" u="none" cap="none" strike="noStrike">
                <a:solidFill>
                  <a:schemeClr val="dk1"/>
                </a:solidFill>
                <a:latin typeface="Roboto Condensed"/>
                <a:ea typeface="Roboto Condensed"/>
                <a:cs typeface="Roboto Condensed"/>
                <a:sym typeface="Roboto Condensed"/>
              </a:rPr>
              <a:t>Hành động kịch</a:t>
            </a:r>
            <a:endParaRPr b="0" i="0" sz="3500" u="none" cap="none" strike="noStrike">
              <a:solidFill>
                <a:schemeClr val="dk1"/>
              </a:solidFill>
              <a:latin typeface="Roboto Condensed"/>
              <a:ea typeface="Roboto Condensed"/>
              <a:cs typeface="Roboto Condensed"/>
              <a:sym typeface="Roboto Condensed"/>
            </a:endParaRPr>
          </a:p>
          <a:p>
            <a:pPr indent="-377825" lvl="1" marL="755651" marR="0" rtl="0" algn="just">
              <a:lnSpc>
                <a:spcPct val="115000"/>
              </a:lnSpc>
              <a:spcBef>
                <a:spcPts val="0"/>
              </a:spcBef>
              <a:spcAft>
                <a:spcPts val="0"/>
              </a:spcAft>
              <a:buClr>
                <a:schemeClr val="dk1"/>
              </a:buClr>
              <a:buSzPts val="3500"/>
              <a:buFont typeface="Arial"/>
              <a:buChar char="•"/>
            </a:pPr>
            <a:r>
              <a:rPr b="0" i="0" lang="en-US" sz="3500" u="none" cap="none" strike="noStrike">
                <a:solidFill>
                  <a:schemeClr val="dk1"/>
                </a:solidFill>
                <a:latin typeface="Roboto Condensed"/>
                <a:ea typeface="Roboto Condensed"/>
                <a:cs typeface="Roboto Condensed"/>
                <a:sym typeface="Roboto Condensed"/>
              </a:rPr>
              <a:t>Đám cung nữ đổ tội cho Vũ Như Tô - Đan Thiềm ra sức bảo vệ </a:t>
            </a:r>
            <a:endParaRPr>
              <a:solidFill>
                <a:schemeClr val="dk1"/>
              </a:solidFill>
            </a:endParaRPr>
          </a:p>
          <a:p>
            <a:pPr indent="-377825" lvl="1" marL="755651" marR="0" rtl="0" algn="just">
              <a:lnSpc>
                <a:spcPct val="115000"/>
              </a:lnSpc>
              <a:spcBef>
                <a:spcPts val="0"/>
              </a:spcBef>
              <a:spcAft>
                <a:spcPts val="0"/>
              </a:spcAft>
              <a:buClr>
                <a:schemeClr val="dk1"/>
              </a:buClr>
              <a:buSzPts val="3500"/>
              <a:buFont typeface="Arial"/>
              <a:buChar char="•"/>
            </a:pPr>
            <a:r>
              <a:rPr b="0" i="0" lang="en-US" sz="3500" u="none" cap="none" strike="noStrike">
                <a:solidFill>
                  <a:schemeClr val="dk1"/>
                </a:solidFill>
                <a:latin typeface="Roboto Condensed"/>
                <a:ea typeface="Roboto Condensed"/>
                <a:cs typeface="Roboto Condensed"/>
                <a:sym typeface="Roboto Condensed"/>
              </a:rPr>
              <a:t>Vũ Như Tô - Đám binh lính</a:t>
            </a:r>
            <a:endParaRPr b="0" i="0" sz="3500" u="none" cap="none" strike="noStrike">
              <a:solidFill>
                <a:schemeClr val="dk1"/>
              </a:solidFill>
              <a:latin typeface="Roboto Condensed"/>
              <a:ea typeface="Roboto Condensed"/>
              <a:cs typeface="Roboto Condensed"/>
              <a:sym typeface="Roboto Condense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6">
                                            <p:txEl>
                                              <p:pRg end="0" st="0"/>
                                            </p:txEl>
                                          </p:spTgt>
                                        </p:tgtEl>
                                        <p:attrNameLst>
                                          <p:attrName>style.visibility</p:attrName>
                                        </p:attrNameLst>
                                      </p:cBhvr>
                                      <p:to>
                                        <p:strVal val="visible"/>
                                      </p:to>
                                    </p:set>
                                    <p:animEffect filter="fade" transition="in">
                                      <p:cBhvr>
                                        <p:cTn dur="500"/>
                                        <p:tgtEl>
                                          <p:spTgt spid="6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500"/>
                                        <p:tgtEl>
                                          <p:spTgt spid="7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500"/>
                                        <p:tgtEl>
                                          <p:spTgt spid="7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4"/>
                                        </p:tgtEl>
                                        <p:attrNameLst>
                                          <p:attrName>style.visibility</p:attrName>
                                        </p:attrNameLst>
                                      </p:cBhvr>
                                      <p:to>
                                        <p:strVal val="visible"/>
                                      </p:to>
                                    </p:set>
                                    <p:animEffect filter="fade" transition="in">
                                      <p:cBhvr>
                                        <p:cTn dur="500"/>
                                        <p:tgtEl>
                                          <p:spTgt spid="7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500"/>
                                        <p:tgtEl>
                                          <p:spTgt spid="7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8"/>
                                        </p:tgtEl>
                                        <p:attrNameLst>
                                          <p:attrName>style.visibility</p:attrName>
                                        </p:attrNameLst>
                                      </p:cBhvr>
                                      <p:to>
                                        <p:strVal val="visible"/>
                                      </p:to>
                                    </p:set>
                                    <p:animEffect filter="fade" transition="in">
                                      <p:cBhvr>
                                        <p:cTn dur="500"/>
                                        <p:tgtEl>
                                          <p:spTgt spid="7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30"/>
          <p:cNvSpPr/>
          <p:nvPr/>
        </p:nvSpPr>
        <p:spPr>
          <a:xfrm>
            <a:off x="19625" y="96600"/>
            <a:ext cx="1911096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718" name="Google Shape;718;p30"/>
          <p:cNvSpPr/>
          <p:nvPr/>
        </p:nvSpPr>
        <p:spPr>
          <a:xfrm>
            <a:off x="-24257" y="-2485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0"/>
          <p:cNvSpPr/>
          <p:nvPr/>
        </p:nvSpPr>
        <p:spPr>
          <a:xfrm>
            <a:off x="19616" y="9239864"/>
            <a:ext cx="18288000" cy="1047133"/>
          </a:xfrm>
          <a:custGeom>
            <a:rect b="b" l="l" r="r" t="t"/>
            <a:pathLst>
              <a:path extrusionOk="0" h="1047133" w="18288000">
                <a:moveTo>
                  <a:pt x="0" y="0"/>
                </a:moveTo>
                <a:lnTo>
                  <a:pt x="18288000" y="0"/>
                </a:lnTo>
                <a:lnTo>
                  <a:pt x="18288000" y="1047133"/>
                </a:lnTo>
                <a:lnTo>
                  <a:pt x="0" y="1047133"/>
                </a:lnTo>
                <a:lnTo>
                  <a:pt x="0" y="0"/>
                </a:lnTo>
                <a:close/>
              </a:path>
            </a:pathLst>
          </a:custGeom>
          <a:blipFill rotWithShape="1">
            <a:blip r:embed="rId4">
              <a:alphaModFix/>
            </a:blip>
            <a:stretch>
              <a:fillRect b="-231353" l="0" r="0" t="-2006734"/>
            </a:stretch>
          </a:blipFill>
          <a:ln>
            <a:noFill/>
          </a:ln>
        </p:spPr>
      </p:sp>
      <p:sp>
        <p:nvSpPr>
          <p:cNvPr id="720" name="Google Shape;720;p30"/>
          <p:cNvSpPr txBox="1"/>
          <p:nvPr/>
        </p:nvSpPr>
        <p:spPr>
          <a:xfrm>
            <a:off x="3860840" y="3187624"/>
            <a:ext cx="8613600" cy="538800"/>
          </a:xfrm>
          <a:prstGeom prst="rect">
            <a:avLst/>
          </a:prstGeom>
          <a:solidFill>
            <a:schemeClr val="lt1"/>
          </a:solidFill>
          <a:ln>
            <a:noFill/>
          </a:ln>
        </p:spPr>
        <p:txBody>
          <a:bodyPr anchorCtr="0" anchor="t" bIns="0" lIns="0" spcFirstLastPara="1" rIns="0" wrap="square" tIns="0">
            <a:spAutoFit/>
          </a:bodyPr>
          <a:lstStyle/>
          <a:p>
            <a:pPr indent="0" lvl="0" marL="0" marR="0" rtl="0" algn="just">
              <a:lnSpc>
                <a:spcPct val="144000"/>
              </a:lnSpc>
              <a:spcBef>
                <a:spcPts val="0"/>
              </a:spcBef>
              <a:spcAft>
                <a:spcPts val="0"/>
              </a:spcAft>
              <a:buNone/>
            </a:pPr>
            <a:r>
              <a:rPr b="0" i="0" lang="en-US" sz="3500" u="none" cap="none" strike="noStrike">
                <a:solidFill>
                  <a:srgbClr val="000000"/>
                </a:solidFill>
                <a:latin typeface="Roboto Condensed"/>
                <a:ea typeface="Roboto Condensed"/>
                <a:cs typeface="Roboto Condensed"/>
                <a:sym typeface="Roboto Condensed"/>
              </a:rPr>
              <a:t>Nhất quán trong tính cách và hành động, lời nói.</a:t>
            </a:r>
            <a:endParaRPr/>
          </a:p>
        </p:txBody>
      </p:sp>
      <p:sp>
        <p:nvSpPr>
          <p:cNvPr id="721" name="Google Shape;721;p30"/>
          <p:cNvSpPr txBox="1"/>
          <p:nvPr/>
        </p:nvSpPr>
        <p:spPr>
          <a:xfrm>
            <a:off x="1773952" y="3285759"/>
            <a:ext cx="1797900" cy="538800"/>
          </a:xfrm>
          <a:prstGeom prst="rect">
            <a:avLst/>
          </a:prstGeom>
          <a:solidFill>
            <a:schemeClr val="lt1"/>
          </a:solid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3500" u="none" cap="none" strike="noStrike">
                <a:solidFill>
                  <a:srgbClr val="000000"/>
                </a:solidFill>
                <a:latin typeface="Roboto Condensed"/>
                <a:ea typeface="Roboto Condensed"/>
                <a:cs typeface="Roboto Condensed"/>
                <a:sym typeface="Roboto Condensed"/>
              </a:rPr>
              <a:t>Nhân vật </a:t>
            </a:r>
            <a:endParaRPr/>
          </a:p>
        </p:txBody>
      </p:sp>
      <p:sp>
        <p:nvSpPr>
          <p:cNvPr id="722" name="Google Shape;722;p30"/>
          <p:cNvSpPr/>
          <p:nvPr/>
        </p:nvSpPr>
        <p:spPr>
          <a:xfrm>
            <a:off x="480365" y="2990762"/>
            <a:ext cx="1096641" cy="1096642"/>
          </a:xfrm>
          <a:custGeom>
            <a:rect b="b" l="l" r="r" t="t"/>
            <a:pathLst>
              <a:path extrusionOk="0" h="1900174" w="1900174">
                <a:moveTo>
                  <a:pt x="0" y="950087"/>
                </a:moveTo>
                <a:cubicBezTo>
                  <a:pt x="0" y="425323"/>
                  <a:pt x="425323" y="0"/>
                  <a:pt x="950087" y="0"/>
                </a:cubicBezTo>
                <a:cubicBezTo>
                  <a:pt x="1474851" y="0"/>
                  <a:pt x="1900174" y="425323"/>
                  <a:pt x="1900174" y="950087"/>
                </a:cubicBezTo>
                <a:cubicBezTo>
                  <a:pt x="1900174" y="1474851"/>
                  <a:pt x="1474851" y="1900174"/>
                  <a:pt x="950087" y="1900174"/>
                </a:cubicBezTo>
                <a:cubicBezTo>
                  <a:pt x="425323" y="1900174"/>
                  <a:pt x="0" y="1474851"/>
                  <a:pt x="0" y="950087"/>
                </a:cubicBez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0"/>
          <p:cNvSpPr txBox="1"/>
          <p:nvPr/>
        </p:nvSpPr>
        <p:spPr>
          <a:xfrm>
            <a:off x="598067" y="3220009"/>
            <a:ext cx="921347" cy="647700"/>
          </a:xfrm>
          <a:prstGeom prst="rect">
            <a:avLst/>
          </a:prstGeom>
          <a:noFill/>
          <a:ln>
            <a:noFill/>
          </a:ln>
        </p:spPr>
        <p:txBody>
          <a:bodyPr anchorCtr="0" anchor="t" bIns="0" lIns="0" spcFirstLastPara="1" rIns="0" wrap="square" tIns="0">
            <a:spAutoFit/>
          </a:bodyPr>
          <a:lstStyle/>
          <a:p>
            <a:pPr indent="0" lvl="0" marL="0" marR="0" rtl="0" algn="ctr">
              <a:lnSpc>
                <a:spcPct val="120009"/>
              </a:lnSpc>
              <a:spcBef>
                <a:spcPts val="0"/>
              </a:spcBef>
              <a:spcAft>
                <a:spcPts val="0"/>
              </a:spcAft>
              <a:buNone/>
            </a:pPr>
            <a:r>
              <a:rPr b="0" i="0" lang="en-US" sz="4198" u="none" cap="none" strike="noStrike">
                <a:solidFill>
                  <a:srgbClr val="FFFFFF"/>
                </a:solidFill>
                <a:latin typeface="Roboto Condensed"/>
                <a:ea typeface="Roboto Condensed"/>
                <a:cs typeface="Roboto Condensed"/>
                <a:sym typeface="Roboto Condensed"/>
              </a:rPr>
              <a:t>01</a:t>
            </a:r>
            <a:endParaRPr/>
          </a:p>
        </p:txBody>
      </p:sp>
      <p:sp>
        <p:nvSpPr>
          <p:cNvPr id="724" name="Google Shape;724;p30"/>
          <p:cNvSpPr txBox="1"/>
          <p:nvPr/>
        </p:nvSpPr>
        <p:spPr>
          <a:xfrm>
            <a:off x="427277" y="187177"/>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725" name="Google Shape;725;p30"/>
          <p:cNvSpPr txBox="1"/>
          <p:nvPr/>
        </p:nvSpPr>
        <p:spPr>
          <a:xfrm>
            <a:off x="427277" y="1410907"/>
            <a:ext cx="4952205" cy="7048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4500" u="none" cap="none" strike="noStrike">
                <a:solidFill>
                  <a:srgbClr val="000000"/>
                </a:solidFill>
                <a:latin typeface="Roboto Condensed"/>
                <a:ea typeface="Roboto Condensed"/>
                <a:cs typeface="Roboto Condensed"/>
                <a:sym typeface="Roboto Condensed"/>
              </a:rPr>
              <a:t>3.2. Đọc hiểu văn bản</a:t>
            </a:r>
            <a:endParaRPr/>
          </a:p>
        </p:txBody>
      </p:sp>
      <p:sp>
        <p:nvSpPr>
          <p:cNvPr id="726" name="Google Shape;726;p30"/>
          <p:cNvSpPr txBox="1"/>
          <p:nvPr/>
        </p:nvSpPr>
        <p:spPr>
          <a:xfrm>
            <a:off x="427277" y="2153857"/>
            <a:ext cx="6566624" cy="57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00" u="none" cap="none" strike="noStrike">
                <a:solidFill>
                  <a:srgbClr val="000000"/>
                </a:solidFill>
                <a:latin typeface="Roboto Condensed"/>
                <a:ea typeface="Roboto Condensed"/>
                <a:cs typeface="Roboto Condensed"/>
                <a:sym typeface="Roboto Condensed"/>
              </a:rPr>
              <a:t>e. Các yếu tố khác của bi kịch</a:t>
            </a:r>
            <a:endParaRPr b="0" i="0" sz="3800" u="none" cap="none" strike="noStrike">
              <a:solidFill>
                <a:srgbClr val="000000"/>
              </a:solidFill>
              <a:latin typeface="Roboto Condensed"/>
              <a:ea typeface="Roboto Condensed"/>
              <a:cs typeface="Roboto Condensed"/>
              <a:sym typeface="Roboto Condensed"/>
            </a:endParaRPr>
          </a:p>
        </p:txBody>
      </p:sp>
      <p:sp>
        <p:nvSpPr>
          <p:cNvPr id="727" name="Google Shape;727;p30"/>
          <p:cNvSpPr/>
          <p:nvPr/>
        </p:nvSpPr>
        <p:spPr>
          <a:xfrm>
            <a:off x="510406" y="4251681"/>
            <a:ext cx="1096641" cy="1096642"/>
          </a:xfrm>
          <a:custGeom>
            <a:rect b="b" l="l" r="r" t="t"/>
            <a:pathLst>
              <a:path extrusionOk="0" h="1900174" w="1900174">
                <a:moveTo>
                  <a:pt x="0" y="950087"/>
                </a:moveTo>
                <a:cubicBezTo>
                  <a:pt x="0" y="425323"/>
                  <a:pt x="425323" y="0"/>
                  <a:pt x="950087" y="0"/>
                </a:cubicBezTo>
                <a:cubicBezTo>
                  <a:pt x="1474851" y="0"/>
                  <a:pt x="1900174" y="425323"/>
                  <a:pt x="1900174" y="950087"/>
                </a:cubicBezTo>
                <a:cubicBezTo>
                  <a:pt x="1900174" y="1474851"/>
                  <a:pt x="1474851" y="1900174"/>
                  <a:pt x="950087" y="1900174"/>
                </a:cubicBezTo>
                <a:cubicBezTo>
                  <a:pt x="425323" y="1900174"/>
                  <a:pt x="0" y="1474851"/>
                  <a:pt x="0" y="950087"/>
                </a:cubicBez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0"/>
          <p:cNvSpPr txBox="1"/>
          <p:nvPr/>
        </p:nvSpPr>
        <p:spPr>
          <a:xfrm>
            <a:off x="598067" y="4495800"/>
            <a:ext cx="921347" cy="647700"/>
          </a:xfrm>
          <a:prstGeom prst="rect">
            <a:avLst/>
          </a:prstGeom>
          <a:noFill/>
          <a:ln>
            <a:noFill/>
          </a:ln>
        </p:spPr>
        <p:txBody>
          <a:bodyPr anchorCtr="0" anchor="t" bIns="0" lIns="0" spcFirstLastPara="1" rIns="0" wrap="square" tIns="0">
            <a:spAutoFit/>
          </a:bodyPr>
          <a:lstStyle/>
          <a:p>
            <a:pPr indent="0" lvl="0" marL="0" marR="0" rtl="0" algn="ctr">
              <a:lnSpc>
                <a:spcPct val="120009"/>
              </a:lnSpc>
              <a:spcBef>
                <a:spcPts val="0"/>
              </a:spcBef>
              <a:spcAft>
                <a:spcPts val="0"/>
              </a:spcAft>
              <a:buNone/>
            </a:pPr>
            <a:r>
              <a:rPr b="0" i="0" lang="en-US" sz="4198" u="none" cap="none" strike="noStrike">
                <a:solidFill>
                  <a:srgbClr val="FFFFFF"/>
                </a:solidFill>
                <a:latin typeface="Roboto Condensed"/>
                <a:ea typeface="Roboto Condensed"/>
                <a:cs typeface="Roboto Condensed"/>
                <a:sym typeface="Roboto Condensed"/>
              </a:rPr>
              <a:t>02</a:t>
            </a:r>
            <a:endParaRPr/>
          </a:p>
        </p:txBody>
      </p:sp>
      <p:sp>
        <p:nvSpPr>
          <p:cNvPr id="729" name="Google Shape;729;p30"/>
          <p:cNvSpPr/>
          <p:nvPr/>
        </p:nvSpPr>
        <p:spPr>
          <a:xfrm>
            <a:off x="510406" y="5510276"/>
            <a:ext cx="1096641" cy="1096642"/>
          </a:xfrm>
          <a:custGeom>
            <a:rect b="b" l="l" r="r" t="t"/>
            <a:pathLst>
              <a:path extrusionOk="0" h="1900174" w="1900174">
                <a:moveTo>
                  <a:pt x="0" y="950087"/>
                </a:moveTo>
                <a:cubicBezTo>
                  <a:pt x="0" y="425323"/>
                  <a:pt x="425323" y="0"/>
                  <a:pt x="950087" y="0"/>
                </a:cubicBezTo>
                <a:cubicBezTo>
                  <a:pt x="1474851" y="0"/>
                  <a:pt x="1900174" y="425323"/>
                  <a:pt x="1900174" y="950087"/>
                </a:cubicBezTo>
                <a:cubicBezTo>
                  <a:pt x="1900174" y="1474851"/>
                  <a:pt x="1474851" y="1900174"/>
                  <a:pt x="950087" y="1900174"/>
                </a:cubicBezTo>
                <a:cubicBezTo>
                  <a:pt x="425323" y="1900174"/>
                  <a:pt x="0" y="1474851"/>
                  <a:pt x="0" y="950087"/>
                </a:cubicBez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0"/>
          <p:cNvSpPr/>
          <p:nvPr/>
        </p:nvSpPr>
        <p:spPr>
          <a:xfrm>
            <a:off x="510406" y="6768870"/>
            <a:ext cx="1096641" cy="1096642"/>
          </a:xfrm>
          <a:custGeom>
            <a:rect b="b" l="l" r="r" t="t"/>
            <a:pathLst>
              <a:path extrusionOk="0" h="1900174" w="1900174">
                <a:moveTo>
                  <a:pt x="0" y="950087"/>
                </a:moveTo>
                <a:cubicBezTo>
                  <a:pt x="0" y="425323"/>
                  <a:pt x="425323" y="0"/>
                  <a:pt x="950087" y="0"/>
                </a:cubicBezTo>
                <a:cubicBezTo>
                  <a:pt x="1474851" y="0"/>
                  <a:pt x="1900174" y="425323"/>
                  <a:pt x="1900174" y="950087"/>
                </a:cubicBezTo>
                <a:cubicBezTo>
                  <a:pt x="1900174" y="1474851"/>
                  <a:pt x="1474851" y="1900174"/>
                  <a:pt x="950087" y="1900174"/>
                </a:cubicBezTo>
                <a:cubicBezTo>
                  <a:pt x="425323" y="1900174"/>
                  <a:pt x="0" y="1474851"/>
                  <a:pt x="0" y="950087"/>
                </a:cubicBez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0"/>
          <p:cNvSpPr txBox="1"/>
          <p:nvPr/>
        </p:nvSpPr>
        <p:spPr>
          <a:xfrm>
            <a:off x="598067" y="5757926"/>
            <a:ext cx="921347" cy="647700"/>
          </a:xfrm>
          <a:prstGeom prst="rect">
            <a:avLst/>
          </a:prstGeom>
          <a:noFill/>
          <a:ln>
            <a:noFill/>
          </a:ln>
        </p:spPr>
        <p:txBody>
          <a:bodyPr anchorCtr="0" anchor="t" bIns="0" lIns="0" spcFirstLastPara="1" rIns="0" wrap="square" tIns="0">
            <a:spAutoFit/>
          </a:bodyPr>
          <a:lstStyle/>
          <a:p>
            <a:pPr indent="0" lvl="0" marL="0" marR="0" rtl="0" algn="ctr">
              <a:lnSpc>
                <a:spcPct val="120009"/>
              </a:lnSpc>
              <a:spcBef>
                <a:spcPts val="0"/>
              </a:spcBef>
              <a:spcAft>
                <a:spcPts val="0"/>
              </a:spcAft>
              <a:buNone/>
            </a:pPr>
            <a:r>
              <a:rPr b="0" i="0" lang="en-US" sz="4198" u="none" cap="none" strike="noStrike">
                <a:solidFill>
                  <a:srgbClr val="FFFFFF"/>
                </a:solidFill>
                <a:latin typeface="Roboto Condensed"/>
                <a:ea typeface="Roboto Condensed"/>
                <a:cs typeface="Roboto Condensed"/>
                <a:sym typeface="Roboto Condensed"/>
              </a:rPr>
              <a:t>03</a:t>
            </a:r>
            <a:endParaRPr/>
          </a:p>
        </p:txBody>
      </p:sp>
      <p:sp>
        <p:nvSpPr>
          <p:cNvPr id="732" name="Google Shape;732;p30"/>
          <p:cNvSpPr txBox="1"/>
          <p:nvPr/>
        </p:nvSpPr>
        <p:spPr>
          <a:xfrm>
            <a:off x="598067" y="6959598"/>
            <a:ext cx="921347" cy="647700"/>
          </a:xfrm>
          <a:prstGeom prst="rect">
            <a:avLst/>
          </a:prstGeom>
          <a:noFill/>
          <a:ln>
            <a:noFill/>
          </a:ln>
        </p:spPr>
        <p:txBody>
          <a:bodyPr anchorCtr="0" anchor="t" bIns="0" lIns="0" spcFirstLastPara="1" rIns="0" wrap="square" tIns="0">
            <a:spAutoFit/>
          </a:bodyPr>
          <a:lstStyle/>
          <a:p>
            <a:pPr indent="0" lvl="0" marL="0" marR="0" rtl="0" algn="ctr">
              <a:lnSpc>
                <a:spcPct val="120009"/>
              </a:lnSpc>
              <a:spcBef>
                <a:spcPts val="0"/>
              </a:spcBef>
              <a:spcAft>
                <a:spcPts val="0"/>
              </a:spcAft>
              <a:buNone/>
            </a:pPr>
            <a:r>
              <a:rPr b="0" i="0" lang="en-US" sz="4198" u="none" cap="none" strike="noStrike">
                <a:solidFill>
                  <a:srgbClr val="FFFFFF"/>
                </a:solidFill>
                <a:latin typeface="Roboto Condensed"/>
                <a:ea typeface="Roboto Condensed"/>
                <a:cs typeface="Roboto Condensed"/>
                <a:sym typeface="Roboto Condensed"/>
              </a:rPr>
              <a:t>04</a:t>
            </a:r>
            <a:endParaRPr/>
          </a:p>
        </p:txBody>
      </p:sp>
      <p:sp>
        <p:nvSpPr>
          <p:cNvPr id="733" name="Google Shape;733;p30"/>
          <p:cNvSpPr txBox="1"/>
          <p:nvPr/>
        </p:nvSpPr>
        <p:spPr>
          <a:xfrm>
            <a:off x="3860840" y="4259580"/>
            <a:ext cx="13793100" cy="1201500"/>
          </a:xfrm>
          <a:prstGeom prst="rect">
            <a:avLst/>
          </a:prstGeom>
          <a:solidFill>
            <a:schemeClr val="lt1"/>
          </a:solidFill>
          <a:ln>
            <a:noFill/>
          </a:ln>
        </p:spPr>
        <p:txBody>
          <a:bodyPr anchorCtr="0" anchor="t" bIns="0" lIns="0" spcFirstLastPara="1" rIns="0" wrap="square" tIns="0">
            <a:spAutoFit/>
          </a:bodyPr>
          <a:lstStyle/>
          <a:p>
            <a:pPr indent="0" lvl="0" marL="0" marR="0" rtl="0" algn="just">
              <a:lnSpc>
                <a:spcPct val="123000"/>
              </a:lnSpc>
              <a:spcBef>
                <a:spcPts val="0"/>
              </a:spcBef>
              <a:spcAft>
                <a:spcPts val="0"/>
              </a:spcAft>
              <a:buNone/>
            </a:pPr>
            <a:r>
              <a:rPr b="0" i="0" lang="en-US" sz="3500" u="none" cap="none" strike="noStrike">
                <a:solidFill>
                  <a:srgbClr val="000000"/>
                </a:solidFill>
                <a:latin typeface="Roboto Condensed"/>
                <a:ea typeface="Roboto Condensed"/>
                <a:cs typeface="Roboto Condensed"/>
                <a:sym typeface="Roboto Condensed"/>
              </a:rPr>
              <a:t>Bộc lộ một cách rất rõ ràng, trực tiếp nội dung vở kịch, tính cách nhân vật, và vì thế gây ấn tượng mạnh mẽ.</a:t>
            </a:r>
            <a:endParaRPr/>
          </a:p>
        </p:txBody>
      </p:sp>
      <p:sp>
        <p:nvSpPr>
          <p:cNvPr id="734" name="Google Shape;734;p30"/>
          <p:cNvSpPr txBox="1"/>
          <p:nvPr/>
        </p:nvSpPr>
        <p:spPr>
          <a:xfrm>
            <a:off x="1773952" y="4458259"/>
            <a:ext cx="1797900" cy="538800"/>
          </a:xfrm>
          <a:prstGeom prst="rect">
            <a:avLst/>
          </a:prstGeom>
          <a:solidFill>
            <a:schemeClr val="lt1"/>
          </a:solid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3500" u="none" cap="none" strike="noStrike">
                <a:solidFill>
                  <a:srgbClr val="000000"/>
                </a:solidFill>
                <a:latin typeface="Roboto Condensed"/>
                <a:ea typeface="Roboto Condensed"/>
                <a:cs typeface="Roboto Condensed"/>
                <a:sym typeface="Roboto Condensed"/>
              </a:rPr>
              <a:t>Lời thoại</a:t>
            </a:r>
            <a:endParaRPr/>
          </a:p>
        </p:txBody>
      </p:sp>
      <p:sp>
        <p:nvSpPr>
          <p:cNvPr id="735" name="Google Shape;735;p30"/>
          <p:cNvSpPr txBox="1"/>
          <p:nvPr/>
        </p:nvSpPr>
        <p:spPr>
          <a:xfrm>
            <a:off x="3860840" y="5656617"/>
            <a:ext cx="13793100" cy="1174500"/>
          </a:xfrm>
          <a:prstGeom prst="rect">
            <a:avLst/>
          </a:prstGeom>
          <a:solidFill>
            <a:schemeClr val="lt1"/>
          </a:solidFill>
          <a:ln>
            <a:noFill/>
          </a:ln>
        </p:spPr>
        <p:txBody>
          <a:bodyPr anchorCtr="0" anchor="t" bIns="0" lIns="0" spcFirstLastPara="1" rIns="0" wrap="square" tIns="0">
            <a:spAutoFit/>
          </a:bodyPr>
          <a:lstStyle/>
          <a:p>
            <a:pPr indent="0" lvl="0" marL="0" marR="0" rtl="0" algn="just">
              <a:lnSpc>
                <a:spcPct val="117999"/>
              </a:lnSpc>
              <a:spcBef>
                <a:spcPts val="0"/>
              </a:spcBef>
              <a:spcAft>
                <a:spcPts val="0"/>
              </a:spcAft>
              <a:buNone/>
            </a:pPr>
            <a:r>
              <a:rPr b="0" i="0" lang="en-US" sz="3500" u="none" cap="none" strike="noStrike">
                <a:solidFill>
                  <a:srgbClr val="000000"/>
                </a:solidFill>
                <a:latin typeface="Roboto Condensed"/>
                <a:ea typeface="Roboto Condensed"/>
                <a:cs typeface="Roboto Condensed"/>
                <a:sym typeface="Roboto Condensed"/>
              </a:rPr>
              <a:t>Tập trung một cách cao độ, không có bất cứ sự kiện nào chệch hướng, sự kiện nọ xô đẩy sự kiện kia tới mức cao trào</a:t>
            </a:r>
            <a:endParaRPr/>
          </a:p>
        </p:txBody>
      </p:sp>
      <p:sp>
        <p:nvSpPr>
          <p:cNvPr id="736" name="Google Shape;736;p30"/>
          <p:cNvSpPr txBox="1"/>
          <p:nvPr/>
        </p:nvSpPr>
        <p:spPr>
          <a:xfrm>
            <a:off x="1791188" y="5479700"/>
            <a:ext cx="1797900" cy="1185300"/>
          </a:xfrm>
          <a:prstGeom prst="rect">
            <a:avLst/>
          </a:prstGeom>
          <a:solidFill>
            <a:schemeClr val="lt1"/>
          </a:solid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500" u="none" cap="none" strike="noStrike">
                <a:solidFill>
                  <a:srgbClr val="000000"/>
                </a:solidFill>
                <a:latin typeface="Roboto Condensed"/>
                <a:ea typeface="Roboto Condensed"/>
                <a:cs typeface="Roboto Condensed"/>
                <a:sym typeface="Roboto Condensed"/>
              </a:rPr>
              <a:t>Cốt truyện </a:t>
            </a:r>
            <a:endParaRPr/>
          </a:p>
        </p:txBody>
      </p:sp>
      <p:sp>
        <p:nvSpPr>
          <p:cNvPr id="737" name="Google Shape;737;p30"/>
          <p:cNvSpPr txBox="1"/>
          <p:nvPr/>
        </p:nvSpPr>
        <p:spPr>
          <a:xfrm>
            <a:off x="3860840" y="7103782"/>
            <a:ext cx="13793100" cy="1147500"/>
          </a:xfrm>
          <a:prstGeom prst="rect">
            <a:avLst/>
          </a:prstGeom>
          <a:solidFill>
            <a:schemeClr val="lt1"/>
          </a:solidFill>
          <a:ln>
            <a:noFill/>
          </a:ln>
        </p:spPr>
        <p:txBody>
          <a:bodyPr anchorCtr="0" anchor="t" bIns="0" lIns="0" spcFirstLastPara="1" rIns="0" wrap="square" tIns="0">
            <a:spAutoFit/>
          </a:bodyPr>
          <a:lstStyle/>
          <a:p>
            <a:pPr indent="0" lvl="0" marL="0" marR="0" rtl="0" algn="just">
              <a:lnSpc>
                <a:spcPct val="113000"/>
              </a:lnSpc>
              <a:spcBef>
                <a:spcPts val="0"/>
              </a:spcBef>
              <a:spcAft>
                <a:spcPts val="0"/>
              </a:spcAft>
              <a:buNone/>
            </a:pPr>
            <a:r>
              <a:rPr b="0" i="0" lang="en-US" sz="3500" u="none" cap="none" strike="noStrike">
                <a:solidFill>
                  <a:srgbClr val="000000"/>
                </a:solidFill>
                <a:latin typeface="Roboto Condensed"/>
                <a:ea typeface="Roboto Condensed"/>
                <a:cs typeface="Roboto Condensed"/>
                <a:sym typeface="Roboto Condensed"/>
              </a:rPr>
              <a:t>Các chỉ dẫn sân khấu miêu tả không khí mỗi lúc một căng thẳng, kịch tính, biến loạn đã cận </a:t>
            </a:r>
            <a:r>
              <a:rPr lang="en-US" sz="3500">
                <a:latin typeface="Roboto Condensed"/>
                <a:ea typeface="Roboto Condensed"/>
                <a:cs typeface="Roboto Condensed"/>
                <a:sym typeface="Roboto Condensed"/>
              </a:rPr>
              <a:t>kề</a:t>
            </a:r>
            <a:r>
              <a:rPr b="0" i="0" lang="en-US" sz="3500" u="none" cap="none" strike="noStrike">
                <a:solidFill>
                  <a:srgbClr val="000000"/>
                </a:solidFill>
                <a:latin typeface="Roboto Condensed"/>
                <a:ea typeface="Roboto Condensed"/>
                <a:cs typeface="Roboto Condensed"/>
                <a:sym typeface="Roboto Condensed"/>
              </a:rPr>
              <a:t>, đẩy nhân vật rơi vào tình thế nguy cấp. </a:t>
            </a:r>
            <a:endParaRPr/>
          </a:p>
        </p:txBody>
      </p:sp>
      <p:sp>
        <p:nvSpPr>
          <p:cNvPr id="738" name="Google Shape;738;p30"/>
          <p:cNvSpPr txBox="1"/>
          <p:nvPr/>
        </p:nvSpPr>
        <p:spPr>
          <a:xfrm>
            <a:off x="1791189" y="6899926"/>
            <a:ext cx="1797900" cy="1185300"/>
          </a:xfrm>
          <a:prstGeom prst="rect">
            <a:avLst/>
          </a:prstGeom>
          <a:solidFill>
            <a:schemeClr val="lt1"/>
          </a:solid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500" u="none" cap="none" strike="noStrike">
                <a:solidFill>
                  <a:srgbClr val="000000"/>
                </a:solidFill>
                <a:latin typeface="Roboto Condensed"/>
                <a:ea typeface="Roboto Condensed"/>
                <a:cs typeface="Roboto Condensed"/>
                <a:sym typeface="Roboto Condensed"/>
              </a:rPr>
              <a:t>Chỉ dẫn sân khấu</a:t>
            </a:r>
            <a:endParaRPr/>
          </a:p>
        </p:txBody>
      </p:sp>
      <p:sp>
        <p:nvSpPr>
          <p:cNvPr id="739" name="Google Shape;739;p30"/>
          <p:cNvSpPr/>
          <p:nvPr/>
        </p:nvSpPr>
        <p:spPr>
          <a:xfrm>
            <a:off x="510406" y="8115972"/>
            <a:ext cx="1096641" cy="1096642"/>
          </a:xfrm>
          <a:custGeom>
            <a:rect b="b" l="l" r="r" t="t"/>
            <a:pathLst>
              <a:path extrusionOk="0" h="1900174" w="1900174">
                <a:moveTo>
                  <a:pt x="0" y="950087"/>
                </a:moveTo>
                <a:cubicBezTo>
                  <a:pt x="0" y="425323"/>
                  <a:pt x="425323" y="0"/>
                  <a:pt x="950087" y="0"/>
                </a:cubicBezTo>
                <a:cubicBezTo>
                  <a:pt x="1474851" y="0"/>
                  <a:pt x="1900174" y="425323"/>
                  <a:pt x="1900174" y="950087"/>
                </a:cubicBezTo>
                <a:cubicBezTo>
                  <a:pt x="1900174" y="1474851"/>
                  <a:pt x="1474851" y="1900174"/>
                  <a:pt x="950087" y="1900174"/>
                </a:cubicBezTo>
                <a:cubicBezTo>
                  <a:pt x="425323" y="1900174"/>
                  <a:pt x="0" y="1474851"/>
                  <a:pt x="0" y="950087"/>
                </a:cubicBez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0"/>
          <p:cNvSpPr txBox="1"/>
          <p:nvPr/>
        </p:nvSpPr>
        <p:spPr>
          <a:xfrm>
            <a:off x="598067" y="8306700"/>
            <a:ext cx="921347" cy="647700"/>
          </a:xfrm>
          <a:prstGeom prst="rect">
            <a:avLst/>
          </a:prstGeom>
          <a:noFill/>
          <a:ln>
            <a:noFill/>
          </a:ln>
        </p:spPr>
        <p:txBody>
          <a:bodyPr anchorCtr="0" anchor="t" bIns="0" lIns="0" spcFirstLastPara="1" rIns="0" wrap="square" tIns="0">
            <a:spAutoFit/>
          </a:bodyPr>
          <a:lstStyle/>
          <a:p>
            <a:pPr indent="0" lvl="0" marL="0" marR="0" rtl="0" algn="ctr">
              <a:lnSpc>
                <a:spcPct val="120009"/>
              </a:lnSpc>
              <a:spcBef>
                <a:spcPts val="0"/>
              </a:spcBef>
              <a:spcAft>
                <a:spcPts val="0"/>
              </a:spcAft>
              <a:buNone/>
            </a:pPr>
            <a:r>
              <a:rPr b="0" i="0" lang="en-US" sz="4198" u="none" cap="none" strike="noStrike">
                <a:solidFill>
                  <a:srgbClr val="FFFFFF"/>
                </a:solidFill>
                <a:latin typeface="Roboto Condensed"/>
                <a:ea typeface="Roboto Condensed"/>
                <a:cs typeface="Roboto Condensed"/>
                <a:sym typeface="Roboto Condensed"/>
              </a:rPr>
              <a:t>05</a:t>
            </a:r>
            <a:endParaRPr/>
          </a:p>
        </p:txBody>
      </p:sp>
      <p:sp>
        <p:nvSpPr>
          <p:cNvPr id="741" name="Google Shape;741;p30"/>
          <p:cNvSpPr txBox="1"/>
          <p:nvPr/>
        </p:nvSpPr>
        <p:spPr>
          <a:xfrm>
            <a:off x="3948502" y="8450883"/>
            <a:ext cx="13793100" cy="1147500"/>
          </a:xfrm>
          <a:prstGeom prst="rect">
            <a:avLst/>
          </a:prstGeom>
          <a:solidFill>
            <a:schemeClr val="lt1"/>
          </a:solidFill>
          <a:ln>
            <a:noFill/>
          </a:ln>
        </p:spPr>
        <p:txBody>
          <a:bodyPr anchorCtr="0" anchor="t" bIns="0" lIns="0" spcFirstLastPara="1" rIns="0" wrap="square" tIns="0">
            <a:spAutoFit/>
          </a:bodyPr>
          <a:lstStyle/>
          <a:p>
            <a:pPr indent="0" lvl="0" marL="0" marR="0" rtl="0" algn="just">
              <a:lnSpc>
                <a:spcPct val="113000"/>
              </a:lnSpc>
              <a:spcBef>
                <a:spcPts val="0"/>
              </a:spcBef>
              <a:spcAft>
                <a:spcPts val="0"/>
              </a:spcAft>
              <a:buNone/>
            </a:pPr>
            <a:r>
              <a:rPr b="0" i="0" lang="en-US" sz="3500" u="none" cap="none" strike="noStrike">
                <a:solidFill>
                  <a:srgbClr val="000000"/>
                </a:solidFill>
                <a:latin typeface="Roboto Condensed"/>
                <a:ea typeface="Roboto Condensed"/>
                <a:cs typeface="Roboto Condensed"/>
                <a:sym typeface="Roboto Condensed"/>
              </a:rPr>
              <a:t>Sắp đặt theo trật tự tăng tiến, ngày càng khốc liệt, nguy hiểm -&gt; nhịp điệu gấp gáp, căng thẳng + Bất ngờ với những cú rẽ đột ngột.</a:t>
            </a:r>
            <a:endParaRPr/>
          </a:p>
        </p:txBody>
      </p:sp>
      <p:sp>
        <p:nvSpPr>
          <p:cNvPr id="742" name="Google Shape;742;p30"/>
          <p:cNvSpPr txBox="1"/>
          <p:nvPr/>
        </p:nvSpPr>
        <p:spPr>
          <a:xfrm>
            <a:off x="1773939" y="8320152"/>
            <a:ext cx="1797900" cy="1185300"/>
          </a:xfrm>
          <a:prstGeom prst="rect">
            <a:avLst/>
          </a:prstGeom>
          <a:solidFill>
            <a:schemeClr val="lt1"/>
          </a:solid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500" u="none" cap="none" strike="noStrike">
                <a:solidFill>
                  <a:srgbClr val="000000"/>
                </a:solidFill>
                <a:latin typeface="Roboto Condensed"/>
                <a:ea typeface="Roboto Condensed"/>
                <a:cs typeface="Roboto Condensed"/>
                <a:sym typeface="Roboto Condensed"/>
              </a:rPr>
              <a:t>Các </a:t>
            </a:r>
            <a:endParaRPr/>
          </a:p>
          <a:p>
            <a:pPr indent="0" lvl="0" marL="0" marR="0" rtl="0" algn="ctr">
              <a:lnSpc>
                <a:spcPct val="120000"/>
              </a:lnSpc>
              <a:spcBef>
                <a:spcPts val="0"/>
              </a:spcBef>
              <a:spcAft>
                <a:spcPts val="0"/>
              </a:spcAft>
              <a:buNone/>
            </a:pPr>
            <a:r>
              <a:rPr b="1" i="0" lang="en-US" sz="3500" u="none" cap="none" strike="noStrike">
                <a:solidFill>
                  <a:srgbClr val="000000"/>
                </a:solidFill>
                <a:latin typeface="Roboto Condensed"/>
                <a:ea typeface="Roboto Condensed"/>
                <a:cs typeface="Roboto Condensed"/>
                <a:sym typeface="Roboto Condensed"/>
              </a:rPr>
              <a:t>sự kiện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6">
                                            <p:txEl>
                                              <p:pRg end="0" st="0"/>
                                            </p:txEl>
                                          </p:spTgt>
                                        </p:tgtEl>
                                        <p:attrNameLst>
                                          <p:attrName>style.visibility</p:attrName>
                                        </p:attrNameLst>
                                      </p:cBhvr>
                                      <p:to>
                                        <p:strVal val="visible"/>
                                      </p:to>
                                    </p:set>
                                    <p:animEffect filter="fade" transition="in">
                                      <p:cBhvr>
                                        <p:cTn dur="500"/>
                                        <p:tgtEl>
                                          <p:spTgt spid="7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500"/>
                                        <p:tgtEl>
                                          <p:spTgt spid="720"/>
                                        </p:tgtEl>
                                      </p:cBhvr>
                                    </p:animEffect>
                                  </p:childTnLst>
                                </p:cTn>
                              </p:par>
                              <p:par>
                                <p:cTn fill="hold" nodeType="with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500"/>
                                        <p:tgtEl>
                                          <p:spTgt spid="721"/>
                                        </p:tgtEl>
                                      </p:cBhvr>
                                    </p:animEffect>
                                  </p:childTnLst>
                                </p:cTn>
                              </p:par>
                              <p:par>
                                <p:cTn fill="hold" nodeType="with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500"/>
                                        <p:tgtEl>
                                          <p:spTgt spid="7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8"/>
                                        </p:tgtEl>
                                        <p:attrNameLst>
                                          <p:attrName>style.visibility</p:attrName>
                                        </p:attrNameLst>
                                      </p:cBhvr>
                                      <p:to>
                                        <p:strVal val="visible"/>
                                      </p:to>
                                    </p:set>
                                    <p:animEffect filter="fade" transition="in">
                                      <p:cBhvr>
                                        <p:cTn dur="500"/>
                                        <p:tgtEl>
                                          <p:spTgt spid="728"/>
                                        </p:tgtEl>
                                      </p:cBhvr>
                                    </p:animEffect>
                                  </p:childTnLst>
                                </p:cTn>
                              </p:par>
                              <p:par>
                                <p:cTn fill="hold" nodeType="withEffect" presetClass="entr" presetID="10" presetSubtype="0">
                                  <p:stCondLst>
                                    <p:cond delay="0"/>
                                  </p:stCondLst>
                                  <p:childTnLst>
                                    <p:set>
                                      <p:cBhvr>
                                        <p:cTn dur="1" fill="hold">
                                          <p:stCondLst>
                                            <p:cond delay="0"/>
                                          </p:stCondLst>
                                        </p:cTn>
                                        <p:tgtEl>
                                          <p:spTgt spid="733"/>
                                        </p:tgtEl>
                                        <p:attrNameLst>
                                          <p:attrName>style.visibility</p:attrName>
                                        </p:attrNameLst>
                                      </p:cBhvr>
                                      <p:to>
                                        <p:strVal val="visible"/>
                                      </p:to>
                                    </p:set>
                                    <p:animEffect filter="fade" transition="in">
                                      <p:cBhvr>
                                        <p:cTn dur="500"/>
                                        <p:tgtEl>
                                          <p:spTgt spid="733"/>
                                        </p:tgtEl>
                                      </p:cBhvr>
                                    </p:animEffect>
                                  </p:childTnLst>
                                </p:cTn>
                              </p:par>
                              <p:par>
                                <p:cTn fill="hold" nodeType="withEffect" presetClass="entr" presetID="10" presetSubtype="0">
                                  <p:stCondLst>
                                    <p:cond delay="0"/>
                                  </p:stCondLst>
                                  <p:childTnLst>
                                    <p:set>
                                      <p:cBhvr>
                                        <p:cTn dur="1" fill="hold">
                                          <p:stCondLst>
                                            <p:cond delay="0"/>
                                          </p:stCondLst>
                                        </p:cTn>
                                        <p:tgtEl>
                                          <p:spTgt spid="734"/>
                                        </p:tgtEl>
                                        <p:attrNameLst>
                                          <p:attrName>style.visibility</p:attrName>
                                        </p:attrNameLst>
                                      </p:cBhvr>
                                      <p:to>
                                        <p:strVal val="visible"/>
                                      </p:to>
                                    </p:set>
                                    <p:animEffect filter="fade" transition="in">
                                      <p:cBhvr>
                                        <p:cTn dur="500"/>
                                        <p:tgtEl>
                                          <p:spTgt spid="7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1"/>
                                        </p:tgtEl>
                                        <p:attrNameLst>
                                          <p:attrName>style.visibility</p:attrName>
                                        </p:attrNameLst>
                                      </p:cBhvr>
                                      <p:to>
                                        <p:strVal val="visible"/>
                                      </p:to>
                                    </p:set>
                                    <p:animEffect filter="fade" transition="in">
                                      <p:cBhvr>
                                        <p:cTn dur="500"/>
                                        <p:tgtEl>
                                          <p:spTgt spid="731"/>
                                        </p:tgtEl>
                                      </p:cBhvr>
                                    </p:animEffect>
                                  </p:childTnLst>
                                </p:cTn>
                              </p:par>
                              <p:par>
                                <p:cTn fill="hold" nodeType="withEffect" presetClass="entr" presetID="10" presetSubtype="0">
                                  <p:stCondLst>
                                    <p:cond delay="0"/>
                                  </p:stCondLst>
                                  <p:childTnLst>
                                    <p:set>
                                      <p:cBhvr>
                                        <p:cTn dur="1" fill="hold">
                                          <p:stCondLst>
                                            <p:cond delay="0"/>
                                          </p:stCondLst>
                                        </p:cTn>
                                        <p:tgtEl>
                                          <p:spTgt spid="735"/>
                                        </p:tgtEl>
                                        <p:attrNameLst>
                                          <p:attrName>style.visibility</p:attrName>
                                        </p:attrNameLst>
                                      </p:cBhvr>
                                      <p:to>
                                        <p:strVal val="visible"/>
                                      </p:to>
                                    </p:set>
                                    <p:animEffect filter="fade" transition="in">
                                      <p:cBhvr>
                                        <p:cTn dur="500"/>
                                        <p:tgtEl>
                                          <p:spTgt spid="735"/>
                                        </p:tgtEl>
                                      </p:cBhvr>
                                    </p:animEffect>
                                  </p:childTnLst>
                                </p:cTn>
                              </p:par>
                              <p:par>
                                <p:cTn fill="hold" nodeType="withEffect" presetClass="entr" presetID="10" presetSubtype="0">
                                  <p:stCondLst>
                                    <p:cond delay="0"/>
                                  </p:stCondLst>
                                  <p:childTnLst>
                                    <p:set>
                                      <p:cBhvr>
                                        <p:cTn dur="1" fill="hold">
                                          <p:stCondLst>
                                            <p:cond delay="0"/>
                                          </p:stCondLst>
                                        </p:cTn>
                                        <p:tgtEl>
                                          <p:spTgt spid="736"/>
                                        </p:tgtEl>
                                        <p:attrNameLst>
                                          <p:attrName>style.visibility</p:attrName>
                                        </p:attrNameLst>
                                      </p:cBhvr>
                                      <p:to>
                                        <p:strVal val="visible"/>
                                      </p:to>
                                    </p:set>
                                    <p:animEffect filter="fade" transition="in">
                                      <p:cBhvr>
                                        <p:cTn dur="500"/>
                                        <p:tgtEl>
                                          <p:spTgt spid="7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2"/>
                                        </p:tgtEl>
                                        <p:attrNameLst>
                                          <p:attrName>style.visibility</p:attrName>
                                        </p:attrNameLst>
                                      </p:cBhvr>
                                      <p:to>
                                        <p:strVal val="visible"/>
                                      </p:to>
                                    </p:set>
                                    <p:animEffect filter="fade" transition="in">
                                      <p:cBhvr>
                                        <p:cTn dur="500"/>
                                        <p:tgtEl>
                                          <p:spTgt spid="732"/>
                                        </p:tgtEl>
                                      </p:cBhvr>
                                    </p:animEffect>
                                  </p:childTnLst>
                                </p:cTn>
                              </p:par>
                              <p:par>
                                <p:cTn fill="hold" nodeType="with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500"/>
                                        <p:tgtEl>
                                          <p:spTgt spid="737"/>
                                        </p:tgtEl>
                                      </p:cBhvr>
                                    </p:animEffect>
                                  </p:childTnLst>
                                </p:cTn>
                              </p:par>
                              <p:par>
                                <p:cTn fill="hold" nodeType="withEffect" presetClass="entr" presetID="10" presetSubtype="0">
                                  <p:stCondLst>
                                    <p:cond delay="0"/>
                                  </p:stCondLst>
                                  <p:childTnLst>
                                    <p:set>
                                      <p:cBhvr>
                                        <p:cTn dur="1" fill="hold">
                                          <p:stCondLst>
                                            <p:cond delay="0"/>
                                          </p:stCondLst>
                                        </p:cTn>
                                        <p:tgtEl>
                                          <p:spTgt spid="738"/>
                                        </p:tgtEl>
                                        <p:attrNameLst>
                                          <p:attrName>style.visibility</p:attrName>
                                        </p:attrNameLst>
                                      </p:cBhvr>
                                      <p:to>
                                        <p:strVal val="visible"/>
                                      </p:to>
                                    </p:set>
                                    <p:animEffect filter="fade" transition="in">
                                      <p:cBhvr>
                                        <p:cTn dur="500"/>
                                        <p:tgtEl>
                                          <p:spTgt spid="7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0"/>
                                        </p:tgtEl>
                                        <p:attrNameLst>
                                          <p:attrName>style.visibility</p:attrName>
                                        </p:attrNameLst>
                                      </p:cBhvr>
                                      <p:to>
                                        <p:strVal val="visible"/>
                                      </p:to>
                                    </p:set>
                                    <p:animEffect filter="fade" transition="in">
                                      <p:cBhvr>
                                        <p:cTn dur="500"/>
                                        <p:tgtEl>
                                          <p:spTgt spid="740"/>
                                        </p:tgtEl>
                                      </p:cBhvr>
                                    </p:animEffect>
                                  </p:childTnLst>
                                </p:cTn>
                              </p:par>
                              <p:par>
                                <p:cTn fill="hold" nodeType="withEffect" presetClass="entr" presetID="10" presetSubtype="0">
                                  <p:stCondLst>
                                    <p:cond delay="0"/>
                                  </p:stCondLst>
                                  <p:childTnLst>
                                    <p:set>
                                      <p:cBhvr>
                                        <p:cTn dur="1" fill="hold">
                                          <p:stCondLst>
                                            <p:cond delay="0"/>
                                          </p:stCondLst>
                                        </p:cTn>
                                        <p:tgtEl>
                                          <p:spTgt spid="741"/>
                                        </p:tgtEl>
                                        <p:attrNameLst>
                                          <p:attrName>style.visibility</p:attrName>
                                        </p:attrNameLst>
                                      </p:cBhvr>
                                      <p:to>
                                        <p:strVal val="visible"/>
                                      </p:to>
                                    </p:set>
                                    <p:animEffect filter="fade" transition="in">
                                      <p:cBhvr>
                                        <p:cTn dur="500"/>
                                        <p:tgtEl>
                                          <p:spTgt spid="741"/>
                                        </p:tgtEl>
                                      </p:cBhvr>
                                    </p:animEffect>
                                  </p:childTnLst>
                                </p:cTn>
                              </p:par>
                              <p:par>
                                <p:cTn fill="hold" nodeType="with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500"/>
                                        <p:tgtEl>
                                          <p:spTgt spid="7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31"/>
          <p:cNvSpPr/>
          <p:nvPr/>
        </p:nvSpPr>
        <p:spPr>
          <a:xfrm>
            <a:off x="19625" y="96600"/>
            <a:ext cx="192024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752" name="Google Shape;752;p31"/>
          <p:cNvSpPr/>
          <p:nvPr/>
        </p:nvSpPr>
        <p:spPr>
          <a:xfrm>
            <a:off x="-24257" y="-24854"/>
            <a:ext cx="18375725"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1"/>
          <p:cNvSpPr/>
          <p:nvPr/>
        </p:nvSpPr>
        <p:spPr>
          <a:xfrm>
            <a:off x="9144000" y="96588"/>
            <a:ext cx="850011" cy="482918"/>
          </a:xfrm>
          <a:custGeom>
            <a:rect b="b" l="l" r="r" t="t"/>
            <a:pathLst>
              <a:path extrusionOk="0" h="643890" w="1133348">
                <a:moveTo>
                  <a:pt x="0" y="0"/>
                </a:moveTo>
                <a:lnTo>
                  <a:pt x="1133348" y="0"/>
                </a:lnTo>
                <a:lnTo>
                  <a:pt x="1133348" y="643890"/>
                </a:lnTo>
                <a:lnTo>
                  <a:pt x="0" y="643890"/>
                </a:lnTo>
                <a:close/>
              </a:path>
            </a:pathLst>
          </a:custGeom>
          <a:solidFill>
            <a:srgbClr val="C00000"/>
          </a:solidFill>
          <a:ln>
            <a:noFill/>
          </a:ln>
        </p:spPr>
      </p:sp>
      <p:sp>
        <p:nvSpPr>
          <p:cNvPr id="754" name="Google Shape;754;p31"/>
          <p:cNvSpPr txBox="1"/>
          <p:nvPr/>
        </p:nvSpPr>
        <p:spPr>
          <a:xfrm>
            <a:off x="3157950" y="3916500"/>
            <a:ext cx="14580600" cy="1842600"/>
          </a:xfrm>
          <a:prstGeom prst="rect">
            <a:avLst/>
          </a:prstGeom>
          <a:solidFill>
            <a:schemeClr val="lt1"/>
          </a:solidFill>
          <a:ln>
            <a:noFill/>
          </a:ln>
        </p:spPr>
        <p:txBody>
          <a:bodyPr anchorCtr="0" anchor="t" bIns="0" lIns="0" spcFirstLastPara="1" rIns="0" wrap="square" tIns="0">
            <a:spAutoFit/>
          </a:bodyPr>
          <a:lstStyle/>
          <a:p>
            <a:pPr indent="0" lvl="0" marL="0" marR="0" rtl="0" algn="just">
              <a:lnSpc>
                <a:spcPct val="121000"/>
              </a:lnSpc>
              <a:spcBef>
                <a:spcPts val="0"/>
              </a:spcBef>
              <a:spcAft>
                <a:spcPts val="0"/>
              </a:spcAft>
              <a:buNone/>
            </a:pPr>
            <a:r>
              <a:rPr b="1" i="0" lang="en-US" sz="3500" u="none" cap="none" strike="noStrike">
                <a:solidFill>
                  <a:srgbClr val="000000"/>
                </a:solidFill>
                <a:latin typeface="Roboto Condensed"/>
                <a:ea typeface="Roboto Condensed"/>
                <a:cs typeface="Roboto Condensed"/>
                <a:sym typeface="Roboto Condensed"/>
              </a:rPr>
              <a:t>Vũ Như Tô</a:t>
            </a:r>
            <a:r>
              <a:rPr b="0" i="0" lang="en-US" sz="3500" u="none" cap="none" strike="noStrike">
                <a:solidFill>
                  <a:srgbClr val="000000"/>
                </a:solidFill>
                <a:latin typeface="Roboto Condensed"/>
                <a:ea typeface="Roboto Condensed"/>
                <a:cs typeface="Roboto Condensed"/>
                <a:sym typeface="Roboto Condensed"/>
              </a:rPr>
              <a:t>: Lí tưởng sống, lí tưởng nghệ thuật, giấc mơ lãng mạn. Biểu tượng của tài năng, cái đẹp và nghệ thuật, một thứ nghệ thuật thuần khiết, cao cả, mang giá trị vĩnh cửu, vượt lên trên cuộc đời phàm tục, thoát ra khỏi những mục đích thực dụng. </a:t>
            </a:r>
            <a:endParaRPr/>
          </a:p>
        </p:txBody>
      </p:sp>
      <p:sp>
        <p:nvSpPr>
          <p:cNvPr id="755" name="Google Shape;755;p31"/>
          <p:cNvSpPr txBox="1"/>
          <p:nvPr/>
        </p:nvSpPr>
        <p:spPr>
          <a:xfrm>
            <a:off x="427277" y="187177"/>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756" name="Google Shape;756;p31"/>
          <p:cNvSpPr txBox="1"/>
          <p:nvPr/>
        </p:nvSpPr>
        <p:spPr>
          <a:xfrm>
            <a:off x="427277" y="1410907"/>
            <a:ext cx="4952205" cy="7048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4500" u="none" cap="none" strike="noStrike">
                <a:solidFill>
                  <a:srgbClr val="000000"/>
                </a:solidFill>
                <a:latin typeface="Roboto Condensed"/>
                <a:ea typeface="Roboto Condensed"/>
                <a:cs typeface="Roboto Condensed"/>
                <a:sym typeface="Roboto Condensed"/>
              </a:rPr>
              <a:t>3.2. Đọc hiểu văn bản</a:t>
            </a:r>
            <a:endParaRPr/>
          </a:p>
        </p:txBody>
      </p:sp>
      <p:sp>
        <p:nvSpPr>
          <p:cNvPr id="757" name="Google Shape;757;p31"/>
          <p:cNvSpPr txBox="1"/>
          <p:nvPr/>
        </p:nvSpPr>
        <p:spPr>
          <a:xfrm>
            <a:off x="427277" y="2153857"/>
            <a:ext cx="13568809" cy="57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00" u="none" cap="none" strike="noStrike">
                <a:solidFill>
                  <a:srgbClr val="000000"/>
                </a:solidFill>
                <a:latin typeface="Roboto Condensed"/>
                <a:ea typeface="Roboto Condensed"/>
                <a:cs typeface="Roboto Condensed"/>
                <a:sym typeface="Roboto Condensed"/>
              </a:rPr>
              <a:t>e. Các yếu tố khác của bi kịch</a:t>
            </a:r>
            <a:endParaRPr/>
          </a:p>
        </p:txBody>
      </p:sp>
      <p:sp>
        <p:nvSpPr>
          <p:cNvPr id="758" name="Google Shape;758;p31"/>
          <p:cNvSpPr/>
          <p:nvPr/>
        </p:nvSpPr>
        <p:spPr>
          <a:xfrm>
            <a:off x="-2497935" y="1635564"/>
            <a:ext cx="5035102" cy="9650155"/>
          </a:xfrm>
          <a:custGeom>
            <a:rect b="b" l="l" r="r" t="t"/>
            <a:pathLst>
              <a:path extrusionOk="0" h="9650155" w="5035102">
                <a:moveTo>
                  <a:pt x="0" y="0"/>
                </a:moveTo>
                <a:lnTo>
                  <a:pt x="5035101" y="0"/>
                </a:lnTo>
                <a:lnTo>
                  <a:pt x="5035101" y="9650156"/>
                </a:lnTo>
                <a:lnTo>
                  <a:pt x="0" y="9650156"/>
                </a:lnTo>
                <a:lnTo>
                  <a:pt x="0" y="0"/>
                </a:lnTo>
                <a:close/>
              </a:path>
            </a:pathLst>
          </a:custGeom>
          <a:blipFill rotWithShape="1">
            <a:blip r:embed="rId4">
              <a:alphaModFix/>
            </a:blip>
            <a:stretch>
              <a:fillRect b="-33936" l="0" r="0" t="0"/>
            </a:stretch>
          </a:blipFill>
          <a:ln>
            <a:noFill/>
          </a:ln>
        </p:spPr>
      </p:sp>
      <p:sp>
        <p:nvSpPr>
          <p:cNvPr id="759" name="Google Shape;759;p31"/>
          <p:cNvSpPr txBox="1"/>
          <p:nvPr/>
        </p:nvSpPr>
        <p:spPr>
          <a:xfrm>
            <a:off x="1773952" y="3101470"/>
            <a:ext cx="8220053" cy="5524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3500" u="none" cap="none" strike="noStrike">
                <a:solidFill>
                  <a:srgbClr val="000000"/>
                </a:solidFill>
                <a:latin typeface="Roboto Condensed"/>
                <a:ea typeface="Roboto Condensed"/>
                <a:cs typeface="Roboto Condensed"/>
                <a:sym typeface="Roboto Condensed"/>
              </a:rPr>
              <a:t>Hình tượng nghệ thuật Cửu Trùng Đài</a:t>
            </a:r>
            <a:endParaRPr/>
          </a:p>
        </p:txBody>
      </p:sp>
      <p:sp>
        <p:nvSpPr>
          <p:cNvPr id="760" name="Google Shape;760;p31"/>
          <p:cNvSpPr/>
          <p:nvPr/>
        </p:nvSpPr>
        <p:spPr>
          <a:xfrm>
            <a:off x="480365" y="2838885"/>
            <a:ext cx="1096641" cy="1096642"/>
          </a:xfrm>
          <a:custGeom>
            <a:rect b="b" l="l" r="r" t="t"/>
            <a:pathLst>
              <a:path extrusionOk="0" h="1900174" w="1900174">
                <a:moveTo>
                  <a:pt x="0" y="950087"/>
                </a:moveTo>
                <a:cubicBezTo>
                  <a:pt x="0" y="425323"/>
                  <a:pt x="425323" y="0"/>
                  <a:pt x="950087" y="0"/>
                </a:cubicBezTo>
                <a:cubicBezTo>
                  <a:pt x="1474851" y="0"/>
                  <a:pt x="1900174" y="425323"/>
                  <a:pt x="1900174" y="950087"/>
                </a:cubicBezTo>
                <a:cubicBezTo>
                  <a:pt x="1900174" y="1474851"/>
                  <a:pt x="1474851" y="1900174"/>
                  <a:pt x="950087" y="1900174"/>
                </a:cubicBezTo>
                <a:cubicBezTo>
                  <a:pt x="425323" y="1900174"/>
                  <a:pt x="0" y="1474851"/>
                  <a:pt x="0" y="950087"/>
                </a:cubicBez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1"/>
          <p:cNvSpPr txBox="1"/>
          <p:nvPr/>
        </p:nvSpPr>
        <p:spPr>
          <a:xfrm>
            <a:off x="598067" y="3068133"/>
            <a:ext cx="921347" cy="647700"/>
          </a:xfrm>
          <a:prstGeom prst="rect">
            <a:avLst/>
          </a:prstGeom>
          <a:noFill/>
          <a:ln>
            <a:noFill/>
          </a:ln>
        </p:spPr>
        <p:txBody>
          <a:bodyPr anchorCtr="0" anchor="t" bIns="0" lIns="0" spcFirstLastPara="1" rIns="0" wrap="square" tIns="0">
            <a:spAutoFit/>
          </a:bodyPr>
          <a:lstStyle/>
          <a:p>
            <a:pPr indent="0" lvl="0" marL="0" marR="0" rtl="0" algn="ctr">
              <a:lnSpc>
                <a:spcPct val="120009"/>
              </a:lnSpc>
              <a:spcBef>
                <a:spcPts val="0"/>
              </a:spcBef>
              <a:spcAft>
                <a:spcPts val="0"/>
              </a:spcAft>
              <a:buNone/>
            </a:pPr>
            <a:r>
              <a:rPr b="0" i="0" lang="en-US" sz="4198" u="none" cap="none" strike="noStrike">
                <a:solidFill>
                  <a:srgbClr val="FFFFFF"/>
                </a:solidFill>
                <a:latin typeface="Roboto Condensed"/>
                <a:ea typeface="Roboto Condensed"/>
                <a:cs typeface="Roboto Condensed"/>
                <a:sym typeface="Roboto Condensed"/>
              </a:rPr>
              <a:t>06</a:t>
            </a:r>
            <a:endParaRPr/>
          </a:p>
        </p:txBody>
      </p:sp>
      <p:sp>
        <p:nvSpPr>
          <p:cNvPr id="762" name="Google Shape;762;p31"/>
          <p:cNvSpPr/>
          <p:nvPr/>
        </p:nvSpPr>
        <p:spPr>
          <a:xfrm>
            <a:off x="-24249" y="8710550"/>
            <a:ext cx="20253960" cy="2294633"/>
          </a:xfrm>
          <a:custGeom>
            <a:rect b="b" l="l" r="r" t="t"/>
            <a:pathLst>
              <a:path extrusionOk="0" h="2294633" w="18288000">
                <a:moveTo>
                  <a:pt x="0" y="0"/>
                </a:moveTo>
                <a:lnTo>
                  <a:pt x="18288000" y="0"/>
                </a:lnTo>
                <a:lnTo>
                  <a:pt x="18288000" y="2294632"/>
                </a:lnTo>
                <a:lnTo>
                  <a:pt x="0" y="2294632"/>
                </a:lnTo>
                <a:lnTo>
                  <a:pt x="0" y="0"/>
                </a:lnTo>
                <a:close/>
              </a:path>
            </a:pathLst>
          </a:custGeom>
          <a:blipFill rotWithShape="1">
            <a:blip r:embed="rId5">
              <a:alphaModFix/>
            </a:blip>
            <a:stretch>
              <a:fillRect b="-51254" l="0" r="0" t="-916095"/>
            </a:stretch>
          </a:blipFill>
          <a:ln>
            <a:noFill/>
          </a:ln>
        </p:spPr>
      </p:sp>
      <p:cxnSp>
        <p:nvCxnSpPr>
          <p:cNvPr id="763" name="Google Shape;763;p31"/>
          <p:cNvCxnSpPr/>
          <p:nvPr/>
        </p:nvCxnSpPr>
        <p:spPr>
          <a:xfrm>
            <a:off x="1916375" y="4338349"/>
            <a:ext cx="1241584" cy="0"/>
          </a:xfrm>
          <a:prstGeom prst="straightConnector1">
            <a:avLst/>
          </a:prstGeom>
          <a:noFill/>
          <a:ln cap="flat" cmpd="sng" w="47625">
            <a:solidFill>
              <a:srgbClr val="CD0000"/>
            </a:solidFill>
            <a:prstDash val="solid"/>
            <a:round/>
            <a:headEnd len="sm" w="sm" type="none"/>
            <a:tailEnd len="sm" w="sm" type="none"/>
          </a:ln>
        </p:spPr>
      </p:cxnSp>
      <p:cxnSp>
        <p:nvCxnSpPr>
          <p:cNvPr id="764" name="Google Shape;764;p31"/>
          <p:cNvCxnSpPr/>
          <p:nvPr/>
        </p:nvCxnSpPr>
        <p:spPr>
          <a:xfrm>
            <a:off x="1916375" y="6484455"/>
            <a:ext cx="1241584" cy="0"/>
          </a:xfrm>
          <a:prstGeom prst="straightConnector1">
            <a:avLst/>
          </a:prstGeom>
          <a:noFill/>
          <a:ln cap="flat" cmpd="sng" w="47625">
            <a:solidFill>
              <a:srgbClr val="CD0000"/>
            </a:solidFill>
            <a:prstDash val="solid"/>
            <a:round/>
            <a:headEnd len="sm" w="sm" type="none"/>
            <a:tailEnd len="sm" w="sm" type="none"/>
          </a:ln>
        </p:spPr>
      </p:cxnSp>
      <p:sp>
        <p:nvSpPr>
          <p:cNvPr id="765" name="Google Shape;765;p31"/>
          <p:cNvSpPr txBox="1"/>
          <p:nvPr/>
        </p:nvSpPr>
        <p:spPr>
          <a:xfrm>
            <a:off x="3157950" y="6014175"/>
            <a:ext cx="14580600" cy="1156500"/>
          </a:xfrm>
          <a:prstGeom prst="rect">
            <a:avLst/>
          </a:prstGeom>
          <a:solidFill>
            <a:schemeClr val="lt1"/>
          </a:solidFill>
          <a:ln>
            <a:noFill/>
          </a:ln>
        </p:spPr>
        <p:txBody>
          <a:bodyPr anchorCtr="0" anchor="t" bIns="0" lIns="0" spcFirstLastPara="1" rIns="0" wrap="square" tIns="0">
            <a:spAutoFit/>
          </a:bodyPr>
          <a:lstStyle/>
          <a:p>
            <a:pPr indent="0" lvl="0" marL="0" marR="0" rtl="0" algn="just">
              <a:lnSpc>
                <a:spcPct val="121000"/>
              </a:lnSpc>
              <a:spcBef>
                <a:spcPts val="0"/>
              </a:spcBef>
              <a:spcAft>
                <a:spcPts val="0"/>
              </a:spcAft>
              <a:buNone/>
            </a:pPr>
            <a:r>
              <a:rPr b="1" i="0" lang="en-US" sz="3400" u="none" cap="none" strike="noStrike">
                <a:solidFill>
                  <a:srgbClr val="000000"/>
                </a:solidFill>
                <a:latin typeface="Roboto Condensed"/>
                <a:ea typeface="Roboto Condensed"/>
                <a:cs typeface="Roboto Condensed"/>
                <a:sym typeface="Roboto Condensed"/>
              </a:rPr>
              <a:t>Đan Thiềm</a:t>
            </a:r>
            <a:r>
              <a:rPr b="0" i="0" lang="en-US" sz="3400" u="none" cap="none" strike="noStrike">
                <a:solidFill>
                  <a:srgbClr val="000000"/>
                </a:solidFill>
                <a:latin typeface="Roboto Condensed"/>
                <a:ea typeface="Roboto Condensed"/>
                <a:cs typeface="Roboto Condensed"/>
                <a:sym typeface="Roboto Condensed"/>
              </a:rPr>
              <a:t>: Cửu Trùng Đài là sự kết tinh của tài năng và khí phách của người nghệ sĩ.</a:t>
            </a:r>
            <a:endParaRPr b="0" i="0" sz="3400" u="none" cap="none" strike="noStrike">
              <a:solidFill>
                <a:srgbClr val="000000"/>
              </a:solidFill>
              <a:latin typeface="Roboto Condensed"/>
              <a:ea typeface="Roboto Condensed"/>
              <a:cs typeface="Roboto Condensed"/>
              <a:sym typeface="Roboto Condensed"/>
            </a:endParaRPr>
          </a:p>
          <a:p>
            <a:pPr indent="0" lvl="0" marL="0" marR="0" rtl="0" algn="just">
              <a:lnSpc>
                <a:spcPct val="121000"/>
              </a:lnSpc>
              <a:spcBef>
                <a:spcPts val="0"/>
              </a:spcBef>
              <a:spcAft>
                <a:spcPts val="0"/>
              </a:spcAft>
              <a:buNone/>
            </a:pPr>
            <a:r>
              <a:rPr b="0" i="0" lang="en-US" sz="3400" u="none" cap="none" strike="noStrike">
                <a:solidFill>
                  <a:srgbClr val="000000"/>
                </a:solidFill>
                <a:latin typeface="Roboto Condensed"/>
                <a:ea typeface="Roboto Condensed"/>
                <a:cs typeface="Roboto Condensed"/>
                <a:sym typeface="Roboto Condensed"/>
              </a:rPr>
              <a:t> </a:t>
            </a:r>
            <a:endParaRPr sz="1300"/>
          </a:p>
        </p:txBody>
      </p:sp>
      <p:cxnSp>
        <p:nvCxnSpPr>
          <p:cNvPr id="766" name="Google Shape;766;p31"/>
          <p:cNvCxnSpPr/>
          <p:nvPr/>
        </p:nvCxnSpPr>
        <p:spPr>
          <a:xfrm>
            <a:off x="1916375" y="7962840"/>
            <a:ext cx="1241584" cy="0"/>
          </a:xfrm>
          <a:prstGeom prst="straightConnector1">
            <a:avLst/>
          </a:prstGeom>
          <a:noFill/>
          <a:ln cap="flat" cmpd="sng" w="47625">
            <a:solidFill>
              <a:srgbClr val="CD0000"/>
            </a:solidFill>
            <a:prstDash val="solid"/>
            <a:round/>
            <a:headEnd len="sm" w="sm" type="none"/>
            <a:tailEnd len="sm" w="sm" type="none"/>
          </a:ln>
        </p:spPr>
      </p:cxnSp>
      <p:sp>
        <p:nvSpPr>
          <p:cNvPr id="767" name="Google Shape;767;p31"/>
          <p:cNvSpPr txBox="1"/>
          <p:nvPr/>
        </p:nvSpPr>
        <p:spPr>
          <a:xfrm>
            <a:off x="3157950" y="7459950"/>
            <a:ext cx="14580600" cy="1190700"/>
          </a:xfrm>
          <a:prstGeom prst="rect">
            <a:avLst/>
          </a:prstGeom>
          <a:solidFill>
            <a:schemeClr val="lt1"/>
          </a:solidFill>
          <a:ln>
            <a:noFill/>
          </a:ln>
        </p:spPr>
        <p:txBody>
          <a:bodyPr anchorCtr="0" anchor="t" bIns="0" lIns="0" spcFirstLastPara="1" rIns="0" wrap="square" tIns="0">
            <a:spAutoFit/>
          </a:bodyPr>
          <a:lstStyle/>
          <a:p>
            <a:pPr indent="0" lvl="0" marL="0" marR="0" rtl="0" algn="just">
              <a:lnSpc>
                <a:spcPct val="121000"/>
              </a:lnSpc>
              <a:spcBef>
                <a:spcPts val="0"/>
              </a:spcBef>
              <a:spcAft>
                <a:spcPts val="0"/>
              </a:spcAft>
              <a:buNone/>
            </a:pPr>
            <a:r>
              <a:rPr b="1" i="0" lang="en-US" sz="3500" u="none" cap="none" strike="noStrike">
                <a:solidFill>
                  <a:srgbClr val="000000"/>
                </a:solidFill>
                <a:latin typeface="Roboto Condensed"/>
                <a:ea typeface="Roboto Condensed"/>
                <a:cs typeface="Roboto Condensed"/>
                <a:sym typeface="Roboto Condensed"/>
              </a:rPr>
              <a:t>Với những nhân vật khác: </a:t>
            </a:r>
            <a:r>
              <a:rPr b="0" i="0" lang="en-US" sz="3500" u="none" cap="none" strike="noStrike">
                <a:solidFill>
                  <a:srgbClr val="000000"/>
                </a:solidFill>
                <a:latin typeface="Roboto Condensed"/>
                <a:ea typeface="Roboto Condensed"/>
                <a:cs typeface="Roboto Condensed"/>
                <a:sym typeface="Roboto Condensed"/>
              </a:rPr>
              <a:t>Cửu Trùng Đài là biểu tượng cho sự xa hoa, lãng phí, thậm chí cho tội ác của quyền lực, là nguyên nhân của mọi đau khổ, lầm than.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9"/>
                                        </p:tgtEl>
                                        <p:attrNameLst>
                                          <p:attrName>style.visibility</p:attrName>
                                        </p:attrNameLst>
                                      </p:cBhvr>
                                      <p:to>
                                        <p:strVal val="visible"/>
                                      </p:to>
                                    </p:set>
                                    <p:animEffect filter="fade" transition="in">
                                      <p:cBhvr>
                                        <p:cTn dur="500"/>
                                        <p:tgtEl>
                                          <p:spTgt spid="759"/>
                                        </p:tgtEl>
                                      </p:cBhvr>
                                    </p:animEffect>
                                  </p:childTnLst>
                                </p:cTn>
                              </p:par>
                              <p:par>
                                <p:cTn fill="hold" nodeType="withEffect" presetClass="entr" presetID="10" presetSubtype="0">
                                  <p:stCondLst>
                                    <p:cond delay="0"/>
                                  </p:stCondLst>
                                  <p:childTnLst>
                                    <p:set>
                                      <p:cBhvr>
                                        <p:cTn dur="1" fill="hold">
                                          <p:stCondLst>
                                            <p:cond delay="0"/>
                                          </p:stCondLst>
                                        </p:cTn>
                                        <p:tgtEl>
                                          <p:spTgt spid="761"/>
                                        </p:tgtEl>
                                        <p:attrNameLst>
                                          <p:attrName>style.visibility</p:attrName>
                                        </p:attrNameLst>
                                      </p:cBhvr>
                                      <p:to>
                                        <p:strVal val="visible"/>
                                      </p:to>
                                    </p:set>
                                    <p:animEffect filter="fade" transition="in">
                                      <p:cBhvr>
                                        <p:cTn dur="500"/>
                                        <p:tgtEl>
                                          <p:spTgt spid="7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4">
                                            <p:txEl>
                                              <p:pRg end="0" st="0"/>
                                            </p:txEl>
                                          </p:spTgt>
                                        </p:tgtEl>
                                        <p:attrNameLst>
                                          <p:attrName>style.visibility</p:attrName>
                                        </p:attrNameLst>
                                      </p:cBhvr>
                                      <p:to>
                                        <p:strVal val="visible"/>
                                      </p:to>
                                    </p:set>
                                    <p:animEffect filter="fade" transition="in">
                                      <p:cBhvr>
                                        <p:cTn dur="500"/>
                                        <p:tgtEl>
                                          <p:spTgt spid="7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5">
                                            <p:txEl>
                                              <p:pRg end="0" st="0"/>
                                            </p:txEl>
                                          </p:spTgt>
                                        </p:tgtEl>
                                        <p:attrNameLst>
                                          <p:attrName>style.visibility</p:attrName>
                                        </p:attrNameLst>
                                      </p:cBhvr>
                                      <p:to>
                                        <p:strVal val="visible"/>
                                      </p:to>
                                    </p:set>
                                    <p:animEffect filter="fade" transition="in">
                                      <p:cBhvr>
                                        <p:cTn dur="500"/>
                                        <p:tgtEl>
                                          <p:spTgt spid="7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5">
                                            <p:txEl>
                                              <p:pRg end="1" st="1"/>
                                            </p:txEl>
                                          </p:spTgt>
                                        </p:tgtEl>
                                        <p:attrNameLst>
                                          <p:attrName>style.visibility</p:attrName>
                                        </p:attrNameLst>
                                      </p:cBhvr>
                                      <p:to>
                                        <p:strVal val="visible"/>
                                      </p:to>
                                    </p:set>
                                    <p:animEffect filter="fade" transition="in">
                                      <p:cBhvr>
                                        <p:cTn dur="500"/>
                                        <p:tgtEl>
                                          <p:spTgt spid="7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7">
                                            <p:txEl>
                                              <p:pRg end="0" st="0"/>
                                            </p:txEl>
                                          </p:spTgt>
                                        </p:tgtEl>
                                        <p:attrNameLst>
                                          <p:attrName>style.visibility</p:attrName>
                                        </p:attrNameLst>
                                      </p:cBhvr>
                                      <p:to>
                                        <p:strVal val="visible"/>
                                      </p:to>
                                    </p:set>
                                    <p:animEffect filter="fade" transition="in">
                                      <p:cBhvr>
                                        <p:cTn dur="500"/>
                                        <p:tgtEl>
                                          <p:spTgt spid="76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32"/>
          <p:cNvSpPr/>
          <p:nvPr/>
        </p:nvSpPr>
        <p:spPr>
          <a:xfrm>
            <a:off x="19625" y="96600"/>
            <a:ext cx="1883664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777" name="Google Shape;777;p32"/>
          <p:cNvSpPr/>
          <p:nvPr/>
        </p:nvSpPr>
        <p:spPr>
          <a:xfrm>
            <a:off x="-24257" y="-2485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2"/>
          <p:cNvSpPr/>
          <p:nvPr/>
        </p:nvSpPr>
        <p:spPr>
          <a:xfrm>
            <a:off x="9144000" y="96588"/>
            <a:ext cx="850011" cy="482918"/>
          </a:xfrm>
          <a:custGeom>
            <a:rect b="b" l="l" r="r" t="t"/>
            <a:pathLst>
              <a:path extrusionOk="0" h="643890" w="1133348">
                <a:moveTo>
                  <a:pt x="0" y="0"/>
                </a:moveTo>
                <a:lnTo>
                  <a:pt x="1133348" y="0"/>
                </a:lnTo>
                <a:lnTo>
                  <a:pt x="1133348" y="643890"/>
                </a:lnTo>
                <a:lnTo>
                  <a:pt x="0" y="643890"/>
                </a:lnTo>
                <a:close/>
              </a:path>
            </a:pathLst>
          </a:custGeom>
          <a:solidFill>
            <a:srgbClr val="C00000"/>
          </a:solidFill>
          <a:ln>
            <a:noFill/>
          </a:ln>
        </p:spPr>
      </p:sp>
      <p:sp>
        <p:nvSpPr>
          <p:cNvPr id="779" name="Google Shape;779;p32"/>
          <p:cNvSpPr/>
          <p:nvPr/>
        </p:nvSpPr>
        <p:spPr>
          <a:xfrm flipH="1" rot="-5400000">
            <a:off x="2669466" y="3454640"/>
            <a:ext cx="2050080" cy="3193130"/>
          </a:xfrm>
          <a:custGeom>
            <a:rect b="b" l="l" r="r" t="t"/>
            <a:pathLst>
              <a:path extrusionOk="0" h="3193130" w="2050080">
                <a:moveTo>
                  <a:pt x="2050079" y="0"/>
                </a:moveTo>
                <a:lnTo>
                  <a:pt x="0" y="0"/>
                </a:lnTo>
                <a:lnTo>
                  <a:pt x="0" y="3193129"/>
                </a:lnTo>
                <a:lnTo>
                  <a:pt x="2050079" y="3193129"/>
                </a:lnTo>
                <a:lnTo>
                  <a:pt x="2050079" y="0"/>
                </a:lnTo>
                <a:close/>
              </a:path>
            </a:pathLst>
          </a:custGeom>
          <a:blipFill rotWithShape="1">
            <a:blip r:embed="rId4">
              <a:alphaModFix/>
            </a:blip>
            <a:stretch>
              <a:fillRect b="0" l="-27876" r="-27874" t="0"/>
            </a:stretch>
          </a:blipFill>
          <a:ln>
            <a:noFill/>
          </a:ln>
        </p:spPr>
      </p:sp>
      <p:sp>
        <p:nvSpPr>
          <p:cNvPr id="780" name="Google Shape;780;p32"/>
          <p:cNvSpPr txBox="1"/>
          <p:nvPr/>
        </p:nvSpPr>
        <p:spPr>
          <a:xfrm>
            <a:off x="427277" y="341421"/>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781" name="Google Shape;781;p32"/>
          <p:cNvSpPr txBox="1"/>
          <p:nvPr/>
        </p:nvSpPr>
        <p:spPr>
          <a:xfrm>
            <a:off x="427277" y="1410907"/>
            <a:ext cx="4952205" cy="7048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4500" u="none" cap="none" strike="noStrike">
                <a:solidFill>
                  <a:srgbClr val="000000"/>
                </a:solidFill>
                <a:latin typeface="Roboto Condensed"/>
                <a:ea typeface="Roboto Condensed"/>
                <a:cs typeface="Roboto Condensed"/>
                <a:sym typeface="Roboto Condensed"/>
              </a:rPr>
              <a:t>3.2. Đọc hiểu văn bản</a:t>
            </a:r>
            <a:endParaRPr/>
          </a:p>
        </p:txBody>
      </p:sp>
      <p:sp>
        <p:nvSpPr>
          <p:cNvPr id="782" name="Google Shape;782;p32"/>
          <p:cNvSpPr/>
          <p:nvPr/>
        </p:nvSpPr>
        <p:spPr>
          <a:xfrm>
            <a:off x="-2497935" y="1635564"/>
            <a:ext cx="5035102" cy="9650155"/>
          </a:xfrm>
          <a:custGeom>
            <a:rect b="b" l="l" r="r" t="t"/>
            <a:pathLst>
              <a:path extrusionOk="0" h="9650155" w="5035102">
                <a:moveTo>
                  <a:pt x="0" y="0"/>
                </a:moveTo>
                <a:lnTo>
                  <a:pt x="5035101" y="0"/>
                </a:lnTo>
                <a:lnTo>
                  <a:pt x="5035101" y="9650156"/>
                </a:lnTo>
                <a:lnTo>
                  <a:pt x="0" y="9650156"/>
                </a:lnTo>
                <a:lnTo>
                  <a:pt x="0" y="0"/>
                </a:lnTo>
                <a:close/>
              </a:path>
            </a:pathLst>
          </a:custGeom>
          <a:blipFill rotWithShape="1">
            <a:blip r:embed="rId5">
              <a:alphaModFix/>
            </a:blip>
            <a:stretch>
              <a:fillRect b="-33936" l="0" r="0" t="0"/>
            </a:stretch>
          </a:blipFill>
          <a:ln>
            <a:noFill/>
          </a:ln>
        </p:spPr>
      </p:sp>
      <p:sp>
        <p:nvSpPr>
          <p:cNvPr id="783" name="Google Shape;783;p32"/>
          <p:cNvSpPr txBox="1"/>
          <p:nvPr/>
        </p:nvSpPr>
        <p:spPr>
          <a:xfrm>
            <a:off x="1773952" y="3101470"/>
            <a:ext cx="8220053" cy="5524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3500" u="none" cap="none" strike="noStrike">
                <a:solidFill>
                  <a:srgbClr val="000000"/>
                </a:solidFill>
                <a:latin typeface="Roboto Condensed"/>
                <a:ea typeface="Roboto Condensed"/>
                <a:cs typeface="Roboto Condensed"/>
                <a:sym typeface="Roboto Condensed"/>
              </a:rPr>
              <a:t>Hình tượng nghệ thuật Cửu Trùng Đài</a:t>
            </a:r>
            <a:endParaRPr/>
          </a:p>
        </p:txBody>
      </p:sp>
      <p:sp>
        <p:nvSpPr>
          <p:cNvPr id="784" name="Google Shape;784;p32"/>
          <p:cNvSpPr/>
          <p:nvPr/>
        </p:nvSpPr>
        <p:spPr>
          <a:xfrm>
            <a:off x="480365" y="2838885"/>
            <a:ext cx="1096641" cy="1096642"/>
          </a:xfrm>
          <a:custGeom>
            <a:rect b="b" l="l" r="r" t="t"/>
            <a:pathLst>
              <a:path extrusionOk="0" h="1900174" w="1900174">
                <a:moveTo>
                  <a:pt x="0" y="950087"/>
                </a:moveTo>
                <a:cubicBezTo>
                  <a:pt x="0" y="425323"/>
                  <a:pt x="425323" y="0"/>
                  <a:pt x="950087" y="0"/>
                </a:cubicBezTo>
                <a:cubicBezTo>
                  <a:pt x="1474851" y="0"/>
                  <a:pt x="1900174" y="425323"/>
                  <a:pt x="1900174" y="950087"/>
                </a:cubicBezTo>
                <a:cubicBezTo>
                  <a:pt x="1900174" y="1474851"/>
                  <a:pt x="1474851" y="1900174"/>
                  <a:pt x="950087" y="1900174"/>
                </a:cubicBezTo>
                <a:cubicBezTo>
                  <a:pt x="425323" y="1900174"/>
                  <a:pt x="0" y="1474851"/>
                  <a:pt x="0" y="950087"/>
                </a:cubicBez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2"/>
          <p:cNvSpPr txBox="1"/>
          <p:nvPr/>
        </p:nvSpPr>
        <p:spPr>
          <a:xfrm>
            <a:off x="598067" y="3068133"/>
            <a:ext cx="921347" cy="647700"/>
          </a:xfrm>
          <a:prstGeom prst="rect">
            <a:avLst/>
          </a:prstGeom>
          <a:noFill/>
          <a:ln>
            <a:noFill/>
          </a:ln>
        </p:spPr>
        <p:txBody>
          <a:bodyPr anchorCtr="0" anchor="t" bIns="0" lIns="0" spcFirstLastPara="1" rIns="0" wrap="square" tIns="0">
            <a:spAutoFit/>
          </a:bodyPr>
          <a:lstStyle/>
          <a:p>
            <a:pPr indent="0" lvl="0" marL="0" marR="0" rtl="0" algn="ctr">
              <a:lnSpc>
                <a:spcPct val="120009"/>
              </a:lnSpc>
              <a:spcBef>
                <a:spcPts val="0"/>
              </a:spcBef>
              <a:spcAft>
                <a:spcPts val="0"/>
              </a:spcAft>
              <a:buNone/>
            </a:pPr>
            <a:r>
              <a:rPr b="0" i="0" lang="en-US" sz="4198" u="none" cap="none" strike="noStrike">
                <a:solidFill>
                  <a:srgbClr val="FFFFFF"/>
                </a:solidFill>
                <a:latin typeface="Roboto Condensed"/>
                <a:ea typeface="Roboto Condensed"/>
                <a:cs typeface="Roboto Condensed"/>
                <a:sym typeface="Roboto Condensed"/>
              </a:rPr>
              <a:t>06</a:t>
            </a:r>
            <a:endParaRPr/>
          </a:p>
        </p:txBody>
      </p:sp>
      <p:sp>
        <p:nvSpPr>
          <p:cNvPr id="786" name="Google Shape;786;p32"/>
          <p:cNvSpPr txBox="1"/>
          <p:nvPr/>
        </p:nvSpPr>
        <p:spPr>
          <a:xfrm>
            <a:off x="427277" y="2153857"/>
            <a:ext cx="13568809" cy="57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00" u="none" cap="none" strike="noStrike">
                <a:solidFill>
                  <a:srgbClr val="000000"/>
                </a:solidFill>
                <a:latin typeface="Roboto Condensed"/>
                <a:ea typeface="Roboto Condensed"/>
                <a:cs typeface="Roboto Condensed"/>
                <a:sym typeface="Roboto Condensed"/>
              </a:rPr>
              <a:t>e. Các yếu tố khác của bi kịch</a:t>
            </a:r>
            <a:endParaRPr/>
          </a:p>
        </p:txBody>
      </p:sp>
      <p:sp>
        <p:nvSpPr>
          <p:cNvPr id="787" name="Google Shape;787;p32"/>
          <p:cNvSpPr txBox="1"/>
          <p:nvPr/>
        </p:nvSpPr>
        <p:spPr>
          <a:xfrm>
            <a:off x="5291075" y="4025400"/>
            <a:ext cx="8705100" cy="3798000"/>
          </a:xfrm>
          <a:prstGeom prst="rect">
            <a:avLst/>
          </a:prstGeom>
          <a:solidFill>
            <a:schemeClr val="lt1"/>
          </a:solidFill>
          <a:ln>
            <a:noFill/>
          </a:ln>
        </p:spPr>
        <p:txBody>
          <a:bodyPr anchorCtr="0" anchor="t" bIns="0" lIns="0" spcFirstLastPara="1" rIns="0" wrap="square" tIns="0">
            <a:spAutoFit/>
          </a:bodyPr>
          <a:lstStyle/>
          <a:p>
            <a:pPr indent="0" lvl="0" marL="0" marR="0" rtl="0" algn="just">
              <a:lnSpc>
                <a:spcPct val="121000"/>
              </a:lnSpc>
              <a:spcBef>
                <a:spcPts val="0"/>
              </a:spcBef>
              <a:spcAft>
                <a:spcPts val="0"/>
              </a:spcAft>
              <a:buNone/>
            </a:pPr>
            <a:r>
              <a:rPr b="0" i="0" lang="en-US" sz="3500" u="none" cap="none" strike="noStrike">
                <a:solidFill>
                  <a:srgbClr val="000000"/>
                </a:solidFill>
                <a:latin typeface="Roboto Condensed"/>
                <a:ea typeface="Roboto Condensed"/>
                <a:cs typeface="Roboto Condensed"/>
                <a:sym typeface="Roboto Condensed"/>
              </a:rPr>
              <a:t>Sự đối lập đó thể hiện tính chất đa nghĩa của hình tượng, thể hiện cái nhìn đa chiều, sâu sắc của Nguyễn Huy Tưởng. Tác giả vừa ca ngợi sự chính trực, đầy lí tưởng của Vũ Như Tô, nhưng đồng thời cũng chỉ ra sự viển vông và mù quáng của ông khi nhận thức về thực tại. </a:t>
            </a:r>
            <a:endParaRPr b="0" i="0" sz="3500" u="none" cap="none" strike="noStrike">
              <a:solidFill>
                <a:srgbClr val="000000"/>
              </a:solidFill>
              <a:latin typeface="Roboto Condensed"/>
              <a:ea typeface="Roboto Condensed"/>
              <a:cs typeface="Roboto Condensed"/>
              <a:sym typeface="Roboto Condensed"/>
            </a:endParaRPr>
          </a:p>
        </p:txBody>
      </p:sp>
      <p:sp>
        <p:nvSpPr>
          <p:cNvPr id="788" name="Google Shape;788;p32"/>
          <p:cNvSpPr txBox="1"/>
          <p:nvPr/>
        </p:nvSpPr>
        <p:spPr>
          <a:xfrm>
            <a:off x="2850281" y="4692083"/>
            <a:ext cx="1688449" cy="548005"/>
          </a:xfrm>
          <a:prstGeom prst="rect">
            <a:avLst/>
          </a:prstGeom>
          <a:noFill/>
          <a:ln>
            <a:noFill/>
          </a:ln>
        </p:spPr>
        <p:txBody>
          <a:bodyPr anchorCtr="0" anchor="t" bIns="0" lIns="0" spcFirstLastPara="1" rIns="0" wrap="square" tIns="0">
            <a:spAutoFit/>
          </a:bodyPr>
          <a:lstStyle/>
          <a:p>
            <a:pPr indent="0" lvl="0" marL="0" marR="0" rtl="0" algn="just">
              <a:lnSpc>
                <a:spcPct val="121000"/>
              </a:lnSpc>
              <a:spcBef>
                <a:spcPts val="0"/>
              </a:spcBef>
              <a:spcAft>
                <a:spcPts val="0"/>
              </a:spcAft>
              <a:buNone/>
            </a:pPr>
            <a:r>
              <a:rPr b="1" i="0" lang="en-US" sz="3500" u="none" cap="none" strike="noStrike">
                <a:solidFill>
                  <a:srgbClr val="000000"/>
                </a:solidFill>
                <a:latin typeface="Roboto Condensed"/>
                <a:ea typeface="Roboto Condensed"/>
                <a:cs typeface="Roboto Condensed"/>
                <a:sym typeface="Roboto Condensed"/>
              </a:rPr>
              <a:t>Nhận xét</a:t>
            </a:r>
            <a:endParaRPr b="1" i="0" sz="3500" u="none" cap="none" strike="noStrike">
              <a:solidFill>
                <a:srgbClr val="000000"/>
              </a:solidFill>
              <a:latin typeface="Roboto Condensed"/>
              <a:ea typeface="Roboto Condensed"/>
              <a:cs typeface="Roboto Condensed"/>
              <a:sym typeface="Roboto Condensed"/>
            </a:endParaRPr>
          </a:p>
        </p:txBody>
      </p:sp>
      <p:sp>
        <p:nvSpPr>
          <p:cNvPr id="789" name="Google Shape;789;p32"/>
          <p:cNvSpPr/>
          <p:nvPr/>
        </p:nvSpPr>
        <p:spPr>
          <a:xfrm>
            <a:off x="13715080" y="1348321"/>
            <a:ext cx="4722937" cy="9804042"/>
          </a:xfrm>
          <a:custGeom>
            <a:rect b="b" l="l" r="r" t="t"/>
            <a:pathLst>
              <a:path extrusionOk="0" h="9804042" w="4722937">
                <a:moveTo>
                  <a:pt x="0" y="0"/>
                </a:moveTo>
                <a:lnTo>
                  <a:pt x="4722936" y="0"/>
                </a:lnTo>
                <a:lnTo>
                  <a:pt x="4722936" y="9804042"/>
                </a:lnTo>
                <a:lnTo>
                  <a:pt x="0" y="9804042"/>
                </a:lnTo>
                <a:lnTo>
                  <a:pt x="0" y="0"/>
                </a:lnTo>
                <a:close/>
              </a:path>
            </a:pathLst>
          </a:custGeom>
          <a:blipFill rotWithShape="1">
            <a:blip r:embed="rId6">
              <a:alphaModFix/>
            </a:blip>
            <a:stretch>
              <a:fillRect b="0" l="-86559" r="-21012" t="0"/>
            </a:stretch>
          </a:blipFill>
          <a:ln>
            <a:noFill/>
          </a:ln>
        </p:spPr>
      </p:sp>
      <p:sp>
        <p:nvSpPr>
          <p:cNvPr id="790" name="Google Shape;790;p32"/>
          <p:cNvSpPr/>
          <p:nvPr/>
        </p:nvSpPr>
        <p:spPr>
          <a:xfrm>
            <a:off x="-24250" y="8612300"/>
            <a:ext cx="19705320" cy="2294633"/>
          </a:xfrm>
          <a:custGeom>
            <a:rect b="b" l="l" r="r" t="t"/>
            <a:pathLst>
              <a:path extrusionOk="0" h="2294633" w="18288000">
                <a:moveTo>
                  <a:pt x="0" y="0"/>
                </a:moveTo>
                <a:lnTo>
                  <a:pt x="18288000" y="0"/>
                </a:lnTo>
                <a:lnTo>
                  <a:pt x="18288000" y="2294632"/>
                </a:lnTo>
                <a:lnTo>
                  <a:pt x="0" y="2294632"/>
                </a:lnTo>
                <a:lnTo>
                  <a:pt x="0" y="0"/>
                </a:lnTo>
                <a:close/>
              </a:path>
            </a:pathLst>
          </a:custGeom>
          <a:blipFill rotWithShape="1">
            <a:blip r:embed="rId7">
              <a:alphaModFix/>
            </a:blip>
            <a:stretch>
              <a:fillRect b="-51254" l="0" r="0" t="-916095"/>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8"/>
                                        </p:tgtEl>
                                        <p:attrNameLst>
                                          <p:attrName>style.visibility</p:attrName>
                                        </p:attrNameLst>
                                      </p:cBhvr>
                                      <p:to>
                                        <p:strVal val="visible"/>
                                      </p:to>
                                    </p:set>
                                    <p:animEffect filter="fade" transition="in">
                                      <p:cBhvr>
                                        <p:cTn dur="500"/>
                                        <p:tgtEl>
                                          <p:spTgt spid="788"/>
                                        </p:tgtEl>
                                      </p:cBhvr>
                                    </p:animEffect>
                                  </p:childTnLst>
                                </p:cTn>
                              </p:par>
                              <p:par>
                                <p:cTn fill="hold" nodeType="withEffect" presetClass="entr" presetID="10" presetSubtype="0">
                                  <p:stCondLst>
                                    <p:cond delay="0"/>
                                  </p:stCondLst>
                                  <p:childTnLst>
                                    <p:set>
                                      <p:cBhvr>
                                        <p:cTn dur="1" fill="hold">
                                          <p:stCondLst>
                                            <p:cond delay="0"/>
                                          </p:stCondLst>
                                        </p:cTn>
                                        <p:tgtEl>
                                          <p:spTgt spid="779"/>
                                        </p:tgtEl>
                                        <p:attrNameLst>
                                          <p:attrName>style.visibility</p:attrName>
                                        </p:attrNameLst>
                                      </p:cBhvr>
                                      <p:to>
                                        <p:strVal val="visible"/>
                                      </p:to>
                                    </p:set>
                                    <p:animEffect filter="fade" transition="in">
                                      <p:cBhvr>
                                        <p:cTn dur="500"/>
                                        <p:tgtEl>
                                          <p:spTgt spid="7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7">
                                            <p:txEl>
                                              <p:pRg end="0" st="0"/>
                                            </p:txEl>
                                          </p:spTgt>
                                        </p:tgtEl>
                                        <p:attrNameLst>
                                          <p:attrName>style.visibility</p:attrName>
                                        </p:attrNameLst>
                                      </p:cBhvr>
                                      <p:to>
                                        <p:strVal val="visible"/>
                                      </p:to>
                                    </p:set>
                                    <p:animEffect filter="fade" transition="in">
                                      <p:cBhvr>
                                        <p:cTn dur="500"/>
                                        <p:tgtEl>
                                          <p:spTgt spid="78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33"/>
          <p:cNvSpPr/>
          <p:nvPr/>
        </p:nvSpPr>
        <p:spPr>
          <a:xfrm>
            <a:off x="19626" y="96600"/>
            <a:ext cx="1961388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800" name="Google Shape;800;p33"/>
          <p:cNvSpPr/>
          <p:nvPr/>
        </p:nvSpPr>
        <p:spPr>
          <a:xfrm>
            <a:off x="-24257" y="-2485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3"/>
          <p:cNvSpPr/>
          <p:nvPr/>
        </p:nvSpPr>
        <p:spPr>
          <a:xfrm>
            <a:off x="9705954" y="2882519"/>
            <a:ext cx="4400233" cy="4401441"/>
          </a:xfrm>
          <a:custGeom>
            <a:rect b="b" l="l" r="r" t="t"/>
            <a:pathLst>
              <a:path extrusionOk="0" h="4401441" w="4400233">
                <a:moveTo>
                  <a:pt x="0" y="0"/>
                </a:moveTo>
                <a:lnTo>
                  <a:pt x="4400233" y="0"/>
                </a:lnTo>
                <a:lnTo>
                  <a:pt x="4400233" y="4401441"/>
                </a:lnTo>
                <a:lnTo>
                  <a:pt x="0" y="4401441"/>
                </a:lnTo>
                <a:lnTo>
                  <a:pt x="0" y="0"/>
                </a:lnTo>
                <a:close/>
              </a:path>
            </a:pathLst>
          </a:custGeom>
          <a:blipFill rotWithShape="1">
            <a:blip r:embed="rId4">
              <a:alphaModFix/>
            </a:blip>
            <a:stretch>
              <a:fillRect b="0" l="0" r="0" t="0"/>
            </a:stretch>
          </a:blipFill>
          <a:ln>
            <a:noFill/>
          </a:ln>
        </p:spPr>
      </p:sp>
      <p:sp>
        <p:nvSpPr>
          <p:cNvPr id="802" name="Google Shape;802;p33"/>
          <p:cNvSpPr txBox="1"/>
          <p:nvPr/>
        </p:nvSpPr>
        <p:spPr>
          <a:xfrm>
            <a:off x="427277" y="341421"/>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803" name="Google Shape;803;p33"/>
          <p:cNvSpPr txBox="1"/>
          <p:nvPr/>
        </p:nvSpPr>
        <p:spPr>
          <a:xfrm>
            <a:off x="427277" y="1410907"/>
            <a:ext cx="4952205" cy="7048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4500" u="none" cap="none" strike="noStrike">
                <a:solidFill>
                  <a:srgbClr val="000000"/>
                </a:solidFill>
                <a:latin typeface="Roboto Condensed"/>
                <a:ea typeface="Roboto Condensed"/>
                <a:cs typeface="Roboto Condensed"/>
                <a:sym typeface="Roboto Condensed"/>
              </a:rPr>
              <a:t>3.2. Đọc hiểu văn bản</a:t>
            </a:r>
            <a:endParaRPr/>
          </a:p>
        </p:txBody>
      </p:sp>
      <p:sp>
        <p:nvSpPr>
          <p:cNvPr id="804" name="Google Shape;804;p33"/>
          <p:cNvSpPr txBox="1"/>
          <p:nvPr/>
        </p:nvSpPr>
        <p:spPr>
          <a:xfrm>
            <a:off x="427277" y="2153857"/>
            <a:ext cx="15480517" cy="57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00" u="none" cap="none" strike="noStrike">
                <a:solidFill>
                  <a:srgbClr val="000000"/>
                </a:solidFill>
                <a:latin typeface="Roboto Condensed"/>
                <a:ea typeface="Roboto Condensed"/>
                <a:cs typeface="Roboto Condensed"/>
                <a:sym typeface="Roboto Condensed"/>
              </a:rPr>
              <a:t>f. Hiệu ứng thanh lọc (bài học về cách nghĩ và ứng xử của cá nhân</a:t>
            </a:r>
            <a:endParaRPr b="0" i="0" sz="3800" u="none" cap="none" strike="noStrike">
              <a:solidFill>
                <a:srgbClr val="000000"/>
              </a:solidFill>
              <a:latin typeface="Roboto Condensed"/>
              <a:ea typeface="Roboto Condensed"/>
              <a:cs typeface="Roboto Condensed"/>
              <a:sym typeface="Roboto Condensed"/>
            </a:endParaRPr>
          </a:p>
        </p:txBody>
      </p:sp>
      <p:sp>
        <p:nvSpPr>
          <p:cNvPr id="805" name="Google Shape;805;p33"/>
          <p:cNvSpPr txBox="1"/>
          <p:nvPr/>
        </p:nvSpPr>
        <p:spPr>
          <a:xfrm>
            <a:off x="7692617" y="4460940"/>
            <a:ext cx="2223970" cy="622300"/>
          </a:xfrm>
          <a:prstGeom prst="rect">
            <a:avLst/>
          </a:prstGeom>
          <a:noFill/>
          <a:ln>
            <a:noFill/>
          </a:ln>
        </p:spPr>
        <p:txBody>
          <a:bodyPr anchorCtr="0" anchor="t" bIns="0" lIns="0" spcFirstLastPara="1" rIns="0" wrap="square" tIns="0">
            <a:spAutoFit/>
          </a:bodyPr>
          <a:lstStyle/>
          <a:p>
            <a:pPr indent="0" lvl="0" marL="0" marR="0" rtl="0" algn="just">
              <a:lnSpc>
                <a:spcPct val="125006"/>
              </a:lnSpc>
              <a:spcBef>
                <a:spcPts val="0"/>
              </a:spcBef>
              <a:spcAft>
                <a:spcPts val="0"/>
              </a:spcAft>
              <a:buNone/>
            </a:pPr>
            <a:r>
              <a:rPr b="1" i="0" lang="en-US" sz="3999" u="none" cap="none" strike="noStrike">
                <a:solidFill>
                  <a:srgbClr val="000000"/>
                </a:solidFill>
                <a:latin typeface="Roboto Condensed"/>
                <a:ea typeface="Roboto Condensed"/>
                <a:cs typeface="Roboto Condensed"/>
                <a:sym typeface="Roboto Condensed"/>
              </a:rPr>
              <a:t>Viết bảng</a:t>
            </a:r>
            <a:endParaRPr b="1" i="0" sz="3999" u="none" cap="none" strike="noStrike">
              <a:solidFill>
                <a:srgbClr val="000000"/>
              </a:solidFill>
              <a:latin typeface="Roboto Condensed"/>
              <a:ea typeface="Roboto Condensed"/>
              <a:cs typeface="Roboto Condensed"/>
              <a:sym typeface="Roboto Condensed"/>
            </a:endParaRPr>
          </a:p>
        </p:txBody>
      </p:sp>
      <p:sp>
        <p:nvSpPr>
          <p:cNvPr id="806" name="Google Shape;806;p33"/>
          <p:cNvSpPr txBox="1"/>
          <p:nvPr/>
        </p:nvSpPr>
        <p:spPr>
          <a:xfrm>
            <a:off x="12994202" y="3232760"/>
            <a:ext cx="2223970" cy="622300"/>
          </a:xfrm>
          <a:prstGeom prst="rect">
            <a:avLst/>
          </a:prstGeom>
          <a:noFill/>
          <a:ln>
            <a:noFill/>
          </a:ln>
        </p:spPr>
        <p:txBody>
          <a:bodyPr anchorCtr="0" anchor="t" bIns="0" lIns="0" spcFirstLastPara="1" rIns="0" wrap="square" tIns="0">
            <a:spAutoFit/>
          </a:bodyPr>
          <a:lstStyle/>
          <a:p>
            <a:pPr indent="0" lvl="0" marL="0" marR="0" rtl="0" algn="just">
              <a:lnSpc>
                <a:spcPct val="125006"/>
              </a:lnSpc>
              <a:spcBef>
                <a:spcPts val="0"/>
              </a:spcBef>
              <a:spcAft>
                <a:spcPts val="0"/>
              </a:spcAft>
              <a:buNone/>
            </a:pPr>
            <a:r>
              <a:rPr b="1" i="0" lang="en-US" sz="3999" u="none" cap="none" strike="noStrike">
                <a:solidFill>
                  <a:srgbClr val="000000"/>
                </a:solidFill>
                <a:latin typeface="Roboto Condensed"/>
                <a:ea typeface="Roboto Condensed"/>
                <a:cs typeface="Roboto Condensed"/>
                <a:sym typeface="Roboto Condensed"/>
              </a:rPr>
              <a:t>Giấy note</a:t>
            </a:r>
            <a:endParaRPr/>
          </a:p>
        </p:txBody>
      </p:sp>
      <p:sp>
        <p:nvSpPr>
          <p:cNvPr id="807" name="Google Shape;807;p33"/>
          <p:cNvSpPr txBox="1"/>
          <p:nvPr/>
        </p:nvSpPr>
        <p:spPr>
          <a:xfrm>
            <a:off x="13895555" y="5378200"/>
            <a:ext cx="3363745" cy="622300"/>
          </a:xfrm>
          <a:prstGeom prst="rect">
            <a:avLst/>
          </a:prstGeom>
          <a:noFill/>
          <a:ln>
            <a:noFill/>
          </a:ln>
        </p:spPr>
        <p:txBody>
          <a:bodyPr anchorCtr="0" anchor="t" bIns="0" lIns="0" spcFirstLastPara="1" rIns="0" wrap="square" tIns="0">
            <a:spAutoFit/>
          </a:bodyPr>
          <a:lstStyle/>
          <a:p>
            <a:pPr indent="0" lvl="0" marL="0" marR="0" rtl="0" algn="just">
              <a:lnSpc>
                <a:spcPct val="125006"/>
              </a:lnSpc>
              <a:spcBef>
                <a:spcPts val="0"/>
              </a:spcBef>
              <a:spcAft>
                <a:spcPts val="0"/>
              </a:spcAft>
              <a:buNone/>
            </a:pPr>
            <a:r>
              <a:rPr b="1" i="0" lang="en-US" sz="3999" u="none" cap="none" strike="noStrike">
                <a:solidFill>
                  <a:srgbClr val="000000"/>
                </a:solidFill>
                <a:latin typeface="Roboto Condensed"/>
                <a:ea typeface="Roboto Condensed"/>
                <a:cs typeface="Roboto Condensed"/>
                <a:sym typeface="Roboto Condensed"/>
              </a:rPr>
              <a:t>Viết lên giấy AO</a:t>
            </a:r>
            <a:endParaRPr/>
          </a:p>
        </p:txBody>
      </p:sp>
      <p:sp>
        <p:nvSpPr>
          <p:cNvPr id="808" name="Google Shape;808;p33"/>
          <p:cNvSpPr txBox="1"/>
          <p:nvPr/>
        </p:nvSpPr>
        <p:spPr>
          <a:xfrm>
            <a:off x="8909918" y="6457085"/>
            <a:ext cx="2013338" cy="622300"/>
          </a:xfrm>
          <a:prstGeom prst="rect">
            <a:avLst/>
          </a:prstGeom>
          <a:noFill/>
          <a:ln>
            <a:noFill/>
          </a:ln>
        </p:spPr>
        <p:txBody>
          <a:bodyPr anchorCtr="0" anchor="t" bIns="0" lIns="0" spcFirstLastPara="1" rIns="0" wrap="square" tIns="0">
            <a:spAutoFit/>
          </a:bodyPr>
          <a:lstStyle/>
          <a:p>
            <a:pPr indent="0" lvl="0" marL="0" marR="0" rtl="0" algn="just">
              <a:lnSpc>
                <a:spcPct val="125006"/>
              </a:lnSpc>
              <a:spcBef>
                <a:spcPts val="0"/>
              </a:spcBef>
              <a:spcAft>
                <a:spcPts val="0"/>
              </a:spcAft>
              <a:buNone/>
            </a:pPr>
            <a:r>
              <a:rPr b="1" i="0" lang="en-US" sz="3999" u="none" cap="none" strike="noStrike">
                <a:solidFill>
                  <a:srgbClr val="000000"/>
                </a:solidFill>
                <a:latin typeface="Roboto Condensed"/>
                <a:ea typeface="Roboto Condensed"/>
                <a:cs typeface="Roboto Condensed"/>
                <a:sym typeface="Roboto Condensed"/>
              </a:rPr>
              <a:t>Thẻ trắng</a:t>
            </a:r>
            <a:endParaRPr/>
          </a:p>
        </p:txBody>
      </p:sp>
      <p:sp>
        <p:nvSpPr>
          <p:cNvPr id="809" name="Google Shape;809;p33"/>
          <p:cNvSpPr txBox="1"/>
          <p:nvPr/>
        </p:nvSpPr>
        <p:spPr>
          <a:xfrm>
            <a:off x="8167535" y="7634201"/>
            <a:ext cx="9216300" cy="2154600"/>
          </a:xfrm>
          <a:prstGeom prst="rect">
            <a:avLst/>
          </a:prstGeom>
          <a:noFill/>
          <a:ln>
            <a:noFill/>
          </a:ln>
        </p:spPr>
        <p:txBody>
          <a:bodyPr anchorCtr="0" anchor="t" bIns="0" lIns="0" spcFirstLastPara="1" rIns="0" wrap="square" tIns="0">
            <a:spAutoFit/>
          </a:bodyPr>
          <a:lstStyle/>
          <a:p>
            <a:pPr indent="0" lvl="0" marL="0" marR="0" rtl="0" algn="just">
              <a:lnSpc>
                <a:spcPct val="125006"/>
              </a:lnSpc>
              <a:spcBef>
                <a:spcPts val="0"/>
              </a:spcBef>
              <a:spcAft>
                <a:spcPts val="0"/>
              </a:spcAft>
              <a:buNone/>
            </a:pPr>
            <a:r>
              <a:rPr b="0" i="0" lang="en-US" sz="3999" u="none" cap="none" strike="noStrike">
                <a:solidFill>
                  <a:srgbClr val="000000"/>
                </a:solidFill>
                <a:latin typeface="Roboto Condensed"/>
                <a:ea typeface="Roboto Condensed"/>
                <a:cs typeface="Roboto Condensed"/>
                <a:sym typeface="Roboto Condensed"/>
              </a:rPr>
              <a:t>HS lựa chọn hình thức để viết những giá trị được thể hiện qua văn </a:t>
            </a:r>
            <a:r>
              <a:rPr lang="en-US" sz="3999">
                <a:latin typeface="Roboto Condensed"/>
                <a:ea typeface="Roboto Condensed"/>
                <a:cs typeface="Roboto Condensed"/>
                <a:sym typeface="Roboto Condensed"/>
              </a:rPr>
              <a:t>bản</a:t>
            </a:r>
            <a:r>
              <a:rPr b="0" i="0" lang="en-US" sz="3999" u="none" cap="none" strike="noStrike">
                <a:solidFill>
                  <a:srgbClr val="000000"/>
                </a:solidFill>
                <a:latin typeface="Roboto Condensed"/>
                <a:ea typeface="Roboto Condensed"/>
                <a:cs typeface="Roboto Condensed"/>
                <a:sym typeface="Roboto Condensed"/>
              </a:rPr>
              <a:t> sau tiết học. </a:t>
            </a:r>
            <a:endParaRPr/>
          </a:p>
          <a:p>
            <a:pPr indent="0" lvl="0" marL="0" marR="0" rtl="0" algn="just">
              <a:lnSpc>
                <a:spcPct val="125006"/>
              </a:lnSpc>
              <a:spcBef>
                <a:spcPts val="0"/>
              </a:spcBef>
              <a:spcAft>
                <a:spcPts val="0"/>
              </a:spcAft>
              <a:buNone/>
            </a:pPr>
            <a:r>
              <a:t/>
            </a:r>
            <a:endParaRPr b="0" i="0" sz="3999" u="none" cap="none" strike="noStrike">
              <a:solidFill>
                <a:srgbClr val="000000"/>
              </a:solidFill>
              <a:latin typeface="Roboto Condensed"/>
              <a:ea typeface="Roboto Condensed"/>
              <a:cs typeface="Roboto Condensed"/>
              <a:sym typeface="Roboto Condensed"/>
            </a:endParaRPr>
          </a:p>
        </p:txBody>
      </p:sp>
      <p:sp>
        <p:nvSpPr>
          <p:cNvPr id="810" name="Google Shape;810;p33"/>
          <p:cNvSpPr/>
          <p:nvPr/>
        </p:nvSpPr>
        <p:spPr>
          <a:xfrm>
            <a:off x="-24257" y="3251810"/>
            <a:ext cx="7296183" cy="6894893"/>
          </a:xfrm>
          <a:custGeom>
            <a:rect b="b" l="l" r="r" t="t"/>
            <a:pathLst>
              <a:path extrusionOk="0" h="6894893" w="7296183">
                <a:moveTo>
                  <a:pt x="0" y="0"/>
                </a:moveTo>
                <a:lnTo>
                  <a:pt x="7296183" y="0"/>
                </a:lnTo>
                <a:lnTo>
                  <a:pt x="7296183" y="6894893"/>
                </a:lnTo>
                <a:lnTo>
                  <a:pt x="0" y="6894893"/>
                </a:lnTo>
                <a:lnTo>
                  <a:pt x="0" y="0"/>
                </a:lnTo>
                <a:close/>
              </a:path>
            </a:pathLst>
          </a:custGeom>
          <a:blipFill rotWithShape="1">
            <a:blip r:embed="rId5">
              <a:alphaModFix/>
            </a:blip>
            <a:stretch>
              <a:fillRect b="0" l="0" r="0" t="0"/>
            </a:stretch>
          </a:blipFill>
          <a:ln>
            <a:noFill/>
          </a:ln>
        </p:spPr>
      </p:sp>
      <p:sp>
        <p:nvSpPr>
          <p:cNvPr id="811" name="Google Shape;811;p33"/>
          <p:cNvSpPr/>
          <p:nvPr/>
        </p:nvSpPr>
        <p:spPr>
          <a:xfrm>
            <a:off x="19615" y="9239864"/>
            <a:ext cx="18288000" cy="1047133"/>
          </a:xfrm>
          <a:custGeom>
            <a:rect b="b" l="l" r="r" t="t"/>
            <a:pathLst>
              <a:path extrusionOk="0" h="1047133" w="18288000">
                <a:moveTo>
                  <a:pt x="0" y="0"/>
                </a:moveTo>
                <a:lnTo>
                  <a:pt x="18288001" y="0"/>
                </a:lnTo>
                <a:lnTo>
                  <a:pt x="18288001" y="1047133"/>
                </a:lnTo>
                <a:lnTo>
                  <a:pt x="0" y="1047133"/>
                </a:lnTo>
                <a:lnTo>
                  <a:pt x="0" y="0"/>
                </a:lnTo>
                <a:close/>
              </a:path>
            </a:pathLst>
          </a:custGeom>
          <a:blipFill rotWithShape="1">
            <a:blip r:embed="rId6">
              <a:alphaModFix/>
            </a:blip>
            <a:stretch>
              <a:fillRect b="-231353" l="0" r="0" t="-2006734"/>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4">
                                            <p:txEl>
                                              <p:pRg end="0" st="0"/>
                                            </p:txEl>
                                          </p:spTgt>
                                        </p:tgtEl>
                                        <p:attrNameLst>
                                          <p:attrName>style.visibility</p:attrName>
                                        </p:attrNameLst>
                                      </p:cBhvr>
                                      <p:to>
                                        <p:strVal val="visible"/>
                                      </p:to>
                                    </p:set>
                                    <p:animEffect filter="fade" transition="in">
                                      <p:cBhvr>
                                        <p:cTn dur="500"/>
                                        <p:tgtEl>
                                          <p:spTgt spid="8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1"/>
                                        </p:tgtEl>
                                        <p:attrNameLst>
                                          <p:attrName>style.visibility</p:attrName>
                                        </p:attrNameLst>
                                      </p:cBhvr>
                                      <p:to>
                                        <p:strVal val="visible"/>
                                      </p:to>
                                    </p:set>
                                    <p:animEffect filter="fade" transition="in">
                                      <p:cBhvr>
                                        <p:cTn dur="500"/>
                                        <p:tgtEl>
                                          <p:spTgt spid="801"/>
                                        </p:tgtEl>
                                      </p:cBhvr>
                                    </p:animEffect>
                                  </p:childTnLst>
                                </p:cTn>
                              </p:par>
                              <p:par>
                                <p:cTn fill="hold" nodeType="withEffect" presetClass="entr" presetID="10" presetSubtype="0">
                                  <p:stCondLst>
                                    <p:cond delay="0"/>
                                  </p:stCondLst>
                                  <p:childTnLst>
                                    <p:set>
                                      <p:cBhvr>
                                        <p:cTn dur="1" fill="hold">
                                          <p:stCondLst>
                                            <p:cond delay="0"/>
                                          </p:stCondLst>
                                        </p:cTn>
                                        <p:tgtEl>
                                          <p:spTgt spid="805"/>
                                        </p:tgtEl>
                                        <p:attrNameLst>
                                          <p:attrName>style.visibility</p:attrName>
                                        </p:attrNameLst>
                                      </p:cBhvr>
                                      <p:to>
                                        <p:strVal val="visible"/>
                                      </p:to>
                                    </p:set>
                                    <p:animEffect filter="fade" transition="in">
                                      <p:cBhvr>
                                        <p:cTn dur="500"/>
                                        <p:tgtEl>
                                          <p:spTgt spid="805"/>
                                        </p:tgtEl>
                                      </p:cBhvr>
                                    </p:animEffect>
                                  </p:childTnLst>
                                </p:cTn>
                              </p:par>
                              <p:par>
                                <p:cTn fill="hold" nodeType="withEffect" presetClass="entr" presetID="10" presetSubtype="0">
                                  <p:stCondLst>
                                    <p:cond delay="0"/>
                                  </p:stCondLst>
                                  <p:childTnLst>
                                    <p:set>
                                      <p:cBhvr>
                                        <p:cTn dur="1" fill="hold">
                                          <p:stCondLst>
                                            <p:cond delay="0"/>
                                          </p:stCondLst>
                                        </p:cTn>
                                        <p:tgtEl>
                                          <p:spTgt spid="808"/>
                                        </p:tgtEl>
                                        <p:attrNameLst>
                                          <p:attrName>style.visibility</p:attrName>
                                        </p:attrNameLst>
                                      </p:cBhvr>
                                      <p:to>
                                        <p:strVal val="visible"/>
                                      </p:to>
                                    </p:set>
                                    <p:animEffect filter="fade" transition="in">
                                      <p:cBhvr>
                                        <p:cTn dur="500"/>
                                        <p:tgtEl>
                                          <p:spTgt spid="808"/>
                                        </p:tgtEl>
                                      </p:cBhvr>
                                    </p:animEffect>
                                  </p:childTnLst>
                                </p:cTn>
                              </p:par>
                              <p:par>
                                <p:cTn fill="hold" nodeType="with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500"/>
                                        <p:tgtEl>
                                          <p:spTgt spid="807"/>
                                        </p:tgtEl>
                                      </p:cBhvr>
                                    </p:animEffect>
                                  </p:childTnLst>
                                </p:cTn>
                              </p:par>
                              <p:par>
                                <p:cTn fill="hold" nodeType="withEffect" presetClass="entr" presetID="10" presetSubtype="0">
                                  <p:stCondLst>
                                    <p:cond delay="0"/>
                                  </p:stCondLst>
                                  <p:childTnLst>
                                    <p:set>
                                      <p:cBhvr>
                                        <p:cTn dur="1" fill="hold">
                                          <p:stCondLst>
                                            <p:cond delay="0"/>
                                          </p:stCondLst>
                                        </p:cTn>
                                        <p:tgtEl>
                                          <p:spTgt spid="806"/>
                                        </p:tgtEl>
                                        <p:attrNameLst>
                                          <p:attrName>style.visibility</p:attrName>
                                        </p:attrNameLst>
                                      </p:cBhvr>
                                      <p:to>
                                        <p:strVal val="visible"/>
                                      </p:to>
                                    </p:set>
                                    <p:animEffect filter="fade" transition="in">
                                      <p:cBhvr>
                                        <p:cTn dur="500"/>
                                        <p:tgtEl>
                                          <p:spTgt spid="8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9">
                                            <p:txEl>
                                              <p:pRg end="0" st="0"/>
                                            </p:txEl>
                                          </p:spTgt>
                                        </p:tgtEl>
                                        <p:attrNameLst>
                                          <p:attrName>style.visibility</p:attrName>
                                        </p:attrNameLst>
                                      </p:cBhvr>
                                      <p:to>
                                        <p:strVal val="visible"/>
                                      </p:to>
                                    </p:set>
                                    <p:animEffect filter="fade" transition="in">
                                      <p:cBhvr>
                                        <p:cTn dur="500"/>
                                        <p:tgtEl>
                                          <p:spTgt spid="8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9">
                                            <p:txEl>
                                              <p:pRg end="1" st="1"/>
                                            </p:txEl>
                                          </p:spTgt>
                                        </p:tgtEl>
                                        <p:attrNameLst>
                                          <p:attrName>style.visibility</p:attrName>
                                        </p:attrNameLst>
                                      </p:cBhvr>
                                      <p:to>
                                        <p:strVal val="visible"/>
                                      </p:to>
                                    </p:set>
                                    <p:animEffect filter="fade" transition="in">
                                      <p:cBhvr>
                                        <p:cTn dur="500"/>
                                        <p:tgtEl>
                                          <p:spTgt spid="80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34"/>
          <p:cNvSpPr/>
          <p:nvPr/>
        </p:nvSpPr>
        <p:spPr>
          <a:xfrm>
            <a:off x="19616" y="96588"/>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821" name="Google Shape;821;p34"/>
          <p:cNvSpPr/>
          <p:nvPr/>
        </p:nvSpPr>
        <p:spPr>
          <a:xfrm>
            <a:off x="-24257" y="-2485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4"/>
          <p:cNvSpPr/>
          <p:nvPr/>
        </p:nvSpPr>
        <p:spPr>
          <a:xfrm>
            <a:off x="6626750" y="2725350"/>
            <a:ext cx="10795015" cy="7441107"/>
          </a:xfrm>
          <a:custGeom>
            <a:rect b="b" l="l" r="r" t="t"/>
            <a:pathLst>
              <a:path extrusionOk="0" h="7441107" w="9616940">
                <a:moveTo>
                  <a:pt x="0" y="0"/>
                </a:moveTo>
                <a:lnTo>
                  <a:pt x="9616940" y="0"/>
                </a:lnTo>
                <a:lnTo>
                  <a:pt x="9616940" y="7441107"/>
                </a:lnTo>
                <a:lnTo>
                  <a:pt x="0" y="7441107"/>
                </a:lnTo>
                <a:lnTo>
                  <a:pt x="0" y="0"/>
                </a:lnTo>
                <a:close/>
              </a:path>
            </a:pathLst>
          </a:custGeom>
          <a:blipFill rotWithShape="1">
            <a:blip r:embed="rId4">
              <a:alphaModFix/>
            </a:blip>
            <a:stretch>
              <a:fillRect b="0" l="0" r="0" t="0"/>
            </a:stretch>
          </a:blipFill>
          <a:ln>
            <a:noFill/>
          </a:ln>
        </p:spPr>
      </p:sp>
      <p:sp>
        <p:nvSpPr>
          <p:cNvPr id="823" name="Google Shape;823;p34"/>
          <p:cNvSpPr/>
          <p:nvPr/>
        </p:nvSpPr>
        <p:spPr>
          <a:xfrm>
            <a:off x="427275" y="3708099"/>
            <a:ext cx="5953538" cy="5862363"/>
          </a:xfrm>
          <a:custGeom>
            <a:rect b="b" l="l" r="r" t="t"/>
            <a:pathLst>
              <a:path extrusionOk="0" h="6170908" w="6615042">
                <a:moveTo>
                  <a:pt x="0" y="0"/>
                </a:moveTo>
                <a:lnTo>
                  <a:pt x="6615042" y="0"/>
                </a:lnTo>
                <a:lnTo>
                  <a:pt x="6615042" y="6170908"/>
                </a:lnTo>
                <a:lnTo>
                  <a:pt x="0" y="6170908"/>
                </a:lnTo>
                <a:lnTo>
                  <a:pt x="0" y="0"/>
                </a:lnTo>
                <a:close/>
              </a:path>
            </a:pathLst>
          </a:custGeom>
          <a:blipFill rotWithShape="1">
            <a:blip r:embed="rId5">
              <a:alphaModFix/>
            </a:blip>
            <a:stretch>
              <a:fillRect b="0" l="0" r="0" t="0"/>
            </a:stretch>
          </a:blipFill>
          <a:ln>
            <a:noFill/>
          </a:ln>
        </p:spPr>
      </p:sp>
      <p:sp>
        <p:nvSpPr>
          <p:cNvPr id="824" name="Google Shape;824;p34"/>
          <p:cNvSpPr txBox="1"/>
          <p:nvPr/>
        </p:nvSpPr>
        <p:spPr>
          <a:xfrm>
            <a:off x="427277" y="341421"/>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825" name="Google Shape;825;p34"/>
          <p:cNvSpPr txBox="1"/>
          <p:nvPr/>
        </p:nvSpPr>
        <p:spPr>
          <a:xfrm>
            <a:off x="427277" y="1410907"/>
            <a:ext cx="4952205" cy="70485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i="0" lang="en-US" sz="4500" u="none" cap="none" strike="noStrike">
                <a:solidFill>
                  <a:srgbClr val="000000"/>
                </a:solidFill>
                <a:latin typeface="Roboto Condensed"/>
                <a:ea typeface="Roboto Condensed"/>
                <a:cs typeface="Roboto Condensed"/>
                <a:sym typeface="Roboto Condensed"/>
              </a:rPr>
              <a:t>3.2. Đọc hiểu văn bản</a:t>
            </a:r>
            <a:endParaRPr/>
          </a:p>
        </p:txBody>
      </p:sp>
      <p:sp>
        <p:nvSpPr>
          <p:cNvPr id="826" name="Google Shape;826;p34"/>
          <p:cNvSpPr txBox="1"/>
          <p:nvPr/>
        </p:nvSpPr>
        <p:spPr>
          <a:xfrm>
            <a:off x="427277" y="2153857"/>
            <a:ext cx="15480517" cy="571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800" u="none" cap="none" strike="noStrike">
                <a:solidFill>
                  <a:srgbClr val="000000"/>
                </a:solidFill>
                <a:latin typeface="Roboto Condensed"/>
                <a:ea typeface="Roboto Condensed"/>
                <a:cs typeface="Roboto Condensed"/>
                <a:sym typeface="Roboto Condensed"/>
              </a:rPr>
              <a:t>f. Hiệu ứng thanh lọc (bài học về cách nghĩ và ứng xử của cá nhân</a:t>
            </a:r>
            <a:endParaRPr/>
          </a:p>
        </p:txBody>
      </p:sp>
      <p:sp>
        <p:nvSpPr>
          <p:cNvPr id="827" name="Google Shape;827;p34"/>
          <p:cNvSpPr txBox="1"/>
          <p:nvPr/>
        </p:nvSpPr>
        <p:spPr>
          <a:xfrm>
            <a:off x="7052044" y="4066050"/>
            <a:ext cx="2552400" cy="21549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3500" u="none" cap="none" strike="noStrike">
                <a:solidFill>
                  <a:srgbClr val="000000"/>
                </a:solidFill>
                <a:latin typeface="Roboto Condensed"/>
                <a:ea typeface="Roboto Condensed"/>
                <a:cs typeface="Roboto Condensed"/>
                <a:sym typeface="Roboto Condensed"/>
              </a:rPr>
              <a:t>Nghệ thuật cần gắn liền với cuộc sống con người. </a:t>
            </a:r>
            <a:endParaRPr/>
          </a:p>
        </p:txBody>
      </p:sp>
      <p:sp>
        <p:nvSpPr>
          <p:cNvPr id="828" name="Google Shape;828;p34"/>
          <p:cNvSpPr txBox="1"/>
          <p:nvPr/>
        </p:nvSpPr>
        <p:spPr>
          <a:xfrm>
            <a:off x="10477550" y="4051300"/>
            <a:ext cx="3094200" cy="21549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lang="en-US" sz="3500">
                <a:latin typeface="Roboto Condensed"/>
                <a:ea typeface="Roboto Condensed"/>
                <a:cs typeface="Roboto Condensed"/>
                <a:sym typeface="Roboto Condensed"/>
              </a:rPr>
              <a:t>Ước</a:t>
            </a:r>
            <a:r>
              <a:rPr b="0" i="0" lang="en-US" sz="3500" u="none" cap="none" strike="noStrike">
                <a:solidFill>
                  <a:srgbClr val="000000"/>
                </a:solidFill>
                <a:latin typeface="Roboto Condensed"/>
                <a:ea typeface="Roboto Condensed"/>
                <a:cs typeface="Roboto Condensed"/>
                <a:sym typeface="Roboto Condensed"/>
              </a:rPr>
              <a:t> vọng về một thứ nghệ thuật chân chính, tự do, cao cả.</a:t>
            </a:r>
            <a:endParaRPr/>
          </a:p>
        </p:txBody>
      </p:sp>
      <p:sp>
        <p:nvSpPr>
          <p:cNvPr id="829" name="Google Shape;829;p34"/>
          <p:cNvSpPr txBox="1"/>
          <p:nvPr/>
        </p:nvSpPr>
        <p:spPr>
          <a:xfrm>
            <a:off x="14038050" y="4066050"/>
            <a:ext cx="3094200" cy="21549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3500" u="none" cap="none" strike="noStrike">
                <a:solidFill>
                  <a:srgbClr val="000000"/>
                </a:solidFill>
                <a:latin typeface="Roboto Condensed"/>
                <a:ea typeface="Roboto Condensed"/>
                <a:cs typeface="Roboto Condensed"/>
                <a:sym typeface="Roboto Condensed"/>
              </a:rPr>
              <a:t>Cần có cái nhìn đa chiều về nghệ thuật, về tài năng, về cá nhân.</a:t>
            </a:r>
            <a:endParaRPr/>
          </a:p>
        </p:txBody>
      </p:sp>
      <p:sp>
        <p:nvSpPr>
          <p:cNvPr id="830" name="Google Shape;830;p34"/>
          <p:cNvSpPr txBox="1"/>
          <p:nvPr/>
        </p:nvSpPr>
        <p:spPr>
          <a:xfrm>
            <a:off x="7052051" y="6784100"/>
            <a:ext cx="2834100" cy="21549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3500" u="none" cap="none" strike="noStrike">
                <a:solidFill>
                  <a:srgbClr val="000000"/>
                </a:solidFill>
                <a:latin typeface="Roboto Condensed"/>
                <a:ea typeface="Roboto Condensed"/>
                <a:cs typeface="Roboto Condensed"/>
                <a:sym typeface="Roboto Condensed"/>
              </a:rPr>
              <a:t>Phẩm chất cốt lõi của người nghệ sĩ: hướng về con người. </a:t>
            </a:r>
            <a:endParaRPr/>
          </a:p>
        </p:txBody>
      </p:sp>
      <p:sp>
        <p:nvSpPr>
          <p:cNvPr id="831" name="Google Shape;831;p34"/>
          <p:cNvSpPr txBox="1"/>
          <p:nvPr/>
        </p:nvSpPr>
        <p:spPr>
          <a:xfrm>
            <a:off x="10557369" y="6784095"/>
            <a:ext cx="2552400" cy="21549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3500" u="none" cap="none" strike="noStrike">
                <a:solidFill>
                  <a:srgbClr val="000000"/>
                </a:solidFill>
                <a:latin typeface="Roboto Condensed"/>
                <a:ea typeface="Roboto Condensed"/>
                <a:cs typeface="Roboto Condensed"/>
                <a:sym typeface="Roboto Condensed"/>
              </a:rPr>
              <a:t>Trân trọng tài năng và phẩm giá của người nghệ sĩ. </a:t>
            </a:r>
            <a:endParaRPr/>
          </a:p>
        </p:txBody>
      </p:sp>
      <p:sp>
        <p:nvSpPr>
          <p:cNvPr id="832" name="Google Shape;832;p34"/>
          <p:cNvSpPr txBox="1"/>
          <p:nvPr/>
        </p:nvSpPr>
        <p:spPr>
          <a:xfrm>
            <a:off x="14105601" y="6784100"/>
            <a:ext cx="2834100" cy="26937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3500" u="none" cap="none" strike="noStrike">
                <a:solidFill>
                  <a:srgbClr val="000000"/>
                </a:solidFill>
                <a:latin typeface="Roboto Condensed"/>
                <a:ea typeface="Roboto Condensed"/>
                <a:cs typeface="Roboto Condensed"/>
                <a:sym typeface="Roboto Condensed"/>
              </a:rPr>
              <a:t>Sự phù phiếm của một thứ nghệ thuật thoát li cuộc sống.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2"/>
                                        </p:tgtEl>
                                        <p:attrNameLst>
                                          <p:attrName>style.visibility</p:attrName>
                                        </p:attrNameLst>
                                      </p:cBhvr>
                                      <p:to>
                                        <p:strVal val="visible"/>
                                      </p:to>
                                    </p:set>
                                    <p:animEffect filter="fade" transition="in">
                                      <p:cBhvr>
                                        <p:cTn dur="500"/>
                                        <p:tgtEl>
                                          <p:spTgt spid="8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7">
                                            <p:txEl>
                                              <p:pRg end="0" st="0"/>
                                            </p:txEl>
                                          </p:spTgt>
                                        </p:tgtEl>
                                        <p:attrNameLst>
                                          <p:attrName>style.visibility</p:attrName>
                                        </p:attrNameLst>
                                      </p:cBhvr>
                                      <p:to>
                                        <p:strVal val="visible"/>
                                      </p:to>
                                    </p:set>
                                    <p:animEffect filter="fade" transition="in">
                                      <p:cBhvr>
                                        <p:cTn dur="500"/>
                                        <p:tgtEl>
                                          <p:spTgt spid="8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8">
                                            <p:txEl>
                                              <p:pRg end="0" st="0"/>
                                            </p:txEl>
                                          </p:spTgt>
                                        </p:tgtEl>
                                        <p:attrNameLst>
                                          <p:attrName>style.visibility</p:attrName>
                                        </p:attrNameLst>
                                      </p:cBhvr>
                                      <p:to>
                                        <p:strVal val="visible"/>
                                      </p:to>
                                    </p:set>
                                    <p:animEffect filter="fade" transition="in">
                                      <p:cBhvr>
                                        <p:cTn dur="500"/>
                                        <p:tgtEl>
                                          <p:spTgt spid="8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
                                            <p:txEl>
                                              <p:pRg end="0" st="0"/>
                                            </p:txEl>
                                          </p:spTgt>
                                        </p:tgtEl>
                                        <p:attrNameLst>
                                          <p:attrName>style.visibility</p:attrName>
                                        </p:attrNameLst>
                                      </p:cBhvr>
                                      <p:to>
                                        <p:strVal val="visible"/>
                                      </p:to>
                                    </p:set>
                                    <p:animEffect filter="fade" transition="in">
                                      <p:cBhvr>
                                        <p:cTn dur="500"/>
                                        <p:tgtEl>
                                          <p:spTgt spid="8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0">
                                            <p:txEl>
                                              <p:pRg end="0" st="0"/>
                                            </p:txEl>
                                          </p:spTgt>
                                        </p:tgtEl>
                                        <p:attrNameLst>
                                          <p:attrName>style.visibility</p:attrName>
                                        </p:attrNameLst>
                                      </p:cBhvr>
                                      <p:to>
                                        <p:strVal val="visible"/>
                                      </p:to>
                                    </p:set>
                                    <p:animEffect filter="fade" transition="in">
                                      <p:cBhvr>
                                        <p:cTn dur="500"/>
                                        <p:tgtEl>
                                          <p:spTgt spid="8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1">
                                            <p:txEl>
                                              <p:pRg end="0" st="0"/>
                                            </p:txEl>
                                          </p:spTgt>
                                        </p:tgtEl>
                                        <p:attrNameLst>
                                          <p:attrName>style.visibility</p:attrName>
                                        </p:attrNameLst>
                                      </p:cBhvr>
                                      <p:to>
                                        <p:strVal val="visible"/>
                                      </p:to>
                                    </p:set>
                                    <p:animEffect filter="fade" transition="in">
                                      <p:cBhvr>
                                        <p:cTn dur="500"/>
                                        <p:tgtEl>
                                          <p:spTgt spid="8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2">
                                            <p:txEl>
                                              <p:pRg end="0" st="0"/>
                                            </p:txEl>
                                          </p:spTgt>
                                        </p:tgtEl>
                                        <p:attrNameLst>
                                          <p:attrName>style.visibility</p:attrName>
                                        </p:attrNameLst>
                                      </p:cBhvr>
                                      <p:to>
                                        <p:strVal val="visible"/>
                                      </p:to>
                                    </p:set>
                                    <p:animEffect filter="fade" transition="in">
                                      <p:cBhvr>
                                        <p:cTn dur="500"/>
                                        <p:tgtEl>
                                          <p:spTgt spid="8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3"/>
                                        </p:tgtEl>
                                        <p:attrNameLst>
                                          <p:attrName>style.visibility</p:attrName>
                                        </p:attrNameLst>
                                      </p:cBhvr>
                                      <p:to>
                                        <p:strVal val="visible"/>
                                      </p:to>
                                    </p:set>
                                    <p:animEffect filter="fade" transition="in">
                                      <p:cBhvr>
                                        <p:cTn dur="500"/>
                                        <p:tgtEl>
                                          <p:spTgt spid="8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35"/>
          <p:cNvSpPr/>
          <p:nvPr/>
        </p:nvSpPr>
        <p:spPr>
          <a:xfrm>
            <a:off x="19616" y="96588"/>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842" name="Google Shape;842;p35"/>
          <p:cNvSpPr/>
          <p:nvPr/>
        </p:nvSpPr>
        <p:spPr>
          <a:xfrm>
            <a:off x="-24257" y="-2485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5"/>
          <p:cNvSpPr/>
          <p:nvPr/>
        </p:nvSpPr>
        <p:spPr>
          <a:xfrm>
            <a:off x="13875367" y="-2134894"/>
            <a:ext cx="6026020" cy="15468855"/>
          </a:xfrm>
          <a:custGeom>
            <a:rect b="b" l="l" r="r" t="t"/>
            <a:pathLst>
              <a:path extrusionOk="0" h="15468855" w="6026020">
                <a:moveTo>
                  <a:pt x="0" y="0"/>
                </a:moveTo>
                <a:lnTo>
                  <a:pt x="6026020" y="0"/>
                </a:lnTo>
                <a:lnTo>
                  <a:pt x="6026020" y="15468855"/>
                </a:lnTo>
                <a:lnTo>
                  <a:pt x="0" y="15468855"/>
                </a:lnTo>
                <a:lnTo>
                  <a:pt x="0" y="0"/>
                </a:lnTo>
                <a:close/>
              </a:path>
            </a:pathLst>
          </a:custGeom>
          <a:blipFill rotWithShape="1">
            <a:blip r:embed="rId4">
              <a:alphaModFix/>
            </a:blip>
            <a:stretch>
              <a:fillRect b="0" l="0" r="0" t="0"/>
            </a:stretch>
          </a:blipFill>
          <a:ln>
            <a:noFill/>
          </a:ln>
        </p:spPr>
      </p:sp>
      <p:sp>
        <p:nvSpPr>
          <p:cNvPr id="844" name="Google Shape;844;p35"/>
          <p:cNvSpPr txBox="1"/>
          <p:nvPr/>
        </p:nvSpPr>
        <p:spPr>
          <a:xfrm>
            <a:off x="427277" y="187177"/>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4. LUYỆN TẬP </a:t>
            </a:r>
            <a:endParaRPr/>
          </a:p>
        </p:txBody>
      </p:sp>
      <p:sp>
        <p:nvSpPr>
          <p:cNvPr id="845" name="Google Shape;845;p35"/>
          <p:cNvSpPr/>
          <p:nvPr/>
        </p:nvSpPr>
        <p:spPr>
          <a:xfrm flipH="1">
            <a:off x="427277" y="1335892"/>
            <a:ext cx="6645887" cy="3962610"/>
          </a:xfrm>
          <a:custGeom>
            <a:rect b="b" l="l" r="r" t="t"/>
            <a:pathLst>
              <a:path extrusionOk="0" h="3962610" w="6645887">
                <a:moveTo>
                  <a:pt x="6645887" y="0"/>
                </a:moveTo>
                <a:lnTo>
                  <a:pt x="0" y="0"/>
                </a:lnTo>
                <a:lnTo>
                  <a:pt x="0" y="3962610"/>
                </a:lnTo>
                <a:lnTo>
                  <a:pt x="6645887" y="3962610"/>
                </a:lnTo>
                <a:lnTo>
                  <a:pt x="6645887" y="0"/>
                </a:lnTo>
                <a:close/>
              </a:path>
            </a:pathLst>
          </a:custGeom>
          <a:blipFill rotWithShape="1">
            <a:blip r:embed="rId5">
              <a:alphaModFix amt="57000"/>
            </a:blip>
            <a:stretch>
              <a:fillRect b="0" l="0" r="0" t="0"/>
            </a:stretch>
          </a:blipFill>
          <a:ln>
            <a:noFill/>
          </a:ln>
        </p:spPr>
      </p:sp>
      <p:sp>
        <p:nvSpPr>
          <p:cNvPr id="846" name="Google Shape;846;p35"/>
          <p:cNvSpPr/>
          <p:nvPr/>
        </p:nvSpPr>
        <p:spPr>
          <a:xfrm flipH="1">
            <a:off x="1602218" y="5022745"/>
            <a:ext cx="6645887" cy="3962610"/>
          </a:xfrm>
          <a:custGeom>
            <a:rect b="b" l="l" r="r" t="t"/>
            <a:pathLst>
              <a:path extrusionOk="0" h="3962610" w="6645887">
                <a:moveTo>
                  <a:pt x="6645887" y="0"/>
                </a:moveTo>
                <a:lnTo>
                  <a:pt x="0" y="0"/>
                </a:lnTo>
                <a:lnTo>
                  <a:pt x="0" y="3962610"/>
                </a:lnTo>
                <a:lnTo>
                  <a:pt x="6645887" y="3962610"/>
                </a:lnTo>
                <a:lnTo>
                  <a:pt x="6645887" y="0"/>
                </a:lnTo>
                <a:close/>
              </a:path>
            </a:pathLst>
          </a:custGeom>
          <a:blipFill rotWithShape="1">
            <a:blip r:embed="rId5">
              <a:alphaModFix amt="57000"/>
            </a:blip>
            <a:stretch>
              <a:fillRect b="0" l="0" r="0" t="0"/>
            </a:stretch>
          </a:blipFill>
          <a:ln>
            <a:noFill/>
          </a:ln>
        </p:spPr>
      </p:sp>
      <p:sp>
        <p:nvSpPr>
          <p:cNvPr id="847" name="Google Shape;847;p35"/>
          <p:cNvSpPr/>
          <p:nvPr/>
        </p:nvSpPr>
        <p:spPr>
          <a:xfrm flipH="1">
            <a:off x="8248105" y="6105420"/>
            <a:ext cx="6645887" cy="3962610"/>
          </a:xfrm>
          <a:custGeom>
            <a:rect b="b" l="l" r="r" t="t"/>
            <a:pathLst>
              <a:path extrusionOk="0" h="3962610" w="6645887">
                <a:moveTo>
                  <a:pt x="6645887" y="0"/>
                </a:moveTo>
                <a:lnTo>
                  <a:pt x="0" y="0"/>
                </a:lnTo>
                <a:lnTo>
                  <a:pt x="0" y="3962610"/>
                </a:lnTo>
                <a:lnTo>
                  <a:pt x="6645887" y="3962610"/>
                </a:lnTo>
                <a:lnTo>
                  <a:pt x="6645887" y="0"/>
                </a:lnTo>
                <a:close/>
              </a:path>
            </a:pathLst>
          </a:custGeom>
          <a:blipFill rotWithShape="1">
            <a:blip r:embed="rId5">
              <a:alphaModFix amt="57000"/>
            </a:blip>
            <a:stretch>
              <a:fillRect b="0" l="0" r="0" t="0"/>
            </a:stretch>
          </a:blipFill>
          <a:ln>
            <a:noFill/>
          </a:ln>
        </p:spPr>
      </p:sp>
      <p:sp>
        <p:nvSpPr>
          <p:cNvPr id="848" name="Google Shape;848;p35"/>
          <p:cNvSpPr txBox="1"/>
          <p:nvPr/>
        </p:nvSpPr>
        <p:spPr>
          <a:xfrm>
            <a:off x="767835" y="1866184"/>
            <a:ext cx="5964900" cy="18465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3999" u="none" cap="none" strike="noStrike">
                <a:solidFill>
                  <a:srgbClr val="000000"/>
                </a:solidFill>
                <a:latin typeface="Roboto Condensed"/>
                <a:ea typeface="Roboto Condensed"/>
                <a:cs typeface="Roboto Condensed"/>
                <a:sym typeface="Roboto Condensed"/>
              </a:rPr>
              <a:t>Khái quát đặc điểm thể loại qua văn bản “Vĩnh biệt Cửu Trùng Đài”</a:t>
            </a:r>
            <a:endParaRPr/>
          </a:p>
        </p:txBody>
      </p:sp>
      <p:sp>
        <p:nvSpPr>
          <p:cNvPr id="849" name="Google Shape;849;p35"/>
          <p:cNvSpPr txBox="1"/>
          <p:nvPr/>
        </p:nvSpPr>
        <p:spPr>
          <a:xfrm>
            <a:off x="2021179" y="5724404"/>
            <a:ext cx="5808000" cy="18465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3999" u="none" cap="none" strike="noStrike">
                <a:solidFill>
                  <a:srgbClr val="000000"/>
                </a:solidFill>
                <a:latin typeface="Roboto Condensed"/>
                <a:ea typeface="Roboto Condensed"/>
                <a:cs typeface="Roboto Condensed"/>
                <a:sym typeface="Roboto Condensed"/>
              </a:rPr>
              <a:t>Tổng kết bài học bằng sơ đồ tư duy, tranh vẽ hoặc thơ (Hoàn thiện ở nhà)</a:t>
            </a:r>
            <a:endParaRPr/>
          </a:p>
        </p:txBody>
      </p:sp>
      <p:sp>
        <p:nvSpPr>
          <p:cNvPr id="850" name="Google Shape;850;p35"/>
          <p:cNvSpPr txBox="1"/>
          <p:nvPr/>
        </p:nvSpPr>
        <p:spPr>
          <a:xfrm>
            <a:off x="8598720" y="6496155"/>
            <a:ext cx="5944800" cy="24621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3999" u="none" cap="none" strike="noStrike">
                <a:solidFill>
                  <a:srgbClr val="000000"/>
                </a:solidFill>
                <a:latin typeface="Roboto Condensed"/>
                <a:ea typeface="Roboto Condensed"/>
                <a:cs typeface="Roboto Condensed"/>
                <a:sym typeface="Roboto Condensed"/>
              </a:rPr>
              <a:t>Viết đoạn văn (khoảng 150 chữ) trình bày suy nghĩ về mối quan hệ giữa nghệ thuật – cuộc sống. </a:t>
            </a:r>
            <a:endParaRPr/>
          </a:p>
        </p:txBody>
      </p:sp>
      <p:sp>
        <p:nvSpPr>
          <p:cNvPr id="851" name="Google Shape;851;p35"/>
          <p:cNvSpPr/>
          <p:nvPr/>
        </p:nvSpPr>
        <p:spPr>
          <a:xfrm>
            <a:off x="19615" y="9239864"/>
            <a:ext cx="18288000" cy="1047133"/>
          </a:xfrm>
          <a:custGeom>
            <a:rect b="b" l="l" r="r" t="t"/>
            <a:pathLst>
              <a:path extrusionOk="0" h="1047133" w="18288000">
                <a:moveTo>
                  <a:pt x="0" y="0"/>
                </a:moveTo>
                <a:lnTo>
                  <a:pt x="18288001" y="0"/>
                </a:lnTo>
                <a:lnTo>
                  <a:pt x="18288001" y="1047133"/>
                </a:lnTo>
                <a:lnTo>
                  <a:pt x="0" y="1047133"/>
                </a:lnTo>
                <a:lnTo>
                  <a:pt x="0" y="0"/>
                </a:lnTo>
                <a:close/>
              </a:path>
            </a:pathLst>
          </a:custGeom>
          <a:blipFill rotWithShape="1">
            <a:blip r:embed="rId6">
              <a:alphaModFix/>
            </a:blip>
            <a:stretch>
              <a:fillRect b="-231353" l="0" r="0" t="-2006734"/>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8"/>
                                        </p:tgtEl>
                                        <p:attrNameLst>
                                          <p:attrName>style.visibility</p:attrName>
                                        </p:attrNameLst>
                                      </p:cBhvr>
                                      <p:to>
                                        <p:strVal val="visible"/>
                                      </p:to>
                                    </p:set>
                                    <p:animEffect filter="fade" transition="in">
                                      <p:cBhvr>
                                        <p:cTn dur="500"/>
                                        <p:tgtEl>
                                          <p:spTgt spid="848"/>
                                        </p:tgtEl>
                                      </p:cBhvr>
                                    </p:animEffect>
                                  </p:childTnLst>
                                </p:cTn>
                              </p:par>
                              <p:par>
                                <p:cTn fill="hold" nodeType="withEffect" presetClass="entr" presetID="10" presetSubtype="0">
                                  <p:stCondLst>
                                    <p:cond delay="0"/>
                                  </p:stCondLst>
                                  <p:childTnLst>
                                    <p:set>
                                      <p:cBhvr>
                                        <p:cTn dur="1" fill="hold">
                                          <p:stCondLst>
                                            <p:cond delay="0"/>
                                          </p:stCondLst>
                                        </p:cTn>
                                        <p:tgtEl>
                                          <p:spTgt spid="845"/>
                                        </p:tgtEl>
                                        <p:attrNameLst>
                                          <p:attrName>style.visibility</p:attrName>
                                        </p:attrNameLst>
                                      </p:cBhvr>
                                      <p:to>
                                        <p:strVal val="visible"/>
                                      </p:to>
                                    </p:set>
                                    <p:animEffect filter="fade" transition="in">
                                      <p:cBhvr>
                                        <p:cTn dur="500"/>
                                        <p:tgtEl>
                                          <p:spTgt spid="8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9"/>
                                        </p:tgtEl>
                                        <p:attrNameLst>
                                          <p:attrName>style.visibility</p:attrName>
                                        </p:attrNameLst>
                                      </p:cBhvr>
                                      <p:to>
                                        <p:strVal val="visible"/>
                                      </p:to>
                                    </p:set>
                                    <p:animEffect filter="fade" transition="in">
                                      <p:cBhvr>
                                        <p:cTn dur="500"/>
                                        <p:tgtEl>
                                          <p:spTgt spid="849"/>
                                        </p:tgtEl>
                                      </p:cBhvr>
                                    </p:animEffect>
                                  </p:childTnLst>
                                </p:cTn>
                              </p:par>
                              <p:par>
                                <p:cTn fill="hold" nodeType="withEffect" presetClass="entr" presetID="10" presetSubtype="0">
                                  <p:stCondLst>
                                    <p:cond delay="0"/>
                                  </p:stCondLst>
                                  <p:childTnLst>
                                    <p:set>
                                      <p:cBhvr>
                                        <p:cTn dur="1" fill="hold">
                                          <p:stCondLst>
                                            <p:cond delay="0"/>
                                          </p:stCondLst>
                                        </p:cTn>
                                        <p:tgtEl>
                                          <p:spTgt spid="846"/>
                                        </p:tgtEl>
                                        <p:attrNameLst>
                                          <p:attrName>style.visibility</p:attrName>
                                        </p:attrNameLst>
                                      </p:cBhvr>
                                      <p:to>
                                        <p:strVal val="visible"/>
                                      </p:to>
                                    </p:set>
                                    <p:animEffect filter="fade" transition="in">
                                      <p:cBhvr>
                                        <p:cTn dur="500"/>
                                        <p:tgtEl>
                                          <p:spTgt spid="8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0"/>
                                        </p:tgtEl>
                                        <p:attrNameLst>
                                          <p:attrName>style.visibility</p:attrName>
                                        </p:attrNameLst>
                                      </p:cBhvr>
                                      <p:to>
                                        <p:strVal val="visible"/>
                                      </p:to>
                                    </p:set>
                                    <p:animEffect filter="fade" transition="in">
                                      <p:cBhvr>
                                        <p:cTn dur="500"/>
                                        <p:tgtEl>
                                          <p:spTgt spid="850"/>
                                        </p:tgtEl>
                                      </p:cBhvr>
                                    </p:animEffect>
                                  </p:childTnLst>
                                </p:cTn>
                              </p:par>
                              <p:par>
                                <p:cTn fill="hold" nodeType="withEffect" presetClass="entr" presetID="10" presetSubtype="0">
                                  <p:stCondLst>
                                    <p:cond delay="0"/>
                                  </p:stCondLst>
                                  <p:childTnLst>
                                    <p:set>
                                      <p:cBhvr>
                                        <p:cTn dur="1" fill="hold">
                                          <p:stCondLst>
                                            <p:cond delay="0"/>
                                          </p:stCondLst>
                                        </p:cTn>
                                        <p:tgtEl>
                                          <p:spTgt spid="847"/>
                                        </p:tgtEl>
                                        <p:attrNameLst>
                                          <p:attrName>style.visibility</p:attrName>
                                        </p:attrNameLst>
                                      </p:cBhvr>
                                      <p:to>
                                        <p:strVal val="visible"/>
                                      </p:to>
                                    </p:set>
                                    <p:animEffect filter="fade" transition="in">
                                      <p:cBhvr>
                                        <p:cTn dur="500"/>
                                        <p:tgtEl>
                                          <p:spTgt spid="8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36"/>
          <p:cNvSpPr/>
          <p:nvPr/>
        </p:nvSpPr>
        <p:spPr>
          <a:xfrm>
            <a:off x="19616" y="96588"/>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861" name="Google Shape;861;p36"/>
          <p:cNvSpPr/>
          <p:nvPr/>
        </p:nvSpPr>
        <p:spPr>
          <a:xfrm>
            <a:off x="-24257" y="-2485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6"/>
          <p:cNvSpPr/>
          <p:nvPr/>
        </p:nvSpPr>
        <p:spPr>
          <a:xfrm>
            <a:off x="694305" y="3562280"/>
            <a:ext cx="8151260" cy="6417265"/>
          </a:xfrm>
          <a:custGeom>
            <a:rect b="b" l="l" r="r" t="t"/>
            <a:pathLst>
              <a:path extrusionOk="0" h="6417265" w="8151260">
                <a:moveTo>
                  <a:pt x="0" y="0"/>
                </a:moveTo>
                <a:lnTo>
                  <a:pt x="8151260" y="0"/>
                </a:lnTo>
                <a:lnTo>
                  <a:pt x="8151260" y="6417265"/>
                </a:lnTo>
                <a:lnTo>
                  <a:pt x="0" y="6417265"/>
                </a:lnTo>
                <a:lnTo>
                  <a:pt x="0" y="0"/>
                </a:lnTo>
                <a:close/>
              </a:path>
            </a:pathLst>
          </a:custGeom>
          <a:blipFill rotWithShape="1">
            <a:blip r:embed="rId4">
              <a:alphaModFix/>
            </a:blip>
            <a:stretch>
              <a:fillRect b="0" l="0" r="0" t="0"/>
            </a:stretch>
          </a:blipFill>
          <a:ln>
            <a:noFill/>
          </a:ln>
        </p:spPr>
      </p:sp>
      <p:sp>
        <p:nvSpPr>
          <p:cNvPr id="863" name="Google Shape;863;p36"/>
          <p:cNvSpPr/>
          <p:nvPr/>
        </p:nvSpPr>
        <p:spPr>
          <a:xfrm>
            <a:off x="10053476" y="419100"/>
            <a:ext cx="6177123" cy="9296400"/>
          </a:xfrm>
          <a:custGeom>
            <a:rect b="b" l="l" r="r" t="t"/>
            <a:pathLst>
              <a:path extrusionOk="0" h="8985391" w="5840504">
                <a:moveTo>
                  <a:pt x="0" y="0"/>
                </a:moveTo>
                <a:lnTo>
                  <a:pt x="5840505" y="0"/>
                </a:lnTo>
                <a:lnTo>
                  <a:pt x="5840505" y="8985392"/>
                </a:lnTo>
                <a:lnTo>
                  <a:pt x="0" y="8985392"/>
                </a:lnTo>
                <a:lnTo>
                  <a:pt x="0" y="0"/>
                </a:lnTo>
                <a:close/>
              </a:path>
            </a:pathLst>
          </a:custGeom>
          <a:blipFill rotWithShape="1">
            <a:blip r:embed="rId5">
              <a:alphaModFix/>
            </a:blip>
            <a:stretch>
              <a:fillRect b="0" l="0" r="0" t="0"/>
            </a:stretch>
          </a:blipFill>
          <a:ln>
            <a:noFill/>
          </a:ln>
        </p:spPr>
      </p:sp>
      <p:sp>
        <p:nvSpPr>
          <p:cNvPr id="864" name="Google Shape;864;p36"/>
          <p:cNvSpPr txBox="1"/>
          <p:nvPr/>
        </p:nvSpPr>
        <p:spPr>
          <a:xfrm>
            <a:off x="1227527" y="790575"/>
            <a:ext cx="6259837"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5. VẬN DỤNG</a:t>
            </a:r>
            <a:endParaRPr/>
          </a:p>
        </p:txBody>
      </p:sp>
      <p:sp>
        <p:nvSpPr>
          <p:cNvPr id="865" name="Google Shape;865;p36"/>
          <p:cNvSpPr txBox="1"/>
          <p:nvPr/>
        </p:nvSpPr>
        <p:spPr>
          <a:xfrm>
            <a:off x="10442195" y="1853145"/>
            <a:ext cx="5221200" cy="1846500"/>
          </a:xfrm>
          <a:prstGeom prst="rect">
            <a:avLst/>
          </a:prstGeom>
          <a:noFill/>
          <a:ln>
            <a:noFill/>
          </a:ln>
        </p:spPr>
        <p:txBody>
          <a:bodyPr anchorCtr="0" anchor="t" bIns="0" lIns="0" spcFirstLastPara="1" rIns="0" wrap="square" tIns="0">
            <a:spAutoFit/>
          </a:bodyPr>
          <a:lstStyle/>
          <a:p>
            <a:pPr indent="-431799" lvl="1" marL="863597" marR="0" rtl="0" algn="just">
              <a:lnSpc>
                <a:spcPct val="100000"/>
              </a:lnSpc>
              <a:spcBef>
                <a:spcPts val="0"/>
              </a:spcBef>
              <a:spcAft>
                <a:spcPts val="0"/>
              </a:spcAft>
              <a:buClr>
                <a:srgbClr val="000000"/>
              </a:buClr>
              <a:buSzPts val="3999"/>
              <a:buFont typeface="Arial"/>
              <a:buChar char="•"/>
            </a:pPr>
            <a:r>
              <a:rPr b="0" i="0" lang="en-US" sz="3999" u="none" cap="none" strike="noStrike">
                <a:solidFill>
                  <a:srgbClr val="000000"/>
                </a:solidFill>
                <a:latin typeface="Roboto Condensed"/>
                <a:ea typeface="Roboto Condensed"/>
                <a:cs typeface="Roboto Condensed"/>
                <a:sym typeface="Roboto Condensed"/>
              </a:rPr>
              <a:t>Bàn luận về lí tưởng – thực tế của thế hệ trẻ ngày nay.</a:t>
            </a:r>
            <a:endParaRPr/>
          </a:p>
        </p:txBody>
      </p:sp>
      <p:pic>
        <p:nvPicPr>
          <p:cNvPr id="866" name="Google Shape;866;p36"/>
          <p:cNvPicPr preferRelativeResize="0"/>
          <p:nvPr/>
        </p:nvPicPr>
        <p:blipFill rotWithShape="1">
          <a:blip r:embed="rId6">
            <a:alphaModFix/>
          </a:blip>
          <a:srcRect b="0" l="0" r="0" t="0"/>
          <a:stretch/>
        </p:blipFill>
        <p:spPr>
          <a:xfrm>
            <a:off x="12192000" y="5090504"/>
            <a:ext cx="2743200" cy="4076395"/>
          </a:xfrm>
          <a:prstGeom prst="rect">
            <a:avLst/>
          </a:prstGeom>
          <a:noFill/>
          <a:ln>
            <a:noFill/>
          </a:ln>
        </p:spPr>
      </p:pic>
      <p:sp>
        <p:nvSpPr>
          <p:cNvPr id="867" name="Google Shape;867;p36"/>
          <p:cNvSpPr txBox="1"/>
          <p:nvPr/>
        </p:nvSpPr>
        <p:spPr>
          <a:xfrm>
            <a:off x="10442194" y="3742070"/>
            <a:ext cx="5221129" cy="1025922"/>
          </a:xfrm>
          <a:prstGeom prst="rect">
            <a:avLst/>
          </a:prstGeom>
          <a:noFill/>
          <a:ln>
            <a:noFill/>
          </a:ln>
        </p:spPr>
        <p:txBody>
          <a:bodyPr anchorCtr="0" anchor="t" bIns="0" lIns="0" spcFirstLastPara="1" rIns="0" wrap="square" tIns="0">
            <a:spAutoFit/>
          </a:bodyPr>
          <a:lstStyle/>
          <a:p>
            <a:pPr indent="-571500" lvl="1" marL="1003299" marR="0" rtl="0" algn="just">
              <a:lnSpc>
                <a:spcPct val="100000"/>
              </a:lnSpc>
              <a:spcBef>
                <a:spcPts val="0"/>
              </a:spcBef>
              <a:spcAft>
                <a:spcPts val="0"/>
              </a:spcAft>
              <a:buClr>
                <a:srgbClr val="000000"/>
              </a:buClr>
              <a:buSzPts val="3999"/>
              <a:buFont typeface="Arial"/>
              <a:buChar char="•"/>
            </a:pPr>
            <a:r>
              <a:rPr b="0" i="0" lang="en-US" sz="3999" u="none" cap="none" strike="noStrike">
                <a:solidFill>
                  <a:srgbClr val="000000"/>
                </a:solidFill>
                <a:latin typeface="Roboto Condensed"/>
                <a:ea typeface="Roboto Condensed"/>
                <a:cs typeface="Roboto Condensed"/>
                <a:sym typeface="Roboto Condensed"/>
              </a:rPr>
              <a:t>Đọc </a:t>
            </a:r>
            <a:r>
              <a:rPr b="0" i="0" lang="en-US" sz="3999" u="none" cap="none" strike="noStrike">
                <a:solidFill>
                  <a:srgbClr val="000000"/>
                </a:solidFill>
                <a:latin typeface="Roboto Condensed"/>
                <a:ea typeface="Roboto Condensed"/>
                <a:cs typeface="Roboto Condensed"/>
                <a:sym typeface="Roboto Condensed"/>
                <a:extLst>
                  <a:ext uri="http://customooxmlschemas.google.com/">
                    <go:slidesCustomData xmlns:go="http://customooxmlschemas.google.com/" textRoundtripDataId="11"/>
                  </a:ext>
                </a:extLst>
              </a:rPr>
              <a:t>văn</a:t>
            </a:r>
            <a:r>
              <a:rPr b="0" i="0" lang="en-US" sz="3999" u="none" cap="none" strike="noStrike">
                <a:solidFill>
                  <a:srgbClr val="000000"/>
                </a:solidFill>
                <a:latin typeface="Roboto Condensed"/>
                <a:ea typeface="Roboto Condensed"/>
                <a:cs typeface="Roboto Condensed"/>
                <a:sym typeface="Roboto Condensed"/>
              </a:rPr>
              <a:t> bản: “Thề nguyền và vĩnh biệt”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37"/>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877" name="Google Shape;877;p37"/>
          <p:cNvSpPr/>
          <p:nvPr/>
        </p:nvSpPr>
        <p:spPr>
          <a:xfrm>
            <a:off x="33698" y="-24853"/>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7"/>
          <p:cNvSpPr/>
          <p:nvPr/>
        </p:nvSpPr>
        <p:spPr>
          <a:xfrm>
            <a:off x="8913603" y="57954"/>
            <a:ext cx="850011" cy="482918"/>
          </a:xfrm>
          <a:custGeom>
            <a:rect b="b" l="l" r="r" t="t"/>
            <a:pathLst>
              <a:path extrusionOk="0" h="643890" w="1133348">
                <a:moveTo>
                  <a:pt x="0" y="0"/>
                </a:moveTo>
                <a:lnTo>
                  <a:pt x="1133348" y="0"/>
                </a:lnTo>
                <a:lnTo>
                  <a:pt x="1133348" y="643890"/>
                </a:lnTo>
                <a:lnTo>
                  <a:pt x="0" y="643890"/>
                </a:lnTo>
                <a:close/>
              </a:path>
            </a:pathLst>
          </a:custGeom>
          <a:solidFill>
            <a:srgbClr val="C00000"/>
          </a:solidFill>
          <a:ln>
            <a:noFill/>
          </a:ln>
        </p:spPr>
      </p:sp>
      <p:sp>
        <p:nvSpPr>
          <p:cNvPr id="879" name="Google Shape;879;p37"/>
          <p:cNvSpPr/>
          <p:nvPr/>
        </p:nvSpPr>
        <p:spPr>
          <a:xfrm>
            <a:off x="33698" y="61805"/>
            <a:ext cx="2053406" cy="1933790"/>
          </a:xfrm>
          <a:custGeom>
            <a:rect b="b" l="l" r="r" t="t"/>
            <a:pathLst>
              <a:path extrusionOk="0" h="1933790" w="2053406">
                <a:moveTo>
                  <a:pt x="0" y="0"/>
                </a:moveTo>
                <a:lnTo>
                  <a:pt x="2053406" y="0"/>
                </a:lnTo>
                <a:lnTo>
                  <a:pt x="2053406" y="1933790"/>
                </a:lnTo>
                <a:lnTo>
                  <a:pt x="0" y="1933790"/>
                </a:lnTo>
                <a:lnTo>
                  <a:pt x="0" y="0"/>
                </a:lnTo>
                <a:close/>
              </a:path>
            </a:pathLst>
          </a:custGeom>
          <a:blipFill rotWithShape="1">
            <a:blip r:embed="rId4">
              <a:alphaModFix/>
            </a:blip>
            <a:stretch>
              <a:fillRect b="0" l="0" r="0" t="0"/>
            </a:stretch>
          </a:blipFill>
          <a:ln>
            <a:noFill/>
          </a:ln>
        </p:spPr>
      </p:sp>
      <p:sp>
        <p:nvSpPr>
          <p:cNvPr id="880" name="Google Shape;880;p37"/>
          <p:cNvSpPr/>
          <p:nvPr/>
        </p:nvSpPr>
        <p:spPr>
          <a:xfrm>
            <a:off x="13912892" y="-1353184"/>
            <a:ext cx="4496551" cy="11542694"/>
          </a:xfrm>
          <a:custGeom>
            <a:rect b="b" l="l" r="r" t="t"/>
            <a:pathLst>
              <a:path extrusionOk="0" h="11542694" w="4496551">
                <a:moveTo>
                  <a:pt x="0" y="0"/>
                </a:moveTo>
                <a:lnTo>
                  <a:pt x="4496552" y="0"/>
                </a:lnTo>
                <a:lnTo>
                  <a:pt x="4496552" y="11542694"/>
                </a:lnTo>
                <a:lnTo>
                  <a:pt x="0" y="11542694"/>
                </a:lnTo>
                <a:lnTo>
                  <a:pt x="0" y="0"/>
                </a:lnTo>
                <a:close/>
              </a:path>
            </a:pathLst>
          </a:custGeom>
          <a:blipFill rotWithShape="1">
            <a:blip r:embed="rId5">
              <a:alphaModFix/>
            </a:blip>
            <a:stretch>
              <a:fillRect b="0" l="0" r="0" t="0"/>
            </a:stretch>
          </a:blipFill>
          <a:ln>
            <a:noFill/>
          </a:ln>
        </p:spPr>
      </p:sp>
      <p:sp>
        <p:nvSpPr>
          <p:cNvPr id="881" name="Google Shape;881;p37"/>
          <p:cNvSpPr/>
          <p:nvPr/>
        </p:nvSpPr>
        <p:spPr>
          <a:xfrm>
            <a:off x="9338606" y="5328520"/>
            <a:ext cx="6481320" cy="4860990"/>
          </a:xfrm>
          <a:custGeom>
            <a:rect b="b" l="l" r="r" t="t"/>
            <a:pathLst>
              <a:path extrusionOk="0" h="4860990" w="6481320">
                <a:moveTo>
                  <a:pt x="0" y="0"/>
                </a:moveTo>
                <a:lnTo>
                  <a:pt x="6481319" y="0"/>
                </a:lnTo>
                <a:lnTo>
                  <a:pt x="6481319" y="4860990"/>
                </a:lnTo>
                <a:lnTo>
                  <a:pt x="0" y="4860990"/>
                </a:lnTo>
                <a:lnTo>
                  <a:pt x="0" y="0"/>
                </a:lnTo>
                <a:close/>
              </a:path>
            </a:pathLst>
          </a:custGeom>
          <a:blipFill rotWithShape="1">
            <a:blip r:embed="rId6">
              <a:alphaModFix/>
            </a:blip>
            <a:stretch>
              <a:fillRect b="0" l="0" r="0" t="0"/>
            </a:stretch>
          </a:blipFill>
          <a:ln>
            <a:noFill/>
          </a:ln>
        </p:spPr>
      </p:sp>
      <p:sp>
        <p:nvSpPr>
          <p:cNvPr id="882" name="Google Shape;882;p37"/>
          <p:cNvSpPr/>
          <p:nvPr/>
        </p:nvSpPr>
        <p:spPr>
          <a:xfrm>
            <a:off x="941101" y="4418163"/>
            <a:ext cx="2848293" cy="5893688"/>
          </a:xfrm>
          <a:custGeom>
            <a:rect b="b" l="l" r="r" t="t"/>
            <a:pathLst>
              <a:path extrusionOk="0" h="5893688" w="2848293">
                <a:moveTo>
                  <a:pt x="0" y="0"/>
                </a:moveTo>
                <a:lnTo>
                  <a:pt x="2848293" y="0"/>
                </a:lnTo>
                <a:lnTo>
                  <a:pt x="2848293" y="5893688"/>
                </a:lnTo>
                <a:lnTo>
                  <a:pt x="0" y="5893688"/>
                </a:lnTo>
                <a:lnTo>
                  <a:pt x="0" y="0"/>
                </a:lnTo>
                <a:close/>
              </a:path>
            </a:pathLst>
          </a:custGeom>
          <a:blipFill rotWithShape="1">
            <a:blip r:embed="rId7">
              <a:alphaModFix/>
            </a:blip>
            <a:stretch>
              <a:fillRect b="0" l="0" r="-106919" t="0"/>
            </a:stretch>
          </a:blipFill>
          <a:ln>
            <a:noFill/>
          </a:ln>
        </p:spPr>
      </p:sp>
      <p:sp>
        <p:nvSpPr>
          <p:cNvPr id="883" name="Google Shape;883;p37"/>
          <p:cNvSpPr txBox="1"/>
          <p:nvPr/>
        </p:nvSpPr>
        <p:spPr>
          <a:xfrm>
            <a:off x="2087104" y="1031304"/>
            <a:ext cx="13275000" cy="3078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20000" u="none" cap="none" strike="noStrike">
                <a:solidFill>
                  <a:srgbClr val="9C0200"/>
                </a:solidFill>
                <a:latin typeface="Saira Stencil One"/>
                <a:ea typeface="Saira Stencil One"/>
                <a:cs typeface="Saira Stencil One"/>
                <a:sym typeface="Saira Stencil One"/>
              </a:rPr>
              <a:t>Cảm ơn</a:t>
            </a:r>
            <a:endParaRPr>
              <a:latin typeface="Saira Stencil One"/>
              <a:ea typeface="Saira Stencil One"/>
              <a:cs typeface="Saira Stencil One"/>
              <a:sym typeface="Saira Stencil One"/>
            </a:endParaRPr>
          </a:p>
        </p:txBody>
      </p:sp>
      <p:sp>
        <p:nvSpPr>
          <p:cNvPr id="884" name="Google Shape;884;p37"/>
          <p:cNvSpPr/>
          <p:nvPr/>
        </p:nvSpPr>
        <p:spPr>
          <a:xfrm flipH="1">
            <a:off x="-817473" y="4295822"/>
            <a:ext cx="3182720" cy="5893688"/>
          </a:xfrm>
          <a:custGeom>
            <a:rect b="b" l="l" r="r" t="t"/>
            <a:pathLst>
              <a:path extrusionOk="0" h="5893688" w="3182720">
                <a:moveTo>
                  <a:pt x="3182721" y="0"/>
                </a:moveTo>
                <a:lnTo>
                  <a:pt x="0" y="0"/>
                </a:lnTo>
                <a:lnTo>
                  <a:pt x="0" y="5893688"/>
                </a:lnTo>
                <a:lnTo>
                  <a:pt x="3182721" y="5893688"/>
                </a:lnTo>
                <a:lnTo>
                  <a:pt x="3182721" y="0"/>
                </a:lnTo>
                <a:close/>
              </a:path>
            </a:pathLst>
          </a:custGeom>
          <a:blipFill rotWithShape="1">
            <a:blip r:embed="rId7">
              <a:alphaModFix/>
            </a:blip>
            <a:stretch>
              <a:fillRect b="0" l="-85174" r="0" t="0"/>
            </a:stretch>
          </a:blipFill>
          <a:ln>
            <a:noFill/>
          </a:ln>
        </p:spPr>
      </p:sp>
      <p:sp>
        <p:nvSpPr>
          <p:cNvPr id="885" name="Google Shape;885;p37"/>
          <p:cNvSpPr/>
          <p:nvPr/>
        </p:nvSpPr>
        <p:spPr>
          <a:xfrm>
            <a:off x="0" y="7986653"/>
            <a:ext cx="18288000" cy="2294633"/>
          </a:xfrm>
          <a:custGeom>
            <a:rect b="b" l="l" r="r" t="t"/>
            <a:pathLst>
              <a:path extrusionOk="0" h="2294633" w="18288000">
                <a:moveTo>
                  <a:pt x="0" y="0"/>
                </a:moveTo>
                <a:lnTo>
                  <a:pt x="18288000" y="0"/>
                </a:lnTo>
                <a:lnTo>
                  <a:pt x="18288000" y="2294632"/>
                </a:lnTo>
                <a:lnTo>
                  <a:pt x="0" y="2294632"/>
                </a:lnTo>
                <a:lnTo>
                  <a:pt x="0" y="0"/>
                </a:lnTo>
                <a:close/>
              </a:path>
            </a:pathLst>
          </a:custGeom>
          <a:blipFill rotWithShape="1">
            <a:blip r:embed="rId8">
              <a:alphaModFix/>
            </a:blip>
            <a:stretch>
              <a:fillRect b="-51254" l="0" r="0" t="-916095"/>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698a891bf6_0_0"/>
          <p:cNvSpPr/>
          <p:nvPr/>
        </p:nvSpPr>
        <p:spPr>
          <a:xfrm>
            <a:off x="19626" y="96600"/>
            <a:ext cx="1984248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09" r="-6419" t="-15619"/>
            </a:stretch>
          </a:blipFill>
          <a:ln>
            <a:noFill/>
          </a:ln>
        </p:spPr>
      </p:sp>
      <p:sp>
        <p:nvSpPr>
          <p:cNvPr id="155" name="Google Shape;155;g2698a891bf6_0_0"/>
          <p:cNvSpPr/>
          <p:nvPr/>
        </p:nvSpPr>
        <p:spPr>
          <a:xfrm>
            <a:off x="-24257" y="-24854"/>
            <a:ext cx="18375725"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2698a891bf6_0_0"/>
          <p:cNvSpPr/>
          <p:nvPr/>
        </p:nvSpPr>
        <p:spPr>
          <a:xfrm>
            <a:off x="19616" y="9239864"/>
            <a:ext cx="18288000" cy="1047133"/>
          </a:xfrm>
          <a:custGeom>
            <a:rect b="b" l="l" r="r" t="t"/>
            <a:pathLst>
              <a:path extrusionOk="0" h="1047133" w="18288000">
                <a:moveTo>
                  <a:pt x="0" y="0"/>
                </a:moveTo>
                <a:lnTo>
                  <a:pt x="18288000" y="0"/>
                </a:lnTo>
                <a:lnTo>
                  <a:pt x="18288000" y="1047133"/>
                </a:lnTo>
                <a:lnTo>
                  <a:pt x="0" y="1047133"/>
                </a:lnTo>
                <a:lnTo>
                  <a:pt x="0" y="0"/>
                </a:lnTo>
                <a:close/>
              </a:path>
            </a:pathLst>
          </a:custGeom>
          <a:blipFill rotWithShape="1">
            <a:blip r:embed="rId4">
              <a:alphaModFix/>
            </a:blip>
            <a:stretch>
              <a:fillRect b="-231353" l="0" r="0" t="-2006734"/>
            </a:stretch>
          </a:blipFill>
          <a:ln>
            <a:noFill/>
          </a:ln>
        </p:spPr>
      </p:sp>
      <p:grpSp>
        <p:nvGrpSpPr>
          <p:cNvPr id="157" name="Google Shape;157;g2698a891bf6_0_0"/>
          <p:cNvGrpSpPr/>
          <p:nvPr/>
        </p:nvGrpSpPr>
        <p:grpSpPr>
          <a:xfrm>
            <a:off x="1121425" y="3268475"/>
            <a:ext cx="7682667" cy="6420361"/>
            <a:chOff x="0" y="0"/>
            <a:chExt cx="7467600" cy="6002020"/>
          </a:xfrm>
        </p:grpSpPr>
        <p:sp>
          <p:nvSpPr>
            <p:cNvPr id="158" name="Google Shape;158;g2698a891bf6_0_0"/>
            <p:cNvSpPr/>
            <p:nvPr/>
          </p:nvSpPr>
          <p:spPr>
            <a:xfrm>
              <a:off x="0" y="0"/>
              <a:ext cx="7467600" cy="4513580"/>
            </a:xfrm>
            <a:custGeom>
              <a:rect b="b" l="l" r="r" t="t"/>
              <a:pathLst>
                <a:path extrusionOk="0" h="4513580" w="746760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2698a891bf6_0_0"/>
            <p:cNvSpPr/>
            <p:nvPr/>
          </p:nvSpPr>
          <p:spPr>
            <a:xfrm>
              <a:off x="0" y="4514850"/>
              <a:ext cx="7467600" cy="695960"/>
            </a:xfrm>
            <a:custGeom>
              <a:rect b="b" l="l" r="r" t="t"/>
              <a:pathLst>
                <a:path extrusionOk="0" h="695960" w="746760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2698a891bf6_0_0"/>
            <p:cNvSpPr/>
            <p:nvPr/>
          </p:nvSpPr>
          <p:spPr>
            <a:xfrm>
              <a:off x="2429510" y="5210810"/>
              <a:ext cx="2606040" cy="791210"/>
            </a:xfrm>
            <a:custGeom>
              <a:rect b="b" l="l" r="r" t="t"/>
              <a:pathLst>
                <a:path extrusionOk="0" h="791210" w="260604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2698a891bf6_0_0"/>
            <p:cNvSpPr/>
            <p:nvPr/>
          </p:nvSpPr>
          <p:spPr>
            <a:xfrm>
              <a:off x="314960" y="353060"/>
              <a:ext cx="6827520" cy="3835400"/>
            </a:xfrm>
            <a:custGeom>
              <a:rect b="b" l="l" r="r" t="t"/>
              <a:pathLst>
                <a:path extrusionOk="0" h="3835400" w="6827520">
                  <a:moveTo>
                    <a:pt x="0" y="0"/>
                  </a:moveTo>
                  <a:lnTo>
                    <a:pt x="6827520" y="0"/>
                  </a:lnTo>
                  <a:lnTo>
                    <a:pt x="6827520" y="3835400"/>
                  </a:lnTo>
                  <a:lnTo>
                    <a:pt x="0" y="3835400"/>
                  </a:lnTo>
                  <a:close/>
                </a:path>
              </a:pathLst>
            </a:custGeom>
            <a:blipFill rotWithShape="1">
              <a:blip r:embed="rId5">
                <a:alphaModFix/>
              </a:blip>
              <a:stretch>
                <a:fillRect b="0" l="-1729" r="-1729" t="0"/>
              </a:stretch>
            </a:blipFill>
            <a:ln>
              <a:noFill/>
            </a:ln>
          </p:spPr>
        </p:sp>
      </p:grpSp>
      <p:grpSp>
        <p:nvGrpSpPr>
          <p:cNvPr id="162" name="Google Shape;162;g2698a891bf6_0_0"/>
          <p:cNvGrpSpPr/>
          <p:nvPr/>
        </p:nvGrpSpPr>
        <p:grpSpPr>
          <a:xfrm>
            <a:off x="9735075" y="3268475"/>
            <a:ext cx="7872344" cy="6195885"/>
            <a:chOff x="0" y="0"/>
            <a:chExt cx="7467600" cy="6002020"/>
          </a:xfrm>
        </p:grpSpPr>
        <p:sp>
          <p:nvSpPr>
            <p:cNvPr id="163" name="Google Shape;163;g2698a891bf6_0_0"/>
            <p:cNvSpPr/>
            <p:nvPr/>
          </p:nvSpPr>
          <p:spPr>
            <a:xfrm>
              <a:off x="0" y="0"/>
              <a:ext cx="7467600" cy="4513580"/>
            </a:xfrm>
            <a:custGeom>
              <a:rect b="b" l="l" r="r" t="t"/>
              <a:pathLst>
                <a:path extrusionOk="0" h="4513580" w="746760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2698a891bf6_0_0"/>
            <p:cNvSpPr/>
            <p:nvPr/>
          </p:nvSpPr>
          <p:spPr>
            <a:xfrm>
              <a:off x="0" y="4514850"/>
              <a:ext cx="7467600" cy="695960"/>
            </a:xfrm>
            <a:custGeom>
              <a:rect b="b" l="l" r="r" t="t"/>
              <a:pathLst>
                <a:path extrusionOk="0" h="695960" w="746760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2698a891bf6_0_0"/>
            <p:cNvSpPr/>
            <p:nvPr/>
          </p:nvSpPr>
          <p:spPr>
            <a:xfrm>
              <a:off x="2429510" y="5210810"/>
              <a:ext cx="2606040" cy="791210"/>
            </a:xfrm>
            <a:custGeom>
              <a:rect b="b" l="l" r="r" t="t"/>
              <a:pathLst>
                <a:path extrusionOk="0" h="791210" w="260604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2698a891bf6_0_0"/>
            <p:cNvSpPr/>
            <p:nvPr/>
          </p:nvSpPr>
          <p:spPr>
            <a:xfrm>
              <a:off x="314960" y="353060"/>
              <a:ext cx="6827520" cy="3835400"/>
            </a:xfrm>
            <a:custGeom>
              <a:rect b="b" l="l" r="r" t="t"/>
              <a:pathLst>
                <a:path extrusionOk="0" h="3835400" w="6827520">
                  <a:moveTo>
                    <a:pt x="0" y="0"/>
                  </a:moveTo>
                  <a:lnTo>
                    <a:pt x="6827520" y="0"/>
                  </a:lnTo>
                  <a:lnTo>
                    <a:pt x="6827520" y="3835400"/>
                  </a:lnTo>
                  <a:lnTo>
                    <a:pt x="0" y="3835400"/>
                  </a:lnTo>
                  <a:close/>
                </a:path>
              </a:pathLst>
            </a:custGeom>
            <a:blipFill rotWithShape="1">
              <a:blip r:embed="rId6">
                <a:alphaModFix/>
              </a:blip>
              <a:stretch>
                <a:fillRect b="-999" l="0" r="0" t="-989"/>
              </a:stretch>
            </a:blipFill>
            <a:ln>
              <a:noFill/>
            </a:ln>
          </p:spPr>
        </p:sp>
      </p:grpSp>
      <p:sp>
        <p:nvSpPr>
          <p:cNvPr id="167" name="Google Shape;167;g2698a891bf6_0_0"/>
          <p:cNvSpPr txBox="1"/>
          <p:nvPr/>
        </p:nvSpPr>
        <p:spPr>
          <a:xfrm>
            <a:off x="5525850" y="823975"/>
            <a:ext cx="7236300" cy="10158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6599" u="none" cap="none" strike="noStrike">
                <a:solidFill>
                  <a:srgbClr val="990000"/>
                </a:solidFill>
                <a:latin typeface="Bungee Shade"/>
                <a:ea typeface="Bungee Shade"/>
                <a:cs typeface="Bungee Shade"/>
                <a:sym typeface="Bungee Shade"/>
              </a:rPr>
              <a:t>KHỞI ĐỘNG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500"/>
                                        <p:tgtEl>
                                          <p:spTgt spid="157"/>
                                        </p:tgtEl>
                                        <p:attrNameLst>
                                          <p:attrName>ppt_w</p:attrName>
                                        </p:attrNameLst>
                                      </p:cBhvr>
                                      <p:tavLst>
                                        <p:tav fmla="" tm="0">
                                          <p:val>
                                            <p:strVal val="0"/>
                                          </p:val>
                                        </p:tav>
                                        <p:tav fmla="" tm="100000">
                                          <p:val>
                                            <p:strVal val="#ppt_w"/>
                                          </p:val>
                                        </p:tav>
                                      </p:tavLst>
                                    </p:anim>
                                    <p:anim calcmode="lin" valueType="num">
                                      <p:cBhvr additive="base">
                                        <p:cTn dur="500"/>
                                        <p:tgtEl>
                                          <p:spTgt spid="1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500"/>
                                        <p:tgtEl>
                                          <p:spTgt spid="162"/>
                                        </p:tgtEl>
                                        <p:attrNameLst>
                                          <p:attrName>ppt_w</p:attrName>
                                        </p:attrNameLst>
                                      </p:cBhvr>
                                      <p:tavLst>
                                        <p:tav fmla="" tm="0">
                                          <p:val>
                                            <p:strVal val="0"/>
                                          </p:val>
                                        </p:tav>
                                        <p:tav fmla="" tm="100000">
                                          <p:val>
                                            <p:strVal val="#ppt_w"/>
                                          </p:val>
                                        </p:tav>
                                      </p:tavLst>
                                    </p:anim>
                                    <p:anim calcmode="lin" valueType="num">
                                      <p:cBhvr additive="base">
                                        <p:cTn dur="500"/>
                                        <p:tgtEl>
                                          <p:spTgt spid="16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4"/>
          <p:cNvSpPr/>
          <p:nvPr/>
        </p:nvSpPr>
        <p:spPr>
          <a:xfrm>
            <a:off x="194600" y="299425"/>
            <a:ext cx="19202400" cy="10287000"/>
          </a:xfrm>
          <a:custGeom>
            <a:rect b="b" l="l" r="r" t="t"/>
            <a:pathLst>
              <a:path extrusionOk="0" h="10287000" w="18288000">
                <a:moveTo>
                  <a:pt x="0" y="0"/>
                </a:moveTo>
                <a:lnTo>
                  <a:pt x="18288001" y="0"/>
                </a:lnTo>
                <a:lnTo>
                  <a:pt x="18288001" y="10287000"/>
                </a:lnTo>
                <a:lnTo>
                  <a:pt x="0" y="10287000"/>
                </a:lnTo>
                <a:lnTo>
                  <a:pt x="0" y="0"/>
                </a:lnTo>
                <a:close/>
              </a:path>
            </a:pathLst>
          </a:custGeom>
          <a:blipFill rotWithShape="1">
            <a:blip r:embed="rId3">
              <a:alphaModFix/>
            </a:blip>
            <a:stretch>
              <a:fillRect b="-161665" l="-10009" r="-6419" t="-15619"/>
            </a:stretch>
          </a:blipFill>
          <a:ln>
            <a:noFill/>
          </a:ln>
        </p:spPr>
      </p:sp>
      <p:sp>
        <p:nvSpPr>
          <p:cNvPr id="177" name="Google Shape;177;p4"/>
          <p:cNvSpPr/>
          <p:nvPr/>
        </p:nvSpPr>
        <p:spPr>
          <a:xfrm>
            <a:off x="-4343" y="-5536"/>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
          <p:cNvSpPr/>
          <p:nvPr/>
        </p:nvSpPr>
        <p:spPr>
          <a:xfrm>
            <a:off x="8913603" y="57954"/>
            <a:ext cx="850011" cy="482918"/>
          </a:xfrm>
          <a:custGeom>
            <a:rect b="b" l="l" r="r" t="t"/>
            <a:pathLst>
              <a:path extrusionOk="0" h="643890" w="1133348">
                <a:moveTo>
                  <a:pt x="0" y="0"/>
                </a:moveTo>
                <a:lnTo>
                  <a:pt x="1133348" y="0"/>
                </a:lnTo>
                <a:lnTo>
                  <a:pt x="1133348" y="643890"/>
                </a:lnTo>
                <a:lnTo>
                  <a:pt x="0" y="643890"/>
                </a:lnTo>
                <a:close/>
              </a:path>
            </a:pathLst>
          </a:custGeom>
          <a:solidFill>
            <a:srgbClr val="C00000"/>
          </a:solidFill>
          <a:ln>
            <a:noFill/>
          </a:ln>
        </p:spPr>
      </p:sp>
      <p:graphicFrame>
        <p:nvGraphicFramePr>
          <p:cNvPr id="179" name="Google Shape;179;p4"/>
          <p:cNvGraphicFramePr/>
          <p:nvPr/>
        </p:nvGraphicFramePr>
        <p:xfrm>
          <a:off x="713505" y="3511381"/>
          <a:ext cx="3000000" cy="3000000"/>
        </p:xfrm>
        <a:graphic>
          <a:graphicData uri="http://schemas.openxmlformats.org/drawingml/2006/table">
            <a:tbl>
              <a:tblPr>
                <a:noFill/>
                <a:tableStyleId>{40C205E0-5DBF-4ACC-B450-C79630B76ECE}</a:tableStyleId>
              </a:tblPr>
              <a:tblGrid>
                <a:gridCol w="12548575"/>
                <a:gridCol w="2056175"/>
                <a:gridCol w="1795450"/>
              </a:tblGrid>
              <a:tr h="1122850">
                <a:tc>
                  <a:txBody>
                    <a:bodyPr/>
                    <a:lstStyle/>
                    <a:p>
                      <a:pPr indent="0" lvl="0" marL="0" marR="0" rtl="0" algn="ctr">
                        <a:lnSpc>
                          <a:spcPct val="120000"/>
                        </a:lnSpc>
                        <a:spcBef>
                          <a:spcPts val="0"/>
                        </a:spcBef>
                        <a:spcAft>
                          <a:spcPts val="0"/>
                        </a:spcAft>
                        <a:buNone/>
                      </a:pPr>
                      <a:r>
                        <a:rPr b="1" lang="en-US" sz="3500" u="none" cap="none" strike="noStrike">
                          <a:solidFill>
                            <a:schemeClr val="dk1"/>
                          </a:solidFill>
                          <a:latin typeface="Roboto Condensed"/>
                          <a:ea typeface="Roboto Condensed"/>
                          <a:cs typeface="Roboto Condensed"/>
                          <a:sym typeface="Roboto Condensed"/>
                        </a:rPr>
                        <a:t>Tiêu chí</a:t>
                      </a:r>
                      <a:endParaRPr sz="1100" u="none" cap="none" strike="noStrike">
                        <a:solidFill>
                          <a:schemeClr val="dk1"/>
                        </a:solidFill>
                      </a:endParaRPr>
                    </a:p>
                  </a:txBody>
                  <a:tcPr marT="114300" marB="114300" marR="114300" marL="114300" anchor="ctr">
                    <a:lnL cap="flat" cmpd="sng" w="38100">
                      <a:solidFill>
                        <a:srgbClr val="231F20"/>
                      </a:solidFill>
                      <a:prstDash val="solid"/>
                      <a:round/>
                      <a:headEnd len="sm" w="sm" type="none"/>
                      <a:tailEnd len="sm" w="sm" type="none"/>
                    </a:lnL>
                    <a:lnR cap="flat" cmpd="sng" w="38100">
                      <a:solidFill>
                        <a:srgbClr val="231F20"/>
                      </a:solidFill>
                      <a:prstDash val="solid"/>
                      <a:round/>
                      <a:headEnd len="sm" w="sm" type="none"/>
                      <a:tailEnd len="sm" w="sm" type="none"/>
                    </a:lnR>
                    <a:lnT cap="flat" cmpd="sng" w="38100">
                      <a:solidFill>
                        <a:srgbClr val="231F20"/>
                      </a:solidFill>
                      <a:prstDash val="solid"/>
                      <a:round/>
                      <a:headEnd len="sm" w="sm" type="none"/>
                      <a:tailEnd len="sm" w="sm" type="none"/>
                    </a:lnT>
                    <a:lnB cap="flat" cmpd="sng" w="38100">
                      <a:solidFill>
                        <a:srgbClr val="231F20"/>
                      </a:solidFill>
                      <a:prstDash val="solid"/>
                      <a:round/>
                      <a:headEnd len="sm" w="sm" type="none"/>
                      <a:tailEnd len="sm" w="sm" type="none"/>
                    </a:lnB>
                    <a:solidFill>
                      <a:srgbClr val="F3F3F3"/>
                    </a:solidFill>
                  </a:tcPr>
                </a:tc>
                <a:tc>
                  <a:txBody>
                    <a:bodyPr/>
                    <a:lstStyle/>
                    <a:p>
                      <a:pPr indent="0" lvl="0" marL="0" marR="0" rtl="0" algn="ctr">
                        <a:lnSpc>
                          <a:spcPct val="120000"/>
                        </a:lnSpc>
                        <a:spcBef>
                          <a:spcPts val="0"/>
                        </a:spcBef>
                        <a:spcAft>
                          <a:spcPts val="0"/>
                        </a:spcAft>
                        <a:buNone/>
                      </a:pPr>
                      <a:r>
                        <a:rPr b="1" lang="en-US" sz="3500" u="none" cap="none" strike="noStrike">
                          <a:solidFill>
                            <a:schemeClr val="dk1"/>
                          </a:solidFill>
                          <a:latin typeface="Roboto Condensed"/>
                          <a:ea typeface="Roboto Condensed"/>
                          <a:cs typeface="Roboto Condensed"/>
                          <a:sym typeface="Roboto Condensed"/>
                        </a:rPr>
                        <a:t>Có</a:t>
                      </a:r>
                      <a:endParaRPr sz="1100" u="none" cap="none" strike="noStrike">
                        <a:solidFill>
                          <a:schemeClr val="dk1"/>
                        </a:solidFill>
                      </a:endParaRPr>
                    </a:p>
                  </a:txBody>
                  <a:tcPr marT="114300" marB="114300" marR="114300" marL="114300" anchor="ctr">
                    <a:lnL cap="flat" cmpd="sng" w="38100">
                      <a:solidFill>
                        <a:srgbClr val="231F20"/>
                      </a:solidFill>
                      <a:prstDash val="solid"/>
                      <a:round/>
                      <a:headEnd len="sm" w="sm" type="none"/>
                      <a:tailEnd len="sm" w="sm" type="none"/>
                    </a:lnL>
                    <a:lnR cap="flat" cmpd="sng" w="38100">
                      <a:solidFill>
                        <a:srgbClr val="231F20"/>
                      </a:solidFill>
                      <a:prstDash val="solid"/>
                      <a:round/>
                      <a:headEnd len="sm" w="sm" type="none"/>
                      <a:tailEnd len="sm" w="sm" type="none"/>
                    </a:lnR>
                    <a:lnT cap="flat" cmpd="sng" w="38100">
                      <a:solidFill>
                        <a:srgbClr val="231F20"/>
                      </a:solidFill>
                      <a:prstDash val="solid"/>
                      <a:round/>
                      <a:headEnd len="sm" w="sm" type="none"/>
                      <a:tailEnd len="sm" w="sm" type="none"/>
                    </a:lnT>
                    <a:lnB cap="flat" cmpd="sng" w="38100">
                      <a:solidFill>
                        <a:srgbClr val="231F20"/>
                      </a:solidFill>
                      <a:prstDash val="solid"/>
                      <a:round/>
                      <a:headEnd len="sm" w="sm" type="none"/>
                      <a:tailEnd len="sm" w="sm" type="none"/>
                    </a:lnB>
                    <a:solidFill>
                      <a:srgbClr val="F3F3F3"/>
                    </a:solidFill>
                  </a:tcPr>
                </a:tc>
                <a:tc>
                  <a:txBody>
                    <a:bodyPr/>
                    <a:lstStyle/>
                    <a:p>
                      <a:pPr indent="0" lvl="0" marL="0" marR="0" rtl="0" algn="ctr">
                        <a:lnSpc>
                          <a:spcPct val="120000"/>
                        </a:lnSpc>
                        <a:spcBef>
                          <a:spcPts val="0"/>
                        </a:spcBef>
                        <a:spcAft>
                          <a:spcPts val="0"/>
                        </a:spcAft>
                        <a:buNone/>
                      </a:pPr>
                      <a:r>
                        <a:rPr b="1" lang="en-US" sz="3500" u="none" cap="none" strike="noStrike">
                          <a:solidFill>
                            <a:schemeClr val="dk1"/>
                          </a:solidFill>
                          <a:latin typeface="Roboto Condensed"/>
                          <a:ea typeface="Roboto Condensed"/>
                          <a:cs typeface="Roboto Condensed"/>
                          <a:sym typeface="Roboto Condensed"/>
                        </a:rPr>
                        <a:t>Không</a:t>
                      </a:r>
                      <a:endParaRPr sz="1100" u="none" cap="none" strike="noStrike">
                        <a:solidFill>
                          <a:schemeClr val="dk1"/>
                        </a:solidFill>
                      </a:endParaRPr>
                    </a:p>
                  </a:txBody>
                  <a:tcPr marT="114300" marB="114300" marR="114300" marL="114300" anchor="ctr">
                    <a:lnL cap="flat" cmpd="sng" w="38100">
                      <a:solidFill>
                        <a:srgbClr val="231F20"/>
                      </a:solidFill>
                      <a:prstDash val="solid"/>
                      <a:round/>
                      <a:headEnd len="sm" w="sm" type="none"/>
                      <a:tailEnd len="sm" w="sm" type="none"/>
                    </a:lnL>
                    <a:lnR cap="flat" cmpd="sng" w="38100">
                      <a:solidFill>
                        <a:srgbClr val="231F20"/>
                      </a:solidFill>
                      <a:prstDash val="solid"/>
                      <a:round/>
                      <a:headEnd len="sm" w="sm" type="none"/>
                      <a:tailEnd len="sm" w="sm" type="none"/>
                    </a:lnR>
                    <a:lnT cap="flat" cmpd="sng" w="38100">
                      <a:solidFill>
                        <a:srgbClr val="231F20"/>
                      </a:solidFill>
                      <a:prstDash val="solid"/>
                      <a:round/>
                      <a:headEnd len="sm" w="sm" type="none"/>
                      <a:tailEnd len="sm" w="sm" type="none"/>
                    </a:lnT>
                    <a:lnB cap="flat" cmpd="sng" w="38100">
                      <a:solidFill>
                        <a:srgbClr val="231F20"/>
                      </a:solidFill>
                      <a:prstDash val="solid"/>
                      <a:round/>
                      <a:headEnd len="sm" w="sm" type="none"/>
                      <a:tailEnd len="sm" w="sm" type="none"/>
                    </a:lnB>
                    <a:solidFill>
                      <a:srgbClr val="F3F3F3"/>
                    </a:solidFill>
                  </a:tcPr>
                </a:tc>
              </a:tr>
              <a:tr h="988500">
                <a:tc>
                  <a:txBody>
                    <a:bodyPr/>
                    <a:lstStyle/>
                    <a:p>
                      <a:pPr indent="0" lvl="0" marL="0" marR="0" rtl="0" algn="just">
                        <a:lnSpc>
                          <a:spcPct val="122000"/>
                        </a:lnSpc>
                        <a:spcBef>
                          <a:spcPts val="0"/>
                        </a:spcBef>
                        <a:spcAft>
                          <a:spcPts val="0"/>
                        </a:spcAft>
                        <a:buNone/>
                      </a:pPr>
                      <a:r>
                        <a:rPr lang="en-US" sz="3500" u="none" cap="none" strike="noStrike">
                          <a:solidFill>
                            <a:srgbClr val="000000"/>
                          </a:solidFill>
                          <a:latin typeface="Roboto Condensed"/>
                          <a:ea typeface="Roboto Condensed"/>
                          <a:cs typeface="Roboto Condensed"/>
                          <a:sym typeface="Roboto Condensed"/>
                        </a:rPr>
                        <a:t>Đọc trôi chảy, không bỏ từ, thêm từ.</a:t>
                      </a:r>
                      <a:endParaRPr sz="1100" u="none" cap="none" strike="noStrike"/>
                    </a:p>
                  </a:txBody>
                  <a:tcPr marT="114300" marB="114300" marR="114300" marL="114300" anchor="ctr">
                    <a:lnL cap="flat" cmpd="sng" w="38100">
                      <a:solidFill>
                        <a:srgbClr val="231F20"/>
                      </a:solidFill>
                      <a:prstDash val="solid"/>
                      <a:round/>
                      <a:headEnd len="sm" w="sm" type="none"/>
                      <a:tailEnd len="sm" w="sm" type="none"/>
                    </a:lnL>
                    <a:lnR cap="flat" cmpd="sng" w="38100">
                      <a:solidFill>
                        <a:srgbClr val="231F20"/>
                      </a:solidFill>
                      <a:prstDash val="solid"/>
                      <a:round/>
                      <a:headEnd len="sm" w="sm" type="none"/>
                      <a:tailEnd len="sm" w="sm" type="none"/>
                    </a:lnR>
                    <a:lnT cap="flat" cmpd="sng" w="38100">
                      <a:solidFill>
                        <a:srgbClr val="231F20"/>
                      </a:solidFill>
                      <a:prstDash val="solid"/>
                      <a:round/>
                      <a:headEnd len="sm" w="sm" type="none"/>
                      <a:tailEnd len="sm" w="sm" type="none"/>
                    </a:lnT>
                    <a:lnB cap="flat" cmpd="sng" w="38100">
                      <a:solidFill>
                        <a:srgbClr val="231F20"/>
                      </a:solidFill>
                      <a:prstDash val="solid"/>
                      <a:round/>
                      <a:headEnd len="sm" w="sm" type="none"/>
                      <a:tailEnd len="sm" w="sm" type="none"/>
                    </a:lnB>
                    <a:solidFill>
                      <a:schemeClr val="lt1"/>
                    </a:solidFill>
                  </a:tcPr>
                </a:tc>
                <a:tc>
                  <a:txBody>
                    <a:bodyPr/>
                    <a:lstStyle/>
                    <a:p>
                      <a:pPr indent="0" lvl="0" marL="0" marR="0" rtl="0" algn="l">
                        <a:lnSpc>
                          <a:spcPct val="445454"/>
                        </a:lnSpc>
                        <a:spcBef>
                          <a:spcPts val="0"/>
                        </a:spcBef>
                        <a:spcAft>
                          <a:spcPts val="0"/>
                        </a:spcAft>
                        <a:buNone/>
                      </a:pPr>
                      <a:r>
                        <a:t/>
                      </a:r>
                      <a:endParaRPr sz="1100" u="none" cap="none" strike="noStrike"/>
                    </a:p>
                  </a:txBody>
                  <a:tcPr marT="114300" marB="114300" marR="114300" marL="114300" anchor="ctr">
                    <a:lnL cap="flat" cmpd="sng" w="38100">
                      <a:solidFill>
                        <a:srgbClr val="231F20"/>
                      </a:solidFill>
                      <a:prstDash val="solid"/>
                      <a:round/>
                      <a:headEnd len="sm" w="sm" type="none"/>
                      <a:tailEnd len="sm" w="sm" type="none"/>
                    </a:lnL>
                    <a:lnR cap="flat" cmpd="sng" w="38100">
                      <a:solidFill>
                        <a:srgbClr val="231F20"/>
                      </a:solidFill>
                      <a:prstDash val="solid"/>
                      <a:round/>
                      <a:headEnd len="sm" w="sm" type="none"/>
                      <a:tailEnd len="sm" w="sm" type="none"/>
                    </a:lnR>
                    <a:lnT cap="flat" cmpd="sng" w="38100">
                      <a:solidFill>
                        <a:srgbClr val="231F20"/>
                      </a:solidFill>
                      <a:prstDash val="solid"/>
                      <a:round/>
                      <a:headEnd len="sm" w="sm" type="none"/>
                      <a:tailEnd len="sm" w="sm" type="none"/>
                    </a:lnT>
                    <a:lnB cap="flat" cmpd="sng" w="38100">
                      <a:solidFill>
                        <a:srgbClr val="231F20"/>
                      </a:solidFill>
                      <a:prstDash val="solid"/>
                      <a:round/>
                      <a:headEnd len="sm" w="sm" type="none"/>
                      <a:tailEnd len="sm" w="sm" type="none"/>
                    </a:lnB>
                    <a:solidFill>
                      <a:schemeClr val="lt1"/>
                    </a:solidFill>
                  </a:tcPr>
                </a:tc>
                <a:tc>
                  <a:txBody>
                    <a:bodyPr/>
                    <a:lstStyle/>
                    <a:p>
                      <a:pPr indent="0" lvl="0" marL="0" marR="0" rtl="0" algn="l">
                        <a:lnSpc>
                          <a:spcPct val="445454"/>
                        </a:lnSpc>
                        <a:spcBef>
                          <a:spcPts val="0"/>
                        </a:spcBef>
                        <a:spcAft>
                          <a:spcPts val="0"/>
                        </a:spcAft>
                        <a:buNone/>
                      </a:pPr>
                      <a:r>
                        <a:t/>
                      </a:r>
                      <a:endParaRPr sz="1100" u="none" cap="none" strike="noStrike"/>
                    </a:p>
                  </a:txBody>
                  <a:tcPr marT="114300" marB="114300" marR="114300" marL="114300" anchor="ctr">
                    <a:lnL cap="flat" cmpd="sng" w="38100">
                      <a:solidFill>
                        <a:srgbClr val="231F20"/>
                      </a:solidFill>
                      <a:prstDash val="solid"/>
                      <a:round/>
                      <a:headEnd len="sm" w="sm" type="none"/>
                      <a:tailEnd len="sm" w="sm" type="none"/>
                    </a:lnL>
                    <a:lnR cap="flat" cmpd="sng" w="38100">
                      <a:solidFill>
                        <a:srgbClr val="231F20"/>
                      </a:solidFill>
                      <a:prstDash val="solid"/>
                      <a:round/>
                      <a:headEnd len="sm" w="sm" type="none"/>
                      <a:tailEnd len="sm" w="sm" type="none"/>
                    </a:lnR>
                    <a:lnT cap="flat" cmpd="sng" w="38100">
                      <a:solidFill>
                        <a:srgbClr val="231F20"/>
                      </a:solidFill>
                      <a:prstDash val="solid"/>
                      <a:round/>
                      <a:headEnd len="sm" w="sm" type="none"/>
                      <a:tailEnd len="sm" w="sm" type="none"/>
                    </a:lnT>
                    <a:lnB cap="flat" cmpd="sng" w="38100">
                      <a:solidFill>
                        <a:srgbClr val="231F20"/>
                      </a:solidFill>
                      <a:prstDash val="solid"/>
                      <a:round/>
                      <a:headEnd len="sm" w="sm" type="none"/>
                      <a:tailEnd len="sm" w="sm" type="none"/>
                    </a:lnB>
                    <a:solidFill>
                      <a:schemeClr val="lt1"/>
                    </a:solidFill>
                  </a:tcPr>
                </a:tc>
              </a:tr>
              <a:tr h="988500">
                <a:tc>
                  <a:txBody>
                    <a:bodyPr/>
                    <a:lstStyle/>
                    <a:p>
                      <a:pPr indent="0" lvl="0" marL="0" marR="0" rtl="0" algn="just">
                        <a:lnSpc>
                          <a:spcPct val="122000"/>
                        </a:lnSpc>
                        <a:spcBef>
                          <a:spcPts val="0"/>
                        </a:spcBef>
                        <a:spcAft>
                          <a:spcPts val="0"/>
                        </a:spcAft>
                        <a:buNone/>
                      </a:pPr>
                      <a:r>
                        <a:rPr lang="en-US" sz="3500" u="none" cap="none" strike="noStrike">
                          <a:solidFill>
                            <a:srgbClr val="000000"/>
                          </a:solidFill>
                          <a:latin typeface="Roboto Condensed"/>
                          <a:ea typeface="Roboto Condensed"/>
                          <a:cs typeface="Roboto Condensed"/>
                          <a:sym typeface="Roboto Condensed"/>
                        </a:rPr>
                        <a:t>Đọc to, rõ bảo đảm trong không gian lớp học, cả lớp cùng nghe được.</a:t>
                      </a:r>
                      <a:endParaRPr sz="1100" u="none" cap="none" strike="noStrike"/>
                    </a:p>
                  </a:txBody>
                  <a:tcPr marT="114300" marB="114300" marR="114300" marL="114300" anchor="ctr">
                    <a:lnL cap="flat" cmpd="sng" w="38100">
                      <a:solidFill>
                        <a:srgbClr val="231F20"/>
                      </a:solidFill>
                      <a:prstDash val="solid"/>
                      <a:round/>
                      <a:headEnd len="sm" w="sm" type="none"/>
                      <a:tailEnd len="sm" w="sm" type="none"/>
                    </a:lnL>
                    <a:lnR cap="flat" cmpd="sng" w="38100">
                      <a:solidFill>
                        <a:srgbClr val="231F20"/>
                      </a:solidFill>
                      <a:prstDash val="solid"/>
                      <a:round/>
                      <a:headEnd len="sm" w="sm" type="none"/>
                      <a:tailEnd len="sm" w="sm" type="none"/>
                    </a:lnR>
                    <a:lnT cap="flat" cmpd="sng" w="38100">
                      <a:solidFill>
                        <a:srgbClr val="231F20"/>
                      </a:solidFill>
                      <a:prstDash val="solid"/>
                      <a:round/>
                      <a:headEnd len="sm" w="sm" type="none"/>
                      <a:tailEnd len="sm" w="sm" type="none"/>
                    </a:lnT>
                    <a:lnB cap="flat" cmpd="sng" w="38100">
                      <a:solidFill>
                        <a:srgbClr val="231F20"/>
                      </a:solidFill>
                      <a:prstDash val="solid"/>
                      <a:round/>
                      <a:headEnd len="sm" w="sm" type="none"/>
                      <a:tailEnd len="sm" w="sm" type="none"/>
                    </a:lnB>
                    <a:solidFill>
                      <a:schemeClr val="lt1"/>
                    </a:solidFill>
                  </a:tcPr>
                </a:tc>
                <a:tc>
                  <a:txBody>
                    <a:bodyPr/>
                    <a:lstStyle/>
                    <a:p>
                      <a:pPr indent="0" lvl="0" marL="0" marR="0" rtl="0" algn="l">
                        <a:lnSpc>
                          <a:spcPct val="445454"/>
                        </a:lnSpc>
                        <a:spcBef>
                          <a:spcPts val="0"/>
                        </a:spcBef>
                        <a:spcAft>
                          <a:spcPts val="0"/>
                        </a:spcAft>
                        <a:buNone/>
                      </a:pPr>
                      <a:r>
                        <a:t/>
                      </a:r>
                      <a:endParaRPr sz="1100" u="none" cap="none" strike="noStrike"/>
                    </a:p>
                  </a:txBody>
                  <a:tcPr marT="114300" marB="114300" marR="114300" marL="114300" anchor="ctr">
                    <a:lnL cap="flat" cmpd="sng" w="38100">
                      <a:solidFill>
                        <a:srgbClr val="231F20"/>
                      </a:solidFill>
                      <a:prstDash val="solid"/>
                      <a:round/>
                      <a:headEnd len="sm" w="sm" type="none"/>
                      <a:tailEnd len="sm" w="sm" type="none"/>
                    </a:lnL>
                    <a:lnR cap="flat" cmpd="sng" w="38100">
                      <a:solidFill>
                        <a:srgbClr val="231F20"/>
                      </a:solidFill>
                      <a:prstDash val="solid"/>
                      <a:round/>
                      <a:headEnd len="sm" w="sm" type="none"/>
                      <a:tailEnd len="sm" w="sm" type="none"/>
                    </a:lnR>
                    <a:lnT cap="flat" cmpd="sng" w="38100">
                      <a:solidFill>
                        <a:srgbClr val="231F20"/>
                      </a:solidFill>
                      <a:prstDash val="solid"/>
                      <a:round/>
                      <a:headEnd len="sm" w="sm" type="none"/>
                      <a:tailEnd len="sm" w="sm" type="none"/>
                    </a:lnT>
                    <a:lnB cap="flat" cmpd="sng" w="38100">
                      <a:solidFill>
                        <a:srgbClr val="231F20"/>
                      </a:solidFill>
                      <a:prstDash val="solid"/>
                      <a:round/>
                      <a:headEnd len="sm" w="sm" type="none"/>
                      <a:tailEnd len="sm" w="sm" type="none"/>
                    </a:lnB>
                    <a:solidFill>
                      <a:schemeClr val="lt1"/>
                    </a:solidFill>
                  </a:tcPr>
                </a:tc>
                <a:tc>
                  <a:txBody>
                    <a:bodyPr/>
                    <a:lstStyle/>
                    <a:p>
                      <a:pPr indent="0" lvl="0" marL="0" marR="0" rtl="0" algn="l">
                        <a:lnSpc>
                          <a:spcPct val="445454"/>
                        </a:lnSpc>
                        <a:spcBef>
                          <a:spcPts val="0"/>
                        </a:spcBef>
                        <a:spcAft>
                          <a:spcPts val="0"/>
                        </a:spcAft>
                        <a:buNone/>
                      </a:pPr>
                      <a:r>
                        <a:t/>
                      </a:r>
                      <a:endParaRPr sz="1100" u="none" cap="none" strike="noStrike"/>
                    </a:p>
                  </a:txBody>
                  <a:tcPr marT="114300" marB="114300" marR="114300" marL="114300" anchor="ctr">
                    <a:lnL cap="flat" cmpd="sng" w="38100">
                      <a:solidFill>
                        <a:srgbClr val="231F20"/>
                      </a:solidFill>
                      <a:prstDash val="solid"/>
                      <a:round/>
                      <a:headEnd len="sm" w="sm" type="none"/>
                      <a:tailEnd len="sm" w="sm" type="none"/>
                    </a:lnL>
                    <a:lnR cap="flat" cmpd="sng" w="38100">
                      <a:solidFill>
                        <a:srgbClr val="231F20"/>
                      </a:solidFill>
                      <a:prstDash val="solid"/>
                      <a:round/>
                      <a:headEnd len="sm" w="sm" type="none"/>
                      <a:tailEnd len="sm" w="sm" type="none"/>
                    </a:lnR>
                    <a:lnT cap="flat" cmpd="sng" w="38100">
                      <a:solidFill>
                        <a:srgbClr val="231F20"/>
                      </a:solidFill>
                      <a:prstDash val="solid"/>
                      <a:round/>
                      <a:headEnd len="sm" w="sm" type="none"/>
                      <a:tailEnd len="sm" w="sm" type="none"/>
                    </a:lnT>
                    <a:lnB cap="flat" cmpd="sng" w="38100">
                      <a:solidFill>
                        <a:srgbClr val="231F20"/>
                      </a:solidFill>
                      <a:prstDash val="solid"/>
                      <a:round/>
                      <a:headEnd len="sm" w="sm" type="none"/>
                      <a:tailEnd len="sm" w="sm" type="none"/>
                    </a:lnB>
                    <a:solidFill>
                      <a:schemeClr val="lt1"/>
                    </a:solidFill>
                  </a:tcPr>
                </a:tc>
              </a:tr>
              <a:tr h="988500">
                <a:tc>
                  <a:txBody>
                    <a:bodyPr/>
                    <a:lstStyle/>
                    <a:p>
                      <a:pPr indent="0" lvl="0" marL="0" marR="0" rtl="0" algn="just">
                        <a:lnSpc>
                          <a:spcPct val="122000"/>
                        </a:lnSpc>
                        <a:spcBef>
                          <a:spcPts val="0"/>
                        </a:spcBef>
                        <a:spcAft>
                          <a:spcPts val="0"/>
                        </a:spcAft>
                        <a:buNone/>
                      </a:pPr>
                      <a:r>
                        <a:rPr lang="en-US" sz="3500" u="none" cap="none" strike="noStrike">
                          <a:solidFill>
                            <a:srgbClr val="000000"/>
                          </a:solidFill>
                          <a:latin typeface="Roboto Condensed"/>
                          <a:ea typeface="Roboto Condensed"/>
                          <a:cs typeface="Roboto Condensed"/>
                          <a:sym typeface="Roboto Condensed"/>
                        </a:rPr>
                        <a:t>Tốc độ đọc phù hợp.</a:t>
                      </a:r>
                      <a:endParaRPr sz="1100" u="none" cap="none" strike="noStrike"/>
                    </a:p>
                  </a:txBody>
                  <a:tcPr marT="114300" marB="114300" marR="114300" marL="114300" anchor="ctr">
                    <a:lnL cap="flat" cmpd="sng" w="38100">
                      <a:solidFill>
                        <a:srgbClr val="231F20"/>
                      </a:solidFill>
                      <a:prstDash val="solid"/>
                      <a:round/>
                      <a:headEnd len="sm" w="sm" type="none"/>
                      <a:tailEnd len="sm" w="sm" type="none"/>
                    </a:lnL>
                    <a:lnR cap="flat" cmpd="sng" w="38100">
                      <a:solidFill>
                        <a:srgbClr val="231F20"/>
                      </a:solidFill>
                      <a:prstDash val="solid"/>
                      <a:round/>
                      <a:headEnd len="sm" w="sm" type="none"/>
                      <a:tailEnd len="sm" w="sm" type="none"/>
                    </a:lnR>
                    <a:lnT cap="flat" cmpd="sng" w="38100">
                      <a:solidFill>
                        <a:srgbClr val="231F20"/>
                      </a:solidFill>
                      <a:prstDash val="solid"/>
                      <a:round/>
                      <a:headEnd len="sm" w="sm" type="none"/>
                      <a:tailEnd len="sm" w="sm" type="none"/>
                    </a:lnT>
                    <a:lnB cap="flat" cmpd="sng" w="38100">
                      <a:solidFill>
                        <a:srgbClr val="231F20"/>
                      </a:solidFill>
                      <a:prstDash val="solid"/>
                      <a:round/>
                      <a:headEnd len="sm" w="sm" type="none"/>
                      <a:tailEnd len="sm" w="sm" type="none"/>
                    </a:lnB>
                    <a:solidFill>
                      <a:schemeClr val="lt1"/>
                    </a:solidFill>
                  </a:tcPr>
                </a:tc>
                <a:tc>
                  <a:txBody>
                    <a:bodyPr/>
                    <a:lstStyle/>
                    <a:p>
                      <a:pPr indent="0" lvl="0" marL="0" marR="0" rtl="0" algn="l">
                        <a:lnSpc>
                          <a:spcPct val="445454"/>
                        </a:lnSpc>
                        <a:spcBef>
                          <a:spcPts val="0"/>
                        </a:spcBef>
                        <a:spcAft>
                          <a:spcPts val="0"/>
                        </a:spcAft>
                        <a:buNone/>
                      </a:pPr>
                      <a:r>
                        <a:t/>
                      </a:r>
                      <a:endParaRPr sz="1100" u="none" cap="none" strike="noStrike"/>
                    </a:p>
                  </a:txBody>
                  <a:tcPr marT="114300" marB="114300" marR="114300" marL="114300" anchor="ctr">
                    <a:lnL cap="flat" cmpd="sng" w="38100">
                      <a:solidFill>
                        <a:srgbClr val="231F20"/>
                      </a:solidFill>
                      <a:prstDash val="solid"/>
                      <a:round/>
                      <a:headEnd len="sm" w="sm" type="none"/>
                      <a:tailEnd len="sm" w="sm" type="none"/>
                    </a:lnL>
                    <a:lnR cap="flat" cmpd="sng" w="38100">
                      <a:solidFill>
                        <a:srgbClr val="231F20"/>
                      </a:solidFill>
                      <a:prstDash val="solid"/>
                      <a:round/>
                      <a:headEnd len="sm" w="sm" type="none"/>
                      <a:tailEnd len="sm" w="sm" type="none"/>
                    </a:lnR>
                    <a:lnT cap="flat" cmpd="sng" w="38100">
                      <a:solidFill>
                        <a:srgbClr val="231F20"/>
                      </a:solidFill>
                      <a:prstDash val="solid"/>
                      <a:round/>
                      <a:headEnd len="sm" w="sm" type="none"/>
                      <a:tailEnd len="sm" w="sm" type="none"/>
                    </a:lnT>
                    <a:lnB cap="flat" cmpd="sng" w="38100">
                      <a:solidFill>
                        <a:srgbClr val="231F20"/>
                      </a:solidFill>
                      <a:prstDash val="solid"/>
                      <a:round/>
                      <a:headEnd len="sm" w="sm" type="none"/>
                      <a:tailEnd len="sm" w="sm" type="none"/>
                    </a:lnB>
                    <a:solidFill>
                      <a:schemeClr val="lt1"/>
                    </a:solidFill>
                  </a:tcPr>
                </a:tc>
                <a:tc>
                  <a:txBody>
                    <a:bodyPr/>
                    <a:lstStyle/>
                    <a:p>
                      <a:pPr indent="0" lvl="0" marL="0" marR="0" rtl="0" algn="l">
                        <a:lnSpc>
                          <a:spcPct val="445454"/>
                        </a:lnSpc>
                        <a:spcBef>
                          <a:spcPts val="0"/>
                        </a:spcBef>
                        <a:spcAft>
                          <a:spcPts val="0"/>
                        </a:spcAft>
                        <a:buNone/>
                      </a:pPr>
                      <a:r>
                        <a:t/>
                      </a:r>
                      <a:endParaRPr sz="1100" u="none" cap="none" strike="noStrike"/>
                    </a:p>
                  </a:txBody>
                  <a:tcPr marT="114300" marB="114300" marR="114300" marL="114300" anchor="ctr">
                    <a:lnL cap="flat" cmpd="sng" w="38100">
                      <a:solidFill>
                        <a:srgbClr val="231F20"/>
                      </a:solidFill>
                      <a:prstDash val="solid"/>
                      <a:round/>
                      <a:headEnd len="sm" w="sm" type="none"/>
                      <a:tailEnd len="sm" w="sm" type="none"/>
                    </a:lnL>
                    <a:lnR cap="flat" cmpd="sng" w="38100">
                      <a:solidFill>
                        <a:srgbClr val="231F20"/>
                      </a:solidFill>
                      <a:prstDash val="solid"/>
                      <a:round/>
                      <a:headEnd len="sm" w="sm" type="none"/>
                      <a:tailEnd len="sm" w="sm" type="none"/>
                    </a:lnR>
                    <a:lnT cap="flat" cmpd="sng" w="38100">
                      <a:solidFill>
                        <a:srgbClr val="231F20"/>
                      </a:solidFill>
                      <a:prstDash val="solid"/>
                      <a:round/>
                      <a:headEnd len="sm" w="sm" type="none"/>
                      <a:tailEnd len="sm" w="sm" type="none"/>
                    </a:lnT>
                    <a:lnB cap="flat" cmpd="sng" w="38100">
                      <a:solidFill>
                        <a:srgbClr val="231F20"/>
                      </a:solidFill>
                      <a:prstDash val="solid"/>
                      <a:round/>
                      <a:headEnd len="sm" w="sm" type="none"/>
                      <a:tailEnd len="sm" w="sm" type="none"/>
                    </a:lnB>
                    <a:solidFill>
                      <a:schemeClr val="lt1"/>
                    </a:solidFill>
                  </a:tcPr>
                </a:tc>
              </a:tr>
              <a:tr h="988500">
                <a:tc>
                  <a:txBody>
                    <a:bodyPr/>
                    <a:lstStyle/>
                    <a:p>
                      <a:pPr indent="0" lvl="0" marL="0" marR="0" rtl="0" algn="just">
                        <a:lnSpc>
                          <a:spcPct val="122000"/>
                        </a:lnSpc>
                        <a:spcBef>
                          <a:spcPts val="0"/>
                        </a:spcBef>
                        <a:spcAft>
                          <a:spcPts val="0"/>
                        </a:spcAft>
                        <a:buNone/>
                      </a:pPr>
                      <a:r>
                        <a:rPr lang="en-US" sz="3500" u="none" cap="none" strike="noStrike">
                          <a:solidFill>
                            <a:srgbClr val="000000"/>
                          </a:solidFill>
                          <a:latin typeface="Roboto Condensed"/>
                          <a:ea typeface="Roboto Condensed"/>
                          <a:cs typeface="Roboto Condensed"/>
                          <a:sym typeface="Roboto Condensed"/>
                        </a:rPr>
                        <a:t>Sử dụng giọng điệu khác nhau để thể hiện được cảm xúc của tác giả.</a:t>
                      </a:r>
                      <a:endParaRPr sz="1100" u="none" cap="none" strike="noStrike"/>
                    </a:p>
                  </a:txBody>
                  <a:tcPr marT="114300" marB="114300" marR="114300" marL="114300" anchor="ctr">
                    <a:lnL cap="flat" cmpd="sng" w="38100">
                      <a:solidFill>
                        <a:srgbClr val="231F20"/>
                      </a:solidFill>
                      <a:prstDash val="solid"/>
                      <a:round/>
                      <a:headEnd len="sm" w="sm" type="none"/>
                      <a:tailEnd len="sm" w="sm" type="none"/>
                    </a:lnL>
                    <a:lnR cap="flat" cmpd="sng" w="38100">
                      <a:solidFill>
                        <a:srgbClr val="231F20"/>
                      </a:solidFill>
                      <a:prstDash val="solid"/>
                      <a:round/>
                      <a:headEnd len="sm" w="sm" type="none"/>
                      <a:tailEnd len="sm" w="sm" type="none"/>
                    </a:lnR>
                    <a:lnT cap="flat" cmpd="sng" w="38100">
                      <a:solidFill>
                        <a:srgbClr val="231F20"/>
                      </a:solidFill>
                      <a:prstDash val="solid"/>
                      <a:round/>
                      <a:headEnd len="sm" w="sm" type="none"/>
                      <a:tailEnd len="sm" w="sm" type="none"/>
                    </a:lnT>
                    <a:lnB cap="flat" cmpd="sng" w="38100">
                      <a:solidFill>
                        <a:srgbClr val="231F20"/>
                      </a:solidFill>
                      <a:prstDash val="solid"/>
                      <a:round/>
                      <a:headEnd len="sm" w="sm" type="none"/>
                      <a:tailEnd len="sm" w="sm" type="none"/>
                    </a:lnB>
                    <a:solidFill>
                      <a:schemeClr val="lt1"/>
                    </a:solidFill>
                  </a:tcPr>
                </a:tc>
                <a:tc>
                  <a:txBody>
                    <a:bodyPr/>
                    <a:lstStyle/>
                    <a:p>
                      <a:pPr indent="0" lvl="0" marL="0" marR="0" rtl="0" algn="l">
                        <a:lnSpc>
                          <a:spcPct val="445454"/>
                        </a:lnSpc>
                        <a:spcBef>
                          <a:spcPts val="0"/>
                        </a:spcBef>
                        <a:spcAft>
                          <a:spcPts val="0"/>
                        </a:spcAft>
                        <a:buNone/>
                      </a:pPr>
                      <a:r>
                        <a:t/>
                      </a:r>
                      <a:endParaRPr sz="1100" u="none" cap="none" strike="noStrike"/>
                    </a:p>
                  </a:txBody>
                  <a:tcPr marT="114300" marB="114300" marR="114300" marL="114300" anchor="ctr">
                    <a:lnL cap="flat" cmpd="sng" w="38100">
                      <a:solidFill>
                        <a:srgbClr val="231F20"/>
                      </a:solidFill>
                      <a:prstDash val="solid"/>
                      <a:round/>
                      <a:headEnd len="sm" w="sm" type="none"/>
                      <a:tailEnd len="sm" w="sm" type="none"/>
                    </a:lnL>
                    <a:lnR cap="flat" cmpd="sng" w="38100">
                      <a:solidFill>
                        <a:srgbClr val="231F20"/>
                      </a:solidFill>
                      <a:prstDash val="solid"/>
                      <a:round/>
                      <a:headEnd len="sm" w="sm" type="none"/>
                      <a:tailEnd len="sm" w="sm" type="none"/>
                    </a:lnR>
                    <a:lnT cap="flat" cmpd="sng" w="38100">
                      <a:solidFill>
                        <a:srgbClr val="231F20"/>
                      </a:solidFill>
                      <a:prstDash val="solid"/>
                      <a:round/>
                      <a:headEnd len="sm" w="sm" type="none"/>
                      <a:tailEnd len="sm" w="sm" type="none"/>
                    </a:lnT>
                    <a:lnB cap="flat" cmpd="sng" w="38100">
                      <a:solidFill>
                        <a:srgbClr val="231F20"/>
                      </a:solidFill>
                      <a:prstDash val="solid"/>
                      <a:round/>
                      <a:headEnd len="sm" w="sm" type="none"/>
                      <a:tailEnd len="sm" w="sm" type="none"/>
                    </a:lnB>
                    <a:solidFill>
                      <a:schemeClr val="lt1"/>
                    </a:solidFill>
                  </a:tcPr>
                </a:tc>
                <a:tc>
                  <a:txBody>
                    <a:bodyPr/>
                    <a:lstStyle/>
                    <a:p>
                      <a:pPr indent="0" lvl="0" marL="0" marR="0" rtl="0" algn="l">
                        <a:lnSpc>
                          <a:spcPct val="445454"/>
                        </a:lnSpc>
                        <a:spcBef>
                          <a:spcPts val="0"/>
                        </a:spcBef>
                        <a:spcAft>
                          <a:spcPts val="0"/>
                        </a:spcAft>
                        <a:buNone/>
                      </a:pPr>
                      <a:r>
                        <a:t/>
                      </a:r>
                      <a:endParaRPr sz="1100" u="none" cap="none" strike="noStrike"/>
                    </a:p>
                  </a:txBody>
                  <a:tcPr marT="114300" marB="114300" marR="114300" marL="114300" anchor="ctr">
                    <a:lnL cap="flat" cmpd="sng" w="38100">
                      <a:solidFill>
                        <a:srgbClr val="231F20"/>
                      </a:solidFill>
                      <a:prstDash val="solid"/>
                      <a:round/>
                      <a:headEnd len="sm" w="sm" type="none"/>
                      <a:tailEnd len="sm" w="sm" type="none"/>
                    </a:lnL>
                    <a:lnR cap="flat" cmpd="sng" w="38100">
                      <a:solidFill>
                        <a:srgbClr val="231F20"/>
                      </a:solidFill>
                      <a:prstDash val="solid"/>
                      <a:round/>
                      <a:headEnd len="sm" w="sm" type="none"/>
                      <a:tailEnd len="sm" w="sm" type="none"/>
                    </a:lnR>
                    <a:lnT cap="flat" cmpd="sng" w="38100">
                      <a:solidFill>
                        <a:srgbClr val="231F20"/>
                      </a:solidFill>
                      <a:prstDash val="solid"/>
                      <a:round/>
                      <a:headEnd len="sm" w="sm" type="none"/>
                      <a:tailEnd len="sm" w="sm" type="none"/>
                    </a:lnT>
                    <a:lnB cap="flat" cmpd="sng" w="38100">
                      <a:solidFill>
                        <a:srgbClr val="231F20"/>
                      </a:solidFill>
                      <a:prstDash val="solid"/>
                      <a:round/>
                      <a:headEnd len="sm" w="sm" type="none"/>
                      <a:tailEnd len="sm" w="sm" type="none"/>
                    </a:lnB>
                    <a:solidFill>
                      <a:schemeClr val="lt1"/>
                    </a:solidFill>
                  </a:tcPr>
                </a:tc>
              </a:tr>
            </a:tbl>
          </a:graphicData>
        </a:graphic>
      </p:graphicFrame>
      <p:sp>
        <p:nvSpPr>
          <p:cNvPr id="180" name="Google Shape;180;p4"/>
          <p:cNvSpPr txBox="1"/>
          <p:nvPr/>
        </p:nvSpPr>
        <p:spPr>
          <a:xfrm>
            <a:off x="780309" y="995563"/>
            <a:ext cx="6932191"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2. ĐỌC VĂN BẢN</a:t>
            </a:r>
            <a:endParaRPr/>
          </a:p>
        </p:txBody>
      </p:sp>
      <p:sp>
        <p:nvSpPr>
          <p:cNvPr id="181" name="Google Shape;181;p4"/>
          <p:cNvSpPr txBox="1"/>
          <p:nvPr/>
        </p:nvSpPr>
        <p:spPr>
          <a:xfrm>
            <a:off x="780309" y="2750016"/>
            <a:ext cx="16333391" cy="618490"/>
          </a:xfrm>
          <a:prstGeom prst="rect">
            <a:avLst/>
          </a:prstGeom>
          <a:noFill/>
          <a:ln>
            <a:noFill/>
          </a:ln>
        </p:spPr>
        <p:txBody>
          <a:bodyPr anchorCtr="0" anchor="t" bIns="0" lIns="0" spcFirstLastPara="1" rIns="0" wrap="square" tIns="0">
            <a:spAutoFit/>
          </a:bodyPr>
          <a:lstStyle/>
          <a:p>
            <a:pPr indent="0" lvl="0" marL="0" marR="0" rtl="0" algn="just">
              <a:lnSpc>
                <a:spcPct val="122005"/>
              </a:lnSpc>
              <a:spcBef>
                <a:spcPts val="0"/>
              </a:spcBef>
              <a:spcAft>
                <a:spcPts val="0"/>
              </a:spcAft>
              <a:buNone/>
            </a:pPr>
            <a:r>
              <a:rPr b="0" i="0" lang="en-US" sz="3999" u="none" cap="none" strike="noStrike">
                <a:solidFill>
                  <a:srgbClr val="000000"/>
                </a:solidFill>
                <a:latin typeface="Roboto Condensed"/>
                <a:ea typeface="Roboto Condensed"/>
                <a:cs typeface="Roboto Condensed"/>
                <a:sym typeface="Roboto Condensed"/>
              </a:rPr>
              <a:t>Đọc thành tiếng văn bản “Vĩnh biệt Cửu Trùng Đài” theo phân vai.</a:t>
            </a:r>
            <a:endParaRPr/>
          </a:p>
        </p:txBody>
      </p:sp>
      <p:sp>
        <p:nvSpPr>
          <p:cNvPr id="182" name="Google Shape;182;p4"/>
          <p:cNvSpPr/>
          <p:nvPr/>
        </p:nvSpPr>
        <p:spPr>
          <a:xfrm>
            <a:off x="0" y="8732519"/>
            <a:ext cx="18288000" cy="1548767"/>
          </a:xfrm>
          <a:custGeom>
            <a:rect b="b" l="l" r="r" t="t"/>
            <a:pathLst>
              <a:path extrusionOk="0" h="1548767" w="18288000">
                <a:moveTo>
                  <a:pt x="0" y="0"/>
                </a:moveTo>
                <a:lnTo>
                  <a:pt x="18288000" y="0"/>
                </a:lnTo>
                <a:lnTo>
                  <a:pt x="18288000" y="1548766"/>
                </a:lnTo>
                <a:lnTo>
                  <a:pt x="0" y="1548766"/>
                </a:lnTo>
                <a:lnTo>
                  <a:pt x="0" y="0"/>
                </a:lnTo>
                <a:close/>
              </a:path>
            </a:pathLst>
          </a:custGeom>
          <a:blipFill rotWithShape="1">
            <a:blip r:embed="rId4">
              <a:alphaModFix/>
            </a:blip>
            <a:stretch>
              <a:fillRect b="-124047" l="0" r="0" t="-135698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animEffect filter="fade" transition="in">
                                      <p:cBhvr>
                                        <p:cTn dur="500"/>
                                        <p:tgtEl>
                                          <p:spTgt spid="1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animEffect filter="fade" transition="in">
                                      <p:cBhvr>
                                        <p:cTn dur="500"/>
                                        <p:tgtEl>
                                          <p:spTgt spid="1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5"/>
          <p:cNvSpPr/>
          <p:nvPr/>
        </p:nvSpPr>
        <p:spPr>
          <a:xfrm>
            <a:off x="19625" y="96600"/>
            <a:ext cx="1915668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192" name="Google Shape;192;p5"/>
          <p:cNvSpPr/>
          <p:nvPr/>
        </p:nvSpPr>
        <p:spPr>
          <a:xfrm>
            <a:off x="-24257" y="-2485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5"/>
          <p:cNvSpPr/>
          <p:nvPr/>
        </p:nvSpPr>
        <p:spPr>
          <a:xfrm>
            <a:off x="9144000" y="96588"/>
            <a:ext cx="850011" cy="482918"/>
          </a:xfrm>
          <a:custGeom>
            <a:rect b="b" l="l" r="r" t="t"/>
            <a:pathLst>
              <a:path extrusionOk="0" h="643890" w="1133348">
                <a:moveTo>
                  <a:pt x="0" y="0"/>
                </a:moveTo>
                <a:lnTo>
                  <a:pt x="1133348" y="0"/>
                </a:lnTo>
                <a:lnTo>
                  <a:pt x="1133348" y="643890"/>
                </a:lnTo>
                <a:lnTo>
                  <a:pt x="0" y="643890"/>
                </a:lnTo>
                <a:close/>
              </a:path>
            </a:pathLst>
          </a:custGeom>
          <a:solidFill>
            <a:srgbClr val="C00000"/>
          </a:solidFill>
          <a:ln>
            <a:noFill/>
          </a:ln>
        </p:spPr>
      </p:sp>
      <p:sp>
        <p:nvSpPr>
          <p:cNvPr id="194" name="Google Shape;194;p5"/>
          <p:cNvSpPr txBox="1"/>
          <p:nvPr/>
        </p:nvSpPr>
        <p:spPr>
          <a:xfrm>
            <a:off x="824915" y="1987744"/>
            <a:ext cx="5233504" cy="622935"/>
          </a:xfrm>
          <a:prstGeom prst="rect">
            <a:avLst/>
          </a:prstGeom>
          <a:noFill/>
          <a:ln>
            <a:noFill/>
          </a:ln>
        </p:spPr>
        <p:txBody>
          <a:bodyPr anchorCtr="0" anchor="t" bIns="0" lIns="0" spcFirstLastPara="1" rIns="0" wrap="square" tIns="0">
            <a:spAutoFit/>
          </a:bodyPr>
          <a:lstStyle/>
          <a:p>
            <a:pPr indent="0" lvl="0" marL="0" marR="0" rtl="0" algn="just">
              <a:lnSpc>
                <a:spcPct val="123005"/>
              </a:lnSpc>
              <a:spcBef>
                <a:spcPts val="0"/>
              </a:spcBef>
              <a:spcAft>
                <a:spcPts val="0"/>
              </a:spcAft>
              <a:buNone/>
            </a:pPr>
            <a:r>
              <a:rPr b="1" i="0" lang="en-US" sz="3999" u="none" cap="none" strike="noStrike">
                <a:solidFill>
                  <a:srgbClr val="000000"/>
                </a:solidFill>
                <a:latin typeface="Roboto Condensed"/>
                <a:ea typeface="Roboto Condensed"/>
                <a:cs typeface="Roboto Condensed"/>
                <a:sym typeface="Roboto Condensed"/>
              </a:rPr>
              <a:t>Nhiệm vụ trước tiết học:</a:t>
            </a:r>
            <a:endParaRPr/>
          </a:p>
        </p:txBody>
      </p:sp>
      <p:sp>
        <p:nvSpPr>
          <p:cNvPr id="195" name="Google Shape;195;p5"/>
          <p:cNvSpPr/>
          <p:nvPr/>
        </p:nvSpPr>
        <p:spPr>
          <a:xfrm>
            <a:off x="8909399" y="6432205"/>
            <a:ext cx="9937460" cy="3776235"/>
          </a:xfrm>
          <a:custGeom>
            <a:rect b="b" l="l" r="r" t="t"/>
            <a:pathLst>
              <a:path extrusionOk="0" h="3776235" w="9937460">
                <a:moveTo>
                  <a:pt x="0" y="0"/>
                </a:moveTo>
                <a:lnTo>
                  <a:pt x="9937460" y="0"/>
                </a:lnTo>
                <a:lnTo>
                  <a:pt x="9937460" y="3776234"/>
                </a:lnTo>
                <a:lnTo>
                  <a:pt x="0" y="3776234"/>
                </a:lnTo>
                <a:lnTo>
                  <a:pt x="0" y="0"/>
                </a:lnTo>
                <a:close/>
              </a:path>
            </a:pathLst>
          </a:custGeom>
          <a:blipFill rotWithShape="1">
            <a:blip r:embed="rId4">
              <a:alphaModFix amt="44999"/>
            </a:blip>
            <a:stretch>
              <a:fillRect b="0" l="0" r="0" t="0"/>
            </a:stretch>
          </a:blipFill>
          <a:ln>
            <a:noFill/>
          </a:ln>
        </p:spPr>
      </p:sp>
      <p:sp>
        <p:nvSpPr>
          <p:cNvPr id="196" name="Google Shape;196;p5"/>
          <p:cNvSpPr txBox="1"/>
          <p:nvPr/>
        </p:nvSpPr>
        <p:spPr>
          <a:xfrm>
            <a:off x="637345" y="688617"/>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197" name="Google Shape;197;p5"/>
          <p:cNvSpPr/>
          <p:nvPr/>
        </p:nvSpPr>
        <p:spPr>
          <a:xfrm>
            <a:off x="0" y="7986650"/>
            <a:ext cx="19659600" cy="2294633"/>
          </a:xfrm>
          <a:custGeom>
            <a:rect b="b" l="l" r="r" t="t"/>
            <a:pathLst>
              <a:path extrusionOk="0" h="2294633" w="18288000">
                <a:moveTo>
                  <a:pt x="0" y="0"/>
                </a:moveTo>
                <a:lnTo>
                  <a:pt x="18288000" y="0"/>
                </a:lnTo>
                <a:lnTo>
                  <a:pt x="18288000" y="2294632"/>
                </a:lnTo>
                <a:lnTo>
                  <a:pt x="0" y="2294632"/>
                </a:lnTo>
                <a:lnTo>
                  <a:pt x="0" y="0"/>
                </a:lnTo>
                <a:close/>
              </a:path>
            </a:pathLst>
          </a:custGeom>
          <a:blipFill rotWithShape="1">
            <a:blip r:embed="rId5">
              <a:alphaModFix/>
            </a:blip>
            <a:stretch>
              <a:fillRect b="-51254" l="0" r="0" t="-916095"/>
            </a:stretch>
          </a:blipFill>
          <a:ln>
            <a:noFill/>
          </a:ln>
        </p:spPr>
      </p:sp>
      <p:sp>
        <p:nvSpPr>
          <p:cNvPr id="198" name="Google Shape;198;p5"/>
          <p:cNvSpPr/>
          <p:nvPr/>
        </p:nvSpPr>
        <p:spPr>
          <a:xfrm>
            <a:off x="637345" y="2601154"/>
            <a:ext cx="1457641" cy="1457641"/>
          </a:xfrm>
          <a:custGeom>
            <a:rect b="b" l="l" r="r" t="t"/>
            <a:pathLst>
              <a:path extrusionOk="0" h="1457641" w="1457641">
                <a:moveTo>
                  <a:pt x="0" y="0"/>
                </a:moveTo>
                <a:lnTo>
                  <a:pt x="1457641" y="0"/>
                </a:lnTo>
                <a:lnTo>
                  <a:pt x="1457641" y="1457641"/>
                </a:lnTo>
                <a:lnTo>
                  <a:pt x="0" y="1457641"/>
                </a:lnTo>
                <a:lnTo>
                  <a:pt x="0" y="0"/>
                </a:lnTo>
                <a:close/>
              </a:path>
            </a:pathLst>
          </a:custGeom>
          <a:blipFill rotWithShape="1">
            <a:blip r:embed="rId6">
              <a:alphaModFix/>
            </a:blip>
            <a:stretch>
              <a:fillRect b="0" l="0" r="0" t="0"/>
            </a:stretch>
          </a:blipFill>
          <a:ln>
            <a:noFill/>
          </a:ln>
        </p:spPr>
      </p:sp>
      <p:grpSp>
        <p:nvGrpSpPr>
          <p:cNvPr id="199" name="Google Shape;199;p5"/>
          <p:cNvGrpSpPr/>
          <p:nvPr/>
        </p:nvGrpSpPr>
        <p:grpSpPr>
          <a:xfrm>
            <a:off x="2238079" y="2637468"/>
            <a:ext cx="15421230" cy="1111228"/>
            <a:chOff x="0" y="-38100"/>
            <a:chExt cx="4061559" cy="292669"/>
          </a:xfrm>
        </p:grpSpPr>
        <p:sp>
          <p:nvSpPr>
            <p:cNvPr id="200" name="Google Shape;200;p5"/>
            <p:cNvSpPr/>
            <p:nvPr/>
          </p:nvSpPr>
          <p:spPr>
            <a:xfrm>
              <a:off x="0" y="0"/>
              <a:ext cx="4061559" cy="254569"/>
            </a:xfrm>
            <a:custGeom>
              <a:rect b="b" l="l" r="r" t="t"/>
              <a:pathLst>
                <a:path extrusionOk="0" h="254569" w="4061559">
                  <a:moveTo>
                    <a:pt x="25604" y="0"/>
                  </a:moveTo>
                  <a:lnTo>
                    <a:pt x="4035955" y="0"/>
                  </a:lnTo>
                  <a:cubicBezTo>
                    <a:pt x="4050095" y="0"/>
                    <a:pt x="4061559" y="11463"/>
                    <a:pt x="4061559" y="25604"/>
                  </a:cubicBezTo>
                  <a:lnTo>
                    <a:pt x="4061559" y="228966"/>
                  </a:lnTo>
                  <a:cubicBezTo>
                    <a:pt x="4061559" y="243106"/>
                    <a:pt x="4050095" y="254569"/>
                    <a:pt x="4035955" y="254569"/>
                  </a:cubicBezTo>
                  <a:lnTo>
                    <a:pt x="25604" y="254569"/>
                  </a:lnTo>
                  <a:cubicBezTo>
                    <a:pt x="11463" y="254569"/>
                    <a:pt x="0" y="243106"/>
                    <a:pt x="0" y="228966"/>
                  </a:cubicBezTo>
                  <a:lnTo>
                    <a:pt x="0" y="25604"/>
                  </a:lnTo>
                  <a:cubicBezTo>
                    <a:pt x="0" y="11463"/>
                    <a:pt x="11463" y="0"/>
                    <a:pt x="25604"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5"/>
            <p:cNvSpPr txBox="1"/>
            <p:nvPr/>
          </p:nvSpPr>
          <p:spPr>
            <a:xfrm>
              <a:off x="0" y="-38100"/>
              <a:ext cx="4061559" cy="292669"/>
            </a:xfrm>
            <a:prstGeom prst="rect">
              <a:avLst/>
            </a:prstGeom>
            <a:solidFill>
              <a:srgbClr val="EFEFEF"/>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2" name="Google Shape;202;p5"/>
          <p:cNvSpPr/>
          <p:nvPr/>
        </p:nvSpPr>
        <p:spPr>
          <a:xfrm>
            <a:off x="637345" y="3849666"/>
            <a:ext cx="1424032" cy="1424032"/>
          </a:xfrm>
          <a:custGeom>
            <a:rect b="b" l="l" r="r" t="t"/>
            <a:pathLst>
              <a:path extrusionOk="0" h="1424032" w="1424032">
                <a:moveTo>
                  <a:pt x="0" y="0"/>
                </a:moveTo>
                <a:lnTo>
                  <a:pt x="1424031" y="0"/>
                </a:lnTo>
                <a:lnTo>
                  <a:pt x="1424031" y="1424031"/>
                </a:lnTo>
                <a:lnTo>
                  <a:pt x="0" y="1424031"/>
                </a:lnTo>
                <a:lnTo>
                  <a:pt x="0" y="0"/>
                </a:lnTo>
                <a:close/>
              </a:path>
            </a:pathLst>
          </a:custGeom>
          <a:blipFill rotWithShape="1">
            <a:blip r:embed="rId7">
              <a:alphaModFix/>
            </a:blip>
            <a:stretch>
              <a:fillRect b="0" l="0" r="0" t="0"/>
            </a:stretch>
          </a:blipFill>
          <a:ln>
            <a:noFill/>
          </a:ln>
        </p:spPr>
      </p:sp>
      <p:sp>
        <p:nvSpPr>
          <p:cNvPr id="203" name="Google Shape;203;p5"/>
          <p:cNvSpPr/>
          <p:nvPr/>
        </p:nvSpPr>
        <p:spPr>
          <a:xfrm>
            <a:off x="637345" y="5086348"/>
            <a:ext cx="1487341" cy="1487341"/>
          </a:xfrm>
          <a:custGeom>
            <a:rect b="b" l="l" r="r" t="t"/>
            <a:pathLst>
              <a:path extrusionOk="0" h="1487341" w="1487341">
                <a:moveTo>
                  <a:pt x="0" y="0"/>
                </a:moveTo>
                <a:lnTo>
                  <a:pt x="1487340" y="0"/>
                </a:lnTo>
                <a:lnTo>
                  <a:pt x="1487340" y="1487340"/>
                </a:lnTo>
                <a:lnTo>
                  <a:pt x="0" y="1487340"/>
                </a:lnTo>
                <a:lnTo>
                  <a:pt x="0" y="0"/>
                </a:lnTo>
                <a:close/>
              </a:path>
            </a:pathLst>
          </a:custGeom>
          <a:blipFill rotWithShape="1">
            <a:blip r:embed="rId8">
              <a:alphaModFix/>
            </a:blip>
            <a:stretch>
              <a:fillRect b="0" l="0" r="0" t="0"/>
            </a:stretch>
          </a:blipFill>
          <a:ln>
            <a:noFill/>
          </a:ln>
        </p:spPr>
      </p:sp>
      <p:grpSp>
        <p:nvGrpSpPr>
          <p:cNvPr id="204" name="Google Shape;204;p5"/>
          <p:cNvGrpSpPr/>
          <p:nvPr/>
        </p:nvGrpSpPr>
        <p:grpSpPr>
          <a:xfrm>
            <a:off x="2283390" y="3914134"/>
            <a:ext cx="15421230" cy="1111228"/>
            <a:chOff x="0" y="-38100"/>
            <a:chExt cx="4061559" cy="292669"/>
          </a:xfrm>
        </p:grpSpPr>
        <p:sp>
          <p:nvSpPr>
            <p:cNvPr id="205" name="Google Shape;205;p5"/>
            <p:cNvSpPr/>
            <p:nvPr/>
          </p:nvSpPr>
          <p:spPr>
            <a:xfrm>
              <a:off x="0" y="0"/>
              <a:ext cx="4061559" cy="254569"/>
            </a:xfrm>
            <a:custGeom>
              <a:rect b="b" l="l" r="r" t="t"/>
              <a:pathLst>
                <a:path extrusionOk="0" h="254569" w="4061559">
                  <a:moveTo>
                    <a:pt x="25604" y="0"/>
                  </a:moveTo>
                  <a:lnTo>
                    <a:pt x="4035955" y="0"/>
                  </a:lnTo>
                  <a:cubicBezTo>
                    <a:pt x="4050095" y="0"/>
                    <a:pt x="4061559" y="11463"/>
                    <a:pt x="4061559" y="25604"/>
                  </a:cubicBezTo>
                  <a:lnTo>
                    <a:pt x="4061559" y="228966"/>
                  </a:lnTo>
                  <a:cubicBezTo>
                    <a:pt x="4061559" y="243106"/>
                    <a:pt x="4050095" y="254569"/>
                    <a:pt x="4035955" y="254569"/>
                  </a:cubicBezTo>
                  <a:lnTo>
                    <a:pt x="25604" y="254569"/>
                  </a:lnTo>
                  <a:cubicBezTo>
                    <a:pt x="11463" y="254569"/>
                    <a:pt x="0" y="243106"/>
                    <a:pt x="0" y="228966"/>
                  </a:cubicBezTo>
                  <a:lnTo>
                    <a:pt x="0" y="25604"/>
                  </a:lnTo>
                  <a:cubicBezTo>
                    <a:pt x="0" y="11463"/>
                    <a:pt x="11463" y="0"/>
                    <a:pt x="25604"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5"/>
            <p:cNvSpPr txBox="1"/>
            <p:nvPr/>
          </p:nvSpPr>
          <p:spPr>
            <a:xfrm>
              <a:off x="0" y="-38100"/>
              <a:ext cx="4061559" cy="292669"/>
            </a:xfrm>
            <a:prstGeom prst="rect">
              <a:avLst/>
            </a:prstGeom>
            <a:solidFill>
              <a:srgbClr val="EFEFEF"/>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7" name="Google Shape;207;p5"/>
          <p:cNvGrpSpPr/>
          <p:nvPr/>
        </p:nvGrpSpPr>
        <p:grpSpPr>
          <a:xfrm>
            <a:off x="2283390" y="5242651"/>
            <a:ext cx="15421230" cy="2453018"/>
            <a:chOff x="0" y="-38100"/>
            <a:chExt cx="4061559" cy="646062"/>
          </a:xfrm>
        </p:grpSpPr>
        <p:sp>
          <p:nvSpPr>
            <p:cNvPr id="208" name="Google Shape;208;p5"/>
            <p:cNvSpPr/>
            <p:nvPr/>
          </p:nvSpPr>
          <p:spPr>
            <a:xfrm>
              <a:off x="0" y="0"/>
              <a:ext cx="4061559" cy="607962"/>
            </a:xfrm>
            <a:custGeom>
              <a:rect b="b" l="l" r="r" t="t"/>
              <a:pathLst>
                <a:path extrusionOk="0" h="607962" w="4061559">
                  <a:moveTo>
                    <a:pt x="25604" y="0"/>
                  </a:moveTo>
                  <a:lnTo>
                    <a:pt x="4035955" y="0"/>
                  </a:lnTo>
                  <a:cubicBezTo>
                    <a:pt x="4050095" y="0"/>
                    <a:pt x="4061559" y="11463"/>
                    <a:pt x="4061559" y="25604"/>
                  </a:cubicBezTo>
                  <a:lnTo>
                    <a:pt x="4061559" y="582359"/>
                  </a:lnTo>
                  <a:cubicBezTo>
                    <a:pt x="4061559" y="596499"/>
                    <a:pt x="4050095" y="607962"/>
                    <a:pt x="4035955" y="607962"/>
                  </a:cubicBezTo>
                  <a:lnTo>
                    <a:pt x="25604" y="607962"/>
                  </a:lnTo>
                  <a:cubicBezTo>
                    <a:pt x="11463" y="607962"/>
                    <a:pt x="0" y="596499"/>
                    <a:pt x="0" y="582359"/>
                  </a:cubicBezTo>
                  <a:lnTo>
                    <a:pt x="0" y="25604"/>
                  </a:lnTo>
                  <a:cubicBezTo>
                    <a:pt x="0" y="11463"/>
                    <a:pt x="11463" y="0"/>
                    <a:pt x="25604"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5"/>
            <p:cNvSpPr txBox="1"/>
            <p:nvPr/>
          </p:nvSpPr>
          <p:spPr>
            <a:xfrm>
              <a:off x="0" y="-38100"/>
              <a:ext cx="4061559" cy="646062"/>
            </a:xfrm>
            <a:prstGeom prst="rect">
              <a:avLst/>
            </a:prstGeom>
            <a:solidFill>
              <a:srgbClr val="EFEFEF"/>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0" name="Google Shape;210;p5"/>
          <p:cNvSpPr txBox="1"/>
          <p:nvPr/>
        </p:nvSpPr>
        <p:spPr>
          <a:xfrm>
            <a:off x="2493595" y="2951832"/>
            <a:ext cx="14765700" cy="615600"/>
          </a:xfrm>
          <a:prstGeom prst="rect">
            <a:avLst/>
          </a:prstGeom>
          <a:noFill/>
          <a:ln>
            <a:noFill/>
          </a:ln>
        </p:spPr>
        <p:txBody>
          <a:bodyPr anchorCtr="0" anchor="t" bIns="0" lIns="0" spcFirstLastPara="1" rIns="0" wrap="square" tIns="0">
            <a:spAutoFit/>
          </a:bodyPr>
          <a:lstStyle/>
          <a:p>
            <a:pPr indent="0" lvl="0" marL="0" marR="0" rtl="0" algn="just">
              <a:lnSpc>
                <a:spcPct val="123005"/>
              </a:lnSpc>
              <a:spcBef>
                <a:spcPts val="0"/>
              </a:spcBef>
              <a:spcAft>
                <a:spcPts val="0"/>
              </a:spcAft>
              <a:buNone/>
            </a:pPr>
            <a:r>
              <a:rPr b="1" i="0" lang="en-US" sz="3999" u="none" cap="none" strike="noStrike">
                <a:solidFill>
                  <a:schemeClr val="dk1"/>
                </a:solidFill>
                <a:latin typeface="Roboto Condensed"/>
                <a:ea typeface="Roboto Condensed"/>
                <a:cs typeface="Roboto Condensed"/>
                <a:sym typeface="Roboto Condensed"/>
              </a:rPr>
              <a:t>Nhóm 1</a:t>
            </a:r>
            <a:r>
              <a:rPr b="0" i="0" lang="en-US" sz="3999" u="none" cap="none" strike="noStrike">
                <a:solidFill>
                  <a:schemeClr val="dk1"/>
                </a:solidFill>
                <a:latin typeface="Roboto Condensed"/>
                <a:ea typeface="Roboto Condensed"/>
                <a:cs typeface="Roboto Condensed"/>
                <a:sym typeface="Roboto Condensed"/>
              </a:rPr>
              <a:t>: Tìm hiểu về tác giả Nguyễn Huy Tưởng, tác phẩm “Vũ Như Tô”.</a:t>
            </a:r>
            <a:endParaRPr>
              <a:solidFill>
                <a:schemeClr val="dk1"/>
              </a:solidFill>
            </a:endParaRPr>
          </a:p>
        </p:txBody>
      </p:sp>
      <p:sp>
        <p:nvSpPr>
          <p:cNvPr id="211" name="Google Shape;211;p5"/>
          <p:cNvSpPr txBox="1"/>
          <p:nvPr/>
        </p:nvSpPr>
        <p:spPr>
          <a:xfrm>
            <a:off x="2493595" y="4221086"/>
            <a:ext cx="13424100" cy="615600"/>
          </a:xfrm>
          <a:prstGeom prst="rect">
            <a:avLst/>
          </a:prstGeom>
          <a:noFill/>
          <a:ln>
            <a:noFill/>
          </a:ln>
        </p:spPr>
        <p:txBody>
          <a:bodyPr anchorCtr="0" anchor="t" bIns="0" lIns="0" spcFirstLastPara="1" rIns="0" wrap="square" tIns="0">
            <a:spAutoFit/>
          </a:bodyPr>
          <a:lstStyle/>
          <a:p>
            <a:pPr indent="0" lvl="0" marL="0" marR="0" rtl="0" algn="just">
              <a:lnSpc>
                <a:spcPct val="123005"/>
              </a:lnSpc>
              <a:spcBef>
                <a:spcPts val="0"/>
              </a:spcBef>
              <a:spcAft>
                <a:spcPts val="0"/>
              </a:spcAft>
              <a:buNone/>
            </a:pPr>
            <a:r>
              <a:rPr b="1" i="0" lang="en-US" sz="3999" u="none" cap="none" strike="noStrike">
                <a:solidFill>
                  <a:schemeClr val="dk1"/>
                </a:solidFill>
                <a:latin typeface="Roboto Condensed"/>
                <a:ea typeface="Roboto Condensed"/>
                <a:cs typeface="Roboto Condensed"/>
                <a:sym typeface="Roboto Condensed"/>
              </a:rPr>
              <a:t>Nhóm 2:</a:t>
            </a:r>
            <a:r>
              <a:rPr b="0" i="0" lang="en-US" sz="3999" u="none" cap="none" strike="noStrike">
                <a:solidFill>
                  <a:schemeClr val="dk1"/>
                </a:solidFill>
                <a:latin typeface="Roboto Condensed"/>
                <a:ea typeface="Roboto Condensed"/>
                <a:cs typeface="Roboto Condensed"/>
                <a:sym typeface="Roboto Condensed"/>
              </a:rPr>
              <a:t> Tìm hiểu và tóm tắt trích đoạn “Vĩnh biệt Cửu Trùng Đài”.</a:t>
            </a:r>
            <a:endParaRPr>
              <a:solidFill>
                <a:schemeClr val="dk1"/>
              </a:solidFill>
            </a:endParaRPr>
          </a:p>
        </p:txBody>
      </p:sp>
      <p:sp>
        <p:nvSpPr>
          <p:cNvPr id="212" name="Google Shape;212;p5"/>
          <p:cNvSpPr txBox="1"/>
          <p:nvPr/>
        </p:nvSpPr>
        <p:spPr>
          <a:xfrm>
            <a:off x="2493595" y="5492087"/>
            <a:ext cx="14961600" cy="2129700"/>
          </a:xfrm>
          <a:prstGeom prst="rect">
            <a:avLst/>
          </a:prstGeom>
          <a:noFill/>
          <a:ln>
            <a:noFill/>
          </a:ln>
        </p:spPr>
        <p:txBody>
          <a:bodyPr anchorCtr="0" anchor="t" bIns="0" lIns="0" spcFirstLastPara="1" rIns="0" wrap="square" tIns="0">
            <a:spAutoFit/>
          </a:bodyPr>
          <a:lstStyle/>
          <a:p>
            <a:pPr indent="0" lvl="0" marL="0" marR="0" rtl="0" algn="just">
              <a:lnSpc>
                <a:spcPct val="123005"/>
              </a:lnSpc>
              <a:spcBef>
                <a:spcPts val="0"/>
              </a:spcBef>
              <a:spcAft>
                <a:spcPts val="0"/>
              </a:spcAft>
              <a:buNone/>
            </a:pPr>
            <a:r>
              <a:rPr b="1" i="0" lang="en-US" sz="3999" u="none" cap="none" strike="noStrike">
                <a:solidFill>
                  <a:schemeClr val="dk1"/>
                </a:solidFill>
                <a:latin typeface="Roboto Condensed"/>
                <a:ea typeface="Roboto Condensed"/>
                <a:cs typeface="Roboto Condensed"/>
                <a:sym typeface="Roboto Condensed"/>
              </a:rPr>
              <a:t>Nhóm 3:</a:t>
            </a:r>
            <a:r>
              <a:rPr b="0" i="0" lang="en-US" sz="3999" u="none" cap="none" strike="noStrike">
                <a:solidFill>
                  <a:schemeClr val="dk1"/>
                </a:solidFill>
                <a:latin typeface="Roboto Condensed"/>
                <a:ea typeface="Roboto Condensed"/>
                <a:cs typeface="Roboto Condensed"/>
                <a:sym typeface="Roboto Condensed"/>
              </a:rPr>
              <a:t> Tìm hiểu trước các thông tin lịch sử được Nguyễn Huy Tưởng sử dụng trong văn bản: thông tin về các nhân vật lịch sử, các địa danh lịch sử, các sự kiện lịch sử xảy ra ở thành Thăng Long vào thế kỉ XVI.</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0" st="0"/>
                                            </p:txEl>
                                          </p:spTgt>
                                        </p:tgtEl>
                                        <p:attrNameLst>
                                          <p:attrName>style.visibility</p:attrName>
                                        </p:attrNameLst>
                                      </p:cBhvr>
                                      <p:to>
                                        <p:strVal val="visible"/>
                                      </p:to>
                                    </p:set>
                                    <p:animEffect filter="fade" transition="in">
                                      <p:cBhvr>
                                        <p:cTn dur="500"/>
                                        <p:tgtEl>
                                          <p:spTgt spid="1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animEffect filter="fade" transition="in">
                                      <p:cBhvr>
                                        <p:cTn dur="500"/>
                                        <p:tgtEl>
                                          <p:spTgt spid="1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6"/>
          <p:cNvSpPr/>
          <p:nvPr/>
        </p:nvSpPr>
        <p:spPr>
          <a:xfrm>
            <a:off x="19625" y="96600"/>
            <a:ext cx="1883664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222" name="Google Shape;222;p6"/>
          <p:cNvSpPr/>
          <p:nvPr/>
        </p:nvSpPr>
        <p:spPr>
          <a:xfrm>
            <a:off x="-24257" y="-2485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6"/>
          <p:cNvSpPr/>
          <p:nvPr/>
        </p:nvSpPr>
        <p:spPr>
          <a:xfrm>
            <a:off x="9144000" y="96588"/>
            <a:ext cx="850011" cy="482918"/>
          </a:xfrm>
          <a:custGeom>
            <a:rect b="b" l="l" r="r" t="t"/>
            <a:pathLst>
              <a:path extrusionOk="0" h="643890" w="1133348">
                <a:moveTo>
                  <a:pt x="0" y="0"/>
                </a:moveTo>
                <a:lnTo>
                  <a:pt x="1133348" y="0"/>
                </a:lnTo>
                <a:lnTo>
                  <a:pt x="1133348" y="643890"/>
                </a:lnTo>
                <a:lnTo>
                  <a:pt x="0" y="643890"/>
                </a:lnTo>
                <a:close/>
              </a:path>
            </a:pathLst>
          </a:custGeom>
          <a:solidFill>
            <a:srgbClr val="C00000"/>
          </a:solidFill>
          <a:ln>
            <a:noFill/>
          </a:ln>
        </p:spPr>
      </p:sp>
      <p:sp>
        <p:nvSpPr>
          <p:cNvPr id="224" name="Google Shape;224;p6"/>
          <p:cNvSpPr/>
          <p:nvPr/>
        </p:nvSpPr>
        <p:spPr>
          <a:xfrm flipH="1">
            <a:off x="-231970" y="3457866"/>
            <a:ext cx="12270926" cy="6012754"/>
          </a:xfrm>
          <a:custGeom>
            <a:rect b="b" l="l" r="r" t="t"/>
            <a:pathLst>
              <a:path extrusionOk="0" h="6012754" w="12270926">
                <a:moveTo>
                  <a:pt x="12270926" y="0"/>
                </a:moveTo>
                <a:lnTo>
                  <a:pt x="0" y="0"/>
                </a:lnTo>
                <a:lnTo>
                  <a:pt x="0" y="6012754"/>
                </a:lnTo>
                <a:lnTo>
                  <a:pt x="12270926" y="6012754"/>
                </a:lnTo>
                <a:lnTo>
                  <a:pt x="12270926" y="0"/>
                </a:lnTo>
                <a:close/>
              </a:path>
            </a:pathLst>
          </a:custGeom>
          <a:blipFill rotWithShape="1">
            <a:blip r:embed="rId4">
              <a:alphaModFix/>
            </a:blip>
            <a:stretch>
              <a:fillRect b="0" l="0" r="0" t="0"/>
            </a:stretch>
          </a:blipFill>
          <a:ln>
            <a:noFill/>
          </a:ln>
        </p:spPr>
      </p:sp>
      <p:sp>
        <p:nvSpPr>
          <p:cNvPr id="225" name="Google Shape;225;p6"/>
          <p:cNvSpPr/>
          <p:nvPr/>
        </p:nvSpPr>
        <p:spPr>
          <a:xfrm>
            <a:off x="0" y="7986653"/>
            <a:ext cx="18288000" cy="2294633"/>
          </a:xfrm>
          <a:custGeom>
            <a:rect b="b" l="l" r="r" t="t"/>
            <a:pathLst>
              <a:path extrusionOk="0" h="2294633" w="18288000">
                <a:moveTo>
                  <a:pt x="0" y="0"/>
                </a:moveTo>
                <a:lnTo>
                  <a:pt x="18288000" y="0"/>
                </a:lnTo>
                <a:lnTo>
                  <a:pt x="18288000" y="2294632"/>
                </a:lnTo>
                <a:lnTo>
                  <a:pt x="0" y="2294632"/>
                </a:lnTo>
                <a:lnTo>
                  <a:pt x="0" y="0"/>
                </a:lnTo>
                <a:close/>
              </a:path>
            </a:pathLst>
          </a:custGeom>
          <a:blipFill rotWithShape="1">
            <a:blip r:embed="rId5">
              <a:alphaModFix/>
            </a:blip>
            <a:stretch>
              <a:fillRect b="-51254" l="0" r="0" t="-916095"/>
            </a:stretch>
          </a:blipFill>
          <a:ln>
            <a:noFill/>
          </a:ln>
        </p:spPr>
      </p:sp>
      <p:sp>
        <p:nvSpPr>
          <p:cNvPr id="226" name="Google Shape;226;p6"/>
          <p:cNvSpPr txBox="1"/>
          <p:nvPr/>
        </p:nvSpPr>
        <p:spPr>
          <a:xfrm>
            <a:off x="824915" y="1987744"/>
            <a:ext cx="5233504" cy="622935"/>
          </a:xfrm>
          <a:prstGeom prst="rect">
            <a:avLst/>
          </a:prstGeom>
          <a:noFill/>
          <a:ln>
            <a:noFill/>
          </a:ln>
        </p:spPr>
        <p:txBody>
          <a:bodyPr anchorCtr="0" anchor="t" bIns="0" lIns="0" spcFirstLastPara="1" rIns="0" wrap="square" tIns="0">
            <a:spAutoFit/>
          </a:bodyPr>
          <a:lstStyle/>
          <a:p>
            <a:pPr indent="0" lvl="0" marL="0" marR="0" rtl="0" algn="just">
              <a:lnSpc>
                <a:spcPct val="123005"/>
              </a:lnSpc>
              <a:spcBef>
                <a:spcPts val="0"/>
              </a:spcBef>
              <a:spcAft>
                <a:spcPts val="0"/>
              </a:spcAft>
              <a:buNone/>
            </a:pPr>
            <a:r>
              <a:rPr b="1" i="0" lang="en-US" sz="3999" u="none" cap="none" strike="noStrike">
                <a:solidFill>
                  <a:srgbClr val="000000"/>
                </a:solidFill>
                <a:latin typeface="Roboto Condensed"/>
                <a:ea typeface="Roboto Condensed"/>
                <a:cs typeface="Roboto Condensed"/>
                <a:sym typeface="Roboto Condensed"/>
              </a:rPr>
              <a:t>Nhiệm vụ trước tiết học:</a:t>
            </a:r>
            <a:endParaRPr/>
          </a:p>
        </p:txBody>
      </p:sp>
      <p:sp>
        <p:nvSpPr>
          <p:cNvPr id="227" name="Google Shape;227;p6"/>
          <p:cNvSpPr txBox="1"/>
          <p:nvPr/>
        </p:nvSpPr>
        <p:spPr>
          <a:xfrm>
            <a:off x="637345" y="688617"/>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pic>
        <p:nvPicPr>
          <p:cNvPr id="228" name="Google Shape;228;p6"/>
          <p:cNvPicPr preferRelativeResize="0"/>
          <p:nvPr/>
        </p:nvPicPr>
        <p:blipFill>
          <a:blip r:embed="rId6">
            <a:alphaModFix/>
          </a:blip>
          <a:stretch>
            <a:fillRect/>
          </a:stretch>
        </p:blipFill>
        <p:spPr>
          <a:xfrm>
            <a:off x="11464425" y="688625"/>
            <a:ext cx="6190425" cy="8755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animEffect filter="fade" transition="in">
                                      <p:cBhvr>
                                        <p:cTn dur="500"/>
                                        <p:tgtEl>
                                          <p:spTgt spid="2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7"/>
          <p:cNvSpPr/>
          <p:nvPr/>
        </p:nvSpPr>
        <p:spPr>
          <a:xfrm>
            <a:off x="19625" y="96600"/>
            <a:ext cx="1915668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238" name="Google Shape;238;p7"/>
          <p:cNvSpPr/>
          <p:nvPr/>
        </p:nvSpPr>
        <p:spPr>
          <a:xfrm>
            <a:off x="-24257" y="-2485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
          <p:cNvSpPr/>
          <p:nvPr/>
        </p:nvSpPr>
        <p:spPr>
          <a:xfrm>
            <a:off x="9144000" y="96588"/>
            <a:ext cx="850011" cy="482918"/>
          </a:xfrm>
          <a:custGeom>
            <a:rect b="b" l="l" r="r" t="t"/>
            <a:pathLst>
              <a:path extrusionOk="0" h="643890" w="1133348">
                <a:moveTo>
                  <a:pt x="0" y="0"/>
                </a:moveTo>
                <a:lnTo>
                  <a:pt x="1133348" y="0"/>
                </a:lnTo>
                <a:lnTo>
                  <a:pt x="1133348" y="643890"/>
                </a:lnTo>
                <a:lnTo>
                  <a:pt x="0" y="643890"/>
                </a:lnTo>
                <a:close/>
              </a:path>
            </a:pathLst>
          </a:custGeom>
          <a:solidFill>
            <a:srgbClr val="C00000"/>
          </a:solidFill>
          <a:ln>
            <a:noFill/>
          </a:ln>
        </p:spPr>
      </p:sp>
      <p:sp>
        <p:nvSpPr>
          <p:cNvPr id="240" name="Google Shape;240;p7"/>
          <p:cNvSpPr/>
          <p:nvPr/>
        </p:nvSpPr>
        <p:spPr>
          <a:xfrm>
            <a:off x="4515643" y="2006794"/>
            <a:ext cx="7315200" cy="2487168"/>
          </a:xfrm>
          <a:custGeom>
            <a:rect b="b" l="l" r="r" t="t"/>
            <a:pathLst>
              <a:path extrusionOk="0" h="2487168" w="7315200">
                <a:moveTo>
                  <a:pt x="0" y="0"/>
                </a:moveTo>
                <a:lnTo>
                  <a:pt x="7315200" y="0"/>
                </a:lnTo>
                <a:lnTo>
                  <a:pt x="7315200" y="2487168"/>
                </a:lnTo>
                <a:lnTo>
                  <a:pt x="0" y="2487168"/>
                </a:lnTo>
                <a:lnTo>
                  <a:pt x="0" y="0"/>
                </a:lnTo>
                <a:close/>
              </a:path>
            </a:pathLst>
          </a:custGeom>
          <a:blipFill rotWithShape="1">
            <a:blip r:embed="rId4">
              <a:alphaModFix/>
            </a:blip>
            <a:stretch>
              <a:fillRect b="0" l="0" r="0" t="0"/>
            </a:stretch>
          </a:blipFill>
          <a:ln>
            <a:noFill/>
          </a:ln>
        </p:spPr>
      </p:sp>
      <p:sp>
        <p:nvSpPr>
          <p:cNvPr id="241" name="Google Shape;241;p7"/>
          <p:cNvSpPr/>
          <p:nvPr/>
        </p:nvSpPr>
        <p:spPr>
          <a:xfrm>
            <a:off x="12509226" y="-24850"/>
            <a:ext cx="6379134" cy="9943218"/>
          </a:xfrm>
          <a:custGeom>
            <a:rect b="b" l="l" r="r" t="t"/>
            <a:pathLst>
              <a:path extrusionOk="0" h="9943218" w="5879386">
                <a:moveTo>
                  <a:pt x="0" y="0"/>
                </a:moveTo>
                <a:lnTo>
                  <a:pt x="5879386" y="0"/>
                </a:lnTo>
                <a:lnTo>
                  <a:pt x="5879386" y="9943218"/>
                </a:lnTo>
                <a:lnTo>
                  <a:pt x="0" y="9943218"/>
                </a:lnTo>
                <a:lnTo>
                  <a:pt x="0" y="0"/>
                </a:lnTo>
                <a:close/>
              </a:path>
            </a:pathLst>
          </a:custGeom>
          <a:blipFill rotWithShape="1">
            <a:blip r:embed="rId5">
              <a:alphaModFix/>
            </a:blip>
            <a:stretch>
              <a:fillRect b="-51784" l="0" r="0" t="0"/>
            </a:stretch>
          </a:blipFill>
          <a:ln>
            <a:noFill/>
          </a:ln>
        </p:spPr>
      </p:sp>
      <p:sp>
        <p:nvSpPr>
          <p:cNvPr id="242" name="Google Shape;242;p7"/>
          <p:cNvSpPr/>
          <p:nvPr/>
        </p:nvSpPr>
        <p:spPr>
          <a:xfrm>
            <a:off x="4788650" y="5068197"/>
            <a:ext cx="7203865" cy="5168773"/>
          </a:xfrm>
          <a:custGeom>
            <a:rect b="b" l="l" r="r" t="t"/>
            <a:pathLst>
              <a:path extrusionOk="0" h="5168773" w="7203865">
                <a:moveTo>
                  <a:pt x="0" y="0"/>
                </a:moveTo>
                <a:lnTo>
                  <a:pt x="7203864" y="0"/>
                </a:lnTo>
                <a:lnTo>
                  <a:pt x="7203864" y="5168773"/>
                </a:lnTo>
                <a:lnTo>
                  <a:pt x="0" y="5168773"/>
                </a:lnTo>
                <a:lnTo>
                  <a:pt x="0" y="0"/>
                </a:lnTo>
                <a:close/>
              </a:path>
            </a:pathLst>
          </a:custGeom>
          <a:blipFill rotWithShape="1">
            <a:blip r:embed="rId6">
              <a:alphaModFix/>
            </a:blip>
            <a:stretch>
              <a:fillRect b="0" l="0" r="0" t="0"/>
            </a:stretch>
          </a:blipFill>
          <a:ln>
            <a:noFill/>
          </a:ln>
        </p:spPr>
      </p:sp>
      <p:sp>
        <p:nvSpPr>
          <p:cNvPr id="243" name="Google Shape;243;p7"/>
          <p:cNvSpPr/>
          <p:nvPr/>
        </p:nvSpPr>
        <p:spPr>
          <a:xfrm>
            <a:off x="0" y="7986650"/>
            <a:ext cx="19979640" cy="2294633"/>
          </a:xfrm>
          <a:custGeom>
            <a:rect b="b" l="l" r="r" t="t"/>
            <a:pathLst>
              <a:path extrusionOk="0" h="2294633" w="18288000">
                <a:moveTo>
                  <a:pt x="0" y="0"/>
                </a:moveTo>
                <a:lnTo>
                  <a:pt x="18288000" y="0"/>
                </a:lnTo>
                <a:lnTo>
                  <a:pt x="18288000" y="2294632"/>
                </a:lnTo>
                <a:lnTo>
                  <a:pt x="0" y="2294632"/>
                </a:lnTo>
                <a:lnTo>
                  <a:pt x="0" y="0"/>
                </a:lnTo>
                <a:close/>
              </a:path>
            </a:pathLst>
          </a:custGeom>
          <a:blipFill rotWithShape="1">
            <a:blip r:embed="rId7">
              <a:alphaModFix/>
            </a:blip>
            <a:stretch>
              <a:fillRect b="-51254" l="0" r="0" t="-916095"/>
            </a:stretch>
          </a:blipFill>
          <a:ln>
            <a:noFill/>
          </a:ln>
        </p:spPr>
      </p:sp>
      <p:sp>
        <p:nvSpPr>
          <p:cNvPr id="244" name="Google Shape;244;p7"/>
          <p:cNvSpPr/>
          <p:nvPr/>
        </p:nvSpPr>
        <p:spPr>
          <a:xfrm>
            <a:off x="6936228" y="6317832"/>
            <a:ext cx="1824894" cy="784704"/>
          </a:xfrm>
          <a:custGeom>
            <a:rect b="b" l="l" r="r" t="t"/>
            <a:pathLst>
              <a:path extrusionOk="0" h="784704" w="1824894">
                <a:moveTo>
                  <a:pt x="0" y="0"/>
                </a:moveTo>
                <a:lnTo>
                  <a:pt x="1824894" y="0"/>
                </a:lnTo>
                <a:lnTo>
                  <a:pt x="1824894" y="784704"/>
                </a:lnTo>
                <a:lnTo>
                  <a:pt x="0" y="784704"/>
                </a:lnTo>
                <a:lnTo>
                  <a:pt x="0" y="0"/>
                </a:lnTo>
                <a:close/>
              </a:path>
            </a:pathLst>
          </a:custGeom>
          <a:blipFill rotWithShape="1">
            <a:blip r:embed="rId8">
              <a:alphaModFix/>
            </a:blip>
            <a:stretch>
              <a:fillRect b="0" l="0" r="0" t="0"/>
            </a:stretch>
          </a:blipFill>
          <a:ln>
            <a:noFill/>
          </a:ln>
        </p:spPr>
      </p:sp>
      <p:sp>
        <p:nvSpPr>
          <p:cNvPr id="245" name="Google Shape;245;p7"/>
          <p:cNvSpPr txBox="1"/>
          <p:nvPr/>
        </p:nvSpPr>
        <p:spPr>
          <a:xfrm>
            <a:off x="637345" y="688617"/>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246" name="Google Shape;246;p7"/>
          <p:cNvSpPr txBox="1"/>
          <p:nvPr/>
        </p:nvSpPr>
        <p:spPr>
          <a:xfrm>
            <a:off x="637345" y="1987744"/>
            <a:ext cx="5233504" cy="622935"/>
          </a:xfrm>
          <a:prstGeom prst="rect">
            <a:avLst/>
          </a:prstGeom>
          <a:noFill/>
          <a:ln>
            <a:noFill/>
          </a:ln>
        </p:spPr>
        <p:txBody>
          <a:bodyPr anchorCtr="0" anchor="t" bIns="0" lIns="0" spcFirstLastPara="1" rIns="0" wrap="square" tIns="0">
            <a:spAutoFit/>
          </a:bodyPr>
          <a:lstStyle/>
          <a:p>
            <a:pPr indent="0" lvl="0" marL="0" marR="0" rtl="0" algn="just">
              <a:lnSpc>
                <a:spcPct val="123005"/>
              </a:lnSpc>
              <a:spcBef>
                <a:spcPts val="0"/>
              </a:spcBef>
              <a:spcAft>
                <a:spcPts val="0"/>
              </a:spcAft>
              <a:buNone/>
            </a:pPr>
            <a:r>
              <a:rPr b="1" i="0" lang="en-US" sz="3999" u="none" cap="none" strike="noStrike">
                <a:solidFill>
                  <a:srgbClr val="000000"/>
                </a:solidFill>
                <a:latin typeface="Roboto Condensed"/>
                <a:ea typeface="Roboto Condensed"/>
                <a:cs typeface="Roboto Condensed"/>
                <a:sym typeface="Roboto Condensed"/>
              </a:rPr>
              <a:t>Trong tiết học:</a:t>
            </a:r>
            <a:endParaRPr/>
          </a:p>
        </p:txBody>
      </p:sp>
      <p:sp>
        <p:nvSpPr>
          <p:cNvPr id="247" name="Google Shape;247;p7"/>
          <p:cNvSpPr txBox="1"/>
          <p:nvPr/>
        </p:nvSpPr>
        <p:spPr>
          <a:xfrm>
            <a:off x="4979986" y="2324197"/>
            <a:ext cx="6386400" cy="1765800"/>
          </a:xfrm>
          <a:prstGeom prst="rect">
            <a:avLst/>
          </a:prstGeom>
          <a:noFill/>
          <a:ln>
            <a:noFill/>
          </a:ln>
        </p:spPr>
        <p:txBody>
          <a:bodyPr anchorCtr="0" anchor="t" bIns="0" lIns="0" spcFirstLastPara="1" rIns="0" wrap="square" tIns="0">
            <a:spAutoFit/>
          </a:bodyPr>
          <a:lstStyle/>
          <a:p>
            <a:pPr indent="0" lvl="0" marL="0" marR="0" rtl="0" algn="ctr">
              <a:lnSpc>
                <a:spcPct val="144000"/>
              </a:lnSpc>
              <a:spcBef>
                <a:spcPts val="0"/>
              </a:spcBef>
              <a:spcAft>
                <a:spcPts val="0"/>
              </a:spcAft>
              <a:buNone/>
            </a:pPr>
            <a:r>
              <a:rPr b="1" i="0" lang="en-US" sz="3800" u="none" cap="none" strike="noStrike">
                <a:solidFill>
                  <a:srgbClr val="000000"/>
                </a:solidFill>
                <a:latin typeface="Roboto Condensed"/>
                <a:ea typeface="Roboto Condensed"/>
                <a:cs typeface="Roboto Condensed"/>
                <a:sym typeface="Roboto Condensed"/>
              </a:rPr>
              <a:t>TỌA ĐÀM DẤU ẤN THĂNG LONG </a:t>
            </a:r>
            <a:endParaRPr/>
          </a:p>
          <a:p>
            <a:pPr indent="0" lvl="0" marL="0" marR="0" rtl="0" algn="ctr">
              <a:lnSpc>
                <a:spcPct val="144007"/>
              </a:lnSpc>
              <a:spcBef>
                <a:spcPts val="0"/>
              </a:spcBef>
              <a:spcAft>
                <a:spcPts val="0"/>
              </a:spcAft>
              <a:buNone/>
            </a:pPr>
            <a:r>
              <a:rPr b="0" i="0" lang="en-US" sz="5999" u="none" cap="none" strike="noStrike">
                <a:solidFill>
                  <a:srgbClr val="000000"/>
                </a:solidFill>
                <a:latin typeface="Arial"/>
                <a:ea typeface="Arial"/>
                <a:cs typeface="Arial"/>
                <a:sym typeface="Arial"/>
              </a:rPr>
              <a:t> </a:t>
            </a:r>
            <a:r>
              <a:rPr i="0" lang="en-US" sz="5999" u="none" cap="none" strike="noStrike">
                <a:solidFill>
                  <a:srgbClr val="000000"/>
                </a:solidFill>
                <a:latin typeface="Pacifico"/>
                <a:ea typeface="Pacifico"/>
                <a:cs typeface="Pacifico"/>
                <a:sym typeface="Pacifico"/>
              </a:rPr>
              <a:t>Cửu Trùng Đài</a:t>
            </a:r>
            <a:endParaRPr>
              <a:latin typeface="Pacifico"/>
              <a:ea typeface="Pacifico"/>
              <a:cs typeface="Pacifico"/>
              <a:sym typeface="Pacifico"/>
            </a:endParaRPr>
          </a:p>
        </p:txBody>
      </p:sp>
      <p:sp>
        <p:nvSpPr>
          <p:cNvPr id="248" name="Google Shape;248;p7"/>
          <p:cNvSpPr/>
          <p:nvPr/>
        </p:nvSpPr>
        <p:spPr>
          <a:xfrm flipH="1">
            <a:off x="-2041437" y="3225834"/>
            <a:ext cx="6140274" cy="6813972"/>
          </a:xfrm>
          <a:custGeom>
            <a:rect b="b" l="l" r="r" t="t"/>
            <a:pathLst>
              <a:path extrusionOk="0" h="6813972" w="6140274">
                <a:moveTo>
                  <a:pt x="6140274" y="0"/>
                </a:moveTo>
                <a:lnTo>
                  <a:pt x="0" y="0"/>
                </a:lnTo>
                <a:lnTo>
                  <a:pt x="0" y="6813972"/>
                </a:lnTo>
                <a:lnTo>
                  <a:pt x="6140274" y="6813972"/>
                </a:lnTo>
                <a:lnTo>
                  <a:pt x="6140274" y="0"/>
                </a:lnTo>
                <a:close/>
              </a:path>
            </a:pathLst>
          </a:custGeom>
          <a:blipFill rotWithShape="1">
            <a:blip r:embed="rId9">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0" st="0"/>
                                            </p:txEl>
                                          </p:spTgt>
                                        </p:tgtEl>
                                        <p:attrNameLst>
                                          <p:attrName>style.visibility</p:attrName>
                                        </p:attrNameLst>
                                      </p:cBhvr>
                                      <p:to>
                                        <p:strVal val="visible"/>
                                      </p:to>
                                    </p:set>
                                    <p:animEffect filter="fade" transition="in">
                                      <p:cBhvr>
                                        <p:cTn dur="500"/>
                                        <p:tgtEl>
                                          <p:spTgt spid="2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8"/>
          <p:cNvSpPr/>
          <p:nvPr/>
        </p:nvSpPr>
        <p:spPr>
          <a:xfrm>
            <a:off x="-206749" y="13"/>
            <a:ext cx="1956816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1665" l="-10014" r="-6417" t="-15619"/>
            </a:stretch>
          </a:blipFill>
          <a:ln>
            <a:noFill/>
          </a:ln>
        </p:spPr>
      </p:sp>
      <p:sp>
        <p:nvSpPr>
          <p:cNvPr id="258" name="Google Shape;258;p8"/>
          <p:cNvSpPr/>
          <p:nvPr/>
        </p:nvSpPr>
        <p:spPr>
          <a:xfrm>
            <a:off x="-24257" y="-24854"/>
            <a:ext cx="18375726" cy="10336721"/>
          </a:xfrm>
          <a:custGeom>
            <a:rect b="b" l="l" r="r" t="t"/>
            <a:pathLst>
              <a:path extrusionOk="0" h="13782294" w="24500967">
                <a:moveTo>
                  <a:pt x="161925" y="0"/>
                </a:moveTo>
                <a:lnTo>
                  <a:pt x="24339042" y="0"/>
                </a:lnTo>
                <a:cubicBezTo>
                  <a:pt x="24428450" y="0"/>
                  <a:pt x="24500967" y="72517"/>
                  <a:pt x="24500967" y="161925"/>
                </a:cubicBezTo>
                <a:lnTo>
                  <a:pt x="24500967" y="13620369"/>
                </a:lnTo>
                <a:cubicBezTo>
                  <a:pt x="24500967" y="13709777"/>
                  <a:pt x="24428450" y="13782294"/>
                  <a:pt x="24339042" y="13782294"/>
                </a:cubicBezTo>
                <a:lnTo>
                  <a:pt x="161925" y="13782294"/>
                </a:lnTo>
                <a:cubicBezTo>
                  <a:pt x="72517" y="13782294"/>
                  <a:pt x="0" y="13709777"/>
                  <a:pt x="0" y="13620369"/>
                </a:cubicBezTo>
                <a:lnTo>
                  <a:pt x="0" y="161925"/>
                </a:lnTo>
                <a:cubicBezTo>
                  <a:pt x="0" y="72517"/>
                  <a:pt x="72517" y="0"/>
                  <a:pt x="161925" y="0"/>
                </a:cubicBezTo>
                <a:moveTo>
                  <a:pt x="161925" y="323850"/>
                </a:moveTo>
                <a:lnTo>
                  <a:pt x="161925" y="161925"/>
                </a:lnTo>
                <a:lnTo>
                  <a:pt x="323850" y="161925"/>
                </a:lnTo>
                <a:lnTo>
                  <a:pt x="323850" y="13620369"/>
                </a:lnTo>
                <a:lnTo>
                  <a:pt x="161925" y="13620369"/>
                </a:lnTo>
                <a:lnTo>
                  <a:pt x="161925" y="13458444"/>
                </a:lnTo>
                <a:lnTo>
                  <a:pt x="24339042" y="13458444"/>
                </a:lnTo>
                <a:lnTo>
                  <a:pt x="24339042" y="13620369"/>
                </a:lnTo>
                <a:lnTo>
                  <a:pt x="24177117" y="13620369"/>
                </a:lnTo>
                <a:lnTo>
                  <a:pt x="24177117" y="161925"/>
                </a:lnTo>
                <a:lnTo>
                  <a:pt x="24339042" y="161925"/>
                </a:lnTo>
                <a:lnTo>
                  <a:pt x="24339042" y="323850"/>
                </a:lnTo>
                <a:lnTo>
                  <a:pt x="161925" y="323850"/>
                </a:lnTo>
                <a:close/>
              </a:path>
            </a:pathLst>
          </a:custGeom>
          <a:solidFill>
            <a:srgbClr val="C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8"/>
          <p:cNvSpPr/>
          <p:nvPr/>
        </p:nvSpPr>
        <p:spPr>
          <a:xfrm>
            <a:off x="19616" y="9239864"/>
            <a:ext cx="18288000" cy="1047133"/>
          </a:xfrm>
          <a:custGeom>
            <a:rect b="b" l="l" r="r" t="t"/>
            <a:pathLst>
              <a:path extrusionOk="0" h="1047133" w="18288000">
                <a:moveTo>
                  <a:pt x="0" y="0"/>
                </a:moveTo>
                <a:lnTo>
                  <a:pt x="18288000" y="0"/>
                </a:lnTo>
                <a:lnTo>
                  <a:pt x="18288000" y="1047133"/>
                </a:lnTo>
                <a:lnTo>
                  <a:pt x="0" y="1047133"/>
                </a:lnTo>
                <a:lnTo>
                  <a:pt x="0" y="0"/>
                </a:lnTo>
                <a:close/>
              </a:path>
            </a:pathLst>
          </a:custGeom>
          <a:blipFill rotWithShape="1">
            <a:blip r:embed="rId4">
              <a:alphaModFix/>
            </a:blip>
            <a:stretch>
              <a:fillRect b="-231353" l="0" r="0" t="-2006734"/>
            </a:stretch>
          </a:blipFill>
          <a:ln>
            <a:noFill/>
          </a:ln>
        </p:spPr>
      </p:sp>
      <p:sp>
        <p:nvSpPr>
          <p:cNvPr id="260" name="Google Shape;260;p8"/>
          <p:cNvSpPr/>
          <p:nvPr/>
        </p:nvSpPr>
        <p:spPr>
          <a:xfrm>
            <a:off x="617153" y="2021908"/>
            <a:ext cx="7315200" cy="2487168"/>
          </a:xfrm>
          <a:custGeom>
            <a:rect b="b" l="l" r="r" t="t"/>
            <a:pathLst>
              <a:path extrusionOk="0" h="2487168" w="7315200">
                <a:moveTo>
                  <a:pt x="0" y="0"/>
                </a:moveTo>
                <a:lnTo>
                  <a:pt x="7315200" y="0"/>
                </a:lnTo>
                <a:lnTo>
                  <a:pt x="7315200" y="2487168"/>
                </a:lnTo>
                <a:lnTo>
                  <a:pt x="0" y="2487168"/>
                </a:lnTo>
                <a:lnTo>
                  <a:pt x="0" y="0"/>
                </a:lnTo>
                <a:close/>
              </a:path>
            </a:pathLst>
          </a:custGeom>
          <a:blipFill rotWithShape="1">
            <a:blip r:embed="rId5">
              <a:alphaModFix/>
            </a:blip>
            <a:stretch>
              <a:fillRect b="0" l="0" r="0" t="0"/>
            </a:stretch>
          </a:blipFill>
          <a:ln>
            <a:noFill/>
          </a:ln>
        </p:spPr>
      </p:sp>
      <p:sp>
        <p:nvSpPr>
          <p:cNvPr id="261" name="Google Shape;261;p8"/>
          <p:cNvSpPr/>
          <p:nvPr/>
        </p:nvSpPr>
        <p:spPr>
          <a:xfrm>
            <a:off x="859714" y="4836862"/>
            <a:ext cx="6830078" cy="4900581"/>
          </a:xfrm>
          <a:custGeom>
            <a:rect b="b" l="l" r="r" t="t"/>
            <a:pathLst>
              <a:path extrusionOk="0" h="4900581" w="6830078">
                <a:moveTo>
                  <a:pt x="0" y="0"/>
                </a:moveTo>
                <a:lnTo>
                  <a:pt x="6830077" y="0"/>
                </a:lnTo>
                <a:lnTo>
                  <a:pt x="6830077" y="4900581"/>
                </a:lnTo>
                <a:lnTo>
                  <a:pt x="0" y="4900581"/>
                </a:lnTo>
                <a:lnTo>
                  <a:pt x="0" y="0"/>
                </a:lnTo>
                <a:close/>
              </a:path>
            </a:pathLst>
          </a:custGeom>
          <a:blipFill rotWithShape="1">
            <a:blip r:embed="rId6">
              <a:alphaModFix/>
            </a:blip>
            <a:stretch>
              <a:fillRect b="0" l="0" r="0" t="0"/>
            </a:stretch>
          </a:blipFill>
          <a:ln>
            <a:noFill/>
          </a:ln>
        </p:spPr>
      </p:sp>
      <p:sp>
        <p:nvSpPr>
          <p:cNvPr id="262" name="Google Shape;262;p8"/>
          <p:cNvSpPr txBox="1"/>
          <p:nvPr/>
        </p:nvSpPr>
        <p:spPr>
          <a:xfrm>
            <a:off x="469925" y="335280"/>
            <a:ext cx="9727586" cy="1148715"/>
          </a:xfrm>
          <a:prstGeom prst="rect">
            <a:avLst/>
          </a:prstGeom>
          <a:noFill/>
          <a:ln>
            <a:noFill/>
          </a:ln>
        </p:spPr>
        <p:txBody>
          <a:bodyPr anchorCtr="0" anchor="t" bIns="0" lIns="0" spcFirstLastPara="1" rIns="0" wrap="square" tIns="0">
            <a:spAutoFit/>
          </a:bodyPr>
          <a:lstStyle/>
          <a:p>
            <a:pPr indent="0" lvl="0" marL="0" marR="0" rtl="0" algn="just">
              <a:lnSpc>
                <a:spcPct val="163000"/>
              </a:lnSpc>
              <a:spcBef>
                <a:spcPts val="0"/>
              </a:spcBef>
              <a:spcAft>
                <a:spcPts val="0"/>
              </a:spcAft>
              <a:buNone/>
            </a:pPr>
            <a:r>
              <a:rPr b="0" i="0" lang="en-US" sz="6000" u="none" cap="none" strike="noStrike">
                <a:solidFill>
                  <a:srgbClr val="A90000"/>
                </a:solidFill>
                <a:latin typeface="Fraunces Black"/>
                <a:ea typeface="Fraunces Black"/>
                <a:cs typeface="Fraunces Black"/>
                <a:sym typeface="Fraunces Black"/>
              </a:rPr>
              <a:t>3. KHÁM PHÁ VĂN BẢN</a:t>
            </a:r>
            <a:endParaRPr/>
          </a:p>
        </p:txBody>
      </p:sp>
      <p:sp>
        <p:nvSpPr>
          <p:cNvPr id="263" name="Google Shape;263;p8"/>
          <p:cNvSpPr txBox="1"/>
          <p:nvPr/>
        </p:nvSpPr>
        <p:spPr>
          <a:xfrm>
            <a:off x="8698450" y="1806800"/>
            <a:ext cx="8932800" cy="6986400"/>
          </a:xfrm>
          <a:prstGeom prst="rect">
            <a:avLst/>
          </a:prstGeom>
          <a:solidFill>
            <a:schemeClr val="lt1"/>
          </a:solidFill>
          <a:ln>
            <a:noFill/>
          </a:ln>
        </p:spPr>
        <p:txBody>
          <a:bodyPr anchorCtr="0" anchor="t" bIns="0" lIns="0" spcFirstLastPara="1" rIns="0" wrap="square" tIns="0">
            <a:spAutoFit/>
          </a:bodyPr>
          <a:lstStyle/>
          <a:p>
            <a:pPr indent="-431800" lvl="1" marL="863598" marR="0" rtl="0" algn="just">
              <a:lnSpc>
                <a:spcPct val="100000"/>
              </a:lnSpc>
              <a:spcBef>
                <a:spcPts val="0"/>
              </a:spcBef>
              <a:spcAft>
                <a:spcPts val="0"/>
              </a:spcAft>
              <a:buClr>
                <a:srgbClr val="000000"/>
              </a:buClr>
              <a:buSzPts val="3999"/>
              <a:buFont typeface="Arial"/>
              <a:buChar char="•"/>
            </a:pPr>
            <a:r>
              <a:rPr lang="en-US" sz="3999">
                <a:latin typeface="Roboto Condensed"/>
                <a:ea typeface="Roboto Condensed"/>
                <a:cs typeface="Roboto Condensed"/>
                <a:sym typeface="Roboto Condensed"/>
              </a:rPr>
              <a:t>Chia lớp thành </a:t>
            </a:r>
            <a:r>
              <a:rPr b="1" lang="en-US" sz="3999">
                <a:latin typeface="Roboto Condensed"/>
                <a:ea typeface="Roboto Condensed"/>
                <a:cs typeface="Roboto Condensed"/>
                <a:sym typeface="Roboto Condensed"/>
              </a:rPr>
              <a:t>3 nhóm</a:t>
            </a:r>
            <a:r>
              <a:rPr lang="en-US" sz="3999">
                <a:latin typeface="Roboto Condensed"/>
                <a:ea typeface="Roboto Condensed"/>
                <a:cs typeface="Roboto Condensed"/>
                <a:sym typeface="Roboto Condensed"/>
              </a:rPr>
              <a:t>. </a:t>
            </a:r>
            <a:r>
              <a:rPr b="1" lang="en-US" sz="3999">
                <a:latin typeface="Roboto Condensed"/>
                <a:ea typeface="Roboto Condensed"/>
                <a:cs typeface="Roboto Condensed"/>
                <a:sym typeface="Roboto Condensed"/>
              </a:rPr>
              <a:t>Không trùng</a:t>
            </a:r>
            <a:r>
              <a:rPr lang="en-US" sz="3999">
                <a:latin typeface="Roboto Condensed"/>
                <a:ea typeface="Roboto Condensed"/>
                <a:cs typeface="Roboto Condensed"/>
                <a:sym typeface="Roboto Condensed"/>
              </a:rPr>
              <a:t> với nhóm tìm hiểu trước tiết học. </a:t>
            </a:r>
            <a:endParaRPr sz="3999">
              <a:latin typeface="Roboto Condensed"/>
              <a:ea typeface="Roboto Condensed"/>
              <a:cs typeface="Roboto Condensed"/>
              <a:sym typeface="Roboto Condensed"/>
            </a:endParaRPr>
          </a:p>
          <a:p>
            <a:pPr indent="-431800" lvl="1" marL="863598" marR="0" rtl="0" algn="just">
              <a:lnSpc>
                <a:spcPct val="100000"/>
              </a:lnSpc>
              <a:spcBef>
                <a:spcPts val="0"/>
              </a:spcBef>
              <a:spcAft>
                <a:spcPts val="0"/>
              </a:spcAft>
              <a:buClr>
                <a:srgbClr val="000000"/>
              </a:buClr>
              <a:buSzPts val="3999"/>
              <a:buFont typeface="Arial"/>
              <a:buChar char="•"/>
            </a:pPr>
            <a:r>
              <a:rPr b="1" lang="en-US" sz="3999">
                <a:latin typeface="Roboto Condensed"/>
                <a:ea typeface="Roboto Condensed"/>
                <a:cs typeface="Roboto Condensed"/>
                <a:sym typeface="Roboto Condensed"/>
              </a:rPr>
              <a:t>Nhóm n</a:t>
            </a:r>
            <a:r>
              <a:rPr b="1" i="0" lang="en-US" sz="3999" u="none" cap="none" strike="noStrike">
                <a:solidFill>
                  <a:srgbClr val="000000"/>
                </a:solidFill>
                <a:latin typeface="Roboto Condensed"/>
                <a:ea typeface="Roboto Condensed"/>
                <a:cs typeface="Roboto Condensed"/>
                <a:sym typeface="Roboto Condensed"/>
              </a:rPr>
              <a:t>hà báo</a:t>
            </a:r>
            <a:r>
              <a:rPr b="0" i="0" lang="en-US" sz="3999" u="none" cap="none" strike="noStrike">
                <a:solidFill>
                  <a:srgbClr val="000000"/>
                </a:solidFill>
                <a:latin typeface="Roboto Condensed"/>
                <a:ea typeface="Roboto Condensed"/>
                <a:cs typeface="Roboto Condensed"/>
                <a:sym typeface="Roboto Condensed"/>
              </a:rPr>
              <a:t> sẽ dẫn dắt, phỏng vấn chuyên gia</a:t>
            </a:r>
            <a:r>
              <a:rPr lang="en-US" sz="3999">
                <a:latin typeface="Roboto Condensed"/>
                <a:ea typeface="Roboto Condensed"/>
                <a:cs typeface="Roboto Condensed"/>
                <a:sym typeface="Roboto Condensed"/>
              </a:rPr>
              <a:t>: </a:t>
            </a:r>
            <a:r>
              <a:rPr lang="en-US" sz="3999">
                <a:solidFill>
                  <a:schemeClr val="dk1"/>
                </a:solidFill>
                <a:latin typeface="Roboto Condensed"/>
                <a:ea typeface="Roboto Condensed"/>
                <a:cs typeface="Roboto Condensed"/>
                <a:sym typeface="Roboto Condensed"/>
              </a:rPr>
              <a:t>Thăng Long thế kỉ XVI cuộc sống, thân phận người dân, tiểu sử nhân vật Vũ Như Tô.</a:t>
            </a:r>
            <a:endParaRPr sz="3999">
              <a:solidFill>
                <a:schemeClr val="dk1"/>
              </a:solidFill>
              <a:latin typeface="Roboto Condensed"/>
              <a:ea typeface="Roboto Condensed"/>
              <a:cs typeface="Roboto Condensed"/>
              <a:sym typeface="Roboto Condensed"/>
            </a:endParaRPr>
          </a:p>
          <a:p>
            <a:pPr indent="-431800" lvl="1" marL="863598" marR="0" rtl="0" algn="just">
              <a:lnSpc>
                <a:spcPct val="100000"/>
              </a:lnSpc>
              <a:spcBef>
                <a:spcPts val="0"/>
              </a:spcBef>
              <a:spcAft>
                <a:spcPts val="0"/>
              </a:spcAft>
              <a:buClr>
                <a:srgbClr val="000000"/>
              </a:buClr>
              <a:buSzPts val="3999"/>
              <a:buFont typeface="Arial"/>
              <a:buChar char="•"/>
            </a:pPr>
            <a:r>
              <a:rPr b="1" lang="en-US" sz="3999">
                <a:latin typeface="Roboto Condensed"/>
                <a:ea typeface="Roboto Condensed"/>
                <a:cs typeface="Roboto Condensed"/>
                <a:sym typeface="Roboto Condensed"/>
              </a:rPr>
              <a:t>Nhóm chuyên gia</a:t>
            </a:r>
            <a:r>
              <a:rPr lang="en-US" sz="3999">
                <a:latin typeface="Roboto Condensed"/>
                <a:ea typeface="Roboto Condensed"/>
                <a:cs typeface="Roboto Condensed"/>
                <a:sym typeface="Roboto Condensed"/>
              </a:rPr>
              <a:t> nghiên cứu đưa ra </a:t>
            </a:r>
            <a:r>
              <a:rPr lang="en-US" sz="3999">
                <a:solidFill>
                  <a:schemeClr val="dk1"/>
                </a:solidFill>
                <a:latin typeface="Roboto Condensed"/>
                <a:ea typeface="Roboto Condensed"/>
                <a:cs typeface="Roboto Condensed"/>
                <a:sym typeface="Roboto Condensed"/>
              </a:rPr>
              <a:t>sơ đồ thành Thăng Long và vị trí của Cửu Trùng Đài và trả lời câu hỏi. </a:t>
            </a:r>
            <a:endParaRPr sz="3999">
              <a:latin typeface="Roboto Condensed"/>
              <a:ea typeface="Roboto Condensed"/>
              <a:cs typeface="Roboto Condensed"/>
              <a:sym typeface="Roboto Condensed"/>
            </a:endParaRPr>
          </a:p>
          <a:p>
            <a:pPr indent="-431800" lvl="1" marL="863599" marR="0" rtl="0" algn="just">
              <a:lnSpc>
                <a:spcPct val="100000"/>
              </a:lnSpc>
              <a:spcBef>
                <a:spcPts val="0"/>
              </a:spcBef>
              <a:spcAft>
                <a:spcPts val="0"/>
              </a:spcAft>
              <a:buClr>
                <a:srgbClr val="000000"/>
              </a:buClr>
              <a:buSzPts val="3999"/>
              <a:buFont typeface="Arial"/>
              <a:buChar char="•"/>
            </a:pPr>
            <a:r>
              <a:rPr b="1" lang="en-US" sz="3999">
                <a:latin typeface="Roboto Condensed"/>
                <a:ea typeface="Roboto Condensed"/>
                <a:cs typeface="Roboto Condensed"/>
                <a:sym typeface="Roboto Condensed"/>
              </a:rPr>
              <a:t>Nhóm n</a:t>
            </a:r>
            <a:r>
              <a:rPr b="1" i="0" lang="en-US" sz="3999" u="none" cap="none" strike="noStrike">
                <a:solidFill>
                  <a:srgbClr val="000000"/>
                </a:solidFill>
                <a:latin typeface="Roboto Condensed"/>
                <a:ea typeface="Roboto Condensed"/>
                <a:cs typeface="Roboto Condensed"/>
                <a:sym typeface="Roboto Condensed"/>
                <a:extLst>
                  <a:ext uri="http://customooxmlschemas.google.com/">
                    <go:slidesCustomData xmlns:go="http://customooxmlschemas.google.com/" textRoundtripDataId="1"/>
                  </a:ext>
                </a:extLst>
              </a:rPr>
              <a:t>gười</a:t>
            </a:r>
            <a:r>
              <a:rPr b="1" i="0" lang="en-US" sz="3999" u="none" cap="none" strike="noStrike">
                <a:solidFill>
                  <a:srgbClr val="000000"/>
                </a:solidFill>
                <a:latin typeface="Roboto Condensed"/>
                <a:ea typeface="Roboto Condensed"/>
                <a:cs typeface="Roboto Condensed"/>
                <a:sym typeface="Roboto Condensed"/>
              </a:rPr>
              <a:t> dân</a:t>
            </a:r>
            <a:r>
              <a:rPr b="0" i="0" lang="en-US" sz="3999" u="none" cap="none" strike="noStrike">
                <a:solidFill>
                  <a:srgbClr val="000000"/>
                </a:solidFill>
                <a:latin typeface="Roboto Condensed"/>
                <a:ea typeface="Roboto Condensed"/>
                <a:cs typeface="Roboto Condensed"/>
                <a:sym typeface="Roboto Condensed"/>
              </a:rPr>
              <a:t> đặt câu hỏi </a:t>
            </a:r>
            <a:r>
              <a:rPr lang="en-US" sz="3999">
                <a:latin typeface="Roboto Condensed"/>
                <a:ea typeface="Roboto Condensed"/>
                <a:cs typeface="Roboto Condensed"/>
                <a:sym typeface="Roboto Condensed"/>
              </a:rPr>
              <a:t>thêm</a:t>
            </a:r>
            <a:r>
              <a:rPr b="0" i="0" lang="en-US" sz="3999" u="none" cap="none" strike="noStrike">
                <a:solidFill>
                  <a:srgbClr val="000000"/>
                </a:solidFill>
                <a:latin typeface="Roboto Condensed"/>
                <a:ea typeface="Roboto Condensed"/>
                <a:cs typeface="Roboto Condensed"/>
                <a:sym typeface="Roboto Condensed"/>
              </a:rPr>
              <a:t> cho chuyên gia.</a:t>
            </a:r>
            <a:endParaRPr/>
          </a:p>
          <a:p>
            <a:pPr indent="0" lvl="0" marL="914400" marR="0" rtl="0" algn="just">
              <a:lnSpc>
                <a:spcPct val="100000"/>
              </a:lnSpc>
              <a:spcBef>
                <a:spcPts val="0"/>
              </a:spcBef>
              <a:spcAft>
                <a:spcPts val="0"/>
              </a:spcAft>
              <a:buNone/>
            </a:pPr>
            <a:r>
              <a:t/>
            </a:r>
            <a:endParaRPr/>
          </a:p>
        </p:txBody>
      </p:sp>
      <p:sp>
        <p:nvSpPr>
          <p:cNvPr id="264" name="Google Shape;264;p8"/>
          <p:cNvSpPr/>
          <p:nvPr/>
        </p:nvSpPr>
        <p:spPr>
          <a:xfrm>
            <a:off x="3001667" y="5917707"/>
            <a:ext cx="1824894" cy="784704"/>
          </a:xfrm>
          <a:custGeom>
            <a:rect b="b" l="l" r="r" t="t"/>
            <a:pathLst>
              <a:path extrusionOk="0" h="784704" w="1824894">
                <a:moveTo>
                  <a:pt x="0" y="0"/>
                </a:moveTo>
                <a:lnTo>
                  <a:pt x="1824894" y="0"/>
                </a:lnTo>
                <a:lnTo>
                  <a:pt x="1824894" y="784705"/>
                </a:lnTo>
                <a:lnTo>
                  <a:pt x="0" y="784705"/>
                </a:lnTo>
                <a:lnTo>
                  <a:pt x="0" y="0"/>
                </a:lnTo>
                <a:close/>
              </a:path>
            </a:pathLst>
          </a:custGeom>
          <a:blipFill rotWithShape="1">
            <a:blip r:embed="rId7">
              <a:alphaModFix/>
            </a:blip>
            <a:stretch>
              <a:fillRect b="0" l="0" r="0" t="0"/>
            </a:stretch>
          </a:blipFill>
          <a:ln>
            <a:noFill/>
          </a:ln>
        </p:spPr>
      </p:sp>
      <p:sp>
        <p:nvSpPr>
          <p:cNvPr id="265" name="Google Shape;265;p8"/>
          <p:cNvSpPr txBox="1"/>
          <p:nvPr/>
        </p:nvSpPr>
        <p:spPr>
          <a:xfrm>
            <a:off x="775713" y="2382588"/>
            <a:ext cx="6998100" cy="1765800"/>
          </a:xfrm>
          <a:prstGeom prst="rect">
            <a:avLst/>
          </a:prstGeom>
          <a:noFill/>
          <a:ln>
            <a:noFill/>
          </a:ln>
        </p:spPr>
        <p:txBody>
          <a:bodyPr anchorCtr="0" anchor="t" bIns="0" lIns="0" spcFirstLastPara="1" rIns="0" wrap="square" tIns="0">
            <a:spAutoFit/>
          </a:bodyPr>
          <a:lstStyle/>
          <a:p>
            <a:pPr indent="0" lvl="0" marL="0" marR="0" rtl="0" algn="ctr">
              <a:lnSpc>
                <a:spcPct val="144000"/>
              </a:lnSpc>
              <a:spcBef>
                <a:spcPts val="0"/>
              </a:spcBef>
              <a:spcAft>
                <a:spcPts val="0"/>
              </a:spcAft>
              <a:buNone/>
            </a:pPr>
            <a:r>
              <a:rPr b="1" i="0" lang="en-US" sz="3800" u="none" cap="none" strike="noStrike">
                <a:solidFill>
                  <a:srgbClr val="000000"/>
                </a:solidFill>
                <a:latin typeface="Charm"/>
                <a:ea typeface="Charm"/>
                <a:cs typeface="Charm"/>
                <a:sym typeface="Charm"/>
              </a:rPr>
              <a:t>TỌA ĐÀM DẤU ẤN THĂNG LONG </a:t>
            </a:r>
            <a:endParaRPr>
              <a:latin typeface="Charm"/>
              <a:ea typeface="Charm"/>
              <a:cs typeface="Charm"/>
              <a:sym typeface="Charm"/>
            </a:endParaRPr>
          </a:p>
          <a:p>
            <a:pPr indent="0" lvl="0" marL="0" marR="0" rtl="0" algn="ctr">
              <a:lnSpc>
                <a:spcPct val="144007"/>
              </a:lnSpc>
              <a:spcBef>
                <a:spcPts val="0"/>
              </a:spcBef>
              <a:spcAft>
                <a:spcPts val="0"/>
              </a:spcAft>
              <a:buNone/>
            </a:pPr>
            <a:r>
              <a:rPr i="0" lang="en-US" sz="5999" u="none" cap="none" strike="noStrike">
                <a:solidFill>
                  <a:srgbClr val="000000"/>
                </a:solidFill>
                <a:latin typeface="Charm"/>
                <a:ea typeface="Charm"/>
                <a:cs typeface="Charm"/>
                <a:sym typeface="Charm"/>
              </a:rPr>
              <a:t> Cửu Trùng Đài</a:t>
            </a:r>
            <a:endParaRPr>
              <a:latin typeface="Charm"/>
              <a:ea typeface="Charm"/>
              <a:cs typeface="Charm"/>
              <a:sym typeface="Charm"/>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