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61" r:id="rId4"/>
    <p:sldMasterId id="2147483773" r:id="rId5"/>
    <p:sldMasterId id="2147483794" r:id="rId6"/>
  </p:sldMasterIdLst>
  <p:notesMasterIdLst>
    <p:notesMasterId r:id="rId57"/>
  </p:notesMasterIdLst>
  <p:sldIdLst>
    <p:sldId id="286" r:id="rId7"/>
    <p:sldId id="257" r:id="rId8"/>
    <p:sldId id="295" r:id="rId9"/>
    <p:sldId id="347" r:id="rId10"/>
    <p:sldId id="328" r:id="rId11"/>
    <p:sldId id="329" r:id="rId12"/>
    <p:sldId id="330" r:id="rId13"/>
    <p:sldId id="354" r:id="rId14"/>
    <p:sldId id="353" r:id="rId15"/>
    <p:sldId id="333" r:id="rId16"/>
    <p:sldId id="335" r:id="rId17"/>
    <p:sldId id="331" r:id="rId18"/>
    <p:sldId id="318" r:id="rId19"/>
    <p:sldId id="337" r:id="rId20"/>
    <p:sldId id="336" r:id="rId21"/>
    <p:sldId id="321" r:id="rId22"/>
    <p:sldId id="294" r:id="rId23"/>
    <p:sldId id="334" r:id="rId24"/>
    <p:sldId id="339" r:id="rId25"/>
    <p:sldId id="340" r:id="rId26"/>
    <p:sldId id="319" r:id="rId27"/>
    <p:sldId id="341" r:id="rId28"/>
    <p:sldId id="346" r:id="rId29"/>
    <p:sldId id="296" r:id="rId30"/>
    <p:sldId id="342" r:id="rId31"/>
    <p:sldId id="356" r:id="rId32"/>
    <p:sldId id="357" r:id="rId33"/>
    <p:sldId id="358" r:id="rId34"/>
    <p:sldId id="355" r:id="rId35"/>
    <p:sldId id="297" r:id="rId36"/>
    <p:sldId id="298" r:id="rId37"/>
    <p:sldId id="299" r:id="rId38"/>
    <p:sldId id="300" r:id="rId39"/>
    <p:sldId id="301" r:id="rId40"/>
    <p:sldId id="302" r:id="rId41"/>
    <p:sldId id="359" r:id="rId42"/>
    <p:sldId id="360" r:id="rId43"/>
    <p:sldId id="343" r:id="rId44"/>
    <p:sldId id="345" r:id="rId45"/>
    <p:sldId id="256" r:id="rId46"/>
    <p:sldId id="272" r:id="rId47"/>
    <p:sldId id="277" r:id="rId48"/>
    <p:sldId id="278" r:id="rId49"/>
    <p:sldId id="279" r:id="rId50"/>
    <p:sldId id="280" r:id="rId51"/>
    <p:sldId id="281" r:id="rId52"/>
    <p:sldId id="282" r:id="rId53"/>
    <p:sldId id="361" r:id="rId54"/>
    <p:sldId id="362" r:id="rId55"/>
    <p:sldId id="589" r:id="rId56"/>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uong Nguyen" initials="PN" lastIdx="2" clrIdx="0">
    <p:extLst>
      <p:ext uri="{19B8F6BF-5375-455C-9EA6-DF929625EA0E}">
        <p15:presenceInfo xmlns:p15="http://schemas.microsoft.com/office/powerpoint/2012/main" userId="35c48fb555943a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3792" autoAdjust="0"/>
  </p:normalViewPr>
  <p:slideViewPr>
    <p:cSldViewPr snapToGrid="0">
      <p:cViewPr varScale="1">
        <p:scale>
          <a:sx n="72" d="100"/>
          <a:sy n="72" d="100"/>
        </p:scale>
        <p:origin x="60" y="35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1T14:31:53.407" idx="2">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7A23690-1A5A-419E-B266-0C94662BFEDE}" type="datetimeFigureOut">
              <a:rPr lang="en-US" smtClean="0"/>
              <a:t>28/7/2022</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7DBE18F-53DF-460A-97F1-86DB1008B80E}" type="slidenum">
              <a:rPr lang="en-US" smtClean="0"/>
              <a:t>‹#›</a:t>
            </a:fld>
            <a:endParaRPr lang="en-US"/>
          </a:p>
        </p:txBody>
      </p:sp>
    </p:spTree>
    <p:extLst>
      <p:ext uri="{BB962C8B-B14F-4D97-AF65-F5344CB8AC3E}">
        <p14:creationId xmlns:p14="http://schemas.microsoft.com/office/powerpoint/2010/main" val="406549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DBE18F-53DF-460A-97F1-86DB1008B80E}" type="slidenum">
              <a:rPr lang="en-US" smtClean="0"/>
              <a:t>2</a:t>
            </a:fld>
            <a:endParaRPr lang="en-US"/>
          </a:p>
        </p:txBody>
      </p:sp>
    </p:spTree>
    <p:extLst>
      <p:ext uri="{BB962C8B-B14F-4D97-AF65-F5344CB8AC3E}">
        <p14:creationId xmlns:p14="http://schemas.microsoft.com/office/powerpoint/2010/main" val="1477425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2479819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605189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3284838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F102349-EE2D-68D1-32B5-258BD935395E}"/>
              </a:ext>
            </a:extLst>
          </p:cNvPr>
          <p:cNvSpPr>
            <a:spLocks noGrp="1" noChangeArrowheads="1"/>
          </p:cNvSpPr>
          <p:nvPr>
            <p:ph type="dt" sz="half" idx="10"/>
          </p:nvPr>
        </p:nvSpPr>
        <p:spPr>
          <a:ln/>
        </p:spPr>
        <p:txBody>
          <a:bodyPr/>
          <a:lstStyle>
            <a:lvl1pPr>
              <a:defRPr/>
            </a:lvl1pPr>
          </a:lstStyle>
          <a:p>
            <a:pPr>
              <a:defRPr/>
            </a:pPr>
            <a:fld id="{6992D577-4BCA-42E5-BBA4-9A28011D98E8}" type="datetime4">
              <a:rPr lang="vi-VN" altLang="en-US"/>
              <a:pPr>
                <a:defRPr/>
              </a:pPr>
              <a:t>28/07/22</a:t>
            </a:fld>
            <a:endParaRPr lang="en-US" altLang="en-US"/>
          </a:p>
        </p:txBody>
      </p:sp>
      <p:sp>
        <p:nvSpPr>
          <p:cNvPr id="5" name="Rectangle 5">
            <a:extLst>
              <a:ext uri="{FF2B5EF4-FFF2-40B4-BE49-F238E27FC236}">
                <a16:creationId xmlns:a16="http://schemas.microsoft.com/office/drawing/2014/main" id="{80AEBD34-6A89-F74D-2849-8202A3F903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F7B6205-A440-6842-2861-6F2E86355273}"/>
              </a:ext>
            </a:extLst>
          </p:cNvPr>
          <p:cNvSpPr>
            <a:spLocks noGrp="1" noChangeArrowheads="1"/>
          </p:cNvSpPr>
          <p:nvPr>
            <p:ph type="sldNum" sz="quarter" idx="12"/>
          </p:nvPr>
        </p:nvSpPr>
        <p:spPr>
          <a:ln/>
        </p:spPr>
        <p:txBody>
          <a:bodyPr/>
          <a:lstStyle>
            <a:lvl1pPr>
              <a:defRPr/>
            </a:lvl1pPr>
          </a:lstStyle>
          <a:p>
            <a:pPr>
              <a:defRPr/>
            </a:pPr>
            <a:fld id="{51FCE393-E28F-4C62-96CF-5A196F9DC9A9}" type="slidenum">
              <a:rPr lang="en-US" altLang="en-US"/>
              <a:pPr>
                <a:defRPr/>
              </a:pPr>
              <a:t>‹#›</a:t>
            </a:fld>
            <a:endParaRPr lang="en-US" altLang="en-US"/>
          </a:p>
        </p:txBody>
      </p:sp>
    </p:spTree>
    <p:extLst>
      <p:ext uri="{BB962C8B-B14F-4D97-AF65-F5344CB8AC3E}">
        <p14:creationId xmlns:p14="http://schemas.microsoft.com/office/powerpoint/2010/main" val="2002797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F71389-37BF-FC88-F21B-5499D68DBADE}"/>
              </a:ext>
            </a:extLst>
          </p:cNvPr>
          <p:cNvSpPr>
            <a:spLocks noGrp="1" noChangeArrowheads="1"/>
          </p:cNvSpPr>
          <p:nvPr>
            <p:ph type="dt" sz="half" idx="10"/>
          </p:nvPr>
        </p:nvSpPr>
        <p:spPr>
          <a:ln/>
        </p:spPr>
        <p:txBody>
          <a:bodyPr/>
          <a:lstStyle>
            <a:lvl1pPr>
              <a:defRPr/>
            </a:lvl1pPr>
          </a:lstStyle>
          <a:p>
            <a:pPr>
              <a:defRPr/>
            </a:pPr>
            <a:fld id="{C3060755-7512-4465-9C6E-22FD9DE689DB}" type="datetime4">
              <a:rPr lang="vi-VN" altLang="en-US"/>
              <a:pPr>
                <a:defRPr/>
              </a:pPr>
              <a:t>28/07/22</a:t>
            </a:fld>
            <a:endParaRPr lang="en-US" altLang="en-US"/>
          </a:p>
        </p:txBody>
      </p:sp>
      <p:sp>
        <p:nvSpPr>
          <p:cNvPr id="5" name="Rectangle 5">
            <a:extLst>
              <a:ext uri="{FF2B5EF4-FFF2-40B4-BE49-F238E27FC236}">
                <a16:creationId xmlns:a16="http://schemas.microsoft.com/office/drawing/2014/main" id="{C34F914F-483B-29B9-B796-B8ABFF3658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B9DBCAD-381B-0E48-7FB5-A1720ABB43A3}"/>
              </a:ext>
            </a:extLst>
          </p:cNvPr>
          <p:cNvSpPr>
            <a:spLocks noGrp="1" noChangeArrowheads="1"/>
          </p:cNvSpPr>
          <p:nvPr>
            <p:ph type="sldNum" sz="quarter" idx="12"/>
          </p:nvPr>
        </p:nvSpPr>
        <p:spPr>
          <a:ln/>
        </p:spPr>
        <p:txBody>
          <a:bodyPr/>
          <a:lstStyle>
            <a:lvl1pPr>
              <a:defRPr/>
            </a:lvl1pPr>
          </a:lstStyle>
          <a:p>
            <a:pPr>
              <a:defRPr/>
            </a:pPr>
            <a:fld id="{05FB2474-9171-471C-9E32-2DECF3EB7CC7}" type="slidenum">
              <a:rPr lang="en-US" altLang="en-US"/>
              <a:pPr>
                <a:defRPr/>
              </a:pPr>
              <a:t>‹#›</a:t>
            </a:fld>
            <a:endParaRPr lang="en-US" altLang="en-US"/>
          </a:p>
        </p:txBody>
      </p:sp>
    </p:spTree>
    <p:extLst>
      <p:ext uri="{BB962C8B-B14F-4D97-AF65-F5344CB8AC3E}">
        <p14:creationId xmlns:p14="http://schemas.microsoft.com/office/powerpoint/2010/main" val="297484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89DCFBA-E656-70F5-C121-9F9FA1AFF68D}"/>
              </a:ext>
            </a:extLst>
          </p:cNvPr>
          <p:cNvSpPr>
            <a:spLocks noGrp="1" noChangeArrowheads="1"/>
          </p:cNvSpPr>
          <p:nvPr>
            <p:ph type="dt" sz="half" idx="10"/>
          </p:nvPr>
        </p:nvSpPr>
        <p:spPr>
          <a:ln/>
        </p:spPr>
        <p:txBody>
          <a:bodyPr/>
          <a:lstStyle>
            <a:lvl1pPr>
              <a:defRPr/>
            </a:lvl1pPr>
          </a:lstStyle>
          <a:p>
            <a:pPr>
              <a:defRPr/>
            </a:pPr>
            <a:fld id="{A89A976C-1CC6-474F-B510-70A15A99AA23}" type="datetime4">
              <a:rPr lang="vi-VN" altLang="en-US"/>
              <a:pPr>
                <a:defRPr/>
              </a:pPr>
              <a:t>28/07/22</a:t>
            </a:fld>
            <a:endParaRPr lang="en-US" altLang="en-US"/>
          </a:p>
        </p:txBody>
      </p:sp>
      <p:sp>
        <p:nvSpPr>
          <p:cNvPr id="5" name="Rectangle 5">
            <a:extLst>
              <a:ext uri="{FF2B5EF4-FFF2-40B4-BE49-F238E27FC236}">
                <a16:creationId xmlns:a16="http://schemas.microsoft.com/office/drawing/2014/main" id="{B0DEB511-CB62-65F3-B3C6-DE082AE587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05B4D72-9428-C6A0-2A61-D68D643B21D8}"/>
              </a:ext>
            </a:extLst>
          </p:cNvPr>
          <p:cNvSpPr>
            <a:spLocks noGrp="1" noChangeArrowheads="1"/>
          </p:cNvSpPr>
          <p:nvPr>
            <p:ph type="sldNum" sz="quarter" idx="12"/>
          </p:nvPr>
        </p:nvSpPr>
        <p:spPr>
          <a:ln/>
        </p:spPr>
        <p:txBody>
          <a:bodyPr/>
          <a:lstStyle>
            <a:lvl1pPr>
              <a:defRPr/>
            </a:lvl1pPr>
          </a:lstStyle>
          <a:p>
            <a:pPr>
              <a:defRPr/>
            </a:pPr>
            <a:fld id="{E2F5A9E2-2248-406A-AA4A-F721797C16C9}" type="slidenum">
              <a:rPr lang="en-US" altLang="en-US"/>
              <a:pPr>
                <a:defRPr/>
              </a:pPr>
              <a:t>‹#›</a:t>
            </a:fld>
            <a:endParaRPr lang="en-US" altLang="en-US"/>
          </a:p>
        </p:txBody>
      </p:sp>
    </p:spTree>
    <p:extLst>
      <p:ext uri="{BB962C8B-B14F-4D97-AF65-F5344CB8AC3E}">
        <p14:creationId xmlns:p14="http://schemas.microsoft.com/office/powerpoint/2010/main" val="132662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58ADC8-E236-840E-F70C-BA77E0D544CB}"/>
              </a:ext>
            </a:extLst>
          </p:cNvPr>
          <p:cNvSpPr>
            <a:spLocks noGrp="1" noChangeArrowheads="1"/>
          </p:cNvSpPr>
          <p:nvPr>
            <p:ph type="dt" sz="half" idx="10"/>
          </p:nvPr>
        </p:nvSpPr>
        <p:spPr>
          <a:ln/>
        </p:spPr>
        <p:txBody>
          <a:bodyPr/>
          <a:lstStyle>
            <a:lvl1pPr>
              <a:defRPr/>
            </a:lvl1pPr>
          </a:lstStyle>
          <a:p>
            <a:pPr>
              <a:defRPr/>
            </a:pPr>
            <a:fld id="{B0E49FFA-8BC1-496E-85A4-3F108E5D950C}" type="datetime4">
              <a:rPr lang="vi-VN" altLang="en-US"/>
              <a:pPr>
                <a:defRPr/>
              </a:pPr>
              <a:t>28/07/22</a:t>
            </a:fld>
            <a:endParaRPr lang="en-US" altLang="en-US"/>
          </a:p>
        </p:txBody>
      </p:sp>
      <p:sp>
        <p:nvSpPr>
          <p:cNvPr id="6" name="Rectangle 5">
            <a:extLst>
              <a:ext uri="{FF2B5EF4-FFF2-40B4-BE49-F238E27FC236}">
                <a16:creationId xmlns:a16="http://schemas.microsoft.com/office/drawing/2014/main" id="{6846CA97-29EC-9B55-49C7-45FDB1CDEE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4765167-7A48-0AE4-773F-844D9A4B806F}"/>
              </a:ext>
            </a:extLst>
          </p:cNvPr>
          <p:cNvSpPr>
            <a:spLocks noGrp="1" noChangeArrowheads="1"/>
          </p:cNvSpPr>
          <p:nvPr>
            <p:ph type="sldNum" sz="quarter" idx="12"/>
          </p:nvPr>
        </p:nvSpPr>
        <p:spPr>
          <a:ln/>
        </p:spPr>
        <p:txBody>
          <a:bodyPr/>
          <a:lstStyle>
            <a:lvl1pPr>
              <a:defRPr/>
            </a:lvl1pPr>
          </a:lstStyle>
          <a:p>
            <a:pPr>
              <a:defRPr/>
            </a:pPr>
            <a:fld id="{53772487-6033-47C1-93A2-C34A3B79464E}" type="slidenum">
              <a:rPr lang="en-US" altLang="en-US"/>
              <a:pPr>
                <a:defRPr/>
              </a:pPr>
              <a:t>‹#›</a:t>
            </a:fld>
            <a:endParaRPr lang="en-US" altLang="en-US"/>
          </a:p>
        </p:txBody>
      </p:sp>
    </p:spTree>
    <p:extLst>
      <p:ext uri="{BB962C8B-B14F-4D97-AF65-F5344CB8AC3E}">
        <p14:creationId xmlns:p14="http://schemas.microsoft.com/office/powerpoint/2010/main" val="1533124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5980CA-F413-FE6A-5E3B-7D61004E8396}"/>
              </a:ext>
            </a:extLst>
          </p:cNvPr>
          <p:cNvSpPr>
            <a:spLocks noGrp="1" noChangeArrowheads="1"/>
          </p:cNvSpPr>
          <p:nvPr>
            <p:ph type="dt" sz="half" idx="10"/>
          </p:nvPr>
        </p:nvSpPr>
        <p:spPr>
          <a:ln/>
        </p:spPr>
        <p:txBody>
          <a:bodyPr/>
          <a:lstStyle>
            <a:lvl1pPr>
              <a:defRPr/>
            </a:lvl1pPr>
          </a:lstStyle>
          <a:p>
            <a:pPr>
              <a:defRPr/>
            </a:pPr>
            <a:fld id="{CF62AD23-F3FA-41E1-B7BC-7E4C270446A9}" type="datetime4">
              <a:rPr lang="vi-VN" altLang="en-US"/>
              <a:pPr>
                <a:defRPr/>
              </a:pPr>
              <a:t>28/07/22</a:t>
            </a:fld>
            <a:endParaRPr lang="en-US" altLang="en-US"/>
          </a:p>
        </p:txBody>
      </p:sp>
      <p:sp>
        <p:nvSpPr>
          <p:cNvPr id="8" name="Rectangle 5">
            <a:extLst>
              <a:ext uri="{FF2B5EF4-FFF2-40B4-BE49-F238E27FC236}">
                <a16:creationId xmlns:a16="http://schemas.microsoft.com/office/drawing/2014/main" id="{BAD87562-5C16-8C29-33BD-B35C15E274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98D54FE-FE96-4885-AA5C-ABB33A129C46}"/>
              </a:ext>
            </a:extLst>
          </p:cNvPr>
          <p:cNvSpPr>
            <a:spLocks noGrp="1" noChangeArrowheads="1"/>
          </p:cNvSpPr>
          <p:nvPr>
            <p:ph type="sldNum" sz="quarter" idx="12"/>
          </p:nvPr>
        </p:nvSpPr>
        <p:spPr>
          <a:ln/>
        </p:spPr>
        <p:txBody>
          <a:bodyPr/>
          <a:lstStyle>
            <a:lvl1pPr>
              <a:defRPr/>
            </a:lvl1pPr>
          </a:lstStyle>
          <a:p>
            <a:pPr>
              <a:defRPr/>
            </a:pPr>
            <a:fld id="{BD210FE6-7153-4213-9A80-FE682CA7C934}" type="slidenum">
              <a:rPr lang="en-US" altLang="en-US"/>
              <a:pPr>
                <a:defRPr/>
              </a:pPr>
              <a:t>‹#›</a:t>
            </a:fld>
            <a:endParaRPr lang="en-US" altLang="en-US"/>
          </a:p>
        </p:txBody>
      </p:sp>
    </p:spTree>
    <p:extLst>
      <p:ext uri="{BB962C8B-B14F-4D97-AF65-F5344CB8AC3E}">
        <p14:creationId xmlns:p14="http://schemas.microsoft.com/office/powerpoint/2010/main" val="733298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8B2E16E-AE4B-0CBB-4147-C2EC9525DAC1}"/>
              </a:ext>
            </a:extLst>
          </p:cNvPr>
          <p:cNvSpPr>
            <a:spLocks noGrp="1" noChangeArrowheads="1"/>
          </p:cNvSpPr>
          <p:nvPr>
            <p:ph type="dt" sz="half" idx="10"/>
          </p:nvPr>
        </p:nvSpPr>
        <p:spPr>
          <a:ln/>
        </p:spPr>
        <p:txBody>
          <a:bodyPr/>
          <a:lstStyle>
            <a:lvl1pPr>
              <a:defRPr/>
            </a:lvl1pPr>
          </a:lstStyle>
          <a:p>
            <a:pPr>
              <a:defRPr/>
            </a:pPr>
            <a:fld id="{6175AA9F-7D75-41F0-9BE9-3B9E3DB8A9EA}" type="datetime4">
              <a:rPr lang="vi-VN" altLang="en-US"/>
              <a:pPr>
                <a:defRPr/>
              </a:pPr>
              <a:t>28/07/22</a:t>
            </a:fld>
            <a:endParaRPr lang="en-US" altLang="en-US"/>
          </a:p>
        </p:txBody>
      </p:sp>
      <p:sp>
        <p:nvSpPr>
          <p:cNvPr id="4" name="Rectangle 5">
            <a:extLst>
              <a:ext uri="{FF2B5EF4-FFF2-40B4-BE49-F238E27FC236}">
                <a16:creationId xmlns:a16="http://schemas.microsoft.com/office/drawing/2014/main" id="{53ECC846-61D8-703D-0FD7-A4F5DBA83F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CE8C560-155E-BA10-9B68-8AABB6DC8E67}"/>
              </a:ext>
            </a:extLst>
          </p:cNvPr>
          <p:cNvSpPr>
            <a:spLocks noGrp="1" noChangeArrowheads="1"/>
          </p:cNvSpPr>
          <p:nvPr>
            <p:ph type="sldNum" sz="quarter" idx="12"/>
          </p:nvPr>
        </p:nvSpPr>
        <p:spPr>
          <a:ln/>
        </p:spPr>
        <p:txBody>
          <a:bodyPr/>
          <a:lstStyle>
            <a:lvl1pPr>
              <a:defRPr/>
            </a:lvl1pPr>
          </a:lstStyle>
          <a:p>
            <a:pPr>
              <a:defRPr/>
            </a:pPr>
            <a:fld id="{3C00462C-BA0A-4BC5-862F-ED8E5E2190B0}" type="slidenum">
              <a:rPr lang="en-US" altLang="en-US"/>
              <a:pPr>
                <a:defRPr/>
              </a:pPr>
              <a:t>‹#›</a:t>
            </a:fld>
            <a:endParaRPr lang="en-US" altLang="en-US"/>
          </a:p>
        </p:txBody>
      </p:sp>
    </p:spTree>
    <p:extLst>
      <p:ext uri="{BB962C8B-B14F-4D97-AF65-F5344CB8AC3E}">
        <p14:creationId xmlns:p14="http://schemas.microsoft.com/office/powerpoint/2010/main" val="364631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9DE8CA-FB80-9250-AB9E-548B47FC4CCC}"/>
              </a:ext>
            </a:extLst>
          </p:cNvPr>
          <p:cNvSpPr>
            <a:spLocks noGrp="1" noChangeArrowheads="1"/>
          </p:cNvSpPr>
          <p:nvPr>
            <p:ph type="dt" sz="half" idx="10"/>
          </p:nvPr>
        </p:nvSpPr>
        <p:spPr>
          <a:ln/>
        </p:spPr>
        <p:txBody>
          <a:bodyPr/>
          <a:lstStyle>
            <a:lvl1pPr>
              <a:defRPr/>
            </a:lvl1pPr>
          </a:lstStyle>
          <a:p>
            <a:pPr>
              <a:defRPr/>
            </a:pPr>
            <a:fld id="{360A6711-4831-4B54-B329-CBB701DCEC26}" type="datetime4">
              <a:rPr lang="vi-VN" altLang="en-US"/>
              <a:pPr>
                <a:defRPr/>
              </a:pPr>
              <a:t>28/07/22</a:t>
            </a:fld>
            <a:endParaRPr lang="en-US" altLang="en-US"/>
          </a:p>
        </p:txBody>
      </p:sp>
      <p:sp>
        <p:nvSpPr>
          <p:cNvPr id="3" name="Rectangle 5">
            <a:extLst>
              <a:ext uri="{FF2B5EF4-FFF2-40B4-BE49-F238E27FC236}">
                <a16:creationId xmlns:a16="http://schemas.microsoft.com/office/drawing/2014/main" id="{9F51E9A6-85EB-A5E7-01E0-7AD7A48F7F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9BCBFC8-9312-CB6A-7EBE-E0B459EE8A05}"/>
              </a:ext>
            </a:extLst>
          </p:cNvPr>
          <p:cNvSpPr>
            <a:spLocks noGrp="1" noChangeArrowheads="1"/>
          </p:cNvSpPr>
          <p:nvPr>
            <p:ph type="sldNum" sz="quarter" idx="12"/>
          </p:nvPr>
        </p:nvSpPr>
        <p:spPr>
          <a:ln/>
        </p:spPr>
        <p:txBody>
          <a:bodyPr/>
          <a:lstStyle>
            <a:lvl1pPr>
              <a:defRPr/>
            </a:lvl1pPr>
          </a:lstStyle>
          <a:p>
            <a:pPr>
              <a:defRPr/>
            </a:pPr>
            <a:fld id="{D81BA739-940D-47AD-9101-B077A05FEED0}" type="slidenum">
              <a:rPr lang="en-US" altLang="en-US"/>
              <a:pPr>
                <a:defRPr/>
              </a:pPr>
              <a:t>‹#›</a:t>
            </a:fld>
            <a:endParaRPr lang="en-US" altLang="en-US"/>
          </a:p>
        </p:txBody>
      </p:sp>
    </p:spTree>
    <p:extLst>
      <p:ext uri="{BB962C8B-B14F-4D97-AF65-F5344CB8AC3E}">
        <p14:creationId xmlns:p14="http://schemas.microsoft.com/office/powerpoint/2010/main" val="3604696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3231826-5F9A-649E-E332-A46A256F31E6}"/>
              </a:ext>
            </a:extLst>
          </p:cNvPr>
          <p:cNvSpPr>
            <a:spLocks noGrp="1" noChangeArrowheads="1"/>
          </p:cNvSpPr>
          <p:nvPr>
            <p:ph type="dt" sz="half" idx="10"/>
          </p:nvPr>
        </p:nvSpPr>
        <p:spPr>
          <a:ln/>
        </p:spPr>
        <p:txBody>
          <a:bodyPr/>
          <a:lstStyle>
            <a:lvl1pPr>
              <a:defRPr/>
            </a:lvl1pPr>
          </a:lstStyle>
          <a:p>
            <a:pPr>
              <a:defRPr/>
            </a:pPr>
            <a:fld id="{BCECA63A-E4E3-436F-8959-AF0E766779DD}" type="datetime4">
              <a:rPr lang="vi-VN" altLang="en-US"/>
              <a:pPr>
                <a:defRPr/>
              </a:pPr>
              <a:t>28/07/22</a:t>
            </a:fld>
            <a:endParaRPr lang="en-US" altLang="en-US"/>
          </a:p>
        </p:txBody>
      </p:sp>
      <p:sp>
        <p:nvSpPr>
          <p:cNvPr id="6" name="Rectangle 5">
            <a:extLst>
              <a:ext uri="{FF2B5EF4-FFF2-40B4-BE49-F238E27FC236}">
                <a16:creationId xmlns:a16="http://schemas.microsoft.com/office/drawing/2014/main" id="{9DBDE0DA-9174-5AC1-7854-CC97C0C7AB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C6055D1-0812-D6E0-5390-9C12A6308958}"/>
              </a:ext>
            </a:extLst>
          </p:cNvPr>
          <p:cNvSpPr>
            <a:spLocks noGrp="1" noChangeArrowheads="1"/>
          </p:cNvSpPr>
          <p:nvPr>
            <p:ph type="sldNum" sz="quarter" idx="12"/>
          </p:nvPr>
        </p:nvSpPr>
        <p:spPr>
          <a:ln/>
        </p:spPr>
        <p:txBody>
          <a:bodyPr/>
          <a:lstStyle>
            <a:lvl1pPr>
              <a:defRPr/>
            </a:lvl1pPr>
          </a:lstStyle>
          <a:p>
            <a:pPr>
              <a:defRPr/>
            </a:pPr>
            <a:fld id="{3C958F7E-B540-407B-B298-BCDBF7E028EC}" type="slidenum">
              <a:rPr lang="en-US" altLang="en-US"/>
              <a:pPr>
                <a:defRPr/>
              </a:pPr>
              <a:t>‹#›</a:t>
            </a:fld>
            <a:endParaRPr lang="en-US" altLang="en-US"/>
          </a:p>
        </p:txBody>
      </p:sp>
    </p:spTree>
    <p:extLst>
      <p:ext uri="{BB962C8B-B14F-4D97-AF65-F5344CB8AC3E}">
        <p14:creationId xmlns:p14="http://schemas.microsoft.com/office/powerpoint/2010/main" val="40087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72287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4291F85-A5C0-B923-571F-896B4F2A65FA}"/>
              </a:ext>
            </a:extLst>
          </p:cNvPr>
          <p:cNvSpPr>
            <a:spLocks noGrp="1" noChangeArrowheads="1"/>
          </p:cNvSpPr>
          <p:nvPr>
            <p:ph type="dt" sz="half" idx="10"/>
          </p:nvPr>
        </p:nvSpPr>
        <p:spPr>
          <a:ln/>
        </p:spPr>
        <p:txBody>
          <a:bodyPr/>
          <a:lstStyle>
            <a:lvl1pPr>
              <a:defRPr/>
            </a:lvl1pPr>
          </a:lstStyle>
          <a:p>
            <a:pPr>
              <a:defRPr/>
            </a:pPr>
            <a:fld id="{47F6E727-8D5E-4839-BF05-4A0B2281C2D5}" type="datetime4">
              <a:rPr lang="vi-VN" altLang="en-US"/>
              <a:pPr>
                <a:defRPr/>
              </a:pPr>
              <a:t>28/07/22</a:t>
            </a:fld>
            <a:endParaRPr lang="en-US" altLang="en-US"/>
          </a:p>
        </p:txBody>
      </p:sp>
      <p:sp>
        <p:nvSpPr>
          <p:cNvPr id="6" name="Rectangle 5">
            <a:extLst>
              <a:ext uri="{FF2B5EF4-FFF2-40B4-BE49-F238E27FC236}">
                <a16:creationId xmlns:a16="http://schemas.microsoft.com/office/drawing/2014/main" id="{4DCE6ABB-A9D0-23FE-5A44-79E833728A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D32DCDD-5C20-C96F-C4CE-25284629291C}"/>
              </a:ext>
            </a:extLst>
          </p:cNvPr>
          <p:cNvSpPr>
            <a:spLocks noGrp="1" noChangeArrowheads="1"/>
          </p:cNvSpPr>
          <p:nvPr>
            <p:ph type="sldNum" sz="quarter" idx="12"/>
          </p:nvPr>
        </p:nvSpPr>
        <p:spPr>
          <a:ln/>
        </p:spPr>
        <p:txBody>
          <a:bodyPr/>
          <a:lstStyle>
            <a:lvl1pPr>
              <a:defRPr/>
            </a:lvl1pPr>
          </a:lstStyle>
          <a:p>
            <a:pPr>
              <a:defRPr/>
            </a:pPr>
            <a:fld id="{EEE1509D-80C7-42A9-B21E-0DBCF4ED0A73}" type="slidenum">
              <a:rPr lang="en-US" altLang="en-US"/>
              <a:pPr>
                <a:defRPr/>
              </a:pPr>
              <a:t>‹#›</a:t>
            </a:fld>
            <a:endParaRPr lang="en-US" altLang="en-US"/>
          </a:p>
        </p:txBody>
      </p:sp>
    </p:spTree>
    <p:extLst>
      <p:ext uri="{BB962C8B-B14F-4D97-AF65-F5344CB8AC3E}">
        <p14:creationId xmlns:p14="http://schemas.microsoft.com/office/powerpoint/2010/main" val="2737537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05CC65-6833-AB78-05D3-438B3DD69518}"/>
              </a:ext>
            </a:extLst>
          </p:cNvPr>
          <p:cNvSpPr>
            <a:spLocks noGrp="1" noChangeArrowheads="1"/>
          </p:cNvSpPr>
          <p:nvPr>
            <p:ph type="dt" sz="half" idx="10"/>
          </p:nvPr>
        </p:nvSpPr>
        <p:spPr>
          <a:ln/>
        </p:spPr>
        <p:txBody>
          <a:bodyPr/>
          <a:lstStyle>
            <a:lvl1pPr>
              <a:defRPr/>
            </a:lvl1pPr>
          </a:lstStyle>
          <a:p>
            <a:pPr>
              <a:defRPr/>
            </a:pPr>
            <a:fld id="{0547C26D-F1C2-4A05-828C-35DF689B0611}" type="datetime4">
              <a:rPr lang="vi-VN" altLang="en-US"/>
              <a:pPr>
                <a:defRPr/>
              </a:pPr>
              <a:t>28/07/22</a:t>
            </a:fld>
            <a:endParaRPr lang="en-US" altLang="en-US"/>
          </a:p>
        </p:txBody>
      </p:sp>
      <p:sp>
        <p:nvSpPr>
          <p:cNvPr id="5" name="Rectangle 5">
            <a:extLst>
              <a:ext uri="{FF2B5EF4-FFF2-40B4-BE49-F238E27FC236}">
                <a16:creationId xmlns:a16="http://schemas.microsoft.com/office/drawing/2014/main" id="{2B998EDB-5ABD-7049-10FC-C593A8981A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A5F36C8-72DD-BE51-F92A-402CFEB24D9E}"/>
              </a:ext>
            </a:extLst>
          </p:cNvPr>
          <p:cNvSpPr>
            <a:spLocks noGrp="1" noChangeArrowheads="1"/>
          </p:cNvSpPr>
          <p:nvPr>
            <p:ph type="sldNum" sz="quarter" idx="12"/>
          </p:nvPr>
        </p:nvSpPr>
        <p:spPr>
          <a:ln/>
        </p:spPr>
        <p:txBody>
          <a:bodyPr/>
          <a:lstStyle>
            <a:lvl1pPr>
              <a:defRPr/>
            </a:lvl1pPr>
          </a:lstStyle>
          <a:p>
            <a:pPr>
              <a:defRPr/>
            </a:pPr>
            <a:fld id="{EA208605-6576-44E6-B176-645B199875C9}" type="slidenum">
              <a:rPr lang="en-US" altLang="en-US"/>
              <a:pPr>
                <a:defRPr/>
              </a:pPr>
              <a:t>‹#›</a:t>
            </a:fld>
            <a:endParaRPr lang="en-US" altLang="en-US"/>
          </a:p>
        </p:txBody>
      </p:sp>
    </p:spTree>
    <p:extLst>
      <p:ext uri="{BB962C8B-B14F-4D97-AF65-F5344CB8AC3E}">
        <p14:creationId xmlns:p14="http://schemas.microsoft.com/office/powerpoint/2010/main" val="3289854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6A8254-D2EB-65E9-BE37-9581A39515D1}"/>
              </a:ext>
            </a:extLst>
          </p:cNvPr>
          <p:cNvSpPr>
            <a:spLocks noGrp="1" noChangeArrowheads="1"/>
          </p:cNvSpPr>
          <p:nvPr>
            <p:ph type="dt" sz="half" idx="10"/>
          </p:nvPr>
        </p:nvSpPr>
        <p:spPr>
          <a:ln/>
        </p:spPr>
        <p:txBody>
          <a:bodyPr/>
          <a:lstStyle>
            <a:lvl1pPr>
              <a:defRPr/>
            </a:lvl1pPr>
          </a:lstStyle>
          <a:p>
            <a:pPr>
              <a:defRPr/>
            </a:pPr>
            <a:fld id="{0B5DBE7E-7ABB-492A-AAC7-3E6C393F39B1}" type="datetime4">
              <a:rPr lang="vi-VN" altLang="en-US"/>
              <a:pPr>
                <a:defRPr/>
              </a:pPr>
              <a:t>28/07/22</a:t>
            </a:fld>
            <a:endParaRPr lang="en-US" altLang="en-US"/>
          </a:p>
        </p:txBody>
      </p:sp>
      <p:sp>
        <p:nvSpPr>
          <p:cNvPr id="5" name="Rectangle 5">
            <a:extLst>
              <a:ext uri="{FF2B5EF4-FFF2-40B4-BE49-F238E27FC236}">
                <a16:creationId xmlns:a16="http://schemas.microsoft.com/office/drawing/2014/main" id="{135F973B-87C3-DC00-24F6-F49A7F06D7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DD6D1EF-2AE0-F707-D422-8CC43AB11AF3}"/>
              </a:ext>
            </a:extLst>
          </p:cNvPr>
          <p:cNvSpPr>
            <a:spLocks noGrp="1" noChangeArrowheads="1"/>
          </p:cNvSpPr>
          <p:nvPr>
            <p:ph type="sldNum" sz="quarter" idx="12"/>
          </p:nvPr>
        </p:nvSpPr>
        <p:spPr>
          <a:ln/>
        </p:spPr>
        <p:txBody>
          <a:bodyPr/>
          <a:lstStyle>
            <a:lvl1pPr>
              <a:defRPr/>
            </a:lvl1pPr>
          </a:lstStyle>
          <a:p>
            <a:pPr>
              <a:defRPr/>
            </a:pPr>
            <a:fld id="{0071C52C-3240-4898-8AF9-9E3E60CB9988}" type="slidenum">
              <a:rPr lang="en-US" altLang="en-US"/>
              <a:pPr>
                <a:defRPr/>
              </a:pPr>
              <a:t>‹#›</a:t>
            </a:fld>
            <a:endParaRPr lang="en-US" altLang="en-US"/>
          </a:p>
        </p:txBody>
      </p:sp>
    </p:spTree>
    <p:extLst>
      <p:ext uri="{BB962C8B-B14F-4D97-AF65-F5344CB8AC3E}">
        <p14:creationId xmlns:p14="http://schemas.microsoft.com/office/powerpoint/2010/main" val="3120185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F909145-61EB-EA56-83EA-7E1B1F6348B2}"/>
              </a:ext>
            </a:extLst>
          </p:cNvPr>
          <p:cNvSpPr>
            <a:spLocks noGrp="1" noChangeArrowheads="1"/>
          </p:cNvSpPr>
          <p:nvPr>
            <p:ph type="dt" sz="half" idx="10"/>
          </p:nvPr>
        </p:nvSpPr>
        <p:spPr>
          <a:ln/>
        </p:spPr>
        <p:txBody>
          <a:bodyPr/>
          <a:lstStyle>
            <a:lvl1pPr>
              <a:defRPr/>
            </a:lvl1pPr>
          </a:lstStyle>
          <a:p>
            <a:pPr>
              <a:defRPr/>
            </a:pPr>
            <a:fld id="{C963A4F0-B677-4DB7-B2EB-E5A03856E447}" type="datetime4">
              <a:rPr lang="vi-VN" altLang="en-US"/>
              <a:pPr>
                <a:defRPr/>
              </a:pPr>
              <a:t>28/07/22</a:t>
            </a:fld>
            <a:endParaRPr lang="en-US" altLang="en-US"/>
          </a:p>
        </p:txBody>
      </p:sp>
      <p:sp>
        <p:nvSpPr>
          <p:cNvPr id="7" name="Rectangle 5">
            <a:extLst>
              <a:ext uri="{FF2B5EF4-FFF2-40B4-BE49-F238E27FC236}">
                <a16:creationId xmlns:a16="http://schemas.microsoft.com/office/drawing/2014/main" id="{DEBEA5C1-55F0-842C-75A9-ECDC51FC44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A031623-10DA-A40D-CDD3-DA1AD22F8C7D}"/>
              </a:ext>
            </a:extLst>
          </p:cNvPr>
          <p:cNvSpPr>
            <a:spLocks noGrp="1" noChangeArrowheads="1"/>
          </p:cNvSpPr>
          <p:nvPr>
            <p:ph type="sldNum" sz="quarter" idx="12"/>
          </p:nvPr>
        </p:nvSpPr>
        <p:spPr>
          <a:ln/>
        </p:spPr>
        <p:txBody>
          <a:bodyPr/>
          <a:lstStyle>
            <a:lvl1pPr>
              <a:defRPr/>
            </a:lvl1pPr>
          </a:lstStyle>
          <a:p>
            <a:pPr>
              <a:defRPr/>
            </a:pPr>
            <a:fld id="{E6D0B2B6-2429-491A-BCD2-A432CCDAC30A}" type="slidenum">
              <a:rPr lang="en-US" altLang="en-US"/>
              <a:pPr>
                <a:defRPr/>
              </a:pPr>
              <a:t>‹#›</a:t>
            </a:fld>
            <a:endParaRPr lang="en-US" altLang="en-US"/>
          </a:p>
        </p:txBody>
      </p:sp>
    </p:spTree>
    <p:extLst>
      <p:ext uri="{BB962C8B-B14F-4D97-AF65-F5344CB8AC3E}">
        <p14:creationId xmlns:p14="http://schemas.microsoft.com/office/powerpoint/2010/main" val="909188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276FF74-5377-3E3F-E85E-47EF4E85DAC1}"/>
              </a:ext>
            </a:extLst>
          </p:cNvPr>
          <p:cNvSpPr>
            <a:spLocks noGrp="1" noChangeArrowheads="1"/>
          </p:cNvSpPr>
          <p:nvPr>
            <p:ph type="dt" sz="half" idx="10"/>
          </p:nvPr>
        </p:nvSpPr>
        <p:spPr>
          <a:ln/>
        </p:spPr>
        <p:txBody>
          <a:bodyPr/>
          <a:lstStyle>
            <a:lvl1pPr>
              <a:defRPr/>
            </a:lvl1pPr>
          </a:lstStyle>
          <a:p>
            <a:pPr>
              <a:defRPr/>
            </a:pPr>
            <a:fld id="{210280FF-4482-450E-A58A-2BA785CC8E59}" type="datetime4">
              <a:rPr lang="vi-VN" altLang="en-US"/>
              <a:pPr>
                <a:defRPr/>
              </a:pPr>
              <a:t>28/07/22</a:t>
            </a:fld>
            <a:endParaRPr lang="en-US" altLang="en-US"/>
          </a:p>
        </p:txBody>
      </p:sp>
      <p:sp>
        <p:nvSpPr>
          <p:cNvPr id="4" name="Rectangle 5">
            <a:extLst>
              <a:ext uri="{FF2B5EF4-FFF2-40B4-BE49-F238E27FC236}">
                <a16:creationId xmlns:a16="http://schemas.microsoft.com/office/drawing/2014/main" id="{11D1C3EC-48AE-C7F1-7CA8-35F3C05F01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069DCDE-1B98-9A8D-596B-D16867D42C64}"/>
              </a:ext>
            </a:extLst>
          </p:cNvPr>
          <p:cNvSpPr>
            <a:spLocks noGrp="1" noChangeArrowheads="1"/>
          </p:cNvSpPr>
          <p:nvPr>
            <p:ph type="sldNum" sz="quarter" idx="12"/>
          </p:nvPr>
        </p:nvSpPr>
        <p:spPr>
          <a:ln/>
        </p:spPr>
        <p:txBody>
          <a:bodyPr/>
          <a:lstStyle>
            <a:lvl1pPr>
              <a:defRPr/>
            </a:lvl1pPr>
          </a:lstStyle>
          <a:p>
            <a:pPr>
              <a:defRPr/>
            </a:pPr>
            <a:fld id="{A6A0D0DD-4EDF-4C77-A902-E47E01A3B41B}" type="slidenum">
              <a:rPr lang="en-US" altLang="en-US"/>
              <a:pPr>
                <a:defRPr/>
              </a:pPr>
              <a:t>‹#›</a:t>
            </a:fld>
            <a:endParaRPr lang="en-US" altLang="en-US"/>
          </a:p>
        </p:txBody>
      </p:sp>
    </p:spTree>
    <p:extLst>
      <p:ext uri="{BB962C8B-B14F-4D97-AF65-F5344CB8AC3E}">
        <p14:creationId xmlns:p14="http://schemas.microsoft.com/office/powerpoint/2010/main" val="2668240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3026BB-6EBF-4445-970A-8FA426306BFE}"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1703002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3026BB-6EBF-4445-970A-8FA426306BFE}"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1297936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3026BB-6EBF-4445-970A-8FA426306BFE}"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3637055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3026BB-6EBF-4445-970A-8FA426306BFE}"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2160489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3026BB-6EBF-4445-970A-8FA426306BFE}" type="datetimeFigureOut">
              <a:rPr lang="en-US" smtClean="0"/>
              <a:t>28/7/2022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865432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B2CFEF-72A6-4356-A200-575AE5BDF63C}"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3719447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3026BB-6EBF-4445-970A-8FA426306BFE}" type="datetimeFigureOut">
              <a:rPr lang="en-US" smtClean="0"/>
              <a:t>28/7/2022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2252618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3026BB-6EBF-4445-970A-8FA426306BFE}" type="datetimeFigureOut">
              <a:rPr lang="en-US" smtClean="0"/>
              <a:t>28/7/2022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2656628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026BB-6EBF-4445-970A-8FA426306BFE}"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3289844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026BB-6EBF-4445-970A-8FA426306BFE}"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2733080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3026BB-6EBF-4445-970A-8FA426306BFE}"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4000081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3026BB-6EBF-4445-970A-8FA426306BFE}"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1C8A-2EA0-40E3-8CA0-3357419AE7F9}" type="slidenum">
              <a:rPr lang="en-US" smtClean="0"/>
              <a:t>‹#›</a:t>
            </a:fld>
            <a:endParaRPr lang="en-US"/>
          </a:p>
        </p:txBody>
      </p:sp>
    </p:spTree>
    <p:extLst>
      <p:ext uri="{BB962C8B-B14F-4D97-AF65-F5344CB8AC3E}">
        <p14:creationId xmlns:p14="http://schemas.microsoft.com/office/powerpoint/2010/main" val="4114840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6673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328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115678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t>28/7/2022</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B101FEF4-1AE9-4F49-BE45-C740CEDE9FE1}"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80994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B2CFEF-72A6-4356-A200-575AE5BDF63C}"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34680531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46973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943DB5-DBE0-42FA-8903-98F8DC6308F8}"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54197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943DB5-DBE0-42FA-8903-98F8DC6308F8}"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1FEF4-1AE9-4F49-BE45-C740CEDE9FE1}"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5332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943DB5-DBE0-42FA-8903-98F8DC6308F8}" type="datetimeFigureOut">
              <a:rPr lang="en-US" smtClean="0"/>
              <a:t>28/7/2022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1FEF4-1AE9-4F49-BE45-C740CEDE9FE1}"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29930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943DB5-DBE0-42FA-8903-98F8DC6308F8}" type="datetimeFigureOut">
              <a:rPr lang="en-US" smtClean="0"/>
              <a:t>28/7/2022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1FEF4-1AE9-4F49-BE45-C740CEDE9FE1}"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73430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43DB5-DBE0-42FA-8903-98F8DC6308F8}" type="datetimeFigureOut">
              <a:rPr lang="en-US" smtClean="0"/>
              <a:t>28/7/2022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1FEF4-1AE9-4F49-BE45-C740CEDE9FE1}" type="slidenum">
              <a:rPr lang="en-US" smtClean="0"/>
              <a:t>‹#›</a:t>
            </a:fld>
            <a:endParaRPr lang="en-US"/>
          </a:p>
        </p:txBody>
      </p:sp>
    </p:spTree>
    <p:extLst>
      <p:ext uri="{BB962C8B-B14F-4D97-AF65-F5344CB8AC3E}">
        <p14:creationId xmlns:p14="http://schemas.microsoft.com/office/powerpoint/2010/main" val="23218855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943DB5-DBE0-42FA-8903-98F8DC6308F8}"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1FEF4-1AE9-4F49-BE45-C740CEDE9FE1}"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79573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6943DB5-DBE0-42FA-8903-98F8DC6308F8}" type="datetimeFigureOut">
              <a:rPr lang="en-US" smtClean="0"/>
              <a:t>28/7/2022</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B101FEF4-1AE9-4F49-BE45-C740CEDE9FE1}"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85444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825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504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B2CFEF-72A6-4356-A200-575AE5BDF63C}" type="datetimeFigureOut">
              <a:rPr lang="en-US" smtClean="0"/>
              <a:t>28/7/2022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833747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06ABD190-56AD-4C55-BBCA-1554B872117B}" type="datetimeFigureOut">
              <a:rPr lang="en-US" smtClean="0"/>
              <a:t>28/7/2022</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B8F674BA-2DE0-4D90-8561-25BA31F62F13}"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457001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06012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76073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ABD190-56AD-4C55-BBCA-1554B872117B}"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922236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ABD190-56AD-4C55-BBCA-1554B872117B}" type="datetimeFigureOut">
              <a:rPr lang="en-US" smtClean="0"/>
              <a:t>28/7/2022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77052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ABD190-56AD-4C55-BBCA-1554B872117B}" type="datetimeFigureOut">
              <a:rPr lang="en-US" smtClean="0"/>
              <a:t>28/7/2022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42979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28/7/2022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229545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669172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55443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527974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B2CFEF-72A6-4356-A200-575AE5BDF63C}" type="datetimeFigureOut">
              <a:rPr lang="en-US" smtClean="0"/>
              <a:t>28/7/2022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18545908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43150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latin typeface="Times New Roman" panose="02020603050405020304" pitchFamily="18" charset="0"/>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latin typeface="Times New Roman" panose="02020603050405020304" pitchFamily="18" charset="0"/>
              </a:rPr>
              <a:t>”</a:t>
            </a:r>
          </a:p>
        </p:txBody>
      </p:sp>
    </p:spTree>
    <p:extLst>
      <p:ext uri="{BB962C8B-B14F-4D97-AF65-F5344CB8AC3E}">
        <p14:creationId xmlns:p14="http://schemas.microsoft.com/office/powerpoint/2010/main" val="35363240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4967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6ABD190-56AD-4C55-BBCA-1554B872117B}" type="datetimeFigureOut">
              <a:rPr lang="en-US" smtClean="0"/>
              <a:t>28/7/2022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61549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6ABD190-56AD-4C55-BBCA-1554B872117B}" type="datetimeFigureOut">
              <a:rPr lang="en-US" smtClean="0"/>
              <a:t>28/7/2022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685631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336773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260833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486180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29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2CFEF-72A6-4356-A200-575AE5BDF63C}" type="datetimeFigureOut">
              <a:rPr lang="en-US" smtClean="0"/>
              <a:t>28/7/2022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262287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B2CFEF-72A6-4356-A200-575AE5BDF63C}"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2812953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B2CFEF-72A6-4356-A200-575AE5BDF63C}" type="datetimeFigureOut">
              <a:rPr lang="en-US" smtClean="0"/>
              <a:t>28/7/2022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417132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image" Target="../media/image5.jp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5.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6.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2CFEF-72A6-4356-A200-575AE5BDF63C}" type="datetimeFigureOut">
              <a:rPr lang="en-US" smtClean="0"/>
              <a:t>28/7/2022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61599-2903-4A52-B552-6F6CFD937610}" type="slidenum">
              <a:rPr lang="en-US" smtClean="0"/>
              <a:t>‹#›</a:t>
            </a:fld>
            <a:endParaRPr lang="en-US"/>
          </a:p>
        </p:txBody>
      </p:sp>
    </p:spTree>
    <p:extLst>
      <p:ext uri="{BB962C8B-B14F-4D97-AF65-F5344CB8AC3E}">
        <p14:creationId xmlns:p14="http://schemas.microsoft.com/office/powerpoint/2010/main" val="3307604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66F162E-45CB-841E-BF70-D198C32FF7A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10C967A3-C1F9-49E6-45DF-98E4FAAC6D9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5220" name="Rectangle 4">
            <a:extLst>
              <a:ext uri="{FF2B5EF4-FFF2-40B4-BE49-F238E27FC236}">
                <a16:creationId xmlns:a16="http://schemas.microsoft.com/office/drawing/2014/main" id="{D0E069CB-912F-FC82-9F6C-120C610C237C}"/>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effectLst/>
              </a:defRPr>
            </a:lvl1pPr>
          </a:lstStyle>
          <a:p>
            <a:pPr>
              <a:defRPr/>
            </a:pPr>
            <a:fld id="{E1F8668C-B85A-4CF8-BB2C-B84D96FE94E7}" type="datetime4">
              <a:rPr lang="vi-VN" altLang="en-US"/>
              <a:pPr>
                <a:defRPr/>
              </a:pPr>
              <a:t>28/07/22</a:t>
            </a:fld>
            <a:endParaRPr lang="en-US" altLang="en-US"/>
          </a:p>
        </p:txBody>
      </p:sp>
      <p:sp>
        <p:nvSpPr>
          <p:cNvPr id="265221" name="Rectangle 5">
            <a:extLst>
              <a:ext uri="{FF2B5EF4-FFF2-40B4-BE49-F238E27FC236}">
                <a16:creationId xmlns:a16="http://schemas.microsoft.com/office/drawing/2014/main" id="{CBE4BB5F-7609-6DA6-9FE0-D8CC90B0FA8D}"/>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effectLst/>
              </a:defRPr>
            </a:lvl1pPr>
          </a:lstStyle>
          <a:p>
            <a:pPr>
              <a:defRPr/>
            </a:pPr>
            <a:endParaRPr lang="en-US" altLang="en-US"/>
          </a:p>
        </p:txBody>
      </p:sp>
      <p:sp>
        <p:nvSpPr>
          <p:cNvPr id="265222" name="Rectangle 6">
            <a:extLst>
              <a:ext uri="{FF2B5EF4-FFF2-40B4-BE49-F238E27FC236}">
                <a16:creationId xmlns:a16="http://schemas.microsoft.com/office/drawing/2014/main" id="{89480903-64BD-156A-A1DA-2BA01B958CEB}"/>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effectLst/>
              </a:defRPr>
            </a:lvl1pPr>
          </a:lstStyle>
          <a:p>
            <a:pPr>
              <a:defRPr/>
            </a:pPr>
            <a:fld id="{11A1A293-387A-4430-B15A-2D233AB591BD}" type="slidenum">
              <a:rPr lang="en-US" altLang="en-US"/>
              <a:pPr>
                <a:defRPr/>
              </a:pPr>
              <a:t>‹#›</a:t>
            </a:fld>
            <a:endParaRPr lang="en-US" altLang="en-US"/>
          </a:p>
        </p:txBody>
      </p:sp>
    </p:spTree>
    <p:extLst>
      <p:ext uri="{BB962C8B-B14F-4D97-AF65-F5344CB8AC3E}">
        <p14:creationId xmlns:p14="http://schemas.microsoft.com/office/powerpoint/2010/main" val="1468695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026BB-6EBF-4445-970A-8FA426306BFE}" type="datetimeFigureOut">
              <a:rPr lang="en-US" smtClean="0"/>
              <a:t>28/7/2022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C1C8A-2EA0-40E3-8CA0-3357419AE7F9}" type="slidenum">
              <a:rPr lang="en-US" smtClean="0"/>
              <a:t>‹#›</a:t>
            </a:fld>
            <a:endParaRPr lang="en-US"/>
          </a:p>
        </p:txBody>
      </p:sp>
    </p:spTree>
    <p:extLst>
      <p:ext uri="{BB962C8B-B14F-4D97-AF65-F5344CB8AC3E}">
        <p14:creationId xmlns:p14="http://schemas.microsoft.com/office/powerpoint/2010/main" val="493520479"/>
      </p:ext>
    </p:extLst>
  </p:cSld>
  <p:clrMap bg1="lt1" tx1="dk1" bg2="lt2" tx2="dk2" accent1="accent1" accent2="accent2" accent3="accent3" accent4="accent4" accent5="accent5" accent6="accent6" hlink="hlink" folHlink="folHlink"/>
  <p:sldLayoutIdLst>
    <p:sldLayoutId id="2147483687" r:id="rId1"/>
    <p:sldLayoutId id="2147483699" r:id="rId2"/>
    <p:sldLayoutId id="2147483705" r:id="rId3"/>
    <p:sldLayoutId id="2147483706" r:id="rId4"/>
    <p:sldLayoutId id="2147483707" r:id="rId5"/>
    <p:sldLayoutId id="2147483708" r:id="rId6"/>
    <p:sldLayoutId id="2147483709" r:id="rId7"/>
    <p:sldLayoutId id="2147483747" r:id="rId8"/>
    <p:sldLayoutId id="2147483748" r:id="rId9"/>
    <p:sldLayoutId id="2147483749" r:id="rId10"/>
    <p:sldLayoutId id="2147483750" r:id="rId11"/>
    <p:sldLayoutId id="2147483754" r:id="rId12"/>
    <p:sldLayoutId id="2147483755" r:id="rId13"/>
    <p:sldLayoutId id="21474837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6943DB5-DBE0-42FA-8903-98F8DC6308F8}" type="datetimeFigureOut">
              <a:rPr lang="en-US" smtClean="0"/>
              <a:t>28/7/2022</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101FEF4-1AE9-4F49-BE45-C740CEDE9FE1}"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70470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latin typeface="Times New Roman" panose="02020603050405020304" pitchFamily="18" charset="0"/>
              </a:defRPr>
            </a:lvl1pPr>
          </a:lstStyle>
          <a:p>
            <a:fld id="{06ABD190-56AD-4C55-BBCA-1554B872117B}" type="datetimeFigureOut">
              <a:rPr lang="en-US" smtClean="0"/>
              <a:pPr/>
              <a:t>28/7/2022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latin typeface="Times New Roman" panose="02020603050405020304" pitchFamily="18" charset="0"/>
              </a:defRPr>
            </a:lvl1pPr>
          </a:lstStyle>
          <a:p>
            <a:fld id="{B8F674BA-2DE0-4D90-8561-25BA31F62F13}" type="slidenum">
              <a:rPr lang="en-US" smtClean="0"/>
              <a:pPr/>
              <a:t>‹#›</a:t>
            </a:fld>
            <a:endParaRPr lang="en-US" dirty="0"/>
          </a:p>
        </p:txBody>
      </p:sp>
    </p:spTree>
    <p:extLst>
      <p:ext uri="{BB962C8B-B14F-4D97-AF65-F5344CB8AC3E}">
        <p14:creationId xmlns:p14="http://schemas.microsoft.com/office/powerpoint/2010/main" val="247640577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Times New Roman" panose="02020603050405020304" pitchFamily="18" charset="0"/>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Times New Roman" panose="02020603050405020304" pitchFamily="18" charset="0"/>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Times New Roman" panose="02020603050405020304" pitchFamily="18" charset="0"/>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Times New Roman" panose="02020603050405020304" pitchFamily="18" charset="0"/>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Times New Roman" panose="02020603050405020304" pitchFamily="18" charset="0"/>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Times New Roman" panose="02020603050405020304" pitchFamily="18" charset="0"/>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E3B6AEB-9E3E-4436-B8DF-2BE83EE5B8C0}"/>
              </a:ext>
            </a:extLst>
          </p:cNvPr>
          <p:cNvSpPr txBox="1"/>
          <p:nvPr userDrawn="1"/>
        </p:nvSpPr>
        <p:spPr>
          <a:xfrm>
            <a:off x="5187067" y="-712232"/>
            <a:ext cx="1817869" cy="369332"/>
          </a:xfrm>
          <a:prstGeom prst="rect">
            <a:avLst/>
          </a:prstGeom>
          <a:noFill/>
        </p:spPr>
        <p:txBody>
          <a:bodyPr vert="horz" wrap="none" lIns="0" tIns="0" rIns="0" bIns="0" rtlCol="0">
            <a:spAutoFit/>
          </a:bodyPr>
          <a:lstStyle/>
          <a:p>
            <a:pPr algn="ctr"/>
            <a:r>
              <a:rPr lang="en-US" sz="2400">
                <a:solidFill>
                  <a:srgbClr val="C3C3C3"/>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p:custDataLst>
              <p:tags r:id="rId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835512284"/>
      </p:ext>
    </p:extLst>
  </p:cSld>
  <p:clrMap bg1="lt1" tx1="dk1" bg2="lt2" tx2="dk2" accent1="accent1" accent2="accent2" accent3="accent3" accent4="accent4" accent5="accent5" accent6="accent6" hlink="hlink" folHlink="folHlink"/>
  <p:sldLayoutIdLst>
    <p:sldLayoutId id="214748379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image" Target="../media/image32.wmf"/></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4.gif"/><Relationship Id="rId1" Type="http://schemas.openxmlformats.org/officeDocument/2006/relationships/slideLayout" Target="../slideLayouts/slideLayout39.xml"/><Relationship Id="rId4" Type="http://schemas.openxmlformats.org/officeDocument/2006/relationships/comments" Target="../comments/comment1.xml"/></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gif"/><Relationship Id="rId18" Type="http://schemas.openxmlformats.org/officeDocument/2006/relationships/slide" Target="slide10.xml"/><Relationship Id="rId26" Type="http://schemas.openxmlformats.org/officeDocument/2006/relationships/image" Target="../media/image62.png"/><Relationship Id="rId3" Type="http://schemas.openxmlformats.org/officeDocument/2006/relationships/slideLayout" Target="../slideLayouts/slideLayout67.xml"/><Relationship Id="rId21" Type="http://schemas.openxmlformats.org/officeDocument/2006/relationships/slide" Target="slide42.xml"/><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gif"/><Relationship Id="rId25" Type="http://schemas.openxmlformats.org/officeDocument/2006/relationships/slide" Target="slide44.xml"/><Relationship Id="rId2" Type="http://schemas.openxmlformats.org/officeDocument/2006/relationships/audio" Target="../media/media5.wma"/><Relationship Id="rId16" Type="http://schemas.openxmlformats.org/officeDocument/2006/relationships/image" Target="../media/image56.png"/><Relationship Id="rId20" Type="http://schemas.openxmlformats.org/officeDocument/2006/relationships/image" Target="../media/image59.png"/><Relationship Id="rId29" Type="http://schemas.openxmlformats.org/officeDocument/2006/relationships/slide" Target="slide46.xml"/><Relationship Id="rId1" Type="http://schemas.microsoft.com/office/2007/relationships/media" Target="../media/media5.wma"/><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1.png"/><Relationship Id="rId32" Type="http://schemas.openxmlformats.org/officeDocument/2006/relationships/image" Target="../media/image65.png"/><Relationship Id="rId5" Type="http://schemas.openxmlformats.org/officeDocument/2006/relationships/image" Target="../media/image45.jpeg"/><Relationship Id="rId15" Type="http://schemas.openxmlformats.org/officeDocument/2006/relationships/image" Target="../media/image55.gif"/><Relationship Id="rId23" Type="http://schemas.openxmlformats.org/officeDocument/2006/relationships/slide" Target="slide43.xml"/><Relationship Id="rId28"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8.png"/><Relationship Id="rId31" Type="http://schemas.openxmlformats.org/officeDocument/2006/relationships/slide" Target="slide47.xml"/><Relationship Id="rId4" Type="http://schemas.openxmlformats.org/officeDocument/2006/relationships/audio" Target="../media/audio2.wav"/><Relationship Id="rId9" Type="http://schemas.openxmlformats.org/officeDocument/2006/relationships/image" Target="../media/image49.png"/><Relationship Id="rId14" Type="http://schemas.openxmlformats.org/officeDocument/2006/relationships/image" Target="../media/image54.gif"/><Relationship Id="rId22" Type="http://schemas.openxmlformats.org/officeDocument/2006/relationships/image" Target="../media/image60.png"/><Relationship Id="rId27" Type="http://schemas.openxmlformats.org/officeDocument/2006/relationships/slide" Target="slide45.xml"/><Relationship Id="rId30"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67.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67.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67.xml"/><Relationship Id="rId5" Type="http://schemas.openxmlformats.org/officeDocument/2006/relationships/image" Target="../media/image68.emf"/><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67.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67.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67.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 Target="slide11.xml"/><Relationship Id="rId7"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8.xml"/><Relationship Id="rId5" Type="http://schemas.openxmlformats.org/officeDocument/2006/relationships/slide" Target="slide18.xml"/><Relationship Id="rId4" Type="http://schemas.openxmlformats.org/officeDocument/2006/relationships/slide" Target="slide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st No Text Intro Template Free Download #1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34467" y="194420"/>
            <a:ext cx="8923084" cy="313932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solidFill>
                    <a:prstClr val="white"/>
                  </a:solidFill>
                  <a:prstDash val="solid"/>
                </a:ln>
                <a:solidFill>
                  <a:srgbClr val="FFFF00"/>
                </a:solidFill>
                <a:effectLst/>
                <a:uLnTx/>
                <a:uFillTx/>
                <a:latin typeface="Calibri" panose="020F0502020204030204"/>
                <a:ea typeface="+mn-ea"/>
                <a:cs typeface="+mn-cs"/>
              </a:rPr>
              <a:t>CHÀO MỪNG CÁC BẠN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solidFill>
                    <a:prstClr val="white"/>
                  </a:solidFill>
                  <a:prstDash val="solid"/>
                </a:ln>
                <a:solidFill>
                  <a:srgbClr val="FFFF00"/>
                </a:solidFill>
                <a:effectLst/>
                <a:uLnTx/>
                <a:uFillTx/>
                <a:latin typeface="Calibri" panose="020F0502020204030204"/>
                <a:ea typeface="+mn-ea"/>
                <a:cs typeface="+mn-cs"/>
              </a:rPr>
              <a:t>ĐẾN VỚI CHƯƠNG 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9525">
                  <a:solidFill>
                    <a:prstClr val="white"/>
                  </a:solidFill>
                  <a:prstDash val="solid"/>
                </a:ln>
                <a:solidFill>
                  <a:srgbClr val="FFFF00"/>
                </a:solidFill>
                <a:latin typeface="Calibri" panose="020F0502020204030204"/>
              </a:rPr>
              <a:t>NĂNG LƯỢNG </a:t>
            </a:r>
            <a:r>
              <a:rPr kumimoji="0" lang="en-US" sz="6600" b="1" i="0" u="none" strike="noStrike" kern="1200" cap="none" spc="0" normalizeH="0" baseline="0" noProof="0">
                <a:ln w="9525">
                  <a:solidFill>
                    <a:prstClr val="white"/>
                  </a:solidFill>
                  <a:prstDash val="solid"/>
                </a:ln>
                <a:solidFill>
                  <a:srgbClr val="FFFF00"/>
                </a:solidFill>
                <a:effectLst/>
                <a:uLnTx/>
                <a:uFillTx/>
                <a:latin typeface="Calibri" panose="020F0502020204030204"/>
                <a:ea typeface="+mn-ea"/>
                <a:cs typeface="+mn-cs"/>
              </a:rPr>
              <a:t>HÓA HỌC </a:t>
            </a:r>
            <a:endParaRPr kumimoji="0" lang="en-US" sz="6600" b="1" i="0" u="none" strike="noStrike" kern="1200" cap="none" spc="0" normalizeH="0" baseline="0" noProof="0" dirty="0">
              <a:ln w="9525">
                <a:solidFill>
                  <a:prstClr val="white"/>
                </a:solidFill>
                <a:prstDash val="solid"/>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73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8464" y="1917291"/>
            <a:ext cx="7403690" cy="2246769"/>
          </a:xfrm>
          <a:prstGeom prst="rect">
            <a:avLst/>
          </a:prstGeom>
          <a:noFill/>
          <a:ln w="28575">
            <a:solidFill>
              <a:srgbClr val="00B050"/>
            </a:solidFill>
          </a:ln>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NHIỆM VỤ HỌC TẬP</a:t>
            </a:r>
          </a:p>
          <a:p>
            <a:endParaRPr lang="en-US" sz="2800" b="1">
              <a:solidFill>
                <a:srgbClr val="00206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HS </a:t>
            </a:r>
            <a:r>
              <a:rPr lang="en-US" sz="2800" err="1">
                <a:latin typeface="Times New Roman" panose="02020603050405020304" pitchFamily="18" charset="0"/>
                <a:cs typeface="Times New Roman" panose="02020603050405020304" pitchFamily="18" charset="0"/>
              </a:rPr>
              <a:t>quan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sát</a:t>
            </a:r>
            <a:r>
              <a:rPr lang="en-US" sz="2800">
                <a:latin typeface="Times New Roman" panose="02020603050405020304" pitchFamily="18" charset="0"/>
                <a:cs typeface="Times New Roman" panose="02020603050405020304" pitchFamily="18" charset="0"/>
              </a:rPr>
              <a:t> video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nhôm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dùng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đường</a:t>
            </a:r>
            <a:r>
              <a:rPr lang="en-US" sz="2800">
                <a:latin typeface="Times New Roman" panose="02020603050405020304" pitchFamily="18" charset="0"/>
                <a:cs typeface="Times New Roman" panose="02020603050405020304" pitchFamily="18" charset="0"/>
              </a:rPr>
              <a:t> ray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nghiệm</a:t>
            </a:r>
            <a:r>
              <a:rPr lang="en-US" sz="2800">
                <a:latin typeface="Times New Roman" panose="02020603050405020304" pitchFamily="18" charset="0"/>
                <a:cs typeface="Times New Roman" panose="02020603050405020304" pitchFamily="18" charset="0"/>
              </a:rPr>
              <a:t> 1 (SGK) </a:t>
            </a:r>
            <a:r>
              <a:rPr lang="en-US" sz="2800" err="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nhóm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sau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học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tập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1.</a:t>
            </a:r>
          </a:p>
        </p:txBody>
      </p:sp>
      <p:sp>
        <p:nvSpPr>
          <p:cNvPr id="6" name="Oval 5">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cxnSp>
        <p:nvCxnSpPr>
          <p:cNvPr id="7" name="Straight Connector 6">
            <a:extLst>
              <a:ext uri="{FF2B5EF4-FFF2-40B4-BE49-F238E27FC236}">
                <a16:creationId xmlns:a16="http://schemas.microsoft.com/office/drawing/2014/main" id="{407401A4-38F7-4038-8A7A-D00D90B47748}"/>
              </a:ext>
            </a:extLst>
          </p:cNvPr>
          <p:cNvCxnSpPr>
            <a:stCxn id="6"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spTree>
    <p:extLst>
      <p:ext uri="{BB962C8B-B14F-4D97-AF65-F5344CB8AC3E}">
        <p14:creationId xmlns:p14="http://schemas.microsoft.com/office/powerpoint/2010/main" val="3273366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88428" y="162233"/>
            <a:ext cx="3495367"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PHIẾU HỌC TẬP SỐ 1</a:t>
            </a:r>
          </a:p>
        </p:txBody>
      </p:sp>
      <p:sp>
        <p:nvSpPr>
          <p:cNvPr id="5" name="TextBox 4"/>
          <p:cNvSpPr txBox="1"/>
          <p:nvPr/>
        </p:nvSpPr>
        <p:spPr>
          <a:xfrm>
            <a:off x="2585704" y="673886"/>
            <a:ext cx="8524567" cy="3657733"/>
          </a:xfrm>
          <a:prstGeom prst="rect">
            <a:avLst/>
          </a:prstGeom>
          <a:noFill/>
          <a:ln w="38100">
            <a:solidFill>
              <a:srgbClr val="FF0000"/>
            </a:solidFill>
            <a:prstDash val="lgDash"/>
          </a:ln>
        </p:spPr>
        <p:txBody>
          <a:bodyPr wrap="square" rtlCol="0">
            <a:spAutoFit/>
          </a:bodyPr>
          <a:lstStyle/>
          <a:p>
            <a:pPr>
              <a:lnSpc>
                <a:spcPct val="150000"/>
              </a:lnSpc>
            </a:pPr>
            <a:r>
              <a:rPr lang="en-US" sz="2400" b="1">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Qua video </a:t>
            </a:r>
            <a:r>
              <a:rPr lang="en-US" sz="2400" err="1">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nhôm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viết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hóa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xảy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nêu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cảm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sự</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thay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đổi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độ</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a:latin typeface="Times New Roman" panose="02020603050405020304" pitchFamily="18" charset="0"/>
                <a:cs typeface="Times New Roman" panose="02020603050405020304" pitchFamily="18" charset="0"/>
              </a:rPr>
              <a:t>2. </a:t>
            </a:r>
            <a:r>
              <a:rPr lang="en-US" sz="2400" err="1">
                <a:latin typeface="Times New Roman" panose="02020603050405020304" pitchFamily="18" charset="0"/>
                <a:ea typeface="Calibri" panose="020F0502020204030204" pitchFamily="34" charset="0"/>
                <a:cs typeface="Times New Roman" panose="02020603050405020304" pitchFamily="18" charset="0"/>
              </a:rPr>
              <a:t>Dựa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trên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kết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quả</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thí</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nghiệm</a:t>
            </a:r>
            <a:r>
              <a:rPr lang="en-US" sz="2400">
                <a:latin typeface="Times New Roman" panose="02020603050405020304" pitchFamily="18" charset="0"/>
                <a:ea typeface="Calibri" panose="020F0502020204030204" pitchFamily="34" charset="0"/>
                <a:cs typeface="Times New Roman" panose="02020603050405020304" pitchFamily="18" charset="0"/>
              </a:rPr>
              <a:t> 1</a:t>
            </a:r>
          </a:p>
          <a:p>
            <a:pPr algn="just">
              <a:lnSpc>
                <a:spcPct val="150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a) </a:t>
            </a:r>
            <a:r>
              <a:rPr lang="en-US" sz="2400" err="1">
                <a:latin typeface="Times New Roman" panose="02020603050405020304" pitchFamily="18" charset="0"/>
                <a:ea typeface="Calibri" panose="020F0502020204030204" pitchFamily="34" charset="0"/>
                <a:cs typeface="Times New Roman" panose="02020603050405020304" pitchFamily="18" charset="0"/>
              </a:rPr>
              <a:t>Nêu</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hiện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tượng</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xảy</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ra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viết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trình</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phản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ứng</a:t>
            </a:r>
            <a:r>
              <a:rPr lang="en-US" sz="24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800"/>
              </a:spcAft>
            </a:pPr>
            <a:r>
              <a:rPr lang="en-US" sz="2400">
                <a:latin typeface="Times New Roman" panose="02020603050405020304" pitchFamily="18" charset="0"/>
                <a:cs typeface="Times New Roman" panose="02020603050405020304" pitchFamily="18" charset="0"/>
              </a:rPr>
              <a:t>   b) </a:t>
            </a:r>
            <a:r>
              <a:rPr lang="en-US" sz="2400" err="1">
                <a:latin typeface="Times New Roman" panose="02020603050405020304" pitchFamily="18" charset="0"/>
                <a:cs typeface="Times New Roman" panose="02020603050405020304" pitchFamily="18" charset="0"/>
              </a:rPr>
              <a:t>Ghi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sự</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thay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đổi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độ</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theo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thời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gian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Rút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ra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kết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luận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về</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sự</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thay</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đổi</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của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phản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ứng</a:t>
            </a:r>
            <a:r>
              <a:rPr lang="en-US" sz="2400" i="1">
                <a:latin typeface="Times New Roman" panose="02020603050405020304" pitchFamily="18" charset="0"/>
                <a:ea typeface="Calibri" panose="020F0502020204030204" pitchFamily="34" charset="0"/>
                <a:cs typeface="Times New Roman" panose="02020603050405020304" pitchFamily="18" charset="0"/>
              </a:rPr>
              <a:t>.</a:t>
            </a:r>
            <a:r>
              <a:rPr lang="en-US" sz="24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Oval 5">
            <a:extLst>
              <a:ext uri="{FF2B5EF4-FFF2-40B4-BE49-F238E27FC236}">
                <a16:creationId xmlns:a16="http://schemas.microsoft.com/office/drawing/2014/main" id="{C2CC340E-6077-4079-8277-A8CF6CE7F6B5}"/>
              </a:ext>
            </a:extLst>
          </p:cNvPr>
          <p:cNvSpPr/>
          <p:nvPr/>
        </p:nvSpPr>
        <p:spPr>
          <a:xfrm>
            <a:off x="1553498" y="51659"/>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8B9C3DC3-87B1-DC26-FF28-DA5FE7ABA649}"/>
              </a:ext>
            </a:extLst>
          </p:cNvPr>
          <p:cNvPicPr>
            <a:picLocks noChangeAspect="1"/>
          </p:cNvPicPr>
          <p:nvPr/>
        </p:nvPicPr>
        <p:blipFill rotWithShape="1">
          <a:blip r:embed="rId2"/>
          <a:srcRect l="12713" r="14441" b="13438"/>
          <a:stretch/>
        </p:blipFill>
        <p:spPr>
          <a:xfrm>
            <a:off x="2726560" y="4510337"/>
            <a:ext cx="8242853" cy="2185430"/>
          </a:xfrm>
          <a:prstGeom prst="rect">
            <a:avLst/>
          </a:prstGeom>
        </p:spPr>
      </p:pic>
      <p:pic>
        <p:nvPicPr>
          <p:cNvPr id="7" name="Picture 2" descr="question mark what Sticker by Aminal Stickers">
            <a:extLst>
              <a:ext uri="{FF2B5EF4-FFF2-40B4-BE49-F238E27FC236}">
                <a16:creationId xmlns:a16="http://schemas.microsoft.com/office/drawing/2014/main" id="{B9966659-1BF8-0D6F-BEAF-A8A1822A1E8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995" y="948265"/>
            <a:ext cx="1383005" cy="13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58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3368" y="142671"/>
            <a:ext cx="8175419" cy="5450279"/>
          </a:xfrm>
          <a:prstGeom prst="rect">
            <a:avLst/>
          </a:prstGeom>
        </p:spPr>
      </p:pic>
      <p:sp>
        <p:nvSpPr>
          <p:cNvPr id="3" name="TextBox 2"/>
          <p:cNvSpPr txBox="1"/>
          <p:nvPr/>
        </p:nvSpPr>
        <p:spPr>
          <a:xfrm>
            <a:off x="2825186" y="5813959"/>
            <a:ext cx="7265989" cy="523220"/>
          </a:xfrm>
          <a:prstGeom prst="rect">
            <a:avLst/>
          </a:prstGeom>
          <a:noFill/>
        </p:spPr>
        <p:txBody>
          <a:bodyPr wrap="square" rtlCol="0">
            <a:spAutoFit/>
          </a:bodyPr>
          <a:lstStyle/>
          <a:p>
            <a:r>
              <a:rPr lang="en-US" sz="2800" b="1">
                <a:solidFill>
                  <a:srgbClr val="FF0000"/>
                </a:solidFill>
              </a:rPr>
              <a:t>PHẢN ỨNG NHIỆT NHÔM ĐỂ HÀN ĐƯỜNG RAY</a:t>
            </a:r>
          </a:p>
        </p:txBody>
      </p:sp>
    </p:spTree>
    <p:extLst>
      <p:ext uri="{BB962C8B-B14F-4D97-AF65-F5344CB8AC3E}">
        <p14:creationId xmlns:p14="http://schemas.microsoft.com/office/powerpoint/2010/main" val="2215253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54A0E3-0DFD-4832-8120-D9172BEA88A1}"/>
              </a:ext>
            </a:extLst>
          </p:cNvPr>
          <p:cNvSpPr/>
          <p:nvPr/>
        </p:nvSpPr>
        <p:spPr>
          <a:xfrm>
            <a:off x="643466" y="508000"/>
            <a:ext cx="10905067" cy="5442837"/>
          </a:xfrm>
          <a:prstGeom prst="rect">
            <a:avLst/>
          </a:prstGeom>
        </p:spPr>
        <p:txBody>
          <a:bodyPr wrap="square">
            <a:spAutoFit/>
          </a:bodyPr>
          <a:lstStyle/>
          <a:p>
            <a:pPr marL="18415" algn="just"/>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Dụng</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cụ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đũa</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 25 ml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en-US" sz="2400" baseline="-25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Cho 5 g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bấm</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en-US" sz="2400" baseline="-25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khuấy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chạm</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80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24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bút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chì</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trực</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17.1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301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1000"/>
                                        <p:tgtEl>
                                          <p:spTgt spid="5">
                                            <p:txEl>
                                              <p:pRg st="7" end="7"/>
                                            </p:txEl>
                                          </p:spTgt>
                                        </p:tgtEl>
                                      </p:cBhvr>
                                    </p:animEffect>
                                    <p:anim calcmode="lin" valueType="num">
                                      <p:cBhvr>
                                        <p:cTn id="5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8222" y="1134138"/>
            <a:ext cx="9436992" cy="1143070"/>
          </a:xfrm>
          <a:prstGeom prst="rect">
            <a:avLst/>
          </a:prstGeom>
          <a:noFill/>
        </p:spPr>
        <p:txBody>
          <a:bodyPr wrap="square" rtlCol="0">
            <a:spAutoFit/>
          </a:bodyPr>
          <a:lstStyle/>
          <a:p>
            <a:pPr>
              <a:lnSpc>
                <a:spcPct val="150000"/>
              </a:lnSpc>
            </a:pPr>
            <a:r>
              <a:rPr lang="en-US" sz="2400" b="1">
                <a:solidFill>
                  <a:srgbClr val="FF0000"/>
                </a:solidFill>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xảy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  2 Al  +   Fe</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 Al</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  2Fe</a:t>
            </a:r>
          </a:p>
          <a:p>
            <a:pPr>
              <a:lnSpc>
                <a:spcPct val="150000"/>
              </a:lnSpc>
            </a:pP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tỏa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lớn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làm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nóng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kim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loại</a:t>
            </a:r>
            <a:r>
              <a:rPr lang="en-US" sz="2400">
                <a:latin typeface="Times New Roman" panose="02020603050405020304" pitchFamily="18" charset="0"/>
                <a:cs typeface="Times New Roman" panose="02020603050405020304" pitchFamily="18" charset="0"/>
              </a:rPr>
              <a:t>.</a:t>
            </a:r>
          </a:p>
        </p:txBody>
      </p:sp>
      <p:sp>
        <p:nvSpPr>
          <p:cNvPr id="8" name="TextBox 7"/>
          <p:cNvSpPr txBox="1"/>
          <p:nvPr/>
        </p:nvSpPr>
        <p:spPr>
          <a:xfrm>
            <a:off x="1298222" y="2290005"/>
            <a:ext cx="10216445" cy="2862322"/>
          </a:xfrm>
          <a:prstGeom prst="rect">
            <a:avLst/>
          </a:prstGeom>
          <a:noFill/>
        </p:spPr>
        <p:txBody>
          <a:bodyPr wrap="square" rtlCol="0">
            <a:spAutoFit/>
          </a:bodyPr>
          <a:lstStyle/>
          <a:p>
            <a:pPr>
              <a:lnSpc>
                <a:spcPct val="150000"/>
              </a:lnSpc>
            </a:pPr>
            <a:r>
              <a:rPr lang="en-US" sz="2400" b="1">
                <a:solidFill>
                  <a:srgbClr val="FF0000"/>
                </a:solidFill>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a) </a:t>
            </a:r>
            <a:r>
              <a:rPr lang="en-US" sz="2400" i="1">
                <a:latin typeface="Times New Roman" panose="02020603050405020304" pitchFamily="18" charset="0"/>
                <a:cs typeface="Times New Roman" panose="02020603050405020304" pitchFamily="18" charset="0"/>
              </a:rPr>
              <a:t>Hiện tượng xảy ra:</a:t>
            </a:r>
            <a:r>
              <a:rPr lang="en-US" sz="2400">
                <a:latin typeface="Times New Roman" panose="02020603050405020304" pitchFamily="18" charset="0"/>
                <a:cs typeface="Times New Roman" panose="02020603050405020304" pitchFamily="18" charset="0"/>
              </a:rPr>
              <a:t> CaO tác dụng với nước, tan một phần và phản ứng toả nhiệt, xảy ra phản ứng hoá học:    </a:t>
            </a:r>
          </a:p>
          <a:p>
            <a:pPr>
              <a:lnSpc>
                <a:spcPct val="150000"/>
              </a:lnSpc>
            </a:pPr>
            <a:r>
              <a:rPr lang="en-US" sz="2400">
                <a:latin typeface="Times New Roman" panose="02020603050405020304" pitchFamily="18" charset="0"/>
                <a:cs typeface="Times New Roman" panose="02020603050405020304" pitchFamily="18" charset="0"/>
              </a:rPr>
              <a:t>CaO(s) + H</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O(l) </a:t>
            </a:r>
            <a:r>
              <a:rPr lang="en-US" sz="2400">
                <a:latin typeface="Times New Roman" panose="02020603050405020304" pitchFamily="18" charset="0"/>
                <a:cs typeface="Times New Roman" panose="02020603050405020304" pitchFamily="18" charset="0"/>
                <a:sym typeface="Symbol" panose="05050102010706020507" pitchFamily="18" charset="2"/>
              </a:rPr>
              <a:t> </a:t>
            </a:r>
            <a:r>
              <a:rPr lang="en-US" sz="2400">
                <a:latin typeface="Times New Roman" panose="02020603050405020304" pitchFamily="18" charset="0"/>
                <a:cs typeface="Times New Roman" panose="02020603050405020304" pitchFamily="18" charset="0"/>
              </a:rPr>
              <a:t>Ca(OH)</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(aq)</a:t>
            </a:r>
          </a:p>
          <a:p>
            <a:r>
              <a:rPr lang="en-US" sz="2400">
                <a:latin typeface="Times New Roman" panose="02020603050405020304" pitchFamily="18" charset="0"/>
                <a:cs typeface="Times New Roman" panose="02020603050405020304" pitchFamily="18" charset="0"/>
              </a:rPr>
              <a:t>b) Ghi nhận sự thay đổi nhiệt độ theo thời gian của phản ứng.</a:t>
            </a:r>
          </a:p>
          <a:p>
            <a:r>
              <a:rPr lang="en-US" sz="2400" i="1">
                <a:latin typeface="Times New Roman" panose="02020603050405020304" pitchFamily="18" charset="0"/>
                <a:cs typeface="Times New Roman" panose="02020603050405020304" pitchFamily="18" charset="0"/>
              </a:rPr>
              <a:t>Kết luận:</a:t>
            </a:r>
            <a:r>
              <a:rPr lang="en-US" sz="2400">
                <a:latin typeface="Times New Roman" panose="02020603050405020304" pitchFamily="18" charset="0"/>
                <a:cs typeface="Times New Roman" panose="02020603050405020304" pitchFamily="18" charset="0"/>
              </a:rPr>
              <a:t> Phản ứng xảy ra có sự tăng về nhiệt độ.</a:t>
            </a:r>
          </a:p>
          <a:p>
            <a:r>
              <a:rPr lang="en-US" sz="2400" i="1">
                <a:latin typeface="Times New Roman" panose="02020603050405020304" pitchFamily="18" charset="0"/>
                <a:cs typeface="Times New Roman" panose="02020603050405020304" pitchFamily="18" charset="0"/>
              </a:rPr>
              <a:t>Giải thích:</a:t>
            </a:r>
            <a:r>
              <a:rPr lang="en-US" sz="2400">
                <a:latin typeface="Times New Roman" panose="02020603050405020304" pitchFamily="18" charset="0"/>
                <a:cs typeface="Times New Roman" panose="02020603050405020304" pitchFamily="18" charset="0"/>
              </a:rPr>
              <a:t> Phản ứng toả nhiệt, tạo hỗn hợp màu trắng, CaO tan dần trong nước.</a:t>
            </a:r>
          </a:p>
        </p:txBody>
      </p:sp>
      <p:sp>
        <p:nvSpPr>
          <p:cNvPr id="5" name="TextBox 4">
            <a:extLst>
              <a:ext uri="{FF2B5EF4-FFF2-40B4-BE49-F238E27FC236}">
                <a16:creationId xmlns:a16="http://schemas.microsoft.com/office/drawing/2014/main" id="{1B595203-0052-4CA5-57E2-7AB45F8CD97A}"/>
              </a:ext>
            </a:extLst>
          </p:cNvPr>
          <p:cNvSpPr txBox="1"/>
          <p:nvPr/>
        </p:nvSpPr>
        <p:spPr>
          <a:xfrm>
            <a:off x="3269229" y="672473"/>
            <a:ext cx="5389349"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TRẢ LỜI PHIẾU HỌC TẬP SỐ 1</a:t>
            </a:r>
          </a:p>
        </p:txBody>
      </p:sp>
    </p:spTree>
    <p:extLst>
      <p:ext uri="{BB962C8B-B14F-4D97-AF65-F5344CB8AC3E}">
        <p14:creationId xmlns:p14="http://schemas.microsoft.com/office/powerpoint/2010/main" val="379919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cxnSp>
        <p:nvCxnSpPr>
          <p:cNvPr id="5" name="Straight Connector 4">
            <a:extLst>
              <a:ext uri="{FF2B5EF4-FFF2-40B4-BE49-F238E27FC236}">
                <a16:creationId xmlns:a16="http://schemas.microsoft.com/office/drawing/2014/main" id="{407401A4-38F7-4038-8A7A-D00D90B47748}"/>
              </a:ext>
            </a:extLst>
          </p:cNvPr>
          <p:cNvCxnSpPr>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2438400" y="2069202"/>
            <a:ext cx="7315200" cy="4487747"/>
          </a:xfrm>
          <a:prstGeom prst="rect">
            <a:avLst/>
          </a:prstGeom>
        </p:spPr>
      </p:pic>
      <p:sp>
        <p:nvSpPr>
          <p:cNvPr id="7" name="TextBox 6">
            <a:extLst>
              <a:ext uri="{FF2B5EF4-FFF2-40B4-BE49-F238E27FC236}">
                <a16:creationId xmlns:a16="http://schemas.microsoft.com/office/drawing/2014/main" id="{43CD622C-C118-B167-47E7-07529DE80DC8}"/>
              </a:ext>
            </a:extLst>
          </p:cNvPr>
          <p:cNvSpPr txBox="1"/>
          <p:nvPr/>
        </p:nvSpPr>
        <p:spPr>
          <a:xfrm>
            <a:off x="2381278" y="1017964"/>
            <a:ext cx="7878063" cy="1043619"/>
          </a:xfrm>
          <a:prstGeom prst="rect">
            <a:avLst/>
          </a:prstGeom>
          <a:noFill/>
        </p:spPr>
        <p:txBody>
          <a:bodyPr wrap="square">
            <a:spAutoFit/>
          </a:bodyPr>
          <a:lstStyle/>
          <a:p>
            <a:pPr algn="just">
              <a:lnSpc>
                <a:spcPct val="115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Mở rộng: </a:t>
            </a:r>
            <a:r>
              <a:rPr lang="en-US" sz="28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 </a:t>
            </a:r>
            <a:r>
              <a:rPr lang="en-US" sz="2800">
                <a:effectLst/>
                <a:latin typeface="Times New Roman" panose="02020603050405020304" pitchFamily="18" charset="0"/>
                <a:ea typeface="Calibri" panose="020F0502020204030204" pitchFamily="34" charset="0"/>
                <a:cs typeface="Times New Roman" panose="02020603050405020304" pitchFamily="18" charset="0"/>
              </a:rPr>
              <a:t>đồ thị thể hiện sự tương quan giữa nhiệt độ của phản ứng và thời gian phản ứng.</a:t>
            </a:r>
          </a:p>
        </p:txBody>
      </p:sp>
    </p:spTree>
    <p:extLst>
      <p:ext uri="{BB962C8B-B14F-4D97-AF65-F5344CB8AC3E}">
        <p14:creationId xmlns:p14="http://schemas.microsoft.com/office/powerpoint/2010/main" val="82112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C08F59B-DF23-4B54-9451-E5CCED6F2AFB}"/>
              </a:ext>
            </a:extLst>
          </p:cNvPr>
          <p:cNvCxnSpPr>
            <a:cxnSpLocks/>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0822816-79DD-443D-9992-5C18078E3D90}"/>
              </a:ext>
            </a:extLst>
          </p:cNvPr>
          <p:cNvSpPr/>
          <p:nvPr/>
        </p:nvSpPr>
        <p:spPr>
          <a:xfrm>
            <a:off x="1856584" y="1986793"/>
            <a:ext cx="8537824" cy="1951496"/>
          </a:xfrm>
          <a:prstGeom prst="rect">
            <a:avLst/>
          </a:prstGeom>
          <a:ln w="28575">
            <a:solidFill>
              <a:srgbClr val="FF0000"/>
            </a:solidFill>
            <a:prstDash val="lgDash"/>
          </a:ln>
        </p:spPr>
        <p:txBody>
          <a:bodyPr wrap="square">
            <a:spAutoFit/>
          </a:bodyPr>
          <a:lstStyle/>
          <a:p>
            <a:pPr algn="just">
              <a:lnSpc>
                <a:spcPct val="150000"/>
              </a:lnSpc>
            </a:pPr>
            <a:r>
              <a:rPr lang="en-US" sz="2800" b="1">
                <a:latin typeface="Arial" panose="020B0604020202020204" pitchFamily="34" charset="0"/>
                <a:cs typeface="Arial" panose="020B0604020202020204" pitchFamily="34" charset="0"/>
              </a:rPr>
              <a:t>1.</a:t>
            </a:r>
            <a:r>
              <a:rPr lang="en-US" sz="2800">
                <a:latin typeface="Arial" panose="020B0604020202020204" pitchFamily="34" charset="0"/>
                <a:cs typeface="Arial" panose="020B0604020202020204" pitchFamily="34" charset="0"/>
              </a:rPr>
              <a:t>Thế </a:t>
            </a:r>
            <a:r>
              <a:rPr lang="en-US" sz="2800" err="1">
                <a:latin typeface="Arial" panose="020B0604020202020204" pitchFamily="34" charset="0"/>
                <a:cs typeface="Arial" panose="020B0604020202020204" pitchFamily="34" charset="0"/>
              </a:rPr>
              <a:t>nào</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là</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phản</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ứng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tỏa</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nhiệt</a:t>
            </a:r>
            <a:r>
              <a:rPr lang="en-US" sz="2800">
                <a:latin typeface="Arial" panose="020B0604020202020204" pitchFamily="34" charset="0"/>
                <a:cs typeface="Arial" panose="020B0604020202020204" pitchFamily="34" charset="0"/>
              </a:rPr>
              <a:t>?</a:t>
            </a:r>
          </a:p>
          <a:p>
            <a:pPr algn="just">
              <a:lnSpc>
                <a:spcPct val="150000"/>
              </a:lnSpc>
            </a:pPr>
            <a:r>
              <a:rPr lang="en-US" sz="2800" b="1">
                <a:latin typeface="Arial" panose="020B0604020202020204" pitchFamily="34" charset="0"/>
                <a:cs typeface="Arial" panose="020B0604020202020204" pitchFamily="34" charset="0"/>
              </a:rPr>
              <a:t>2.</a:t>
            </a:r>
            <a:r>
              <a:rPr lang="en-US" sz="2800">
                <a:latin typeface="Arial" panose="020B0604020202020204" pitchFamily="34" charset="0"/>
                <a:cs typeface="Arial" panose="020B0604020202020204" pitchFamily="34" charset="0"/>
              </a:rPr>
              <a:t> Cho </a:t>
            </a:r>
            <a:r>
              <a:rPr lang="en-US" sz="2800" err="1">
                <a:latin typeface="Arial" panose="020B0604020202020204" pitchFamily="34" charset="0"/>
                <a:cs typeface="Arial" panose="020B0604020202020204" pitchFamily="34" charset="0"/>
              </a:rPr>
              <a:t>một</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số</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ví</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dụ</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về</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phản</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ứng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tỏa</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nhiệt</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trong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đời</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sống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mà</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em</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biết</a:t>
            </a:r>
            <a:r>
              <a:rPr lang="en-US" sz="2800">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id="{EFA810AE-EF4C-0BA6-2D8B-B0FE3A7BB56A}"/>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50352DF7-2179-0275-80D3-B48117C0E3D0}"/>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spTree>
    <p:extLst>
      <p:ext uri="{BB962C8B-B14F-4D97-AF65-F5344CB8AC3E}">
        <p14:creationId xmlns:p14="http://schemas.microsoft.com/office/powerpoint/2010/main" val="1739112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9A283E69-D93A-44EB-A265-BAFE61FF094A}"/>
              </a:ext>
            </a:extLst>
          </p:cNvPr>
          <p:cNvSpPr>
            <a:spLocks noChangeArrowheads="1"/>
          </p:cNvSpPr>
          <p:nvPr/>
        </p:nvSpPr>
        <p:spPr bwMode="auto">
          <a:xfrm>
            <a:off x="1178088" y="1854808"/>
            <a:ext cx="9449731" cy="954107"/>
          </a:xfrm>
          <a:prstGeom prst="rect">
            <a:avLst/>
          </a:prstGeom>
          <a:solidFill>
            <a:srgbClr val="FDE9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tỏa</a:t>
            </a: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hóa</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ra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môi</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xung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quanh</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8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cxnSp>
        <p:nvCxnSpPr>
          <p:cNvPr id="21" name="Straight Connector 20">
            <a:extLst>
              <a:ext uri="{FF2B5EF4-FFF2-40B4-BE49-F238E27FC236}">
                <a16:creationId xmlns:a16="http://schemas.microsoft.com/office/drawing/2014/main" id="{407401A4-38F7-4038-8A7A-D00D90B47748}"/>
              </a:ext>
            </a:extLst>
          </p:cNvPr>
          <p:cNvCxnSpPr>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sp>
        <p:nvSpPr>
          <p:cNvPr id="23" name="Flowchart: Terminator 22">
            <a:extLst>
              <a:ext uri="{FF2B5EF4-FFF2-40B4-BE49-F238E27FC236}">
                <a16:creationId xmlns:a16="http://schemas.microsoft.com/office/drawing/2014/main" id="{EFE034B6-F505-489D-A1AC-067E1F140080}"/>
              </a:ext>
            </a:extLst>
          </p:cNvPr>
          <p:cNvSpPr/>
          <p:nvPr/>
        </p:nvSpPr>
        <p:spPr>
          <a:xfrm>
            <a:off x="1348440" y="973265"/>
            <a:ext cx="2885351" cy="731520"/>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err="1">
                <a:solidFill>
                  <a:schemeClr val="bg1"/>
                </a:solidFill>
                <a:latin typeface="Times New Roman" panose="02020603050405020304" pitchFamily="18" charset="0"/>
                <a:cs typeface="Times New Roman" panose="02020603050405020304" pitchFamily="18" charset="0"/>
              </a:rPr>
              <a:t>Định</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nghĩa</a:t>
            </a: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25" name="Rectangle 5">
            <a:extLst>
              <a:ext uri="{FF2B5EF4-FFF2-40B4-BE49-F238E27FC236}">
                <a16:creationId xmlns:a16="http://schemas.microsoft.com/office/drawing/2014/main" id="{7FF06603-4798-43A4-9E7C-4CDF8261FFD7}"/>
              </a:ext>
            </a:extLst>
          </p:cNvPr>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Flowchart: Terminator 28">
            <a:extLst>
              <a:ext uri="{FF2B5EF4-FFF2-40B4-BE49-F238E27FC236}">
                <a16:creationId xmlns:a16="http://schemas.microsoft.com/office/drawing/2014/main" id="{B17C545F-2678-42EB-B533-008C8C25160C}"/>
              </a:ext>
            </a:extLst>
          </p:cNvPr>
          <p:cNvSpPr/>
          <p:nvPr/>
        </p:nvSpPr>
        <p:spPr>
          <a:xfrm>
            <a:off x="1478400" y="2893316"/>
            <a:ext cx="2621097" cy="731520"/>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err="1">
                <a:solidFill>
                  <a:schemeClr val="bg1"/>
                </a:solidFill>
                <a:latin typeface="Times New Roman" panose="02020603050405020304" pitchFamily="18" charset="0"/>
                <a:cs typeface="Times New Roman" panose="02020603050405020304" pitchFamily="18" charset="0"/>
              </a:rPr>
              <a:t>Một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VD</a:t>
            </a:r>
          </a:p>
        </p:txBody>
      </p:sp>
      <p:pic>
        <p:nvPicPr>
          <p:cNvPr id="18" name="Picture 17"/>
          <p:cNvPicPr/>
          <p:nvPr/>
        </p:nvPicPr>
        <p:blipFill>
          <a:blip r:embed="rId2" cstate="print">
            <a:extLst>
              <a:ext uri="{28A0092B-C50C-407E-A947-70E740481C1C}">
                <a14:useLocalDpi xmlns:a14="http://schemas.microsoft.com/office/drawing/2010/main" val="0"/>
              </a:ext>
            </a:extLst>
          </a:blip>
          <a:stretch>
            <a:fillRect/>
          </a:stretch>
        </p:blipFill>
        <p:spPr>
          <a:xfrm>
            <a:off x="1705511" y="3873654"/>
            <a:ext cx="3474450" cy="2196559"/>
          </a:xfrm>
          <a:prstGeom prst="rect">
            <a:avLst/>
          </a:prstGeom>
        </p:spPr>
      </p:pic>
      <p:sp>
        <p:nvSpPr>
          <p:cNvPr id="2" name="TextBox 1"/>
          <p:cNvSpPr txBox="1"/>
          <p:nvPr/>
        </p:nvSpPr>
        <p:spPr>
          <a:xfrm>
            <a:off x="1331198" y="6095284"/>
            <a:ext cx="3876459"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Than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không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khí</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0" name="Picture 19"/>
          <p:cNvPicPr/>
          <p:nvPr/>
        </p:nvPicPr>
        <p:blipFill>
          <a:blip r:embed="rId3" cstate="print">
            <a:extLst>
              <a:ext uri="{28A0092B-C50C-407E-A947-70E740481C1C}">
                <a14:useLocalDpi xmlns:a14="http://schemas.microsoft.com/office/drawing/2010/main" val="0"/>
              </a:ext>
            </a:extLst>
          </a:blip>
          <a:stretch>
            <a:fillRect/>
          </a:stretch>
        </p:blipFill>
        <p:spPr>
          <a:xfrm>
            <a:off x="6206943" y="3873653"/>
            <a:ext cx="3827566" cy="2205202"/>
          </a:xfrm>
          <a:prstGeom prst="rect">
            <a:avLst/>
          </a:prstGeom>
        </p:spPr>
      </p:pic>
      <p:sp>
        <p:nvSpPr>
          <p:cNvPr id="24" name="TextBox 23"/>
          <p:cNvSpPr txBox="1"/>
          <p:nvPr/>
        </p:nvSpPr>
        <p:spPr>
          <a:xfrm>
            <a:off x="5298529" y="6095284"/>
            <a:ext cx="5369472"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Alcohol (ethanol)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không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khí</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91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9" grpId="0" animBg="1"/>
      <p:bldP spid="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p>
        </p:txBody>
      </p:sp>
      <p:cxnSp>
        <p:nvCxnSpPr>
          <p:cNvPr id="3" name="Straight Connector 2">
            <a:extLst>
              <a:ext uri="{FF2B5EF4-FFF2-40B4-BE49-F238E27FC236}">
                <a16:creationId xmlns:a16="http://schemas.microsoft.com/office/drawing/2014/main" id="{407401A4-38F7-4038-8A7A-D00D90B47748}"/>
              </a:ext>
            </a:extLst>
          </p:cNvPr>
          <p:cNvCxnSpPr>
            <a:stCxn id="2"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THU NHIỆT</a:t>
            </a:r>
          </a:p>
        </p:txBody>
      </p:sp>
      <p:sp>
        <p:nvSpPr>
          <p:cNvPr id="5" name="TextBox 4"/>
          <p:cNvSpPr txBox="1"/>
          <p:nvPr/>
        </p:nvSpPr>
        <p:spPr>
          <a:xfrm>
            <a:off x="2618464" y="1873047"/>
            <a:ext cx="7403690"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NHIỆM VỤ HỌC TẬP</a:t>
            </a:r>
          </a:p>
          <a:p>
            <a:endParaRPr lang="en-US" sz="2800" b="1">
              <a:solidFill>
                <a:srgbClr val="00206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HS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video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phân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hủy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đá</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vôi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nghiệm</a:t>
            </a:r>
            <a:r>
              <a:rPr lang="en-US" sz="2800">
                <a:latin typeface="Times New Roman" panose="02020603050405020304" pitchFamily="18" charset="0"/>
                <a:cs typeface="Times New Roman" panose="02020603050405020304" pitchFamily="18" charset="0"/>
              </a:rPr>
              <a:t> 2 (SGK) </a:t>
            </a:r>
            <a:r>
              <a:rPr lang="en-US" sz="2800" err="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nhóm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sau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học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tập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64843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7555" y="552346"/>
            <a:ext cx="3495367"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PHIẾU HỌC TẬP SỐ 2</a:t>
            </a:r>
          </a:p>
        </p:txBody>
      </p:sp>
      <p:sp>
        <p:nvSpPr>
          <p:cNvPr id="5" name="TextBox 4"/>
          <p:cNvSpPr txBox="1"/>
          <p:nvPr/>
        </p:nvSpPr>
        <p:spPr>
          <a:xfrm>
            <a:off x="1553499" y="1022104"/>
            <a:ext cx="9543480" cy="4475071"/>
          </a:xfrm>
          <a:prstGeom prst="rect">
            <a:avLst/>
          </a:prstGeom>
          <a:noFill/>
          <a:ln w="38100">
            <a:solidFill>
              <a:srgbClr val="FF0000"/>
            </a:solidFill>
            <a:prstDash val="lgDash"/>
          </a:ln>
        </p:spPr>
        <p:txBody>
          <a:bodyPr wrap="square" rtlCol="0">
            <a:spAutoFit/>
          </a:bodyPr>
          <a:lstStyle/>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Khi thả viên vitamin C sủi vào cốc nước, dự đoán sự thay đổi nhiệt độ của nước trong cốc.</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Trong phản ứng nung đá vôi (CaCO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effectLst/>
                <a:latin typeface="Times New Roman" panose="02020603050405020304" pitchFamily="18" charset="0"/>
                <a:ea typeface="Calibri" panose="020F0502020204030204" pitchFamily="34" charset="0"/>
                <a:cs typeface="Times New Roman" panose="02020603050405020304" pitchFamily="18" charset="0"/>
              </a:rPr>
              <a:t>), nếu ngừng cung cấp nhiệt, phản ứng có tiếp tục xảy ra không?</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Thực hiện thí nghiệm 2: nhiệt phân potassium chlorate</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 Nêu hiện tượng trước và sau khi đốt nóng hỗn hợp. </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 Nếu ngừng đốt nóng thì phản ứng có xảy ra không?</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 Rút ra kết luận về việc cần cung cấp nhiệt cho phản ứng</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Giải thích.</a:t>
            </a:r>
          </a:p>
          <a:p>
            <a:r>
              <a:rPr lang="en-US" sz="2400">
                <a:effectLst/>
                <a:latin typeface="Times New Roman" panose="02020603050405020304" pitchFamily="18" charset="0"/>
                <a:ea typeface="Calibri" panose="020F0502020204030204" pitchFamily="34" charset="0"/>
              </a:rPr>
              <a:t>d) So sánh với kết quả của thí nghiệm 1.</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C2CC340E-6077-4079-8277-A8CF6CE7F6B5}"/>
              </a:ext>
            </a:extLst>
          </p:cNvPr>
          <p:cNvSpPr/>
          <p:nvPr/>
        </p:nvSpPr>
        <p:spPr>
          <a:xfrm>
            <a:off x="1553498" y="51659"/>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82332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B57D5D-B39F-4EDC-AEE0-4C8EB07BEDB4}"/>
              </a:ext>
            </a:extLst>
          </p:cNvPr>
          <p:cNvSpPr/>
          <p:nvPr/>
        </p:nvSpPr>
        <p:spPr>
          <a:xfrm>
            <a:off x="2438400" y="685800"/>
            <a:ext cx="8229600" cy="5486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1BEAB888-B2EB-4EFA-A4D2-C64240DB5C4F}"/>
              </a:ext>
            </a:extLst>
          </p:cNvPr>
          <p:cNvSpPr txBox="1"/>
          <p:nvPr/>
        </p:nvSpPr>
        <p:spPr>
          <a:xfrm>
            <a:off x="2438399" y="1092608"/>
            <a:ext cx="8229600" cy="584775"/>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Bài</a:t>
            </a:r>
            <a:r>
              <a:rPr lang="en-US" sz="3200" b="1">
                <a:latin typeface="Arial" panose="020B0604020202020204" pitchFamily="34" charset="0"/>
                <a:cs typeface="Arial" panose="020B0604020202020204" pitchFamily="34" charset="0"/>
              </a:rPr>
              <a:t> 13</a:t>
            </a:r>
          </a:p>
        </p:txBody>
      </p:sp>
      <p:sp>
        <p:nvSpPr>
          <p:cNvPr id="9" name="TextBox 8">
            <a:extLst>
              <a:ext uri="{FF2B5EF4-FFF2-40B4-BE49-F238E27FC236}">
                <a16:creationId xmlns:a16="http://schemas.microsoft.com/office/drawing/2014/main" id="{0C9FD324-0EF0-4C4B-AFB8-099419DC9D5E}"/>
              </a:ext>
            </a:extLst>
          </p:cNvPr>
          <p:cNvSpPr txBox="1"/>
          <p:nvPr/>
        </p:nvSpPr>
        <p:spPr>
          <a:xfrm>
            <a:off x="2438399" y="2186494"/>
            <a:ext cx="8229600" cy="2308324"/>
          </a:xfrm>
          <a:prstGeom prst="rect">
            <a:avLst/>
          </a:prstGeom>
          <a:noFill/>
        </p:spPr>
        <p:txBody>
          <a:bodyPr wrap="square" rtlCol="0">
            <a:spAutoFit/>
          </a:bodyPr>
          <a:lstStyle/>
          <a:p>
            <a:pPr algn="ctr"/>
            <a:r>
              <a:rPr lang="en-US" sz="4800" b="1">
                <a:solidFill>
                  <a:srgbClr val="FF0000"/>
                </a:solidFill>
                <a:ea typeface="Calibri" panose="020F0502020204030204" pitchFamily="34" charset="0"/>
              </a:rPr>
              <a:t>ENTHALPY TẠO THÀNH VÀ </a:t>
            </a:r>
            <a:r>
              <a:rPr lang="en-US" sz="4800" b="1">
                <a:solidFill>
                  <a:srgbClr val="FF0000"/>
                </a:solidFill>
                <a:cs typeface="Arial" panose="020B0604020202020204" pitchFamily="34" charset="0"/>
              </a:rPr>
              <a:t>SỰ BIẾN THIÊN ENTHALPY CỦA PHẢN ỨNG HOÁ HỌC </a:t>
            </a:r>
            <a:endParaRPr lang="en-US" sz="4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EC7489CA-D110-461F-AE24-F05EC963EF3B}"/>
              </a:ext>
            </a:extLst>
          </p:cNvPr>
          <p:cNvSpPr txBox="1"/>
          <p:nvPr/>
        </p:nvSpPr>
        <p:spPr>
          <a:xfrm>
            <a:off x="1524000" y="5180619"/>
            <a:ext cx="9143998" cy="584775"/>
          </a:xfrm>
          <a:prstGeom prst="rect">
            <a:avLst/>
          </a:prstGeom>
          <a:solidFill>
            <a:srgbClr val="0070C0"/>
          </a:solidFill>
        </p:spPr>
        <p:txBody>
          <a:bodyPr wrap="square" rtlCol="0">
            <a:spAutoFit/>
          </a:bodyPr>
          <a:lstStyle/>
          <a:p>
            <a:pPr algn="r"/>
            <a:endParaRPr lang="en-US" sz="3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302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composition of calcium carbonate">
            <a:hlinkClick r:id="" action="ppaction://media"/>
            <a:extLst>
              <a:ext uri="{FF2B5EF4-FFF2-40B4-BE49-F238E27FC236}">
                <a16:creationId xmlns:a16="http://schemas.microsoft.com/office/drawing/2014/main" id="{E1694222-4D08-4CE7-9CFD-1480994712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117915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533678-D988-4C53-BFDE-EDC7543893B4}"/>
              </a:ext>
            </a:extLst>
          </p:cNvPr>
          <p:cNvSpPr/>
          <p:nvPr/>
        </p:nvSpPr>
        <p:spPr>
          <a:xfrm>
            <a:off x="1524000" y="510344"/>
            <a:ext cx="9144000" cy="5119350"/>
          </a:xfrm>
          <a:prstGeom prst="rect">
            <a:avLst/>
          </a:prstGeom>
        </p:spPr>
        <p:txBody>
          <a:bodyPr wrap="square">
            <a:spAutoFit/>
          </a:bodyPr>
          <a:lstStyle/>
          <a:p>
            <a:pPr marR="93345" algn="just">
              <a:lnSpc>
                <a:spcPct val="150000"/>
              </a:lnSpc>
              <a:spcAft>
                <a:spcPts val="800"/>
              </a:spcAft>
              <a:tabLst>
                <a:tab pos="555625" algn="l"/>
              </a:tabLst>
            </a:pPr>
            <a:r>
              <a:rPr lang="en-US" sz="24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Thí</a:t>
            </a:r>
            <a:r>
              <a:rPr lang="en-US" sz="24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24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Nhiệt phân potassium chlorate</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Dụng</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cụ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Chậu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ống nghiệm, giá, đèn cồn, bình tam giác, ống dẫn khí.</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KClO</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MnO</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Trộn đều khoảng 4 g tinh thể KClO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đã được nghiền nhỏ với 1 g MnO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a:t>
            </a:r>
          </a:p>
          <a:p>
            <a:r>
              <a:rPr lang="en-US" sz="2400">
                <a:latin typeface="Times New Roman" panose="02020603050405020304" pitchFamily="18" charset="0"/>
                <a:cs typeface="Times New Roman" panose="02020603050405020304" pitchFamily="18" charset="0"/>
              </a:rPr>
              <a:t>Cho hỗn hợp vào ống nghiệm chịu nhiệt, khô. Đậy ống nghiệm bằng nút có gắn ống dẫn khí. Dùng đèn cồn hơ nóng đều nửa đáy ống nghiệm, sau đó đun tập trung ở phần có chứa hoá chất. </a:t>
            </a:r>
          </a:p>
          <a:p>
            <a:r>
              <a:rPr lang="en-US" sz="2400">
                <a:latin typeface="Times New Roman" panose="02020603050405020304" pitchFamily="18" charset="0"/>
                <a:cs typeface="Times New Roman" panose="02020603050405020304" pitchFamily="18" charset="0"/>
              </a:rPr>
              <a:t>Quan sát hiện tượng.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36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7C9DF9B-FC32-9C25-AD8B-D884132AF2DD}"/>
              </a:ext>
            </a:extLst>
          </p:cNvPr>
          <p:cNvGraphicFramePr>
            <a:graphicFrameLocks noGrp="1"/>
          </p:cNvGraphicFramePr>
          <p:nvPr>
            <p:extLst>
              <p:ext uri="{D42A27DB-BD31-4B8C-83A1-F6EECF244321}">
                <p14:modId xmlns:p14="http://schemas.microsoft.com/office/powerpoint/2010/main" val="914055582"/>
              </p:ext>
            </p:extLst>
          </p:nvPr>
        </p:nvGraphicFramePr>
        <p:xfrm>
          <a:off x="519290" y="464915"/>
          <a:ext cx="11414210" cy="5928170"/>
        </p:xfrm>
        <a:graphic>
          <a:graphicData uri="http://schemas.openxmlformats.org/drawingml/2006/table">
            <a:tbl>
              <a:tblPr firstRow="1" firstCol="1" bandRow="1"/>
              <a:tblGrid>
                <a:gridCol w="11414210">
                  <a:extLst>
                    <a:ext uri="{9D8B030D-6E8A-4147-A177-3AD203B41FA5}">
                      <a16:colId xmlns:a16="http://schemas.microsoft.com/office/drawing/2014/main" val="3659501275"/>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Khi thả viên vitamin C sủi vào cốc nước, nhiệt độ của nước trong cốc giảm (lạnh).</a:t>
                      </a:r>
                    </a:p>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phân huỷ đá vôi (CaCO</a:t>
                      </a:r>
                      <a:r>
                        <a:rPr lang="en-US"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cần phải cung cấp nhiệt liên tục. Nếu ngừng cung cấp nhiệt, phản ứng không thể tiếp tục xảy ra.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CaCO</a:t>
                      </a:r>
                      <a:r>
                        <a:rPr lang="en-US"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s</a:t>
                      </a:r>
                      <a:r>
                        <a:rPr lang="en-US" sz="2400">
                          <a:effectLst/>
                          <a:latin typeface="Times New Roman" panose="02020603050405020304" pitchFamily="18" charset="0"/>
                          <a:ea typeface="Calibri" panose="020F0502020204030204" pitchFamily="34" charset="0"/>
                          <a:cs typeface="Times New Roman" panose="02020603050405020304" pitchFamily="18" charset="0"/>
                        </a:rPr>
                        <a:t>)                      CaO(</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s</a:t>
                      </a:r>
                      <a:r>
                        <a:rPr lang="en-US" sz="2400">
                          <a:effectLst/>
                          <a:latin typeface="Times New Roman" panose="02020603050405020304" pitchFamily="18" charset="0"/>
                          <a:ea typeface="Calibri" panose="020F0502020204030204" pitchFamily="34" charset="0"/>
                          <a:cs typeface="Times New Roman" panose="02020603050405020304" pitchFamily="18" charset="0"/>
                        </a:rPr>
                        <a:t>) + 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g</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Thực hiện thí nghiệm 2: nhiệt phân potassium chlorate</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Hiện tượng: Trước khi đốt nóng hỗn hợp không có hiện tượng. Sau khi đốt nóng hỗn hợp, khí 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thu được ở bình tam giác.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Phương trình hoá học của phản ứng: 2KClO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             3O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(g) + 2KCl(s)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 Nếu ngừng đốt nóng thì phản ứng không xảy ra.</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 Kết luận: cần cung cấp nhiệt cho phản ứng</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Phản ứng thu nhiệt.</a:t>
                      </a:r>
                    </a:p>
                    <a:p>
                      <a:pPr algn="just">
                        <a:lnSpc>
                          <a:spcPct val="115000"/>
                        </a:lnSpc>
                        <a:spcAft>
                          <a:spcPts val="80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d) So sánh kết quả: thí nghiệm 1: toả nhiệt và thí nghiệm 2: thu nhiệt.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866290"/>
                  </a:ext>
                </a:extLst>
              </a:tr>
            </a:tbl>
          </a:graphicData>
        </a:graphic>
      </p:graphicFrame>
      <p:graphicFrame>
        <p:nvGraphicFramePr>
          <p:cNvPr id="8" name="Object 7">
            <a:extLst>
              <a:ext uri="{FF2B5EF4-FFF2-40B4-BE49-F238E27FC236}">
                <a16:creationId xmlns:a16="http://schemas.microsoft.com/office/drawing/2014/main" id="{660A6CED-EBED-B64A-CCA9-16B9133CC0F9}"/>
              </a:ext>
            </a:extLst>
          </p:cNvPr>
          <p:cNvGraphicFramePr>
            <a:graphicFrameLocks noChangeAspect="1"/>
          </p:cNvGraphicFramePr>
          <p:nvPr>
            <p:extLst>
              <p:ext uri="{D42A27DB-BD31-4B8C-83A1-F6EECF244321}">
                <p14:modId xmlns:p14="http://schemas.microsoft.com/office/powerpoint/2010/main" val="4279488994"/>
              </p:ext>
            </p:extLst>
          </p:nvPr>
        </p:nvGraphicFramePr>
        <p:xfrm>
          <a:off x="1990840" y="2500133"/>
          <a:ext cx="1096969" cy="336570"/>
        </p:xfrm>
        <a:graphic>
          <a:graphicData uri="http://schemas.openxmlformats.org/presentationml/2006/ole">
            <mc:AlternateContent xmlns:mc="http://schemas.openxmlformats.org/markup-compatibility/2006">
              <mc:Choice xmlns:v="urn:schemas-microsoft-com:vml" Requires="v">
                <p:oleObj name="Equation" r:id="rId2" imgW="838200" imgH="228600" progId="Equation.DSMT4">
                  <p:embed/>
                </p:oleObj>
              </mc:Choice>
              <mc:Fallback>
                <p:oleObj name="Equation" r:id="rId2" imgW="838200" imgH="228600" progId="Equation.DSMT4">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840" y="2500133"/>
                        <a:ext cx="1096969" cy="336570"/>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1428329B-131F-74FC-BF9E-7031DAB4B622}"/>
              </a:ext>
            </a:extLst>
          </p:cNvPr>
          <p:cNvGraphicFramePr>
            <a:graphicFrameLocks noChangeAspect="1"/>
          </p:cNvGraphicFramePr>
          <p:nvPr>
            <p:extLst>
              <p:ext uri="{D42A27DB-BD31-4B8C-83A1-F6EECF244321}">
                <p14:modId xmlns:p14="http://schemas.microsoft.com/office/powerpoint/2010/main" val="118914172"/>
              </p:ext>
            </p:extLst>
          </p:nvPr>
        </p:nvGraphicFramePr>
        <p:xfrm>
          <a:off x="6374463" y="4433104"/>
          <a:ext cx="954178" cy="370389"/>
        </p:xfrm>
        <a:graphic>
          <a:graphicData uri="http://schemas.openxmlformats.org/presentationml/2006/ole">
            <mc:AlternateContent xmlns:mc="http://schemas.openxmlformats.org/markup-compatibility/2006">
              <mc:Choice xmlns:v="urn:schemas-microsoft-com:vml" Requires="v">
                <p:oleObj name="Equation" r:id="rId4" imgW="710891" imgH="241195" progId="Equation.DSMT4">
                  <p:embed/>
                </p:oleObj>
              </mc:Choice>
              <mc:Fallback>
                <p:oleObj name="Equation" r:id="rId4" imgW="710891" imgH="241195"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463" y="4433104"/>
                        <a:ext cx="954178" cy="370389"/>
                      </a:xfrm>
                      <a:prstGeom prst="rect">
                        <a:avLst/>
                      </a:prstGeom>
                      <a:noFill/>
                    </p:spPr>
                  </p:pic>
                </p:oleObj>
              </mc:Fallback>
            </mc:AlternateContent>
          </a:graphicData>
        </a:graphic>
      </p:graphicFrame>
    </p:spTree>
    <p:extLst>
      <p:ext uri="{BB962C8B-B14F-4D97-AF65-F5344CB8AC3E}">
        <p14:creationId xmlns:p14="http://schemas.microsoft.com/office/powerpoint/2010/main" val="2480937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2</a:t>
            </a:r>
          </a:p>
        </p:txBody>
      </p:sp>
      <p:cxnSp>
        <p:nvCxnSpPr>
          <p:cNvPr id="5" name="Straight Connector 4">
            <a:extLst>
              <a:ext uri="{FF2B5EF4-FFF2-40B4-BE49-F238E27FC236}">
                <a16:creationId xmlns:a16="http://schemas.microsoft.com/office/drawing/2014/main" id="{407401A4-38F7-4038-8A7A-D00D90B47748}"/>
              </a:ext>
            </a:extLst>
          </p:cNvPr>
          <p:cNvCxnSpPr>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PHẢN ỨNG THU NHIỆT</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2807110" y="1927800"/>
            <a:ext cx="6308173" cy="4001052"/>
          </a:xfrm>
          <a:prstGeom prst="rect">
            <a:avLst/>
          </a:prstGeom>
        </p:spPr>
      </p:pic>
    </p:spTree>
    <p:extLst>
      <p:ext uri="{BB962C8B-B14F-4D97-AF65-F5344CB8AC3E}">
        <p14:creationId xmlns:p14="http://schemas.microsoft.com/office/powerpoint/2010/main" val="386743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9A283E69-D93A-44EB-A265-BAFE61FF094A}"/>
              </a:ext>
            </a:extLst>
          </p:cNvPr>
          <p:cNvSpPr>
            <a:spLocks noChangeArrowheads="1"/>
          </p:cNvSpPr>
          <p:nvPr/>
        </p:nvSpPr>
        <p:spPr bwMode="auto">
          <a:xfrm>
            <a:off x="1593298" y="1514318"/>
            <a:ext cx="8965890" cy="954107"/>
          </a:xfrm>
          <a:prstGeom prst="rect">
            <a:avLst/>
          </a:prstGeom>
          <a:solidFill>
            <a:srgbClr val="FDE9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thu</a:t>
            </a: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hóa</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từ</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môi</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xung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quanh</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8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p>
        </p:txBody>
      </p:sp>
      <p:cxnSp>
        <p:nvCxnSpPr>
          <p:cNvPr id="21" name="Straight Connector 20">
            <a:extLst>
              <a:ext uri="{FF2B5EF4-FFF2-40B4-BE49-F238E27FC236}">
                <a16:creationId xmlns:a16="http://schemas.microsoft.com/office/drawing/2014/main" id="{407401A4-38F7-4038-8A7A-D00D90B47748}"/>
              </a:ext>
            </a:extLst>
          </p:cNvPr>
          <p:cNvCxnSpPr>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THU NHIỆT</a:t>
            </a:r>
          </a:p>
        </p:txBody>
      </p:sp>
      <p:sp>
        <p:nvSpPr>
          <p:cNvPr id="23" name="Flowchart: Terminator 22">
            <a:extLst>
              <a:ext uri="{FF2B5EF4-FFF2-40B4-BE49-F238E27FC236}">
                <a16:creationId xmlns:a16="http://schemas.microsoft.com/office/drawing/2014/main" id="{EFE034B6-F505-489D-A1AC-067E1F140080}"/>
              </a:ext>
            </a:extLst>
          </p:cNvPr>
          <p:cNvSpPr/>
          <p:nvPr/>
        </p:nvSpPr>
        <p:spPr>
          <a:xfrm>
            <a:off x="2219503" y="905626"/>
            <a:ext cx="2006942" cy="572594"/>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err="1">
                <a:solidFill>
                  <a:schemeClr val="bg1"/>
                </a:solidFill>
                <a:latin typeface="Times New Roman" panose="02020603050405020304" pitchFamily="18" charset="0"/>
                <a:cs typeface="Times New Roman" panose="02020603050405020304" pitchFamily="18" charset="0"/>
              </a:rPr>
              <a:t>Định</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nghĩa</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29" name="Flowchart: Terminator 28">
            <a:extLst>
              <a:ext uri="{FF2B5EF4-FFF2-40B4-BE49-F238E27FC236}">
                <a16:creationId xmlns:a16="http://schemas.microsoft.com/office/drawing/2014/main" id="{B17C545F-2678-42EB-B533-008C8C25160C}"/>
              </a:ext>
            </a:extLst>
          </p:cNvPr>
          <p:cNvSpPr/>
          <p:nvPr/>
        </p:nvSpPr>
        <p:spPr>
          <a:xfrm>
            <a:off x="2338381" y="2484996"/>
            <a:ext cx="1946035" cy="556023"/>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err="1">
                <a:solidFill>
                  <a:schemeClr val="bg1"/>
                </a:solidFill>
                <a:latin typeface="Times New Roman" panose="02020603050405020304" pitchFamily="18" charset="0"/>
                <a:cs typeface="Times New Roman" panose="02020603050405020304" pitchFamily="18" charset="0"/>
              </a:rPr>
              <a:t>Một</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số</a:t>
            </a:r>
            <a:r>
              <a:rPr lang="en-US" sz="2400" b="1">
                <a:solidFill>
                  <a:schemeClr val="bg1"/>
                </a:solidFill>
                <a:latin typeface="Times New Roman" panose="02020603050405020304" pitchFamily="18" charset="0"/>
                <a:cs typeface="Times New Roman" panose="02020603050405020304" pitchFamily="18" charset="0"/>
              </a:rPr>
              <a:t> VD</a:t>
            </a:r>
          </a:p>
        </p:txBody>
      </p:sp>
      <p:grpSp>
        <p:nvGrpSpPr>
          <p:cNvPr id="7" name="Group 6">
            <a:extLst>
              <a:ext uri="{FF2B5EF4-FFF2-40B4-BE49-F238E27FC236}">
                <a16:creationId xmlns:a16="http://schemas.microsoft.com/office/drawing/2014/main" id="{24E77857-A7BF-40ED-92BA-AECC991B8CB8}"/>
              </a:ext>
            </a:extLst>
          </p:cNvPr>
          <p:cNvGrpSpPr/>
          <p:nvPr/>
        </p:nvGrpSpPr>
        <p:grpSpPr>
          <a:xfrm>
            <a:off x="2010216" y="3115379"/>
            <a:ext cx="2602363" cy="3187446"/>
            <a:chOff x="3405833" y="3352800"/>
            <a:chExt cx="2791092" cy="3665140"/>
          </a:xfrm>
        </p:grpSpPr>
        <p:sp>
          <p:nvSpPr>
            <p:cNvPr id="3" name="TextBox 2">
              <a:extLst>
                <a:ext uri="{FF2B5EF4-FFF2-40B4-BE49-F238E27FC236}">
                  <a16:creationId xmlns:a16="http://schemas.microsoft.com/office/drawing/2014/main" id="{F065F58E-FF89-46FA-9B15-8ED7A4E92BB3}"/>
                </a:ext>
              </a:extLst>
            </p:cNvPr>
            <p:cNvSpPr txBox="1"/>
            <p:nvPr/>
          </p:nvSpPr>
          <p:spPr>
            <a:xfrm>
              <a:off x="3405833" y="6062404"/>
              <a:ext cx="2791092" cy="955536"/>
            </a:xfrm>
            <a:prstGeom prst="rect">
              <a:avLst/>
            </a:prstGeom>
            <a:noFill/>
          </p:spPr>
          <p:txBody>
            <a:bodyPr wrap="square" rtlCol="0">
              <a:spAutoFit/>
            </a:bodyPr>
            <a:lstStyle/>
            <a:p>
              <a:pPr algn="ctr"/>
              <a:r>
                <a:rPr lang="en-US" sz="2400" b="1" err="1">
                  <a:solidFill>
                    <a:srgbClr val="FF0000"/>
                  </a:solidFill>
                  <a:latin typeface="Times New Roman" panose="02020603050405020304" pitchFamily="18" charset="0"/>
                  <a:cs typeface="Times New Roman" panose="02020603050405020304" pitchFamily="18" charset="0"/>
                </a:rPr>
                <a:t>Hòa</a:t>
              </a:r>
              <a:r>
                <a:rPr lang="en-US" sz="2400" b="1">
                  <a:solidFill>
                    <a:srgbClr val="FF0000"/>
                  </a:solidFill>
                  <a:latin typeface="Times New Roman" panose="02020603050405020304" pitchFamily="18" charset="0"/>
                  <a:cs typeface="Times New Roman" panose="02020603050405020304" pitchFamily="18" charset="0"/>
                </a:rPr>
                <a:t> tan </a:t>
              </a:r>
              <a:r>
                <a:rPr lang="en-US" sz="2400" b="1" err="1">
                  <a:solidFill>
                    <a:srgbClr val="FF0000"/>
                  </a:solidFill>
                  <a:latin typeface="Times New Roman" panose="02020603050405020304" pitchFamily="18" charset="0"/>
                  <a:cs typeface="Times New Roman" panose="02020603050405020304" pitchFamily="18" charset="0"/>
                </a:rPr>
                <a:t>viên</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sủi</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cốc</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nước</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843CC40-2EA9-4FF8-87BB-C468E5AF853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08429" y="3352800"/>
              <a:ext cx="2688496" cy="2709603"/>
            </a:xfrm>
            <a:prstGeom prst="rect">
              <a:avLst/>
            </a:prstGeom>
          </p:spPr>
        </p:pic>
      </p:grpSp>
      <p:sp>
        <p:nvSpPr>
          <p:cNvPr id="2" name="TextBox 1"/>
          <p:cNvSpPr txBox="1"/>
          <p:nvPr/>
        </p:nvSpPr>
        <p:spPr>
          <a:xfrm>
            <a:off x="5572359" y="5866791"/>
            <a:ext cx="3868229" cy="461665"/>
          </a:xfrm>
          <a:prstGeom prst="rect">
            <a:avLst/>
          </a:prstGeom>
          <a:noFill/>
        </p:spPr>
        <p:txBody>
          <a:bodyPr wrap="square" rtlCol="0">
            <a:spAutoFit/>
          </a:bodyPr>
          <a:lstStyle/>
          <a:p>
            <a:pPr algn="ctr"/>
            <a:r>
              <a:rPr lang="en-US" sz="2400" b="1" err="1">
                <a:solidFill>
                  <a:srgbClr val="FF0000"/>
                </a:solidFill>
                <a:latin typeface="Times New Roman" panose="02020603050405020304" pitchFamily="18" charset="0"/>
                <a:cs typeface="Times New Roman" panose="02020603050405020304" pitchFamily="18" charset="0"/>
              </a:rPr>
              <a:t>Bình</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chữa</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dạng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bột</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1026" name="Picture 2" descr="Sécurité incendie : un guide sur la responsabilité du chef d'établissement  - Sécurité incen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763" y="3057588"/>
            <a:ext cx="5484542" cy="280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67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9"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2E6D620-B5F9-46EC-8FC9-2C2AE61B5E1B}"/>
                  </a:ext>
                </a:extLst>
              </p:cNvPr>
              <p:cNvSpPr txBox="1"/>
              <p:nvPr/>
            </p:nvSpPr>
            <p:spPr>
              <a:xfrm>
                <a:off x="1727201" y="312677"/>
                <a:ext cx="9877778"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727201" y="312677"/>
                <a:ext cx="9877778" cy="1113895"/>
              </a:xfrm>
              <a:prstGeom prst="rect">
                <a:avLst/>
              </a:prstGeom>
              <a:blipFill>
                <a:blip r:embed="rId2"/>
                <a:stretch>
                  <a:fillRect l="-617" t="-7104" r="-617" b="-15847"/>
                </a:stretch>
              </a:blipFill>
            </p:spPr>
            <p:txBody>
              <a:bodyPr/>
              <a:lstStyle/>
              <a:p>
                <a:r>
                  <a:rPr lang="en-US">
                    <a:noFill/>
                  </a:rPr>
                  <a:t> </a:t>
                </a:r>
              </a:p>
            </p:txBody>
          </p:sp>
        </mc:Fallback>
      </mc:AlternateContent>
      <p:sp>
        <p:nvSpPr>
          <p:cNvPr id="5" name="TextBox 4"/>
          <p:cNvSpPr txBox="1"/>
          <p:nvPr/>
        </p:nvSpPr>
        <p:spPr>
          <a:xfrm>
            <a:off x="1382686" y="2020530"/>
            <a:ext cx="9149847" cy="3539430"/>
          </a:xfrm>
          <a:prstGeom prst="rect">
            <a:avLst/>
          </a:prstGeom>
          <a:noFill/>
          <a:ln w="28575">
            <a:solidFill>
              <a:srgbClr val="FF0000"/>
            </a:solidFill>
            <a:prstDash val="lgDash"/>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PHIẾU HỌC TẬP SỐ 3</a:t>
            </a:r>
          </a:p>
          <a:p>
            <a:r>
              <a:rPr lang="en-US" sz="2800" b="1">
                <a:latin typeface="Times New Roman" panose="02020603050405020304" pitchFamily="18" charset="0"/>
                <a:cs typeface="Times New Roman" panose="02020603050405020304" pitchFamily="18" charset="0"/>
              </a:rPr>
              <a:t>Câu 1: </a:t>
            </a:r>
            <a:r>
              <a:rPr lang="en-US" sz="2800">
                <a:latin typeface="Times New Roman" panose="02020603050405020304" pitchFamily="18" charset="0"/>
                <a:cs typeface="Times New Roman" panose="02020603050405020304" pitchFamily="18" charset="0"/>
              </a:rPr>
              <a:t>Biến thiên enthalpy của phản ứng (hay nhiệt phản ứng) là gì? Kí hiệu? Đơn vị?</a:t>
            </a:r>
          </a:p>
          <a:p>
            <a:r>
              <a:rPr lang="en-US" sz="2800" b="1">
                <a:latin typeface="Times New Roman" panose="02020603050405020304" pitchFamily="18" charset="0"/>
                <a:cs typeface="Times New Roman" panose="02020603050405020304" pitchFamily="18" charset="0"/>
              </a:rPr>
              <a:t>Câu 2:</a:t>
            </a:r>
            <a:r>
              <a:rPr lang="en-US" sz="2800">
                <a:latin typeface="Times New Roman" panose="02020603050405020304" pitchFamily="18" charset="0"/>
                <a:cs typeface="Times New Roman" panose="02020603050405020304" pitchFamily="18" charset="0"/>
              </a:rPr>
              <a:t> Biến thiên enthalpy chuẩn của một phản ứng hóa học được xác định trong điều kiện nào?</a:t>
            </a:r>
          </a:p>
          <a:p>
            <a:r>
              <a:rPr lang="en-US" sz="2800" b="1">
                <a:latin typeface="Times New Roman" panose="02020603050405020304" pitchFamily="18" charset="0"/>
                <a:cs typeface="Times New Roman" panose="02020603050405020304" pitchFamily="18" charset="0"/>
              </a:rPr>
              <a:t>Câu 3:</a:t>
            </a:r>
            <a:r>
              <a:rPr lang="en-US" sz="2800">
                <a:latin typeface="Times New Roman" panose="02020603050405020304" pitchFamily="18" charset="0"/>
                <a:cs typeface="Times New Roman" panose="02020603050405020304" pitchFamily="18" charset="0"/>
              </a:rPr>
              <a:t> So sánh nhiệt độ và áp suất ở điều kiện thường và điều kiện chuẩn. Vì sao các số liệu đo trong phòng thí nghiệm cần quy về điều kiện chuẩn? </a:t>
            </a:r>
          </a:p>
        </p:txBody>
      </p:sp>
      <p:pic>
        <p:nvPicPr>
          <p:cNvPr id="7" name="Picture 2" descr="question mark what Sticker by Aminal Stickers">
            <a:extLst>
              <a:ext uri="{FF2B5EF4-FFF2-40B4-BE49-F238E27FC236}">
                <a16:creationId xmlns:a16="http://schemas.microsoft.com/office/drawing/2014/main" id="{75E1DC78-21FB-232B-B547-1F3A535C1E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61312" y="851573"/>
            <a:ext cx="1743957" cy="174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80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2E6D620-B5F9-46EC-8FC9-2C2AE61B5E1B}"/>
                  </a:ext>
                </a:extLst>
              </p:cNvPr>
              <p:cNvSpPr txBox="1"/>
              <p:nvPr/>
            </p:nvSpPr>
            <p:spPr>
              <a:xfrm>
                <a:off x="1761067" y="312677"/>
                <a:ext cx="9843911"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761067" y="312677"/>
                <a:ext cx="9843911" cy="1113895"/>
              </a:xfrm>
              <a:prstGeom prst="rect">
                <a:avLst/>
              </a:prstGeom>
              <a:blipFill>
                <a:blip r:embed="rId2"/>
                <a:stretch>
                  <a:fillRect l="-743" t="-7104" r="-619"/>
                </a:stretch>
              </a:blipFill>
            </p:spPr>
            <p:txBody>
              <a:bodyPr/>
              <a:lstStyle/>
              <a:p>
                <a:r>
                  <a:rPr lang="en-US">
                    <a:noFill/>
                  </a:rPr>
                  <a:t> </a:t>
                </a:r>
              </a:p>
            </p:txBody>
          </p:sp>
        </mc:Fallback>
      </mc:AlternateContent>
      <p:graphicFrame>
        <p:nvGraphicFramePr>
          <p:cNvPr id="12" name="Table 11">
            <a:extLst>
              <a:ext uri="{FF2B5EF4-FFF2-40B4-BE49-F238E27FC236}">
                <a16:creationId xmlns:a16="http://schemas.microsoft.com/office/drawing/2014/main" id="{A94BC648-6A9E-8C92-D9DF-E8694D536490}"/>
              </a:ext>
            </a:extLst>
          </p:cNvPr>
          <p:cNvGraphicFramePr>
            <a:graphicFrameLocks noGrp="1"/>
          </p:cNvGraphicFramePr>
          <p:nvPr>
            <p:extLst>
              <p:ext uri="{D42A27DB-BD31-4B8C-83A1-F6EECF244321}">
                <p14:modId xmlns:p14="http://schemas.microsoft.com/office/powerpoint/2010/main" val="1442583800"/>
              </p:ext>
            </p:extLst>
          </p:nvPr>
        </p:nvGraphicFramePr>
        <p:xfrm>
          <a:off x="1343378" y="1509853"/>
          <a:ext cx="9956800" cy="4477322"/>
        </p:xfrm>
        <a:graphic>
          <a:graphicData uri="http://schemas.openxmlformats.org/drawingml/2006/table">
            <a:tbl>
              <a:tblPr firstRow="1" firstCol="1" bandRow="1"/>
              <a:tblGrid>
                <a:gridCol w="9956800">
                  <a:extLst>
                    <a:ext uri="{9D8B030D-6E8A-4147-A177-3AD203B41FA5}">
                      <a16:colId xmlns:a16="http://schemas.microsoft.com/office/drawing/2014/main" val="3958814017"/>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Biến thiên e</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nthalpy của một phản ứng là lượng nhiệt toả ra hay thu vào của 1 phản ứng hoá học trong quá trình đẳng áp. Kí hiệu         </a:t>
                      </a:r>
                      <a:r>
                        <a:rPr lang="en-US" sz="2400">
                          <a:effectLst/>
                          <a:latin typeface="Times New Roman" panose="02020603050405020304" pitchFamily="18" charset="0"/>
                          <a:ea typeface="Calibri" panose="020F0502020204030204" pitchFamily="34" charset="0"/>
                          <a:cs typeface="Times New Roman" panose="02020603050405020304" pitchFamily="18" charset="0"/>
                        </a:rPr>
                        <a:t> , đơn vị kJ hoặc kcal.</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 </a:t>
                      </a:r>
                      <a:r>
                        <a:rPr lang="en-US" sz="2400">
                          <a:effectLst/>
                          <a:latin typeface="Times New Roman" panose="02020603050405020304" pitchFamily="18" charset="0"/>
                          <a:ea typeface="Calibri" panose="020F0502020204030204" pitchFamily="34" charset="0"/>
                          <a:cs typeface="Times New Roman" panose="02020603050405020304" pitchFamily="18" charset="0"/>
                        </a:rPr>
                        <a:t>Điều kiện chuẩn: áp suất 1 bar (đối với chất khí), nồng độ 1 mol/L (đối với chất tan trong dung dịch) và thuờng chọn nhiệt độ 25 °C (hay 298 K).</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Điều kiện thường sẽ tùy thuộc vào thời tiết, áp suất và vị trí địa lí khác nhau.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điều kiện thường được quy về tiêu chuẩn để thực hiện các đo lường trong thí nghiệm, cho phép so sánh kết quả thí nghiệm giữa các phòng thí nghiệm với nhau.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715326"/>
                  </a:ext>
                </a:extLst>
              </a:tr>
            </a:tbl>
          </a:graphicData>
        </a:graphic>
      </p:graphicFrame>
      <p:graphicFrame>
        <p:nvGraphicFramePr>
          <p:cNvPr id="13" name="Object 12">
            <a:extLst>
              <a:ext uri="{FF2B5EF4-FFF2-40B4-BE49-F238E27FC236}">
                <a16:creationId xmlns:a16="http://schemas.microsoft.com/office/drawing/2014/main" id="{2BA8C75E-3669-1294-024E-7D90709C813D}"/>
              </a:ext>
            </a:extLst>
          </p:cNvPr>
          <p:cNvGraphicFramePr>
            <a:graphicFrameLocks noChangeAspect="1"/>
          </p:cNvGraphicFramePr>
          <p:nvPr>
            <p:extLst>
              <p:ext uri="{D42A27DB-BD31-4B8C-83A1-F6EECF244321}">
                <p14:modId xmlns:p14="http://schemas.microsoft.com/office/powerpoint/2010/main" val="3377853775"/>
              </p:ext>
            </p:extLst>
          </p:nvPr>
        </p:nvGraphicFramePr>
        <p:xfrm>
          <a:off x="8488658" y="2462802"/>
          <a:ext cx="531164" cy="418493"/>
        </p:xfrm>
        <a:graphic>
          <a:graphicData uri="http://schemas.openxmlformats.org/presentationml/2006/ole">
            <mc:AlternateContent xmlns:mc="http://schemas.openxmlformats.org/markup-compatibility/2006">
              <mc:Choice xmlns:v="urn:schemas-microsoft-com:vml" Requires="v">
                <p:oleObj name="Equation" r:id="rId3" imgW="304668" imgH="241195" progId="Equation.DSMT4">
                  <p:embed/>
                </p:oleObj>
              </mc:Choice>
              <mc:Fallback>
                <p:oleObj name="Equation" r:id="rId3" imgW="304668" imgH="241195"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658" y="2462802"/>
                        <a:ext cx="531164" cy="418493"/>
                      </a:xfrm>
                      <a:prstGeom prst="rect">
                        <a:avLst/>
                      </a:prstGeom>
                      <a:noFill/>
                    </p:spPr>
                  </p:pic>
                </p:oleObj>
              </mc:Fallback>
            </mc:AlternateContent>
          </a:graphicData>
        </a:graphic>
      </p:graphicFrame>
    </p:spTree>
    <p:extLst>
      <p:ext uri="{BB962C8B-B14F-4D97-AF65-F5344CB8AC3E}">
        <p14:creationId xmlns:p14="http://schemas.microsoft.com/office/powerpoint/2010/main" val="52810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2E6D620-B5F9-46EC-8FC9-2C2AE61B5E1B}"/>
                  </a:ext>
                </a:extLst>
              </p:cNvPr>
              <p:cNvSpPr txBox="1"/>
              <p:nvPr/>
            </p:nvSpPr>
            <p:spPr>
              <a:xfrm>
                <a:off x="1930399" y="312677"/>
                <a:ext cx="9917044"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930399" y="312677"/>
                <a:ext cx="9917044" cy="1113895"/>
              </a:xfrm>
              <a:prstGeom prst="rect">
                <a:avLst/>
              </a:prstGeom>
              <a:blipFill>
                <a:blip r:embed="rId2"/>
                <a:stretch>
                  <a:fillRect l="-369" t="-7104" r="-308"/>
                </a:stretch>
              </a:blipFill>
            </p:spPr>
            <p:txBody>
              <a:bodyPr/>
              <a:lstStyle/>
              <a:p>
                <a:r>
                  <a:rPr lang="en-US">
                    <a:noFill/>
                  </a:rPr>
                  <a:t> </a:t>
                </a:r>
              </a:p>
            </p:txBody>
          </p:sp>
        </mc:Fallback>
      </mc:AlternateContent>
      <p:sp>
        <p:nvSpPr>
          <p:cNvPr id="5" name="TextBox 4"/>
          <p:cNvSpPr txBox="1"/>
          <p:nvPr/>
        </p:nvSpPr>
        <p:spPr>
          <a:xfrm>
            <a:off x="1343410" y="2037107"/>
            <a:ext cx="9779111" cy="2677656"/>
          </a:xfrm>
          <a:prstGeom prst="rect">
            <a:avLst/>
          </a:prstGeom>
          <a:noFill/>
          <a:ln w="28575">
            <a:solidFill>
              <a:srgbClr val="FF0000"/>
            </a:solidFill>
            <a:prstDash val="lgDash"/>
          </a:ln>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PHIẾU HỌC TẬP SỐ 4</a:t>
            </a:r>
          </a:p>
          <a:p>
            <a:r>
              <a:rPr lang="en-US" sz="2400" b="1">
                <a:latin typeface="Times New Roman" panose="02020603050405020304" pitchFamily="18" charset="0"/>
                <a:cs typeface="Times New Roman" panose="02020603050405020304" pitchFamily="18" charset="0"/>
              </a:rPr>
              <a:t>Câu 1: </a:t>
            </a:r>
            <a:r>
              <a:rPr lang="en-US" sz="2400">
                <a:latin typeface="Times New Roman" panose="02020603050405020304" pitchFamily="18" charset="0"/>
                <a:cs typeface="Times New Roman" panose="02020603050405020304" pitchFamily="18" charset="0"/>
              </a:rPr>
              <a:t>Phương trình nhiệt hóa học cho biết thông tin gì về phản ứng hóa học?</a:t>
            </a:r>
          </a:p>
          <a:p>
            <a:r>
              <a:rPr lang="en-US" sz="2400" b="1">
                <a:latin typeface="Times New Roman" panose="02020603050405020304" pitchFamily="18" charset="0"/>
                <a:cs typeface="Times New Roman" panose="02020603050405020304" pitchFamily="18" charset="0"/>
              </a:rPr>
              <a:t>Câu 2:</a:t>
            </a:r>
            <a:r>
              <a:rPr lang="en-US" sz="2400">
                <a:latin typeface="Times New Roman" panose="02020603050405020304" pitchFamily="18" charset="0"/>
                <a:cs typeface="Times New Roman" panose="02020603050405020304" pitchFamily="18" charset="0"/>
              </a:rPr>
              <a:t> Cho 2 phương trình nhiệt hóa học sau:</a:t>
            </a: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Trong 2 phản ứng trên, phản ứng nào thu nhiệt, phản ứng nào tỏa nhiệt?</a:t>
            </a:r>
          </a:p>
        </p:txBody>
      </p:sp>
      <p:pic>
        <p:nvPicPr>
          <p:cNvPr id="12" name="Picture 11">
            <a:extLst>
              <a:ext uri="{FF2B5EF4-FFF2-40B4-BE49-F238E27FC236}">
                <a16:creationId xmlns:a16="http://schemas.microsoft.com/office/drawing/2014/main" id="{5C944DE7-7671-D07C-2681-94B48D971C8F}"/>
              </a:ext>
            </a:extLst>
          </p:cNvPr>
          <p:cNvPicPr>
            <a:picLocks noChangeAspect="1"/>
          </p:cNvPicPr>
          <p:nvPr/>
        </p:nvPicPr>
        <p:blipFill rotWithShape="1">
          <a:blip r:embed="rId3"/>
          <a:srcRect l="-1" r="21698"/>
          <a:stretch/>
        </p:blipFill>
        <p:spPr>
          <a:xfrm>
            <a:off x="2984754" y="3194754"/>
            <a:ext cx="6496424" cy="1016001"/>
          </a:xfrm>
          <a:prstGeom prst="rect">
            <a:avLst/>
          </a:prstGeom>
        </p:spPr>
      </p:pic>
    </p:spTree>
    <p:extLst>
      <p:ext uri="{BB962C8B-B14F-4D97-AF65-F5344CB8AC3E}">
        <p14:creationId xmlns:p14="http://schemas.microsoft.com/office/powerpoint/2010/main" val="383846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2E6D620-B5F9-46EC-8FC9-2C2AE61B5E1B}"/>
                  </a:ext>
                </a:extLst>
              </p:cNvPr>
              <p:cNvSpPr txBox="1"/>
              <p:nvPr/>
            </p:nvSpPr>
            <p:spPr>
              <a:xfrm>
                <a:off x="1840089" y="312677"/>
                <a:ext cx="9764889"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840089" y="312677"/>
                <a:ext cx="9764889" cy="1113895"/>
              </a:xfrm>
              <a:prstGeom prst="rect">
                <a:avLst/>
              </a:prstGeom>
              <a:blipFill>
                <a:blip r:embed="rId2"/>
                <a:stretch>
                  <a:fillRect l="-1124" t="-7104" r="-1061"/>
                </a:stretch>
              </a:blipFill>
            </p:spPr>
            <p:txBody>
              <a:bodyPr/>
              <a:lstStyle/>
              <a:p>
                <a:r>
                  <a:rPr lang="en-US">
                    <a:noFill/>
                  </a:rPr>
                  <a:t> </a:t>
                </a:r>
              </a:p>
            </p:txBody>
          </p:sp>
        </mc:Fallback>
      </mc:AlternateContent>
      <p:graphicFrame>
        <p:nvGraphicFramePr>
          <p:cNvPr id="6" name="Table 5">
            <a:extLst>
              <a:ext uri="{FF2B5EF4-FFF2-40B4-BE49-F238E27FC236}">
                <a16:creationId xmlns:a16="http://schemas.microsoft.com/office/drawing/2014/main" id="{A4F4B102-560B-FA3D-6CEA-06430FDA0900}"/>
              </a:ext>
            </a:extLst>
          </p:cNvPr>
          <p:cNvGraphicFramePr>
            <a:graphicFrameLocks noGrp="1"/>
          </p:cNvGraphicFramePr>
          <p:nvPr>
            <p:extLst>
              <p:ext uri="{D42A27DB-BD31-4B8C-83A1-F6EECF244321}">
                <p14:modId xmlns:p14="http://schemas.microsoft.com/office/powerpoint/2010/main" val="1551606474"/>
              </p:ext>
            </p:extLst>
          </p:nvPr>
        </p:nvGraphicFramePr>
        <p:xfrm>
          <a:off x="1680578" y="2020696"/>
          <a:ext cx="9597022" cy="2373757"/>
        </p:xfrm>
        <a:graphic>
          <a:graphicData uri="http://schemas.openxmlformats.org/drawingml/2006/table">
            <a:tbl>
              <a:tblPr firstRow="1" firstCol="1" bandRow="1"/>
              <a:tblGrid>
                <a:gridCol w="9597022">
                  <a:extLst>
                    <a:ext uri="{9D8B030D-6E8A-4147-A177-3AD203B41FA5}">
                      <a16:colId xmlns:a16="http://schemas.microsoft.com/office/drawing/2014/main" val="2738603912"/>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trình nhiệt hoá học cho biết thông tin về phản ứng hoá học: Chất phản ứng; sản phẩm;                ; điều kiện phản ứng; trạng thái các chất.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 ứng (1) có           &gt; 0 </a:t>
                      </a:r>
                      <a:r>
                        <a:rPr lang="en-US" sz="2400" spc="-1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thu nhiệt.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90170">
                        <a:lnSpc>
                          <a:spcPct val="115000"/>
                        </a:lnSpc>
                        <a:spcAft>
                          <a:spcPts val="800"/>
                        </a:spcAft>
                      </a:pP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 ứng (2) có              &lt; 0 </a:t>
                      </a:r>
                      <a:r>
                        <a:rPr lang="en-US" sz="2400" spc="-1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toả nhiệt.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582521"/>
                  </a:ext>
                </a:extLst>
              </a:tr>
            </a:tbl>
          </a:graphicData>
        </a:graphic>
      </p:graphicFrame>
      <p:graphicFrame>
        <p:nvGraphicFramePr>
          <p:cNvPr id="7" name="Object 6">
            <a:extLst>
              <a:ext uri="{FF2B5EF4-FFF2-40B4-BE49-F238E27FC236}">
                <a16:creationId xmlns:a16="http://schemas.microsoft.com/office/drawing/2014/main" id="{0BB9B439-81B2-B387-71BB-754A64C9A32A}"/>
              </a:ext>
            </a:extLst>
          </p:cNvPr>
          <p:cNvGraphicFramePr>
            <a:graphicFrameLocks noChangeAspect="1"/>
          </p:cNvGraphicFramePr>
          <p:nvPr>
            <p:extLst>
              <p:ext uri="{D42A27DB-BD31-4B8C-83A1-F6EECF244321}">
                <p14:modId xmlns:p14="http://schemas.microsoft.com/office/powerpoint/2010/main" val="230690554"/>
              </p:ext>
            </p:extLst>
          </p:nvPr>
        </p:nvGraphicFramePr>
        <p:xfrm>
          <a:off x="3963704" y="3980997"/>
          <a:ext cx="750346" cy="413456"/>
        </p:xfrm>
        <a:graphic>
          <a:graphicData uri="http://schemas.openxmlformats.org/presentationml/2006/ole">
            <mc:AlternateContent xmlns:mc="http://schemas.openxmlformats.org/markup-compatibility/2006">
              <mc:Choice xmlns:v="urn:schemas-microsoft-com:vml" Requires="v">
                <p:oleObj name="Equation" r:id="rId3" imgW="444114" imgH="253780" progId="Equation.DSMT4">
                  <p:embed/>
                </p:oleObj>
              </mc:Choice>
              <mc:Fallback>
                <p:oleObj name="Equation" r:id="rId3" imgW="444114" imgH="25378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704" y="3980997"/>
                        <a:ext cx="750346" cy="413456"/>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802DE71B-6B0A-82A6-632A-B4DAAD99844C}"/>
              </a:ext>
            </a:extLst>
          </p:cNvPr>
          <p:cNvGraphicFramePr>
            <a:graphicFrameLocks noChangeAspect="1"/>
          </p:cNvGraphicFramePr>
          <p:nvPr>
            <p:extLst>
              <p:ext uri="{D42A27DB-BD31-4B8C-83A1-F6EECF244321}">
                <p14:modId xmlns:p14="http://schemas.microsoft.com/office/powerpoint/2010/main" val="1193099481"/>
              </p:ext>
            </p:extLst>
          </p:nvPr>
        </p:nvGraphicFramePr>
        <p:xfrm>
          <a:off x="4714050" y="3465286"/>
          <a:ext cx="750346" cy="413456"/>
        </p:xfrm>
        <a:graphic>
          <a:graphicData uri="http://schemas.openxmlformats.org/presentationml/2006/ole">
            <mc:AlternateContent xmlns:mc="http://schemas.openxmlformats.org/markup-compatibility/2006">
              <mc:Choice xmlns:v="urn:schemas-microsoft-com:vml" Requires="v">
                <p:oleObj name="Equation" r:id="rId5" imgW="444114" imgH="253780" progId="Equation.DSMT4">
                  <p:embed/>
                </p:oleObj>
              </mc:Choice>
              <mc:Fallback>
                <p:oleObj name="Equation" r:id="rId5" imgW="444114" imgH="25378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050" y="3465286"/>
                        <a:ext cx="750346" cy="413456"/>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6C5BF1A4-691A-BF2A-415A-B8DCBE37C56B}"/>
              </a:ext>
            </a:extLst>
          </p:cNvPr>
          <p:cNvGraphicFramePr>
            <a:graphicFrameLocks noChangeAspect="1"/>
          </p:cNvGraphicFramePr>
          <p:nvPr>
            <p:extLst>
              <p:ext uri="{D42A27DB-BD31-4B8C-83A1-F6EECF244321}">
                <p14:modId xmlns:p14="http://schemas.microsoft.com/office/powerpoint/2010/main" val="1052216549"/>
              </p:ext>
            </p:extLst>
          </p:nvPr>
        </p:nvGraphicFramePr>
        <p:xfrm>
          <a:off x="5169429" y="2949575"/>
          <a:ext cx="750346" cy="413456"/>
        </p:xfrm>
        <a:graphic>
          <a:graphicData uri="http://schemas.openxmlformats.org/presentationml/2006/ole">
            <mc:AlternateContent xmlns:mc="http://schemas.openxmlformats.org/markup-compatibility/2006">
              <mc:Choice xmlns:v="urn:schemas-microsoft-com:vml" Requires="v">
                <p:oleObj name="Equation" r:id="rId6" imgW="444114" imgH="253780" progId="Equation.DSMT4">
                  <p:embed/>
                </p:oleObj>
              </mc:Choice>
              <mc:Fallback>
                <p:oleObj name="Equation" r:id="rId6" imgW="444114" imgH="25378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429" y="2949575"/>
                        <a:ext cx="750346" cy="413456"/>
                      </a:xfrm>
                      <a:prstGeom prst="rect">
                        <a:avLst/>
                      </a:prstGeom>
                      <a:noFill/>
                    </p:spPr>
                  </p:pic>
                </p:oleObj>
              </mc:Fallback>
            </mc:AlternateContent>
          </a:graphicData>
        </a:graphic>
      </p:graphicFrame>
    </p:spTree>
    <p:extLst>
      <p:ext uri="{BB962C8B-B14F-4D97-AF65-F5344CB8AC3E}">
        <p14:creationId xmlns:p14="http://schemas.microsoft.com/office/powerpoint/2010/main" val="3548541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2E6D620-B5F9-46EC-8FC9-2C2AE61B5E1B}"/>
                  </a:ext>
                </a:extLst>
              </p:cNvPr>
              <p:cNvSpPr txBox="1"/>
              <p:nvPr/>
            </p:nvSpPr>
            <p:spPr>
              <a:xfrm>
                <a:off x="3433763" y="312677"/>
                <a:ext cx="5324475" cy="1161536"/>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br>
                  <a:rPr lang="en-US" sz="3200" b="1">
                    <a:solidFill>
                      <a:srgbClr val="C00000"/>
                    </a:solidFill>
                    <a:latin typeface="Arial" panose="020B0604020202020204" pitchFamily="34" charset="0"/>
                    <a:cs typeface="Arial" panose="020B0604020202020204" pitchFamily="34" charset="0"/>
                  </a:rPr>
                </a:br>
                <a:r>
                  <a:rPr lang="en-US" sz="3200" b="1">
                    <a:solidFill>
                      <a:srgbClr val="C00000"/>
                    </a:solidFill>
                    <a:latin typeface="Arial" panose="020B0604020202020204" pitchFamily="34" charset="0"/>
                    <a:cs typeface="Arial" panose="020B0604020202020204" pitchFamily="34" charset="0"/>
                  </a:rPr>
                  <a:t>(</a:t>
                </a:r>
                <a:r>
                  <a:rPr lang="en-US" sz="3200" b="1" err="1">
                    <a:solidFill>
                      <a:srgbClr val="C00000"/>
                    </a:solidFill>
                    <a:latin typeface="Arial" panose="020B0604020202020204" pitchFamily="34" charset="0"/>
                    <a:cs typeface="Arial" panose="020B0604020202020204" pitchFamily="34" charset="0"/>
                  </a:rPr>
                  <a:t>nhiệt</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tạo</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thành</a:t>
                </a:r>
                <a:r>
                  <a:rPr lang="en-US" sz="3200" b="1">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a:latin typeface="Cambria Math" panose="02040503050406030204" pitchFamily="18" charset="0"/>
                            <a:ea typeface="Cambria Math" panose="02040503050406030204" pitchFamily="18" charset="0"/>
                          </a:rPr>
                          <m:t>𝒇</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3433763" y="312677"/>
                <a:ext cx="5324475" cy="1161536"/>
              </a:xfrm>
              <a:prstGeom prst="rect">
                <a:avLst/>
              </a:prstGeom>
              <a:blipFill>
                <a:blip r:embed="rId2"/>
                <a:stretch>
                  <a:fillRect t="-6806" b="-109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411111" y="2047361"/>
                <a:ext cx="9731022" cy="4173065"/>
              </a:xfrm>
              <a:prstGeom prst="rect">
                <a:avLst/>
              </a:prstGeom>
              <a:noFill/>
              <a:ln w="28575">
                <a:solidFill>
                  <a:srgbClr val="FF0000"/>
                </a:solidFill>
                <a:prstDash val="lgDash"/>
              </a:ln>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PHIẾU HỌC TẬP SỐ 5</a:t>
                </a:r>
              </a:p>
              <a:p>
                <a:pPr marL="15875" algn="just">
                  <a:lnSpc>
                    <a:spcPct val="115000"/>
                  </a:lnSpc>
                  <a:tabLst>
                    <a:tab pos="424180" algn="l"/>
                    <a:tab pos="462280" algn="l"/>
                  </a:tabLst>
                </a:pPr>
                <a:r>
                  <a:rPr lang="en-US" sz="2400" b="1">
                    <a:latin typeface="Times New Roman" panose="02020603050405020304" pitchFamily="18" charset="0"/>
                    <a:ea typeface="Calibri" panose="020F0502020204030204" pitchFamily="34" charset="0"/>
                    <a:cs typeface="Times New Roman" panose="02020603050405020304" pitchFamily="18" charset="0"/>
                  </a:rPr>
                  <a:t>Câu 1: </a:t>
                </a:r>
                <a:r>
                  <a:rPr lang="en-US" sz="2400">
                    <a:latin typeface="Times New Roman" panose="02020603050405020304" pitchFamily="18" charset="0"/>
                    <a:ea typeface="Calibri" panose="020F0502020204030204" pitchFamily="34" charset="0"/>
                    <a:cs typeface="Times New Roman" panose="02020603050405020304" pitchFamily="18" charset="0"/>
                  </a:rPr>
                  <a:t>Thế nào là enthalpy tạo thành của 1 chất? Kí hiệu? Đơn vị? Enthalpy tạo thành chuẩn của 1 chất. Kí hiệu? </a:t>
                </a:r>
              </a:p>
              <a:p>
                <a:pPr marL="15875" algn="just">
                  <a:lnSpc>
                    <a:spcPct val="115000"/>
                  </a:lnSpc>
                  <a:spcAft>
                    <a:spcPts val="800"/>
                  </a:spcAft>
                  <a:tabLst>
                    <a:tab pos="424180" algn="l"/>
                    <a:tab pos="462280" algn="l"/>
                  </a:tabLst>
                </a:pPr>
                <a:r>
                  <a:rPr lang="en-US" sz="2400" b="1">
                    <a:latin typeface="Times New Roman" panose="02020603050405020304" pitchFamily="18" charset="0"/>
                    <a:ea typeface="Calibri" panose="020F0502020204030204" pitchFamily="34" charset="0"/>
                    <a:cs typeface="Times New Roman" panose="02020603050405020304" pitchFamily="18" charset="0"/>
                  </a:rPr>
                  <a:t>Câu 2: </a:t>
                </a:r>
                <a:r>
                  <a:rPr lang="en-US" sz="2400">
                    <a:latin typeface="Times New Roman" panose="02020603050405020304" pitchFamily="18" charset="0"/>
                    <a:ea typeface="Calibri" panose="020F0502020204030204" pitchFamily="34" charset="0"/>
                    <a:cs typeface="Times New Roman" panose="02020603050405020304" pitchFamily="18" charset="0"/>
                  </a:rPr>
                  <a:t>Phân biệt enthalpy tạo thành của một chất và enthalpy của phản ứng? Lấy ví dụ minh họa.</a:t>
                </a:r>
              </a:p>
              <a:p>
                <a:r>
                  <a:rPr lang="en-US" sz="2400" b="1">
                    <a:latin typeface="Times New Roman" panose="02020603050405020304" pitchFamily="18" charset="0"/>
                    <a:cs typeface="Times New Roman" panose="02020603050405020304" pitchFamily="18" charset="0"/>
                  </a:rPr>
                  <a:t>Câu 3: </a:t>
                </a:r>
                <a:r>
                  <a:rPr lang="en-US" sz="2400">
                    <a:latin typeface="Times New Roman" panose="02020603050405020304" pitchFamily="18" charset="0"/>
                    <a:cs typeface="Times New Roman" panose="02020603050405020304" pitchFamily="18" charset="0"/>
                  </a:rPr>
                  <a:t>Cho phản ứng sau:</a:t>
                </a:r>
              </a:p>
              <a:p>
                <a:endParaRPr lang="en-US" sz="2400">
                  <a:latin typeface="Times New Roman" panose="02020603050405020304" pitchFamily="18" charset="0"/>
                  <a:ea typeface="Calibri" panose="020F0502020204030204" pitchFamily="34" charset="0"/>
                </a:endParaRPr>
              </a:p>
              <a:p>
                <a:r>
                  <a:rPr lang="en-US" sz="2400">
                    <a:latin typeface="Times New Roman" panose="02020603050405020304" pitchFamily="18" charset="0"/>
                    <a:ea typeface="Calibri" panose="020F0502020204030204" pitchFamily="34" charset="0"/>
                  </a:rPr>
                  <a:t>a) Cho biết ý nghĩa của giá trị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ea typeface="Cambria Math" panose="02040503050406030204" pitchFamily="18" charset="0"/>
                          </a:rPr>
                          <m:t>∆</m:t>
                        </m:r>
                      </m:e>
                      <m:sub>
                        <m:r>
                          <a:rPr lang="en-US" sz="2400" b="1" i="1">
                            <a:latin typeface="Cambria Math" panose="02040503050406030204" pitchFamily="18" charset="0"/>
                            <a:ea typeface="Cambria Math" panose="02040503050406030204" pitchFamily="18" charset="0"/>
                          </a:rPr>
                          <m:t>𝒇</m:t>
                        </m:r>
                      </m:sub>
                    </m:sSub>
                    <m:sSubSup>
                      <m:sSubSupPr>
                        <m:ctrlPr>
                          <a:rPr lang="en-US" sz="2400" b="1" i="1">
                            <a:latin typeface="Cambria Math" panose="02040503050406030204" pitchFamily="18" charset="0"/>
                          </a:rPr>
                        </m:ctrlPr>
                      </m:sSubSupPr>
                      <m:e>
                        <m:r>
                          <a:rPr lang="en-US" sz="2400" b="1" i="1">
                            <a:latin typeface="Cambria Math" panose="02040503050406030204" pitchFamily="18" charset="0"/>
                          </a:rPr>
                          <m:t>𝑯</m:t>
                        </m:r>
                      </m:e>
                      <m:sub>
                        <m:r>
                          <a:rPr lang="en-US" sz="2400" b="1" i="1">
                            <a:latin typeface="Cambria Math" panose="02040503050406030204" pitchFamily="18" charset="0"/>
                          </a:rPr>
                          <m:t>𝟐𝟗𝟖</m:t>
                        </m:r>
                      </m:sub>
                      <m:sup>
                        <m:r>
                          <a:rPr lang="en-US" sz="2400" b="1" i="1">
                            <a:latin typeface="Cambria Math" panose="02040503050406030204" pitchFamily="18" charset="0"/>
                          </a:rPr>
                          <m:t>𝟎</m:t>
                        </m:r>
                      </m:sup>
                    </m:sSubSup>
                  </m:oMath>
                </a14:m>
                <a:r>
                  <a:rPr lang="en-US" sz="2400">
                    <a:latin typeface="Times New Roman" panose="02020603050405020304" pitchFamily="18" charset="0"/>
                    <a:ea typeface="Calibri" panose="020F0502020204030204" pitchFamily="34" charset="0"/>
                  </a:rPr>
                  <a:t> (SO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a:t>
                </a:r>
              </a:p>
              <a:p>
                <a:r>
                  <a:rPr lang="en-US" sz="2400">
                    <a:latin typeface="Times New Roman" panose="02020603050405020304" pitchFamily="18" charset="0"/>
                    <a:ea typeface="Calibri" panose="020F0502020204030204" pitchFamily="34" charset="0"/>
                  </a:rPr>
                  <a:t>b) Hợp chất SO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 bền hơn hay kém bền hơn về mặt năng lượng so với các đơn chất bền S(s) và 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a:t>
                </a:r>
                <a:endParaRPr lang="en-US" sz="2400">
                  <a:latin typeface="Times New Roman" panose="02020603050405020304" pitchFamily="18" charset="0"/>
                  <a:cs typeface="Times New Roman" panose="02020603050405020304"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411111" y="2047361"/>
                <a:ext cx="9731022" cy="4173065"/>
              </a:xfrm>
              <a:prstGeom prst="rect">
                <a:avLst/>
              </a:prstGeom>
              <a:blipFill>
                <a:blip r:embed="rId3"/>
                <a:stretch>
                  <a:fillRect l="-811" t="-871" r="-749" b="-2032"/>
                </a:stretch>
              </a:blipFill>
              <a:ln w="28575">
                <a:solidFill>
                  <a:srgbClr val="FF0000"/>
                </a:solidFill>
                <a:prstDash val="lgDash"/>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EC7955B4-BA9D-474B-570C-CB17035B2EA6}"/>
              </a:ext>
            </a:extLst>
          </p:cNvPr>
          <p:cNvPicPr>
            <a:picLocks noChangeAspect="1"/>
          </p:cNvPicPr>
          <p:nvPr/>
        </p:nvPicPr>
        <p:blipFill rotWithShape="1">
          <a:blip r:embed="rId4"/>
          <a:srcRect l="15110" t="-4052" r="11978"/>
          <a:stretch/>
        </p:blipFill>
        <p:spPr>
          <a:xfrm>
            <a:off x="1704109" y="4490978"/>
            <a:ext cx="8783781" cy="797617"/>
          </a:xfrm>
          <a:prstGeom prst="rect">
            <a:avLst/>
          </a:prstGeom>
        </p:spPr>
      </p:pic>
    </p:spTree>
    <p:extLst>
      <p:ext uri="{BB962C8B-B14F-4D97-AF65-F5344CB8AC3E}">
        <p14:creationId xmlns:p14="http://schemas.microsoft.com/office/powerpoint/2010/main" val="362931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MỤC TIÊU BÀI HỌC</a:t>
            </a:r>
          </a:p>
        </p:txBody>
      </p:sp>
      <mc:AlternateContent xmlns:mc="http://schemas.openxmlformats.org/markup-compatibility/2006" xmlns:a14="http://schemas.microsoft.com/office/drawing/2010/main">
        <mc:Choice Requires="a14">
          <p:sp>
            <p:nvSpPr>
              <p:cNvPr id="16" name="Rectangle 10">
                <a:extLst>
                  <a:ext uri="{FF2B5EF4-FFF2-40B4-BE49-F238E27FC236}">
                    <a16:creationId xmlns:a16="http://schemas.microsoft.com/office/drawing/2014/main" id="{03FA69FC-4691-4991-BFFF-A68958CCC7F8}"/>
                  </a:ext>
                </a:extLst>
              </p:cNvPr>
              <p:cNvSpPr>
                <a:spLocks noChangeArrowheads="1"/>
              </p:cNvSpPr>
              <p:nvPr/>
            </p:nvSpPr>
            <p:spPr bwMode="auto">
              <a:xfrm>
                <a:off x="1871662" y="1174945"/>
                <a:ext cx="8448676" cy="344613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gn="just" defTabSz="914400" eaLnBrk="0" fontAlgn="base" hangingPunct="0">
                  <a:lnSpc>
                    <a:spcPct val="150000"/>
                  </a:lnSpc>
                  <a:spcBef>
                    <a:spcPct val="0"/>
                  </a:spcBef>
                  <a:spcAft>
                    <a:spcPct val="0"/>
                  </a:spcAft>
                  <a:buFont typeface="Wingdings" panose="05000000000000000000" pitchFamily="2" charset="2"/>
                  <a:buChar char="q"/>
                </a:pPr>
                <a:r>
                  <a:rPr lang="vi-VN" altLang="en-US" sz="2800">
                    <a:ea typeface="Times New Roman" panose="02020603050405020304" pitchFamily="18" charset="0"/>
                    <a:cs typeface="Arial" panose="020B0604020202020204" pitchFamily="34" charset="0"/>
                  </a:rPr>
                  <a:t>Trình bày được khái niệm phản ứng toả nhiệt, thu nhiệt; </a:t>
                </a:r>
                <a:r>
                  <a:rPr lang="en-US" altLang="en-US" sz="2800" err="1">
                    <a:latin typeface="Arial" panose="020B0604020202020204" pitchFamily="34" charset="0"/>
                    <a:ea typeface="Times New Roman" panose="02020603050405020304" pitchFamily="18" charset="0"/>
                    <a:cs typeface="Arial" panose="020B0604020202020204" pitchFamily="34" charset="0"/>
                  </a:rPr>
                  <a:t>điều</a:t>
                </a:r>
                <a:r>
                  <a:rPr lang="en-US" altLang="en-US" sz="2800">
                    <a:latin typeface="Arial" panose="020B0604020202020204" pitchFamily="34" charset="0"/>
                    <a:ea typeface="Times New Roman" panose="02020603050405020304" pitchFamily="18" charset="0"/>
                    <a:cs typeface="Arial" panose="020B0604020202020204" pitchFamily="34" charset="0"/>
                  </a:rPr>
                  <a:t> </a:t>
                </a:r>
                <a:r>
                  <a:rPr lang="en-US" altLang="en-US" sz="2800" err="1">
                    <a:latin typeface="Arial" panose="020B0604020202020204" pitchFamily="34" charset="0"/>
                    <a:ea typeface="Times New Roman" panose="02020603050405020304" pitchFamily="18" charset="0"/>
                    <a:cs typeface="Arial" panose="020B0604020202020204" pitchFamily="34" charset="0"/>
                  </a:rPr>
                  <a:t>kiện</a:t>
                </a:r>
                <a:r>
                  <a:rPr lang="en-US" altLang="en-US" sz="2800">
                    <a:latin typeface="Arial" panose="020B0604020202020204" pitchFamily="34" charset="0"/>
                    <a:ea typeface="Times New Roman" panose="02020603050405020304" pitchFamily="18" charset="0"/>
                    <a:cs typeface="Arial" panose="020B0604020202020204" pitchFamily="34" charset="0"/>
                  </a:rPr>
                  <a:t> </a:t>
                </a:r>
                <a:r>
                  <a:rPr lang="en-US" altLang="en-US" sz="2800" err="1">
                    <a:latin typeface="Arial" panose="020B0604020202020204" pitchFamily="34" charset="0"/>
                    <a:ea typeface="Times New Roman" panose="02020603050405020304" pitchFamily="18" charset="0"/>
                    <a:cs typeface="Arial" panose="020B0604020202020204" pitchFamily="34" charset="0"/>
                  </a:rPr>
                  <a:t>chuẩn</a:t>
                </a:r>
                <a:r>
                  <a:rPr lang="vi-VN" altLang="en-US" sz="2800">
                    <a:ea typeface="Times New Roman" panose="02020603050405020304" pitchFamily="18" charset="0"/>
                    <a:cs typeface="Arial" panose="020B0604020202020204" pitchFamily="34" charset="0"/>
                  </a:rPr>
                  <a:t>; enthalpy tạo thành (</a:t>
                </a:r>
                <a:r>
                  <a:rPr lang="en-US" altLang="en-US" sz="2800" err="1">
                    <a:ea typeface="Times New Roman" panose="02020603050405020304" pitchFamily="18" charset="0"/>
                    <a:cs typeface="Arial" panose="020B0604020202020204" pitchFamily="34" charset="0"/>
                  </a:rPr>
                  <a:t>nhiệt</a:t>
                </a:r>
                <a:r>
                  <a:rPr lang="en-US" altLang="en-US" sz="2800">
                    <a:ea typeface="Times New Roman" panose="02020603050405020304" pitchFamily="18" charset="0"/>
                    <a:cs typeface="Arial" panose="020B0604020202020204" pitchFamily="34" charset="0"/>
                  </a:rPr>
                  <a:t> </a:t>
                </a:r>
                <a:r>
                  <a:rPr lang="en-US" altLang="en-US" sz="2800" err="1">
                    <a:ea typeface="Times New Roman" panose="02020603050405020304" pitchFamily="18" charset="0"/>
                    <a:cs typeface="Arial" panose="020B0604020202020204" pitchFamily="34" charset="0"/>
                  </a:rPr>
                  <a:t>tạo</a:t>
                </a:r>
                <a:r>
                  <a:rPr lang="en-US" altLang="en-US" sz="2800">
                    <a:ea typeface="Times New Roman" panose="02020603050405020304" pitchFamily="18" charset="0"/>
                    <a:cs typeface="Arial" panose="020B0604020202020204" pitchFamily="34" charset="0"/>
                  </a:rPr>
                  <a:t> </a:t>
                </a:r>
                <a:r>
                  <a:rPr lang="en-US" altLang="en-US" sz="2800" err="1">
                    <a:ea typeface="Times New Roman" panose="02020603050405020304" pitchFamily="18" charset="0"/>
                    <a:cs typeface="Arial" panose="020B0604020202020204" pitchFamily="34" charset="0"/>
                  </a:rPr>
                  <a:t>thành</a:t>
                </a:r>
                <a:r>
                  <a:rPr lang="vi-VN" altLang="en-US" sz="2800">
                    <a:ea typeface="Times New Roman" panose="02020603050405020304" pitchFamily="18" charset="0"/>
                    <a:cs typeface="Arial" panose="020B0604020202020204" pitchFamily="34" charset="0"/>
                  </a:rPr>
                  <a:t>)</a:t>
                </a:r>
                <a:r>
                  <a:rPr lang="en-US" altLang="en-US" sz="2800">
                    <a:ea typeface="Times New Roman" panose="02020603050405020304" pitchFamily="18" charset="0"/>
                    <a:cs typeface="Arial" panose="020B0604020202020204" pitchFamily="34" charset="0"/>
                  </a:rPr>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ea typeface="Cambria Math" panose="02040503050406030204" pitchFamily="18" charset="0"/>
                          </a:rPr>
                          <m:t>𝒇</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r>
                      <a:rPr lang="en-US" sz="2800" b="1">
                        <a:latin typeface="Cambria Math" panose="02040503050406030204" pitchFamily="18" charset="0"/>
                      </a:rPr>
                      <m:t>;</m:t>
                    </m:r>
                  </m:oMath>
                </a14:m>
                <a:r>
                  <a:rPr lang="en-US" altLang="en-US" sz="2800">
                    <a:latin typeface="Arial" panose="020B0604020202020204" pitchFamily="34" charset="0"/>
                    <a:ea typeface="Times New Roman" panose="02020603050405020304" pitchFamily="18" charset="0"/>
                    <a:cs typeface="Arial" panose="020B0604020202020204" pitchFamily="34" charset="0"/>
                  </a:rPr>
                  <a:t> b</a:t>
                </a:r>
                <a:r>
                  <a:rPr lang="vi-VN" altLang="en-US" sz="2800">
                    <a:ea typeface="Times New Roman" panose="02020603050405020304" pitchFamily="18" charset="0"/>
                    <a:cs typeface="Arial" panose="020B0604020202020204" pitchFamily="34" charset="0"/>
                  </a:rPr>
                  <a:t>iến thiên enthalpy (nhiệt phản ứng) của phản ứng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rPr>
                          <m:t>𝒓</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oMath>
                </a14:m>
                <a:endParaRPr lang="en-US" sz="2800" b="1"/>
              </a:p>
              <a:p>
                <a:pPr marL="457200" indent="-457200" algn="just" defTabSz="914400" eaLnBrk="0" fontAlgn="base" hangingPunct="0">
                  <a:lnSpc>
                    <a:spcPct val="150000"/>
                  </a:lnSpc>
                  <a:spcBef>
                    <a:spcPct val="0"/>
                  </a:spcBef>
                  <a:spcAft>
                    <a:spcPct val="0"/>
                  </a:spcAft>
                  <a:buFont typeface="Wingdings" panose="05000000000000000000" pitchFamily="2" charset="2"/>
                  <a:buChar char="q"/>
                </a:pPr>
                <a:r>
                  <a:rPr lang="vi-VN" altLang="ko-KR" sz="2800">
                    <a:latin typeface="Arial" panose="020B0604020202020204" pitchFamily="34" charset="0"/>
                    <a:ea typeface="Calibri" panose="020F0502020204030204" pitchFamily="34" charset="0"/>
                    <a:cs typeface="Arial" panose="020B0604020202020204" pitchFamily="34" charset="0"/>
                  </a:rPr>
                  <a:t>Nêu được ý nghĩa của dấu và giá trị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rPr>
                          <m:t>𝒓</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r>
                      <a:rPr lang="en-US" sz="2800" b="1">
                        <a:latin typeface="Cambria Math" panose="02040503050406030204" pitchFamily="18" charset="0"/>
                      </a:rPr>
                      <m:t>.</m:t>
                    </m:r>
                    <m:r>
                      <a:rPr lang="en-US" sz="2800">
                        <a:latin typeface="Cambria Math" panose="02040503050406030204" pitchFamily="18" charset="0"/>
                      </a:rPr>
                      <m:t> </m:t>
                    </m:r>
                  </m:oMath>
                </a14:m>
                <a:endParaRPr lang="vi-VN" altLang="ko-KR" sz="2800">
                  <a:latin typeface="Arial" panose="020B0604020202020204" pitchFamily="34" charset="0"/>
                  <a:cs typeface="Arial" panose="020B0604020202020204" pitchFamily="34" charset="0"/>
                </a:endParaRPr>
              </a:p>
            </p:txBody>
          </p:sp>
        </mc:Choice>
        <mc:Fallback xmlns="">
          <p:sp>
            <p:nvSpPr>
              <p:cNvPr id="16" name="Rectangle 10">
                <a:extLst>
                  <a:ext uri="{FF2B5EF4-FFF2-40B4-BE49-F238E27FC236}">
                    <a16:creationId xmlns:a16="http://schemas.microsoft.com/office/drawing/2014/main" id="{03FA69FC-4691-4991-BFFF-A68958CCC7F8}"/>
                  </a:ext>
                </a:extLst>
              </p:cNvPr>
              <p:cNvSpPr>
                <a:spLocks noRot="1" noChangeAspect="1" noMove="1" noResize="1" noEditPoints="1" noAdjustHandles="1" noChangeArrowheads="1" noChangeShapeType="1" noTextEdit="1"/>
              </p:cNvSpPr>
              <p:nvPr/>
            </p:nvSpPr>
            <p:spPr bwMode="auto">
              <a:xfrm>
                <a:off x="1871662" y="1174945"/>
                <a:ext cx="8448676" cy="3446136"/>
              </a:xfrm>
              <a:prstGeom prst="rect">
                <a:avLst/>
              </a:prstGeom>
              <a:blipFill>
                <a:blip r:embed="rId2"/>
                <a:stretch>
                  <a:fillRect l="-1227" r="-2742" b="-40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98811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21" name="Straight Connector 20">
            <a:extLst>
              <a:ext uri="{FF2B5EF4-FFF2-40B4-BE49-F238E27FC236}">
                <a16:creationId xmlns:a16="http://schemas.microsoft.com/office/drawing/2014/main" id="{407401A4-38F7-4038-8A7A-D00D90B47748}"/>
              </a:ext>
            </a:extLst>
          </p:cNvPr>
          <p:cNvCxnSpPr>
            <a:cxnSpLocks/>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2E6D620-B5F9-46EC-8FC9-2C2AE61B5E1B}"/>
                  </a:ext>
                </a:extLst>
              </p:cNvPr>
              <p:cNvSpPr txBox="1"/>
              <p:nvPr/>
            </p:nvSpPr>
            <p:spPr>
              <a:xfrm>
                <a:off x="3433763" y="312677"/>
                <a:ext cx="5324475" cy="1161536"/>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br>
                  <a:rPr lang="en-US" sz="3200" b="1">
                    <a:solidFill>
                      <a:srgbClr val="C00000"/>
                    </a:solidFill>
                    <a:latin typeface="Arial" panose="020B0604020202020204" pitchFamily="34" charset="0"/>
                    <a:cs typeface="Arial" panose="020B0604020202020204" pitchFamily="34" charset="0"/>
                  </a:rPr>
                </a:br>
                <a:r>
                  <a:rPr lang="en-US" sz="3200" b="1">
                    <a:solidFill>
                      <a:srgbClr val="C00000"/>
                    </a:solidFill>
                    <a:latin typeface="Arial" panose="020B0604020202020204" pitchFamily="34" charset="0"/>
                    <a:cs typeface="Arial" panose="020B0604020202020204" pitchFamily="34" charset="0"/>
                  </a:rPr>
                  <a:t>(</a:t>
                </a:r>
                <a:r>
                  <a:rPr lang="en-US" sz="3200" b="1" err="1">
                    <a:solidFill>
                      <a:srgbClr val="C00000"/>
                    </a:solidFill>
                    <a:latin typeface="Arial" panose="020B0604020202020204" pitchFamily="34" charset="0"/>
                    <a:cs typeface="Arial" panose="020B0604020202020204" pitchFamily="34" charset="0"/>
                  </a:rPr>
                  <a:t>nhiệt</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tạo</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thành</a:t>
                </a:r>
                <a:r>
                  <a:rPr lang="en-US" sz="3200" b="1">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a:latin typeface="Cambria Math" panose="02040503050406030204" pitchFamily="18" charset="0"/>
                            <a:ea typeface="Cambria Math" panose="02040503050406030204" pitchFamily="18" charset="0"/>
                          </a:rPr>
                          <m:t>𝒇</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22" name="TextBox 21">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3433763" y="312677"/>
                <a:ext cx="5324475" cy="1161536"/>
              </a:xfrm>
              <a:prstGeom prst="rect">
                <a:avLst/>
              </a:prstGeom>
              <a:blipFill>
                <a:blip r:embed="rId2"/>
                <a:stretch>
                  <a:fillRect t="-6806" b="-109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ectangle 11">
                <a:extLst>
                  <a:ext uri="{FF2B5EF4-FFF2-40B4-BE49-F238E27FC236}">
                    <a16:creationId xmlns:a16="http://schemas.microsoft.com/office/drawing/2014/main" id="{B1C15C96-358B-4A57-8D1C-8F10AED19C24}"/>
                  </a:ext>
                </a:extLst>
              </p:cNvPr>
              <p:cNvSpPr>
                <a:spLocks noChangeArrowheads="1"/>
              </p:cNvSpPr>
              <p:nvPr/>
            </p:nvSpPr>
            <p:spPr bwMode="auto">
              <a:xfrm>
                <a:off x="1613055" y="3214216"/>
                <a:ext cx="8965889" cy="10279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b="1">
                    <a:latin typeface="Times New Roman" panose="02020603050405020304" pitchFamily="18" charset="0"/>
                    <a:ea typeface="Calibri" panose="020F0502020204030204" pitchFamily="34" charset="0"/>
                    <a:cs typeface="Times New Roman" panose="02020603050405020304" pitchFamily="18" charset="0"/>
                  </a:rPr>
                  <a:t>Enthalpy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(hay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nhiệt</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ea typeface="Cambria Math" panose="02040503050406030204" pitchFamily="18" charset="0"/>
                          </a:rPr>
                          <m:t>∆</m:t>
                        </m:r>
                      </m:e>
                      <m:sub>
                        <m:r>
                          <a:rPr lang="en-US" sz="2800" b="1" i="1">
                            <a:solidFill>
                              <a:srgbClr val="FF0000"/>
                            </a:solidFill>
                            <a:latin typeface="Cambria Math" panose="02040503050406030204" pitchFamily="18" charset="0"/>
                            <a:ea typeface="Cambria Math" panose="02040503050406030204" pitchFamily="18" charset="0"/>
                          </a:rPr>
                          <m:t>𝒇</m:t>
                        </m:r>
                      </m:sub>
                    </m:sSub>
                    <m:r>
                      <a:rPr lang="en-US" sz="2800" b="1" i="1">
                        <a:solidFill>
                          <a:srgbClr val="FF0000"/>
                        </a:solidFill>
                        <a:latin typeface="Cambria Math" panose="02040503050406030204" pitchFamily="18" charset="0"/>
                        <a:ea typeface="Cambria Math" panose="02040503050406030204" pitchFamily="18" charset="0"/>
                      </a:rPr>
                      <m:t>𝑯</m:t>
                    </m:r>
                  </m:oMath>
                </a14:m>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đơn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vị</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kJ/</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mol</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hoặc</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kcal/mol. </a:t>
                </a:r>
                <a:endParaRPr lang="en-US" altLang="en-US" sz="2800" b="1">
                  <a:latin typeface="Times New Roman" panose="02020603050405020304" pitchFamily="18" char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14/main" id="{B1C15C96-358B-4A57-8D1C-8F10AED19C24}"/>
                  </a:ext>
                </a:extLst>
              </p:cNvPr>
              <p:cNvSpPr>
                <a:spLocks noRot="1" noChangeAspect="1" noMove="1" noResize="1" noEditPoints="1" noAdjustHandles="1" noChangeArrowheads="1" noChangeShapeType="1" noTextEdit="1"/>
              </p:cNvSpPr>
              <p:nvPr/>
            </p:nvSpPr>
            <p:spPr bwMode="auto">
              <a:xfrm>
                <a:off x="1613055" y="3214216"/>
                <a:ext cx="8965889" cy="1027910"/>
              </a:xfrm>
              <a:prstGeom prst="rect">
                <a:avLst/>
              </a:prstGeom>
              <a:blipFill>
                <a:blip r:embed="rId3"/>
                <a:stretch>
                  <a:fillRect l="-1429" t="-4142" r="-1429" b="-106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8629B3F-D08E-49E3-A65C-A13D61E0E51A}"/>
              </a:ext>
            </a:extLst>
          </p:cNvPr>
          <p:cNvGrpSpPr/>
          <p:nvPr/>
        </p:nvGrpSpPr>
        <p:grpSpPr>
          <a:xfrm>
            <a:off x="1710452" y="1194695"/>
            <a:ext cx="8818845" cy="1860672"/>
            <a:chOff x="178359" y="1738340"/>
            <a:chExt cx="8818845" cy="1860672"/>
          </a:xfrm>
        </p:grpSpPr>
        <p:sp>
          <p:nvSpPr>
            <p:cNvPr id="36" name="Arrow: Right 35">
              <a:extLst>
                <a:ext uri="{FF2B5EF4-FFF2-40B4-BE49-F238E27FC236}">
                  <a16:creationId xmlns:a16="http://schemas.microsoft.com/office/drawing/2014/main" id="{644048D2-1807-40C3-979A-79BCDE7A32B1}"/>
                </a:ext>
              </a:extLst>
            </p:cNvPr>
            <p:cNvSpPr/>
            <p:nvPr/>
          </p:nvSpPr>
          <p:spPr>
            <a:xfrm>
              <a:off x="178359" y="1738340"/>
              <a:ext cx="1828800" cy="18288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Times New Roman" panose="02020603050405020304" pitchFamily="18" charset="0"/>
                  <a:cs typeface="Times New Roman" panose="02020603050405020304" pitchFamily="18" charset="0"/>
                </a:rPr>
                <a:t>Khái</a:t>
              </a:r>
              <a:endParaRPr lang="en-US" sz="2800" b="1">
                <a:latin typeface="Times New Roman" panose="02020603050405020304" pitchFamily="18" charset="0"/>
                <a:cs typeface="Times New Roman" panose="02020603050405020304" pitchFamily="18" charset="0"/>
              </a:endParaRPr>
            </a:p>
            <a:p>
              <a:pPr algn="ctr"/>
              <a:r>
                <a:rPr lang="en-US" sz="2800" b="1" err="1">
                  <a:latin typeface="Times New Roman" panose="02020603050405020304" pitchFamily="18" charset="0"/>
                  <a:cs typeface="Times New Roman" panose="02020603050405020304" pitchFamily="18" charset="0"/>
                </a:rPr>
                <a:t>niệm</a:t>
              </a:r>
              <a:endParaRPr lang="en-US" sz="2800" b="1">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DE00663E-95A9-48A2-9439-870E64B01F92}"/>
                </a:ext>
              </a:extLst>
            </p:cNvPr>
            <p:cNvSpPr/>
            <p:nvPr/>
          </p:nvSpPr>
          <p:spPr>
            <a:xfrm>
              <a:off x="1858217" y="1884504"/>
              <a:ext cx="7138987" cy="1714508"/>
            </a:xfrm>
            <a:prstGeom prst="rect">
              <a:avLst/>
            </a:prstGeom>
          </p:spPr>
          <p:txBody>
            <a:bodyPr wrap="square">
              <a:spAutoFit/>
            </a:bodyPr>
            <a:lstStyle/>
            <a:p>
              <a:pPr marL="64770" marR="143510" algn="just">
                <a:lnSpc>
                  <a:spcPct val="130000"/>
                </a:lnSpc>
                <a:spcAft>
                  <a:spcPts val="1000"/>
                </a:spcAft>
              </a:pP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p</a:t>
              </a: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 </a:t>
              </a:r>
              <a:r>
                <a:rPr lang="en-US" sz="2800" b="1"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ạ</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t>
              </a: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ủ</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ệ</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3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kèm</a:t>
              </a:r>
              <a:r>
                <a:rPr lang="en-US" sz="2800" i="1" spc="30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i="1" spc="3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a:t>
              </a:r>
              <a:r>
                <a:rPr lang="en-US" sz="2800" i="1" spc="1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ó</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ề</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grpSp>
      <p:grpSp>
        <p:nvGrpSpPr>
          <p:cNvPr id="10" name="Group 9">
            <a:extLst>
              <a:ext uri="{FF2B5EF4-FFF2-40B4-BE49-F238E27FC236}">
                <a16:creationId xmlns:a16="http://schemas.microsoft.com/office/drawing/2014/main" id="{D43C7017-3273-43AB-AD63-4F71961D2ED3}"/>
              </a:ext>
            </a:extLst>
          </p:cNvPr>
          <p:cNvGrpSpPr/>
          <p:nvPr/>
        </p:nvGrpSpPr>
        <p:grpSpPr>
          <a:xfrm>
            <a:off x="1515906" y="6488668"/>
            <a:ext cx="9152094" cy="369332"/>
            <a:chOff x="-8094" y="6488668"/>
            <a:chExt cx="9152094" cy="369332"/>
          </a:xfrm>
        </p:grpSpPr>
        <p:sp>
          <p:nvSpPr>
            <p:cNvPr id="6" name="Rectangle 5">
              <a:extLst>
                <a:ext uri="{FF2B5EF4-FFF2-40B4-BE49-F238E27FC236}">
                  <a16:creationId xmlns:a16="http://schemas.microsoft.com/office/drawing/2014/main" id="{A96CB5E5-81CC-443C-BD25-B68E2DD0A6B5}"/>
                </a:ext>
              </a:extLst>
            </p:cNvPr>
            <p:cNvSpPr/>
            <p:nvPr/>
          </p:nvSpPr>
          <p:spPr>
            <a:xfrm>
              <a:off x="0" y="6488668"/>
              <a:ext cx="9144000" cy="369332"/>
            </a:xfrm>
            <a:prstGeom prst="rect">
              <a:avLst/>
            </a:prstGeom>
          </p:spPr>
          <p:txBody>
            <a:bodyPr wrap="square">
              <a:spAutoFit/>
            </a:bodyPr>
            <a:lstStyle/>
            <a:p>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altLang="en-US" b="1" i="1" baseline="3000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f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viết</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tắt</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formation: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tạo</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thành</a:t>
              </a:r>
              <a:endParaRPr lang="en-US" b="1" i="1">
                <a:solidFill>
                  <a:srgbClr val="FF0000"/>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19673031-62B2-4812-AF9F-C14D0DE03AF2}"/>
                </a:ext>
              </a:extLst>
            </p:cNvPr>
            <p:cNvCxnSpPr/>
            <p:nvPr/>
          </p:nvCxnSpPr>
          <p:spPr>
            <a:xfrm>
              <a:off x="-8094" y="6488668"/>
              <a:ext cx="9144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704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a:extLst>
              <a:ext uri="{FF2B5EF4-FFF2-40B4-BE49-F238E27FC236}">
                <a16:creationId xmlns:a16="http://schemas.microsoft.com/office/drawing/2014/main" id="{7FF06603-4798-43A4-9E7C-4CDF8261FFD7}"/>
              </a:ext>
            </a:extLst>
          </p:cNvPr>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mc:Choice xmlns:a14="http://schemas.microsoft.com/office/drawing/2010/main" Requires="a14">
          <p:sp>
            <p:nvSpPr>
              <p:cNvPr id="2" name="Rectangle 2">
                <a:extLst>
                  <a:ext uri="{FF2B5EF4-FFF2-40B4-BE49-F238E27FC236}">
                    <a16:creationId xmlns:a16="http://schemas.microsoft.com/office/drawing/2014/main" id="{B3422892-C436-4CE8-8BA5-74846B16F377}"/>
                  </a:ext>
                </a:extLst>
              </p:cNvPr>
              <p:cNvSpPr>
                <a:spLocks noChangeArrowheads="1"/>
              </p:cNvSpPr>
              <p:nvPr/>
            </p:nvSpPr>
            <p:spPr bwMode="auto">
              <a:xfrm>
                <a:off x="1600199" y="1334195"/>
                <a:ext cx="8975414" cy="1458797"/>
              </a:xfrm>
              <a:prstGeom prst="rect">
                <a:avLst/>
              </a:prstGeom>
              <a:solidFill>
                <a:schemeClr val="accent2">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a:latin typeface="Times New Roman" panose="02020603050405020304" pitchFamily="18" charset="0"/>
                    <a:ea typeface="Calibri" panose="020F0502020204030204" pitchFamily="34" charset="0"/>
                    <a:cs typeface="Times New Roman" panose="02020603050405020304" pitchFamily="18" charset="0"/>
                  </a:rPr>
                  <a:t>Enthalpy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điều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kiện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gọi</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enthalpy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(hay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ea typeface="Cambria Math" panose="02040503050406030204" pitchFamily="18" charset="0"/>
                          </a:rPr>
                          <m:t>𝒇</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oMath>
                </a14:m>
                <a:r>
                  <a:rPr lang="en-US" altLang="en-US" sz="2800">
                    <a:latin typeface="Times New Roman" panose="02020603050405020304" pitchFamily="18" charset="0"/>
                    <a:cs typeface="Times New Roman" panose="02020603050405020304" pitchFamily="18" charset="0"/>
                  </a:rPr>
                  <a:t>.</a:t>
                </a:r>
              </a:p>
            </p:txBody>
          </p:sp>
        </mc:Choice>
        <mc:Fallback>
          <p:sp>
            <p:nvSpPr>
              <p:cNvPr id="2" name="Rectangle 2">
                <a:extLst>
                  <a:ext uri="{FF2B5EF4-FFF2-40B4-BE49-F238E27FC236}">
                    <a16:creationId xmlns:a16="http://schemas.microsoft.com/office/drawing/2014/main" id="{B3422892-C436-4CE8-8BA5-74846B16F377}"/>
                  </a:ext>
                </a:extLst>
              </p:cNvPr>
              <p:cNvSpPr>
                <a:spLocks noRot="1" noChangeAspect="1" noMove="1" noResize="1" noEditPoints="1" noAdjustHandles="1" noChangeArrowheads="1" noChangeShapeType="1" noTextEdit="1"/>
              </p:cNvSpPr>
              <p:nvPr/>
            </p:nvSpPr>
            <p:spPr bwMode="auto">
              <a:xfrm>
                <a:off x="1600199" y="1334195"/>
                <a:ext cx="8975414" cy="1458797"/>
              </a:xfrm>
              <a:prstGeom prst="rect">
                <a:avLst/>
              </a:prstGeom>
              <a:blipFill>
                <a:blip r:embed="rId2"/>
                <a:stretch>
                  <a:fillRect l="-1358" t="-3766" r="-2444" b="-8368"/>
                </a:stretch>
              </a:blipFill>
              <a:ln>
                <a:noFill/>
              </a:ln>
              <a:effectLst/>
            </p:spPr>
            <p:txBody>
              <a:bodyPr/>
              <a:lstStyle/>
              <a:p>
                <a:r>
                  <a:rPr lang="en-US">
                    <a:noFill/>
                  </a:rPr>
                  <a:t> </a:t>
                </a:r>
              </a:p>
            </p:txBody>
          </p:sp>
        </mc:Fallback>
      </mc:AlternateContent>
      <p:sp>
        <p:nvSpPr>
          <p:cNvPr id="4" name="Rectangle 3">
            <a:extLst>
              <a:ext uri="{FF2B5EF4-FFF2-40B4-BE49-F238E27FC236}">
                <a16:creationId xmlns:a16="http://schemas.microsoft.com/office/drawing/2014/main" id="{8F8DC6B9-C093-4D6B-8BC5-88EB4B479858}"/>
              </a:ext>
            </a:extLst>
          </p:cNvPr>
          <p:cNvSpPr>
            <a:spLocks noChangeArrowheads="1"/>
          </p:cNvSpPr>
          <p:nvPr/>
        </p:nvSpPr>
        <p:spPr bwMode="auto">
          <a:xfrm>
            <a:off x="5984431" y="56769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1100">
                <a:latin typeface="Arial" panose="020B0604020202020204" pitchFamily="34" charset="0"/>
                <a:ea typeface="Times New Roman" panose="02020603050405020304" pitchFamily="18" charset="0"/>
                <a:cs typeface="Times New Roman" panose="02020603050405020304" pitchFamily="18" charset="0"/>
              </a:rPr>
              <a:t>.</a:t>
            </a:r>
            <a:endParaRPr lang="en-US" altLang="en-US">
              <a:latin typeface="Arial" panose="020B0604020202020204" pitchFamily="34" charset="0"/>
            </a:endParaRPr>
          </a:p>
        </p:txBody>
      </p:sp>
      <p:sp>
        <p:nvSpPr>
          <p:cNvPr id="33" name="Oval 32">
            <a:extLst>
              <a:ext uri="{FF2B5EF4-FFF2-40B4-BE49-F238E27FC236}">
                <a16:creationId xmlns:a16="http://schemas.microsoft.com/office/drawing/2014/main" id="{84A69219-8246-4880-BB05-DB07CBDAC26A}"/>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34" name="Straight Connector 33">
            <a:extLst>
              <a:ext uri="{FF2B5EF4-FFF2-40B4-BE49-F238E27FC236}">
                <a16:creationId xmlns:a16="http://schemas.microsoft.com/office/drawing/2014/main" id="{7B283821-57C8-4361-AD1B-9B47D77B9F57}"/>
              </a:ext>
            </a:extLst>
          </p:cNvPr>
          <p:cNvCxnSpPr>
            <a:cxnSpLocks/>
            <a:stCxn id="33"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DE6BB0D-2F7A-4A6C-9FDD-D3BB224C753E}"/>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032795F4-26CC-47DE-BBC1-50090B5039A1}"/>
                  </a:ext>
                </a:extLst>
              </p:cNvPr>
              <p:cNvSpPr txBox="1"/>
              <p:nvPr/>
            </p:nvSpPr>
            <p:spPr>
              <a:xfrm>
                <a:off x="1608292" y="3229734"/>
                <a:ext cx="8975414" cy="1454437"/>
              </a:xfrm>
              <a:prstGeom prst="rect">
                <a:avLst/>
              </a:prstGeom>
              <a:noFill/>
            </p:spPr>
            <p:txBody>
              <a:bodyPr wrap="square" rtlCol="0">
                <a:spAutoFit/>
              </a:bodyPr>
              <a:lstStyle/>
              <a:p>
                <a:pPr algn="just">
                  <a:lnSpc>
                    <a:spcPct val="150000"/>
                  </a:lnSpc>
                </a:pPr>
                <a:r>
                  <a:rPr lang="en-US" sz="2800" b="1">
                    <a:latin typeface="Times New Roman" panose="02020603050405020304" pitchFamily="18" charset="0"/>
                    <a:cs typeface="Times New Roman" panose="02020603050405020304" pitchFamily="18" charset="0"/>
                  </a:rPr>
                  <a:t>VD: </a:t>
                </a:r>
                <a:endParaRPr lang="en-US" sz="2800">
                  <a:latin typeface="Times New Roman" panose="02020603050405020304" pitchFamily="18" charset="0"/>
                  <a:cs typeface="Times New Roman" panose="02020603050405020304" pitchFamily="18" charset="0"/>
                </a:endParaRPr>
              </a:p>
              <a:p>
                <a:pPr algn="just">
                  <a:lnSpc>
                    <a:spcPct val="150000"/>
                  </a:lnSpc>
                </a:pPr>
                <a:r>
                  <a:rPr lang="en-US" sz="2400">
                    <a:latin typeface="Times New Roman" panose="02020603050405020304" pitchFamily="18" charset="0"/>
                    <a:cs typeface="Times New Roman" panose="02020603050405020304" pitchFamily="18" charset="0"/>
                  </a:rPr>
                  <a:t>C (graphite, s) + 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(g) </a:t>
                </a:r>
                <a14:m>
                  <m:oMath xmlns:m="http://schemas.openxmlformats.org/officeDocument/2006/math">
                    <m:groupChr>
                      <m:groupChrPr>
                        <m:chr m:val="→"/>
                        <m:vertJc m:val="bot"/>
                        <m:ctrlPr>
                          <a:rPr lang="en-US" sz="2400" i="1">
                            <a:latin typeface="Cambria Math" panose="02040503050406030204" pitchFamily="18" charset="0"/>
                          </a:rPr>
                        </m:ctrlPr>
                      </m:groupChrPr>
                      <m:e>
                        <m:sSup>
                          <m:sSupPr>
                            <m:ctrlPr>
                              <a:rPr lang="en-US" sz="2400" i="1">
                                <a:latin typeface="Cambria Math" panose="02040503050406030204" pitchFamily="18" charset="0"/>
                              </a:rPr>
                            </m:ctrlPr>
                          </m:sSupPr>
                          <m:e>
                            <m:r>
                              <a:rPr lang="en-US" sz="2400" i="1">
                                <a:latin typeface="Cambria Math" panose="02040503050406030204" pitchFamily="18" charset="0"/>
                              </a:rPr>
                              <m:t>𝑡</m:t>
                            </m:r>
                          </m:e>
                          <m:sup>
                            <m:r>
                              <a:rPr lang="en-US" sz="2400" i="1">
                                <a:latin typeface="Cambria Math" panose="02040503050406030204" pitchFamily="18" charset="0"/>
                              </a:rPr>
                              <m:t>0</m:t>
                            </m:r>
                          </m:sup>
                        </m:sSup>
                      </m:e>
                    </m:groupChr>
                  </m:oMath>
                </a14:m>
                <a:r>
                  <a:rPr lang="en-US" sz="2400">
                    <a:latin typeface="Times New Roman" panose="02020603050405020304" pitchFamily="18" charset="0"/>
                    <a:cs typeface="Times New Roman" panose="02020603050405020304" pitchFamily="18" charset="0"/>
                  </a:rPr>
                  <a:t> CO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(g);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m:t>
                        </m:r>
                      </m:e>
                      <m:sub>
                        <m:r>
                          <a:rPr lang="en-US" sz="2400" i="1">
                            <a:latin typeface="Cambria Math" panose="02040503050406030204" pitchFamily="18" charset="0"/>
                            <a:ea typeface="Cambria Math" panose="02040503050406030204" pitchFamily="18" charset="0"/>
                          </a:rPr>
                          <m:t>𝑓</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𝐻</m:t>
                        </m:r>
                      </m:e>
                      <m:sub>
                        <m:r>
                          <a:rPr lang="en-US" sz="2400" i="1">
                            <a:latin typeface="Cambria Math" panose="02040503050406030204" pitchFamily="18" charset="0"/>
                          </a:rPr>
                          <m:t>298</m:t>
                        </m:r>
                      </m:sub>
                      <m:sup>
                        <m:r>
                          <a:rPr lang="en-US" sz="2400" i="1">
                            <a:latin typeface="Cambria Math" panose="02040503050406030204" pitchFamily="18" charset="0"/>
                          </a:rPr>
                          <m:t>0</m:t>
                        </m:r>
                      </m:sup>
                    </m:sSubSup>
                  </m:oMath>
                </a14:m>
                <a:r>
                  <a:rPr lang="en-US" sz="2400">
                    <a:latin typeface="Times New Roman" panose="02020603050405020304" pitchFamily="18" charset="0"/>
                    <a:cs typeface="Times New Roman" panose="02020603050405020304" pitchFamily="18" charset="0"/>
                  </a:rPr>
                  <a:t>(CO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 -393,50 kJ/mol</a:t>
                </a:r>
              </a:p>
            </p:txBody>
          </p:sp>
        </mc:Choice>
        <mc:Fallback>
          <p:sp>
            <p:nvSpPr>
              <p:cNvPr id="13" name="TextBox 12">
                <a:extLst>
                  <a:ext uri="{FF2B5EF4-FFF2-40B4-BE49-F238E27FC236}">
                    <a16:creationId xmlns:a16="http://schemas.microsoft.com/office/drawing/2014/main" id="{032795F4-26CC-47DE-BBC1-50090B5039A1}"/>
                  </a:ext>
                </a:extLst>
              </p:cNvPr>
              <p:cNvSpPr txBox="1">
                <a:spLocks noRot="1" noChangeAspect="1" noMove="1" noResize="1" noEditPoints="1" noAdjustHandles="1" noChangeArrowheads="1" noChangeShapeType="1" noTextEdit="1"/>
              </p:cNvSpPr>
              <p:nvPr/>
            </p:nvSpPr>
            <p:spPr>
              <a:xfrm>
                <a:off x="1608292" y="3229734"/>
                <a:ext cx="8975414" cy="1454437"/>
              </a:xfrm>
              <a:prstGeom prst="rect">
                <a:avLst/>
              </a:prstGeom>
              <a:blipFill>
                <a:blip r:embed="rId3"/>
                <a:stretch>
                  <a:fillRect l="-1427" b="-7143"/>
                </a:stretch>
              </a:blipFill>
            </p:spPr>
            <p:txBody>
              <a:bodyPr/>
              <a:lstStyle/>
              <a:p>
                <a:r>
                  <a:rPr lang="en-US">
                    <a:noFill/>
                  </a:rPr>
                  <a:t> </a:t>
                </a:r>
              </a:p>
            </p:txBody>
          </p:sp>
        </mc:Fallback>
      </mc:AlternateContent>
    </p:spTree>
    <p:extLst>
      <p:ext uri="{BB962C8B-B14F-4D97-AF65-F5344CB8AC3E}">
        <p14:creationId xmlns:p14="http://schemas.microsoft.com/office/powerpoint/2010/main" val="16731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a:extLst>
              <a:ext uri="{FF2B5EF4-FFF2-40B4-BE49-F238E27FC236}">
                <a16:creationId xmlns:a16="http://schemas.microsoft.com/office/drawing/2014/main" id="{7FF06603-4798-43A4-9E7C-4CDF8261FFD7}"/>
              </a:ext>
            </a:extLst>
          </p:cNvPr>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8F8DC6B9-C093-4D6B-8BC5-88EB4B479858}"/>
              </a:ext>
            </a:extLst>
          </p:cNvPr>
          <p:cNvSpPr>
            <a:spLocks noChangeArrowheads="1"/>
          </p:cNvSpPr>
          <p:nvPr/>
        </p:nvSpPr>
        <p:spPr bwMode="auto">
          <a:xfrm>
            <a:off x="5984431" y="56769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1100">
                <a:latin typeface="Arial" panose="020B0604020202020204" pitchFamily="34" charset="0"/>
                <a:ea typeface="Times New Roman" panose="02020603050405020304" pitchFamily="18" charset="0"/>
                <a:cs typeface="Times New Roman" panose="02020603050405020304" pitchFamily="18" charset="0"/>
              </a:rPr>
              <a:t>.</a:t>
            </a:r>
            <a:endParaRPr lang="en-US" altLang="en-US">
              <a:latin typeface="Arial" panose="020B0604020202020204" pitchFamily="34" charset="0"/>
            </a:endParaRPr>
          </a:p>
        </p:txBody>
      </p:sp>
      <p:sp>
        <p:nvSpPr>
          <p:cNvPr id="33" name="Oval 32">
            <a:extLst>
              <a:ext uri="{FF2B5EF4-FFF2-40B4-BE49-F238E27FC236}">
                <a16:creationId xmlns:a16="http://schemas.microsoft.com/office/drawing/2014/main" id="{84A69219-8246-4880-BB05-DB07CBDAC26A}"/>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34" name="Straight Connector 33">
            <a:extLst>
              <a:ext uri="{FF2B5EF4-FFF2-40B4-BE49-F238E27FC236}">
                <a16:creationId xmlns:a16="http://schemas.microsoft.com/office/drawing/2014/main" id="{7B283821-57C8-4361-AD1B-9B47D77B9F57}"/>
              </a:ext>
            </a:extLst>
          </p:cNvPr>
          <p:cNvCxnSpPr>
            <a:cxnSpLocks/>
            <a:stCxn id="33"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DE6BB0D-2F7A-4A6C-9FDD-D3BB224C753E}"/>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1D6AF2B-5C7D-4A52-B6D5-899C4AC591FE}"/>
                  </a:ext>
                </a:extLst>
              </p:cNvPr>
              <p:cNvSpPr txBox="1"/>
              <p:nvPr/>
            </p:nvSpPr>
            <p:spPr>
              <a:xfrm>
                <a:off x="1608292" y="935507"/>
                <a:ext cx="8975414" cy="5413790"/>
              </a:xfrm>
              <a:prstGeom prst="rect">
                <a:avLst/>
              </a:prstGeom>
              <a:noFill/>
            </p:spPr>
            <p:txBody>
              <a:bodyPr wrap="square" rtlCol="0">
                <a:spAutoFit/>
              </a:bodyPr>
              <a:lstStyle/>
              <a:p>
                <a:pPr algn="just">
                  <a:lnSpc>
                    <a:spcPct val="150000"/>
                  </a:lnSpc>
                </a:pPr>
                <a:r>
                  <a:rPr lang="en-US" sz="2800" b="1" i="1">
                    <a:latin typeface="Times New Roman" panose="02020603050405020304" pitchFamily="18" charset="0"/>
                    <a:cs typeface="Times New Roman" panose="02020603050405020304" pitchFamily="18" charset="0"/>
                  </a:rPr>
                  <a:t>*</a:t>
                </a:r>
                <a:r>
                  <a:rPr lang="en-US" sz="2800" b="1" i="1" err="1">
                    <a:latin typeface="Times New Roman" panose="02020603050405020304" pitchFamily="18" charset="0"/>
                    <a:cs typeface="Times New Roman" panose="02020603050405020304" pitchFamily="18" charset="0"/>
                  </a:rPr>
                  <a:t>Chú</a:t>
                </a:r>
                <a:r>
                  <a:rPr lang="en-US" sz="2800" b="1" i="1">
                    <a:latin typeface="Times New Roman" panose="02020603050405020304" pitchFamily="18" charset="0"/>
                    <a:cs typeface="Times New Roman" panose="02020603050405020304" pitchFamily="18" charset="0"/>
                  </a:rPr>
                  <a:t> ý:</a:t>
                </a:r>
              </a:p>
              <a:p>
                <a:pPr marL="342900" indent="-342900" algn="just">
                  <a:lnSpc>
                    <a:spcPct val="150000"/>
                  </a:lnSpc>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bằng</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xét</a:t>
                </a:r>
                <a:r>
                  <a:rPr lang="en-US" sz="2800">
                    <a:latin typeface="Times New Roman" panose="02020603050405020304" pitchFamily="18" charset="0"/>
                    <a:cs typeface="Times New Roman" panose="02020603050405020304" pitchFamily="18" charset="0"/>
                  </a:rPr>
                  <a:t> ở </a:t>
                </a:r>
                <a:r>
                  <a:rPr lang="en-US" sz="2800" err="1">
                    <a:latin typeface="Times New Roman" panose="02020603050405020304" pitchFamily="18" charset="0"/>
                    <a:cs typeface="Times New Roman" panose="02020603050405020304" pitchFamily="18" charset="0"/>
                  </a:rPr>
                  <a:t>đkc</a:t>
                </a:r>
                <a:r>
                  <a:rPr lang="en-US" sz="2800">
                    <a:latin typeface="Times New Roman" panose="02020603050405020304" pitchFamily="18" charset="0"/>
                    <a:cs typeface="Times New Roman" panose="02020603050405020304" pitchFamily="18" charset="0"/>
                  </a:rPr>
                  <a:t>).</a:t>
                </a:r>
              </a:p>
              <a:p>
                <a:pPr marL="342900" indent="-342900" algn="just">
                  <a:lnSpc>
                    <a:spcPct val="150000"/>
                  </a:lnSpc>
                  <a:buFontTx/>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&lt;</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bền</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hơn</a:t>
                </a:r>
                <a:r>
                  <a:rPr lang="en-US" sz="2800" b="1">
                    <a:solidFill>
                      <a:srgbClr val="FF0000"/>
                    </a:solidFill>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mặt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năng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lượng</a:t>
                </a:r>
                <a:r>
                  <a:rPr lang="en-US" sz="2800">
                    <a:latin typeface="Times New Roman" panose="02020603050405020304" pitchFamily="18" charset="0"/>
                    <a:cs typeface="Times New Roman" panose="02020603050405020304" pitchFamily="18" charset="0"/>
                  </a:rPr>
                  <a:t> so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1 </a:t>
                </a:r>
                <a:r>
                  <a:rPr lang="en-US" sz="2800" err="1">
                    <a:latin typeface="Times New Roman" panose="02020603050405020304" pitchFamily="18" charset="0"/>
                    <a:cs typeface="Times New Roman" panose="02020603050405020304" pitchFamily="18" charset="0"/>
                  </a:rPr>
                  <a:t>mol</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tỏa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a:t>
                </a:r>
              </a:p>
              <a:p>
                <a:pPr marL="342900" indent="-342900" algn="just">
                  <a:lnSpc>
                    <a:spcPct val="150000"/>
                  </a:lnSpc>
                  <a:buFontTx/>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&gt;</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kém</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bền</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hơn</a:t>
                </a:r>
                <a:r>
                  <a:rPr lang="en-US" sz="2800" b="1">
                    <a:solidFill>
                      <a:srgbClr val="FF0000"/>
                    </a:solidFill>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mặt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năng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lượng</a:t>
                </a:r>
                <a:r>
                  <a:rPr lang="en-US" sz="2800">
                    <a:latin typeface="Times New Roman" panose="02020603050405020304" pitchFamily="18" charset="0"/>
                    <a:cs typeface="Times New Roman" panose="02020603050405020304" pitchFamily="18" charset="0"/>
                  </a:rPr>
                  <a:t> so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1 </a:t>
                </a:r>
                <a:r>
                  <a:rPr lang="en-US" sz="2800" err="1">
                    <a:latin typeface="Times New Roman" panose="02020603050405020304" pitchFamily="18" charset="0"/>
                    <a:cs typeface="Times New Roman" panose="02020603050405020304" pitchFamily="18" charset="0"/>
                  </a:rPr>
                  <a:t>mol</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 </a:t>
                </a:r>
              </a:p>
            </p:txBody>
          </p:sp>
        </mc:Choice>
        <mc:Fallback>
          <p:sp>
            <p:nvSpPr>
              <p:cNvPr id="3" name="TextBox 2">
                <a:extLst>
                  <a:ext uri="{FF2B5EF4-FFF2-40B4-BE49-F238E27FC236}">
                    <a16:creationId xmlns:a16="http://schemas.microsoft.com/office/drawing/2014/main" id="{A1D6AF2B-5C7D-4A52-B6D5-899C4AC591FE}"/>
                  </a:ext>
                </a:extLst>
              </p:cNvPr>
              <p:cNvSpPr txBox="1">
                <a:spLocks noRot="1" noChangeAspect="1" noMove="1" noResize="1" noEditPoints="1" noAdjustHandles="1" noChangeArrowheads="1" noChangeShapeType="1" noTextEdit="1"/>
              </p:cNvSpPr>
              <p:nvPr/>
            </p:nvSpPr>
            <p:spPr>
              <a:xfrm>
                <a:off x="1608292" y="935507"/>
                <a:ext cx="8975414" cy="5413790"/>
              </a:xfrm>
              <a:prstGeom prst="rect">
                <a:avLst/>
              </a:prstGeom>
              <a:blipFill>
                <a:blip r:embed="rId2"/>
                <a:stretch>
                  <a:fillRect l="-1427" r="-1359" b="-2137"/>
                </a:stretch>
              </a:blipFill>
            </p:spPr>
            <p:txBody>
              <a:bodyPr/>
              <a:lstStyle/>
              <a:p>
                <a:r>
                  <a:rPr lang="en-US">
                    <a:noFill/>
                  </a:rPr>
                  <a:t> </a:t>
                </a:r>
              </a:p>
            </p:txBody>
          </p:sp>
        </mc:Fallback>
      </mc:AlternateContent>
    </p:spTree>
    <p:extLst>
      <p:ext uri="{BB962C8B-B14F-4D97-AF65-F5344CB8AC3E}">
        <p14:creationId xmlns:p14="http://schemas.microsoft.com/office/powerpoint/2010/main" val="29478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2AE5FD18-A76C-4B72-81AF-AD1ECA2A926E}"/>
                  </a:ext>
                </a:extLst>
              </p:cNvPr>
              <p:cNvGraphicFramePr>
                <a:graphicFrameLocks noGrp="1"/>
              </p:cNvGraphicFramePr>
              <p:nvPr>
                <p:extLst>
                  <p:ext uri="{D42A27DB-BD31-4B8C-83A1-F6EECF244321}">
                    <p14:modId xmlns:p14="http://schemas.microsoft.com/office/powerpoint/2010/main" val="2537706175"/>
                  </p:ext>
                </p:extLst>
              </p:nvPr>
            </p:nvGraphicFramePr>
            <p:xfrm>
              <a:off x="1524001" y="1920244"/>
              <a:ext cx="9144001" cy="4937757"/>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280147095"/>
                        </a:ext>
                      </a:extLst>
                    </a:gridCol>
                    <a:gridCol w="1408930">
                      <a:extLst>
                        <a:ext uri="{9D8B030D-6E8A-4147-A177-3AD203B41FA5}">
                          <a16:colId xmlns:a16="http://schemas.microsoft.com/office/drawing/2014/main" val="2230295248"/>
                        </a:ext>
                      </a:extLst>
                    </a:gridCol>
                    <a:gridCol w="1663217">
                      <a:extLst>
                        <a:ext uri="{9D8B030D-6E8A-4147-A177-3AD203B41FA5}">
                          <a16:colId xmlns:a16="http://schemas.microsoft.com/office/drawing/2014/main" val="3680906900"/>
                        </a:ext>
                      </a:extLst>
                    </a:gridCol>
                    <a:gridCol w="1407452">
                      <a:extLst>
                        <a:ext uri="{9D8B030D-6E8A-4147-A177-3AD203B41FA5}">
                          <a16:colId xmlns:a16="http://schemas.microsoft.com/office/drawing/2014/main" val="2047050541"/>
                        </a:ext>
                      </a:extLst>
                    </a:gridCol>
                    <a:gridCol w="1518333">
                      <a:extLst>
                        <a:ext uri="{9D8B030D-6E8A-4147-A177-3AD203B41FA5}">
                          <a16:colId xmlns:a16="http://schemas.microsoft.com/office/drawing/2014/main" val="1180101569"/>
                        </a:ext>
                      </a:extLst>
                    </a:gridCol>
                    <a:gridCol w="1407452">
                      <a:extLst>
                        <a:ext uri="{9D8B030D-6E8A-4147-A177-3AD203B41FA5}">
                          <a16:colId xmlns:a16="http://schemas.microsoft.com/office/drawing/2014/main" val="1943664909"/>
                        </a:ext>
                      </a:extLst>
                    </a:gridCol>
                  </a:tblGrid>
                  <a:tr h="1105285">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94215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Al</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–1676,00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err="1">
                              <a:effectLst/>
                              <a:latin typeface="Arial" panose="020B0604020202020204" pitchFamily="34" charset="0"/>
                              <a:cs typeface="Arial" panose="020B0604020202020204" pitchFamily="34" charset="0"/>
                            </a:rPr>
                            <a:t>A</a:t>
                          </a:r>
                          <a:r>
                            <a:rPr lang="en-US" sz="2350" b="0" err="1">
                              <a:effectLst/>
                              <a:latin typeface="Arial" panose="020B0604020202020204" pitchFamily="34" charset="0"/>
                              <a:cs typeface="Arial" panose="020B0604020202020204" pitchFamily="34" charset="0"/>
                            </a:rPr>
                            <a:t>g</a:t>
                          </a:r>
                          <a:r>
                            <a:rPr lang="en-US" sz="2350" b="0" spc="-5" err="1">
                              <a:effectLst/>
                              <a:latin typeface="Arial" panose="020B0604020202020204" pitchFamily="34" charset="0"/>
                              <a:cs typeface="Arial" panose="020B0604020202020204" pitchFamily="34" charset="0"/>
                            </a:rPr>
                            <a:t>B</a:t>
                          </a:r>
                          <a:r>
                            <a:rPr lang="en-US" sz="2350" b="0" err="1">
                              <a:effectLst/>
                              <a:latin typeface="Arial" panose="020B0604020202020204" pitchFamily="34" charset="0"/>
                              <a:cs typeface="Arial" panose="020B0604020202020204" pitchFamily="34" charset="0"/>
                            </a:rPr>
                            <a:t>r</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M</a:t>
                          </a:r>
                          <a:r>
                            <a:rPr lang="en-US" sz="2350" b="0">
                              <a:effectLst/>
                              <a:latin typeface="Arial" panose="020B0604020202020204" pitchFamily="34" charset="0"/>
                              <a:cs typeface="Arial" panose="020B0604020202020204" pitchFamily="34" charset="0"/>
                            </a:rPr>
                            <a:t>g</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5727216"/>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B</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0</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O </a:t>
                          </a:r>
                          <a:r>
                            <a:rPr lang="en-US" sz="2350" b="0" spc="-10">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29</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269258"/>
                      </a:ext>
                    </a:extLst>
                  </a:tr>
                  <a:tr h="479059">
                    <a:tc>
                      <a:txBody>
                        <a:bodyPr/>
                        <a:lstStyle/>
                        <a:p>
                          <a:pPr marL="0" marR="0" algn="ctr">
                            <a:lnSpc>
                              <a:spcPct val="130000"/>
                            </a:lnSpc>
                            <a:spcBef>
                              <a:spcPts val="0"/>
                            </a:spcBef>
                            <a:spcAft>
                              <a:spcPts val="0"/>
                            </a:spcAft>
                          </a:pPr>
                          <a:r>
                            <a:rPr lang="en-US" sz="2350" b="0" spc="-5" err="1">
                              <a:effectLst/>
                              <a:latin typeface="Arial" panose="020B0604020202020204" pitchFamily="34" charset="0"/>
                              <a:cs typeface="Arial" panose="020B0604020202020204" pitchFamily="34" charset="0"/>
                            </a:rPr>
                            <a:t>B</a:t>
                          </a:r>
                          <a:r>
                            <a:rPr lang="en-US" sz="2350" b="0" err="1">
                              <a:effectLst/>
                              <a:latin typeface="Arial" panose="020B0604020202020204" pitchFamily="34" charset="0"/>
                              <a:cs typeface="Arial" panose="020B0604020202020204" pitchFamily="34" charset="0"/>
                            </a:rPr>
                            <a:t>aO</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NaOH (s)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20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845867"/>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a</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1</a:t>
                          </a: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 (</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05</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18427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H</a:t>
                          </a:r>
                          <a:r>
                            <a:rPr lang="en-US" sz="2350" b="0"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SO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 </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8</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spc="5"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9,16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380252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0</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–273,00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NH</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776562"/>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I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spc="-5"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O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014829"/>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Ca(OH)</a:t>
                          </a:r>
                          <a:r>
                            <a:rPr lang="en-US" sz="2350" b="0" spc="-5"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8</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09</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spc="-5"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O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8</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4</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5724881"/>
                      </a:ext>
                    </a:extLst>
                  </a:tr>
                </a:tbl>
              </a:graphicData>
            </a:graphic>
          </p:graphicFrame>
        </mc:Choice>
        <mc:Fallback xmlns="">
          <p:graphicFrame>
            <p:nvGraphicFramePr>
              <p:cNvPr id="5" name="Table 4">
                <a:extLst>
                  <a:ext uri="{FF2B5EF4-FFF2-40B4-BE49-F238E27FC236}">
                    <a16:creationId xmlns:a16="http://schemas.microsoft.com/office/drawing/2014/main" id="{2AE5FD18-A76C-4B72-81AF-AD1ECA2A926E}"/>
                  </a:ext>
                </a:extLst>
              </p:cNvPr>
              <p:cNvGraphicFramePr>
                <a:graphicFrameLocks noGrp="1"/>
              </p:cNvGraphicFramePr>
              <p:nvPr>
                <p:extLst>
                  <p:ext uri="{D42A27DB-BD31-4B8C-83A1-F6EECF244321}">
                    <p14:modId xmlns:p14="http://schemas.microsoft.com/office/powerpoint/2010/main" val="2537706175"/>
                  </p:ext>
                </p:extLst>
              </p:nvPr>
            </p:nvGraphicFramePr>
            <p:xfrm>
              <a:off x="1524001" y="1920244"/>
              <a:ext cx="9144001" cy="4937757"/>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280147095"/>
                        </a:ext>
                      </a:extLst>
                    </a:gridCol>
                    <a:gridCol w="1408930">
                      <a:extLst>
                        <a:ext uri="{9D8B030D-6E8A-4147-A177-3AD203B41FA5}">
                          <a16:colId xmlns:a16="http://schemas.microsoft.com/office/drawing/2014/main" val="2230295248"/>
                        </a:ext>
                      </a:extLst>
                    </a:gridCol>
                    <a:gridCol w="1663217">
                      <a:extLst>
                        <a:ext uri="{9D8B030D-6E8A-4147-A177-3AD203B41FA5}">
                          <a16:colId xmlns:a16="http://schemas.microsoft.com/office/drawing/2014/main" val="3680906900"/>
                        </a:ext>
                      </a:extLst>
                    </a:gridCol>
                    <a:gridCol w="1407452">
                      <a:extLst>
                        <a:ext uri="{9D8B030D-6E8A-4147-A177-3AD203B41FA5}">
                          <a16:colId xmlns:a16="http://schemas.microsoft.com/office/drawing/2014/main" val="2047050541"/>
                        </a:ext>
                      </a:extLst>
                    </a:gridCol>
                    <a:gridCol w="1518333">
                      <a:extLst>
                        <a:ext uri="{9D8B030D-6E8A-4147-A177-3AD203B41FA5}">
                          <a16:colId xmlns:a16="http://schemas.microsoft.com/office/drawing/2014/main" val="1180101569"/>
                        </a:ext>
                      </a:extLst>
                    </a:gridCol>
                    <a:gridCol w="1407452">
                      <a:extLst>
                        <a:ext uri="{9D8B030D-6E8A-4147-A177-3AD203B41FA5}">
                          <a16:colId xmlns:a16="http://schemas.microsoft.com/office/drawing/2014/main" val="1943664909"/>
                        </a:ext>
                      </a:extLst>
                    </a:gridCol>
                  </a:tblGrid>
                  <a:tr h="1105285">
                    <a:tc>
                      <a:txBody>
                        <a:bodyPr/>
                        <a:lstStyle/>
                        <a:p>
                          <a:pPr marL="0" marR="0" algn="ctr">
                            <a:lnSpc>
                              <a:spcPct val="130000"/>
                            </a:lnSpc>
                            <a:spcBef>
                              <a:spcPts val="0"/>
                            </a:spcBef>
                            <a:spcAft>
                              <a:spcPts val="0"/>
                            </a:spcAft>
                          </a:pPr>
                          <a:r>
                            <a:rPr lang="en-US" sz="2350" b="1" dirty="0" err="1">
                              <a:effectLst/>
                              <a:latin typeface="Arial" panose="020B0604020202020204" pitchFamily="34" charset="0"/>
                              <a:cs typeface="Arial" panose="020B0604020202020204" pitchFamily="34" charset="0"/>
                            </a:rPr>
                            <a:t>Chất</a:t>
                          </a:r>
                          <a:endParaRPr lang="en-US" sz="23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2"/>
                          <a:stretch>
                            <a:fillRect l="-123707" t="-549" r="-425000" b="-358242"/>
                          </a:stretch>
                        </a:blipFill>
                      </a:tcPr>
                    </a:tc>
                    <a:tc>
                      <a:txBody>
                        <a:bodyPr/>
                        <a:lstStyle/>
                        <a:p>
                          <a:pPr marL="0" marR="0" algn="ctr">
                            <a:lnSpc>
                              <a:spcPct val="130000"/>
                            </a:lnSpc>
                            <a:spcBef>
                              <a:spcPts val="0"/>
                            </a:spcBef>
                            <a:spcAft>
                              <a:spcPts val="0"/>
                            </a:spcAft>
                          </a:pPr>
                          <a:r>
                            <a:rPr lang="en-US" sz="2350" b="1" dirty="0" err="1">
                              <a:effectLst/>
                              <a:latin typeface="Arial" panose="020B0604020202020204" pitchFamily="34" charset="0"/>
                              <a:cs typeface="Arial" panose="020B0604020202020204" pitchFamily="34" charset="0"/>
                            </a:rPr>
                            <a:t>Chất</a:t>
                          </a:r>
                          <a:endParaRPr lang="en-US" sz="23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2"/>
                          <a:stretch>
                            <a:fillRect l="-342857" t="-549" r="-208658" b="-358242"/>
                          </a:stretch>
                        </a:blipFill>
                      </a:tcPr>
                    </a:tc>
                    <a:tc>
                      <a:txBody>
                        <a:bodyPr/>
                        <a:lstStyle/>
                        <a:p>
                          <a:pPr marL="0" marR="0" algn="ctr">
                            <a:lnSpc>
                              <a:spcPct val="130000"/>
                            </a:lnSpc>
                            <a:spcBef>
                              <a:spcPts val="0"/>
                            </a:spcBef>
                            <a:spcAft>
                              <a:spcPts val="0"/>
                            </a:spcAft>
                          </a:pPr>
                          <a:r>
                            <a:rPr lang="en-US" sz="2350" b="1" dirty="0" err="1">
                              <a:effectLst/>
                              <a:latin typeface="Arial" panose="020B0604020202020204" pitchFamily="34" charset="0"/>
                              <a:cs typeface="Arial" panose="020B0604020202020204" pitchFamily="34" charset="0"/>
                            </a:rPr>
                            <a:t>Chất</a:t>
                          </a:r>
                          <a:endParaRPr lang="en-US" sz="23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2"/>
                          <a:stretch>
                            <a:fillRect l="-550649" t="-549" r="-866" b="-358242"/>
                          </a:stretch>
                        </a:blipFill>
                      </a:tcPr>
                    </a:tc>
                    <a:extLst>
                      <a:ext uri="{0D108BD9-81ED-4DB2-BD59-A6C34878D82A}">
                        <a16:rowId xmlns:a16="http://schemas.microsoft.com/office/drawing/2014/main" val="4283942158"/>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Al</a:t>
                          </a:r>
                          <a:r>
                            <a:rPr lang="en-US" sz="2350" b="0" spc="-5"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–1676,00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err="1">
                              <a:effectLst/>
                              <a:latin typeface="Arial" panose="020B0604020202020204" pitchFamily="34" charset="0"/>
                              <a:cs typeface="Arial" panose="020B0604020202020204" pitchFamily="34" charset="0"/>
                            </a:rPr>
                            <a:t>A</a:t>
                          </a:r>
                          <a:r>
                            <a:rPr lang="en-US" sz="2350" b="0" dirty="0" err="1">
                              <a:effectLst/>
                              <a:latin typeface="Arial" panose="020B0604020202020204" pitchFamily="34" charset="0"/>
                              <a:cs typeface="Arial" panose="020B0604020202020204" pitchFamily="34" charset="0"/>
                            </a:rPr>
                            <a:t>g</a:t>
                          </a:r>
                          <a:r>
                            <a:rPr lang="en-US" sz="2350" b="0" spc="-5" dirty="0" err="1">
                              <a:effectLst/>
                              <a:latin typeface="Arial" panose="020B0604020202020204" pitchFamily="34" charset="0"/>
                              <a:cs typeface="Arial" panose="020B0604020202020204" pitchFamily="34" charset="0"/>
                            </a:rPr>
                            <a:t>B</a:t>
                          </a:r>
                          <a:r>
                            <a:rPr lang="en-US" sz="2350" b="0" dirty="0" err="1">
                              <a:effectLst/>
                              <a:latin typeface="Arial" panose="020B0604020202020204" pitchFamily="34" charset="0"/>
                              <a:cs typeface="Arial" panose="020B0604020202020204" pitchFamily="34" charset="0"/>
                            </a:rPr>
                            <a:t>r</a:t>
                          </a:r>
                          <a:r>
                            <a:rPr lang="en-US" sz="2350" b="0" dirty="0">
                              <a:effectLst/>
                              <a:latin typeface="Arial" panose="020B0604020202020204" pitchFamily="34" charset="0"/>
                              <a:cs typeface="Arial" panose="020B0604020202020204" pitchFamily="34" charset="0"/>
                            </a:rPr>
                            <a:t> </a:t>
                          </a:r>
                          <a:r>
                            <a:rPr lang="en-US" sz="2350" b="0" spc="5" dirty="0">
                              <a:effectLst/>
                              <a:latin typeface="Arial" panose="020B0604020202020204" pitchFamily="34" charset="0"/>
                              <a:cs typeface="Arial" panose="020B0604020202020204" pitchFamily="34" charset="0"/>
                            </a:rPr>
                            <a:t>(</a:t>
                          </a:r>
                          <a:r>
                            <a:rPr lang="en-US" sz="2350" b="0" spc="-10" dirty="0">
                              <a:effectLst/>
                              <a:latin typeface="Arial" panose="020B0604020202020204" pitchFamily="34" charset="0"/>
                              <a:cs typeface="Arial" panose="020B0604020202020204" pitchFamily="34" charset="0"/>
                            </a:rPr>
                            <a:t>s</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a:t>
                          </a:r>
                          <a:r>
                            <a:rPr lang="en-US" sz="2350" b="0" spc="-15"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51</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M</a:t>
                          </a:r>
                          <a:r>
                            <a:rPr lang="en-US" sz="2350" b="0" dirty="0">
                              <a:effectLst/>
                              <a:latin typeface="Arial" panose="020B0604020202020204" pitchFamily="34" charset="0"/>
                              <a:cs typeface="Arial" panose="020B0604020202020204" pitchFamily="34" charset="0"/>
                            </a:rPr>
                            <a:t>g</a:t>
                          </a:r>
                          <a:r>
                            <a:rPr lang="en-US" sz="2350" b="0" spc="-5" dirty="0">
                              <a:effectLst/>
                              <a:latin typeface="Arial" panose="020B0604020202020204" pitchFamily="34" charset="0"/>
                              <a:cs typeface="Arial" panose="020B0604020202020204" pitchFamily="34" charset="0"/>
                            </a:rPr>
                            <a:t>Cl</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60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5727216"/>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B</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Cl</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0</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06</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a:t>
                          </a:r>
                          <a:r>
                            <a:rPr lang="en-US" sz="2350" b="0" spc="-5" dirty="0">
                              <a:effectLst/>
                              <a:latin typeface="Arial" panose="020B0604020202020204" pitchFamily="34" charset="0"/>
                              <a:cs typeface="Arial" panose="020B0604020202020204" pitchFamily="34" charset="0"/>
                            </a:rPr>
                            <a:t>1</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10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dirty="0">
                              <a:effectLst/>
                              <a:latin typeface="Arial" panose="020B0604020202020204" pitchFamily="34" charset="0"/>
                              <a:cs typeface="Arial" panose="020B0604020202020204" pitchFamily="34" charset="0"/>
                            </a:rPr>
                            <a:t>O </a:t>
                          </a:r>
                          <a:r>
                            <a:rPr lang="en-US" sz="2350" b="0" spc="-10"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0</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29</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269258"/>
                      </a:ext>
                    </a:extLst>
                  </a:tr>
                  <a:tr h="479059">
                    <a:tc>
                      <a:txBody>
                        <a:bodyPr/>
                        <a:lstStyle/>
                        <a:p>
                          <a:pPr marL="0" marR="0" algn="ctr">
                            <a:lnSpc>
                              <a:spcPct val="130000"/>
                            </a:lnSpc>
                            <a:spcBef>
                              <a:spcPts val="0"/>
                            </a:spcBef>
                            <a:spcAft>
                              <a:spcPts val="0"/>
                            </a:spcAft>
                          </a:pPr>
                          <a:r>
                            <a:rPr lang="en-US" sz="2350" b="0" spc="-5" dirty="0" err="1">
                              <a:effectLst/>
                              <a:latin typeface="Arial" panose="020B0604020202020204" pitchFamily="34" charset="0"/>
                              <a:cs typeface="Arial" panose="020B0604020202020204" pitchFamily="34" charset="0"/>
                            </a:rPr>
                            <a:t>B</a:t>
                          </a:r>
                          <a:r>
                            <a:rPr lang="en-US" sz="2350" b="0" dirty="0" err="1">
                              <a:effectLst/>
                              <a:latin typeface="Arial" panose="020B0604020202020204" pitchFamily="34" charset="0"/>
                              <a:cs typeface="Arial" panose="020B0604020202020204" pitchFamily="34" charset="0"/>
                            </a:rPr>
                            <a:t>aO</a:t>
                          </a:r>
                          <a:r>
                            <a:rPr lang="en-US" sz="2350" b="0" dirty="0">
                              <a:effectLst/>
                              <a:latin typeface="Arial" panose="020B0604020202020204" pitchFamily="34" charset="0"/>
                              <a:cs typeface="Arial" panose="020B0604020202020204" pitchFamily="34" charset="0"/>
                            </a:rPr>
                            <a:t>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10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NaOH (s)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a:t>
                          </a:r>
                          <a:r>
                            <a:rPr lang="en-US" sz="2350" b="0" spc="-5" dirty="0">
                              <a:effectLst/>
                              <a:latin typeface="Arial" panose="020B0604020202020204" pitchFamily="34" charset="0"/>
                              <a:cs typeface="Arial" panose="020B0604020202020204" pitchFamily="34" charset="0"/>
                            </a:rPr>
                            <a:t>2</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20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845867"/>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30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dirty="0">
                              <a:effectLst/>
                              <a:latin typeface="Arial" panose="020B0604020202020204" pitchFamily="34" charset="0"/>
                              <a:cs typeface="Arial" panose="020B0604020202020204" pitchFamily="34" charset="0"/>
                            </a:rPr>
                            <a:t>a</a:t>
                          </a:r>
                          <a:r>
                            <a:rPr lang="en-US" sz="2350" b="0" spc="-5"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C</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1</a:t>
                          </a:r>
                          <a:r>
                            <a:rPr lang="en-US" sz="2350" b="0"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0</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 (</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05</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18427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–7</a:t>
                          </a:r>
                          <a:r>
                            <a:rPr lang="en-US" sz="2350" b="0" spc="-5" dirty="0">
                              <a:effectLst/>
                              <a:latin typeface="Arial" panose="020B0604020202020204" pitchFamily="34" charset="0"/>
                              <a:cs typeface="Arial" panose="020B0604020202020204" pitchFamily="34" charset="0"/>
                            </a:rPr>
                            <a:t>9</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H</a:t>
                          </a:r>
                          <a:r>
                            <a:rPr lang="en-US" sz="2350" b="0" baseline="-25000"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SO</a:t>
                          </a:r>
                          <a:r>
                            <a:rPr lang="en-US" sz="2350" b="0"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l</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a:t>
                          </a:r>
                          <a:r>
                            <a:rPr lang="en-US" sz="2350" b="0" spc="10" dirty="0">
                              <a:effectLst/>
                              <a:latin typeface="Arial" panose="020B0604020202020204" pitchFamily="34" charset="0"/>
                              <a:cs typeface="Arial" panose="020B0604020202020204" pitchFamily="34" charset="0"/>
                            </a:rPr>
                            <a:t> </a:t>
                          </a: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1</a:t>
                          </a:r>
                          <a:r>
                            <a:rPr lang="en-US" sz="2350" b="0" spc="-15"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8</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a:t>
                          </a:r>
                          <a:r>
                            <a:rPr lang="en-US" sz="2350" b="0" spc="5"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9,16</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3802528"/>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C</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0</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–273,00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NH</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776562"/>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10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a:t>
                          </a:r>
                          <a:r>
                            <a:rPr lang="en-US" sz="2350" b="0" dirty="0">
                              <a:effectLst/>
                              <a:latin typeface="Arial" panose="020B0604020202020204" pitchFamily="34" charset="0"/>
                              <a:cs typeface="Arial" panose="020B0604020202020204" pitchFamily="34" charset="0"/>
                            </a:rPr>
                            <a:t>I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a:t>
                          </a:r>
                          <a:r>
                            <a:rPr lang="en-US" sz="2350" b="0" spc="-5" baseline="-25000"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O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2</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014829"/>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Ca(OH)</a:t>
                          </a:r>
                          <a:r>
                            <a:rPr lang="en-US" sz="2350" b="0" spc="-5"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8</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09</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F</a:t>
                          </a:r>
                          <a:r>
                            <a:rPr lang="en-US" sz="2350" b="0" spc="-5" dirty="0">
                              <a:effectLst/>
                              <a:latin typeface="Arial" panose="020B0604020202020204" pitchFamily="34" charset="0"/>
                              <a:cs typeface="Arial" panose="020B0604020202020204" pitchFamily="34" charset="0"/>
                            </a:rPr>
                            <a:t>eCl</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a:t>
                          </a:r>
                          <a:r>
                            <a:rPr lang="en-US" sz="2350" b="0" spc="-5" baseline="-25000"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O </a:t>
                          </a:r>
                          <a:r>
                            <a:rPr lang="en-US" sz="2350" b="0" spc="5"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l</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8</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4</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5724881"/>
                      </a:ext>
                    </a:extLst>
                  </a:tr>
                </a:tbl>
              </a:graphicData>
            </a:graphic>
          </p:graphicFrame>
        </mc:Fallback>
      </mc:AlternateContent>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p:sp>
        <p:nvSpPr>
          <p:cNvPr id="13" name="Rectangle 12">
            <a:extLst>
              <a:ext uri="{FF2B5EF4-FFF2-40B4-BE49-F238E27FC236}">
                <a16:creationId xmlns:a16="http://schemas.microsoft.com/office/drawing/2014/main" id="{39F1E77A-AC1B-41C3-9C6D-35E5721E255E}"/>
              </a:ext>
            </a:extLst>
          </p:cNvPr>
          <p:cNvSpPr/>
          <p:nvPr/>
        </p:nvSpPr>
        <p:spPr>
          <a:xfrm>
            <a:off x="2408610" y="1071896"/>
            <a:ext cx="7374775" cy="668645"/>
          </a:xfrm>
          <a:prstGeom prst="rect">
            <a:avLst/>
          </a:prstGeom>
        </p:spPr>
        <p:txBody>
          <a:bodyPr wrap="none">
            <a:spAutoFit/>
          </a:bodyPr>
          <a:lstStyle/>
          <a:p>
            <a:pPr algn="ctr">
              <a:lnSpc>
                <a:spcPct val="130000"/>
              </a:lnSpc>
              <a:spcAft>
                <a:spcPts val="1000"/>
              </a:spcAft>
            </a:pPr>
            <a:r>
              <a:rPr lang="en-US" sz="320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20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En</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1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l</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p</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y </a:t>
            </a:r>
            <a:r>
              <a:rPr lang="en-US" sz="3200" b="1" spc="1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ạ</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o</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à</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nh</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chất</a:t>
            </a:r>
            <a:endPar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630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p:sp>
        <p:nvSpPr>
          <p:cNvPr id="13" name="Rectangle 12">
            <a:extLst>
              <a:ext uri="{FF2B5EF4-FFF2-40B4-BE49-F238E27FC236}">
                <a16:creationId xmlns:a16="http://schemas.microsoft.com/office/drawing/2014/main" id="{39F1E77A-AC1B-41C3-9C6D-35E5721E255E}"/>
              </a:ext>
            </a:extLst>
          </p:cNvPr>
          <p:cNvSpPr/>
          <p:nvPr/>
        </p:nvSpPr>
        <p:spPr>
          <a:xfrm>
            <a:off x="2408611" y="1071893"/>
            <a:ext cx="7374775" cy="668645"/>
          </a:xfrm>
          <a:prstGeom prst="rect">
            <a:avLst/>
          </a:prstGeom>
        </p:spPr>
        <p:txBody>
          <a:bodyPr wrap="none">
            <a:spAutoFit/>
          </a:bodyPr>
          <a:lstStyle/>
          <a:p>
            <a:pPr algn="ctr">
              <a:lnSpc>
                <a:spcPct val="130000"/>
              </a:lnSpc>
              <a:spcAft>
                <a:spcPts val="1000"/>
              </a:spcAft>
            </a:pPr>
            <a:r>
              <a:rPr lang="en-US" sz="320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20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En</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1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l</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p</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y </a:t>
            </a:r>
            <a:r>
              <a:rPr lang="en-US" sz="3200" b="1" spc="1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ạ</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o</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à</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nh</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chất</a:t>
            </a:r>
            <a:endPar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4C4AED21-19C4-4F18-A068-D7B8BF223A21}"/>
                  </a:ext>
                </a:extLst>
              </p:cNvPr>
              <p:cNvGraphicFramePr>
                <a:graphicFrameLocks noGrp="1"/>
              </p:cNvGraphicFramePr>
              <p:nvPr>
                <p:extLst>
                  <p:ext uri="{D42A27DB-BD31-4B8C-83A1-F6EECF244321}">
                    <p14:modId xmlns:p14="http://schemas.microsoft.com/office/powerpoint/2010/main" val="3452666840"/>
                  </p:ext>
                </p:extLst>
              </p:nvPr>
            </p:nvGraphicFramePr>
            <p:xfrm>
              <a:off x="1524000" y="1920238"/>
              <a:ext cx="9143999" cy="4937763"/>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4189060304"/>
                        </a:ext>
                      </a:extLst>
                    </a:gridCol>
                    <a:gridCol w="1408930">
                      <a:extLst>
                        <a:ext uri="{9D8B030D-6E8A-4147-A177-3AD203B41FA5}">
                          <a16:colId xmlns:a16="http://schemas.microsoft.com/office/drawing/2014/main" val="240602266"/>
                        </a:ext>
                      </a:extLst>
                    </a:gridCol>
                    <a:gridCol w="1663217">
                      <a:extLst>
                        <a:ext uri="{9D8B030D-6E8A-4147-A177-3AD203B41FA5}">
                          <a16:colId xmlns:a16="http://schemas.microsoft.com/office/drawing/2014/main" val="1094908357"/>
                        </a:ext>
                      </a:extLst>
                    </a:gridCol>
                    <a:gridCol w="1407451">
                      <a:extLst>
                        <a:ext uri="{9D8B030D-6E8A-4147-A177-3AD203B41FA5}">
                          <a16:colId xmlns:a16="http://schemas.microsoft.com/office/drawing/2014/main" val="2744705627"/>
                        </a:ext>
                      </a:extLst>
                    </a:gridCol>
                    <a:gridCol w="1518333">
                      <a:extLst>
                        <a:ext uri="{9D8B030D-6E8A-4147-A177-3AD203B41FA5}">
                          <a16:colId xmlns:a16="http://schemas.microsoft.com/office/drawing/2014/main" val="1671420104"/>
                        </a:ext>
                      </a:extLst>
                    </a:gridCol>
                    <a:gridCol w="1407451">
                      <a:extLst>
                        <a:ext uri="{9D8B030D-6E8A-4147-A177-3AD203B41FA5}">
                          <a16:colId xmlns:a16="http://schemas.microsoft.com/office/drawing/2014/main" val="1485705001"/>
                        </a:ext>
                      </a:extLst>
                    </a:gridCol>
                  </a:tblGrid>
                  <a:tr h="1063550">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4216663"/>
                      </a:ext>
                    </a:extLst>
                  </a:tr>
                  <a:tr h="487606">
                    <a:tc>
                      <a:txBody>
                        <a:bodyPr/>
                        <a:lstStyle/>
                        <a:p>
                          <a:pPr marL="0" marR="0" indent="-4762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S</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4</a:t>
                          </a: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9,</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–287,00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944071"/>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O </a:t>
                          </a:r>
                          <a:r>
                            <a:rPr lang="en-US" sz="2350" b="0" spc="-10">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err="1">
                              <a:effectLst/>
                              <a:latin typeface="Arial" panose="020B0604020202020204" pitchFamily="34" charset="0"/>
                              <a:cs typeface="Arial" panose="020B0604020202020204" pitchFamily="34" charset="0"/>
                            </a:rPr>
                            <a:t>F</a:t>
                          </a:r>
                          <a:r>
                            <a:rPr lang="en-US" sz="2350" b="0" spc="-5" err="1">
                              <a:effectLst/>
                              <a:latin typeface="Arial" panose="020B0604020202020204" pitchFamily="34" charset="0"/>
                              <a:cs typeface="Arial" panose="020B0604020202020204" pitchFamily="34" charset="0"/>
                            </a:rPr>
                            <a:t>e</a:t>
                          </a:r>
                          <a:r>
                            <a:rPr lang="en-US" sz="2350" b="0" err="1">
                              <a:effectLst/>
                              <a:latin typeface="Arial" panose="020B0604020202020204" pitchFamily="34" charset="0"/>
                              <a:cs typeface="Arial" panose="020B0604020202020204" pitchFamily="34" charset="0"/>
                            </a:rPr>
                            <a:t>O</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5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–402,00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529493"/>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F</a:t>
                          </a:r>
                          <a:r>
                            <a:rPr lang="en-US" sz="2350" b="0">
                              <a:effectLst/>
                              <a:latin typeface="Arial" panose="020B0604020202020204" pitchFamily="34" charset="0"/>
                              <a:cs typeface="Arial" panose="020B0604020202020204" pitchFamily="34" charset="0"/>
                            </a:rPr>
                            <a:t>e</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620986"/>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F</a:t>
                          </a:r>
                          <a:r>
                            <a:rPr lang="en-US" sz="2350" b="0">
                              <a:effectLst/>
                              <a:latin typeface="Arial" panose="020B0604020202020204" pitchFamily="34" charset="0"/>
                              <a:cs typeface="Arial" panose="020B0604020202020204" pitchFamily="34" charset="0"/>
                            </a:rPr>
                            <a:t>e</a:t>
                          </a:r>
                          <a:r>
                            <a:rPr lang="en-US" sz="2350" b="0" spc="-5" baseline="-2500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–1121,00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–394,00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525362"/>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q</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6</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46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–359,00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SO</a:t>
                          </a:r>
                          <a:r>
                            <a:rPr lang="en-US" sz="2350" b="0" spc="-5"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–296,80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804795"/>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uO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5</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–218,00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CS</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734401"/>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Si</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bS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CH</a:t>
                          </a:r>
                          <a:r>
                            <a:rPr lang="en-US" sz="2350" b="0" baseline="-25000">
                              <a:effectLst/>
                              <a:latin typeface="Arial" panose="020B0604020202020204" pitchFamily="34" charset="0"/>
                              <a:cs typeface="Arial" panose="020B0604020202020204" pitchFamily="34" charset="0"/>
                            </a:rPr>
                            <a:t>4 </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87</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002954"/>
                      </a:ext>
                    </a:extLst>
                  </a:tr>
                  <a:tr h="460971">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A</a:t>
                          </a:r>
                          <a:r>
                            <a:rPr lang="en-US" sz="2350" b="0">
                              <a:effectLst/>
                              <a:latin typeface="Arial" panose="020B0604020202020204" pitchFamily="34" charset="0"/>
                              <a:cs typeface="Arial" panose="020B0604020202020204" pitchFamily="34" charset="0"/>
                            </a:rPr>
                            <a:t>g</a:t>
                          </a: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03</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L</a:t>
                          </a:r>
                          <a:r>
                            <a:rPr lang="en-US" sz="2350" b="0" spc="-5">
                              <a:effectLst/>
                              <a:latin typeface="Arial" panose="020B0604020202020204" pitchFamily="34" charset="0"/>
                              <a:cs typeface="Arial" panose="020B0604020202020204" pitchFamily="34" charset="0"/>
                            </a:rPr>
                            <a:t>iC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200" b="0">
                              <a:effectLst/>
                              <a:latin typeface="Arial" panose="020B0604020202020204" pitchFamily="34" charset="0"/>
                              <a:cs typeface="Arial" panose="020B0604020202020204" pitchFamily="34" charset="0"/>
                            </a:rPr>
                            <a:t>C</a:t>
                          </a:r>
                          <a:r>
                            <a:rPr lang="en-US" sz="2200" b="0" baseline="-25000">
                              <a:effectLst/>
                              <a:latin typeface="Arial" panose="020B0604020202020204" pitchFamily="34" charset="0"/>
                              <a:cs typeface="Arial" panose="020B0604020202020204" pitchFamily="34" charset="0"/>
                            </a:rPr>
                            <a:t>2</a:t>
                          </a:r>
                          <a:r>
                            <a:rPr lang="en-US" sz="2200" b="0">
                              <a:effectLst/>
                              <a:latin typeface="Arial" panose="020B0604020202020204" pitchFamily="34" charset="0"/>
                              <a:cs typeface="Arial" panose="020B0604020202020204" pitchFamily="34" charset="0"/>
                            </a:rPr>
                            <a:t>H</a:t>
                          </a:r>
                          <a:r>
                            <a:rPr lang="en-US" sz="2200" b="0" baseline="-25000">
                              <a:effectLst/>
                              <a:latin typeface="Arial" panose="020B0604020202020204" pitchFamily="34" charset="0"/>
                              <a:cs typeface="Arial" panose="020B0604020202020204" pitchFamily="34" charset="0"/>
                            </a:rPr>
                            <a:t>5</a:t>
                          </a:r>
                          <a:r>
                            <a:rPr lang="en-US" sz="2200" b="0">
                              <a:effectLst/>
                              <a:latin typeface="Arial" panose="020B0604020202020204" pitchFamily="34" charset="0"/>
                              <a:cs typeface="Arial" panose="020B0604020202020204" pitchFamily="34" charset="0"/>
                            </a:rPr>
                            <a:t>OH (l)</a:t>
                          </a:r>
                          <a:endParaRPr lang="en-US" sz="2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63</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030399"/>
                      </a:ext>
                    </a:extLst>
                  </a:tr>
                </a:tbl>
              </a:graphicData>
            </a:graphic>
          </p:graphicFrame>
        </mc:Choice>
        <mc:Fallback xmlns="">
          <p:graphicFrame>
            <p:nvGraphicFramePr>
              <p:cNvPr id="3" name="Table 2">
                <a:extLst>
                  <a:ext uri="{FF2B5EF4-FFF2-40B4-BE49-F238E27FC236}">
                    <a16:creationId xmlns:a16="http://schemas.microsoft.com/office/drawing/2014/main" id="{4C4AED21-19C4-4F18-A068-D7B8BF223A21}"/>
                  </a:ext>
                </a:extLst>
              </p:cNvPr>
              <p:cNvGraphicFramePr>
                <a:graphicFrameLocks noGrp="1"/>
              </p:cNvGraphicFramePr>
              <p:nvPr>
                <p:extLst>
                  <p:ext uri="{D42A27DB-BD31-4B8C-83A1-F6EECF244321}">
                    <p14:modId xmlns:p14="http://schemas.microsoft.com/office/powerpoint/2010/main" val="3452666840"/>
                  </p:ext>
                </p:extLst>
              </p:nvPr>
            </p:nvGraphicFramePr>
            <p:xfrm>
              <a:off x="1524000" y="1920238"/>
              <a:ext cx="9143999" cy="4937763"/>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4189060304"/>
                        </a:ext>
                      </a:extLst>
                    </a:gridCol>
                    <a:gridCol w="1408930">
                      <a:extLst>
                        <a:ext uri="{9D8B030D-6E8A-4147-A177-3AD203B41FA5}">
                          <a16:colId xmlns:a16="http://schemas.microsoft.com/office/drawing/2014/main" val="240602266"/>
                        </a:ext>
                      </a:extLst>
                    </a:gridCol>
                    <a:gridCol w="1663217">
                      <a:extLst>
                        <a:ext uri="{9D8B030D-6E8A-4147-A177-3AD203B41FA5}">
                          <a16:colId xmlns:a16="http://schemas.microsoft.com/office/drawing/2014/main" val="1094908357"/>
                        </a:ext>
                      </a:extLst>
                    </a:gridCol>
                    <a:gridCol w="1407451">
                      <a:extLst>
                        <a:ext uri="{9D8B030D-6E8A-4147-A177-3AD203B41FA5}">
                          <a16:colId xmlns:a16="http://schemas.microsoft.com/office/drawing/2014/main" val="2744705627"/>
                        </a:ext>
                      </a:extLst>
                    </a:gridCol>
                    <a:gridCol w="1518333">
                      <a:extLst>
                        <a:ext uri="{9D8B030D-6E8A-4147-A177-3AD203B41FA5}">
                          <a16:colId xmlns:a16="http://schemas.microsoft.com/office/drawing/2014/main" val="1671420104"/>
                        </a:ext>
                      </a:extLst>
                    </a:gridCol>
                    <a:gridCol w="1407451">
                      <a:extLst>
                        <a:ext uri="{9D8B030D-6E8A-4147-A177-3AD203B41FA5}">
                          <a16:colId xmlns:a16="http://schemas.microsoft.com/office/drawing/2014/main" val="1485705001"/>
                        </a:ext>
                      </a:extLst>
                    </a:gridCol>
                  </a:tblGrid>
                  <a:tr h="1063550">
                    <a:tc>
                      <a:txBody>
                        <a:bodyPr/>
                        <a:lstStyle/>
                        <a:p>
                          <a:pPr marL="0" marR="0" algn="ctr">
                            <a:lnSpc>
                              <a:spcPct val="130000"/>
                            </a:lnSpc>
                            <a:spcBef>
                              <a:spcPts val="0"/>
                            </a:spcBef>
                            <a:spcAft>
                              <a:spcPts val="0"/>
                            </a:spcAft>
                          </a:pPr>
                          <a:r>
                            <a:rPr lang="en-US" sz="2350" dirty="0" err="1">
                              <a:effectLst/>
                              <a:latin typeface="Arial" panose="020B0604020202020204" pitchFamily="34" charset="0"/>
                              <a:cs typeface="Arial" panose="020B0604020202020204" pitchFamily="34" charset="0"/>
                            </a:rPr>
                            <a:t>Chất</a:t>
                          </a:r>
                          <a:endParaRPr lang="en-US" sz="23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24242" t="-571" r="-427273" b="-378286"/>
                          </a:stretch>
                        </a:blipFill>
                      </a:tcPr>
                    </a:tc>
                    <a:tc>
                      <a:txBody>
                        <a:bodyPr/>
                        <a:lstStyle/>
                        <a:p>
                          <a:pPr marL="0" marR="0" algn="ctr">
                            <a:lnSpc>
                              <a:spcPct val="130000"/>
                            </a:lnSpc>
                            <a:spcBef>
                              <a:spcPts val="0"/>
                            </a:spcBef>
                            <a:spcAft>
                              <a:spcPts val="0"/>
                            </a:spcAft>
                          </a:pPr>
                          <a:r>
                            <a:rPr lang="en-US" sz="2350" dirty="0" err="1">
                              <a:effectLst/>
                              <a:latin typeface="Arial" panose="020B0604020202020204" pitchFamily="34" charset="0"/>
                              <a:cs typeface="Arial" panose="020B0604020202020204" pitchFamily="34" charset="0"/>
                            </a:rPr>
                            <a:t>Chất</a:t>
                          </a:r>
                          <a:endParaRPr lang="en-US" sz="23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42424" t="-571" r="-209091" b="-378286"/>
                          </a:stretch>
                        </a:blipFill>
                      </a:tcPr>
                    </a:tc>
                    <a:tc>
                      <a:txBody>
                        <a:bodyPr/>
                        <a:lstStyle/>
                        <a:p>
                          <a:pPr marL="0" marR="0" algn="ctr">
                            <a:lnSpc>
                              <a:spcPct val="130000"/>
                            </a:lnSpc>
                            <a:spcBef>
                              <a:spcPts val="0"/>
                            </a:spcBef>
                            <a:spcAft>
                              <a:spcPts val="0"/>
                            </a:spcAft>
                          </a:pPr>
                          <a:r>
                            <a:rPr lang="en-US" sz="2350" dirty="0" err="1">
                              <a:effectLst/>
                              <a:latin typeface="Arial" panose="020B0604020202020204" pitchFamily="34" charset="0"/>
                              <a:cs typeface="Arial" panose="020B0604020202020204" pitchFamily="34" charset="0"/>
                            </a:rPr>
                            <a:t>Chất</a:t>
                          </a:r>
                          <a:endParaRPr lang="en-US" sz="23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50216" t="-571" r="-1299" b="-378286"/>
                          </a:stretch>
                        </a:blipFill>
                      </a:tcPr>
                    </a:tc>
                    <a:extLst>
                      <a:ext uri="{0D108BD9-81ED-4DB2-BD59-A6C34878D82A}">
                        <a16:rowId xmlns:a16="http://schemas.microsoft.com/office/drawing/2014/main" val="1094216663"/>
                      </a:ext>
                    </a:extLst>
                  </a:tr>
                  <a:tr h="487606">
                    <a:tc>
                      <a:txBody>
                        <a:bodyPr/>
                        <a:lstStyle/>
                        <a:p>
                          <a:pPr marL="0" marR="0" indent="-4762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S</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spc="-10" dirty="0">
                              <a:effectLst/>
                              <a:latin typeface="Arial" panose="020B0604020202020204" pitchFamily="34" charset="0"/>
                              <a:cs typeface="Arial" panose="020B0604020202020204" pitchFamily="34" charset="0"/>
                            </a:rPr>
                            <a:t>s</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4</a:t>
                          </a:r>
                          <a:r>
                            <a:rPr lang="en-US" sz="2350" b="0"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70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9</a:t>
                          </a:r>
                          <a:r>
                            <a:rPr lang="en-US" sz="2350" b="0" spc="-15" dirty="0">
                              <a:effectLst/>
                              <a:latin typeface="Arial" panose="020B0604020202020204" pitchFamily="34" charset="0"/>
                              <a:cs typeface="Arial" panose="020B0604020202020204" pitchFamily="34" charset="0"/>
                            </a:rPr>
                            <a:t>9,</a:t>
                          </a:r>
                          <a:r>
                            <a:rPr lang="en-US" sz="2350" b="0" dirty="0">
                              <a:effectLst/>
                              <a:latin typeface="Arial" panose="020B0604020202020204" pitchFamily="34" charset="0"/>
                              <a:cs typeface="Arial" panose="020B0604020202020204" pitchFamily="34" charset="0"/>
                            </a:rPr>
                            <a:t>50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PCl</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–287,00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944071"/>
                      </a:ext>
                    </a:extLst>
                  </a:tr>
                  <a:tr h="487606">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O </a:t>
                          </a:r>
                          <a:r>
                            <a:rPr lang="en-US" sz="2350" b="0" spc="-10"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1</a:t>
                          </a:r>
                          <a:r>
                            <a:rPr lang="en-US" sz="2350" b="0" spc="-15" dirty="0">
                              <a:effectLst/>
                              <a:latin typeface="Arial" panose="020B0604020202020204" pitchFamily="34" charset="0"/>
                              <a:cs typeface="Arial" panose="020B0604020202020204" pitchFamily="34" charset="0"/>
                            </a:rPr>
                            <a:t>0</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50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err="1">
                              <a:effectLst/>
                              <a:latin typeface="Arial" panose="020B0604020202020204" pitchFamily="34" charset="0"/>
                              <a:cs typeface="Arial" panose="020B0604020202020204" pitchFamily="34" charset="0"/>
                            </a:rPr>
                            <a:t>F</a:t>
                          </a:r>
                          <a:r>
                            <a:rPr lang="en-US" sz="2350" b="0" spc="-5" dirty="0" err="1">
                              <a:effectLst/>
                              <a:latin typeface="Arial" panose="020B0604020202020204" pitchFamily="34" charset="0"/>
                              <a:cs typeface="Arial" panose="020B0604020202020204" pitchFamily="34" charset="0"/>
                            </a:rPr>
                            <a:t>e</a:t>
                          </a:r>
                          <a:r>
                            <a:rPr lang="en-US" sz="2350" b="0" dirty="0" err="1">
                              <a:effectLst/>
                              <a:latin typeface="Arial" panose="020B0604020202020204" pitchFamily="34" charset="0"/>
                              <a:cs typeface="Arial" panose="020B0604020202020204" pitchFamily="34" charset="0"/>
                            </a:rPr>
                            <a:t>O</a:t>
                          </a:r>
                          <a:r>
                            <a:rPr lang="en-US" sz="2350" b="0" dirty="0">
                              <a:effectLst/>
                              <a:latin typeface="Arial" panose="020B0604020202020204" pitchFamily="34" charset="0"/>
                              <a:cs typeface="Arial" panose="020B0604020202020204" pitchFamily="34" charset="0"/>
                            </a:rPr>
                            <a:t>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5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–402,00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529493"/>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F</a:t>
                          </a:r>
                          <a:r>
                            <a:rPr lang="en-US" sz="2350" b="0" dirty="0">
                              <a:effectLst/>
                              <a:latin typeface="Arial" panose="020B0604020202020204" pitchFamily="34" charset="0"/>
                              <a:cs typeface="Arial" panose="020B0604020202020204" pitchFamily="34" charset="0"/>
                            </a:rPr>
                            <a:t>e</a:t>
                          </a:r>
                          <a:r>
                            <a:rPr lang="en-US" sz="2350" b="0" spc="-5"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2</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50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620986"/>
                      </a:ext>
                    </a:extLst>
                  </a:tr>
                  <a:tr h="487606">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F</a:t>
                          </a:r>
                          <a:r>
                            <a:rPr lang="en-US" sz="2350" b="0" dirty="0">
                              <a:effectLst/>
                              <a:latin typeface="Arial" panose="020B0604020202020204" pitchFamily="34" charset="0"/>
                              <a:cs typeface="Arial" panose="020B0604020202020204" pitchFamily="34" charset="0"/>
                            </a:rPr>
                            <a:t>e</a:t>
                          </a:r>
                          <a:r>
                            <a:rPr lang="en-US" sz="2350" b="0" spc="-5" baseline="-2500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–1121,00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–394,00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525362"/>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q</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6</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46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–359,00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SO</a:t>
                          </a:r>
                          <a:r>
                            <a:rPr lang="en-US" sz="2350" b="0" spc="-5"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–296,80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804795"/>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uO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5</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–218,00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CS</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l</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734401"/>
                      </a:ext>
                    </a:extLst>
                  </a:tr>
                  <a:tr h="487606">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Si</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bS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CH</a:t>
                          </a:r>
                          <a:r>
                            <a:rPr lang="en-US" sz="2350" b="0" baseline="-25000" dirty="0">
                              <a:effectLst/>
                              <a:latin typeface="Arial" panose="020B0604020202020204" pitchFamily="34" charset="0"/>
                              <a:cs typeface="Arial" panose="020B0604020202020204" pitchFamily="34" charset="0"/>
                            </a:rPr>
                            <a:t>4 </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–7</a:t>
                          </a:r>
                          <a:r>
                            <a:rPr lang="en-US" sz="2350" b="0" spc="-15" dirty="0">
                              <a:effectLst/>
                              <a:latin typeface="Arial" panose="020B0604020202020204" pitchFamily="34" charset="0"/>
                              <a:cs typeface="Arial" panose="020B0604020202020204" pitchFamily="34" charset="0"/>
                            </a:rPr>
                            <a:t>4</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87</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002954"/>
                      </a:ext>
                    </a:extLst>
                  </a:tr>
                  <a:tr h="460971">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A</a:t>
                          </a:r>
                          <a:r>
                            <a:rPr lang="en-US" sz="2350" b="0" dirty="0">
                              <a:effectLst/>
                              <a:latin typeface="Arial" panose="020B0604020202020204" pitchFamily="34" charset="0"/>
                              <a:cs typeface="Arial" panose="020B0604020202020204" pitchFamily="34" charset="0"/>
                            </a:rPr>
                            <a:t>g</a:t>
                          </a: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2</a:t>
                          </a:r>
                          <a:r>
                            <a:rPr lang="en-US" sz="2350" b="0" spc="-15" dirty="0">
                              <a:effectLst/>
                              <a:latin typeface="Arial" panose="020B0604020202020204" pitchFamily="34" charset="0"/>
                              <a:cs typeface="Arial" panose="020B0604020202020204" pitchFamily="34" charset="0"/>
                            </a:rPr>
                            <a:t>7</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03</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L</a:t>
                          </a:r>
                          <a:r>
                            <a:rPr lang="en-US" sz="2350" b="0" spc="-5" dirty="0">
                              <a:effectLst/>
                              <a:latin typeface="Arial" panose="020B0604020202020204" pitchFamily="34" charset="0"/>
                              <a:cs typeface="Arial" panose="020B0604020202020204" pitchFamily="34" charset="0"/>
                            </a:rPr>
                            <a:t>iC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–408,00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200" b="0" dirty="0">
                              <a:effectLst/>
                              <a:latin typeface="Arial" panose="020B0604020202020204" pitchFamily="34" charset="0"/>
                              <a:cs typeface="Arial" panose="020B0604020202020204" pitchFamily="34" charset="0"/>
                            </a:rPr>
                            <a:t>C</a:t>
                          </a:r>
                          <a:r>
                            <a:rPr lang="en-US" sz="2200" b="0" baseline="-25000" dirty="0">
                              <a:effectLst/>
                              <a:latin typeface="Arial" panose="020B0604020202020204" pitchFamily="34" charset="0"/>
                              <a:cs typeface="Arial" panose="020B0604020202020204" pitchFamily="34" charset="0"/>
                            </a:rPr>
                            <a:t>2</a:t>
                          </a:r>
                          <a:r>
                            <a:rPr lang="en-US" sz="2200" b="0" dirty="0">
                              <a:effectLst/>
                              <a:latin typeface="Arial" panose="020B0604020202020204" pitchFamily="34" charset="0"/>
                              <a:cs typeface="Arial" panose="020B0604020202020204" pitchFamily="34" charset="0"/>
                            </a:rPr>
                            <a:t>H</a:t>
                          </a:r>
                          <a:r>
                            <a:rPr lang="en-US" sz="2200" b="0" baseline="-25000" dirty="0">
                              <a:effectLst/>
                              <a:latin typeface="Arial" panose="020B0604020202020204" pitchFamily="34" charset="0"/>
                              <a:cs typeface="Arial" panose="020B0604020202020204" pitchFamily="34" charset="0"/>
                            </a:rPr>
                            <a:t>5</a:t>
                          </a:r>
                          <a:r>
                            <a:rPr lang="en-US" sz="2200" b="0" dirty="0">
                              <a:effectLst/>
                              <a:latin typeface="Arial" panose="020B0604020202020204" pitchFamily="34" charset="0"/>
                              <a:cs typeface="Arial" panose="020B0604020202020204" pitchFamily="34" charset="0"/>
                            </a:rPr>
                            <a:t>OH (l)</a:t>
                          </a:r>
                          <a:endParaRPr lang="en-US" sz="2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7</a:t>
                          </a:r>
                          <a:r>
                            <a:rPr lang="en-US" sz="2350" b="0" spc="-15" dirty="0">
                              <a:effectLst/>
                              <a:latin typeface="Arial" panose="020B0604020202020204" pitchFamily="34" charset="0"/>
                              <a:cs typeface="Arial" panose="020B0604020202020204" pitchFamily="34" charset="0"/>
                            </a:rPr>
                            <a:t>7</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63</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030399"/>
                      </a:ext>
                    </a:extLst>
                  </a:tr>
                </a:tbl>
              </a:graphicData>
            </a:graphic>
          </p:graphicFrame>
        </mc:Fallback>
      </mc:AlternateContent>
    </p:spTree>
    <p:extLst>
      <p:ext uri="{BB962C8B-B14F-4D97-AF65-F5344CB8AC3E}">
        <p14:creationId xmlns:p14="http://schemas.microsoft.com/office/powerpoint/2010/main" val="418186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C3767CB-5912-44CD-A75F-D16CEC6510A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p>
        </p:txBody>
      </p:sp>
      <p:cxnSp>
        <p:nvCxnSpPr>
          <p:cNvPr id="5" name="Straight Connector 4">
            <a:extLst>
              <a:ext uri="{FF2B5EF4-FFF2-40B4-BE49-F238E27FC236}">
                <a16:creationId xmlns:a16="http://schemas.microsoft.com/office/drawing/2014/main" id="{122E4A93-6D75-4875-A183-7061C20B5B47}"/>
              </a:ext>
            </a:extLst>
          </p:cNvPr>
          <p:cNvCxnSpPr>
            <a:cxnSpLocks/>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01F24C-AFB5-47D6-9705-9812CF47B07B}"/>
              </a:ext>
            </a:extLst>
          </p:cNvPr>
          <p:cNvSpPr txBox="1"/>
          <p:nvPr/>
        </p:nvSpPr>
        <p:spPr>
          <a:xfrm>
            <a:off x="3433763" y="312678"/>
            <a:ext cx="637628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TRẢ LỜI PHIẾU HỌC TẬP SỐ 5</a:t>
            </a:r>
          </a:p>
        </p:txBody>
      </p:sp>
      <p:graphicFrame>
        <p:nvGraphicFramePr>
          <p:cNvPr id="2" name="Table 1">
            <a:extLst>
              <a:ext uri="{FF2B5EF4-FFF2-40B4-BE49-F238E27FC236}">
                <a16:creationId xmlns:a16="http://schemas.microsoft.com/office/drawing/2014/main" id="{FD6E2974-B724-D3CE-705D-54EC383D3BDC}"/>
              </a:ext>
            </a:extLst>
          </p:cNvPr>
          <p:cNvGraphicFramePr>
            <a:graphicFrameLocks noGrp="1"/>
          </p:cNvGraphicFramePr>
          <p:nvPr>
            <p:extLst>
              <p:ext uri="{D42A27DB-BD31-4B8C-83A1-F6EECF244321}">
                <p14:modId xmlns:p14="http://schemas.microsoft.com/office/powerpoint/2010/main" val="1189507141"/>
              </p:ext>
            </p:extLst>
          </p:nvPr>
        </p:nvGraphicFramePr>
        <p:xfrm>
          <a:off x="812800" y="1166050"/>
          <a:ext cx="10611556" cy="4889310"/>
        </p:xfrm>
        <a:graphic>
          <a:graphicData uri="http://schemas.openxmlformats.org/drawingml/2006/table">
            <a:tbl>
              <a:tblPr firstRow="1" firstCol="1" bandRow="1"/>
              <a:tblGrid>
                <a:gridCol w="10611556">
                  <a:extLst>
                    <a:ext uri="{9D8B030D-6E8A-4147-A177-3AD203B41FA5}">
                      <a16:colId xmlns:a16="http://schemas.microsoft.com/office/drawing/2014/main" val="3332054137"/>
                    </a:ext>
                  </a:extLst>
                </a:gridCol>
              </a:tblGrid>
              <a:tr h="4720309">
                <a:tc>
                  <a:txBody>
                    <a:bodyPr/>
                    <a:lstStyle/>
                    <a:p>
                      <a:pPr algn="ctr">
                        <a:lnSpc>
                          <a:spcPct val="115000"/>
                        </a:lnSpc>
                        <a:spcAft>
                          <a:spcPts val="800"/>
                        </a:spcAft>
                        <a:tabLst>
                          <a:tab pos="180340" algn="l"/>
                        </a:tabLs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12446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1: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Enthalpy tạo thành của một chất là nhiệt kèm theo phản ứng tạo thành 1 mol chất đó từ các đơn chất bền nhất. Kí hiệu </a:t>
                      </a:r>
                      <a:r>
                        <a:rPr lang="en-US" sz="200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f</a:t>
                      </a:r>
                      <a:r>
                        <a:rPr lang="en-US" sz="2000">
                          <a:effectLst/>
                          <a:latin typeface="Times New Roman" panose="02020603050405020304" pitchFamily="18" charset="0"/>
                          <a:ea typeface="Calibri" panose="020F0502020204030204" pitchFamily="34" charset="0"/>
                          <a:cs typeface="Times New Roman" panose="02020603050405020304" pitchFamily="18" charset="0"/>
                        </a:rPr>
                        <a:t>H</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tính theo đơn vị kJ/mol hoặc kcal/mol. Enthalpy tạo thành trong điều kiện chuẩn được gọi là enthalpy tạo thành chuẩn (hay nhiệt tạo thành chuẩn). Kí hiệu là ∆</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2: </a:t>
                      </a:r>
                      <a:r>
                        <a:rPr lang="en-US" sz="2000">
                          <a:effectLst/>
                          <a:latin typeface="Times New Roman" panose="02020603050405020304" pitchFamily="18" charset="0"/>
                          <a:ea typeface="Calibri" panose="020F0502020204030204" pitchFamily="34" charset="0"/>
                          <a:cs typeface="Times New Roman" panose="02020603050405020304" pitchFamily="18" charset="0"/>
                        </a:rPr>
                        <a:t>Enthalpy tạo thành của một chất chất là nhiệt kèm theo phản ứng tạo thành 1 mol chất đó từ các đơn chất bền nhất. </a:t>
                      </a: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Enthalpy của phản ứng là lượng nhiệt tỏa ra hay thu vào của một phản ứng hóa học trong đkc.</a:t>
                      </a: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Ví dụ: S(s) + 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 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g) = –296,80 kJ/mol (enthalpy tạo thành)</a:t>
                      </a: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Zn(s) + 2HCl(aq) → ZnCl</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(aq) + H</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 –152,6 kJ/mol (biến thiên enthalpy của phản ứng)</a:t>
                      </a:r>
                    </a:p>
                    <a:p>
                      <a:pPr marR="7493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g) = – 296,80 kJ/mol là nhiệt lượng kèm theo khi tạo ra 1 mol 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từ các đơn chất bền ở điều kiện chuẩn (sulfur rắn và oxygen phân tử).</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spc="-3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&lt; 0, hợp chất SO</a:t>
                      </a:r>
                      <a:r>
                        <a:rPr lang="en-US" sz="2000" spc="-3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(g) bền hơn về mặt năng lượng so với các đơn chất bền S (s) và O</a:t>
                      </a:r>
                      <a:r>
                        <a:rPr lang="en-US" sz="2000" spc="-3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 (g).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3931" marR="639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333729"/>
                  </a:ext>
                </a:extLst>
              </a:tr>
            </a:tbl>
          </a:graphicData>
        </a:graphic>
      </p:graphicFrame>
    </p:spTree>
    <p:extLst>
      <p:ext uri="{BB962C8B-B14F-4D97-AF65-F5344CB8AC3E}">
        <p14:creationId xmlns:p14="http://schemas.microsoft.com/office/powerpoint/2010/main" val="136920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2365990" y="301050"/>
            <a:ext cx="746001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Ý NGHĨA CỦA DẤU VÀ GIÁ TRỊ </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3200" b="1" baseline="30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a:solidFill>
                <a:srgbClr val="C00000"/>
              </a:solidFill>
              <a:latin typeface="Arial" panose="020B0604020202020204" pitchFamily="34" charset="0"/>
              <a:cs typeface="Arial" panose="020B0604020202020204" pitchFamily="34" charset="0"/>
            </a:endParaRPr>
          </a:p>
        </p:txBody>
      </p:sp>
      <p:sp>
        <p:nvSpPr>
          <p:cNvPr id="8" name="Rectangle 5">
            <a:extLst>
              <a:ext uri="{FF2B5EF4-FFF2-40B4-BE49-F238E27FC236}">
                <a16:creationId xmlns:a16="http://schemas.microsoft.com/office/drawing/2014/main" id="{E7779BA2-56CB-CBE8-7470-5192368AD274}"/>
              </a:ext>
            </a:extLst>
          </p:cNvPr>
          <p:cNvSpPr>
            <a:spLocks noChangeArrowheads="1"/>
          </p:cNvSpPr>
          <p:nvPr/>
        </p:nvSpPr>
        <p:spPr bwMode="auto">
          <a:xfrm>
            <a:off x="798159" y="1166842"/>
            <a:ext cx="10595676" cy="45243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90488"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1pPr>
            <a:lvl2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2pPr>
            <a:lvl3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3pPr>
            <a:lvl4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4pPr>
            <a:lvl5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5pPr>
            <a:lvl6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6pPr>
            <a:lvl7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7pPr>
            <a:lvl8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8pPr>
            <a:lvl9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9pPr>
          </a:lstStyle>
          <a:p>
            <a:pPr marL="0" marR="0" lvl="0" indent="90488" algn="ctr" defTabSz="914400" rtl="0" eaLnBrk="0" fontAlgn="base" latinLnBrk="0" hangingPunct="0">
              <a:lnSpc>
                <a:spcPct val="100000"/>
              </a:lnSpc>
              <a:spcBef>
                <a:spcPct val="0"/>
              </a:spcBef>
              <a:spcAft>
                <a:spcPct val="0"/>
              </a:spcAft>
              <a:buClrTx/>
              <a:buSzTx/>
              <a:buFontTx/>
              <a:buNone/>
              <a:tabLst>
                <a:tab pos="423863" algn="l"/>
                <a:tab pos="461963" algn="l"/>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a:t>
            </a:r>
            <a:r>
              <a:rPr kumimoji="0" lang="en-US" altLang="en-US" sz="2400" b="1"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90488" algn="l" defTabSz="914400" rtl="0" eaLnBrk="0" fontAlgn="base" latinLnBrk="0" hangingPunct="0">
              <a:lnSpc>
                <a:spcPct val="100000"/>
              </a:lnSpc>
              <a:spcBef>
                <a:spcPct val="0"/>
              </a:spcBef>
              <a:spcAft>
                <a:spcPct val="0"/>
              </a:spcAft>
              <a:buClrTx/>
              <a:buSzTx/>
              <a:buFontTx/>
              <a:buNone/>
              <a:tabLst>
                <a:tab pos="423863" algn="l"/>
                <a:tab pos="461963" algn="l"/>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1: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 sát hình 13.5 SGK mô tả sơ đồ biểu diễn biến thiên enthalpy của phản ứng. Nhận xét về giá trị của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H</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0</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298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(sp) so với </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H</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0</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298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(cđ).</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a:p>
            <a:pPr defTabSz="914400"/>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Câu 2: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Cho hai phương trình nhiệt hóa học sau:</a:t>
            </a:r>
          </a:p>
          <a:p>
            <a:pPr defTabSz="914400"/>
            <a:endPar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defTabSz="914400"/>
            <a:endPar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defTabSz="914400"/>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So sánh nhiệt giữa 2 phản ứng. Phản ứng nào xảy ra thuận lợi hơn?</a:t>
            </a:r>
            <a:endParaRPr lang="en-US" altLang="en-US" sz="2400">
              <a:latin typeface="Times New Roman" panose="02020603050405020304" pitchFamily="18" charset="0"/>
              <a:cs typeface="Times New Roman" panose="02020603050405020304" pitchFamily="18" charset="0"/>
              <a:sym typeface="Symbol" panose="05050102010706020507" pitchFamily="18" charset="2"/>
            </a:endParaRPr>
          </a:p>
          <a:p>
            <a:pPr lvl="0" defTabSz="914400"/>
            <a:r>
              <a:rPr lang="en-US" altLang="en-US" sz="2400" b="1">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Câu 3: </a:t>
            </a:r>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Vẽ sơ đồ biểu diễn biến thiên enthalpy của phản ứng nhiệt phân CaCO</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3</a:t>
            </a:r>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p>
          <a:p>
            <a:pPr lvl="0" defTabSz="914400"/>
            <a:endPar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lvl="0" defTabSz="914400"/>
            <a:endPar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lvl="0" defTabSz="914400"/>
            <a:r>
              <a:rPr lang="en-US" altLang="en-US" sz="2400">
                <a:latin typeface="Times New Roman" panose="02020603050405020304" pitchFamily="18" charset="0"/>
                <a:ea typeface="Calibri" panose="020F0502020204030204" pitchFamily="34" charset="0"/>
                <a:cs typeface="Times New Roman" panose="02020603050405020304" pitchFamily="18" charset="0"/>
              </a:rPr>
              <a:t>Từ kết quả giải thích vì sao khi nung vôi cần cung cấp nhiệt liên tục, nếu dừng cung cấp nhiệt phản ứng sẽ không tiếp diễn?</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16" name="Rectangle 9">
            <a:extLst>
              <a:ext uri="{FF2B5EF4-FFF2-40B4-BE49-F238E27FC236}">
                <a16:creationId xmlns:a16="http://schemas.microsoft.com/office/drawing/2014/main" id="{46C0871D-B490-077E-E3BC-5C4657B697C9}"/>
              </a:ext>
            </a:extLst>
          </p:cNvPr>
          <p:cNvSpPr>
            <a:spLocks noChangeArrowheads="1"/>
          </p:cNvSpPr>
          <p:nvPr/>
        </p:nvSpPr>
        <p:spPr bwMode="auto">
          <a:xfrm>
            <a:off x="71196" y="3935284"/>
            <a:ext cx="115469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335EBCAD-81F8-F8E9-BD04-33F95759D51F}"/>
              </a:ext>
            </a:extLst>
          </p:cNvPr>
          <p:cNvPicPr>
            <a:picLocks noChangeAspect="1"/>
          </p:cNvPicPr>
          <p:nvPr/>
        </p:nvPicPr>
        <p:blipFill>
          <a:blip r:embed="rId2"/>
          <a:stretch>
            <a:fillRect/>
          </a:stretch>
        </p:blipFill>
        <p:spPr>
          <a:xfrm>
            <a:off x="895661" y="4343222"/>
            <a:ext cx="9078580" cy="622582"/>
          </a:xfrm>
          <a:prstGeom prst="rect">
            <a:avLst/>
          </a:prstGeom>
        </p:spPr>
      </p:pic>
      <p:pic>
        <p:nvPicPr>
          <p:cNvPr id="18" name="Picture 17">
            <a:extLst>
              <a:ext uri="{FF2B5EF4-FFF2-40B4-BE49-F238E27FC236}">
                <a16:creationId xmlns:a16="http://schemas.microsoft.com/office/drawing/2014/main" id="{62665088-54F9-129C-6BFD-0D7BEC00D8CF}"/>
              </a:ext>
            </a:extLst>
          </p:cNvPr>
          <p:cNvPicPr>
            <a:picLocks noChangeAspect="1"/>
          </p:cNvPicPr>
          <p:nvPr/>
        </p:nvPicPr>
        <p:blipFill>
          <a:blip r:embed="rId3"/>
          <a:stretch>
            <a:fillRect/>
          </a:stretch>
        </p:blipFill>
        <p:spPr>
          <a:xfrm>
            <a:off x="1268842" y="2682313"/>
            <a:ext cx="8326714" cy="901398"/>
          </a:xfrm>
          <a:prstGeom prst="rect">
            <a:avLst/>
          </a:prstGeom>
        </p:spPr>
      </p:pic>
    </p:spTree>
    <p:extLst>
      <p:ext uri="{BB962C8B-B14F-4D97-AF65-F5344CB8AC3E}">
        <p14:creationId xmlns:p14="http://schemas.microsoft.com/office/powerpoint/2010/main" val="3453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2365990" y="301050"/>
            <a:ext cx="746001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Ý NGHĨA CỦA DẤU VÀ GIÁ TRỊ </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3200" b="1" baseline="30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a:solidFill>
                <a:srgbClr val="C00000"/>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46C0871D-B490-077E-E3BC-5C4657B697C9}"/>
              </a:ext>
            </a:extLst>
          </p:cNvPr>
          <p:cNvSpPr>
            <a:spLocks noChangeArrowheads="1"/>
          </p:cNvSpPr>
          <p:nvPr/>
        </p:nvSpPr>
        <p:spPr bwMode="auto">
          <a:xfrm>
            <a:off x="71196" y="3935284"/>
            <a:ext cx="115469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graphicFrame>
        <p:nvGraphicFramePr>
          <p:cNvPr id="2" name="Table 1">
            <a:extLst>
              <a:ext uri="{FF2B5EF4-FFF2-40B4-BE49-F238E27FC236}">
                <a16:creationId xmlns:a16="http://schemas.microsoft.com/office/drawing/2014/main" id="{B6F5566B-AB75-EBF1-FF93-9CD5E7876C91}"/>
              </a:ext>
            </a:extLst>
          </p:cNvPr>
          <p:cNvGraphicFramePr>
            <a:graphicFrameLocks noGrp="1"/>
          </p:cNvGraphicFramePr>
          <p:nvPr>
            <p:extLst>
              <p:ext uri="{D42A27DB-BD31-4B8C-83A1-F6EECF244321}">
                <p14:modId xmlns:p14="http://schemas.microsoft.com/office/powerpoint/2010/main" val="363623401"/>
              </p:ext>
            </p:extLst>
          </p:nvPr>
        </p:nvGraphicFramePr>
        <p:xfrm>
          <a:off x="1493153" y="1147180"/>
          <a:ext cx="9654315" cy="5161153"/>
        </p:xfrm>
        <a:graphic>
          <a:graphicData uri="http://schemas.openxmlformats.org/drawingml/2006/table">
            <a:tbl>
              <a:tblPr firstRow="1" firstCol="1" bandRow="1"/>
              <a:tblGrid>
                <a:gridCol w="9654315">
                  <a:extLst>
                    <a:ext uri="{9D8B030D-6E8A-4147-A177-3AD203B41FA5}">
                      <a16:colId xmlns:a16="http://schemas.microsoft.com/office/drawing/2014/main" val="2799646797"/>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R="124460" indent="22225"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 </a:t>
                      </a:r>
                      <a:r>
                        <a:rPr lang="en-US" sz="2400">
                          <a:effectLst/>
                          <a:latin typeface="Times New Roman" panose="02020603050405020304" pitchFamily="18" charset="0"/>
                          <a:ea typeface="Calibri" panose="020F0502020204030204" pitchFamily="34" charset="0"/>
                          <a:cs typeface="Times New Roman" panose="02020603050405020304" pitchFamily="18" charset="0"/>
                        </a:rPr>
                        <a:t>Giá trị của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(sp) &lt; giá trị của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(cđ) </a:t>
                      </a:r>
                    </a:p>
                    <a:p>
                      <a:pPr marR="124460" indent="22225" algn="just">
                        <a:lnSpc>
                          <a:spcPct val="115000"/>
                        </a:lnSpc>
                        <a:spcAft>
                          <a:spcPts val="800"/>
                        </a:spcAft>
                      </a:pPr>
                      <a:r>
                        <a:rPr lang="en-US" sz="2400">
                          <a:effectLst/>
                          <a:latin typeface="Cambria Math" panose="02040503050406030204" pitchFamily="18" charset="0"/>
                          <a:ea typeface="Calibri" panose="020F0502020204030204" pitchFamily="34" charset="0"/>
                          <a:cs typeface="Cambria Math" panose="020405030504060302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&lt; 0: Phản ứng toả nhiệt.</a:t>
                      </a:r>
                    </a:p>
                    <a:p>
                      <a:pPr marR="74930" indent="22225"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Phản ứng (2) toả ra lượng nhiệt lớn hơn nên xảy ra thuận lợi hơn.</a:t>
                      </a:r>
                    </a:p>
                    <a:p>
                      <a:pPr>
                        <a:lnSpc>
                          <a:spcPct val="115000"/>
                        </a:lnSpc>
                        <a:spcAft>
                          <a:spcPts val="800"/>
                        </a:spcAft>
                        <a:tabLst>
                          <a:tab pos="424180" algn="l"/>
                          <a:tab pos="46228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a:t>
                      </a:r>
                      <a:r>
                        <a:rPr lang="en-US" sz="2400">
                          <a:effectLst/>
                          <a:latin typeface="Times New Roman" panose="02020603050405020304" pitchFamily="18" charset="0"/>
                          <a:ea typeface="Calibri" panose="020F0502020204030204" pitchFamily="34" charset="0"/>
                          <a:cs typeface="Times New Roman" panose="02020603050405020304" pitchFamily="18" charset="0"/>
                        </a:rPr>
                        <a:t> Sơ đồ biểu diễn biến thiên enthalpy của phản ứng nhiệt phân CaCO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3</a:t>
                      </a: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069873"/>
                  </a:ext>
                </a:extLst>
              </a:tr>
            </a:tbl>
          </a:graphicData>
        </a:graphic>
      </p:graphicFrame>
      <p:pic>
        <p:nvPicPr>
          <p:cNvPr id="9217" name="Picture 40" descr="A picture containing diagram&#10;&#10;Description automatically generated">
            <a:extLst>
              <a:ext uri="{FF2B5EF4-FFF2-40B4-BE49-F238E27FC236}">
                <a16:creationId xmlns:a16="http://schemas.microsoft.com/office/drawing/2014/main" id="{86BB01F3-DC56-957C-895B-2D0DABB04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408" y="3770490"/>
            <a:ext cx="3674244" cy="221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520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8701" y="1817147"/>
            <a:ext cx="8841565" cy="2000548"/>
          </a:xfrm>
          <a:prstGeom prst="rect">
            <a:avLst/>
          </a:prstGeom>
          <a:noFill/>
          <a:ln w="28575">
            <a:solidFill>
              <a:srgbClr val="FFC000"/>
            </a:solidFill>
          </a:ln>
        </p:spPr>
        <p:txBody>
          <a:bodyPr wrap="square" rtlCol="0">
            <a:spAutoFit/>
          </a:bodyPr>
          <a:lstStyle/>
          <a:p>
            <a:pPr algn="ctr"/>
            <a:r>
              <a:rPr lang="en-US" sz="3600" b="1">
                <a:solidFill>
                  <a:srgbClr val="FF0000"/>
                </a:solidFill>
              </a:rPr>
              <a:t>BÀI TẬP VỀ NHÀ</a:t>
            </a:r>
          </a:p>
          <a:p>
            <a:pPr algn="ctr"/>
            <a:r>
              <a:rPr lang="en-US" sz="4400">
                <a:latin typeface="Times New Roman" panose="02020603050405020304" pitchFamily="18" charset="0"/>
                <a:ea typeface="Calibri" panose="020F0502020204030204" pitchFamily="34" charset="0"/>
              </a:rPr>
              <a:t>T</a:t>
            </a:r>
            <a:r>
              <a:rPr lang="en-US" sz="4400">
                <a:effectLst/>
                <a:latin typeface="Times New Roman" panose="02020603050405020304" pitchFamily="18" charset="0"/>
                <a:ea typeface="Calibri" panose="020F0502020204030204" pitchFamily="34" charset="0"/>
              </a:rPr>
              <a:t>óm tắt nội dung chính của bài học bằng sơ đồ tư duy hoặc infographic.</a:t>
            </a:r>
            <a:endParaRPr lang="en-US" sz="6000" b="1">
              <a:solidFill>
                <a:srgbClr val="FF0000"/>
              </a:solidFill>
            </a:endParaRPr>
          </a:p>
        </p:txBody>
      </p:sp>
    </p:spTree>
    <p:extLst>
      <p:ext uri="{BB962C8B-B14F-4D97-AF65-F5344CB8AC3E}">
        <p14:creationId xmlns:p14="http://schemas.microsoft.com/office/powerpoint/2010/main" val="3309757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ìm shop bán nguyên liệu làm đồ handmade ở đâu? | Goviet Nhập Hàng Trung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112" y="1962719"/>
            <a:ext cx="6837529" cy="3964676"/>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p:cNvSpPr/>
          <p:nvPr/>
        </p:nvSpPr>
        <p:spPr>
          <a:xfrm>
            <a:off x="1953905" y="1041495"/>
            <a:ext cx="7983941" cy="788158"/>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rgbClr val="FF0000"/>
                </a:solidFill>
                <a:latin typeface="Cambria" panose="02040503050406030204" pitchFamily="18" charset="0"/>
                <a:ea typeface="Cambria" panose="02040503050406030204" pitchFamily="18" charset="0"/>
                <a:cs typeface="Times New Roman" panose="02020603050405020304" pitchFamily="18" charset="0"/>
              </a:rPr>
              <a:t>CẢM ƠN SỰ THEO DÕI CỦA CÁC BẠN!</a:t>
            </a:r>
          </a:p>
        </p:txBody>
      </p:sp>
    </p:spTree>
    <p:extLst>
      <p:ext uri="{BB962C8B-B14F-4D97-AF65-F5344CB8AC3E}">
        <p14:creationId xmlns:p14="http://schemas.microsoft.com/office/powerpoint/2010/main" val="79107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KHỞI ĐỘNG</a:t>
            </a:r>
          </a:p>
        </p:txBody>
      </p:sp>
      <p:sp>
        <p:nvSpPr>
          <p:cNvPr id="16" name="Rectangle 10">
            <a:extLst>
              <a:ext uri="{FF2B5EF4-FFF2-40B4-BE49-F238E27FC236}">
                <a16:creationId xmlns:a16="http://schemas.microsoft.com/office/drawing/2014/main" id="{03FA69FC-4691-4991-BFFF-A68958CCC7F8}"/>
              </a:ext>
            </a:extLst>
          </p:cNvPr>
          <p:cNvSpPr>
            <a:spLocks noChangeArrowheads="1"/>
          </p:cNvSpPr>
          <p:nvPr/>
        </p:nvSpPr>
        <p:spPr bwMode="auto">
          <a:xfrm>
            <a:off x="1871662" y="2568596"/>
            <a:ext cx="8448676"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endParaRPr lang="vi-VN" altLang="ko-KR" sz="2800">
              <a:latin typeface="Arial" panose="020B0604020202020204" pitchFamily="34" charset="0"/>
              <a:cs typeface="Arial" panose="020B0604020202020204" pitchFamily="34" charset="0"/>
            </a:endParaRPr>
          </a:p>
        </p:txBody>
      </p:sp>
      <p:sp>
        <p:nvSpPr>
          <p:cNvPr id="9" name="Rectangle 10">
            <a:extLst>
              <a:ext uri="{FF2B5EF4-FFF2-40B4-BE49-F238E27FC236}">
                <a16:creationId xmlns:a16="http://schemas.microsoft.com/office/drawing/2014/main" id="{0A42AFDE-6962-9D0A-327A-48FF2D6E2E94}"/>
              </a:ext>
            </a:extLst>
          </p:cNvPr>
          <p:cNvSpPr>
            <a:spLocks noChangeArrowheads="1"/>
          </p:cNvSpPr>
          <p:nvPr/>
        </p:nvSpPr>
        <p:spPr bwMode="auto">
          <a:xfrm>
            <a:off x="1793787" y="1119141"/>
            <a:ext cx="8604426" cy="26327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cs typeface="Times New Roman" panose="02020603050405020304" pitchFamily="18" charset="0"/>
              </a:rPr>
              <a:t>Câu</a:t>
            </a:r>
            <a:r>
              <a:rPr lang="en-US" sz="2800" b="1">
                <a:latin typeface="Times New Roman" panose="02020603050405020304" pitchFamily="18" charset="0"/>
                <a:ea typeface="Calibri" panose="020F0502020204030204" pitchFamily="34" charset="0"/>
                <a:cs typeface="Times New Roman" panose="02020603050405020304" pitchFamily="18" charset="0"/>
              </a:rPr>
              <a:t> 1: </a:t>
            </a:r>
            <a:r>
              <a:rPr lang="en-US" sz="2800">
                <a:latin typeface="Times New Roman" panose="02020603050405020304" pitchFamily="18" charset="0"/>
                <a:ea typeface="Calibri" panose="020F0502020204030204" pitchFamily="34" charset="0"/>
                <a:cs typeface="Times New Roman" panose="02020603050405020304" pitchFamily="18" charset="0"/>
              </a:rPr>
              <a:t>HS </a:t>
            </a:r>
            <a:r>
              <a:rPr lang="en-US" sz="2800" err="1">
                <a:latin typeface="Times New Roman" panose="02020603050405020304" pitchFamily="18" charset="0"/>
                <a:ea typeface="Calibri" panose="020F0502020204030204" pitchFamily="34" charset="0"/>
                <a:cs typeface="Times New Roman" panose="02020603050405020304" pitchFamily="18" charset="0"/>
              </a:rPr>
              <a:t>quan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sát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hình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ảnh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hoặc</a:t>
            </a:r>
            <a:r>
              <a:rPr lang="en-US" sz="2800">
                <a:latin typeface="Times New Roman" panose="02020603050405020304" pitchFamily="18" charset="0"/>
                <a:ea typeface="Calibri" panose="020F0502020204030204" pitchFamily="34" charset="0"/>
                <a:cs typeface="Times New Roman" panose="02020603050405020304" pitchFamily="18" charset="0"/>
              </a:rPr>
              <a:t> video)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pháo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hoa</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đốt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cháy</a:t>
            </a:r>
            <a:r>
              <a:rPr lang="en-US" sz="2800">
                <a:latin typeface="Times New Roman" panose="02020603050405020304" pitchFamily="18" charset="0"/>
                <a:ea typeface="Calibri" panose="020F0502020204030204" pitchFamily="34" charset="0"/>
                <a:cs typeface="Times New Roman" panose="02020603050405020304" pitchFamily="18" charset="0"/>
              </a:rPr>
              <a:t> gas,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phân</a:t>
            </a:r>
            <a:r>
              <a:rPr lang="en-US" sz="2800">
                <a:latin typeface="Times New Roman" panose="02020603050405020304" pitchFamily="18" charset="0"/>
                <a:ea typeface="Calibri" panose="020F0502020204030204" pitchFamily="34" charset="0"/>
                <a:cs typeface="Times New Roman" panose="02020603050405020304" pitchFamily="18" charset="0"/>
              </a:rPr>
              <a:t> Cu(OH)</a:t>
            </a:r>
            <a:r>
              <a:rPr lang="en-US" sz="28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biết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sinh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cần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cấp</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rPr>
              <a:t>Câu</a:t>
            </a:r>
            <a:r>
              <a:rPr lang="en-US" sz="2800" b="1">
                <a:latin typeface="Times New Roman" panose="02020603050405020304" pitchFamily="18" charset="0"/>
                <a:ea typeface="Calibri" panose="020F0502020204030204" pitchFamily="34" charset="0"/>
              </a:rPr>
              <a:t> 2:</a:t>
            </a:r>
            <a:r>
              <a:rPr lang="en-US" sz="2800">
                <a:latin typeface="Times New Roman" panose="02020603050405020304" pitchFamily="18" charset="0"/>
                <a:ea typeface="Calibri" panose="020F0502020204030204" pitchFamily="34" charset="0"/>
              </a:rPr>
              <a:t> Cho </a:t>
            </a:r>
            <a:r>
              <a:rPr lang="en-US" sz="2800" err="1">
                <a:latin typeface="Times New Roman" panose="02020603050405020304" pitchFamily="18" charset="0"/>
                <a:ea typeface="Calibri" panose="020F0502020204030204" pitchFamily="34" charset="0"/>
              </a:rPr>
              <a:t>ví</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dụ</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phản</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ứng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có</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kèm</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theo</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sự</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thay</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đổi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lượng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dưới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dạng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nhiệt</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trong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cuộc</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sống</a:t>
            </a:r>
            <a:r>
              <a:rPr lang="en-US" sz="2800">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1202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wipe(down)">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C4E418-F513-44A6-BE8F-B793F6E7095B}"/>
              </a:ext>
            </a:extLst>
          </p:cNvPr>
          <p:cNvSpPr>
            <a:spLocks noGrp="1"/>
          </p:cNvSpPr>
          <p:nvPr>
            <p:ph type="subTitle" idx="1"/>
          </p:nvPr>
        </p:nvSpPr>
        <p:spPr>
          <a:xfrm>
            <a:off x="2309247" y="2749721"/>
            <a:ext cx="6142420" cy="977621"/>
          </a:xfrm>
        </p:spPr>
        <p:txBody>
          <a:bodyPr>
            <a:normAutofit fontScale="77500" lnSpcReduction="20000"/>
          </a:bodyPr>
          <a:lstStyle/>
          <a:p>
            <a:pPr algn="ctr"/>
            <a:r>
              <a:rPr lang="en-US" sz="4000" b="1" cap="none" dirty="0">
                <a:ln w="22225">
                  <a:solidFill>
                    <a:schemeClr val="accent2"/>
                  </a:solidFill>
                  <a:prstDash val="solid"/>
                </a:ln>
                <a:solidFill>
                  <a:schemeClr val="accent2">
                    <a:lumMod val="40000"/>
                    <a:lumOff val="60000"/>
                  </a:schemeClr>
                </a:solidFill>
              </a:rPr>
              <a:t>TRÒ CHƠI LẬT MẢNH GHÉP</a:t>
            </a:r>
          </a:p>
        </p:txBody>
      </p:sp>
      <p:pic>
        <p:nvPicPr>
          <p:cNvPr id="1026" name="Picture 2">
            <a:extLst>
              <a:ext uri="{FF2B5EF4-FFF2-40B4-BE49-F238E27FC236}">
                <a16:creationId xmlns:a16="http://schemas.microsoft.com/office/drawing/2014/main" id="{D0B0D412-E1A7-4056-91B7-A021BCD1500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60838" y="959987"/>
            <a:ext cx="2138516" cy="1669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FEC1C8-3CF6-4138-BE63-C1169EBFEC7A}"/>
              </a:ext>
            </a:extLst>
          </p:cNvPr>
          <p:cNvSpPr/>
          <p:nvPr/>
        </p:nvSpPr>
        <p:spPr>
          <a:xfrm>
            <a:off x="3160178" y="185267"/>
            <a:ext cx="416011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a:ln w="22225">
                  <a:solidFill>
                    <a:srgbClr val="DE478E"/>
                  </a:solidFill>
                  <a:prstDash val="solid"/>
                </a:ln>
                <a:solidFill>
                  <a:srgbClr val="DE478E">
                    <a:lumMod val="40000"/>
                    <a:lumOff val="60000"/>
                  </a:srgbClr>
                </a:solidFill>
                <a:latin typeface="Gill Sans MT" panose="020B0502020104020203"/>
              </a:rPr>
              <a:t>LUYỆN TẬP</a:t>
            </a:r>
            <a:endParaRPr kumimoji="0" lang="en-US" sz="5400" b="1" i="0" u="none" strike="noStrike" kern="1200" cap="none" spc="0" normalizeH="0" baseline="0" noProof="0" dirty="0">
              <a:ln w="22225">
                <a:solidFill>
                  <a:srgbClr val="DE478E"/>
                </a:solidFill>
                <a:prstDash val="solid"/>
              </a:ln>
              <a:solidFill>
                <a:srgbClr val="DE478E">
                  <a:lumMod val="40000"/>
                  <a:lumOff val="60000"/>
                </a:srgbClr>
              </a:solidFill>
              <a:effectLst/>
              <a:uLnTx/>
              <a:uFillTx/>
              <a:latin typeface="Gill Sans MT" panose="020B0502020104020203"/>
              <a:ea typeface="+mn-ea"/>
              <a:cs typeface="+mn-cs"/>
            </a:endParaRPr>
          </a:p>
        </p:txBody>
      </p:sp>
      <p:sp>
        <p:nvSpPr>
          <p:cNvPr id="6" name="Speech Bubble: Oval 5">
            <a:extLst>
              <a:ext uri="{FF2B5EF4-FFF2-40B4-BE49-F238E27FC236}">
                <a16:creationId xmlns:a16="http://schemas.microsoft.com/office/drawing/2014/main" id="{33A47BC8-E9FC-48FE-8A5E-B65990E9900F}"/>
              </a:ext>
            </a:extLst>
          </p:cNvPr>
          <p:cNvSpPr/>
          <p:nvPr/>
        </p:nvSpPr>
        <p:spPr>
          <a:xfrm>
            <a:off x="8289436" y="1290544"/>
            <a:ext cx="3930179" cy="2729091"/>
          </a:xfrm>
          <a:prstGeom prst="wedgeEllipseCallout">
            <a:avLst>
              <a:gd name="adj1" fmla="val -63524"/>
              <a:gd name="adj2" fmla="val 657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rPr>
              <a:t>Em hãy chọn câu hỏi bất kì, trả lời đúng sẽ mở được 1 mảnh ghép của bức tranh bí mật.</a:t>
            </a:r>
          </a:p>
        </p:txBody>
      </p:sp>
      <p:pic>
        <p:nvPicPr>
          <p:cNvPr id="10" name="Picture 4" descr="question mark what Sticker by Aminal Stickers">
            <a:extLst>
              <a:ext uri="{FF2B5EF4-FFF2-40B4-BE49-F238E27FC236}">
                <a16:creationId xmlns:a16="http://schemas.microsoft.com/office/drawing/2014/main" id="{FC884C4A-AAE2-46BE-9717-19C06135CA0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2605" y="3577406"/>
            <a:ext cx="2007316" cy="2007316"/>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C67D02A4-7534-4D24-8646-531560AC16A0}"/>
              </a:ext>
            </a:extLst>
          </p:cNvPr>
          <p:cNvSpPr/>
          <p:nvPr/>
        </p:nvSpPr>
        <p:spPr>
          <a:xfrm>
            <a:off x="44121" y="3727342"/>
            <a:ext cx="3930179" cy="2270096"/>
          </a:xfrm>
          <a:prstGeom prst="wedgeEllipseCallout">
            <a:avLst>
              <a:gd name="adj1" fmla="val 85829"/>
              <a:gd name="adj2" fmla="val -85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rPr>
              <a:t>Hãy đoán xem hình ảnh bí mật ẩn sau các mảnh ghép là gì nhé!</a:t>
            </a:r>
          </a:p>
        </p:txBody>
      </p:sp>
    </p:spTree>
    <p:extLst>
      <p:ext uri="{BB962C8B-B14F-4D97-AF65-F5344CB8AC3E}">
        <p14:creationId xmlns:p14="http://schemas.microsoft.com/office/powerpoint/2010/main" val="1295621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 presetClass="entr" presetSubtype="4"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16" presetClass="entr" presetSubtype="21"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5500"/>
                            </p:stCondLst>
                            <p:childTnLst>
                              <p:par>
                                <p:cTn id="24" presetID="6" presetClass="entr" presetSubtype="16" fill="hold" grpId="0" nodeType="after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par>
                          <p:cTn id="27" fill="hold">
                            <p:stCondLst>
                              <p:cond delay="8500"/>
                            </p:stCondLst>
                            <p:childTnLst>
                              <p:par>
                                <p:cTn id="28" presetID="6" presetClass="entr" presetSubtype="16" fill="hold" grpId="0" nodeType="after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king soda là gì? 5 Công dụng của Baking soda nhân viên khách sạn – nhà  hàng cần biết">
            <a:extLst>
              <a:ext uri="{FF2B5EF4-FFF2-40B4-BE49-F238E27FC236}">
                <a16:creationId xmlns:a16="http://schemas.microsoft.com/office/drawing/2014/main" id="{558FC831-6386-4EB6-3C51-4DA6473EAB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008" y="1123541"/>
            <a:ext cx="6729545" cy="448636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8"/>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8"/>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7"/>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2" name="TextBox 1">
            <a:extLst>
              <a:ext uri="{FF2B5EF4-FFF2-40B4-BE49-F238E27FC236}">
                <a16:creationId xmlns:a16="http://schemas.microsoft.com/office/drawing/2014/main" id="{B903BADC-47B9-4E2A-9E7A-F2D5457926C5}"/>
              </a:ext>
            </a:extLst>
          </p:cNvPr>
          <p:cNvSpPr txBox="1"/>
          <p:nvPr/>
        </p:nvSpPr>
        <p:spPr>
          <a:xfrm>
            <a:off x="2888251" y="6182188"/>
            <a:ext cx="812460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ĐI TÌM HÌNH ẢNH BÍ MẬT ẨN SAU MẢNH GHÉP CÁC EM NHÉ!!</a:t>
            </a:r>
          </a:p>
        </p:txBody>
      </p:sp>
    </p:spTree>
    <p:extLst>
      <p:ext uri="{BB962C8B-B14F-4D97-AF65-F5344CB8AC3E}">
        <p14:creationId xmlns:p14="http://schemas.microsoft.com/office/powerpoint/2010/main" val="39918729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688622" y="410935"/>
            <a:ext cx="1066880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kumimoji="0" lang="en-US" sz="2200" b="1" i="0" u="none" strike="noStrike" kern="1200" cap="none" spc="0" normalizeH="0" baseline="0" noProof="0">
                <a:ln>
                  <a:noFill/>
                </a:ln>
                <a:solidFill>
                  <a:prstClr val="white"/>
                </a:solidFill>
                <a:effectLst/>
                <a:uLnTx/>
                <a:uFillTx/>
                <a:latin typeface="Times New Roman" panose="02020603050405020304" pitchFamily="18" charset="0"/>
              </a:rPr>
              <a:t>Câu 1: </a:t>
            </a:r>
            <a:r>
              <a:rPr lang="vi-VN" sz="2200" b="1">
                <a:solidFill>
                  <a:prstClr val="white"/>
                </a:solidFill>
                <a:latin typeface="Times New Roman" panose="02020603050405020304" pitchFamily="18" charset="0"/>
              </a:rPr>
              <a:t>Sơ đồ biểu diễn biến thiên enthalpy của phản ứng:  A + B </a:t>
            </a:r>
            <a:r>
              <a:rPr lang="vi-VN" sz="2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vi-VN" sz="2200" b="1">
                <a:solidFill>
                  <a:prstClr val="white"/>
                </a:solidFill>
                <a:latin typeface="Times New Roman" panose="02020603050405020304" pitchFamily="18" charset="0"/>
              </a:rPr>
              <a:t>C + D có dạng:</a:t>
            </a:r>
            <a:endParaRPr lang="en-US" sz="2200" b="1">
              <a:solidFill>
                <a:prstClr val="white"/>
              </a:solidFill>
              <a:latin typeface="Times New Roman" panose="02020603050405020304" pitchFamily="18" charset="0"/>
            </a:endParaRPr>
          </a:p>
          <a:p>
            <a:pPr algn="just">
              <a:lnSpc>
                <a:spcPct val="115000"/>
              </a:lnSpc>
              <a:spcAft>
                <a:spcPts val="800"/>
              </a:spcAft>
            </a:pPr>
            <a:r>
              <a:rPr lang="en-US" sz="2200">
                <a:latin typeface="Times New Roman" panose="02020603050405020304" pitchFamily="18" charset="0"/>
                <a:cs typeface="Times New Roman" panose="02020603050405020304" pitchFamily="18" charset="0"/>
              </a:rPr>
              <a:t>Phát biểu nào sau đây là đúng?</a:t>
            </a:r>
            <a:endParaRPr lang="en-US" sz="22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vi-VN" sz="2200">
                <a:latin typeface="Times New Roman" panose="02020603050405020304" pitchFamily="18" charset="0"/>
                <a:ea typeface="Times New Roman" panose="02020603050405020304" pitchFamily="18" charset="0"/>
                <a:cs typeface="Times New Roman" panose="02020603050405020304" pitchFamily="18" charset="0"/>
              </a:rPr>
              <a:t>A.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t</a:t>
            </a:r>
            <a:r>
              <a:rPr lang="vi-VN" sz="2200">
                <a:latin typeface="Times New Roman" panose="02020603050405020304" pitchFamily="18" charset="0"/>
                <a:ea typeface="Yu Mincho" panose="02020400000000000000" pitchFamily="18" charset="-128"/>
                <a:cs typeface="Times New Roman" panose="02020603050405020304" pitchFamily="18" charset="0"/>
              </a:rPr>
              <a:t>oả nhiệt</a:t>
            </a:r>
            <a:r>
              <a:rPr lang="en-US" sz="2200">
                <a:latin typeface="Times New Roman" panose="02020603050405020304" pitchFamily="18" charset="0"/>
                <a:ea typeface="Yu Mincho" panose="02020400000000000000" pitchFamily="18" charset="-128"/>
                <a:cs typeface="Times New Roman" panose="02020603050405020304" pitchFamily="18" charset="0"/>
              </a:rPr>
              <a:t>.           </a:t>
            </a:r>
            <a:r>
              <a:rPr lang="en-US" sz="2200">
                <a:latin typeface="Times New Roman" panose="02020603050405020304" pitchFamily="18" charset="0"/>
                <a:ea typeface="Times New Roman" panose="02020603050405020304" pitchFamily="18" charset="0"/>
                <a:cs typeface="Times New Roman" panose="02020603050405020304" pitchFamily="18" charset="0"/>
              </a:rPr>
              <a:t>B.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hấp thụ nhiệt lượng từ môi trường xung quanh.</a:t>
            </a:r>
            <a:endParaRPr lang="en-US" sz="22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200">
                <a:latin typeface="Times New Roman" panose="02020603050405020304" pitchFamily="18" charset="0"/>
                <a:ea typeface="Times New Roman" panose="02020603050405020304" pitchFamily="18" charset="0"/>
                <a:cs typeface="Times New Roman" panose="02020603050405020304" pitchFamily="18" charset="0"/>
              </a:rPr>
              <a:t>C.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a:t>
            </a:r>
            <a:r>
              <a:rPr lang="en-US" sz="2200">
                <a:latin typeface="Times New Roman" panose="02020603050405020304" pitchFamily="18" charset="0"/>
                <a:ea typeface="Yu Mincho" panose="02020400000000000000" pitchFamily="18" charset="-128"/>
                <a:cs typeface="Times New Roman" panose="02020603050405020304" pitchFamily="18" charset="0"/>
              </a:rPr>
              <a:t>thu nhiệt.           </a:t>
            </a:r>
            <a:r>
              <a:rPr lang="en-US" sz="2200">
                <a:latin typeface="Times New Roman" panose="02020603050405020304" pitchFamily="18" charset="0"/>
                <a:ea typeface="Times New Roman" panose="02020603050405020304" pitchFamily="18" charset="0"/>
                <a:cs typeface="Times New Roman" panose="02020603050405020304" pitchFamily="18" charset="0"/>
              </a:rPr>
              <a:t>D.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không có sự thay đổi năng lượng.	</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Snip Diagonal Corner Rectangle 49"/>
          <p:cNvSpPr/>
          <p:nvPr/>
        </p:nvSpPr>
        <p:spPr>
          <a:xfrm>
            <a:off x="834571" y="5113868"/>
            <a:ext cx="10522857" cy="47461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Đáp án</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Picture 4">
            <a:extLst>
              <a:ext uri="{FF2B5EF4-FFF2-40B4-BE49-F238E27FC236}">
                <a16:creationId xmlns:a16="http://schemas.microsoft.com/office/drawing/2014/main" id="{505F7F28-F440-A4CA-1A7B-A4C15D9E71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0101" y="2638879"/>
            <a:ext cx="4309987" cy="2474990"/>
          </a:xfrm>
          <a:prstGeom prst="rect">
            <a:avLst/>
          </a:prstGeom>
          <a:noFill/>
          <a:ln>
            <a:noFill/>
          </a:ln>
        </p:spPr>
      </p:pic>
    </p:spTree>
    <p:extLst>
      <p:ext uri="{BB962C8B-B14F-4D97-AF65-F5344CB8AC3E}">
        <p14:creationId xmlns:p14="http://schemas.microsoft.com/office/powerpoint/2010/main" val="19754461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pt-BR" sz="3200">
                <a:latin typeface="Times New Roman" panose="02020603050405020304" pitchFamily="18" charset="0"/>
                <a:ea typeface="Calibri" panose="020F0502020204030204" pitchFamily="34" charset="0"/>
              </a:rPr>
              <a:t>Câu 2: Cho p</a:t>
            </a:r>
            <a:r>
              <a:rPr lang="en-US" sz="3200">
                <a:latin typeface="Times New Roman" panose="02020603050405020304" pitchFamily="18" charset="0"/>
                <a:ea typeface="Calibri" panose="020F0502020204030204" pitchFamily="34" charset="0"/>
              </a:rPr>
              <a:t>hương trình nhiệt hóa học của phản ứng:</a:t>
            </a:r>
          </a:p>
          <a:p>
            <a:pPr lvl="0" algn="just" defTabSz="914400">
              <a:defRPr/>
            </a:pP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CO</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rPr>
              <a:t>2</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(g)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CO (g) + 1/2O</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rPr>
              <a:t>2</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 (g)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sym typeface="Symbol" panose="05050102010706020507" pitchFamily="18" charset="2"/>
              </a:rPr>
              <a:t>f</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H</a:t>
            </a:r>
            <a:r>
              <a:rPr kumimoji="0" lang="en-US" sz="3200" i="0" u="none" strike="noStrike" kern="1200" cap="none" spc="0" normalizeH="0" baseline="30000" noProof="0">
                <a:ln>
                  <a:noFill/>
                </a:ln>
                <a:solidFill>
                  <a:prstClr val="white"/>
                </a:solidFill>
                <a:effectLst/>
                <a:uLnTx/>
                <a:uFillTx/>
                <a:latin typeface="Times New Roman" panose="02020603050405020304" pitchFamily="18" charset="0"/>
                <a:cs typeface="+mn-cs"/>
                <a:sym typeface="Symbol" panose="05050102010706020507" pitchFamily="18" charset="2"/>
              </a:rPr>
              <a:t>0</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sym typeface="Symbol" panose="05050102010706020507" pitchFamily="18" charset="2"/>
              </a:rPr>
              <a:t>298</a:t>
            </a:r>
            <a:r>
              <a:rPr kumimoji="0" lang="en-US" sz="3200" i="0" u="none" strike="noStrike" kern="1200" cap="none" spc="0" normalizeH="0" noProof="0">
                <a:ln>
                  <a:noFill/>
                </a:ln>
                <a:solidFill>
                  <a:prstClr val="white"/>
                </a:solidFill>
                <a:effectLst/>
                <a:uLnTx/>
                <a:uFillTx/>
                <a:latin typeface="Times New Roman" panose="02020603050405020304" pitchFamily="18" charset="0"/>
                <a:cs typeface="+mn-cs"/>
                <a:sym typeface="Symbol" panose="05050102010706020507" pitchFamily="18" charset="2"/>
              </a:rPr>
              <a:t> = +280 kJ</a:t>
            </a:r>
          </a:p>
          <a:p>
            <a:pPr algn="just"/>
            <a:r>
              <a:rPr lang="en-US" sz="2400">
                <a:latin typeface="Times New Roman" panose="02020603050405020304" pitchFamily="18" charset="0"/>
                <a:cs typeface="Times New Roman" panose="02020603050405020304" pitchFamily="18" charset="0"/>
              </a:rPr>
              <a:t>Lượng nhiệt cần cung cấp để tạo thành 56 g CO(</a:t>
            </a:r>
            <a:r>
              <a:rPr lang="en-US" sz="2400" i="1">
                <a:latin typeface="Times New Roman" panose="02020603050405020304" pitchFamily="18" charset="0"/>
                <a:cs typeface="Times New Roman" panose="02020603050405020304" pitchFamily="18" charset="0"/>
              </a:rPr>
              <a:t>g</a:t>
            </a:r>
            <a:r>
              <a:rPr lang="en-US" sz="2400">
                <a:latin typeface="Times New Roman" panose="02020603050405020304" pitchFamily="18" charset="0"/>
                <a:cs typeface="Times New Roman" panose="02020603050405020304" pitchFamily="18" charset="0"/>
              </a:rPr>
              <a:t>) là</a:t>
            </a:r>
          </a:p>
          <a:p>
            <a:pPr algn="just"/>
            <a:r>
              <a:rPr lang="pt-BR" sz="2400">
                <a:latin typeface="Times New Roman" panose="02020603050405020304" pitchFamily="18" charset="0"/>
                <a:cs typeface="Times New Roman" panose="02020603050405020304" pitchFamily="18" charset="0"/>
              </a:rPr>
              <a:t>A.</a:t>
            </a:r>
            <a:r>
              <a:rPr lang="en-US" sz="2400">
                <a:latin typeface="Times New Roman" panose="02020603050405020304" pitchFamily="18" charset="0"/>
                <a:cs typeface="Times New Roman" panose="02020603050405020304" pitchFamily="18" charset="0"/>
              </a:rPr>
              <a:t> + 140 kJ. </a:t>
            </a:r>
            <a:r>
              <a:rPr lang="pt-BR" sz="2400">
                <a:latin typeface="Times New Roman" panose="02020603050405020304" pitchFamily="18" charset="0"/>
                <a:cs typeface="Times New Roman" panose="02020603050405020304" pitchFamily="18" charset="0"/>
              </a:rPr>
              <a:t> 	           B. </a:t>
            </a:r>
            <a:r>
              <a:rPr lang="en-US" sz="2400">
                <a:latin typeface="Times New Roman" panose="02020603050405020304" pitchFamily="18" charset="0"/>
                <a:cs typeface="Times New Roman" panose="02020603050405020304" pitchFamily="18" charset="0"/>
              </a:rPr>
              <a:t>+ 560 kJ</a:t>
            </a:r>
            <a:r>
              <a:rPr lang="pt-BR" sz="2400">
                <a:latin typeface="Times New Roman" panose="02020603050405020304" pitchFamily="18" charset="0"/>
                <a:cs typeface="Times New Roman" panose="02020603050405020304" pitchFamily="18" charset="0"/>
              </a:rPr>
              <a:t>.   	          C. –140 kJ.		D. –</a:t>
            </a:r>
            <a:r>
              <a:rPr lang="en-US" sz="2400">
                <a:latin typeface="Times New Roman" panose="02020603050405020304" pitchFamily="18" charset="0"/>
                <a:cs typeface="Times New Roman" panose="02020603050405020304" pitchFamily="18" charset="0"/>
              </a:rPr>
              <a:t>560 kJ.</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B</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1158221"/>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3200" b="1">
                <a:solidFill>
                  <a:prstClr val="white"/>
                </a:solidFill>
                <a:latin typeface="Times New Roman" panose="02020603050405020304" pitchFamily="18" charset="0"/>
                <a:cs typeface="Times New Roman" panose="02020603050405020304" pitchFamily="18" charset="0"/>
              </a:rPr>
              <a:t>Câu 3: </a:t>
            </a:r>
            <a:r>
              <a:rPr lang="vi-VN" sz="3200" b="1">
                <a:solidFill>
                  <a:prstClr val="white"/>
                </a:solidFill>
                <a:latin typeface="Times New Roman" panose="02020603050405020304" pitchFamily="18" charset="0"/>
                <a:cs typeface="Times New Roman" panose="02020603050405020304" pitchFamily="18" charset="0"/>
              </a:rPr>
              <a:t>Cho các phương trình nhiệt hóa học của các phản ứng sau</a:t>
            </a:r>
            <a:r>
              <a:rPr lang="en-US" sz="3200" b="1">
                <a:solidFill>
                  <a:prstClr val="white"/>
                </a:solidFill>
                <a:latin typeface="Times New Roman" panose="02020603050405020304" pitchFamily="18" charset="0"/>
                <a:cs typeface="Times New Roman" panose="02020603050405020304" pitchFamily="18" charset="0"/>
              </a:rPr>
              <a:t>. Phản ứng nào thu nhiệt?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5023556"/>
            <a:ext cx="10522857" cy="56759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a:t>
            </a:r>
            <a:r>
              <a:rPr lang="en-US" sz="3200" b="1">
                <a:solidFill>
                  <a:prstClr val="white"/>
                </a:solidFill>
                <a:latin typeface="Calibri" panose="020F0502020204030204"/>
              </a:rPr>
              <a:t>(a), (b), (d)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3" name="Picture 2">
            <a:extLst>
              <a:ext uri="{FF2B5EF4-FFF2-40B4-BE49-F238E27FC236}">
                <a16:creationId xmlns:a16="http://schemas.microsoft.com/office/drawing/2014/main" id="{5F7AC9C9-FE98-0083-F27F-06EA5B7B2D61}"/>
              </a:ext>
            </a:extLst>
          </p:cNvPr>
          <p:cNvPicPr>
            <a:picLocks noChangeAspect="1"/>
          </p:cNvPicPr>
          <p:nvPr/>
        </p:nvPicPr>
        <p:blipFill>
          <a:blip r:embed="rId5"/>
          <a:stretch>
            <a:fillRect/>
          </a:stretch>
        </p:blipFill>
        <p:spPr>
          <a:xfrm>
            <a:off x="1655554" y="1569156"/>
            <a:ext cx="10306468" cy="3198211"/>
          </a:xfrm>
          <a:prstGeom prst="rect">
            <a:avLst/>
          </a:prstGeom>
        </p:spPr>
      </p:pic>
    </p:spTree>
    <p:extLst>
      <p:ext uri="{BB962C8B-B14F-4D97-AF65-F5344CB8AC3E}">
        <p14:creationId xmlns:p14="http://schemas.microsoft.com/office/powerpoint/2010/main" val="4616271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699912" y="410935"/>
            <a:ext cx="10657518" cy="96630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800" b="1">
                <a:solidFill>
                  <a:prstClr val="white"/>
                </a:solidFill>
                <a:latin typeface="Times New Roman" panose="02020603050405020304" pitchFamily="18" charset="0"/>
                <a:cs typeface="Times New Roman" panose="02020603050405020304" pitchFamily="18" charset="0"/>
              </a:rPr>
              <a:t>Câu 4: </a:t>
            </a:r>
            <a:r>
              <a:rPr lang="vi-VN" sz="2800" b="1">
                <a:solidFill>
                  <a:prstClr val="white"/>
                </a:solidFill>
                <a:latin typeface="Times New Roman" panose="02020603050405020304" pitchFamily="18" charset="0"/>
                <a:cs typeface="Times New Roman" panose="02020603050405020304" pitchFamily="18" charset="0"/>
              </a:rPr>
              <a:t>Cho sơ đồ biểu diễn biến thiên enthalpy của phản ứng sau:</a:t>
            </a:r>
            <a:endParaRPr lang="en-US" sz="2800" b="1">
              <a:solidFill>
                <a:prstClr val="white"/>
              </a:solidFill>
              <a:latin typeface="Times New Roman" panose="02020603050405020304" pitchFamily="18" charset="0"/>
              <a:cs typeface="Times New Roman" panose="02020603050405020304" pitchFamily="18" charset="0"/>
            </a:endParaRPr>
          </a:p>
          <a:p>
            <a:pPr lvl="0" algn="ctr" defTabSz="914400">
              <a:defRPr/>
            </a:pPr>
            <a:r>
              <a:rPr lang="pt-BR" sz="2800">
                <a:latin typeface="Times New Roman" panose="02020603050405020304" pitchFamily="18" charset="0"/>
                <a:cs typeface="Times New Roman" panose="02020603050405020304" pitchFamily="18" charset="0"/>
              </a:rPr>
              <a:t>Phương trình nhiệt hóa học ứng với </a:t>
            </a:r>
            <a:r>
              <a:rPr lang="en-US" sz="2800">
                <a:latin typeface="Times New Roman" panose="02020603050405020304" pitchFamily="18" charset="0"/>
                <a:cs typeface="Times New Roman" panose="02020603050405020304" pitchFamily="18" charset="0"/>
              </a:rPr>
              <a:t>phản ứng trên là</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4933244"/>
            <a:ext cx="10522857" cy="62403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A</a:t>
            </a:r>
            <a:endParaRPr kumimoji="0" lang="en-US" sz="3200" b="1"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7" name="Picture 6" descr="A picture containing text, screenshot, aquatic bird&#10;&#10;Description automatically generated">
            <a:extLst>
              <a:ext uri="{FF2B5EF4-FFF2-40B4-BE49-F238E27FC236}">
                <a16:creationId xmlns:a16="http://schemas.microsoft.com/office/drawing/2014/main" id="{2B98DC22-3866-8775-D5F0-CB855042C9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568" y="1488228"/>
            <a:ext cx="4544212" cy="3334032"/>
          </a:xfrm>
          <a:prstGeom prst="rect">
            <a:avLst/>
          </a:prstGeom>
          <a:noFill/>
          <a:ln>
            <a:noFill/>
          </a:ln>
        </p:spPr>
      </p:pic>
      <p:pic>
        <p:nvPicPr>
          <p:cNvPr id="16" name="Picture 15">
            <a:extLst>
              <a:ext uri="{FF2B5EF4-FFF2-40B4-BE49-F238E27FC236}">
                <a16:creationId xmlns:a16="http://schemas.microsoft.com/office/drawing/2014/main" id="{F8FEF8C0-D983-B437-203C-4BDD73CE6C74}"/>
              </a:ext>
            </a:extLst>
          </p:cNvPr>
          <p:cNvPicPr>
            <a:picLocks noChangeAspect="1"/>
          </p:cNvPicPr>
          <p:nvPr/>
        </p:nvPicPr>
        <p:blipFill rotWithShape="1">
          <a:blip r:embed="rId6"/>
          <a:srcRect r="19060"/>
          <a:stretch/>
        </p:blipFill>
        <p:spPr>
          <a:xfrm>
            <a:off x="5159724" y="2037145"/>
            <a:ext cx="6540708" cy="2002909"/>
          </a:xfrm>
          <a:prstGeom prst="rect">
            <a:avLst/>
          </a:prstGeom>
        </p:spPr>
      </p:pic>
    </p:spTree>
    <p:extLst>
      <p:ext uri="{BB962C8B-B14F-4D97-AF65-F5344CB8AC3E}">
        <p14:creationId xmlns:p14="http://schemas.microsoft.com/office/powerpoint/2010/main" val="1919334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kumimoji="0" lang="en-US" sz="24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của MgO là –602 kJ/mol. Khi 20,15 g MgO bị phân hủy ở áp suất không đổi theo phương trình dưới đây, nhiệt lượng tỏa ra hay hấp thụ là bao nhiêu?</a:t>
            </a:r>
          </a:p>
          <a:p>
            <a:r>
              <a:rPr lang="en-US" sz="2400">
                <a:latin typeface="Times New Roman" panose="02020603050405020304" pitchFamily="18" charset="0"/>
                <a:cs typeface="Times New Roman" panose="02020603050405020304" pitchFamily="18" charset="0"/>
              </a:rPr>
              <a:t>2MgO(s) </a:t>
            </a:r>
            <a:r>
              <a:rPr lang="en-US" sz="2400">
                <a:latin typeface="Times New Roman" panose="02020603050405020304" pitchFamily="18" charset="0"/>
                <a:cs typeface="Times New Roman" panose="02020603050405020304" pitchFamily="18" charset="0"/>
                <a:sym typeface="Symbol" panose="05050102010706020507" pitchFamily="18" charset="2"/>
              </a:rPr>
              <a:t></a:t>
            </a:r>
            <a:r>
              <a:rPr lang="en-US" sz="2400">
                <a:latin typeface="Times New Roman" panose="02020603050405020304" pitchFamily="18" charset="0"/>
                <a:cs typeface="Times New Roman" panose="02020603050405020304" pitchFamily="18" charset="0"/>
              </a:rPr>
              <a:t> 2Mg(s) + 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(g)</a:t>
            </a:r>
          </a:p>
          <a:p>
            <a:r>
              <a:rPr lang="en-US" sz="2400">
                <a:latin typeface="Times New Roman" panose="02020603050405020304" pitchFamily="18" charset="0"/>
                <a:cs typeface="Times New Roman" panose="02020603050405020304" pitchFamily="18" charset="0"/>
              </a:rPr>
              <a:t>A. 1,20.10</a:t>
            </a:r>
            <a:r>
              <a:rPr lang="en-US" sz="2400" baseline="30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kJ nhiệt được tỏa ra.		B. 6,02.10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bị hấp thụ.</a:t>
            </a:r>
          </a:p>
          <a:p>
            <a:r>
              <a:rPr lang="en-US" sz="2400">
                <a:latin typeface="Times New Roman" panose="02020603050405020304" pitchFamily="18" charset="0"/>
                <a:cs typeface="Times New Roman" panose="02020603050405020304" pitchFamily="18" charset="0"/>
              </a:rPr>
              <a:t>C. 6,02.10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được tỏa ra.		D. 3,01.10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bị hấp thụ.</a:t>
            </a:r>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24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noProof="0">
                <a:ln>
                  <a:noFill/>
                </a:ln>
                <a:solidFill>
                  <a:prstClr val="white"/>
                </a:solidFill>
                <a:effectLst/>
                <a:uLnTx/>
                <a:uFillTx/>
                <a:latin typeface="Calibri" panose="020F0502020204030204"/>
                <a:ea typeface="+mn-ea"/>
                <a:cs typeface="+mn-cs"/>
              </a:rPr>
              <a:t> 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itchFamily="18" charset="0"/>
              </a:rPr>
              <a:t> </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20787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516835" y="451764"/>
            <a:ext cx="11118574" cy="301806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6: </a:t>
            </a:r>
            <a:r>
              <a:rPr lang="vi-VN" sz="3200">
                <a:latin typeface="Times New Roman" panose="02020603050405020304" pitchFamily="18" charset="0"/>
                <a:cs typeface="Times New Roman" panose="02020603050405020304" pitchFamily="18" charset="0"/>
              </a:rPr>
              <a:t>Điều kiện nào sau đây </a:t>
            </a:r>
            <a:r>
              <a:rPr lang="vi-VN" sz="3200" b="1">
                <a:latin typeface="Times New Roman" panose="02020603050405020304" pitchFamily="18" charset="0"/>
                <a:cs typeface="Times New Roman" panose="02020603050405020304" pitchFamily="18" charset="0"/>
              </a:rPr>
              <a:t>không </a:t>
            </a:r>
            <a:r>
              <a:rPr lang="vi-VN" sz="3200">
                <a:latin typeface="Times New Roman" panose="02020603050405020304" pitchFamily="18" charset="0"/>
                <a:cs typeface="Times New Roman" panose="02020603050405020304" pitchFamily="18" charset="0"/>
              </a:rPr>
              <a:t>phải là điều kiện chuần?</a:t>
            </a:r>
            <a:endParaRPr lang="en-US" sz="3200">
              <a:latin typeface="Times New Roman" panose="02020603050405020304" pitchFamily="18" charset="0"/>
              <a:cs typeface="Times New Roman" panose="02020603050405020304" pitchFamily="18" charset="0"/>
            </a:endParaRPr>
          </a:p>
          <a:p>
            <a:pPr lvl="0"/>
            <a:r>
              <a:rPr lang="en-US" sz="3200">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Áp suất 1 bar và nhiệt độ 25 °C hay 298 K.</a:t>
            </a:r>
            <a:endParaRPr lang="en-US" sz="3200">
              <a:latin typeface="Times New Roman" panose="02020603050405020304" pitchFamily="18" charset="0"/>
              <a:cs typeface="Times New Roman" panose="02020603050405020304" pitchFamily="18" charset="0"/>
            </a:endParaRPr>
          </a:p>
          <a:p>
            <a:pPr lvl="0"/>
            <a:r>
              <a:rPr lang="en-US" sz="3200">
                <a:latin typeface="Times New Roman" panose="02020603050405020304" pitchFamily="18" charset="0"/>
                <a:cs typeface="Times New Roman" panose="02020603050405020304" pitchFamily="18" charset="0"/>
              </a:rPr>
              <a:t>B. </a:t>
            </a:r>
            <a:r>
              <a:rPr lang="vi-VN" sz="3200">
                <a:latin typeface="Times New Roman" panose="02020603050405020304" pitchFamily="18" charset="0"/>
                <a:cs typeface="Times New Roman" panose="02020603050405020304" pitchFamily="18" charset="0"/>
              </a:rPr>
              <a:t>Áp suất 1 bar và nhiệt độ 298 K.</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 Áp suất 1 bar và nhiệt độ 25 °C.</a:t>
            </a:r>
            <a:endParaRPr lang="en-US"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Áp suất 1 bar và nhiệt độ 25 K.</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4219123"/>
            <a:ext cx="10522857" cy="8414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0274138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958" y="612844"/>
            <a:ext cx="10124660" cy="3973395"/>
          </a:xfrm>
          <a:prstGeom prst="rect">
            <a:avLst/>
          </a:prstGeom>
          <a:noFill/>
          <a:ln w="28575">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BÀI TẬP VỀ NHÀ</a:t>
            </a: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Chia lớp thành 4 nhóm, nhiệm vụ mỗi nhóm:</a:t>
            </a: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Nhóm 1,2: Trả lời câu 1, 2 trong phiếu học tập số 8.</a:t>
            </a: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Nhóm 3,4: Trả lời câu 3, 4 trong phiếu học tập số 8.</a:t>
            </a:r>
          </a:p>
          <a:p>
            <a:r>
              <a:rPr lang="en-US" sz="3600">
                <a:effectLst/>
                <a:latin typeface="Times New Roman" panose="02020603050405020304" pitchFamily="18" charset="0"/>
                <a:ea typeface="Calibri" panose="020F0502020204030204" pitchFamily="34" charset="0"/>
              </a:rPr>
              <a:t>Trình bày nội dung câu trả lời trên giấy A0 hoặc powerpoint.</a:t>
            </a: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417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4133" y="612844"/>
            <a:ext cx="11243733" cy="5632311"/>
          </a:xfrm>
          <a:prstGeom prst="rect">
            <a:avLst/>
          </a:prstGeom>
          <a:noFill/>
          <a:ln w="28575">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PHIẾU HỌC TẬP SỐ 8</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1.</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Tìm hiểu ứng dụng của gói làm lạnh khẩn cấp (cool pack). Quá trình xảy ra là toả nhiệt hay thu nhiệt? Tìm hiểu thêm những ứng dụng khác của phản ứng tỏa nhiệt hay thu nhiệt mà em biết.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Lấy ví dụ trong thực tế các hiện tượng hay phản ứng kèm theo sự thay đổi năng lượng dưới dạng nhiệt năng có vai trò quan trọng trong cuộc sống.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Tìm hiểu và giải thích 2 quá trình sau: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Tại sao khi thoa cồn vào da, ta cảm thấy lạnh?</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Phản ứng phân huỷ Fe(OH)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 phải cung cấp nhiệt liên tục.</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4.</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Hãy làm cho nhà em sạch bong với hỗn hợp baking soda (NaHCO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giấm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COOH). Hỗn hợp này tạo ra một lượng lớn bọt. Phương trình nhiệt hoá học của phản ứng: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NaHCO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 +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COOH(aq) →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COONa(aq) + 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 + 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O(l)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i="0" u="none" strike="noStrike" kern="1200" cap="none" spc="0" normalizeH="0" baseline="0" noProof="0">
                <a:ln>
                  <a:noFill/>
                </a:ln>
                <a:effectLst/>
                <a:uLnTx/>
                <a:uFillTx/>
                <a:latin typeface="Times New Roman" panose="02020603050405020304" pitchFamily="18" charset="0"/>
                <a:cs typeface="+mn-cs"/>
                <a:sym typeface="Symbol" panose="05050102010706020507" pitchFamily="18" charset="2"/>
              </a:rPr>
              <a:t></a:t>
            </a:r>
            <a:r>
              <a:rPr lang="en-US" sz="2400" baseline="-25000">
                <a:latin typeface="Times New Roman" panose="02020603050405020304" pitchFamily="18" charset="0"/>
                <a:sym typeface="Symbol" panose="05050102010706020507" pitchFamily="18" charset="2"/>
              </a:rPr>
              <a:t>r</a:t>
            </a:r>
            <a:r>
              <a:rPr kumimoji="0" lang="en-US" sz="2400" i="0" u="none" strike="noStrike" kern="1200" cap="none" spc="0" normalizeH="0" baseline="0" noProof="0">
                <a:ln>
                  <a:noFill/>
                </a:ln>
                <a:effectLst/>
                <a:uLnTx/>
                <a:uFillTx/>
                <a:latin typeface="Times New Roman" panose="02020603050405020304" pitchFamily="18" charset="0"/>
                <a:cs typeface="+mn-cs"/>
                <a:sym typeface="Symbol" panose="05050102010706020507" pitchFamily="18" charset="2"/>
              </a:rPr>
              <a:t>H</a:t>
            </a:r>
            <a:r>
              <a:rPr kumimoji="0" lang="en-US" sz="2400" i="0" u="none" strike="noStrike" kern="1200" cap="none" spc="0" normalizeH="0" baseline="30000" noProof="0">
                <a:ln>
                  <a:noFill/>
                </a:ln>
                <a:effectLst/>
                <a:uLnTx/>
                <a:uFillTx/>
                <a:latin typeface="Times New Roman" panose="02020603050405020304" pitchFamily="18" charset="0"/>
                <a:cs typeface="+mn-cs"/>
                <a:sym typeface="Symbol" panose="05050102010706020507" pitchFamily="18" charset="2"/>
              </a:rPr>
              <a:t>0</a:t>
            </a:r>
            <a:r>
              <a:rPr kumimoji="0" lang="en-US" sz="2400" i="0" u="none" strike="noStrike" kern="1200" cap="none" spc="0" normalizeH="0" baseline="-25000" noProof="0">
                <a:ln>
                  <a:noFill/>
                </a:ln>
                <a:effectLst/>
                <a:uLnTx/>
                <a:uFillTx/>
                <a:latin typeface="Times New Roman" panose="02020603050405020304" pitchFamily="18" charset="0"/>
                <a:cs typeface="+mn-cs"/>
                <a:sym typeface="Symbol" panose="05050102010706020507" pitchFamily="18" charset="2"/>
              </a:rPr>
              <a:t>298</a:t>
            </a:r>
            <a:r>
              <a:rPr kumimoji="0" lang="en-US" sz="2400" i="0" u="none" strike="noStrike" kern="1200" cap="none" spc="0" normalizeH="0" noProof="0">
                <a:ln>
                  <a:noFill/>
                </a:ln>
                <a:effectLst/>
                <a:uLnTx/>
                <a:uFillTx/>
                <a:latin typeface="Times New Roman" panose="02020603050405020304" pitchFamily="18" charset="0"/>
                <a:cs typeface="+mn-cs"/>
                <a:sym typeface="Symbol" panose="05050102010706020507" pitchFamily="18" charset="2"/>
              </a:rPr>
              <a:t> </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94,30 kJ</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 ứng trên là toả nhiệt hay thu nhiệt? Vì sao? Tìm những ứng dụng khác của phản ứng trên.</a:t>
            </a:r>
          </a:p>
        </p:txBody>
      </p:sp>
    </p:spTree>
    <p:extLst>
      <p:ext uri="{BB962C8B-B14F-4D97-AF65-F5344CB8AC3E}">
        <p14:creationId xmlns:p14="http://schemas.microsoft.com/office/powerpoint/2010/main" val="3703055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Years 2013 - Synchronized Epic Music (Heart of Courage) - FWSim Fireworks Display - H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9911" y="132741"/>
            <a:ext cx="10961511" cy="6310840"/>
          </a:xfrm>
          <a:prstGeom prst="rect">
            <a:avLst/>
          </a:prstGeom>
        </p:spPr>
      </p:pic>
    </p:spTree>
    <p:extLst>
      <p:ext uri="{BB962C8B-B14F-4D97-AF65-F5344CB8AC3E}">
        <p14:creationId xmlns:p14="http://schemas.microsoft.com/office/powerpoint/2010/main" val="2326166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E7E443C-A931-458E-AECA-3A45CDF6165D}"/>
              </a:ext>
            </a:extLst>
          </p:cNvPr>
          <p:cNvSpPr/>
          <p:nvPr/>
        </p:nvSpPr>
        <p:spPr>
          <a:xfrm>
            <a:off x="-2153236" y="-2424112"/>
            <a:ext cx="8944773" cy="1201449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grpSp>
        <p:nvGrpSpPr>
          <p:cNvPr id="29" name="Nhóm 28">
            <a:extLst>
              <a:ext uri="{FF2B5EF4-FFF2-40B4-BE49-F238E27FC236}">
                <a16:creationId xmlns:a16="http://schemas.microsoft.com/office/drawing/2014/main" id="{4EAD534C-FB27-4D42-B18F-4B6A49ABDCC8}"/>
              </a:ext>
            </a:extLst>
          </p:cNvPr>
          <p:cNvGrpSpPr/>
          <p:nvPr/>
        </p:nvGrpSpPr>
        <p:grpSpPr>
          <a:xfrm>
            <a:off x="1985130" y="208013"/>
            <a:ext cx="2339975" cy="2330451"/>
            <a:chOff x="1066801" y="1698626"/>
            <a:chExt cx="2339975" cy="2330450"/>
          </a:xfrm>
          <a:solidFill>
            <a:schemeClr val="bg1"/>
          </a:solidFill>
        </p:grpSpPr>
        <p:sp>
          <p:nvSpPr>
            <p:cNvPr id="30" name="Freeform 32">
              <a:extLst>
                <a:ext uri="{FF2B5EF4-FFF2-40B4-BE49-F238E27FC236}">
                  <a16:creationId xmlns:a16="http://schemas.microsoft.com/office/drawing/2014/main" id="{1AE29EB0-8C32-4B60-82ED-AA54BAEB6D93}"/>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1" name="Freeform 33">
              <a:extLst>
                <a:ext uri="{FF2B5EF4-FFF2-40B4-BE49-F238E27FC236}">
                  <a16:creationId xmlns:a16="http://schemas.microsoft.com/office/drawing/2014/main" id="{E2746DC4-EF5B-46C6-8AF6-BC4622F96687}"/>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2" name="Freeform 34">
              <a:extLst>
                <a:ext uri="{FF2B5EF4-FFF2-40B4-BE49-F238E27FC236}">
                  <a16:creationId xmlns:a16="http://schemas.microsoft.com/office/drawing/2014/main" id="{38EE89DF-17AA-4BFB-9CF6-502F2FE83E1A}"/>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3" name="Freeform 35">
              <a:extLst>
                <a:ext uri="{FF2B5EF4-FFF2-40B4-BE49-F238E27FC236}">
                  <a16:creationId xmlns:a16="http://schemas.microsoft.com/office/drawing/2014/main" id="{434BFDE8-803F-4233-8A76-CE4B6B30540F}"/>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4" name="Freeform 36">
              <a:extLst>
                <a:ext uri="{FF2B5EF4-FFF2-40B4-BE49-F238E27FC236}">
                  <a16:creationId xmlns:a16="http://schemas.microsoft.com/office/drawing/2014/main" id="{A0612F1C-E9E2-4BF7-B4CC-BD602A795FB0}"/>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5" name="Freeform 37">
              <a:extLst>
                <a:ext uri="{FF2B5EF4-FFF2-40B4-BE49-F238E27FC236}">
                  <a16:creationId xmlns:a16="http://schemas.microsoft.com/office/drawing/2014/main" id="{5C698226-2B74-4400-8B24-3AF58E22CD5A}"/>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6" name="Freeform 38">
              <a:extLst>
                <a:ext uri="{FF2B5EF4-FFF2-40B4-BE49-F238E27FC236}">
                  <a16:creationId xmlns:a16="http://schemas.microsoft.com/office/drawing/2014/main" id="{55354C4D-3BF6-450C-B157-46D39944F1F9}"/>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7" name="Freeform 39">
              <a:extLst>
                <a:ext uri="{FF2B5EF4-FFF2-40B4-BE49-F238E27FC236}">
                  <a16:creationId xmlns:a16="http://schemas.microsoft.com/office/drawing/2014/main" id="{F31C475E-F4D2-4010-8C18-373B70403FEF}"/>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8" name="Freeform 40">
              <a:extLst>
                <a:ext uri="{FF2B5EF4-FFF2-40B4-BE49-F238E27FC236}">
                  <a16:creationId xmlns:a16="http://schemas.microsoft.com/office/drawing/2014/main" id="{B865DF3F-F974-41A8-A611-9578C69FCA44}"/>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9" name="Freeform 41">
              <a:extLst>
                <a:ext uri="{FF2B5EF4-FFF2-40B4-BE49-F238E27FC236}">
                  <a16:creationId xmlns:a16="http://schemas.microsoft.com/office/drawing/2014/main" id="{9DB5D6A3-A5EF-4B04-A902-917206005704}"/>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0" name="Freeform 42">
              <a:extLst>
                <a:ext uri="{FF2B5EF4-FFF2-40B4-BE49-F238E27FC236}">
                  <a16:creationId xmlns:a16="http://schemas.microsoft.com/office/drawing/2014/main" id="{516EC973-2242-4E69-95D9-DBCB73A4F323}"/>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1" name="Freeform 43">
              <a:extLst>
                <a:ext uri="{FF2B5EF4-FFF2-40B4-BE49-F238E27FC236}">
                  <a16:creationId xmlns:a16="http://schemas.microsoft.com/office/drawing/2014/main" id="{786A6D38-FCAF-488D-9C99-1D82B5B1B906}"/>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2" name="Freeform 44">
              <a:extLst>
                <a:ext uri="{FF2B5EF4-FFF2-40B4-BE49-F238E27FC236}">
                  <a16:creationId xmlns:a16="http://schemas.microsoft.com/office/drawing/2014/main" id="{4FCB27AC-E9A4-46C4-8A56-B16227014703}"/>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3" name="Freeform 45">
              <a:extLst>
                <a:ext uri="{FF2B5EF4-FFF2-40B4-BE49-F238E27FC236}">
                  <a16:creationId xmlns:a16="http://schemas.microsoft.com/office/drawing/2014/main" id="{7B10FF75-26A5-46E5-8BB8-5CDC141D56C8}"/>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4" name="Freeform 46">
              <a:extLst>
                <a:ext uri="{FF2B5EF4-FFF2-40B4-BE49-F238E27FC236}">
                  <a16:creationId xmlns:a16="http://schemas.microsoft.com/office/drawing/2014/main" id="{8501BD75-11F5-44BF-97CA-F38136D7700F}"/>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5" name="Freeform 47">
              <a:extLst>
                <a:ext uri="{FF2B5EF4-FFF2-40B4-BE49-F238E27FC236}">
                  <a16:creationId xmlns:a16="http://schemas.microsoft.com/office/drawing/2014/main" id="{3CE15DC2-1E77-45D7-8056-2F2AE263A541}"/>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6" name="Freeform 48">
              <a:extLst>
                <a:ext uri="{FF2B5EF4-FFF2-40B4-BE49-F238E27FC236}">
                  <a16:creationId xmlns:a16="http://schemas.microsoft.com/office/drawing/2014/main" id="{9E4736A7-6C98-4F75-9C35-88DE0051A846}"/>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7" name="Freeform 49">
              <a:extLst>
                <a:ext uri="{FF2B5EF4-FFF2-40B4-BE49-F238E27FC236}">
                  <a16:creationId xmlns:a16="http://schemas.microsoft.com/office/drawing/2014/main" id="{36D4CEF7-7C36-4F23-B0D5-E87B6B0EE787}"/>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8" name="Freeform 50">
              <a:extLst>
                <a:ext uri="{FF2B5EF4-FFF2-40B4-BE49-F238E27FC236}">
                  <a16:creationId xmlns:a16="http://schemas.microsoft.com/office/drawing/2014/main" id="{E558F91F-96E9-4AF1-BA93-9C7294825BBA}"/>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9" name="Freeform 51">
              <a:extLst>
                <a:ext uri="{FF2B5EF4-FFF2-40B4-BE49-F238E27FC236}">
                  <a16:creationId xmlns:a16="http://schemas.microsoft.com/office/drawing/2014/main" id="{E33271DB-F4AC-48B8-8C0C-5E6B3ED6018F}"/>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0" name="Freeform 52">
              <a:extLst>
                <a:ext uri="{FF2B5EF4-FFF2-40B4-BE49-F238E27FC236}">
                  <a16:creationId xmlns:a16="http://schemas.microsoft.com/office/drawing/2014/main" id="{B3E1CB46-92B2-46BD-9090-C81C9D4FD79E}"/>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1" name="Freeform 53">
              <a:extLst>
                <a:ext uri="{FF2B5EF4-FFF2-40B4-BE49-F238E27FC236}">
                  <a16:creationId xmlns:a16="http://schemas.microsoft.com/office/drawing/2014/main" id="{05DC1D2B-B6BD-44B6-B5FA-C097E7738063}"/>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2" name="Freeform 54">
              <a:extLst>
                <a:ext uri="{FF2B5EF4-FFF2-40B4-BE49-F238E27FC236}">
                  <a16:creationId xmlns:a16="http://schemas.microsoft.com/office/drawing/2014/main" id="{BA78DB08-23F9-49F9-B525-401E185A6BBC}"/>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3" name="Freeform 55">
              <a:extLst>
                <a:ext uri="{FF2B5EF4-FFF2-40B4-BE49-F238E27FC236}">
                  <a16:creationId xmlns:a16="http://schemas.microsoft.com/office/drawing/2014/main" id="{CD0DF73C-1541-4621-9657-461C33E77FED}"/>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grpSp>
      <p:grpSp>
        <p:nvGrpSpPr>
          <p:cNvPr id="54" name="Nhóm 53">
            <a:extLst>
              <a:ext uri="{FF2B5EF4-FFF2-40B4-BE49-F238E27FC236}">
                <a16:creationId xmlns:a16="http://schemas.microsoft.com/office/drawing/2014/main" id="{0AF63E5B-3517-4286-8227-7B6740BB9BC6}"/>
              </a:ext>
            </a:extLst>
          </p:cNvPr>
          <p:cNvGrpSpPr/>
          <p:nvPr/>
        </p:nvGrpSpPr>
        <p:grpSpPr>
          <a:xfrm>
            <a:off x="1985130" y="4300088"/>
            <a:ext cx="2339975" cy="2330451"/>
            <a:chOff x="1066801" y="1698626"/>
            <a:chExt cx="2339975" cy="2330450"/>
          </a:xfrm>
          <a:solidFill>
            <a:schemeClr val="bg1"/>
          </a:solidFill>
        </p:grpSpPr>
        <p:sp>
          <p:nvSpPr>
            <p:cNvPr id="55" name="Freeform 32">
              <a:extLst>
                <a:ext uri="{FF2B5EF4-FFF2-40B4-BE49-F238E27FC236}">
                  <a16:creationId xmlns:a16="http://schemas.microsoft.com/office/drawing/2014/main" id="{12837CFE-21F5-4BE6-9895-8D727F836C43}"/>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6" name="Freeform 33">
              <a:extLst>
                <a:ext uri="{FF2B5EF4-FFF2-40B4-BE49-F238E27FC236}">
                  <a16:creationId xmlns:a16="http://schemas.microsoft.com/office/drawing/2014/main" id="{4A0D4DEF-1CF0-4F26-B482-EF8169E9068F}"/>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7" name="Freeform 34">
              <a:extLst>
                <a:ext uri="{FF2B5EF4-FFF2-40B4-BE49-F238E27FC236}">
                  <a16:creationId xmlns:a16="http://schemas.microsoft.com/office/drawing/2014/main" id="{CB38818B-246B-416B-B3BC-7F27CE7145E9}"/>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8" name="Freeform 35">
              <a:extLst>
                <a:ext uri="{FF2B5EF4-FFF2-40B4-BE49-F238E27FC236}">
                  <a16:creationId xmlns:a16="http://schemas.microsoft.com/office/drawing/2014/main" id="{5323B2F6-6D91-4629-849C-065D291936C5}"/>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9" name="Freeform 36">
              <a:extLst>
                <a:ext uri="{FF2B5EF4-FFF2-40B4-BE49-F238E27FC236}">
                  <a16:creationId xmlns:a16="http://schemas.microsoft.com/office/drawing/2014/main" id="{1CA5F6D9-62FF-4CB6-9C4C-8987B36CAF4E}"/>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0" name="Freeform 37">
              <a:extLst>
                <a:ext uri="{FF2B5EF4-FFF2-40B4-BE49-F238E27FC236}">
                  <a16:creationId xmlns:a16="http://schemas.microsoft.com/office/drawing/2014/main" id="{9AE01DFA-4E95-40A5-A4DF-A805059D8803}"/>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1" name="Freeform 38">
              <a:extLst>
                <a:ext uri="{FF2B5EF4-FFF2-40B4-BE49-F238E27FC236}">
                  <a16:creationId xmlns:a16="http://schemas.microsoft.com/office/drawing/2014/main" id="{3EE89237-EBCC-4845-B6CA-A613C2BB25C5}"/>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2" name="Freeform 39">
              <a:extLst>
                <a:ext uri="{FF2B5EF4-FFF2-40B4-BE49-F238E27FC236}">
                  <a16:creationId xmlns:a16="http://schemas.microsoft.com/office/drawing/2014/main" id="{8C865B8C-FFD2-40E3-8C25-10F7EE41676B}"/>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3" name="Freeform 40">
              <a:extLst>
                <a:ext uri="{FF2B5EF4-FFF2-40B4-BE49-F238E27FC236}">
                  <a16:creationId xmlns:a16="http://schemas.microsoft.com/office/drawing/2014/main" id="{32E73235-3D0A-407D-95E8-0136519EB4EE}"/>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4" name="Freeform 41">
              <a:extLst>
                <a:ext uri="{FF2B5EF4-FFF2-40B4-BE49-F238E27FC236}">
                  <a16:creationId xmlns:a16="http://schemas.microsoft.com/office/drawing/2014/main" id="{63EEAC45-70E8-4E86-BDD6-FE265A463E13}"/>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5" name="Freeform 42">
              <a:extLst>
                <a:ext uri="{FF2B5EF4-FFF2-40B4-BE49-F238E27FC236}">
                  <a16:creationId xmlns:a16="http://schemas.microsoft.com/office/drawing/2014/main" id="{B6333496-138C-46DF-A7DE-7147CDBC56BB}"/>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6" name="Freeform 43">
              <a:extLst>
                <a:ext uri="{FF2B5EF4-FFF2-40B4-BE49-F238E27FC236}">
                  <a16:creationId xmlns:a16="http://schemas.microsoft.com/office/drawing/2014/main" id="{57F5CFEA-1204-406B-8BBD-93779F4B8A05}"/>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7" name="Freeform 44">
              <a:extLst>
                <a:ext uri="{FF2B5EF4-FFF2-40B4-BE49-F238E27FC236}">
                  <a16:creationId xmlns:a16="http://schemas.microsoft.com/office/drawing/2014/main" id="{3E35EBBF-9A1C-4DE0-A088-D28CB45E8821}"/>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8" name="Freeform 45">
              <a:extLst>
                <a:ext uri="{FF2B5EF4-FFF2-40B4-BE49-F238E27FC236}">
                  <a16:creationId xmlns:a16="http://schemas.microsoft.com/office/drawing/2014/main" id="{02408870-2894-42FB-BA62-861BAA001486}"/>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9" name="Freeform 46">
              <a:extLst>
                <a:ext uri="{FF2B5EF4-FFF2-40B4-BE49-F238E27FC236}">
                  <a16:creationId xmlns:a16="http://schemas.microsoft.com/office/drawing/2014/main" id="{9FBA8082-AEA3-483F-B9B4-627E3018D690}"/>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0" name="Freeform 47">
              <a:extLst>
                <a:ext uri="{FF2B5EF4-FFF2-40B4-BE49-F238E27FC236}">
                  <a16:creationId xmlns:a16="http://schemas.microsoft.com/office/drawing/2014/main" id="{C5F06F7B-87AD-4AA2-8C30-16343ECBA7C5}"/>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1" name="Freeform 48">
              <a:extLst>
                <a:ext uri="{FF2B5EF4-FFF2-40B4-BE49-F238E27FC236}">
                  <a16:creationId xmlns:a16="http://schemas.microsoft.com/office/drawing/2014/main" id="{4D965AD2-43B1-4D4A-A057-207CBBE3F719}"/>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2" name="Freeform 49">
              <a:extLst>
                <a:ext uri="{FF2B5EF4-FFF2-40B4-BE49-F238E27FC236}">
                  <a16:creationId xmlns:a16="http://schemas.microsoft.com/office/drawing/2014/main" id="{6C7251B1-D71F-4C69-80CE-6FF20FE84D80}"/>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3" name="Freeform 50">
              <a:extLst>
                <a:ext uri="{FF2B5EF4-FFF2-40B4-BE49-F238E27FC236}">
                  <a16:creationId xmlns:a16="http://schemas.microsoft.com/office/drawing/2014/main" id="{54129A47-7064-416A-8C4B-6885CE3F8351}"/>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4" name="Freeform 51">
              <a:extLst>
                <a:ext uri="{FF2B5EF4-FFF2-40B4-BE49-F238E27FC236}">
                  <a16:creationId xmlns:a16="http://schemas.microsoft.com/office/drawing/2014/main" id="{641D7932-658B-4E57-9A71-3F5330EFF9CE}"/>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5" name="Freeform 52">
              <a:extLst>
                <a:ext uri="{FF2B5EF4-FFF2-40B4-BE49-F238E27FC236}">
                  <a16:creationId xmlns:a16="http://schemas.microsoft.com/office/drawing/2014/main" id="{6C1A9CC1-6CEF-4CE7-B18F-7253E3053957}"/>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6" name="Freeform 53">
              <a:extLst>
                <a:ext uri="{FF2B5EF4-FFF2-40B4-BE49-F238E27FC236}">
                  <a16:creationId xmlns:a16="http://schemas.microsoft.com/office/drawing/2014/main" id="{55852D77-B015-43EF-8E03-F3ED5C4A8373}"/>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7" name="Freeform 54">
              <a:extLst>
                <a:ext uri="{FF2B5EF4-FFF2-40B4-BE49-F238E27FC236}">
                  <a16:creationId xmlns:a16="http://schemas.microsoft.com/office/drawing/2014/main" id="{D701AEB8-DCAF-4CDA-B064-151D59E84381}"/>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8" name="Freeform 55">
              <a:extLst>
                <a:ext uri="{FF2B5EF4-FFF2-40B4-BE49-F238E27FC236}">
                  <a16:creationId xmlns:a16="http://schemas.microsoft.com/office/drawing/2014/main" id="{45B9D5A6-422C-4392-BA8C-F3B332846D2F}"/>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grpSp>
      <p:grpSp>
        <p:nvGrpSpPr>
          <p:cNvPr id="129" name="Nhóm 128">
            <a:extLst>
              <a:ext uri="{FF2B5EF4-FFF2-40B4-BE49-F238E27FC236}">
                <a16:creationId xmlns:a16="http://schemas.microsoft.com/office/drawing/2014/main" id="{718A9651-2E17-438D-86A7-081E07F0CCE5}"/>
              </a:ext>
            </a:extLst>
          </p:cNvPr>
          <p:cNvGrpSpPr/>
          <p:nvPr/>
        </p:nvGrpSpPr>
        <p:grpSpPr>
          <a:xfrm>
            <a:off x="8322262" y="4300088"/>
            <a:ext cx="2339975" cy="2330451"/>
            <a:chOff x="1066801" y="1698626"/>
            <a:chExt cx="2339975" cy="2330450"/>
          </a:xfrm>
          <a:solidFill>
            <a:srgbClr val="C00000"/>
          </a:solidFill>
        </p:grpSpPr>
        <p:sp>
          <p:nvSpPr>
            <p:cNvPr id="130" name="Freeform 32">
              <a:extLst>
                <a:ext uri="{FF2B5EF4-FFF2-40B4-BE49-F238E27FC236}">
                  <a16:creationId xmlns:a16="http://schemas.microsoft.com/office/drawing/2014/main" id="{EBA57ACA-F129-4417-BE2C-4557FAB697B7}"/>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1" name="Freeform 33">
              <a:extLst>
                <a:ext uri="{FF2B5EF4-FFF2-40B4-BE49-F238E27FC236}">
                  <a16:creationId xmlns:a16="http://schemas.microsoft.com/office/drawing/2014/main" id="{DC77CA4A-7BB2-4146-963D-BD76C17B181B}"/>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2" name="Freeform 34">
              <a:extLst>
                <a:ext uri="{FF2B5EF4-FFF2-40B4-BE49-F238E27FC236}">
                  <a16:creationId xmlns:a16="http://schemas.microsoft.com/office/drawing/2014/main" id="{16B68D72-07C2-406C-8BD7-64C408B367B8}"/>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3" name="Freeform 35">
              <a:extLst>
                <a:ext uri="{FF2B5EF4-FFF2-40B4-BE49-F238E27FC236}">
                  <a16:creationId xmlns:a16="http://schemas.microsoft.com/office/drawing/2014/main" id="{441A5E4F-AA5B-4324-A984-24EA280A1333}"/>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4" name="Freeform 36">
              <a:extLst>
                <a:ext uri="{FF2B5EF4-FFF2-40B4-BE49-F238E27FC236}">
                  <a16:creationId xmlns:a16="http://schemas.microsoft.com/office/drawing/2014/main" id="{5D87D46D-1A08-4E80-8D73-4571DF4B771C}"/>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5" name="Freeform 37">
              <a:extLst>
                <a:ext uri="{FF2B5EF4-FFF2-40B4-BE49-F238E27FC236}">
                  <a16:creationId xmlns:a16="http://schemas.microsoft.com/office/drawing/2014/main" id="{BAB1CF77-FB8C-4915-9088-BDE9AEAC1E65}"/>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6" name="Freeform 38">
              <a:extLst>
                <a:ext uri="{FF2B5EF4-FFF2-40B4-BE49-F238E27FC236}">
                  <a16:creationId xmlns:a16="http://schemas.microsoft.com/office/drawing/2014/main" id="{281DC3AD-72C0-4C59-A093-E6D01A5B4DD5}"/>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7" name="Freeform 39">
              <a:extLst>
                <a:ext uri="{FF2B5EF4-FFF2-40B4-BE49-F238E27FC236}">
                  <a16:creationId xmlns:a16="http://schemas.microsoft.com/office/drawing/2014/main" id="{9423E682-59DD-4BC3-ABB4-F5960CF655E7}"/>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8" name="Freeform 40">
              <a:extLst>
                <a:ext uri="{FF2B5EF4-FFF2-40B4-BE49-F238E27FC236}">
                  <a16:creationId xmlns:a16="http://schemas.microsoft.com/office/drawing/2014/main" id="{D36AF4F9-50B4-4CFB-89BF-E6677973D7FC}"/>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9" name="Freeform 41">
              <a:extLst>
                <a:ext uri="{FF2B5EF4-FFF2-40B4-BE49-F238E27FC236}">
                  <a16:creationId xmlns:a16="http://schemas.microsoft.com/office/drawing/2014/main" id="{4EF3F613-8DBF-49C0-A949-13AB2473E3CB}"/>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0" name="Freeform 42">
              <a:extLst>
                <a:ext uri="{FF2B5EF4-FFF2-40B4-BE49-F238E27FC236}">
                  <a16:creationId xmlns:a16="http://schemas.microsoft.com/office/drawing/2014/main" id="{A2DE212A-8BBA-48FF-A388-01949871438B}"/>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1" name="Freeform 43">
              <a:extLst>
                <a:ext uri="{FF2B5EF4-FFF2-40B4-BE49-F238E27FC236}">
                  <a16:creationId xmlns:a16="http://schemas.microsoft.com/office/drawing/2014/main" id="{7B5C6D8C-1BD6-4756-BF7D-AAB03940402F}"/>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2" name="Freeform 44">
              <a:extLst>
                <a:ext uri="{FF2B5EF4-FFF2-40B4-BE49-F238E27FC236}">
                  <a16:creationId xmlns:a16="http://schemas.microsoft.com/office/drawing/2014/main" id="{9A95BC19-973D-4058-AF82-0A6B5F73DECD}"/>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3" name="Freeform 45">
              <a:extLst>
                <a:ext uri="{FF2B5EF4-FFF2-40B4-BE49-F238E27FC236}">
                  <a16:creationId xmlns:a16="http://schemas.microsoft.com/office/drawing/2014/main" id="{3E712942-047F-4F9B-A6CC-6E7B0C86B983}"/>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4" name="Freeform 46">
              <a:extLst>
                <a:ext uri="{FF2B5EF4-FFF2-40B4-BE49-F238E27FC236}">
                  <a16:creationId xmlns:a16="http://schemas.microsoft.com/office/drawing/2014/main" id="{CBB4C8AF-A8EA-453A-A6B1-140FA059BA7E}"/>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5" name="Freeform 47">
              <a:extLst>
                <a:ext uri="{FF2B5EF4-FFF2-40B4-BE49-F238E27FC236}">
                  <a16:creationId xmlns:a16="http://schemas.microsoft.com/office/drawing/2014/main" id="{9B5FB696-3448-4993-844B-C9BB7A74A5A9}"/>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6" name="Freeform 48">
              <a:extLst>
                <a:ext uri="{FF2B5EF4-FFF2-40B4-BE49-F238E27FC236}">
                  <a16:creationId xmlns:a16="http://schemas.microsoft.com/office/drawing/2014/main" id="{5BA26D21-513E-4E6D-89FD-F888797FCA40}"/>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7" name="Freeform 49">
              <a:extLst>
                <a:ext uri="{FF2B5EF4-FFF2-40B4-BE49-F238E27FC236}">
                  <a16:creationId xmlns:a16="http://schemas.microsoft.com/office/drawing/2014/main" id="{A5F81078-6279-4D7B-AF98-0CF07740A6B4}"/>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8" name="Freeform 50">
              <a:extLst>
                <a:ext uri="{FF2B5EF4-FFF2-40B4-BE49-F238E27FC236}">
                  <a16:creationId xmlns:a16="http://schemas.microsoft.com/office/drawing/2014/main" id="{AC94C090-BBD8-4E77-A601-15BAD6F895C0}"/>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9" name="Freeform 51">
              <a:extLst>
                <a:ext uri="{FF2B5EF4-FFF2-40B4-BE49-F238E27FC236}">
                  <a16:creationId xmlns:a16="http://schemas.microsoft.com/office/drawing/2014/main" id="{EE82CC34-7B14-48CC-AA29-787967F003E2}"/>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50" name="Freeform 52">
              <a:extLst>
                <a:ext uri="{FF2B5EF4-FFF2-40B4-BE49-F238E27FC236}">
                  <a16:creationId xmlns:a16="http://schemas.microsoft.com/office/drawing/2014/main" id="{0E5D421F-3845-43AD-A362-F79B8C6AA753}"/>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51" name="Freeform 53">
              <a:extLst>
                <a:ext uri="{FF2B5EF4-FFF2-40B4-BE49-F238E27FC236}">
                  <a16:creationId xmlns:a16="http://schemas.microsoft.com/office/drawing/2014/main" id="{D4DDF90E-09D5-495C-BBAD-20F7341F88B2}"/>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52" name="Freeform 54">
              <a:extLst>
                <a:ext uri="{FF2B5EF4-FFF2-40B4-BE49-F238E27FC236}">
                  <a16:creationId xmlns:a16="http://schemas.microsoft.com/office/drawing/2014/main" id="{D7026BC2-4B65-42F2-B4F5-02A481F18594}"/>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53" name="Freeform 55">
              <a:extLst>
                <a:ext uri="{FF2B5EF4-FFF2-40B4-BE49-F238E27FC236}">
                  <a16:creationId xmlns:a16="http://schemas.microsoft.com/office/drawing/2014/main" id="{3E812DF4-7359-48BA-8911-4BA745735219}"/>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grpSp>
      <p:grpSp>
        <p:nvGrpSpPr>
          <p:cNvPr id="92" name="Nhóm 91">
            <a:extLst>
              <a:ext uri="{FF2B5EF4-FFF2-40B4-BE49-F238E27FC236}">
                <a16:creationId xmlns:a16="http://schemas.microsoft.com/office/drawing/2014/main" id="{7E53383B-1ABC-4685-91FC-228D544EC2FA}"/>
              </a:ext>
            </a:extLst>
          </p:cNvPr>
          <p:cNvGrpSpPr/>
          <p:nvPr/>
        </p:nvGrpSpPr>
        <p:grpSpPr>
          <a:xfrm>
            <a:off x="8322262" y="208013"/>
            <a:ext cx="2339975" cy="2330451"/>
            <a:chOff x="1066801" y="1698626"/>
            <a:chExt cx="2339975" cy="2330450"/>
          </a:xfrm>
          <a:solidFill>
            <a:srgbClr val="C00000"/>
          </a:solidFill>
        </p:grpSpPr>
        <p:sp>
          <p:nvSpPr>
            <p:cNvPr id="93" name="Freeform 32">
              <a:extLst>
                <a:ext uri="{FF2B5EF4-FFF2-40B4-BE49-F238E27FC236}">
                  <a16:creationId xmlns:a16="http://schemas.microsoft.com/office/drawing/2014/main" id="{92BBA178-6789-453C-B473-D90804405277}"/>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4" name="Freeform 33">
              <a:extLst>
                <a:ext uri="{FF2B5EF4-FFF2-40B4-BE49-F238E27FC236}">
                  <a16:creationId xmlns:a16="http://schemas.microsoft.com/office/drawing/2014/main" id="{BD08F11E-9CF9-485E-8DD6-5C725BBC489D}"/>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5" name="Freeform 34">
              <a:extLst>
                <a:ext uri="{FF2B5EF4-FFF2-40B4-BE49-F238E27FC236}">
                  <a16:creationId xmlns:a16="http://schemas.microsoft.com/office/drawing/2014/main" id="{4FEE915F-D6CF-4749-813F-64234B57C3A8}"/>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6" name="Freeform 35">
              <a:extLst>
                <a:ext uri="{FF2B5EF4-FFF2-40B4-BE49-F238E27FC236}">
                  <a16:creationId xmlns:a16="http://schemas.microsoft.com/office/drawing/2014/main" id="{8F0B4043-BE36-484B-95F3-7BDC5D7EB4AF}"/>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7" name="Freeform 36">
              <a:extLst>
                <a:ext uri="{FF2B5EF4-FFF2-40B4-BE49-F238E27FC236}">
                  <a16:creationId xmlns:a16="http://schemas.microsoft.com/office/drawing/2014/main" id="{17092130-F742-47E9-9EAD-ECB7819F11D7}"/>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8" name="Freeform 37">
              <a:extLst>
                <a:ext uri="{FF2B5EF4-FFF2-40B4-BE49-F238E27FC236}">
                  <a16:creationId xmlns:a16="http://schemas.microsoft.com/office/drawing/2014/main" id="{139952A8-324E-4FB1-83AE-56F36E69BDAE}"/>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9" name="Freeform 38">
              <a:extLst>
                <a:ext uri="{FF2B5EF4-FFF2-40B4-BE49-F238E27FC236}">
                  <a16:creationId xmlns:a16="http://schemas.microsoft.com/office/drawing/2014/main" id="{062861F7-B24C-4DE1-9EBC-2D4EC86D8626}"/>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0" name="Freeform 39">
              <a:extLst>
                <a:ext uri="{FF2B5EF4-FFF2-40B4-BE49-F238E27FC236}">
                  <a16:creationId xmlns:a16="http://schemas.microsoft.com/office/drawing/2014/main" id="{4DEA5FA8-C260-4C63-987F-8D589D1BCA78}"/>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1" name="Freeform 40">
              <a:extLst>
                <a:ext uri="{FF2B5EF4-FFF2-40B4-BE49-F238E27FC236}">
                  <a16:creationId xmlns:a16="http://schemas.microsoft.com/office/drawing/2014/main" id="{A45D91D3-07C9-4F18-AEFE-2299EF22824B}"/>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2" name="Freeform 41">
              <a:extLst>
                <a:ext uri="{FF2B5EF4-FFF2-40B4-BE49-F238E27FC236}">
                  <a16:creationId xmlns:a16="http://schemas.microsoft.com/office/drawing/2014/main" id="{CA6DE31C-F3F0-44C8-BC0C-B749335D2C34}"/>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3" name="Freeform 42">
              <a:extLst>
                <a:ext uri="{FF2B5EF4-FFF2-40B4-BE49-F238E27FC236}">
                  <a16:creationId xmlns:a16="http://schemas.microsoft.com/office/drawing/2014/main" id="{92836804-3171-4661-8730-66A8ABB6D48E}"/>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4" name="Freeform 43">
              <a:extLst>
                <a:ext uri="{FF2B5EF4-FFF2-40B4-BE49-F238E27FC236}">
                  <a16:creationId xmlns:a16="http://schemas.microsoft.com/office/drawing/2014/main" id="{A651AEC5-2BDE-4858-88ED-F3BFC4A12EC3}"/>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5" name="Freeform 44">
              <a:extLst>
                <a:ext uri="{FF2B5EF4-FFF2-40B4-BE49-F238E27FC236}">
                  <a16:creationId xmlns:a16="http://schemas.microsoft.com/office/drawing/2014/main" id="{C856624B-7EA5-4ECE-9CB2-93DA0334F9FE}"/>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6" name="Freeform 45">
              <a:extLst>
                <a:ext uri="{FF2B5EF4-FFF2-40B4-BE49-F238E27FC236}">
                  <a16:creationId xmlns:a16="http://schemas.microsoft.com/office/drawing/2014/main" id="{46AE892D-9140-4B67-9C72-25ADBDD0B203}"/>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7" name="Freeform 46">
              <a:extLst>
                <a:ext uri="{FF2B5EF4-FFF2-40B4-BE49-F238E27FC236}">
                  <a16:creationId xmlns:a16="http://schemas.microsoft.com/office/drawing/2014/main" id="{113ED7B2-C15D-493B-BACA-A4229ADED19E}"/>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8" name="Freeform 47">
              <a:extLst>
                <a:ext uri="{FF2B5EF4-FFF2-40B4-BE49-F238E27FC236}">
                  <a16:creationId xmlns:a16="http://schemas.microsoft.com/office/drawing/2014/main" id="{02D1399E-BF95-4D02-AD33-EF152F9E57D2}"/>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9" name="Freeform 48">
              <a:extLst>
                <a:ext uri="{FF2B5EF4-FFF2-40B4-BE49-F238E27FC236}">
                  <a16:creationId xmlns:a16="http://schemas.microsoft.com/office/drawing/2014/main" id="{FFF43BFD-6BEB-42C6-B3EF-240F73A09655}"/>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0" name="Freeform 49">
              <a:extLst>
                <a:ext uri="{FF2B5EF4-FFF2-40B4-BE49-F238E27FC236}">
                  <a16:creationId xmlns:a16="http://schemas.microsoft.com/office/drawing/2014/main" id="{352C0F97-9C00-4323-881E-65ADFE266665}"/>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1" name="Freeform 50">
              <a:extLst>
                <a:ext uri="{FF2B5EF4-FFF2-40B4-BE49-F238E27FC236}">
                  <a16:creationId xmlns:a16="http://schemas.microsoft.com/office/drawing/2014/main" id="{337F5041-E6CB-465D-AA76-1595676A8248}"/>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2" name="Freeform 51">
              <a:extLst>
                <a:ext uri="{FF2B5EF4-FFF2-40B4-BE49-F238E27FC236}">
                  <a16:creationId xmlns:a16="http://schemas.microsoft.com/office/drawing/2014/main" id="{39A256D6-AE21-41D6-AC3E-F62CD585EBF3}"/>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3" name="Freeform 52">
              <a:extLst>
                <a:ext uri="{FF2B5EF4-FFF2-40B4-BE49-F238E27FC236}">
                  <a16:creationId xmlns:a16="http://schemas.microsoft.com/office/drawing/2014/main" id="{8AFE413C-FB7D-4946-8420-792D703C8F6C}"/>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4" name="Freeform 53">
              <a:extLst>
                <a:ext uri="{FF2B5EF4-FFF2-40B4-BE49-F238E27FC236}">
                  <a16:creationId xmlns:a16="http://schemas.microsoft.com/office/drawing/2014/main" id="{D8DF9EAE-EAB9-47B6-9837-8373EBECD163}"/>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5" name="Freeform 54">
              <a:extLst>
                <a:ext uri="{FF2B5EF4-FFF2-40B4-BE49-F238E27FC236}">
                  <a16:creationId xmlns:a16="http://schemas.microsoft.com/office/drawing/2014/main" id="{6696D6DC-3D47-4113-B85D-1D5C2D7358AC}"/>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6" name="Freeform 55">
              <a:extLst>
                <a:ext uri="{FF2B5EF4-FFF2-40B4-BE49-F238E27FC236}">
                  <a16:creationId xmlns:a16="http://schemas.microsoft.com/office/drawing/2014/main" id="{B9F786F4-957C-4722-A9D8-F4A8F923CF83}"/>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grpSp>
      <p:grpSp>
        <p:nvGrpSpPr>
          <p:cNvPr id="3" name="Nhóm 2">
            <a:extLst>
              <a:ext uri="{FF2B5EF4-FFF2-40B4-BE49-F238E27FC236}">
                <a16:creationId xmlns:a16="http://schemas.microsoft.com/office/drawing/2014/main" id="{E8618593-52B3-48C6-89DF-F016BA9E46BE}"/>
              </a:ext>
            </a:extLst>
          </p:cNvPr>
          <p:cNvGrpSpPr/>
          <p:nvPr/>
        </p:nvGrpSpPr>
        <p:grpSpPr>
          <a:xfrm>
            <a:off x="7606760" y="2891823"/>
            <a:ext cx="3152464" cy="919255"/>
            <a:chOff x="4518487" y="143078"/>
            <a:chExt cx="3152464" cy="919254"/>
          </a:xfrm>
          <a:solidFill>
            <a:srgbClr val="0070C0"/>
          </a:solidFill>
        </p:grpSpPr>
        <p:sp>
          <p:nvSpPr>
            <p:cNvPr id="4" name="Lục giác 3">
              <a:extLst>
                <a:ext uri="{FF2B5EF4-FFF2-40B4-BE49-F238E27FC236}">
                  <a16:creationId xmlns:a16="http://schemas.microsoft.com/office/drawing/2014/main" id="{62B84440-213F-4FB3-84C7-4905720F65BA}"/>
                </a:ext>
              </a:extLst>
            </p:cNvPr>
            <p:cNvSpPr/>
            <p:nvPr/>
          </p:nvSpPr>
          <p:spPr>
            <a:xfrm>
              <a:off x="4518487" y="595217"/>
              <a:ext cx="3152464" cy="4671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B90F17"/>
                </a:solidFill>
                <a:latin typeface="#9Slide04 Tinos" panose="02020603050405020304" pitchFamily="18" charset="0"/>
                <a:ea typeface="#9Slide04 Tinos" panose="02020603050405020304" pitchFamily="18" charset="0"/>
                <a:cs typeface="#9Slide04 Tinos" panose="02020603050405020304" pitchFamily="18" charset="0"/>
              </a:endParaRPr>
            </a:p>
          </p:txBody>
        </p:sp>
        <p:sp>
          <p:nvSpPr>
            <p:cNvPr id="5" name="Hộp Văn bản 4">
              <a:extLst>
                <a:ext uri="{FF2B5EF4-FFF2-40B4-BE49-F238E27FC236}">
                  <a16:creationId xmlns:a16="http://schemas.microsoft.com/office/drawing/2014/main" id="{A8071EDD-0045-4D54-AFAC-5DBC1D5E557B}"/>
                </a:ext>
              </a:extLst>
            </p:cNvPr>
            <p:cNvSpPr txBox="1"/>
            <p:nvPr/>
          </p:nvSpPr>
          <p:spPr>
            <a:xfrm>
              <a:off x="6094719" y="143078"/>
              <a:ext cx="2565" cy="455381"/>
            </a:xfrm>
            <a:prstGeom prst="rect">
              <a:avLst/>
            </a:prstGeom>
            <a:grpFill/>
          </p:spPr>
          <p:txBody>
            <a:bodyPr vert="horz" wrap="none" lIns="0" tIns="0" rIns="0" bIns="0" rtlCol="0">
              <a:spAutoFit/>
            </a:bodyPr>
            <a:lstStyle/>
            <a:p>
              <a:pPr marR="2540" algn="ctr" defTabSz="914377">
                <a:lnSpc>
                  <a:spcPct val="150000"/>
                </a:lnSpc>
                <a:defRPr/>
              </a:pPr>
              <a:endParaRPr lang="en-US" sz="2200" b="1" cap="all">
                <a:solidFill>
                  <a:prstClr val="black"/>
                </a:solidFill>
                <a:latin typeface="#9Slide04 Playfair Display Bold" panose="00000800000000000000" pitchFamily="2" charset="0"/>
                <a:ea typeface="#9Slide02 Tieu de dai" panose="02000000000000000000" pitchFamily="2" charset="0"/>
              </a:endParaRPr>
            </a:p>
          </p:txBody>
        </p:sp>
        <p:sp>
          <p:nvSpPr>
            <p:cNvPr id="6" name="Hộp Văn bản 5">
              <a:extLst>
                <a:ext uri="{FF2B5EF4-FFF2-40B4-BE49-F238E27FC236}">
                  <a16:creationId xmlns:a16="http://schemas.microsoft.com/office/drawing/2014/main" id="{BEBF9BAC-3CA9-402F-BFC5-EEC241CBF501}"/>
                </a:ext>
              </a:extLst>
            </p:cNvPr>
            <p:cNvSpPr txBox="1"/>
            <p:nvPr/>
          </p:nvSpPr>
          <p:spPr>
            <a:xfrm>
              <a:off x="5394366" y="686495"/>
              <a:ext cx="1403269" cy="338554"/>
            </a:xfrm>
            <a:prstGeom prst="rect">
              <a:avLst/>
            </a:prstGeom>
            <a:grpFill/>
          </p:spPr>
          <p:txBody>
            <a:bodyPr vert="horz" wrap="none" lIns="0" tIns="0" rIns="0" bIns="0" rtlCol="0">
              <a:spAutoFit/>
            </a:bodyPr>
            <a:lstStyle/>
            <a:p>
              <a:pPr algn="ctr" defTabSz="914377">
                <a:defRPr/>
              </a:pPr>
              <a:r>
                <a:rPr lang="en-US" sz="2200" b="1" cap="all">
                  <a:solidFill>
                    <a:prstClr val="white"/>
                  </a:solidFill>
                  <a:latin typeface="#9Slide04 Playfair Display Bold" panose="00000800000000000000" pitchFamily="2" charset="0"/>
                  <a:ea typeface="#9Slide02 Tieu de dai" panose="02000000000000000000" pitchFamily="2" charset="0"/>
                </a:rPr>
                <a:t>THANK YOU</a:t>
              </a:r>
            </a:p>
          </p:txBody>
        </p:sp>
      </p:grpSp>
      <p:sp>
        <p:nvSpPr>
          <p:cNvPr id="8" name="Hộp Văn bản 7">
            <a:extLst>
              <a:ext uri="{FF2B5EF4-FFF2-40B4-BE49-F238E27FC236}">
                <a16:creationId xmlns:a16="http://schemas.microsoft.com/office/drawing/2014/main" id="{897CFFE6-EC34-4052-B3C4-C05FDF95B2AA}"/>
              </a:ext>
            </a:extLst>
          </p:cNvPr>
          <p:cNvSpPr txBox="1"/>
          <p:nvPr/>
        </p:nvSpPr>
        <p:spPr>
          <a:xfrm>
            <a:off x="448693" y="2813447"/>
            <a:ext cx="5881768" cy="1231106"/>
          </a:xfrm>
          <a:prstGeom prst="rect">
            <a:avLst/>
          </a:prstGeom>
          <a:noFill/>
        </p:spPr>
        <p:txBody>
          <a:bodyPr vert="horz" wrap="square" lIns="0" tIns="0" rIns="0" bIns="0" rtlCol="0">
            <a:spAutoFit/>
          </a:bodyPr>
          <a:lstStyle/>
          <a:p>
            <a:pPr algn="ctr" defTabSz="914377">
              <a:defRPr/>
            </a:pPr>
            <a:r>
              <a:rPr lang="en-US" sz="4000" b="1" cap="all">
                <a:solidFill>
                  <a:prstClr val="white"/>
                </a:solidFill>
                <a:latin typeface="#9Slide04 Playfair Display Blac" panose="00000A00000000000000" pitchFamily="2" charset="0"/>
                <a:ea typeface="#9Slide02 Tieu de dai" panose="02000000000000000000" pitchFamily="2" charset="0"/>
              </a:rPr>
              <a:t>Cảm </a:t>
            </a:r>
            <a:r>
              <a:rPr lang="vi-VN" sz="4000" b="1" cap="all">
                <a:solidFill>
                  <a:prstClr val="white"/>
                </a:solidFill>
                <a:latin typeface="#9Slide04 Playfair Display Blac" panose="00000A00000000000000" pitchFamily="2" charset="0"/>
                <a:ea typeface="#9Slide02 Tieu de dai" panose="02000000000000000000" pitchFamily="2" charset="0"/>
              </a:rPr>
              <a:t>ơ</a:t>
            </a:r>
            <a:r>
              <a:rPr lang="en-US" sz="4000" b="1" cap="all">
                <a:solidFill>
                  <a:prstClr val="white"/>
                </a:solidFill>
                <a:latin typeface="#9Slide04 Playfair Display Blac" panose="00000A00000000000000" pitchFamily="2" charset="0"/>
                <a:ea typeface="#9Slide02 Tieu de dai" panose="02000000000000000000" pitchFamily="2" charset="0"/>
              </a:rPr>
              <a:t>n CÁC BẠN </a:t>
            </a:r>
          </a:p>
          <a:p>
            <a:pPr algn="ctr" defTabSz="914377">
              <a:defRPr/>
            </a:pPr>
            <a:r>
              <a:rPr lang="en-US" sz="4000" b="1" cap="all">
                <a:solidFill>
                  <a:prstClr val="white"/>
                </a:solidFill>
                <a:latin typeface="#9Slide04 Playfair Display Blac" panose="00000A00000000000000" pitchFamily="2" charset="0"/>
                <a:ea typeface="#9Slide02 Tieu de dai" panose="02000000000000000000" pitchFamily="2" charset="0"/>
              </a:rPr>
              <a:t>đã chú ý lắng nghe</a:t>
            </a:r>
            <a:endParaRPr lang="en-US" sz="4000">
              <a:solidFill>
                <a:prstClr val="white"/>
              </a:solidFill>
              <a:latin typeface="#9Slide04 Playfair Display Blac" panose="00000A00000000000000" pitchFamily="2" charset="0"/>
            </a:endParaRPr>
          </a:p>
        </p:txBody>
      </p:sp>
    </p:spTree>
    <p:extLst>
      <p:ext uri="{BB962C8B-B14F-4D97-AF65-F5344CB8AC3E}">
        <p14:creationId xmlns:p14="http://schemas.microsoft.com/office/powerpoint/2010/main" val="353772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par>
                                <p:cTn id="9" presetID="9" presetClass="exit" presetSubtype="0" fill="hold" nodeType="withEffect">
                                  <p:stCondLst>
                                    <p:cond delay="250"/>
                                  </p:stCondLst>
                                  <p:childTnLst>
                                    <p:animEffect transition="out" filter="dissolve">
                                      <p:cBhvr>
                                        <p:cTn id="10" dur="1500"/>
                                        <p:tgtEl>
                                          <p:spTgt spid="29"/>
                                        </p:tgtEl>
                                      </p:cBhvr>
                                    </p:animEffect>
                                    <p:set>
                                      <p:cBhvr>
                                        <p:cTn id="11" dur="1" fill="hold">
                                          <p:stCondLst>
                                            <p:cond delay="1499"/>
                                          </p:stCondLst>
                                        </p:cTn>
                                        <p:tgtEl>
                                          <p:spTgt spid="29"/>
                                        </p:tgtEl>
                                        <p:attrNameLst>
                                          <p:attrName>style.visibility</p:attrName>
                                        </p:attrNameLst>
                                      </p:cBhvr>
                                      <p:to>
                                        <p:strVal val="hidden"/>
                                      </p:to>
                                    </p:set>
                                  </p:childTnLst>
                                </p:cTn>
                              </p:par>
                              <p:par>
                                <p:cTn id="12" presetID="6" presetClass="emph" presetSubtype="0" fill="hold" nodeType="withEffect">
                                  <p:stCondLst>
                                    <p:cond delay="250"/>
                                  </p:stCondLst>
                                  <p:childTnLst>
                                    <p:animScale>
                                      <p:cBhvr>
                                        <p:cTn id="13" dur="1500" fill="hold"/>
                                        <p:tgtEl>
                                          <p:spTgt spid="29"/>
                                        </p:tgtEl>
                                      </p:cBhvr>
                                      <p:by x="250000" y="250000"/>
                                    </p:animScale>
                                  </p:childTnLst>
                                </p:cTn>
                              </p:par>
                              <p:par>
                                <p:cTn id="14" presetID="23" presetClass="entr" presetSubtype="16"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childTnLst>
                                </p:cTn>
                              </p:par>
                              <p:par>
                                <p:cTn id="18" presetID="9" presetClass="exit" presetSubtype="0" fill="hold" nodeType="withEffect">
                                  <p:stCondLst>
                                    <p:cond delay="250"/>
                                  </p:stCondLst>
                                  <p:childTnLst>
                                    <p:animEffect transition="out" filter="dissolve">
                                      <p:cBhvr>
                                        <p:cTn id="19" dur="1500"/>
                                        <p:tgtEl>
                                          <p:spTgt spid="54"/>
                                        </p:tgtEl>
                                      </p:cBhvr>
                                    </p:animEffect>
                                    <p:set>
                                      <p:cBhvr>
                                        <p:cTn id="20" dur="1" fill="hold">
                                          <p:stCondLst>
                                            <p:cond delay="1499"/>
                                          </p:stCondLst>
                                        </p:cTn>
                                        <p:tgtEl>
                                          <p:spTgt spid="54"/>
                                        </p:tgtEl>
                                        <p:attrNameLst>
                                          <p:attrName>style.visibility</p:attrName>
                                        </p:attrNameLst>
                                      </p:cBhvr>
                                      <p:to>
                                        <p:strVal val="hidden"/>
                                      </p:to>
                                    </p:set>
                                  </p:childTnLst>
                                </p:cTn>
                              </p:par>
                              <p:par>
                                <p:cTn id="21" presetID="6" presetClass="emph" presetSubtype="0" fill="hold" nodeType="withEffect">
                                  <p:stCondLst>
                                    <p:cond delay="250"/>
                                  </p:stCondLst>
                                  <p:childTnLst>
                                    <p:animScale>
                                      <p:cBhvr>
                                        <p:cTn id="22" dur="1500" fill="hold"/>
                                        <p:tgtEl>
                                          <p:spTgt spid="54"/>
                                        </p:tgtEl>
                                      </p:cBhvr>
                                      <p:by x="250000" y="250000"/>
                                    </p:animScale>
                                  </p:childTnLst>
                                </p:cTn>
                              </p:par>
                              <p:par>
                                <p:cTn id="23" presetID="23" presetClass="entr" presetSubtype="16"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anim calcmode="lin" valueType="num">
                                      <p:cBhvr>
                                        <p:cTn id="25" dur="500" fill="hold"/>
                                        <p:tgtEl>
                                          <p:spTgt spid="129"/>
                                        </p:tgtEl>
                                        <p:attrNameLst>
                                          <p:attrName>ppt_w</p:attrName>
                                        </p:attrNameLst>
                                      </p:cBhvr>
                                      <p:tavLst>
                                        <p:tav tm="0">
                                          <p:val>
                                            <p:fltVal val="0"/>
                                          </p:val>
                                        </p:tav>
                                        <p:tav tm="100000">
                                          <p:val>
                                            <p:strVal val="#ppt_w"/>
                                          </p:val>
                                        </p:tav>
                                      </p:tavLst>
                                    </p:anim>
                                    <p:anim calcmode="lin" valueType="num">
                                      <p:cBhvr>
                                        <p:cTn id="26" dur="500" fill="hold"/>
                                        <p:tgtEl>
                                          <p:spTgt spid="129"/>
                                        </p:tgtEl>
                                        <p:attrNameLst>
                                          <p:attrName>ppt_h</p:attrName>
                                        </p:attrNameLst>
                                      </p:cBhvr>
                                      <p:tavLst>
                                        <p:tav tm="0">
                                          <p:val>
                                            <p:fltVal val="0"/>
                                          </p:val>
                                        </p:tav>
                                        <p:tav tm="100000">
                                          <p:val>
                                            <p:strVal val="#ppt_h"/>
                                          </p:val>
                                        </p:tav>
                                      </p:tavLst>
                                    </p:anim>
                                  </p:childTnLst>
                                </p:cTn>
                              </p:par>
                              <p:par>
                                <p:cTn id="27" presetID="9" presetClass="exit" presetSubtype="0" fill="hold" nodeType="withEffect">
                                  <p:stCondLst>
                                    <p:cond delay="250"/>
                                  </p:stCondLst>
                                  <p:childTnLst>
                                    <p:animEffect transition="out" filter="dissolve">
                                      <p:cBhvr>
                                        <p:cTn id="28" dur="1500"/>
                                        <p:tgtEl>
                                          <p:spTgt spid="129"/>
                                        </p:tgtEl>
                                      </p:cBhvr>
                                    </p:animEffect>
                                    <p:set>
                                      <p:cBhvr>
                                        <p:cTn id="29" dur="1" fill="hold">
                                          <p:stCondLst>
                                            <p:cond delay="1499"/>
                                          </p:stCondLst>
                                        </p:cTn>
                                        <p:tgtEl>
                                          <p:spTgt spid="129"/>
                                        </p:tgtEl>
                                        <p:attrNameLst>
                                          <p:attrName>style.visibility</p:attrName>
                                        </p:attrNameLst>
                                      </p:cBhvr>
                                      <p:to>
                                        <p:strVal val="hidden"/>
                                      </p:to>
                                    </p:set>
                                  </p:childTnLst>
                                </p:cTn>
                              </p:par>
                              <p:par>
                                <p:cTn id="30" presetID="6" presetClass="emph" presetSubtype="0" fill="hold" nodeType="withEffect">
                                  <p:stCondLst>
                                    <p:cond delay="250"/>
                                  </p:stCondLst>
                                  <p:childTnLst>
                                    <p:animScale>
                                      <p:cBhvr>
                                        <p:cTn id="31" dur="1500" fill="hold"/>
                                        <p:tgtEl>
                                          <p:spTgt spid="129"/>
                                        </p:tgtEl>
                                      </p:cBhvr>
                                      <p:by x="250000" y="250000"/>
                                    </p:animScale>
                                  </p:childTnLst>
                                </p:cTn>
                              </p:par>
                              <p:par>
                                <p:cTn id="32" presetID="23" presetClass="entr" presetSubtype="16" fill="hold" nodeType="with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p:cTn id="34" dur="500" fill="hold"/>
                                        <p:tgtEl>
                                          <p:spTgt spid="92"/>
                                        </p:tgtEl>
                                        <p:attrNameLst>
                                          <p:attrName>ppt_w</p:attrName>
                                        </p:attrNameLst>
                                      </p:cBhvr>
                                      <p:tavLst>
                                        <p:tav tm="0">
                                          <p:val>
                                            <p:fltVal val="0"/>
                                          </p:val>
                                        </p:tav>
                                        <p:tav tm="100000">
                                          <p:val>
                                            <p:strVal val="#ppt_w"/>
                                          </p:val>
                                        </p:tav>
                                      </p:tavLst>
                                    </p:anim>
                                    <p:anim calcmode="lin" valueType="num">
                                      <p:cBhvr>
                                        <p:cTn id="35" dur="500" fill="hold"/>
                                        <p:tgtEl>
                                          <p:spTgt spid="92"/>
                                        </p:tgtEl>
                                        <p:attrNameLst>
                                          <p:attrName>ppt_h</p:attrName>
                                        </p:attrNameLst>
                                      </p:cBhvr>
                                      <p:tavLst>
                                        <p:tav tm="0">
                                          <p:val>
                                            <p:fltVal val="0"/>
                                          </p:val>
                                        </p:tav>
                                        <p:tav tm="100000">
                                          <p:val>
                                            <p:strVal val="#ppt_h"/>
                                          </p:val>
                                        </p:tav>
                                      </p:tavLst>
                                    </p:anim>
                                  </p:childTnLst>
                                </p:cTn>
                              </p:par>
                              <p:par>
                                <p:cTn id="36" presetID="9" presetClass="exit" presetSubtype="0" fill="hold" nodeType="withEffect">
                                  <p:stCondLst>
                                    <p:cond delay="250"/>
                                  </p:stCondLst>
                                  <p:childTnLst>
                                    <p:animEffect transition="out" filter="dissolve">
                                      <p:cBhvr>
                                        <p:cTn id="37" dur="1500"/>
                                        <p:tgtEl>
                                          <p:spTgt spid="92"/>
                                        </p:tgtEl>
                                      </p:cBhvr>
                                    </p:animEffect>
                                    <p:set>
                                      <p:cBhvr>
                                        <p:cTn id="38" dur="1" fill="hold">
                                          <p:stCondLst>
                                            <p:cond delay="1499"/>
                                          </p:stCondLst>
                                        </p:cTn>
                                        <p:tgtEl>
                                          <p:spTgt spid="92"/>
                                        </p:tgtEl>
                                        <p:attrNameLst>
                                          <p:attrName>style.visibility</p:attrName>
                                        </p:attrNameLst>
                                      </p:cBhvr>
                                      <p:to>
                                        <p:strVal val="hidden"/>
                                      </p:to>
                                    </p:set>
                                  </p:childTnLst>
                                </p:cTn>
                              </p:par>
                              <p:par>
                                <p:cTn id="39" presetID="6" presetClass="emph" presetSubtype="0" fill="hold" nodeType="withEffect">
                                  <p:stCondLst>
                                    <p:cond delay="250"/>
                                  </p:stCondLst>
                                  <p:childTnLst>
                                    <p:animScale>
                                      <p:cBhvr>
                                        <p:cTn id="40" dur="1500" fill="hold"/>
                                        <p:tgtEl>
                                          <p:spTgt spid="92"/>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PHẦN HÓA HỌC CỦA PHÁO HOA - LÊ THỊ TUY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801" y="486697"/>
            <a:ext cx="8411609" cy="557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124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745227" y="131302"/>
            <a:ext cx="5383161" cy="2759382"/>
          </a:xfrm>
          <a:prstGeom prst="rect">
            <a:avLst/>
          </a:prstGeom>
        </p:spPr>
      </p:pic>
      <p:sp>
        <p:nvSpPr>
          <p:cNvPr id="5" name="TextBox 4"/>
          <p:cNvSpPr txBox="1"/>
          <p:nvPr/>
        </p:nvSpPr>
        <p:spPr>
          <a:xfrm>
            <a:off x="7379110" y="780655"/>
            <a:ext cx="3067665" cy="1077218"/>
          </a:xfrm>
          <a:prstGeom prst="rect">
            <a:avLst/>
          </a:prstGeom>
          <a:noFill/>
          <a:ln>
            <a:solidFill>
              <a:srgbClr val="00B050"/>
            </a:solidFill>
          </a:ln>
        </p:spPr>
        <p:txBody>
          <a:bodyPr wrap="square" rtlCol="0">
            <a:spAutoFit/>
          </a:bodyPr>
          <a:lstStyle/>
          <a:p>
            <a:pPr algn="ctr"/>
            <a:r>
              <a:rPr lang="en-US" sz="3200" b="1" err="1">
                <a:solidFill>
                  <a:srgbClr val="FF0000"/>
                </a:solidFill>
              </a:rPr>
              <a:t>Đốt</a:t>
            </a:r>
            <a:r>
              <a:rPr lang="en-US" sz="3200" b="1">
                <a:solidFill>
                  <a:srgbClr val="FF0000"/>
                </a:solidFill>
              </a:rPr>
              <a:t> </a:t>
            </a:r>
            <a:r>
              <a:rPr lang="en-US" sz="3200" b="1" err="1">
                <a:solidFill>
                  <a:srgbClr val="FF0000"/>
                </a:solidFill>
              </a:rPr>
              <a:t>cháy</a:t>
            </a:r>
            <a:r>
              <a:rPr lang="en-US" sz="3200" b="1">
                <a:solidFill>
                  <a:srgbClr val="FF0000"/>
                </a:solidFill>
              </a:rPr>
              <a:t> gas (butane: C</a:t>
            </a:r>
            <a:r>
              <a:rPr lang="en-US" sz="3200" b="1" baseline="-25000">
                <a:solidFill>
                  <a:srgbClr val="FF0000"/>
                </a:solidFill>
              </a:rPr>
              <a:t>4</a:t>
            </a:r>
            <a:r>
              <a:rPr lang="en-US" sz="3200" b="1">
                <a:solidFill>
                  <a:srgbClr val="FF0000"/>
                </a:solidFill>
              </a:rPr>
              <a:t>H</a:t>
            </a:r>
            <a:r>
              <a:rPr lang="en-US" sz="3200" b="1" baseline="-25000">
                <a:solidFill>
                  <a:srgbClr val="FF0000"/>
                </a:solidFill>
              </a:rPr>
              <a:t>10</a:t>
            </a:r>
            <a:r>
              <a:rPr lang="en-US" sz="3200" b="1">
                <a:solidFill>
                  <a:srgbClr val="FF0000"/>
                </a:solidFill>
              </a:rPr>
              <a:t>)</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282990" y="2982798"/>
            <a:ext cx="2979174" cy="2669458"/>
          </a:xfrm>
          <a:prstGeom prst="rect">
            <a:avLst/>
          </a:prstGeom>
        </p:spPr>
      </p:pic>
      <p:sp>
        <p:nvSpPr>
          <p:cNvPr id="7" name="Notched Right Arrow 6"/>
          <p:cNvSpPr/>
          <p:nvPr/>
        </p:nvSpPr>
        <p:spPr>
          <a:xfrm>
            <a:off x="5535563" y="3731219"/>
            <a:ext cx="1165121" cy="83340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974081" y="2982799"/>
            <a:ext cx="3030242" cy="2669459"/>
          </a:xfrm>
          <a:prstGeom prst="rect">
            <a:avLst/>
          </a:prstGeom>
        </p:spPr>
      </p:pic>
      <p:sp>
        <p:nvSpPr>
          <p:cNvPr id="9" name="TextBox 8"/>
          <p:cNvSpPr txBox="1"/>
          <p:nvPr/>
        </p:nvSpPr>
        <p:spPr>
          <a:xfrm>
            <a:off x="2163098" y="5974805"/>
            <a:ext cx="8032955" cy="584775"/>
          </a:xfrm>
          <a:prstGeom prst="rect">
            <a:avLst/>
          </a:prstGeom>
          <a:noFill/>
          <a:ln>
            <a:solidFill>
              <a:srgbClr val="00B050"/>
            </a:solidFill>
          </a:ln>
        </p:spPr>
        <p:txBody>
          <a:bodyPr wrap="square" rtlCol="0">
            <a:spAutoFit/>
          </a:bodyPr>
          <a:lstStyle/>
          <a:p>
            <a:pPr algn="ctr"/>
            <a:r>
              <a:rPr lang="en-US" sz="3200" b="1" err="1">
                <a:solidFill>
                  <a:srgbClr val="FF0000"/>
                </a:solidFill>
              </a:rPr>
              <a:t>Nhiệt</a:t>
            </a:r>
            <a:r>
              <a:rPr lang="en-US" sz="3200" b="1">
                <a:solidFill>
                  <a:srgbClr val="FF0000"/>
                </a:solidFill>
              </a:rPr>
              <a:t> </a:t>
            </a:r>
            <a:r>
              <a:rPr lang="en-US" sz="3200" b="1" err="1">
                <a:solidFill>
                  <a:srgbClr val="FF0000"/>
                </a:solidFill>
              </a:rPr>
              <a:t>phân</a:t>
            </a:r>
            <a:r>
              <a:rPr lang="en-US" sz="3200" b="1">
                <a:solidFill>
                  <a:srgbClr val="FF0000"/>
                </a:solidFill>
              </a:rPr>
              <a:t> copper (II) hydroxide (Cu(OH)</a:t>
            </a:r>
            <a:r>
              <a:rPr lang="en-US" sz="3200" b="1" baseline="-25000">
                <a:solidFill>
                  <a:srgbClr val="FF0000"/>
                </a:solidFill>
              </a:rPr>
              <a:t>2</a:t>
            </a:r>
            <a:r>
              <a:rPr lang="en-US" sz="3200" b="1">
                <a:solidFill>
                  <a:srgbClr val="FF0000"/>
                </a:solidFill>
              </a:rPr>
              <a:t>)</a:t>
            </a:r>
            <a:endParaRPr lang="en-US" sz="3200" b="1" baseline="-25000">
              <a:solidFill>
                <a:srgbClr val="FF0000"/>
              </a:solidFill>
            </a:endParaRPr>
          </a:p>
        </p:txBody>
      </p:sp>
    </p:spTree>
    <p:extLst>
      <p:ext uri="{BB962C8B-B14F-4D97-AF65-F5344CB8AC3E}">
        <p14:creationId xmlns:p14="http://schemas.microsoft.com/office/powerpoint/2010/main" val="116749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KHỞI ĐỘNG</a:t>
            </a:r>
          </a:p>
        </p:txBody>
      </p:sp>
      <p:sp>
        <p:nvSpPr>
          <p:cNvPr id="16" name="Rectangle 10">
            <a:extLst>
              <a:ext uri="{FF2B5EF4-FFF2-40B4-BE49-F238E27FC236}">
                <a16:creationId xmlns:a16="http://schemas.microsoft.com/office/drawing/2014/main" id="{03FA69FC-4691-4991-BFFF-A68958CCC7F8}"/>
              </a:ext>
            </a:extLst>
          </p:cNvPr>
          <p:cNvSpPr>
            <a:spLocks noChangeArrowheads="1"/>
          </p:cNvSpPr>
          <p:nvPr/>
        </p:nvSpPr>
        <p:spPr bwMode="auto">
          <a:xfrm>
            <a:off x="1871662" y="2568596"/>
            <a:ext cx="8448676"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endParaRPr lang="vi-VN" altLang="ko-KR" sz="2800">
              <a:latin typeface="Arial" panose="020B0604020202020204" pitchFamily="34" charset="0"/>
              <a:cs typeface="Arial" panose="020B0604020202020204" pitchFamily="34" charset="0"/>
            </a:endParaRPr>
          </a:p>
        </p:txBody>
      </p:sp>
      <p:sp>
        <p:nvSpPr>
          <p:cNvPr id="9" name="Rectangle 10">
            <a:extLst>
              <a:ext uri="{FF2B5EF4-FFF2-40B4-BE49-F238E27FC236}">
                <a16:creationId xmlns:a16="http://schemas.microsoft.com/office/drawing/2014/main" id="{0A42AFDE-6962-9D0A-327A-48FF2D6E2E94}"/>
              </a:ext>
            </a:extLst>
          </p:cNvPr>
          <p:cNvSpPr>
            <a:spLocks noChangeArrowheads="1"/>
          </p:cNvSpPr>
          <p:nvPr/>
        </p:nvSpPr>
        <p:spPr bwMode="auto">
          <a:xfrm>
            <a:off x="1060173" y="640080"/>
            <a:ext cx="10283687" cy="26327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cs typeface="Times New Roman" panose="02020603050405020304" pitchFamily="18" charset="0"/>
              </a:rPr>
              <a:t>Câu</a:t>
            </a:r>
            <a:r>
              <a:rPr lang="en-US" sz="2800" b="1">
                <a:latin typeface="Times New Roman" panose="02020603050405020304" pitchFamily="18" charset="0"/>
                <a:ea typeface="Calibri" panose="020F0502020204030204" pitchFamily="34" charset="0"/>
                <a:cs typeface="Times New Roman" panose="02020603050405020304" pitchFamily="18" charset="0"/>
              </a:rPr>
              <a:t> 1: </a:t>
            </a:r>
            <a:r>
              <a:rPr lang="en-US" sz="2800">
                <a:latin typeface="Times New Roman" panose="02020603050405020304" pitchFamily="18" charset="0"/>
                <a:ea typeface="Calibri" panose="020F0502020204030204" pitchFamily="34" charset="0"/>
                <a:cs typeface="Times New Roman" panose="02020603050405020304" pitchFamily="18" charset="0"/>
              </a:rPr>
              <a:t>HS </a:t>
            </a:r>
            <a:r>
              <a:rPr lang="en-US" sz="2800" err="1">
                <a:latin typeface="Times New Roman" panose="02020603050405020304" pitchFamily="18" charset="0"/>
                <a:ea typeface="Calibri" panose="020F0502020204030204" pitchFamily="34" charset="0"/>
                <a:cs typeface="Times New Roman" panose="02020603050405020304" pitchFamily="18" charset="0"/>
              </a:rPr>
              <a:t>quan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sát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hình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ảnh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hoặc</a:t>
            </a:r>
            <a:r>
              <a:rPr lang="en-US" sz="2800">
                <a:latin typeface="Times New Roman" panose="02020603050405020304" pitchFamily="18" charset="0"/>
                <a:ea typeface="Calibri" panose="020F0502020204030204" pitchFamily="34" charset="0"/>
                <a:cs typeface="Times New Roman" panose="02020603050405020304" pitchFamily="18" charset="0"/>
              </a:rPr>
              <a:t> video)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pháo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hoa</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đốt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cháy</a:t>
            </a:r>
            <a:r>
              <a:rPr lang="en-US" sz="2800">
                <a:latin typeface="Times New Roman" panose="02020603050405020304" pitchFamily="18" charset="0"/>
                <a:ea typeface="Calibri" panose="020F0502020204030204" pitchFamily="34" charset="0"/>
                <a:cs typeface="Times New Roman" panose="02020603050405020304" pitchFamily="18" charset="0"/>
              </a:rPr>
              <a:t> gas,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phân</a:t>
            </a:r>
            <a:r>
              <a:rPr lang="en-US" sz="2800">
                <a:latin typeface="Times New Roman" panose="02020603050405020304" pitchFamily="18" charset="0"/>
                <a:ea typeface="Calibri" panose="020F0502020204030204" pitchFamily="34" charset="0"/>
                <a:cs typeface="Times New Roman" panose="02020603050405020304" pitchFamily="18" charset="0"/>
              </a:rPr>
              <a:t> Cu(OH)</a:t>
            </a:r>
            <a:r>
              <a:rPr lang="en-US" sz="28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biết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sinh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cần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cấp</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rPr>
              <a:t>Câu</a:t>
            </a:r>
            <a:r>
              <a:rPr lang="en-US" sz="2800" b="1">
                <a:latin typeface="Times New Roman" panose="02020603050405020304" pitchFamily="18" charset="0"/>
                <a:ea typeface="Calibri" panose="020F0502020204030204" pitchFamily="34" charset="0"/>
              </a:rPr>
              <a:t> 2:</a:t>
            </a:r>
            <a:r>
              <a:rPr lang="en-US" sz="2800">
                <a:latin typeface="Times New Roman" panose="02020603050405020304" pitchFamily="18" charset="0"/>
                <a:ea typeface="Calibri" panose="020F0502020204030204" pitchFamily="34" charset="0"/>
              </a:rPr>
              <a:t> Cho </a:t>
            </a:r>
            <a:r>
              <a:rPr lang="en-US" sz="2800" err="1">
                <a:latin typeface="Times New Roman" panose="02020603050405020304" pitchFamily="18" charset="0"/>
                <a:ea typeface="Calibri" panose="020F0502020204030204" pitchFamily="34" charset="0"/>
              </a:rPr>
              <a:t>ví</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dụ</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phản</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ứng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có</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kèm</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theo</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sự</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thay</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đổi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lượng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dưới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dạng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nhiệt</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trong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cuộc</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sống</a:t>
            </a:r>
            <a:r>
              <a:rPr lang="en-US" sz="2800">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B53719EB-BABD-7D65-4724-70E9505BACE0}"/>
              </a:ext>
            </a:extLst>
          </p:cNvPr>
          <p:cNvGraphicFramePr>
            <a:graphicFrameLocks noGrp="1"/>
          </p:cNvGraphicFramePr>
          <p:nvPr>
            <p:extLst>
              <p:ext uri="{D42A27DB-BD31-4B8C-83A1-F6EECF244321}">
                <p14:modId xmlns:p14="http://schemas.microsoft.com/office/powerpoint/2010/main" val="3195840405"/>
              </p:ext>
            </p:extLst>
          </p:nvPr>
        </p:nvGraphicFramePr>
        <p:xfrm>
          <a:off x="1060174" y="3272852"/>
          <a:ext cx="10510937" cy="3113850"/>
        </p:xfrm>
        <a:graphic>
          <a:graphicData uri="http://schemas.openxmlformats.org/drawingml/2006/table">
            <a:tbl>
              <a:tblPr firstRow="1" firstCol="1" bandRow="1">
                <a:tableStyleId>{5C22544A-7EE6-4342-B048-85BDC9FD1C3A}</a:tableStyleId>
              </a:tblPr>
              <a:tblGrid>
                <a:gridCol w="10510937">
                  <a:extLst>
                    <a:ext uri="{9D8B030D-6E8A-4147-A177-3AD203B41FA5}">
                      <a16:colId xmlns:a16="http://schemas.microsoft.com/office/drawing/2014/main" val="3104471806"/>
                    </a:ext>
                  </a:extLst>
                </a:gridCol>
              </a:tblGrid>
              <a:tr h="3012899">
                <a:tc>
                  <a:txBody>
                    <a:bodyPr/>
                    <a:lstStyle/>
                    <a:p>
                      <a:pPr algn="ctr">
                        <a:lnSpc>
                          <a:spcPct val="115000"/>
                        </a:lnSpc>
                        <a:spcAft>
                          <a:spcPts val="800"/>
                        </a:spcAft>
                        <a:tabLst>
                          <a:tab pos="180340" algn="l"/>
                        </a:tabLst>
                      </a:pPr>
                      <a:r>
                        <a:rPr lang="en-US" sz="2400" b="0">
                          <a:solidFill>
                            <a:srgbClr val="FF0000"/>
                          </a:solidFill>
                          <a:effectLst/>
                          <a:latin typeface="Times New Roman" panose="02020603050405020304" pitchFamily="18" charset="0"/>
                          <a:cs typeface="Times New Roman" panose="02020603050405020304" pitchFamily="18" charset="0"/>
                        </a:rPr>
                        <a:t>TRẢ LỜI CÂU HỎI KHỞI ĐỘNG</a:t>
                      </a:r>
                    </a:p>
                    <a:p>
                      <a:pPr algn="just">
                        <a:lnSpc>
                          <a:spcPct val="115000"/>
                        </a:lnSpc>
                        <a:spcAft>
                          <a:spcPts val="800"/>
                        </a:spcAft>
                        <a:tabLst>
                          <a:tab pos="180340" algn="l"/>
                        </a:tabLst>
                      </a:pPr>
                      <a:r>
                        <a:rPr lang="en-US" sz="2400" b="1" err="1">
                          <a:solidFill>
                            <a:schemeClr val="tx1"/>
                          </a:solidFill>
                          <a:effectLst/>
                          <a:latin typeface="Times New Roman" panose="02020603050405020304" pitchFamily="18" charset="0"/>
                          <a:cs typeface="Times New Roman" panose="02020603050405020304" pitchFamily="18" charset="0"/>
                        </a:rPr>
                        <a:t>Câu</a:t>
                      </a:r>
                      <a:r>
                        <a:rPr lang="en-US" sz="2400" b="1">
                          <a:solidFill>
                            <a:schemeClr val="tx1"/>
                          </a:solidFill>
                          <a:effectLst/>
                          <a:latin typeface="Times New Roman" panose="02020603050405020304" pitchFamily="18" charset="0"/>
                          <a:cs typeface="Times New Roman" panose="02020603050405020304" pitchFamily="18" charset="0"/>
                        </a:rPr>
                        <a:t> 1: </a:t>
                      </a:r>
                      <a:r>
                        <a:rPr lang="en-US" sz="2400" b="0" err="1">
                          <a:solidFill>
                            <a:schemeClr val="tx1"/>
                          </a:solidFill>
                          <a:effectLst/>
                          <a:latin typeface="Times New Roman" panose="02020603050405020304" pitchFamily="18" charset="0"/>
                          <a:cs typeface="Times New Roman" panose="02020603050405020304" pitchFamily="18" charset="0"/>
                        </a:rPr>
                        <a:t>Quá</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trình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đốt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cháy</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của</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nhiên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liệu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luôn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sinh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và</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một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số</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phản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ứng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phân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cần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cung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cấp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a:t>
                      </a:r>
                    </a:p>
                    <a:p>
                      <a:pPr algn="just">
                        <a:lnSpc>
                          <a:spcPct val="115000"/>
                        </a:lnSpc>
                        <a:spcAft>
                          <a:spcPts val="800"/>
                        </a:spcAft>
                        <a:tabLst>
                          <a:tab pos="180340" algn="l"/>
                        </a:tabLst>
                      </a:pPr>
                      <a:r>
                        <a:rPr lang="en-US" sz="2400" b="1" err="1">
                          <a:solidFill>
                            <a:schemeClr val="tx1"/>
                          </a:solidFill>
                          <a:effectLst/>
                          <a:latin typeface="Times New Roman" panose="02020603050405020304" pitchFamily="18" charset="0"/>
                          <a:cs typeface="Times New Roman" panose="02020603050405020304" pitchFamily="18" charset="0"/>
                        </a:rPr>
                        <a:t>Câu</a:t>
                      </a:r>
                      <a:r>
                        <a:rPr lang="en-US" sz="2400" b="1">
                          <a:solidFill>
                            <a:schemeClr val="tx1"/>
                          </a:solidFill>
                          <a:effectLst/>
                          <a:latin typeface="Times New Roman" panose="02020603050405020304" pitchFamily="18" charset="0"/>
                          <a:cs typeface="Times New Roman" panose="02020603050405020304" pitchFamily="18" charset="0"/>
                        </a:rPr>
                        <a:t> 2: </a:t>
                      </a:r>
                      <a:r>
                        <a:rPr lang="en-US" sz="2400" b="0" err="1">
                          <a:solidFill>
                            <a:schemeClr val="tx1"/>
                          </a:solidFill>
                          <a:effectLst/>
                          <a:latin typeface="Times New Roman" panose="02020603050405020304" pitchFamily="18" charset="0"/>
                          <a:cs typeface="Times New Roman" panose="02020603050405020304" pitchFamily="18" charset="0"/>
                        </a:rPr>
                        <a:t>Ví</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dụ</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các</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loại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nhiên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liệu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cháy</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cung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cấp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năng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lượng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cho</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cuộc</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sống</a:t>
                      </a:r>
                      <a:r>
                        <a:rPr lang="en-US" sz="2400" b="0">
                          <a:solidFill>
                            <a:schemeClr val="tx1"/>
                          </a:solidFill>
                          <a:effectLst/>
                          <a:latin typeface="Times New Roman" panose="02020603050405020304" pitchFamily="18" charset="0"/>
                          <a:cs typeface="Times New Roman" panose="02020603050405020304" pitchFamily="18" charset="0"/>
                        </a:rPr>
                        <a:t> con </a:t>
                      </a:r>
                      <a:r>
                        <a:rPr lang="en-US" sz="2400" b="0" err="1">
                          <a:solidFill>
                            <a:schemeClr val="tx1"/>
                          </a:solidFill>
                          <a:effectLst/>
                          <a:latin typeface="Times New Roman" panose="02020603050405020304" pitchFamily="18" charset="0"/>
                          <a:cs typeface="Times New Roman" panose="02020603050405020304" pitchFamily="18" charset="0"/>
                        </a:rPr>
                        <a:t>người</a:t>
                      </a:r>
                      <a:r>
                        <a:rPr lang="en-US" sz="2400" b="0">
                          <a:solidFill>
                            <a:schemeClr val="tx1"/>
                          </a:solidFill>
                          <a:effectLst/>
                          <a:latin typeface="Times New Roman" panose="02020603050405020304" pitchFamily="18" charset="0"/>
                          <a:cs typeface="Times New Roman" panose="02020603050405020304" pitchFamily="18" charset="0"/>
                        </a:rPr>
                        <a:t>: than, </a:t>
                      </a:r>
                      <a:r>
                        <a:rPr lang="en-US" sz="2400" b="0" err="1">
                          <a:solidFill>
                            <a:schemeClr val="tx1"/>
                          </a:solidFill>
                          <a:effectLst/>
                          <a:latin typeface="Times New Roman" panose="02020603050405020304" pitchFamily="18" charset="0"/>
                          <a:cs typeface="Times New Roman" panose="02020603050405020304" pitchFamily="18" charset="0"/>
                        </a:rPr>
                        <a:t>củi</a:t>
                      </a:r>
                      <a:r>
                        <a:rPr lang="en-US" sz="2400" b="0">
                          <a:solidFill>
                            <a:schemeClr val="tx1"/>
                          </a:solidFill>
                          <a:effectLst/>
                          <a:latin typeface="Times New Roman" panose="02020603050405020304" pitchFamily="18" charset="0"/>
                          <a:cs typeface="Times New Roman" panose="02020603050405020304" pitchFamily="18" charset="0"/>
                        </a:rPr>
                        <a:t>, gas, </a:t>
                      </a:r>
                      <a:r>
                        <a:rPr lang="en-US" sz="2400" b="0" err="1">
                          <a:solidFill>
                            <a:schemeClr val="tx1"/>
                          </a:solidFill>
                          <a:effectLst/>
                          <a:latin typeface="Times New Roman" panose="02020603050405020304" pitchFamily="18" charset="0"/>
                          <a:cs typeface="Times New Roman" panose="02020603050405020304" pitchFamily="18" charset="0"/>
                        </a:rPr>
                        <a:t>xăng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dầu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Các</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quá</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trình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oxi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hoá</a:t>
                      </a:r>
                      <a:r>
                        <a:rPr lang="en-US" sz="2400" b="0">
                          <a:solidFill>
                            <a:schemeClr val="tx1"/>
                          </a:solidFill>
                          <a:effectLst/>
                          <a:latin typeface="Times New Roman" panose="02020603050405020304" pitchFamily="18" charset="0"/>
                          <a:cs typeface="Times New Roman" panose="02020603050405020304" pitchFamily="18" charset="0"/>
                        </a:rPr>
                        <a:t> - </a:t>
                      </a:r>
                      <a:r>
                        <a:rPr lang="en-US" sz="2400" b="0" err="1">
                          <a:solidFill>
                            <a:schemeClr val="tx1"/>
                          </a:solidFill>
                          <a:effectLst/>
                          <a:latin typeface="Times New Roman" panose="02020603050405020304" pitchFamily="18" charset="0"/>
                          <a:cs typeface="Times New Roman" panose="02020603050405020304" pitchFamily="18" charset="0"/>
                        </a:rPr>
                        <a:t>khư</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xảy</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ra</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dẫn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đến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sự</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giải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phóng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ánh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sáng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và</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năng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lượng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 Hoặc </a:t>
                      </a:r>
                      <a:r>
                        <a:rPr lang="en-US" sz="2400" b="0" err="1">
                          <a:solidFill>
                            <a:schemeClr val="tx1"/>
                          </a:solidFill>
                          <a:effectLst/>
                          <a:latin typeface="Times New Roman" panose="02020603050405020304" pitchFamily="18" charset="0"/>
                          <a:cs typeface="Times New Roman" panose="02020603050405020304" pitchFamily="18" charset="0"/>
                        </a:rPr>
                        <a:t>gói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làm</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lạnh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khẩn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cấp</a:t>
                      </a:r>
                      <a:r>
                        <a:rPr lang="en-US" sz="2400" b="0">
                          <a:solidFill>
                            <a:schemeClr val="tx1"/>
                          </a:solidFill>
                          <a:effectLst/>
                          <a:latin typeface="Times New Roman" panose="02020603050405020304" pitchFamily="18" charset="0"/>
                          <a:cs typeface="Times New Roman" panose="02020603050405020304" pitchFamily="18" charset="0"/>
                        </a:rPr>
                        <a:t> (cool pack). Khi </a:t>
                      </a:r>
                      <a:r>
                        <a:rPr lang="en-US" sz="2400" b="0" err="1">
                          <a:solidFill>
                            <a:schemeClr val="tx1"/>
                          </a:solidFill>
                          <a:effectLst/>
                          <a:latin typeface="Times New Roman" panose="02020603050405020304" pitchFamily="18" charset="0"/>
                          <a:cs typeface="Times New Roman" panose="02020603050405020304" pitchFamily="18" charset="0"/>
                        </a:rPr>
                        <a:t>dùng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cần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bóp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nhanh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giúp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giảm</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đau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hỗ</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trợ</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chấn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thưong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hiệu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quả</a:t>
                      </a:r>
                      <a:r>
                        <a:rPr lang="en-US" sz="2400" b="0">
                          <a:solidFill>
                            <a:schemeClr val="tx1"/>
                          </a:solidFill>
                          <a:effectLst/>
                          <a:latin typeface="Times New Roman" panose="02020603050405020304" pitchFamily="18" charset="0"/>
                          <a:cs typeface="Times New Roman" panose="02020603050405020304" pitchFamily="18" charset="0"/>
                        </a:rPr>
                        <a:t>.</a:t>
                      </a: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52590031"/>
                  </a:ext>
                </a:extLst>
              </a:tr>
            </a:tbl>
          </a:graphicData>
        </a:graphic>
      </p:graphicFrame>
    </p:spTree>
    <p:extLst>
      <p:ext uri="{BB962C8B-B14F-4D97-AF65-F5344CB8AC3E}">
        <p14:creationId xmlns:p14="http://schemas.microsoft.com/office/powerpoint/2010/main" val="339096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FFFF"/>
            </a:gs>
            <a:gs pos="100000">
              <a:srgbClr val="FFCCFF"/>
            </a:gs>
          </a:gsLst>
          <a:path path="shape">
            <a:fillToRect l="50000" t="50000" r="50000" b="50000"/>
          </a:path>
        </a:gradFill>
        <a:effectLst/>
      </p:bgPr>
    </p:bg>
    <p:spTree>
      <p:nvGrpSpPr>
        <p:cNvPr id="1" name=""/>
        <p:cNvGrpSpPr/>
        <p:nvPr/>
      </p:nvGrpSpPr>
      <p:grpSpPr>
        <a:xfrm>
          <a:off x="0" y="0"/>
          <a:ext cx="0" cy="0"/>
          <a:chOff x="0" y="0"/>
          <a:chExt cx="0" cy="0"/>
        </a:xfrm>
      </p:grpSpPr>
      <p:sp>
        <p:nvSpPr>
          <p:cNvPr id="171105" name="AutoShape 97">
            <a:extLst>
              <a:ext uri="{FF2B5EF4-FFF2-40B4-BE49-F238E27FC236}">
                <a16:creationId xmlns:a16="http://schemas.microsoft.com/office/drawing/2014/main" id="{A8D39A9D-FC53-DD9E-C34B-F5524DB1DAD2}"/>
              </a:ext>
            </a:extLst>
          </p:cNvPr>
          <p:cNvSpPr>
            <a:spLocks noChangeArrowheads="1"/>
          </p:cNvSpPr>
          <p:nvPr/>
        </p:nvSpPr>
        <p:spPr bwMode="gray">
          <a:xfrm>
            <a:off x="3690732" y="2414103"/>
            <a:ext cx="4128051"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3315" name="Text Box 32">
            <a:extLst>
              <a:ext uri="{FF2B5EF4-FFF2-40B4-BE49-F238E27FC236}">
                <a16:creationId xmlns:a16="http://schemas.microsoft.com/office/drawing/2014/main" id="{BAE3A905-0CF1-4BC7-0CBA-CA90888EA126}"/>
              </a:ext>
            </a:extLst>
          </p:cNvPr>
          <p:cNvSpPr txBox="1">
            <a:spLocks noChangeArrowheads="1"/>
          </p:cNvSpPr>
          <p:nvPr/>
        </p:nvSpPr>
        <p:spPr bwMode="auto">
          <a:xfrm>
            <a:off x="3962400" y="3965714"/>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endParaRPr lang="en-US" altLang="en-US" sz="2800">
              <a:solidFill>
                <a:srgbClr val="000000"/>
              </a:solidFill>
              <a:latin typeface="Times New Roman" panose="02020603050405020304" pitchFamily="18" charset="0"/>
            </a:endParaRPr>
          </a:p>
        </p:txBody>
      </p:sp>
      <p:sp>
        <p:nvSpPr>
          <p:cNvPr id="171107" name="AutoShape 99">
            <a:extLst>
              <a:ext uri="{FF2B5EF4-FFF2-40B4-BE49-F238E27FC236}">
                <a16:creationId xmlns:a16="http://schemas.microsoft.com/office/drawing/2014/main" id="{040536EA-3F71-EF3C-7456-3D8BDD5BE292}"/>
              </a:ext>
            </a:extLst>
          </p:cNvPr>
          <p:cNvSpPr>
            <a:spLocks noChangeArrowheads="1"/>
          </p:cNvSpPr>
          <p:nvPr/>
        </p:nvSpPr>
        <p:spPr bwMode="gray">
          <a:xfrm>
            <a:off x="3654288" y="4409659"/>
            <a:ext cx="4257260"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71108" name="Text Box 100">
            <a:extLst>
              <a:ext uri="{FF2B5EF4-FFF2-40B4-BE49-F238E27FC236}">
                <a16:creationId xmlns:a16="http://schemas.microsoft.com/office/drawing/2014/main" id="{3D828E58-6185-8D04-F709-9535A7B51BE2}"/>
              </a:ext>
            </a:extLst>
          </p:cNvPr>
          <p:cNvSpPr txBox="1">
            <a:spLocks noChangeArrowheads="1"/>
          </p:cNvSpPr>
          <p:nvPr/>
        </p:nvSpPr>
        <p:spPr bwMode="auto">
          <a:xfrm>
            <a:off x="4071732" y="4409660"/>
            <a:ext cx="39318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4. Enthalpy </a:t>
            </a:r>
            <a:r>
              <a:rPr lang="en-US" altLang="en-US" sz="2800" b="1" err="1">
                <a:solidFill>
                  <a:srgbClr val="000000"/>
                </a:solidFill>
                <a:latin typeface="Times New Roman" panose="02020603050405020304" pitchFamily="18" charset="0"/>
              </a:rPr>
              <a:t>tạo</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thành</a:t>
            </a:r>
            <a:endParaRPr lang="en-US" altLang="en-US" sz="2800" b="1">
              <a:solidFill>
                <a:srgbClr val="000000"/>
              </a:solidFill>
              <a:latin typeface="Times New Roman" panose="02020603050405020304" pitchFamily="18" charset="0"/>
            </a:endParaRPr>
          </a:p>
        </p:txBody>
      </p:sp>
      <p:sp>
        <p:nvSpPr>
          <p:cNvPr id="171011" name="AutoShape 3">
            <a:extLst>
              <a:ext uri="{FF2B5EF4-FFF2-40B4-BE49-F238E27FC236}">
                <a16:creationId xmlns:a16="http://schemas.microsoft.com/office/drawing/2014/main" id="{79B6FC2A-8B82-8E8F-36BE-FD19F324BB0F}"/>
              </a:ext>
            </a:extLst>
          </p:cNvPr>
          <p:cNvSpPr>
            <a:spLocks noChangeArrowheads="1"/>
          </p:cNvSpPr>
          <p:nvPr/>
        </p:nvSpPr>
        <p:spPr bwMode="ltGray">
          <a:xfrm rot="5400000">
            <a:off x="-889001" y="130250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2" name="AutoShape 4">
            <a:extLst>
              <a:ext uri="{FF2B5EF4-FFF2-40B4-BE49-F238E27FC236}">
                <a16:creationId xmlns:a16="http://schemas.microsoft.com/office/drawing/2014/main" id="{CCBDE888-3C43-BE5D-02A2-E7F3FC30742D}"/>
              </a:ext>
            </a:extLst>
          </p:cNvPr>
          <p:cNvSpPr>
            <a:spLocks noChangeArrowheads="1"/>
          </p:cNvSpPr>
          <p:nvPr/>
        </p:nvSpPr>
        <p:spPr bwMode="ltGray">
          <a:xfrm rot="5400000" flipH="1">
            <a:off x="-492918" y="1784314"/>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gradFill rotWithShape="1">
            <a:gsLst>
              <a:gs pos="0">
                <a:schemeClr val="hlink">
                  <a:alpha val="36000"/>
                </a:schemeClr>
              </a:gs>
              <a:gs pos="100000">
                <a:schemeClr val="hlink">
                  <a:gamma/>
                  <a:tint val="33725"/>
                  <a:invGamma/>
                </a:scheme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3" name="AutoShape 5">
            <a:extLst>
              <a:ext uri="{FF2B5EF4-FFF2-40B4-BE49-F238E27FC236}">
                <a16:creationId xmlns:a16="http://schemas.microsoft.com/office/drawing/2014/main" id="{0E1D5634-FE6C-635C-E08F-60A8855FAACA}"/>
              </a:ext>
            </a:extLst>
          </p:cNvPr>
          <p:cNvSpPr>
            <a:spLocks noChangeArrowheads="1"/>
          </p:cNvSpPr>
          <p:nvPr/>
        </p:nvSpPr>
        <p:spPr bwMode="gray">
          <a:xfrm>
            <a:off x="3081132" y="1443105"/>
            <a:ext cx="3861017"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grpSp>
        <p:nvGrpSpPr>
          <p:cNvPr id="171014" name="Group 6">
            <a:extLst>
              <a:ext uri="{FF2B5EF4-FFF2-40B4-BE49-F238E27FC236}">
                <a16:creationId xmlns:a16="http://schemas.microsoft.com/office/drawing/2014/main" id="{88CF38F4-C904-0945-3524-2BF2B471EEEE}"/>
              </a:ext>
            </a:extLst>
          </p:cNvPr>
          <p:cNvGrpSpPr>
            <a:grpSpLocks/>
          </p:cNvGrpSpPr>
          <p:nvPr/>
        </p:nvGrpSpPr>
        <p:grpSpPr bwMode="auto">
          <a:xfrm>
            <a:off x="2971800" y="1534391"/>
            <a:ext cx="381000" cy="519245"/>
            <a:chOff x="2078" y="1387"/>
            <a:chExt cx="1615" cy="2201"/>
          </a:xfrm>
        </p:grpSpPr>
        <p:sp>
          <p:nvSpPr>
            <p:cNvPr id="171015" name="Oval 7">
              <a:extLst>
                <a:ext uri="{FF2B5EF4-FFF2-40B4-BE49-F238E27FC236}">
                  <a16:creationId xmlns:a16="http://schemas.microsoft.com/office/drawing/2014/main" id="{1169AD1C-0D96-F939-55EB-0F46A76F4954}"/>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6" name="Oval 8">
              <a:extLst>
                <a:ext uri="{FF2B5EF4-FFF2-40B4-BE49-F238E27FC236}">
                  <a16:creationId xmlns:a16="http://schemas.microsoft.com/office/drawing/2014/main" id="{2DB2775C-0147-0A02-A54E-7C156E1AEA4B}"/>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7" name="Oval 9">
              <a:extLst>
                <a:ext uri="{FF2B5EF4-FFF2-40B4-BE49-F238E27FC236}">
                  <a16:creationId xmlns:a16="http://schemas.microsoft.com/office/drawing/2014/main" id="{073E73E3-EA42-842A-18D4-178081167BC9}"/>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8" name="Oval 10">
              <a:extLst>
                <a:ext uri="{FF2B5EF4-FFF2-40B4-BE49-F238E27FC236}">
                  <a16:creationId xmlns:a16="http://schemas.microsoft.com/office/drawing/2014/main" id="{74D55C16-4B27-7999-58AB-970DDE588FBA}"/>
                </a:ext>
              </a:extLst>
            </p:cNvPr>
            <p:cNvSpPr>
              <a:spLocks noChangeArrowheads="1"/>
            </p:cNvSpPr>
            <p:nvPr/>
          </p:nvSpPr>
          <p:spPr bwMode="gray">
            <a:xfrm>
              <a:off x="2253" y="1387"/>
              <a:ext cx="1101" cy="2201"/>
            </a:xfrm>
            <a:prstGeom prst="ellipse">
              <a:avLst/>
            </a:prstGeom>
            <a:gradFill rotWithShape="1">
              <a:gsLst>
                <a:gs pos="0">
                  <a:srgbClr val="FFCC00">
                    <a:gamma/>
                    <a:shade val="0"/>
                    <a:invGamma/>
                  </a:srgbClr>
                </a:gs>
                <a:gs pos="100000">
                  <a:srgbClr val="FFCC00"/>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9" name="Oval 11">
              <a:extLst>
                <a:ext uri="{FF2B5EF4-FFF2-40B4-BE49-F238E27FC236}">
                  <a16:creationId xmlns:a16="http://schemas.microsoft.com/office/drawing/2014/main" id="{DC61BCFC-512E-8067-839D-29A30AC30B5E}"/>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0" name="Oval 12">
              <a:extLst>
                <a:ext uri="{FF2B5EF4-FFF2-40B4-BE49-F238E27FC236}">
                  <a16:creationId xmlns:a16="http://schemas.microsoft.com/office/drawing/2014/main" id="{001C0148-A40F-D2FB-205E-F4A44E5E9036}"/>
                </a:ext>
              </a:extLst>
            </p:cNvPr>
            <p:cNvSpPr>
              <a:spLocks noChangeArrowheads="1"/>
            </p:cNvSpPr>
            <p:nvPr/>
          </p:nvSpPr>
          <p:spPr bwMode="gray">
            <a:xfrm>
              <a:off x="2334" y="1387"/>
              <a:ext cx="1097" cy="2201"/>
            </a:xfrm>
            <a:prstGeom prst="ellipse">
              <a:avLst/>
            </a:prstGeom>
            <a:gradFill rotWithShape="1">
              <a:gsLst>
                <a:gs pos="0">
                  <a:srgbClr val="FFCC00"/>
                </a:gs>
                <a:gs pos="100000">
                  <a:srgbClr val="FFCC00">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3322" name="Text Box 22">
            <a:extLst>
              <a:ext uri="{FF2B5EF4-FFF2-40B4-BE49-F238E27FC236}">
                <a16:creationId xmlns:a16="http://schemas.microsoft.com/office/drawing/2014/main" id="{78B5B1CC-D9DD-F2A2-EDAB-838A616C27D4}"/>
              </a:ext>
            </a:extLst>
          </p:cNvPr>
          <p:cNvSpPr txBox="1">
            <a:spLocks noChangeArrowheads="1"/>
          </p:cNvSpPr>
          <p:nvPr/>
        </p:nvSpPr>
        <p:spPr bwMode="auto">
          <a:xfrm>
            <a:off x="3657600" y="1451114"/>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endParaRPr lang="en-US" altLang="en-US" sz="2800">
              <a:solidFill>
                <a:srgbClr val="000000"/>
              </a:solidFill>
              <a:latin typeface="Tahoma" panose="020B0604030504040204" pitchFamily="34" charset="0"/>
            </a:endParaRPr>
          </a:p>
        </p:txBody>
      </p:sp>
      <p:sp>
        <p:nvSpPr>
          <p:cNvPr id="171031" name="Text Box 23">
            <a:extLst>
              <a:ext uri="{FF2B5EF4-FFF2-40B4-BE49-F238E27FC236}">
                <a16:creationId xmlns:a16="http://schemas.microsoft.com/office/drawing/2014/main" id="{D50A36DC-DC50-912A-BA81-CFE2EC016D22}"/>
              </a:ext>
            </a:extLst>
          </p:cNvPr>
          <p:cNvSpPr txBox="1">
            <a:spLocks noChangeArrowheads="1"/>
          </p:cNvSpPr>
          <p:nvPr/>
        </p:nvSpPr>
        <p:spPr bwMode="auto">
          <a:xfrm>
            <a:off x="3276600" y="1527313"/>
            <a:ext cx="3665549"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600" b="1">
                <a:solidFill>
                  <a:srgbClr val="000000"/>
                </a:solidFill>
                <a:latin typeface="Times New Roman" panose="02020603050405020304" pitchFamily="18" charset="0"/>
              </a:rPr>
              <a:t>1. </a:t>
            </a:r>
            <a:r>
              <a:rPr lang="en-US" altLang="en-US" sz="2600" b="1" err="1">
                <a:solidFill>
                  <a:srgbClr val="000000"/>
                </a:solidFill>
                <a:latin typeface="Times New Roman" panose="02020603050405020304" pitchFamily="18" charset="0"/>
              </a:rPr>
              <a:t>Phản</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ứng</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toả</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nhiệt</a:t>
            </a:r>
            <a:endParaRPr lang="en-US" altLang="en-US" sz="2600" b="1">
              <a:solidFill>
                <a:srgbClr val="000000"/>
              </a:solidFill>
              <a:latin typeface="Times New Roman" panose="02020603050405020304" pitchFamily="18" charset="0"/>
            </a:endParaRPr>
          </a:p>
        </p:txBody>
      </p:sp>
      <p:grpSp>
        <p:nvGrpSpPr>
          <p:cNvPr id="171033" name="Group 25">
            <a:extLst>
              <a:ext uri="{FF2B5EF4-FFF2-40B4-BE49-F238E27FC236}">
                <a16:creationId xmlns:a16="http://schemas.microsoft.com/office/drawing/2014/main" id="{DB8C302C-4768-ED86-1491-47FA3D81A876}"/>
              </a:ext>
            </a:extLst>
          </p:cNvPr>
          <p:cNvGrpSpPr>
            <a:grpSpLocks/>
          </p:cNvGrpSpPr>
          <p:nvPr/>
        </p:nvGrpSpPr>
        <p:grpSpPr bwMode="auto">
          <a:xfrm>
            <a:off x="3538332" y="2454519"/>
            <a:ext cx="381000" cy="519245"/>
            <a:chOff x="2078" y="1387"/>
            <a:chExt cx="1615" cy="2201"/>
          </a:xfrm>
        </p:grpSpPr>
        <p:sp>
          <p:nvSpPr>
            <p:cNvPr id="171034" name="Oval 26">
              <a:extLst>
                <a:ext uri="{FF2B5EF4-FFF2-40B4-BE49-F238E27FC236}">
                  <a16:creationId xmlns:a16="http://schemas.microsoft.com/office/drawing/2014/main" id="{7391A3EA-2169-73F4-3E9E-265EA1A2083D}"/>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5" name="Oval 27">
              <a:extLst>
                <a:ext uri="{FF2B5EF4-FFF2-40B4-BE49-F238E27FC236}">
                  <a16:creationId xmlns:a16="http://schemas.microsoft.com/office/drawing/2014/main" id="{2D6A049D-B123-2716-E153-21EB70A9C561}"/>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6" name="Oval 28">
              <a:extLst>
                <a:ext uri="{FF2B5EF4-FFF2-40B4-BE49-F238E27FC236}">
                  <a16:creationId xmlns:a16="http://schemas.microsoft.com/office/drawing/2014/main" id="{EEB199D2-49DF-144F-1F5D-0145FF8E4118}"/>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7" name="Oval 29">
              <a:extLst>
                <a:ext uri="{FF2B5EF4-FFF2-40B4-BE49-F238E27FC236}">
                  <a16:creationId xmlns:a16="http://schemas.microsoft.com/office/drawing/2014/main" id="{C60EA8A0-CD61-A2A8-F814-75045D9B0E9C}"/>
                </a:ext>
              </a:extLst>
            </p:cNvPr>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8" name="Oval 30">
              <a:extLst>
                <a:ext uri="{FF2B5EF4-FFF2-40B4-BE49-F238E27FC236}">
                  <a16:creationId xmlns:a16="http://schemas.microsoft.com/office/drawing/2014/main" id="{5C325DC8-390B-CB10-3680-EF33561BA6F7}"/>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9" name="Oval 31">
              <a:extLst>
                <a:ext uri="{FF2B5EF4-FFF2-40B4-BE49-F238E27FC236}">
                  <a16:creationId xmlns:a16="http://schemas.microsoft.com/office/drawing/2014/main" id="{D1654FD5-CC81-DE88-532F-E933443FD5A7}"/>
                </a:ext>
              </a:extLst>
            </p:cNvPr>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grpSp>
        <p:nvGrpSpPr>
          <p:cNvPr id="171061" name="Group 53">
            <a:extLst>
              <a:ext uri="{FF2B5EF4-FFF2-40B4-BE49-F238E27FC236}">
                <a16:creationId xmlns:a16="http://schemas.microsoft.com/office/drawing/2014/main" id="{716F9DBD-4C21-5B7B-9F94-0E74D2024659}"/>
              </a:ext>
            </a:extLst>
          </p:cNvPr>
          <p:cNvGrpSpPr>
            <a:grpSpLocks/>
          </p:cNvGrpSpPr>
          <p:nvPr/>
        </p:nvGrpSpPr>
        <p:grpSpPr bwMode="auto">
          <a:xfrm>
            <a:off x="3501888" y="4416737"/>
            <a:ext cx="381000" cy="519245"/>
            <a:chOff x="2078" y="1387"/>
            <a:chExt cx="1615" cy="2201"/>
          </a:xfrm>
        </p:grpSpPr>
        <p:sp>
          <p:nvSpPr>
            <p:cNvPr id="171062" name="Oval 54">
              <a:extLst>
                <a:ext uri="{FF2B5EF4-FFF2-40B4-BE49-F238E27FC236}">
                  <a16:creationId xmlns:a16="http://schemas.microsoft.com/office/drawing/2014/main" id="{19055A59-0635-96C9-737A-66769957AA30}"/>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3" name="Oval 55">
              <a:extLst>
                <a:ext uri="{FF2B5EF4-FFF2-40B4-BE49-F238E27FC236}">
                  <a16:creationId xmlns:a16="http://schemas.microsoft.com/office/drawing/2014/main" id="{B9354902-2D69-329D-E4F6-696C02933F2D}"/>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4" name="Oval 56">
              <a:extLst>
                <a:ext uri="{FF2B5EF4-FFF2-40B4-BE49-F238E27FC236}">
                  <a16:creationId xmlns:a16="http://schemas.microsoft.com/office/drawing/2014/main" id="{EA89B963-3D92-71D6-1763-EE8EAB5B37B4}"/>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5" name="Oval 57">
              <a:extLst>
                <a:ext uri="{FF2B5EF4-FFF2-40B4-BE49-F238E27FC236}">
                  <a16:creationId xmlns:a16="http://schemas.microsoft.com/office/drawing/2014/main" id="{26DDA179-F3C6-B2C8-02BE-7760081DEF6C}"/>
                </a:ext>
              </a:extLst>
            </p:cNvPr>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6" name="Oval 58">
              <a:extLst>
                <a:ext uri="{FF2B5EF4-FFF2-40B4-BE49-F238E27FC236}">
                  <a16:creationId xmlns:a16="http://schemas.microsoft.com/office/drawing/2014/main" id="{88637BDD-1A78-D972-C341-0AD6045F4EA8}"/>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7" name="Oval 59">
              <a:extLst>
                <a:ext uri="{FF2B5EF4-FFF2-40B4-BE49-F238E27FC236}">
                  <a16:creationId xmlns:a16="http://schemas.microsoft.com/office/drawing/2014/main" id="{2C7524C7-6401-F4A0-033A-6B472174DE99}"/>
                </a:ext>
              </a:extLst>
            </p:cNvPr>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71106" name="Text Box 98">
            <a:extLst>
              <a:ext uri="{FF2B5EF4-FFF2-40B4-BE49-F238E27FC236}">
                <a16:creationId xmlns:a16="http://schemas.microsoft.com/office/drawing/2014/main" id="{52D8E877-12B2-5F4D-9CFE-91B4F4E37EA0}"/>
              </a:ext>
            </a:extLst>
          </p:cNvPr>
          <p:cNvSpPr txBox="1">
            <a:spLocks noChangeArrowheads="1"/>
          </p:cNvSpPr>
          <p:nvPr/>
        </p:nvSpPr>
        <p:spPr bwMode="auto">
          <a:xfrm>
            <a:off x="4071732" y="2523641"/>
            <a:ext cx="37470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2. </a:t>
            </a:r>
            <a:r>
              <a:rPr lang="en-US" altLang="en-US" sz="2800" b="1" err="1">
                <a:solidFill>
                  <a:srgbClr val="000000"/>
                </a:solidFill>
                <a:latin typeface="Times New Roman" panose="02020603050405020304" pitchFamily="18" charset="0"/>
              </a:rPr>
              <a:t>Phản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ứng</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thu</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nhiệt</a:t>
            </a:r>
            <a:endParaRPr lang="en-US" altLang="en-US" sz="2800" b="1">
              <a:solidFill>
                <a:srgbClr val="FF0000"/>
              </a:solidFill>
              <a:latin typeface="Times New Roman" panose="02020603050405020304" pitchFamily="18" charset="0"/>
            </a:endParaRPr>
          </a:p>
        </p:txBody>
      </p:sp>
      <p:sp>
        <p:nvSpPr>
          <p:cNvPr id="171110" name="AutoShape 102">
            <a:extLst>
              <a:ext uri="{FF2B5EF4-FFF2-40B4-BE49-F238E27FC236}">
                <a16:creationId xmlns:a16="http://schemas.microsoft.com/office/drawing/2014/main" id="{AF963D6C-557E-37D3-48F6-87FA92CA6F27}"/>
              </a:ext>
            </a:extLst>
          </p:cNvPr>
          <p:cNvSpPr>
            <a:spLocks noChangeArrowheads="1"/>
          </p:cNvSpPr>
          <p:nvPr/>
        </p:nvSpPr>
        <p:spPr bwMode="gray">
          <a:xfrm>
            <a:off x="3047999" y="5413513"/>
            <a:ext cx="6913357"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71111" name="Text Box 103">
            <a:extLst>
              <a:ext uri="{FF2B5EF4-FFF2-40B4-BE49-F238E27FC236}">
                <a16:creationId xmlns:a16="http://schemas.microsoft.com/office/drawing/2014/main" id="{380DD918-0E99-24EC-9F76-23CD65941FAA}"/>
              </a:ext>
            </a:extLst>
          </p:cNvPr>
          <p:cNvSpPr txBox="1">
            <a:spLocks noChangeArrowheads="1"/>
          </p:cNvSpPr>
          <p:nvPr/>
        </p:nvSpPr>
        <p:spPr bwMode="auto">
          <a:xfrm>
            <a:off x="3429000" y="5467489"/>
            <a:ext cx="526442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0"/>
              </a:spcBef>
              <a:spcAft>
                <a:spcPct val="0"/>
              </a:spcAft>
              <a:buNone/>
            </a:pPr>
            <a:r>
              <a:rPr lang="en-US" altLang="en-US" sz="2800" b="1">
                <a:solidFill>
                  <a:srgbClr val="000000"/>
                </a:solidFill>
                <a:latin typeface="Times New Roman" panose="02020603050405020304" pitchFamily="18" charset="0"/>
              </a:rPr>
              <a:t>5. Ý </a:t>
            </a:r>
            <a:r>
              <a:rPr lang="en-US" altLang="en-US" sz="2800" b="1" err="1">
                <a:solidFill>
                  <a:srgbClr val="000000"/>
                </a:solidFill>
                <a:latin typeface="Times New Roman" panose="02020603050405020304" pitchFamily="18" charset="0"/>
              </a:rPr>
              <a:t>nghĩa</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của</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dấu</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và</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giá</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trị</a:t>
            </a:r>
            <a:r>
              <a:rPr lang="en-US" altLang="en-US" sz="2800" b="1">
                <a:solidFill>
                  <a:srgbClr val="000000"/>
                </a:solidFill>
                <a:latin typeface="Times New Roman" panose="02020603050405020304" pitchFamily="18" charset="0"/>
              </a:rPr>
              <a:t> </a:t>
            </a:r>
            <a:endParaRPr lang="en-US" altLang="en-US" sz="2800">
              <a:solidFill>
                <a:srgbClr val="000000"/>
              </a:solidFill>
              <a:latin typeface="Tahoma" panose="020B0604030504040204" pitchFamily="34" charset="0"/>
            </a:endParaRPr>
          </a:p>
        </p:txBody>
      </p:sp>
      <p:sp>
        <p:nvSpPr>
          <p:cNvPr id="13329" name="WordArt 111">
            <a:extLst>
              <a:ext uri="{FF2B5EF4-FFF2-40B4-BE49-F238E27FC236}">
                <a16:creationId xmlns:a16="http://schemas.microsoft.com/office/drawing/2014/main" id="{527BD994-FB3F-A7FC-F21E-49954BF9DC3A}"/>
              </a:ext>
            </a:extLst>
          </p:cNvPr>
          <p:cNvSpPr>
            <a:spLocks noChangeArrowheads="1" noChangeShapeType="1" noTextEdit="1"/>
          </p:cNvSpPr>
          <p:nvPr/>
        </p:nvSpPr>
        <p:spPr bwMode="auto">
          <a:xfrm>
            <a:off x="3314699" y="125048"/>
            <a:ext cx="7446066" cy="1128713"/>
          </a:xfrm>
          <a:prstGeom prst="rect">
            <a:avLst/>
          </a:prstGeom>
        </p:spPr>
        <p:txBody>
          <a:bodyPr wrap="none" fromWordArt="1">
            <a:prstTxWarp prst="textPlain">
              <a:avLst>
                <a:gd name="adj" fmla="val 50000"/>
              </a:avLst>
            </a:prstTxWarp>
          </a:bodyPr>
          <a:lstStyle/>
          <a:p>
            <a:pPr algn="ctr"/>
            <a:r>
              <a:rPr lang="en-US" sz="6000" b="1">
                <a:solidFill>
                  <a:srgbClr val="FF0000"/>
                </a:solidFill>
                <a:ea typeface="Calibri" panose="020F0502020204030204" pitchFamily="34" charset="0"/>
              </a:rPr>
              <a:t>BÀI 13: ENTHALPY TẠO THÀNH VÀ </a:t>
            </a:r>
            <a:r>
              <a:rPr lang="en-US" sz="6000" b="1">
                <a:solidFill>
                  <a:srgbClr val="FF0000"/>
                </a:solidFill>
                <a:cs typeface="Arial" panose="020B0604020202020204" pitchFamily="34" charset="0"/>
              </a:rPr>
              <a:t>SỰ BIẾN THIÊN ENTHALPY </a:t>
            </a:r>
          </a:p>
          <a:p>
            <a:pPr algn="ctr"/>
            <a:r>
              <a:rPr lang="en-US" sz="6000" b="1">
                <a:solidFill>
                  <a:srgbClr val="FF0000"/>
                </a:solidFill>
                <a:cs typeface="Arial" panose="020B0604020202020204" pitchFamily="34" charset="0"/>
              </a:rPr>
              <a:t>CỦA PHẢN ỨNG HOÁ HỌC </a:t>
            </a:r>
            <a:endParaRPr lang="en-US" sz="6000">
              <a:solidFill>
                <a:srgbClr val="FF0000"/>
              </a:solidFill>
              <a:cs typeface="Arial" panose="020B0604020202020204" pitchFamily="34" charset="0"/>
            </a:endParaRPr>
          </a:p>
        </p:txBody>
      </p:sp>
      <p:grpSp>
        <p:nvGrpSpPr>
          <p:cNvPr id="171022" name="Group 14">
            <a:extLst>
              <a:ext uri="{FF2B5EF4-FFF2-40B4-BE49-F238E27FC236}">
                <a16:creationId xmlns:a16="http://schemas.microsoft.com/office/drawing/2014/main" id="{CA0FBD0C-7A18-9174-5961-D485B0B5720F}"/>
              </a:ext>
            </a:extLst>
          </p:cNvPr>
          <p:cNvGrpSpPr>
            <a:grpSpLocks/>
          </p:cNvGrpSpPr>
          <p:nvPr/>
        </p:nvGrpSpPr>
        <p:grpSpPr bwMode="auto">
          <a:xfrm rot="-314248">
            <a:off x="2819389" y="5420356"/>
            <a:ext cx="381000" cy="519481"/>
            <a:chOff x="2078" y="1386"/>
            <a:chExt cx="1615" cy="2202"/>
          </a:xfrm>
        </p:grpSpPr>
        <p:sp>
          <p:nvSpPr>
            <p:cNvPr id="171023" name="Oval 15">
              <a:extLst>
                <a:ext uri="{FF2B5EF4-FFF2-40B4-BE49-F238E27FC236}">
                  <a16:creationId xmlns:a16="http://schemas.microsoft.com/office/drawing/2014/main" id="{128E3A77-1278-AA7D-FE2E-8C2BEB93ACF7}"/>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4" name="Oval 16">
              <a:extLst>
                <a:ext uri="{FF2B5EF4-FFF2-40B4-BE49-F238E27FC236}">
                  <a16:creationId xmlns:a16="http://schemas.microsoft.com/office/drawing/2014/main" id="{4BF377F9-D12B-45E8-4CDB-44B6E81A36EA}"/>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5" name="Oval 17">
              <a:extLst>
                <a:ext uri="{FF2B5EF4-FFF2-40B4-BE49-F238E27FC236}">
                  <a16:creationId xmlns:a16="http://schemas.microsoft.com/office/drawing/2014/main" id="{D8FE992A-8D01-BBA7-851E-24837D33D3BA}"/>
                </a:ext>
              </a:extLst>
            </p:cNvPr>
            <p:cNvSpPr>
              <a:spLocks noChangeArrowheads="1"/>
            </p:cNvSpPr>
            <p:nvPr/>
          </p:nvSpPr>
          <p:spPr bwMode="gray">
            <a:xfrm>
              <a:off x="2335"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6" name="Oval 18">
              <a:extLst>
                <a:ext uri="{FF2B5EF4-FFF2-40B4-BE49-F238E27FC236}">
                  <a16:creationId xmlns:a16="http://schemas.microsoft.com/office/drawing/2014/main" id="{AFA406F8-DCEB-984C-1598-E50E4D8EAEF6}"/>
                </a:ext>
              </a:extLst>
            </p:cNvPr>
            <p:cNvSpPr>
              <a:spLocks noChangeArrowheads="1"/>
            </p:cNvSpPr>
            <p:nvPr/>
          </p:nvSpPr>
          <p:spPr bwMode="gray">
            <a:xfrm>
              <a:off x="2335" y="1387"/>
              <a:ext cx="1101" cy="2201"/>
            </a:xfrm>
            <a:prstGeom prst="ellipse">
              <a:avLst/>
            </a:prstGeom>
            <a:gradFill rotWithShape="1">
              <a:gsLst>
                <a:gs pos="0">
                  <a:srgbClr val="FFCC00">
                    <a:gamma/>
                    <a:shade val="0"/>
                    <a:invGamma/>
                  </a:srgbClr>
                </a:gs>
                <a:gs pos="100000">
                  <a:srgbClr val="FFCC00"/>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7" name="Oval 19">
              <a:extLst>
                <a:ext uri="{FF2B5EF4-FFF2-40B4-BE49-F238E27FC236}">
                  <a16:creationId xmlns:a16="http://schemas.microsoft.com/office/drawing/2014/main" id="{12F246F9-6F4A-2D45-E6D4-2F888AE145EA}"/>
                </a:ext>
              </a:extLst>
            </p:cNvPr>
            <p:cNvSpPr>
              <a:spLocks noChangeArrowheads="1"/>
            </p:cNvSpPr>
            <p:nvPr/>
          </p:nvSpPr>
          <p:spPr bwMode="gray">
            <a:xfrm>
              <a:off x="2334" y="1386"/>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8" name="Oval 20">
              <a:extLst>
                <a:ext uri="{FF2B5EF4-FFF2-40B4-BE49-F238E27FC236}">
                  <a16:creationId xmlns:a16="http://schemas.microsoft.com/office/drawing/2014/main" id="{DEC60042-E4A2-6541-A15E-FFAFC9DCB2C3}"/>
                </a:ext>
              </a:extLst>
            </p:cNvPr>
            <p:cNvSpPr>
              <a:spLocks noChangeArrowheads="1"/>
            </p:cNvSpPr>
            <p:nvPr/>
          </p:nvSpPr>
          <p:spPr bwMode="gray">
            <a:xfrm>
              <a:off x="2334" y="1386"/>
              <a:ext cx="1097" cy="2201"/>
            </a:xfrm>
            <a:prstGeom prst="ellipse">
              <a:avLst/>
            </a:prstGeom>
            <a:gradFill rotWithShape="1">
              <a:gsLst>
                <a:gs pos="0">
                  <a:srgbClr val="FFCC00"/>
                </a:gs>
                <a:gs pos="100000">
                  <a:srgbClr val="FFCC00">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71127" name="AutoShape 119">
            <a:hlinkClick r:id="rId3" action="ppaction://hlinksldjump" highlightClick="1"/>
            <a:extLst>
              <a:ext uri="{FF2B5EF4-FFF2-40B4-BE49-F238E27FC236}">
                <a16:creationId xmlns:a16="http://schemas.microsoft.com/office/drawing/2014/main" id="{33A793C3-26AF-E074-44CB-388573F270AB}"/>
              </a:ext>
            </a:extLst>
          </p:cNvPr>
          <p:cNvSpPr>
            <a:spLocks noChangeArrowheads="1"/>
          </p:cNvSpPr>
          <p:nvPr/>
        </p:nvSpPr>
        <p:spPr bwMode="auto">
          <a:xfrm>
            <a:off x="3124200" y="1374913"/>
            <a:ext cx="6781800" cy="8382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28" name="AutoShape 120">
            <a:hlinkClick r:id="rId4" action="ppaction://hlinksldjump" highlightClick="1"/>
            <a:extLst>
              <a:ext uri="{FF2B5EF4-FFF2-40B4-BE49-F238E27FC236}">
                <a16:creationId xmlns:a16="http://schemas.microsoft.com/office/drawing/2014/main" id="{D020897D-4741-805F-2ADC-047693966414}"/>
              </a:ext>
            </a:extLst>
          </p:cNvPr>
          <p:cNvSpPr>
            <a:spLocks noChangeArrowheads="1"/>
          </p:cNvSpPr>
          <p:nvPr/>
        </p:nvSpPr>
        <p:spPr bwMode="auto">
          <a:xfrm>
            <a:off x="3843132" y="2464903"/>
            <a:ext cx="5410200" cy="6096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29" name="AutoShape 121">
            <a:hlinkClick r:id="rId5" action="ppaction://hlinksldjump" highlightClick="1"/>
            <a:extLst>
              <a:ext uri="{FF2B5EF4-FFF2-40B4-BE49-F238E27FC236}">
                <a16:creationId xmlns:a16="http://schemas.microsoft.com/office/drawing/2014/main" id="{3FF04146-4F27-6224-8A77-BA676A4E0254}"/>
              </a:ext>
            </a:extLst>
          </p:cNvPr>
          <p:cNvSpPr>
            <a:spLocks noChangeArrowheads="1"/>
          </p:cNvSpPr>
          <p:nvPr/>
        </p:nvSpPr>
        <p:spPr bwMode="auto">
          <a:xfrm>
            <a:off x="4306724" y="4965562"/>
            <a:ext cx="5257800" cy="6858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30" name="AutoShape 122">
            <a:hlinkClick r:id="rId6" action="ppaction://hlinksldjump" highlightClick="1"/>
            <a:extLst>
              <a:ext uri="{FF2B5EF4-FFF2-40B4-BE49-F238E27FC236}">
                <a16:creationId xmlns:a16="http://schemas.microsoft.com/office/drawing/2014/main" id="{21FD618D-C66A-8752-F4F5-5DBD531E4C93}"/>
              </a:ext>
            </a:extLst>
          </p:cNvPr>
          <p:cNvSpPr>
            <a:spLocks noChangeArrowheads="1"/>
          </p:cNvSpPr>
          <p:nvPr/>
        </p:nvSpPr>
        <p:spPr bwMode="auto">
          <a:xfrm>
            <a:off x="3200400" y="5337313"/>
            <a:ext cx="6096000" cy="762000"/>
          </a:xfrm>
          <a:prstGeom prst="actionButtonReturn">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47" name="AutoShape 97">
            <a:extLst>
              <a:ext uri="{FF2B5EF4-FFF2-40B4-BE49-F238E27FC236}">
                <a16:creationId xmlns:a16="http://schemas.microsoft.com/office/drawing/2014/main" id="{06D3646D-638A-E76A-5429-906A7BA97CEA}"/>
              </a:ext>
            </a:extLst>
          </p:cNvPr>
          <p:cNvSpPr>
            <a:spLocks noChangeArrowheads="1"/>
          </p:cNvSpPr>
          <p:nvPr/>
        </p:nvSpPr>
        <p:spPr bwMode="gray">
          <a:xfrm>
            <a:off x="3897156" y="3400196"/>
            <a:ext cx="7203414"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grpSp>
        <p:nvGrpSpPr>
          <p:cNvPr id="48" name="Group 25">
            <a:extLst>
              <a:ext uri="{FF2B5EF4-FFF2-40B4-BE49-F238E27FC236}">
                <a16:creationId xmlns:a16="http://schemas.microsoft.com/office/drawing/2014/main" id="{737CDA5B-3A79-CEE8-A54F-61F9D84BEB55}"/>
              </a:ext>
            </a:extLst>
          </p:cNvPr>
          <p:cNvGrpSpPr>
            <a:grpSpLocks/>
          </p:cNvGrpSpPr>
          <p:nvPr/>
        </p:nvGrpSpPr>
        <p:grpSpPr bwMode="auto">
          <a:xfrm>
            <a:off x="3690732" y="3441805"/>
            <a:ext cx="381000" cy="519245"/>
            <a:chOff x="2078" y="1387"/>
            <a:chExt cx="1615" cy="2201"/>
          </a:xfrm>
        </p:grpSpPr>
        <p:sp>
          <p:nvSpPr>
            <p:cNvPr id="49" name="Oval 26">
              <a:extLst>
                <a:ext uri="{FF2B5EF4-FFF2-40B4-BE49-F238E27FC236}">
                  <a16:creationId xmlns:a16="http://schemas.microsoft.com/office/drawing/2014/main" id="{8D8E7FCC-9DFD-C6A6-8FAE-678C2746588D}"/>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0" name="Oval 27">
              <a:extLst>
                <a:ext uri="{FF2B5EF4-FFF2-40B4-BE49-F238E27FC236}">
                  <a16:creationId xmlns:a16="http://schemas.microsoft.com/office/drawing/2014/main" id="{943FDFC1-6E2A-8092-0542-67A59C4DBF57}"/>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 name="Oval 28">
              <a:extLst>
                <a:ext uri="{FF2B5EF4-FFF2-40B4-BE49-F238E27FC236}">
                  <a16:creationId xmlns:a16="http://schemas.microsoft.com/office/drawing/2014/main" id="{28804244-100C-51DE-93AA-F23988B2E348}"/>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2" name="Oval 29">
              <a:extLst>
                <a:ext uri="{FF2B5EF4-FFF2-40B4-BE49-F238E27FC236}">
                  <a16:creationId xmlns:a16="http://schemas.microsoft.com/office/drawing/2014/main" id="{589E4D4A-6FEC-3678-3BA8-DF46E750B9FC}"/>
                </a:ext>
              </a:extLst>
            </p:cNvPr>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3" name="Oval 30">
              <a:extLst>
                <a:ext uri="{FF2B5EF4-FFF2-40B4-BE49-F238E27FC236}">
                  <a16:creationId xmlns:a16="http://schemas.microsoft.com/office/drawing/2014/main" id="{BC3C843F-74D2-D3A1-E44C-7D365744BFB8}"/>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4" name="Oval 31">
              <a:extLst>
                <a:ext uri="{FF2B5EF4-FFF2-40B4-BE49-F238E27FC236}">
                  <a16:creationId xmlns:a16="http://schemas.microsoft.com/office/drawing/2014/main" id="{75313819-BD4A-0752-F575-D713B15A5F26}"/>
                </a:ext>
              </a:extLst>
            </p:cNvPr>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55" name="Text Box 98">
            <a:extLst>
              <a:ext uri="{FF2B5EF4-FFF2-40B4-BE49-F238E27FC236}">
                <a16:creationId xmlns:a16="http://schemas.microsoft.com/office/drawing/2014/main" id="{E972A78E-5799-3DAA-D68C-9AAB1CFAC2C7}"/>
              </a:ext>
            </a:extLst>
          </p:cNvPr>
          <p:cNvSpPr txBox="1">
            <a:spLocks noChangeArrowheads="1"/>
          </p:cNvSpPr>
          <p:nvPr/>
        </p:nvSpPr>
        <p:spPr bwMode="auto">
          <a:xfrm>
            <a:off x="4224132" y="3510927"/>
            <a:ext cx="69095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3. </a:t>
            </a:r>
            <a:r>
              <a:rPr lang="en-US" altLang="en-US" sz="2800" b="1" err="1">
                <a:solidFill>
                  <a:srgbClr val="000000"/>
                </a:solidFill>
                <a:latin typeface="Times New Roman" panose="02020603050405020304" pitchFamily="18" charset="0"/>
              </a:rPr>
              <a:t>Biến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thiên</a:t>
            </a:r>
            <a:r>
              <a:rPr lang="en-US" altLang="en-US" sz="2800" b="1">
                <a:solidFill>
                  <a:srgbClr val="000000"/>
                </a:solidFill>
                <a:latin typeface="Times New Roman" panose="02020603050405020304" pitchFamily="18" charset="0"/>
              </a:rPr>
              <a:t> enthalpy </a:t>
            </a:r>
            <a:r>
              <a:rPr lang="en-US" altLang="en-US" sz="2800" b="1" err="1">
                <a:solidFill>
                  <a:srgbClr val="000000"/>
                </a:solidFill>
                <a:latin typeface="Times New Roman" panose="02020603050405020304" pitchFamily="18" charset="0"/>
              </a:rPr>
              <a:t>chuẩn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của</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phản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ứng</a:t>
            </a:r>
            <a:endParaRPr lang="en-US" altLang="en-US" sz="2800" b="1">
              <a:solidFill>
                <a:srgbClr val="FF0000"/>
              </a:solidFill>
              <a:latin typeface="Times New Roman" panose="02020603050405020304" pitchFamily="18" charset="0"/>
            </a:endParaRPr>
          </a:p>
        </p:txBody>
      </p:sp>
      <p:sp>
        <p:nvSpPr>
          <p:cNvPr id="56" name="AutoShape 120">
            <a:hlinkClick r:id="rId4" action="ppaction://hlinksldjump" highlightClick="1"/>
            <a:extLst>
              <a:ext uri="{FF2B5EF4-FFF2-40B4-BE49-F238E27FC236}">
                <a16:creationId xmlns:a16="http://schemas.microsoft.com/office/drawing/2014/main" id="{9FCB2B37-54DE-3078-159C-A709F03EB831}"/>
              </a:ext>
            </a:extLst>
          </p:cNvPr>
          <p:cNvSpPr>
            <a:spLocks noChangeArrowheads="1"/>
          </p:cNvSpPr>
          <p:nvPr/>
        </p:nvSpPr>
        <p:spPr bwMode="auto">
          <a:xfrm>
            <a:off x="3995532" y="3452189"/>
            <a:ext cx="5410200" cy="6096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aphicFrame>
        <p:nvGraphicFramePr>
          <p:cNvPr id="2" name="Object 1">
            <a:extLst>
              <a:ext uri="{FF2B5EF4-FFF2-40B4-BE49-F238E27FC236}">
                <a16:creationId xmlns:a16="http://schemas.microsoft.com/office/drawing/2014/main" id="{E2F93ADB-B132-AA98-8DEF-36FBA49178DE}"/>
              </a:ext>
            </a:extLst>
          </p:cNvPr>
          <p:cNvGraphicFramePr>
            <a:graphicFrameLocks noChangeAspect="1"/>
          </p:cNvGraphicFramePr>
          <p:nvPr>
            <p:extLst>
              <p:ext uri="{D42A27DB-BD31-4B8C-83A1-F6EECF244321}">
                <p14:modId xmlns:p14="http://schemas.microsoft.com/office/powerpoint/2010/main" val="1703218337"/>
              </p:ext>
            </p:extLst>
          </p:nvPr>
        </p:nvGraphicFramePr>
        <p:xfrm>
          <a:off x="8267700" y="5444184"/>
          <a:ext cx="1308651" cy="579239"/>
        </p:xfrm>
        <a:graphic>
          <a:graphicData uri="http://schemas.openxmlformats.org/presentationml/2006/ole">
            <mc:AlternateContent xmlns:mc="http://schemas.openxmlformats.org/markup-compatibility/2006">
              <mc:Choice xmlns:v="urn:schemas-microsoft-com:vml" Requires="v">
                <p:oleObj name="Equation" r:id="rId7" imgW="580307" imgH="257269" progId="Equation.DSMT4">
                  <p:embed/>
                </p:oleObj>
              </mc:Choice>
              <mc:Fallback>
                <p:oleObj name="Equation" r:id="rId7" imgW="580307" imgH="257269" progId="Equation.DSMT4">
                  <p:embed/>
                  <p:pic>
                    <p:nvPicPr>
                      <p:cNvPr id="0" name=""/>
                      <p:cNvPicPr/>
                      <p:nvPr/>
                    </p:nvPicPr>
                    <p:blipFill>
                      <a:blip r:embed="rId8"/>
                      <a:stretch>
                        <a:fillRect/>
                      </a:stretch>
                    </p:blipFill>
                    <p:spPr>
                      <a:xfrm>
                        <a:off x="8267700" y="5444184"/>
                        <a:ext cx="1308651" cy="579239"/>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box(in)">
                                      <p:cBhvr>
                                        <p:cTn id="7" dur="1000"/>
                                        <p:tgtEl>
                                          <p:spTgt spid="1710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171013"/>
                                        </p:tgtEl>
                                        <p:attrNameLst>
                                          <p:attrName>style.visibility</p:attrName>
                                        </p:attrNameLst>
                                      </p:cBhvr>
                                      <p:to>
                                        <p:strVal val="visible"/>
                                      </p:to>
                                    </p:set>
                                    <p:animEffect transition="in" filter="box(in)">
                                      <p:cBhvr>
                                        <p:cTn id="10" dur="1000"/>
                                        <p:tgtEl>
                                          <p:spTgt spid="17101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1031"/>
                                        </p:tgtEl>
                                        <p:attrNameLst>
                                          <p:attrName>style.visibility</p:attrName>
                                        </p:attrNameLst>
                                      </p:cBhvr>
                                      <p:to>
                                        <p:strVal val="visible"/>
                                      </p:to>
                                    </p:set>
                                    <p:animEffect transition="in" filter="box(in)">
                                      <p:cBhvr>
                                        <p:cTn id="13" dur="1000"/>
                                        <p:tgtEl>
                                          <p:spTgt spid="171031"/>
                                        </p:tgtEl>
                                      </p:cBhvr>
                                    </p:animEffect>
                                  </p:childTnLst>
                                </p:cTn>
                              </p:par>
                            </p:childTnLst>
                          </p:cTn>
                        </p:par>
                        <p:par>
                          <p:cTn id="14" fill="hold">
                            <p:stCondLst>
                              <p:cond delay="1000"/>
                            </p:stCondLst>
                            <p:childTnLst>
                              <p:par>
                                <p:cTn id="15" presetID="4" presetClass="entr" presetSubtype="16" fill="hold" nodeType="afterEffect">
                                  <p:stCondLst>
                                    <p:cond delay="0"/>
                                  </p:stCondLst>
                                  <p:childTnLst>
                                    <p:set>
                                      <p:cBhvr>
                                        <p:cTn id="16" dur="1" fill="hold">
                                          <p:stCondLst>
                                            <p:cond delay="0"/>
                                          </p:stCondLst>
                                        </p:cTn>
                                        <p:tgtEl>
                                          <p:spTgt spid="171033"/>
                                        </p:tgtEl>
                                        <p:attrNameLst>
                                          <p:attrName>style.visibility</p:attrName>
                                        </p:attrNameLst>
                                      </p:cBhvr>
                                      <p:to>
                                        <p:strVal val="visible"/>
                                      </p:to>
                                    </p:set>
                                    <p:animEffect transition="in" filter="box(in)">
                                      <p:cBhvr>
                                        <p:cTn id="17" dur="1000"/>
                                        <p:tgtEl>
                                          <p:spTgt spid="17103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71106"/>
                                        </p:tgtEl>
                                        <p:attrNameLst>
                                          <p:attrName>style.visibility</p:attrName>
                                        </p:attrNameLst>
                                      </p:cBhvr>
                                      <p:to>
                                        <p:strVal val="visible"/>
                                      </p:to>
                                    </p:set>
                                    <p:animEffect transition="in" filter="box(in)">
                                      <p:cBhvr>
                                        <p:cTn id="20" dur="1000"/>
                                        <p:tgtEl>
                                          <p:spTgt spid="17110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71105"/>
                                        </p:tgtEl>
                                        <p:attrNameLst>
                                          <p:attrName>style.visibility</p:attrName>
                                        </p:attrNameLst>
                                      </p:cBhvr>
                                      <p:to>
                                        <p:strVal val="visible"/>
                                      </p:to>
                                    </p:set>
                                    <p:animEffect transition="in" filter="box(in)">
                                      <p:cBhvr>
                                        <p:cTn id="23" dur="1000"/>
                                        <p:tgtEl>
                                          <p:spTgt spid="171105"/>
                                        </p:tgtEl>
                                      </p:cBhvr>
                                    </p:animEffect>
                                  </p:childTnLst>
                                </p:cTn>
                              </p:par>
                            </p:childTnLst>
                          </p:cTn>
                        </p:par>
                        <p:par>
                          <p:cTn id="24" fill="hold">
                            <p:stCondLst>
                              <p:cond delay="2000"/>
                            </p:stCondLst>
                            <p:childTnLst>
                              <p:par>
                                <p:cTn id="25" presetID="4" presetClass="entr" presetSubtype="16"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ox(in)">
                                      <p:cBhvr>
                                        <p:cTn id="27" dur="1000"/>
                                        <p:tgtEl>
                                          <p:spTgt spid="4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ox(in)">
                                      <p:cBhvr>
                                        <p:cTn id="30" dur="1000"/>
                                        <p:tgtEl>
                                          <p:spTgt spid="5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ox(in)">
                                      <p:cBhvr>
                                        <p:cTn id="33" dur="1000"/>
                                        <p:tgtEl>
                                          <p:spTgt spid="47"/>
                                        </p:tgtEl>
                                      </p:cBhvr>
                                    </p:animEffect>
                                  </p:childTnLst>
                                </p:cTn>
                              </p:par>
                            </p:childTnLst>
                          </p:cTn>
                        </p:par>
                        <p:par>
                          <p:cTn id="34" fill="hold">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171107"/>
                                        </p:tgtEl>
                                        <p:attrNameLst>
                                          <p:attrName>style.visibility</p:attrName>
                                        </p:attrNameLst>
                                      </p:cBhvr>
                                      <p:to>
                                        <p:strVal val="visible"/>
                                      </p:to>
                                    </p:set>
                                    <p:animEffect transition="in" filter="box(in)">
                                      <p:cBhvr>
                                        <p:cTn id="37" dur="1000"/>
                                        <p:tgtEl>
                                          <p:spTgt spid="17110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71108"/>
                                        </p:tgtEl>
                                        <p:attrNameLst>
                                          <p:attrName>style.visibility</p:attrName>
                                        </p:attrNameLst>
                                      </p:cBhvr>
                                      <p:to>
                                        <p:strVal val="visible"/>
                                      </p:to>
                                    </p:set>
                                    <p:animEffect transition="in" filter="box(in)">
                                      <p:cBhvr>
                                        <p:cTn id="40" dur="1000"/>
                                        <p:tgtEl>
                                          <p:spTgt spid="171108"/>
                                        </p:tgtEl>
                                      </p:cBhvr>
                                    </p:animEffect>
                                  </p:childTnLst>
                                </p:cTn>
                              </p:par>
                              <p:par>
                                <p:cTn id="41" presetID="4" presetClass="entr" presetSubtype="16" fill="hold" nodeType="withEffect">
                                  <p:stCondLst>
                                    <p:cond delay="0"/>
                                  </p:stCondLst>
                                  <p:childTnLst>
                                    <p:set>
                                      <p:cBhvr>
                                        <p:cTn id="42" dur="1" fill="hold">
                                          <p:stCondLst>
                                            <p:cond delay="0"/>
                                          </p:stCondLst>
                                        </p:cTn>
                                        <p:tgtEl>
                                          <p:spTgt spid="171061"/>
                                        </p:tgtEl>
                                        <p:attrNameLst>
                                          <p:attrName>style.visibility</p:attrName>
                                        </p:attrNameLst>
                                      </p:cBhvr>
                                      <p:to>
                                        <p:strVal val="visible"/>
                                      </p:to>
                                    </p:set>
                                    <p:animEffect transition="in" filter="box(in)">
                                      <p:cBhvr>
                                        <p:cTn id="43" dur="1000"/>
                                        <p:tgtEl>
                                          <p:spTgt spid="171061"/>
                                        </p:tgtEl>
                                      </p:cBhvr>
                                    </p:animEffect>
                                  </p:childTnLst>
                                </p:cTn>
                              </p:par>
                            </p:childTnLst>
                          </p:cTn>
                        </p:par>
                        <p:par>
                          <p:cTn id="44" fill="hold">
                            <p:stCondLst>
                              <p:cond delay="4000"/>
                            </p:stCondLst>
                            <p:childTnLst>
                              <p:par>
                                <p:cTn id="45" presetID="4" presetClass="entr" presetSubtype="16" fill="hold" grpId="0" nodeType="afterEffect">
                                  <p:stCondLst>
                                    <p:cond delay="0"/>
                                  </p:stCondLst>
                                  <p:childTnLst>
                                    <p:set>
                                      <p:cBhvr>
                                        <p:cTn id="46" dur="1" fill="hold">
                                          <p:stCondLst>
                                            <p:cond delay="0"/>
                                          </p:stCondLst>
                                        </p:cTn>
                                        <p:tgtEl>
                                          <p:spTgt spid="171111"/>
                                        </p:tgtEl>
                                        <p:attrNameLst>
                                          <p:attrName>style.visibility</p:attrName>
                                        </p:attrNameLst>
                                      </p:cBhvr>
                                      <p:to>
                                        <p:strVal val="visible"/>
                                      </p:to>
                                    </p:set>
                                    <p:animEffect transition="in" filter="box(in)">
                                      <p:cBhvr>
                                        <p:cTn id="47" dur="1000"/>
                                        <p:tgtEl>
                                          <p:spTgt spid="171111"/>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71110"/>
                                        </p:tgtEl>
                                        <p:attrNameLst>
                                          <p:attrName>style.visibility</p:attrName>
                                        </p:attrNameLst>
                                      </p:cBhvr>
                                      <p:to>
                                        <p:strVal val="visible"/>
                                      </p:to>
                                    </p:set>
                                    <p:animEffect transition="in" filter="box(in)">
                                      <p:cBhvr>
                                        <p:cTn id="50" dur="1000"/>
                                        <p:tgtEl>
                                          <p:spTgt spid="171110"/>
                                        </p:tgtEl>
                                      </p:cBhvr>
                                    </p:animEffect>
                                  </p:childTnLst>
                                </p:cTn>
                              </p:par>
                              <p:par>
                                <p:cTn id="51" presetID="4" presetClass="entr" presetSubtype="16" fill="hold" nodeType="withEffect">
                                  <p:stCondLst>
                                    <p:cond delay="0"/>
                                  </p:stCondLst>
                                  <p:childTnLst>
                                    <p:set>
                                      <p:cBhvr>
                                        <p:cTn id="52" dur="1" fill="hold">
                                          <p:stCondLst>
                                            <p:cond delay="0"/>
                                          </p:stCondLst>
                                        </p:cTn>
                                        <p:tgtEl>
                                          <p:spTgt spid="171022"/>
                                        </p:tgtEl>
                                        <p:attrNameLst>
                                          <p:attrName>style.visibility</p:attrName>
                                        </p:attrNameLst>
                                      </p:cBhvr>
                                      <p:to>
                                        <p:strVal val="visible"/>
                                      </p:to>
                                    </p:set>
                                    <p:animEffect transition="in" filter="box(in)">
                                      <p:cBhvr>
                                        <p:cTn id="53" dur="1000"/>
                                        <p:tgtEl>
                                          <p:spTgt spid="171022"/>
                                        </p:tgtEl>
                                      </p:cBhvr>
                                    </p:animEffect>
                                  </p:childTnLst>
                                </p:cTn>
                              </p:par>
                              <p:par>
                                <p:cTn id="54" presetID="6"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circle(in)">
                                      <p:cBhvr>
                                        <p:cTn id="5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105" grpId="0" animBg="1"/>
      <p:bldP spid="171107" grpId="0" animBg="1"/>
      <p:bldP spid="171108" grpId="0"/>
      <p:bldP spid="171013" grpId="0" animBg="1"/>
      <p:bldP spid="171031" grpId="0"/>
      <p:bldP spid="171106" grpId="0"/>
      <p:bldP spid="171110" grpId="0" animBg="1"/>
      <p:bldP spid="171111" grpId="0"/>
      <p:bldP spid="47" grpId="0" animBg="1"/>
      <p:bldP spid="5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6.xml><?xml version="1.0" encoding="utf-8"?>
<a:theme xmlns:a="http://schemas.openxmlformats.org/drawingml/2006/main" name="Blank">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1517</TotalTime>
  <Words>3901</Words>
  <Application>Microsoft Office PowerPoint</Application>
  <PresentationFormat>Widescreen</PresentationFormat>
  <Paragraphs>373</Paragraphs>
  <Slides>50</Slides>
  <Notes>1</Notes>
  <HiddenSlides>0</HiddenSlides>
  <MMClips>5</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2</vt:i4>
      </vt:variant>
      <vt:variant>
        <vt:lpstr>Slide Titles</vt:lpstr>
      </vt:variant>
      <vt:variant>
        <vt:i4>50</vt:i4>
      </vt:variant>
    </vt:vector>
  </HeadingPairs>
  <TitlesOfParts>
    <vt:vector size="71" baseType="lpstr">
      <vt:lpstr>#9Slide02 Noi dung dai</vt:lpstr>
      <vt:lpstr>#9Slide04 Playfair Display Blac</vt:lpstr>
      <vt:lpstr>#9Slide04 Playfair Display Bold</vt:lpstr>
      <vt:lpstr>#9Slide04 Tinos</vt:lpstr>
      <vt:lpstr>Arial</vt:lpstr>
      <vt:lpstr>Calibri</vt:lpstr>
      <vt:lpstr>Calibri Light</vt:lpstr>
      <vt:lpstr>Cambria</vt:lpstr>
      <vt:lpstr>Cambria Math</vt:lpstr>
      <vt:lpstr>Gill Sans MT</vt:lpstr>
      <vt:lpstr>Tahoma</vt:lpstr>
      <vt:lpstr>Times New Roman</vt:lpstr>
      <vt:lpstr>Wingdings</vt:lpstr>
      <vt:lpstr>Office Theme</vt:lpstr>
      <vt:lpstr>1_Default Design</vt:lpstr>
      <vt:lpstr>1_Office Theme</vt:lpstr>
      <vt:lpstr>Gallery</vt:lpstr>
      <vt:lpstr>Main Event</vt:lpstr>
      <vt:lpstr>Blank</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PHUONG LINH</dc:creator>
  <cp:lastModifiedBy>Admin</cp:lastModifiedBy>
  <cp:revision>140</cp:revision>
  <cp:lastPrinted>2021-03-30T12:38:47Z</cp:lastPrinted>
  <dcterms:created xsi:type="dcterms:W3CDTF">2021-03-28T06:31:44Z</dcterms:created>
  <dcterms:modified xsi:type="dcterms:W3CDTF">2022-07-28T03:51:56Z</dcterms:modified>
</cp:coreProperties>
</file>