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326" r:id="rId4"/>
    <p:sldId id="341" r:id="rId5"/>
    <p:sldId id="342" r:id="rId6"/>
    <p:sldId id="308" r:id="rId7"/>
    <p:sldId id="328" r:id="rId8"/>
    <p:sldId id="307" r:id="rId9"/>
    <p:sldId id="309" r:id="rId10"/>
    <p:sldId id="331" r:id="rId11"/>
    <p:sldId id="332" r:id="rId12"/>
    <p:sldId id="330" r:id="rId13"/>
    <p:sldId id="333" r:id="rId14"/>
    <p:sldId id="334" r:id="rId15"/>
    <p:sldId id="337" r:id="rId16"/>
    <p:sldId id="338" r:id="rId17"/>
    <p:sldId id="335" r:id="rId18"/>
    <p:sldId id="336" r:id="rId19"/>
    <p:sldId id="339" r:id="rId20"/>
    <p:sldId id="340" r:id="rId21"/>
  </p:sldIdLst>
  <p:sldSz cx="12192000" cy="6858000"/>
  <p:notesSz cx="6858000" cy="9144000"/>
  <p:embeddedFontLst>
    <p:embeddedFont>
      <p:font typeface="#9Slide03 Saira SemiCondensed" panose="00000506000000000000" pitchFamily="2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#9Slide03 Penumbra" panose="02040603050506020204" pitchFamily="18" charset="0"/>
      <p:bold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Yu Gothic" panose="020B0400000000000000" pitchFamily="34" charset="-128"/>
      <p:regular r:id="rId28"/>
      <p:bold r:id="rId29"/>
    </p:embeddedFont>
    <p:embeddedFont>
      <p:font typeface="#9Slide05 Agile Script Calligra" panose="03070402050302030203" pitchFamily="66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Crocante" panose="02000000000000000000" pitchFamily="2" charset="0"/>
      <p:regular r:id="rId35"/>
    </p:embeddedFont>
    <p:embeddedFont>
      <p:font typeface="#9Slide07 TALUHLA" pitchFamily="2" charset="0"/>
      <p:regular r:id="rId36"/>
    </p:embeddedFont>
    <p:embeddedFont>
      <p:font typeface="#9Slide07 IcielLa Chic Pro Shad" panose="02000506090000020004" pitchFamily="2" charset="0"/>
      <p:regular r:id="rId37"/>
    </p:embeddedFont>
    <p:embeddedFont>
      <p:font typeface="Wingdings 2" panose="05020102010507070707" pitchFamily="18" charset="2"/>
      <p:regular r:id="rId38"/>
    </p:embeddedFont>
    <p:embeddedFont>
      <p:font typeface="#9Slide07 Staccato " panose="02040603050506020204" pitchFamily="18" charset="0"/>
      <p:regular r:id="rId39"/>
    </p:embeddedFont>
    <p:embeddedFont>
      <p:font typeface="#9Slide07 HLT Fall For You" panose="02000506000000020003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E50"/>
    <a:srgbClr val="FF0000"/>
    <a:srgbClr val="02B6F1"/>
    <a:srgbClr val="F3765E"/>
    <a:srgbClr val="C00000"/>
    <a:srgbClr val="FBBD1C"/>
    <a:srgbClr val="FDC018"/>
    <a:srgbClr val="18A6D4"/>
    <a:srgbClr val="99CA54"/>
    <a:srgbClr val="6B0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1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2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0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3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01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8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0A4AE-2A15-45D6-8D91-50470BACD027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CDD2C-BB00-4749-BC3F-ED2AF2262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2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03" b="5803"/>
          <a:stretch>
            <a:fillRect/>
          </a:stretch>
        </p:blipFill>
        <p:spPr>
          <a:xfrm>
            <a:off x="0" y="1281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1"/>
          <p:cNvGrpSpPr/>
          <p:nvPr/>
        </p:nvGrpSpPr>
        <p:grpSpPr>
          <a:xfrm>
            <a:off x="3098041" y="1119115"/>
            <a:ext cx="5495737" cy="4947313"/>
            <a:chOff x="4203030" y="1536027"/>
            <a:chExt cx="3886200" cy="3886200"/>
          </a:xfrm>
        </p:grpSpPr>
        <p:sp>
          <p:nvSpPr>
            <p:cNvPr id="4" name="Oval 7"/>
            <p:cNvSpPr/>
            <p:nvPr/>
          </p:nvSpPr>
          <p:spPr>
            <a:xfrm>
              <a:off x="4203030" y="1536027"/>
              <a:ext cx="3886200" cy="3886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A79A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400" b="0" i="0" u="none" strike="noStrike" kern="1200" cap="none" spc="0" baseline="0">
                <a:solidFill>
                  <a:srgbClr val="6B063F"/>
                </a:solidFill>
                <a:uFillTx/>
                <a:latin typeface="#9Slide07 TALUHLA" pitchFamily="2"/>
              </a:endParaRPr>
            </a:p>
          </p:txBody>
        </p:sp>
        <p:sp>
          <p:nvSpPr>
            <p:cNvPr id="5" name="Oval 9"/>
            <p:cNvSpPr/>
            <p:nvPr/>
          </p:nvSpPr>
          <p:spPr>
            <a:xfrm>
              <a:off x="4343400" y="1638303"/>
              <a:ext cx="3615491" cy="369481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rgbClr val="6B063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000" b="0" i="0" u="none" strike="noStrike" kern="1200" cap="none" spc="0" baseline="0">
                <a:solidFill>
                  <a:srgbClr val="6B063F"/>
                </a:solidFill>
                <a:uFillTx/>
                <a:latin typeface="#9Slide07 TALUHLA" pitchFamily="2"/>
              </a:endParaRPr>
            </a:p>
          </p:txBody>
        </p:sp>
        <p:sp>
          <p:nvSpPr>
            <p:cNvPr id="6" name="TextBox 8"/>
            <p:cNvSpPr txBox="1"/>
            <p:nvPr/>
          </p:nvSpPr>
          <p:spPr>
            <a:xfrm>
              <a:off x="4466724" y="4198343"/>
              <a:ext cx="3368841" cy="41212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200" b="0" i="0" u="none" strike="noStrike" kern="1200" cap="none" spc="0" baseline="0" dirty="0" smtClean="0">
                  <a:solidFill>
                    <a:srgbClr val="6B063F"/>
                  </a:solidFill>
                  <a:uFillTx/>
                  <a:latin typeface="#9Slide07 Staccato " pitchFamily="18"/>
                </a:rPr>
                <a:t>Tiết</a:t>
              </a:r>
              <a:r>
                <a:rPr lang="en-US" sz="3200" b="0" i="0" u="none" strike="noStrike" kern="1200" cap="none" spc="0" dirty="0" smtClean="0">
                  <a:solidFill>
                    <a:srgbClr val="6B063F"/>
                  </a:solidFill>
                  <a:uFillTx/>
                  <a:latin typeface="#9Slide07 Staccato " pitchFamily="18"/>
                </a:rPr>
                <a:t> 2</a:t>
              </a:r>
              <a:endParaRPr lang="vi-VN" sz="3200" b="0" i="0" u="none" strike="noStrike" kern="1200" cap="none" spc="0" baseline="0" dirty="0">
                <a:solidFill>
                  <a:srgbClr val="6B063F"/>
                </a:solidFill>
                <a:uFillTx/>
                <a:latin typeface="#9Slide05 Agile Script Calligra" pitchFamily="66"/>
              </a:endParaRPr>
            </a:p>
          </p:txBody>
        </p:sp>
        <p:sp>
          <p:nvSpPr>
            <p:cNvPr id="7" name="TextBox 11"/>
            <p:cNvSpPr txBox="1"/>
            <p:nvPr/>
          </p:nvSpPr>
          <p:spPr>
            <a:xfrm>
              <a:off x="4647189" y="2459186"/>
              <a:ext cx="2997879" cy="166817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4400" b="1" dirty="0" err="1" smtClean="0">
                  <a:solidFill>
                    <a:srgbClr val="6B063F"/>
                  </a:solidFill>
                  <a:latin typeface="#9Slide07 IcielLa Chic Pro Shad" pitchFamily="2"/>
                </a:rPr>
                <a:t>Bài</a:t>
              </a:r>
              <a:r>
                <a:rPr lang="en-US" sz="4400" b="1" dirty="0" smtClean="0">
                  <a:solidFill>
                    <a:srgbClr val="6B063F"/>
                  </a:solidFill>
                  <a:latin typeface="#9Slide07 IcielLa Chic Pro Shad" pitchFamily="2"/>
                </a:rPr>
                <a:t> 11: </a:t>
              </a:r>
              <a:r>
                <a:rPr lang="en-US" sz="4400" b="1" dirty="0" err="1" smtClean="0">
                  <a:solidFill>
                    <a:srgbClr val="6B063F"/>
                  </a:solidFill>
                  <a:latin typeface="#9Slide07 IcielLa Chic Pro Shad" pitchFamily="2"/>
                </a:rPr>
                <a:t>Liên</a:t>
              </a:r>
              <a:r>
                <a:rPr lang="en-US" sz="4400" b="1" dirty="0" smtClean="0">
                  <a:solidFill>
                    <a:srgbClr val="6B063F"/>
                  </a:solidFill>
                  <a:latin typeface="#9Slide07 IcielLa Chic Pro Shad" pitchFamily="2"/>
                </a:rPr>
                <a:t> </a:t>
              </a:r>
              <a:r>
                <a:rPr lang="en-US" sz="4400" b="1" dirty="0" err="1" smtClean="0">
                  <a:solidFill>
                    <a:srgbClr val="6B063F"/>
                  </a:solidFill>
                  <a:latin typeface="#9Slide07 IcielLa Chic Pro Shad" pitchFamily="2"/>
                </a:rPr>
                <a:t>kết</a:t>
              </a:r>
              <a:r>
                <a:rPr lang="en-US" sz="4400" b="1" dirty="0" smtClean="0">
                  <a:solidFill>
                    <a:srgbClr val="6B063F"/>
                  </a:solidFill>
                  <a:latin typeface="#9Slide07 IcielLa Chic Pro Shad" pitchFamily="2"/>
                </a:rPr>
                <a:t> Hydrogen </a:t>
              </a:r>
              <a:r>
                <a:rPr lang="en-US" sz="4400" b="1" dirty="0" err="1" smtClean="0">
                  <a:solidFill>
                    <a:srgbClr val="6B063F"/>
                  </a:solidFill>
                  <a:latin typeface="#9Slide07 IcielLa Chic Pro Shad" pitchFamily="2"/>
                </a:rPr>
                <a:t>và</a:t>
              </a:r>
              <a:r>
                <a:rPr lang="en-US" sz="4400" b="1" dirty="0" smtClean="0">
                  <a:solidFill>
                    <a:srgbClr val="6B063F"/>
                  </a:solidFill>
                  <a:latin typeface="#9Slide07 IcielLa Chic Pro Shad" pitchFamily="2"/>
                </a:rPr>
                <a:t> </a:t>
              </a:r>
              <a:r>
                <a:rPr lang="en-US" sz="4400" b="1" dirty="0" err="1" smtClean="0">
                  <a:solidFill>
                    <a:srgbClr val="6B063F"/>
                  </a:solidFill>
                  <a:latin typeface="#9Slide07 IcielLa Chic Pro Shad" pitchFamily="2"/>
                </a:rPr>
                <a:t>tương</a:t>
              </a:r>
              <a:r>
                <a:rPr lang="en-US" sz="4400" b="1" dirty="0" smtClean="0">
                  <a:solidFill>
                    <a:srgbClr val="6B063F"/>
                  </a:solidFill>
                  <a:latin typeface="#9Slide07 IcielLa Chic Pro Shad" pitchFamily="2"/>
                </a:rPr>
                <a:t> </a:t>
              </a:r>
              <a:r>
                <a:rPr lang="en-US" sz="4400" b="1" dirty="0" err="1" smtClean="0">
                  <a:solidFill>
                    <a:srgbClr val="6B063F"/>
                  </a:solidFill>
                  <a:latin typeface="#9Slide07 IcielLa Chic Pro Shad" pitchFamily="2"/>
                </a:rPr>
                <a:t>tác</a:t>
              </a:r>
              <a:r>
                <a:rPr lang="en-US" sz="4400" b="1" dirty="0" smtClean="0">
                  <a:solidFill>
                    <a:srgbClr val="6B063F"/>
                  </a:solidFill>
                  <a:latin typeface="#9Slide07 IcielLa Chic Pro Shad" pitchFamily="2"/>
                </a:rPr>
                <a:t> van der Waals</a:t>
              </a:r>
              <a:endParaRPr lang="vi-VN" sz="4400" b="1" i="0" u="none" strike="noStrike" kern="1200" cap="none" spc="0" baseline="0" dirty="0">
                <a:solidFill>
                  <a:srgbClr val="6B063F"/>
                </a:solidFill>
                <a:uFillTx/>
                <a:latin typeface="#9Slide07 IcielLa Chic Pro Shad" pitchFamily="2"/>
              </a:endParaRPr>
            </a:p>
          </p:txBody>
        </p:sp>
        <p:sp>
          <p:nvSpPr>
            <p:cNvPr id="8" name="TextBox 12"/>
            <p:cNvSpPr txBox="1"/>
            <p:nvPr/>
          </p:nvSpPr>
          <p:spPr>
            <a:xfrm>
              <a:off x="5537855" y="1890462"/>
              <a:ext cx="1710074" cy="32536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 dirty="0">
                  <a:solidFill>
                    <a:srgbClr val="6B063F"/>
                  </a:solidFill>
                  <a:uFillTx/>
                  <a:latin typeface="#9Slide03 Saira SemiCondensed" pitchFamily="2"/>
                </a:rPr>
                <a:t>HÓA HỌC </a:t>
              </a:r>
              <a:r>
                <a:rPr lang="en-US" sz="2400" b="0" i="0" u="none" strike="noStrike" kern="1200" cap="none" spc="0" baseline="0" dirty="0" smtClean="0">
                  <a:solidFill>
                    <a:srgbClr val="6B063F"/>
                  </a:solidFill>
                  <a:uFillTx/>
                  <a:latin typeface="#9Slide03 Saira SemiCondensed" pitchFamily="2"/>
                </a:rPr>
                <a:t>10</a:t>
              </a:r>
              <a:endParaRPr lang="vi-VN" sz="2400" b="0" i="0" u="none" strike="noStrike" kern="1200" cap="none" spc="0" baseline="0" dirty="0">
                <a:solidFill>
                  <a:srgbClr val="6B063F"/>
                </a:solidFill>
                <a:uFillTx/>
                <a:latin typeface="#9Slide03 Saira SemiCondensed" pitchFamily="2"/>
              </a:endParaRPr>
            </a:p>
          </p:txBody>
        </p:sp>
        <p:cxnSp>
          <p:nvCxnSpPr>
            <p:cNvPr id="9" name="Straight Connector 13"/>
            <p:cNvCxnSpPr/>
            <p:nvPr/>
          </p:nvCxnSpPr>
          <p:spPr>
            <a:xfrm>
              <a:off x="5536526" y="2156602"/>
              <a:ext cx="1219206" cy="0"/>
            </a:xfrm>
            <a:prstGeom prst="straightConnector1">
              <a:avLst/>
            </a:prstGeom>
            <a:noFill/>
            <a:ln w="6345" cap="flat">
              <a:solidFill>
                <a:srgbClr val="6B063F"/>
              </a:solidFill>
              <a:prstDash val="solid"/>
              <a:miter/>
            </a:ln>
          </p:spPr>
        </p:cxnSp>
        <p:cxnSp>
          <p:nvCxnSpPr>
            <p:cNvPr id="10" name="Straight Connector 24"/>
            <p:cNvCxnSpPr/>
            <p:nvPr/>
          </p:nvCxnSpPr>
          <p:spPr>
            <a:xfrm>
              <a:off x="6588248" y="4404408"/>
              <a:ext cx="919461" cy="0"/>
            </a:xfrm>
            <a:prstGeom prst="straightConnector1">
              <a:avLst/>
            </a:prstGeom>
            <a:noFill/>
            <a:ln w="6345" cap="flat">
              <a:solidFill>
                <a:srgbClr val="6B063F"/>
              </a:solidFill>
              <a:prstDash val="solid"/>
              <a:miter/>
            </a:ln>
          </p:spPr>
        </p:cxnSp>
        <p:cxnSp>
          <p:nvCxnSpPr>
            <p:cNvPr id="11" name="Straight Connector 29"/>
            <p:cNvCxnSpPr/>
            <p:nvPr/>
          </p:nvCxnSpPr>
          <p:spPr>
            <a:xfrm>
              <a:off x="4844774" y="4404408"/>
              <a:ext cx="848183" cy="0"/>
            </a:xfrm>
            <a:prstGeom prst="straightConnector1">
              <a:avLst/>
            </a:prstGeom>
            <a:noFill/>
            <a:ln w="6345" cap="flat">
              <a:solidFill>
                <a:srgbClr val="6B063F"/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60836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2022" y="1092037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Nhiệm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vụ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1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7146" y="2103270"/>
            <a:ext cx="76002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endParaRPr lang="en-US" sz="2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2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(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3)</a:t>
            </a: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(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3)</a:t>
            </a:r>
          </a:p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0185" l="6600" r="89500">
                        <a14:foregroundMark x1="26800" y1="19259" x2="26800" y2="19259"/>
                        <a14:foregroundMark x1="16400" y1="9722" x2="74700" y2="13148"/>
                        <a14:foregroundMark x1="17900" y1="12685" x2="68100" y2="3611"/>
                        <a14:foregroundMark x1="16900" y1="22315" x2="73800" y2="17037"/>
                        <a14:foregroundMark x1="24400" y1="24074" x2="73800" y2="22685"/>
                        <a14:foregroundMark x1="57300" y1="6667" x2="78500" y2="8333"/>
                        <a14:foregroundMark x1="14100" y1="12685" x2="27300" y2="20556"/>
                        <a14:foregroundMark x1="13200" y1="18796" x2="35700" y2="29722"/>
                        <a14:foregroundMark x1="34800" y1="8796" x2="52600" y2="2685"/>
                        <a14:foregroundMark x1="52600" y1="6204" x2="66700" y2="93"/>
                        <a14:foregroundMark x1="31000" y1="15741" x2="45100" y2="16204"/>
                        <a14:foregroundMark x1="23000" y1="16667" x2="39500" y2="24074"/>
                        <a14:foregroundMark x1="37600" y1="11852" x2="58300" y2="19722"/>
                        <a14:foregroundMark x1="68600" y1="17037" x2="53600" y2="24907"/>
                        <a14:foregroundMark x1="35700" y1="21852" x2="23000" y2="35741"/>
                        <a14:foregroundMark x1="18300" y1="20556" x2="28200" y2="41852"/>
                        <a14:foregroundMark x1="56800" y1="13148" x2="62500" y2="19259"/>
                        <a14:foregroundMark x1="45600" y1="81019" x2="71400" y2="88796"/>
                        <a14:foregroundMark x1="81300" y1="71852" x2="71400" y2="90185"/>
                        <a14:foregroundMark x1="69100" y1="85370" x2="77500" y2="7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74" y="575732"/>
            <a:ext cx="3743569" cy="4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Lực tương tác van der Waals phụ thuộc vào số lượng electron trong nguyên tử/ phân tử, kích thước nguyên tử/ phân tử.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99" y="614149"/>
            <a:ext cx="3385902" cy="4045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2499" y="3701308"/>
            <a:ext cx="768082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11. 1,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b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8591" y="1032668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Phiếu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học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số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3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2499" y="2142692"/>
            <a:ext cx="7434639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367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Câu 5.</a:t>
            </a:r>
            <a:r>
              <a:rPr lang="en-US"/>
              <a:t> Dựa vào bảng 11. 1, hãy </a:t>
            </a:r>
          </a:p>
          <a:p>
            <a:r>
              <a:rPr lang="en-US"/>
              <a:t>       a. So sánh bán kính nguyên tử, nhiệt độ nóng chảy và nhiệt độ sôi của các nguyên tố khí hiếm?</a:t>
            </a:r>
          </a:p>
          <a:p>
            <a:r>
              <a:rPr lang="en-US"/>
              <a:t>b. Giải thích xu hướng biến đổi bán kính nguyên tử, nhiệt độ nóng chảy và nhiệt độ sôi của các nguyên tố khí hiếm.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41" y="1947177"/>
            <a:ext cx="9982263" cy="42469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88591" y="1032668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Phiếu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học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số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3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2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Lực tương tác van der Waals phụ thuộc vào số lượng electron trong nguyên tử/ phân tử, kích thước nguyên tử/ phân tử.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99" y="614149"/>
            <a:ext cx="3385902" cy="4045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2499" y="3701308"/>
            <a:ext cx="768082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11. 1,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b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8591" y="1032668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Phiếu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học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số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3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2499" y="2142692"/>
            <a:ext cx="7434639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3299" y="2571737"/>
            <a:ext cx="6096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endParaRPr lang="en-US" sz="20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33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99" y="614149"/>
            <a:ext cx="3385902" cy="40457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88591" y="1032668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Phiếu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học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số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3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04" y="3780691"/>
            <a:ext cx="5520541" cy="26055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1823" y="1778971"/>
            <a:ext cx="768082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	</a:t>
            </a:r>
            <a:r>
              <a:rPr lang="en-US" sz="2000" spc="-1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</a:t>
            </a:r>
            <a:r>
              <a:rPr lang="en-US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Rn,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spc="-1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 </a:t>
            </a:r>
            <a:r>
              <a:rPr lang="en-US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Rn,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→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→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pc="-1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4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2022" y="1092037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Nhiệm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vụ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2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7146" y="2103270"/>
            <a:ext cx="76002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0185" l="6600" r="89500">
                        <a14:foregroundMark x1="26800" y1="19259" x2="26800" y2="19259"/>
                        <a14:foregroundMark x1="16400" y1="9722" x2="74700" y2="13148"/>
                        <a14:foregroundMark x1="17900" y1="12685" x2="68100" y2="3611"/>
                        <a14:foregroundMark x1="16900" y1="22315" x2="73800" y2="17037"/>
                        <a14:foregroundMark x1="24400" y1="24074" x2="73800" y2="22685"/>
                        <a14:foregroundMark x1="57300" y1="6667" x2="78500" y2="8333"/>
                        <a14:foregroundMark x1="14100" y1="12685" x2="27300" y2="20556"/>
                        <a14:foregroundMark x1="13200" y1="18796" x2="35700" y2="29722"/>
                        <a14:foregroundMark x1="34800" y1="8796" x2="52600" y2="2685"/>
                        <a14:foregroundMark x1="52600" y1="6204" x2="66700" y2="93"/>
                        <a14:foregroundMark x1="31000" y1="15741" x2="45100" y2="16204"/>
                        <a14:foregroundMark x1="23000" y1="16667" x2="39500" y2="24074"/>
                        <a14:foregroundMark x1="37600" y1="11852" x2="58300" y2="19722"/>
                        <a14:foregroundMark x1="68600" y1="17037" x2="53600" y2="24907"/>
                        <a14:foregroundMark x1="35700" y1="21852" x2="23000" y2="35741"/>
                        <a14:foregroundMark x1="18300" y1="20556" x2="28200" y2="41852"/>
                        <a14:foregroundMark x1="56800" y1="13148" x2="62500" y2="19259"/>
                        <a14:foregroundMark x1="45600" y1="81019" x2="71400" y2="88796"/>
                        <a14:foregroundMark x1="81300" y1="71852" x2="71400" y2="90185"/>
                        <a14:foregroundMark x1="69100" y1="85370" x2="77500" y2="7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74" y="575732"/>
            <a:ext cx="3743569" cy="4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132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15" y="614149"/>
            <a:ext cx="1413886" cy="1689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6784" y="1740554"/>
            <a:ext cx="9191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Cl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20864" y="870055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Nhiệm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vụ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2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5673" y="2752485"/>
            <a:ext cx="9191393" cy="1826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</a:t>
            </a:r>
            <a:r>
              <a:rPr lang="en-US" sz="20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→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→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→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“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dính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fluorine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chlorine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bromine ở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iodine ở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3" b="100000" l="641" r="100000">
                        <a14:foregroundMark x1="16667" y1="50725" x2="52564" y2="74638"/>
                        <a14:foregroundMark x1="20513" y1="31159" x2="69872" y2="31884"/>
                        <a14:foregroundMark x1="25000" y1="9420" x2="27564" y2="14493"/>
                        <a14:foregroundMark x1="36538" y1="11594" x2="44231" y2="15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875" y="2651217"/>
            <a:ext cx="899817" cy="7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9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15" y="614149"/>
            <a:ext cx="1413886" cy="1689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6784" y="1740554"/>
            <a:ext cx="919139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proton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neutron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proton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6783" y="4357163"/>
            <a:ext cx="919139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Ne.		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Kr.		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Ar.		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29488" y="3114713"/>
            <a:ext cx="502697" cy="392140"/>
          </a:xfrm>
          <a:prstGeom prst="ellipse">
            <a:avLst/>
          </a:prstGeom>
          <a:solidFill>
            <a:srgbClr val="FF0000">
              <a:alpha val="58000"/>
            </a:srgb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68641" y="4736126"/>
            <a:ext cx="502697" cy="392140"/>
          </a:xfrm>
          <a:prstGeom prst="ellipse">
            <a:avLst/>
          </a:prstGeom>
          <a:solidFill>
            <a:srgbClr val="FF0000">
              <a:alpha val="58000"/>
            </a:srgb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520864" y="870055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Nhiệm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vụ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2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4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15" y="614149"/>
            <a:ext cx="1413886" cy="1689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8520" y="1692648"/>
            <a:ext cx="9191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chụp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(NMR)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nitrogen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Nitrogen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-195,8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nitrogen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9487" y="3707662"/>
            <a:ext cx="91913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Oxygen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nitrogen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nitrogen do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nitrogen.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- 183</a:t>
            </a:r>
            <a:r>
              <a:rPr lang="en-US" sz="2000" i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C; nitrogen </a:t>
            </a:r>
            <a:r>
              <a:rPr lang="en-US" sz="2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- </a:t>
            </a:r>
            <a:r>
              <a:rPr lang="en-US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195,8</a:t>
            </a:r>
            <a:r>
              <a:rPr lang="en-US" sz="2000" i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</a:t>
            </a:r>
            <a:endParaRPr lang="en-US" sz="2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" b="95513" l="0" r="96618">
                        <a14:foregroundMark x1="29469" y1="63462" x2="29469" y2="63462"/>
                        <a14:foregroundMark x1="37681" y1="55128" x2="37681" y2="55128"/>
                        <a14:foregroundMark x1="19324" y1="56410" x2="48309" y2="46154"/>
                        <a14:foregroundMark x1="18357" y1="25000" x2="48309" y2="30769"/>
                        <a14:foregroundMark x1="25121" y1="58974" x2="50242" y2="60897"/>
                        <a14:foregroundMark x1="24155" y1="10256" x2="24155" y2="10256"/>
                        <a14:foregroundMark x1="37681" y1="10256" x2="44928" y2="14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10" y="3707662"/>
            <a:ext cx="899817" cy="6781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520864" y="870055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Nhiệm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vụ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2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5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2022" y="1092037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Nhiệm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vụ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3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705532"/>
            <a:ext cx="3316636" cy="33166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5415" y="2103270"/>
            <a:ext cx="1011115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sz="2800" b="1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2800" dirty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sz="2800" dirty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 smtClean="0">
              <a:solidFill>
                <a:srgbClr val="2D3E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sz="2800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457200" indent="-457200" algn="just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sz="2800" b="1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 smtClean="0">
                <a:solidFill>
                  <a:srgbClr val="2D3E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kè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endParaRPr lang="en-US" sz="2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trơn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nhẵn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kè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der Waals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7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287" y="26339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467155"/>
              </p:ext>
            </p:extLst>
          </p:nvPr>
        </p:nvGraphicFramePr>
        <p:xfrm>
          <a:off x="4875959" y="575732"/>
          <a:ext cx="6732656" cy="582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Bitmap Image" r:id="rId3" imgW="4715533" imgH="4086795" progId="Paint.Picture">
                  <p:embed/>
                </p:oleObj>
              </mc:Choice>
              <mc:Fallback>
                <p:oleObj name="Bitmap Image" r:id="rId3" imgW="4715533" imgH="40867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5959" y="575732"/>
                        <a:ext cx="6732656" cy="58250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98310" y="882247"/>
            <a:ext cx="3878156" cy="3349443"/>
            <a:chOff x="598310" y="1531239"/>
            <a:chExt cx="3878156" cy="33494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10" y="1531239"/>
              <a:ext cx="1413962" cy="16895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28253" y="2633913"/>
              <a:ext cx="354821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	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trạng</a:t>
              </a:r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thái</a:t>
              </a:r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</a:t>
              </a:r>
              <a:r>
                <a:rPr lang="en-US" sz="2800" baseline="-250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Cl</a:t>
              </a:r>
              <a:r>
                <a:rPr lang="en-US" sz="2800" baseline="-250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Br</a:t>
              </a:r>
              <a:r>
                <a:rPr lang="en-US" sz="2800" baseline="-250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I</a:t>
              </a:r>
              <a:r>
                <a:rPr lang="en-US" sz="2800" baseline="-250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thường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6845633" y="892510"/>
            <a:ext cx="851705" cy="586944"/>
          </a:xfrm>
          <a:prstGeom prst="wedgeRoundRectCallout">
            <a:avLst>
              <a:gd name="adj1" fmla="val -74857"/>
              <a:gd name="adj2" fmla="val 61932"/>
              <a:gd name="adj3" fmla="val 16667"/>
            </a:avLst>
          </a:prstGeom>
          <a:solidFill>
            <a:srgbClr val="C00000"/>
          </a:solidFill>
          <a:ln>
            <a:solidFill>
              <a:srgbClr val="18A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7 HLT Fall For You" panose="02000506000000020003" pitchFamily="2" charset="0"/>
              </a:rPr>
              <a:t>Khí</a:t>
            </a:r>
            <a:endParaRPr lang="en-US" sz="2000" dirty="0">
              <a:latin typeface="#9Slide07 HLT Fall For You" panose="02000506000000020003" pitchFamily="2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0561025" y="892510"/>
            <a:ext cx="851705" cy="586944"/>
          </a:xfrm>
          <a:prstGeom prst="wedgeRoundRectCallout">
            <a:avLst>
              <a:gd name="adj1" fmla="val -74857"/>
              <a:gd name="adj2" fmla="val 61932"/>
              <a:gd name="adj3" fmla="val 16667"/>
            </a:avLst>
          </a:prstGeom>
          <a:solidFill>
            <a:srgbClr val="C00000"/>
          </a:solidFill>
          <a:ln>
            <a:solidFill>
              <a:srgbClr val="18A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7 HLT Fall For You" panose="02000506000000020003" pitchFamily="2" charset="0"/>
              </a:rPr>
              <a:t>Khí</a:t>
            </a:r>
            <a:endParaRPr lang="en-US" sz="2000" dirty="0">
              <a:latin typeface="#9Slide07 HLT Fall For You" panose="02000506000000020003" pitchFamily="2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870157" y="3938218"/>
            <a:ext cx="851705" cy="586944"/>
          </a:xfrm>
          <a:prstGeom prst="wedgeRoundRectCallout">
            <a:avLst>
              <a:gd name="adj1" fmla="val -74857"/>
              <a:gd name="adj2" fmla="val 61932"/>
              <a:gd name="adj3" fmla="val 16667"/>
            </a:avLst>
          </a:prstGeom>
          <a:solidFill>
            <a:srgbClr val="C00000"/>
          </a:solidFill>
          <a:ln>
            <a:solidFill>
              <a:srgbClr val="18A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7 HLT Fall For You" panose="02000506000000020003" pitchFamily="2" charset="0"/>
              </a:rPr>
              <a:t>Lỏng</a:t>
            </a:r>
            <a:endParaRPr lang="en-US" sz="2000" dirty="0">
              <a:latin typeface="#9Slide07 HLT Fall For You" panose="02000506000000020003" pitchFamily="2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0585549" y="3938218"/>
            <a:ext cx="851705" cy="586944"/>
          </a:xfrm>
          <a:prstGeom prst="wedgeRoundRectCallout">
            <a:avLst>
              <a:gd name="adj1" fmla="val -74857"/>
              <a:gd name="adj2" fmla="val 61932"/>
              <a:gd name="adj3" fmla="val 16667"/>
            </a:avLst>
          </a:prstGeom>
          <a:solidFill>
            <a:srgbClr val="C00000"/>
          </a:solidFill>
          <a:ln>
            <a:solidFill>
              <a:srgbClr val="18A6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#9Slide07 HLT Fall For You" panose="02000506000000020003" pitchFamily="2" charset="0"/>
              </a:rPr>
              <a:t>Rắn</a:t>
            </a:r>
            <a:endParaRPr lang="en-US" sz="2000" dirty="0"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7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10" y="0"/>
            <a:ext cx="813637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4"/>
          <p:cNvSpPr/>
          <p:nvPr/>
        </p:nvSpPr>
        <p:spPr>
          <a:xfrm>
            <a:off x="4042608" y="2422355"/>
            <a:ext cx="4138867" cy="218172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 dirty="0">
                <a:solidFill>
                  <a:srgbClr val="211C34"/>
                </a:solidFill>
                <a:uFillTx/>
                <a:latin typeface="#9Slide05 Agile Script Calligra" pitchFamily="66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8427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287" y="26339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8310" y="882247"/>
            <a:ext cx="3878156" cy="1689526"/>
            <a:chOff x="598310" y="1531239"/>
            <a:chExt cx="3878156" cy="16895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10" y="1531239"/>
              <a:ext cx="1413962" cy="16895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28253" y="2633913"/>
              <a:ext cx="3548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US" dirty="0" smtClean="0"/>
                <a:t>	</a:t>
              </a:r>
              <a:endParaRPr lang="en-US" b="0" dirty="0"/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3255433" y="1078185"/>
            <a:ext cx="5633680" cy="4163439"/>
          </a:xfrm>
          <a:prstGeom prst="wedgeEllipseCallout">
            <a:avLst>
              <a:gd name="adj1" fmla="val -46760"/>
              <a:gd name="adj2" fmla="val -12322"/>
            </a:avLst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000" b="1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000" dirty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smtClean="0">
                <a:latin typeface="#9Slide07 HLT Fall For You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???</a:t>
            </a:r>
            <a:endParaRPr lang="en-US" sz="4000" dirty="0">
              <a:latin typeface="#9Slide07 HLT Fall For You" panose="0200050600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1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0389" y="2179323"/>
            <a:ext cx="1074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7 Crocante" panose="02000000000000000000" pitchFamily="2" charset="0"/>
              </a:rPr>
              <a:t>Bài</a:t>
            </a:r>
            <a:r>
              <a:rPr lang="en-US" sz="4000" dirty="0" smtClean="0">
                <a:solidFill>
                  <a:srgbClr val="C00000"/>
                </a:solidFill>
                <a:latin typeface="#9Slide07 Crocante" panose="02000000000000000000" pitchFamily="2" charset="0"/>
              </a:rPr>
              <a:t> 11: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#9Slide07 Crocante" panose="02000000000000000000" pitchFamily="2" charset="0"/>
              </a:rPr>
              <a:t>LIÊN KẾT HYDROGEN VÀ TƯƠNG TÁC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#9Slide07 Crocante" panose="02000000000000000000" pitchFamily="2" charset="0"/>
              </a:rPr>
              <a:t>VANDER WAALS </a:t>
            </a:r>
            <a:r>
              <a:rPr lang="en-US" sz="4000" dirty="0" smtClean="0">
                <a:solidFill>
                  <a:srgbClr val="C00000"/>
                </a:solidFill>
                <a:latin typeface="#9Slide07 HLT Fall For You" panose="02000506000000020003" pitchFamily="2" charset="0"/>
              </a:rPr>
              <a:t>(Tiết 2)</a:t>
            </a:r>
            <a:endParaRPr lang="en-US" sz="4000" dirty="0">
              <a:solidFill>
                <a:srgbClr val="C00000"/>
              </a:solidFill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6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072223"/>
              </p:ext>
            </p:extLst>
          </p:nvPr>
        </p:nvGraphicFramePr>
        <p:xfrm>
          <a:off x="4399550" y="2963568"/>
          <a:ext cx="7146683" cy="334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Bitmap Image" r:id="rId3" imgW="5372850" imgH="2771429" progId="Paint.Picture">
                  <p:embed/>
                </p:oleObj>
              </mc:Choice>
              <mc:Fallback>
                <p:oleObj name="Bitmap Image" r:id="rId3" imgW="5372850" imgH="2771429" progId="Paint.Picture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550" y="2963568"/>
                        <a:ext cx="7146683" cy="33455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801981"/>
              </p:ext>
            </p:extLst>
          </p:nvPr>
        </p:nvGraphicFramePr>
        <p:xfrm>
          <a:off x="4460186" y="706398"/>
          <a:ext cx="7086047" cy="2532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Bitmap Image" r:id="rId5" imgW="5961905" imgH="2266667" progId="Paint.Picture">
                  <p:embed/>
                </p:oleObj>
              </mc:Choice>
              <mc:Fallback>
                <p:oleObj name="Bitmap Image" r:id="rId5" imgW="5961905" imgH="226666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186" y="706398"/>
                        <a:ext cx="7086047" cy="25321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44061" y="1244542"/>
            <a:ext cx="3921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3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102" y="1954156"/>
            <a:ext cx="3171825" cy="1943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126" y="2025509"/>
            <a:ext cx="2933700" cy="1895475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16200000">
            <a:off x="5307600" y="2252922"/>
            <a:ext cx="586854" cy="1345567"/>
          </a:xfrm>
          <a:prstGeom prst="downArrow">
            <a:avLst/>
          </a:prstGeom>
          <a:gradFill flip="none" rotWithShape="1">
            <a:gsLst>
              <a:gs pos="16000">
                <a:srgbClr val="F3765E">
                  <a:shade val="30000"/>
                  <a:satMod val="115000"/>
                </a:srgbClr>
              </a:gs>
              <a:gs pos="78000">
                <a:srgbClr val="F3765E">
                  <a:shade val="67500"/>
                  <a:satMod val="115000"/>
                </a:srgbClr>
              </a:gs>
              <a:gs pos="100000">
                <a:srgbClr val="F3765E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51869" y="3958638"/>
            <a:ext cx="354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endParaRPr lang="en-US" sz="2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59094" y="1571689"/>
            <a:ext cx="984739" cy="2708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09563" y="1619230"/>
            <a:ext cx="1288896" cy="2708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66151" y="1048469"/>
            <a:ext cx="57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ẟ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+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4654" y="1043499"/>
            <a:ext cx="57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ẟ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-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6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8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8310" y="575732"/>
            <a:ext cx="10947926" cy="5689246"/>
            <a:chOff x="898004" y="3778036"/>
            <a:chExt cx="10947926" cy="5689246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9869958"/>
                </p:ext>
              </p:extLst>
            </p:nvPr>
          </p:nvGraphicFramePr>
          <p:xfrm>
            <a:off x="930055" y="3778036"/>
            <a:ext cx="10915875" cy="5633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" name="Bitmap Image" r:id="rId3" imgW="5372850" imgH="2771429" progId="Paint.Picture">
                    <p:embed/>
                  </p:oleObj>
                </mc:Choice>
                <mc:Fallback>
                  <p:oleObj name="Bitmap Image" r:id="rId3" imgW="5372850" imgH="2771429" progId="Paint.Picture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055" y="3778036"/>
                          <a:ext cx="10915875" cy="56339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898004" y="8944062"/>
              <a:ext cx="1091587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Mạng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lưới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lưỡng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lang="en-US" sz="2800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endPara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79" y="575732"/>
            <a:ext cx="2213128" cy="1822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93" b="95210" l="3057" r="960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069" y="725635"/>
            <a:ext cx="2088106" cy="15227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93694" y="809402"/>
            <a:ext cx="1871230" cy="135523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36405" y="1223459"/>
            <a:ext cx="57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ẟ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+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4300" y="1185455"/>
            <a:ext cx="57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ẟ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-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9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  <p:bldP spid="9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99" y="614149"/>
            <a:ext cx="3385902" cy="40457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4366" y="2123609"/>
            <a:ext cx="77489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1.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……………………………………………………..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2.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……………………………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47464" y="2518302"/>
            <a:ext cx="45810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17978" y="3858968"/>
            <a:ext cx="4581075" cy="49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4366" y="4698340"/>
            <a:ext cx="77489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17978" y="5212841"/>
            <a:ext cx="4581075" cy="49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8591" y="1032668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Phiếu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học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số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3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5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073E2-7040-4612-BC30-829DF72DC270}"/>
              </a:ext>
            </a:extLst>
          </p:cNvPr>
          <p:cNvSpPr/>
          <p:nvPr/>
        </p:nvSpPr>
        <p:spPr>
          <a:xfrm>
            <a:off x="598310" y="575732"/>
            <a:ext cx="10947926" cy="582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0573" y="1113741"/>
            <a:ext cx="56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Sơ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đồ</a:t>
            </a:r>
            <a:r>
              <a:rPr lang="en-US" sz="4000" dirty="0" smtClean="0">
                <a:solidFill>
                  <a:srgbClr val="C00000"/>
                </a:solidFill>
                <a:latin typeface="#9Slide03 Penumbr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Penumbra" panose="02040603050506020204" pitchFamily="18" charset="0"/>
              </a:rPr>
              <a:t>nhóm</a:t>
            </a:r>
            <a:endParaRPr lang="en-US" sz="4000" dirty="0">
              <a:solidFill>
                <a:srgbClr val="C00000"/>
              </a:solidFill>
              <a:latin typeface="#9Slide03 Penumbr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9" b="99301" l="0" r="96591">
                        <a14:foregroundMark x1="19886" y1="24476" x2="57955" y2="27972"/>
                        <a14:foregroundMark x1="27841" y1="9790" x2="27841" y2="9790"/>
                        <a14:foregroundMark x1="22727" y1="11888" x2="28977" y2="13986"/>
                        <a14:foregroundMark x1="40341" y1="10490" x2="46591" y2="14685"/>
                        <a14:foregroundMark x1="36932" y1="11888" x2="44318" y2="17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409" y="2055178"/>
            <a:ext cx="1088226" cy="8841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65210" y="2258009"/>
            <a:ext cx="1693069" cy="681352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 1</a:t>
            </a:r>
            <a:endParaRPr lang="en-US" sz="2800" dirty="0">
              <a:solidFill>
                <a:srgbClr val="C00000"/>
              </a:solidFill>
              <a:latin typeface="#9Slide07 Staccato 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5210" y="3388376"/>
            <a:ext cx="1693069" cy="681352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 2</a:t>
            </a:r>
            <a:endParaRPr lang="en-US" sz="2800" dirty="0">
              <a:solidFill>
                <a:srgbClr val="C00000"/>
              </a:solidFill>
              <a:latin typeface="#9Slide07 Staccato 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65210" y="4506110"/>
            <a:ext cx="1693069" cy="681352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 3</a:t>
            </a:r>
            <a:endParaRPr lang="en-US" sz="2800" dirty="0">
              <a:solidFill>
                <a:srgbClr val="C00000"/>
              </a:solidFill>
              <a:latin typeface="#9Slide07 Staccato 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95854" y="2258009"/>
            <a:ext cx="1693069" cy="681352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 6</a:t>
            </a:r>
            <a:endParaRPr lang="en-US" sz="2800" dirty="0">
              <a:solidFill>
                <a:srgbClr val="C00000"/>
              </a:solidFill>
              <a:latin typeface="#9Slide07 Staccato 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95854" y="3388376"/>
            <a:ext cx="1693069" cy="681352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 5</a:t>
            </a:r>
            <a:endParaRPr lang="en-US" sz="2800" dirty="0">
              <a:solidFill>
                <a:srgbClr val="C00000"/>
              </a:solidFill>
              <a:latin typeface="#9Slide07 Staccato 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95854" y="4506110"/>
            <a:ext cx="1693069" cy="681352"/>
          </a:xfrm>
          <a:prstGeom prst="roundRect">
            <a:avLst/>
          </a:prstGeom>
          <a:solidFill>
            <a:schemeClr val="accent1">
              <a:alpha val="41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Nhóm</a:t>
            </a:r>
            <a:r>
              <a:rPr lang="en-US" sz="2800" dirty="0" smtClean="0">
                <a:solidFill>
                  <a:srgbClr val="C00000"/>
                </a:solidFill>
                <a:latin typeface="#9Slide07 Staccato " panose="02040603050506020204" pitchFamily="18" charset="0"/>
              </a:rPr>
              <a:t> 4</a:t>
            </a:r>
            <a:endParaRPr lang="en-US" sz="2800" dirty="0">
              <a:solidFill>
                <a:srgbClr val="C00000"/>
              </a:solidFill>
              <a:latin typeface="#9Slide07 Staccato 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4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5079</TotalTime>
  <Words>1124</Words>
  <Application>Microsoft Office PowerPoint</Application>
  <PresentationFormat>Widescreen</PresentationFormat>
  <Paragraphs>97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#9Slide03 Saira SemiCondensed</vt:lpstr>
      <vt:lpstr>Times New Roman</vt:lpstr>
      <vt:lpstr>Calibri Light</vt:lpstr>
      <vt:lpstr>Arial</vt:lpstr>
      <vt:lpstr>#9Slide03 Penumbra</vt:lpstr>
      <vt:lpstr>Tahoma</vt:lpstr>
      <vt:lpstr>Yu Gothic</vt:lpstr>
      <vt:lpstr>#9Slide05 Agile Script Calligra</vt:lpstr>
      <vt:lpstr>Calibri</vt:lpstr>
      <vt:lpstr>#9Slide07 Crocante</vt:lpstr>
      <vt:lpstr>#9Slide07 TALUHLA</vt:lpstr>
      <vt:lpstr>#9Slide07 IcielLa Chic Pro Shad</vt:lpstr>
      <vt:lpstr>Wingdings 2</vt:lpstr>
      <vt:lpstr>Wingdings</vt:lpstr>
      <vt:lpstr>#9Slide07 Staccato </vt:lpstr>
      <vt:lpstr>#9Slide07 HLT Fall For You</vt:lpstr>
      <vt:lpstr>Office Theme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210</cp:revision>
  <dcterms:created xsi:type="dcterms:W3CDTF">2021-09-19T03:02:42Z</dcterms:created>
  <dcterms:modified xsi:type="dcterms:W3CDTF">2022-07-29T07:06:08Z</dcterms:modified>
</cp:coreProperties>
</file>