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4" r:id="rId1"/>
  </p:sldMasterIdLst>
  <p:sldIdLst>
    <p:sldId id="256" r:id="rId2"/>
    <p:sldId id="257" r:id="rId3"/>
    <p:sldId id="258" r:id="rId4"/>
    <p:sldId id="261" r:id="rId5"/>
    <p:sldId id="259" r:id="rId6"/>
    <p:sldId id="262" r:id="rId7"/>
    <p:sldId id="263" r:id="rId8"/>
    <p:sldId id="260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72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4F8E8-8B30-4F1F-A208-6018F00FDF14}" type="datetimeFigureOut">
              <a:rPr lang="en-US" smtClean="0"/>
              <a:t>7/29/2022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D4E5B-BC85-44CA-AD30-72772286DC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3314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4F8E8-8B30-4F1F-A208-6018F00FDF14}" type="datetimeFigureOut">
              <a:rPr lang="en-US" smtClean="0"/>
              <a:t>7/29/2022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D4E5B-BC85-44CA-AD30-72772286DC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36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4F8E8-8B30-4F1F-A208-6018F00FDF14}" type="datetimeFigureOut">
              <a:rPr lang="en-US" smtClean="0"/>
              <a:t>7/29/2022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D4E5B-BC85-44CA-AD30-72772286DCC9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107486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4F8E8-8B30-4F1F-A208-6018F00FDF14}" type="datetimeFigureOut">
              <a:rPr lang="en-US" smtClean="0"/>
              <a:t>7/29/2022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D4E5B-BC85-44CA-AD30-72772286DC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6897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4F8E8-8B30-4F1F-A208-6018F00FDF14}" type="datetimeFigureOut">
              <a:rPr lang="en-US" smtClean="0"/>
              <a:t>7/29/2022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D4E5B-BC85-44CA-AD30-72772286DCC9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929821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4F8E8-8B30-4F1F-A208-6018F00FDF14}" type="datetimeFigureOut">
              <a:rPr lang="en-US" smtClean="0"/>
              <a:t>7/29/2022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D4E5B-BC85-44CA-AD30-72772286DC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0410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4F8E8-8B30-4F1F-A208-6018F00FDF14}" type="datetimeFigureOut">
              <a:rPr lang="en-US" smtClean="0"/>
              <a:t>7/29/2022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D4E5B-BC85-44CA-AD30-72772286DC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043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4F8E8-8B30-4F1F-A208-6018F00FDF14}" type="datetimeFigureOut">
              <a:rPr lang="en-US" smtClean="0"/>
              <a:t>7/29/2022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D4E5B-BC85-44CA-AD30-72772286DC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2707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4F8E8-8B30-4F1F-A208-6018F00FDF14}" type="datetimeFigureOut">
              <a:rPr lang="en-US" smtClean="0"/>
              <a:t>7/29/2022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D4E5B-BC85-44CA-AD30-72772286DC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117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4F8E8-8B30-4F1F-A208-6018F00FDF14}" type="datetimeFigureOut">
              <a:rPr lang="en-US" smtClean="0"/>
              <a:t>7/29/2022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D4E5B-BC85-44CA-AD30-72772286DC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5542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4F8E8-8B30-4F1F-A208-6018F00FDF14}" type="datetimeFigureOut">
              <a:rPr lang="en-US" smtClean="0"/>
              <a:t>7/29/2022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D4E5B-BC85-44CA-AD30-72772286DC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4602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4F8E8-8B30-4F1F-A208-6018F00FDF14}" type="datetimeFigureOut">
              <a:rPr lang="en-US" smtClean="0"/>
              <a:t>7/29/2022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D4E5B-BC85-44CA-AD30-72772286DC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7931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4F8E8-8B30-4F1F-A208-6018F00FDF14}" type="datetimeFigureOut">
              <a:rPr lang="en-US" smtClean="0"/>
              <a:t>7/29/2022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D4E5B-BC85-44CA-AD30-72772286DC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0671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4F8E8-8B30-4F1F-A208-6018F00FDF14}" type="datetimeFigureOut">
              <a:rPr lang="en-US" smtClean="0"/>
              <a:t>7/29/2022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D4E5B-BC85-44CA-AD30-72772286DC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275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4F8E8-8B30-4F1F-A208-6018F00FDF14}" type="datetimeFigureOut">
              <a:rPr lang="en-US" smtClean="0"/>
              <a:t>7/29/2022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D4E5B-BC85-44CA-AD30-72772286DC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8598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4F8E8-8B30-4F1F-A208-6018F00FDF14}" type="datetimeFigureOut">
              <a:rPr lang="en-US" smtClean="0"/>
              <a:t>7/29/2022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D4E5B-BC85-44CA-AD30-72772286DC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918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94F8E8-8B30-4F1F-A208-6018F00FDF14}" type="datetimeFigureOut">
              <a:rPr lang="en-US" smtClean="0"/>
              <a:t>7/29/2022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12BD4E5B-BC85-44CA-AD30-72772286DC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414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  <p:sldLayoutId id="214748373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77672" y="223530"/>
            <a:ext cx="11573301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CHƯƠNG 3: LIÊN KẾT HOÁ HỌC </a:t>
            </a:r>
            <a:endParaRPr lang="en-US" sz="40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 11. LIÊN KẾT HYDROGEN VÀ TƯƠNG TÁC VAN DER </a:t>
            </a:r>
            <a:r>
              <a:rPr lang="en-US" sz="4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WAALS (</a:t>
            </a:r>
            <a:r>
              <a:rPr lang="en-US" sz="4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tiết</a:t>
            </a:r>
            <a:r>
              <a:rPr lang="en-US" sz="4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1) </a:t>
            </a:r>
            <a:endParaRPr lang="en-US" sz="4000" dirty="0"/>
          </a:p>
        </p:txBody>
      </p:sp>
      <p:sp>
        <p:nvSpPr>
          <p:cNvPr id="7" name="Rectangle 6"/>
          <p:cNvSpPr/>
          <p:nvPr/>
        </p:nvSpPr>
        <p:spPr>
          <a:xfrm>
            <a:off x="1505803" y="3335218"/>
            <a:ext cx="10026555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sát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video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tượng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biệt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video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?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giải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thích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tượng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?  </a:t>
            </a:r>
            <a:endParaRPr lang="en-US" sz="2000" dirty="0"/>
          </a:p>
        </p:txBody>
      </p:sp>
      <p:sp>
        <p:nvSpPr>
          <p:cNvPr id="8" name="Rectangle 7"/>
          <p:cNvSpPr/>
          <p:nvPr/>
        </p:nvSpPr>
        <p:spPr>
          <a:xfrm>
            <a:off x="1046690" y="2388771"/>
            <a:ext cx="2892138" cy="812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4000" b="1" cap="all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I. MỞ ĐẦU </a:t>
            </a:r>
            <a:endParaRPr lang="en-US" sz="4000" b="1" cap="all" dirty="0">
              <a:solidFill>
                <a:srgbClr val="002060"/>
              </a:solidFill>
              <a:latin typeface="Minion Pro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2855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23414" y="0"/>
            <a:ext cx="10859069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sát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video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tượng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biệt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video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?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giải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thích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tượng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?  </a:t>
            </a:r>
            <a:endParaRPr lang="en-US" sz="2000" dirty="0"/>
          </a:p>
        </p:txBody>
      </p:sp>
      <p:pic>
        <p:nvPicPr>
          <p:cNvPr id="2" name="Con Gọng Vó 💋 Nhện nước Gerris remigis 💋 Vn24tv Channe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92552"/>
            <a:ext cx="12050973" cy="5965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034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23080" y="0"/>
            <a:ext cx="11573301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CHƯƠNG 3: LIÊN KẾT HOÁ HỌC </a:t>
            </a:r>
            <a:endParaRPr lang="en-US" sz="40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 11. LIÊN KẾT HYDROGEN VÀ TƯƠNG TÁC VAN DER </a:t>
            </a:r>
            <a:r>
              <a:rPr lang="en-US" sz="4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WAALS (</a:t>
            </a:r>
            <a:r>
              <a:rPr lang="en-US" sz="4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tiết</a:t>
            </a:r>
            <a:r>
              <a:rPr lang="en-US" sz="4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1) </a:t>
            </a:r>
            <a:endParaRPr lang="en-US" sz="4000" dirty="0"/>
          </a:p>
        </p:txBody>
      </p:sp>
      <p:sp>
        <p:nvSpPr>
          <p:cNvPr id="3" name="Rectangle 2"/>
          <p:cNvSpPr/>
          <p:nvPr/>
        </p:nvSpPr>
        <p:spPr>
          <a:xfrm>
            <a:off x="714233" y="2123658"/>
            <a:ext cx="8129516" cy="812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4000" b="1" cap="all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II. </a:t>
            </a:r>
            <a:r>
              <a:rPr lang="en-US" sz="4000" b="1" cap="all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LIÊN KẾT </a:t>
            </a:r>
            <a:r>
              <a:rPr lang="en-US" sz="4000" b="1" cap="all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HYDROGEN</a:t>
            </a:r>
            <a:endParaRPr lang="en-US" sz="4000" b="1" cap="all" dirty="0">
              <a:solidFill>
                <a:srgbClr val="002060"/>
              </a:solidFill>
              <a:latin typeface="Minion Pro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59892" y="2935740"/>
            <a:ext cx="10026555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nhiệm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vụ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PHT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10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phút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cử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đại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diện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đứng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dậy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trả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tất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PHT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607157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403144" y="270028"/>
            <a:ext cx="8129516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000" b="1" cap="all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2000" b="1" cap="all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cap="all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b="1" cap="all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cap="all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000" b="1" cap="all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cap="all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1" cap="all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en-US" sz="2000" b="1" cap="all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4036042" y="4033655"/>
            <a:ext cx="1125485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endParaRPr lang="en-US" sz="2000" b="1" cap="all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76752" y="1296343"/>
            <a:ext cx="9781748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11.1 </a:t>
            </a:r>
            <a:r>
              <a:rPr lang="en-US" sz="20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SGK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0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S-H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O-H?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76752" y="2125797"/>
            <a:ext cx="9339262" cy="452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0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0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0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11.2, 11.3 SGK: </a:t>
            </a:r>
            <a:r>
              <a:rPr lang="en-US" sz="20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hydrogen</a:t>
            </a:r>
            <a:endParaRPr lang="en-US" sz="20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76752" y="2678020"/>
            <a:ext cx="9735688" cy="3994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3: So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sánh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bền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liên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hydrogen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liên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cộng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hoá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trị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liên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ion.</a:t>
            </a:r>
            <a:endParaRPr lang="en-US" sz="20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60093" y="762471"/>
            <a:ext cx="10941381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000" b="1" cap="all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000" b="1" cap="all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000" b="1" cap="all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000" b="1" cap="all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cap="all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000" b="1" cap="all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cap="all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b="1" cap="all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cap="all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cap="all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cap="all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000" b="1" cap="all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cap="all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000" b="1" cap="all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cap="all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cap="all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cap="all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b="1" cap="all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cap="all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000" b="1" cap="all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cap="all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000" b="1" cap="all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2000" b="1" cap="all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000" b="1" cap="all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cap="all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000" b="1" cap="all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1o </a:t>
            </a:r>
            <a:r>
              <a:rPr lang="en-US" sz="2000" b="1" cap="all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000" b="1" cap="all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 </a:t>
            </a:r>
            <a:endParaRPr lang="en-US" sz="2000" b="1" cap="all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8999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45744" y="0"/>
            <a:ext cx="8129516" cy="812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4000" b="1" cap="all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II. </a:t>
            </a:r>
            <a:r>
              <a:rPr lang="en-US" sz="4000" b="1" cap="all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LIÊN KẾT </a:t>
            </a:r>
            <a:r>
              <a:rPr lang="en-US" sz="4000" b="1" cap="all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HYDROGEN</a:t>
            </a:r>
            <a:endParaRPr lang="en-US" sz="4000" b="1" cap="all" dirty="0">
              <a:solidFill>
                <a:srgbClr val="002060"/>
              </a:solidFill>
              <a:latin typeface="Minion Pro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68573" y="651268"/>
            <a:ext cx="10026555" cy="5965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hydrogen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68573" y="651268"/>
            <a:ext cx="11254854" cy="5961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endParaRPr lang="en-US" sz="2800" b="1" cap="all" dirty="0">
              <a:solidFill>
                <a:srgbClr val="002060"/>
              </a:solidFill>
              <a:latin typeface="Minion Pro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91402" y="1247393"/>
            <a:ext cx="11063784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0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0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- 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0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hydrogen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 (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F, O, N) ở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phi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F, O, N)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electron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b="1" dirty="0" smtClean="0">
              <a:solidFill>
                <a:srgbClr val="00B05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Liên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hydrogen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diễn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dấu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chấm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(…)</a:t>
            </a:r>
            <a:endParaRPr lang="en-US" sz="20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91402" y="1247393"/>
            <a:ext cx="10026555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1: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Liên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O- H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cực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liên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 –H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âm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điện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 &gt; S. </a:t>
            </a:r>
          </a:p>
          <a:p>
            <a:pPr>
              <a:lnSpc>
                <a:spcPct val="130000"/>
              </a:lnSpc>
            </a:pP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 (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F, O, N) ở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phi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F, O, N)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electron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30000"/>
              </a:lnSpc>
            </a:pP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Kém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bền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343297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45744" y="0"/>
            <a:ext cx="8129516" cy="812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4000" b="1" cap="all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II. </a:t>
            </a:r>
            <a:r>
              <a:rPr lang="en-US" sz="4000" b="1" cap="all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LIÊN KẾT </a:t>
            </a:r>
            <a:r>
              <a:rPr lang="en-US" sz="4000" b="1" cap="all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HYDROGEN</a:t>
            </a:r>
            <a:endParaRPr lang="en-US" sz="4000" b="1" cap="all" dirty="0">
              <a:solidFill>
                <a:srgbClr val="002060"/>
              </a:solidFill>
              <a:latin typeface="Minion Pro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68574" y="641073"/>
            <a:ext cx="11268501" cy="1212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hydrogen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8821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23499" y="1167852"/>
            <a:ext cx="945335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1. </a:t>
            </a:r>
            <a:r>
              <a:rPr lang="en-US" sz="2000" b="1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Vì</a:t>
            </a:r>
            <a:r>
              <a:rPr lang="en-US" sz="20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sao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</a:rPr>
              <a:t> ở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điều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kiện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thường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</a:rPr>
              <a:t> H</a:t>
            </a:r>
            <a:r>
              <a:rPr lang="en-US" sz="2000" b="1" baseline="-25000" dirty="0">
                <a:latin typeface="Times New Roman" panose="02020603050405020304" pitchFamily="18" charset="0"/>
                <a:ea typeface="Calibri" panose="020F0502020204030204" pitchFamily="34" charset="0"/>
              </a:rPr>
              <a:t>2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</a:rPr>
              <a:t>O ở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trạng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thái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lỏng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mà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</a:rPr>
              <a:t> H</a:t>
            </a:r>
            <a:r>
              <a:rPr lang="en-US" sz="2000" b="1" baseline="-25000" dirty="0">
                <a:latin typeface="Times New Roman" panose="02020603050405020304" pitchFamily="18" charset="0"/>
                <a:ea typeface="Calibri" panose="020F0502020204030204" pitchFamily="34" charset="0"/>
              </a:rPr>
              <a:t>2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</a:rPr>
              <a:t>S ở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trạng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thái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khí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2000" b="1" dirty="0"/>
          </a:p>
        </p:txBody>
      </p:sp>
      <p:sp>
        <p:nvSpPr>
          <p:cNvPr id="7" name="Rectangle 6"/>
          <p:cNvSpPr/>
          <p:nvPr/>
        </p:nvSpPr>
        <p:spPr>
          <a:xfrm>
            <a:off x="923499" y="95535"/>
            <a:ext cx="11268501" cy="8526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PHIẾU HỌC TẬP SỐ 2: </a:t>
            </a:r>
            <a:r>
              <a:rPr lang="en-US" sz="2000" b="1" cap="all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000" b="1" cap="all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000" b="1" cap="all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000" b="1" cap="all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cap="all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000" b="1" cap="all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cap="all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b="1" cap="all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cap="all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cap="all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cap="all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000" b="1" cap="all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cap="all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000" b="1" cap="all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cap="all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cap="all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cap="all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b="1" cap="all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cap="all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000" b="1" cap="all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cap="all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000" b="1" cap="all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GHI KẾT QUẢ VÀO BẢNG NHÓM </a:t>
            </a:r>
            <a:r>
              <a:rPr lang="en-US" sz="2000" b="1" cap="all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2000" b="1" cap="all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000" b="1" cap="all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cap="all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000" b="1" cap="all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cap="all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15 </a:t>
            </a:r>
            <a:r>
              <a:rPr lang="en-US" sz="2000" b="1" cap="all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000" b="1" cap="all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 </a:t>
            </a:r>
            <a:endParaRPr lang="en-US" sz="2000" b="1" cap="all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23499" y="1621469"/>
            <a:ext cx="990372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2. </a:t>
            </a:r>
            <a:r>
              <a:rPr lang="en-US" sz="2000" b="1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Quan</a:t>
            </a:r>
            <a:r>
              <a:rPr lang="en-US" sz="20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sát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</a:rPr>
              <a:t> 11.4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</a:rPr>
              <a:t> 11.5 SGK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biết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vì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sao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</a:rPr>
              <a:t> alcohol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</a:rPr>
              <a:t> NH</a:t>
            </a:r>
            <a:r>
              <a:rPr lang="en-US" sz="2000" b="1" baseline="-25000" dirty="0">
                <a:latin typeface="Times New Roman" panose="02020603050405020304" pitchFamily="18" charset="0"/>
                <a:ea typeface="Calibri" panose="020F0502020204030204" pitchFamily="34" charset="0"/>
              </a:rPr>
              <a:t>3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</a:rPr>
              <a:t> tan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tốt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còn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</a:rPr>
              <a:t> CH</a:t>
            </a:r>
            <a:r>
              <a:rPr lang="en-US" sz="2000" b="1" baseline="-25000" dirty="0">
                <a:latin typeface="Times New Roman" panose="02020603050405020304" pitchFamily="18" charset="0"/>
                <a:ea typeface="Calibri" panose="020F0502020204030204" pitchFamily="34" charset="0"/>
              </a:rPr>
              <a:t>4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ít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</a:rPr>
              <a:t> tan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2000" b="1" dirty="0"/>
          </a:p>
        </p:txBody>
      </p:sp>
      <p:sp>
        <p:nvSpPr>
          <p:cNvPr id="9" name="Rectangle 8"/>
          <p:cNvSpPr/>
          <p:nvPr/>
        </p:nvSpPr>
        <p:spPr>
          <a:xfrm>
            <a:off x="923499" y="2352085"/>
            <a:ext cx="976724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3. </a:t>
            </a:r>
            <a:r>
              <a:rPr lang="en-US" sz="2000" b="1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Giải</a:t>
            </a:r>
            <a:r>
              <a:rPr lang="en-US" sz="20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thích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vì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sao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khí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HCl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</a:rPr>
              <a:t> tan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tốt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còn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xăng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lại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</a:rPr>
              <a:t> tan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000" b="1" dirty="0"/>
          </a:p>
        </p:txBody>
      </p:sp>
      <p:sp>
        <p:nvSpPr>
          <p:cNvPr id="11" name="Rectangle 10"/>
          <p:cNvSpPr/>
          <p:nvPr/>
        </p:nvSpPr>
        <p:spPr>
          <a:xfrm>
            <a:off x="923498" y="2859447"/>
            <a:ext cx="8948383" cy="4053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23498" y="2893313"/>
            <a:ext cx="5634251" cy="10802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 </a:t>
            </a:r>
            <a:r>
              <a:rPr lang="en-US" sz="20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sát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bên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dưới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giải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thích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tử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tối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liên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hydrogen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tử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/>
          <p:nvPr/>
        </p:nvPicPr>
        <p:blipFill>
          <a:blip r:embed="rId2"/>
          <a:stretch>
            <a:fillRect/>
          </a:stretch>
        </p:blipFill>
        <p:spPr>
          <a:xfrm>
            <a:off x="6788623" y="2976480"/>
            <a:ext cx="2604135" cy="219964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692622" y="5272609"/>
            <a:ext cx="9998124" cy="685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5. </a:t>
            </a:r>
            <a:r>
              <a:rPr lang="en-US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sát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11.6 SGK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giải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thích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nên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ướp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lạnh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lon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bia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giải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khát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, …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ngăn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tủ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lạnh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2540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45744" y="0"/>
            <a:ext cx="8129516" cy="812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4000" b="1" cap="all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II. </a:t>
            </a:r>
            <a:r>
              <a:rPr lang="en-US" sz="4000" b="1" cap="all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LIÊN KẾT </a:t>
            </a:r>
            <a:r>
              <a:rPr lang="en-US" sz="4000" b="1" cap="all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HYDROGEN</a:t>
            </a:r>
            <a:endParaRPr lang="en-US" sz="4000" b="1" cap="all" dirty="0">
              <a:solidFill>
                <a:srgbClr val="002060"/>
              </a:solidFill>
              <a:latin typeface="Minion Pro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71182" y="1689940"/>
            <a:ext cx="10463283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1: H2O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liên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Hydrogen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liên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tử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bền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chặt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>
              <a:lnSpc>
                <a:spcPct val="130000"/>
              </a:lnSpc>
            </a:pP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Ancohol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NH3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Hyrogen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H2O,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CH4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30000"/>
              </a:lnSpc>
            </a:pP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3: 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H2O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HCl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xăng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Hydrogen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H2O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30000"/>
              </a:lnSpc>
            </a:pP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H2O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H2O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hydrogen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H2O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Mỗi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H2O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có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thể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tạo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tối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đa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4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liên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kết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hydrogen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với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4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phân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tử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H2O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khác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en-US" sz="20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</a:pP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Làm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vỡ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lon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chứa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30000"/>
              </a:lnSpc>
            </a:pPr>
            <a:endParaRPr lang="en-US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68574" y="641073"/>
            <a:ext cx="11268501" cy="1212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hydrogen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74344" y="1931352"/>
            <a:ext cx="10002670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0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0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0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- 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H2O ở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000" b="1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30000"/>
              </a:lnSpc>
            </a:pP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sôi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H2S</a:t>
            </a:r>
            <a:r>
              <a:rPr lang="en-US" sz="20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CH4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  <a:endParaRPr lang="en-US" sz="2000" b="1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30000"/>
              </a:lnSpc>
            </a:pP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b="1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trạng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thái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rắn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trạng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thái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lỏng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2914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151</TotalTime>
  <Words>890</Words>
  <Application>Microsoft Office PowerPoint</Application>
  <PresentationFormat>Widescreen</PresentationFormat>
  <Paragraphs>41</Paragraphs>
  <Slides>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6" baseType="lpstr">
      <vt:lpstr>Arial</vt:lpstr>
      <vt:lpstr>Calibri</vt:lpstr>
      <vt:lpstr>Minion Pro</vt:lpstr>
      <vt:lpstr>Times New Roman</vt:lpstr>
      <vt:lpstr>Trebuchet MS</vt:lpstr>
      <vt:lpstr>Wingdings</vt:lpstr>
      <vt:lpstr>Wingdings 3</vt:lpstr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New Pc</dc:creator>
  <cp:lastModifiedBy>New Pc</cp:lastModifiedBy>
  <cp:revision>15</cp:revision>
  <dcterms:created xsi:type="dcterms:W3CDTF">2022-07-29T07:24:40Z</dcterms:created>
  <dcterms:modified xsi:type="dcterms:W3CDTF">2022-07-29T09:55:50Z</dcterms:modified>
</cp:coreProperties>
</file>