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1"/>
  </p:notesMasterIdLst>
  <p:sldIdLst>
    <p:sldId id="283" r:id="rId4"/>
    <p:sldId id="287" r:id="rId5"/>
    <p:sldId id="286" r:id="rId6"/>
    <p:sldId id="315" r:id="rId7"/>
    <p:sldId id="297" r:id="rId8"/>
    <p:sldId id="300" r:id="rId9"/>
    <p:sldId id="299" r:id="rId10"/>
    <p:sldId id="259" r:id="rId11"/>
    <p:sldId id="302" r:id="rId12"/>
    <p:sldId id="307" r:id="rId13"/>
    <p:sldId id="264" r:id="rId14"/>
    <p:sldId id="304" r:id="rId15"/>
    <p:sldId id="276" r:id="rId16"/>
    <p:sldId id="265" r:id="rId17"/>
    <p:sldId id="305" r:id="rId18"/>
    <p:sldId id="345" r:id="rId19"/>
    <p:sldId id="306" r:id="rId20"/>
    <p:sldId id="308" r:id="rId21"/>
    <p:sldId id="309" r:id="rId22"/>
    <p:sldId id="310" r:id="rId23"/>
    <p:sldId id="311" r:id="rId24"/>
    <p:sldId id="301" r:id="rId25"/>
    <p:sldId id="312" r:id="rId26"/>
    <p:sldId id="314" r:id="rId27"/>
    <p:sldId id="313" r:id="rId28"/>
    <p:sldId id="321" r:id="rId29"/>
    <p:sldId id="327" r:id="rId30"/>
    <p:sldId id="324" r:id="rId31"/>
    <p:sldId id="325" r:id="rId32"/>
    <p:sldId id="323" r:id="rId33"/>
    <p:sldId id="328" r:id="rId34"/>
    <p:sldId id="329" r:id="rId35"/>
    <p:sldId id="326" r:id="rId36"/>
    <p:sldId id="330" r:id="rId37"/>
    <p:sldId id="331" r:id="rId38"/>
    <p:sldId id="332" r:id="rId39"/>
    <p:sldId id="333" r:id="rId40"/>
    <p:sldId id="316" r:id="rId41"/>
    <p:sldId id="322" r:id="rId42"/>
    <p:sldId id="317" r:id="rId43"/>
    <p:sldId id="319" r:id="rId44"/>
    <p:sldId id="320" r:id="rId45"/>
    <p:sldId id="318" r:id="rId46"/>
    <p:sldId id="335" r:id="rId47"/>
    <p:sldId id="336" r:id="rId48"/>
    <p:sldId id="337" r:id="rId49"/>
    <p:sldId id="338" r:id="rId50"/>
    <p:sldId id="341" r:id="rId51"/>
    <p:sldId id="340" r:id="rId52"/>
    <p:sldId id="339" r:id="rId53"/>
    <p:sldId id="342" r:id="rId54"/>
    <p:sldId id="269" r:id="rId55"/>
    <p:sldId id="263" r:id="rId56"/>
    <p:sldId id="343" r:id="rId57"/>
    <p:sldId id="298" r:id="rId58"/>
    <p:sldId id="285" r:id="rId59"/>
    <p:sldId id="292" r:id="rId6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C6B9"/>
    <a:srgbClr val="FFE9E4"/>
    <a:srgbClr val="F2A424"/>
    <a:srgbClr val="E66914"/>
    <a:srgbClr val="D4152B"/>
    <a:srgbClr val="6DC9A2"/>
    <a:srgbClr val="B1E5DB"/>
    <a:srgbClr val="C55A11"/>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22" autoAdjust="0"/>
  </p:normalViewPr>
  <p:slideViewPr>
    <p:cSldViewPr>
      <p:cViewPr varScale="1">
        <p:scale>
          <a:sx n="39" d="100"/>
          <a:sy n="39" d="100"/>
        </p:scale>
        <p:origin x="96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8745B-EED1-4224-9036-0AA4235BD809}"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2264C-CFE9-45F2-8DC4-49B09E567BE4}" type="slidenum">
              <a:rPr lang="en-US" smtClean="0"/>
              <a:t>‹#›</a:t>
            </a:fld>
            <a:endParaRPr lang="en-US"/>
          </a:p>
        </p:txBody>
      </p:sp>
    </p:spTree>
    <p:extLst>
      <p:ext uri="{BB962C8B-B14F-4D97-AF65-F5344CB8AC3E}">
        <p14:creationId xmlns:p14="http://schemas.microsoft.com/office/powerpoint/2010/main" val="185002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2264C-CFE9-45F2-8DC4-49B09E567BE4}" type="slidenum">
              <a:rPr lang="en-US" smtClean="0"/>
              <a:t>12</a:t>
            </a:fld>
            <a:endParaRPr lang="en-US"/>
          </a:p>
        </p:txBody>
      </p:sp>
    </p:spTree>
    <p:extLst>
      <p:ext uri="{BB962C8B-B14F-4D97-AF65-F5344CB8AC3E}">
        <p14:creationId xmlns:p14="http://schemas.microsoft.com/office/powerpoint/2010/main" val="319394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8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2264C-CFE9-45F2-8DC4-49B09E567BE4}" type="slidenum">
              <a:rPr lang="en-US" smtClean="0"/>
              <a:t>16</a:t>
            </a:fld>
            <a:endParaRPr lang="en-US"/>
          </a:p>
        </p:txBody>
      </p:sp>
    </p:spTree>
    <p:extLst>
      <p:ext uri="{BB962C8B-B14F-4D97-AF65-F5344CB8AC3E}">
        <p14:creationId xmlns:p14="http://schemas.microsoft.com/office/powerpoint/2010/main" val="3276975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từng ô tam giác trắng để đến câu hỏi.</a:t>
            </a:r>
            <a:r>
              <a:rPr lang="en-US" dirty="0"/>
              <a:t> </a:t>
            </a:r>
            <a:r>
              <a:rPr lang="en-US" dirty="0" err="1"/>
              <a:t>Nếu</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vận</a:t>
            </a:r>
            <a:r>
              <a:rPr lang="en-US" baseline="0" dirty="0"/>
              <a:t> </a:t>
            </a:r>
            <a:r>
              <a:rPr lang="en-US" baseline="0" dirty="0" err="1"/>
              <a:t>động</a:t>
            </a:r>
            <a:r>
              <a:rPr lang="en-US" baseline="0" dirty="0"/>
              <a:t> </a:t>
            </a:r>
            <a:r>
              <a:rPr lang="en-US" baseline="0" dirty="0" err="1"/>
              <a:t>viên</a:t>
            </a:r>
            <a:r>
              <a:rPr lang="en-US" baseline="0" dirty="0"/>
              <a:t> </a:t>
            </a:r>
            <a:r>
              <a:rPr lang="en-US" baseline="0" dirty="0" err="1"/>
              <a:t>để</a:t>
            </a:r>
            <a:r>
              <a:rPr lang="en-US" baseline="0" dirty="0"/>
              <a:t> di </a:t>
            </a:r>
            <a:r>
              <a:rPr lang="en-US" baseline="0" dirty="0" err="1"/>
              <a:t>chuyển</a:t>
            </a:r>
            <a:r>
              <a:rPr lang="en-US" baseline="0" dirty="0"/>
              <a:t> </a:t>
            </a:r>
            <a:r>
              <a:rPr lang="en-US" baseline="0" dirty="0" err="1"/>
              <a:t>thêm</a:t>
            </a:r>
            <a:r>
              <a:rPr lang="en-US" baseline="0" dirty="0"/>
              <a:t> </a:t>
            </a:r>
            <a:r>
              <a:rPr lang="en-US" baseline="0" dirty="0" err="1"/>
              <a:t>một</a:t>
            </a:r>
            <a:r>
              <a:rPr lang="en-US" baseline="0" dirty="0"/>
              <a:t> </a:t>
            </a:r>
            <a:r>
              <a:rPr lang="en-US" baseline="0" dirty="0" err="1"/>
              <a:t>bước</a:t>
            </a:r>
            <a:r>
              <a:rPr lang="x-none" dirty="0"/>
              <a:t>.</a:t>
            </a:r>
          </a:p>
          <a:p>
            <a:r>
              <a:rPr lang="x-none" dirty="0"/>
              <a:t>Sau khi </a:t>
            </a:r>
            <a:r>
              <a:rPr lang="en-US" dirty="0" err="1"/>
              <a:t>trả</a:t>
            </a:r>
            <a:r>
              <a:rPr lang="en-US" baseline="0" dirty="0"/>
              <a:t> </a:t>
            </a:r>
            <a:r>
              <a:rPr lang="en-US" baseline="0" dirty="0" err="1"/>
              <a:t>lời</a:t>
            </a:r>
            <a:r>
              <a:rPr lang="en-US" baseline="0" dirty="0"/>
              <a:t> </a:t>
            </a:r>
            <a:r>
              <a:rPr lang="en-US" baseline="0" dirty="0" err="1"/>
              <a:t>hết</a:t>
            </a:r>
            <a:r>
              <a:rPr lang="en-US" baseline="0" dirty="0"/>
              <a:t> </a:t>
            </a:r>
            <a:r>
              <a:rPr lang="en-US" baseline="0" dirty="0" err="1"/>
              <a:t>câu</a:t>
            </a:r>
            <a:r>
              <a:rPr lang="en-US" baseline="0" dirty="0"/>
              <a:t> </a:t>
            </a:r>
            <a:r>
              <a:rPr lang="en-US" baseline="0" dirty="0" err="1"/>
              <a:t>hỏi</a:t>
            </a:r>
            <a:r>
              <a:rPr lang="en-US" baseline="0" dirty="0"/>
              <a:t>,</a:t>
            </a:r>
            <a:r>
              <a:rPr lang="x-none" dirty="0"/>
              <a:t> bấm vào mũi tên đỏ để sang </a:t>
            </a:r>
            <a:r>
              <a:rPr lang="en-US" dirty="0" err="1"/>
              <a:t>nội</a:t>
            </a:r>
            <a:r>
              <a:rPr lang="en-US" baseline="0" dirty="0"/>
              <a:t> dung </a:t>
            </a:r>
            <a:r>
              <a:rPr lang="en-US" baseline="0" dirty="0" err="1"/>
              <a:t>tiếp</a:t>
            </a:r>
            <a:r>
              <a:rPr lang="en-US" baseline="0" dirty="0"/>
              <a:t> </a:t>
            </a:r>
            <a:r>
              <a:rPr lang="en-US" baseline="0" dirty="0" err="1"/>
              <a:t>theo</a:t>
            </a:r>
            <a:r>
              <a:rPr lang="x-none"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91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dirty="0" err="1"/>
              <a:t>chạy</a:t>
            </a:r>
            <a:r>
              <a:rPr lang="x-none"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677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47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220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75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dirty="0" err="1"/>
              <a:t>chạy</a:t>
            </a:r>
            <a:r>
              <a:rPr lang="x-none"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995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197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70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3104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793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9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492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502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349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659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169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2174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4444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379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7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934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3371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668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297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916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724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4767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429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551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18368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39374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sv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6.gif"/><Relationship Id="rId4" Type="http://schemas.openxmlformats.org/officeDocument/2006/relationships/image" Target="../media/image65.gif"/></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25.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sv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slide" Target="slide47.xml"/><Relationship Id="rId12" Type="http://schemas.openxmlformats.org/officeDocument/2006/relationships/slide" Target="slide52.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slide" Target="slide46.xml"/><Relationship Id="rId11" Type="http://schemas.openxmlformats.org/officeDocument/2006/relationships/slide" Target="slide51.xml"/><Relationship Id="rId5" Type="http://schemas.openxmlformats.org/officeDocument/2006/relationships/slide" Target="slide45.xml"/><Relationship Id="rId10" Type="http://schemas.openxmlformats.org/officeDocument/2006/relationships/slide" Target="slide50.xml"/><Relationship Id="rId4" Type="http://schemas.openxmlformats.org/officeDocument/2006/relationships/image" Target="../media/image104.png"/><Relationship Id="rId9" Type="http://schemas.openxmlformats.org/officeDocument/2006/relationships/slide" Target="slide49.xml"/></Relationships>
</file>

<file path=ppt/slides/_rels/slide4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8" Type="http://schemas.openxmlformats.org/officeDocument/2006/relationships/image" Target="../media/image107.png"/><Relationship Id="rId3" Type="http://schemas.microsoft.com/office/2007/relationships/media" Target="../media/media5.mp3"/><Relationship Id="rId7" Type="http://schemas.openxmlformats.org/officeDocument/2006/relationships/image" Target="../media/image10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0.png"/><Relationship Id="rId5" Type="http://schemas.openxmlformats.org/officeDocument/2006/relationships/slideLayout" Target="../slideLayouts/slideLayout7.xml"/><Relationship Id="rId4" Type="http://schemas.openxmlformats.org/officeDocument/2006/relationships/audio" Target="../media/media5.mp3"/><Relationship Id="rId9" Type="http://schemas.openxmlformats.org/officeDocument/2006/relationships/image" Target="../media/image108.png"/></Relationships>
</file>

<file path=ppt/slides/_rels/slide53.xml.rels><?xml version="1.0" encoding="UTF-8" standalone="yes"?>
<Relationships xmlns="http://schemas.openxmlformats.org/package/2006/relationships"><Relationship Id="rId8" Type="http://schemas.openxmlformats.org/officeDocument/2006/relationships/image" Target="../media/image109.png"/><Relationship Id="rId3" Type="http://schemas.microsoft.com/office/2007/relationships/media" Target="../media/media5.mp3"/><Relationship Id="rId7" Type="http://schemas.openxmlformats.org/officeDocument/2006/relationships/image" Target="../media/image7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6.png"/><Relationship Id="rId5" Type="http://schemas.openxmlformats.org/officeDocument/2006/relationships/slideLayout" Target="../slideLayouts/slideLayout7.xml"/><Relationship Id="rId4" Type="http://schemas.openxmlformats.org/officeDocument/2006/relationships/audio" Target="../media/media5.mp3"/><Relationship Id="rId9" Type="http://schemas.openxmlformats.org/officeDocument/2006/relationships/image" Target="../media/image108.png"/></Relationships>
</file>

<file path=ppt/slides/_rels/slide54.xml.rels><?xml version="1.0" encoding="UTF-8" standalone="yes"?>
<Relationships xmlns="http://schemas.openxmlformats.org/package/2006/relationships"><Relationship Id="rId8" Type="http://schemas.openxmlformats.org/officeDocument/2006/relationships/image" Target="../media/image108.png"/><Relationship Id="rId3" Type="http://schemas.microsoft.com/office/2007/relationships/media" Target="../media/media5.mp3"/><Relationship Id="rId7" Type="http://schemas.openxmlformats.org/officeDocument/2006/relationships/image" Target="../media/image7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6.png"/><Relationship Id="rId5" Type="http://schemas.openxmlformats.org/officeDocument/2006/relationships/slideLayout" Target="../slideLayouts/slideLayout7.xml"/><Relationship Id="rId4" Type="http://schemas.openxmlformats.org/officeDocument/2006/relationships/audio" Target="../media/media5.mp3"/></Relationships>
</file>

<file path=ppt/slides/_rels/slide5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25.sv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46.sv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p:cNvGraphicFramePr>
            <a:graphicFrameLocks noGrp="1"/>
          </p:cNvGraphicFramePr>
          <p:nvPr>
            <p:extLst>
              <p:ext uri="{D42A27DB-BD31-4B8C-83A1-F6EECF244321}">
                <p14:modId xmlns:p14="http://schemas.microsoft.com/office/powerpoint/2010/main" val="2688272882"/>
              </p:ext>
            </p:extLst>
          </p:nvPr>
        </p:nvGraphicFramePr>
        <p:xfrm>
          <a:off x="1028700" y="2691748"/>
          <a:ext cx="16230600" cy="924145"/>
        </p:xfrm>
        <a:graphic>
          <a:graphicData uri="http://schemas.openxmlformats.org/drawingml/2006/table">
            <a:tbl>
              <a:tblPr/>
              <a:tblGrid>
                <a:gridCol w="5417589">
                  <a:extLst>
                    <a:ext uri="{9D8B030D-6E8A-4147-A177-3AD203B41FA5}">
                      <a16:colId xmlns:a16="http://schemas.microsoft.com/office/drawing/2014/main" val="20000"/>
                    </a:ext>
                  </a:extLst>
                </a:gridCol>
                <a:gridCol w="5413888">
                  <a:extLst>
                    <a:ext uri="{9D8B030D-6E8A-4147-A177-3AD203B41FA5}">
                      <a16:colId xmlns:a16="http://schemas.microsoft.com/office/drawing/2014/main" val="20001"/>
                    </a:ext>
                  </a:extLst>
                </a:gridCol>
                <a:gridCol w="5399123">
                  <a:extLst>
                    <a:ext uri="{9D8B030D-6E8A-4147-A177-3AD203B41FA5}">
                      <a16:colId xmlns:a16="http://schemas.microsoft.com/office/drawing/2014/main" val="20002"/>
                    </a:ext>
                  </a:extLst>
                </a:gridCol>
              </a:tblGrid>
              <a:tr h="924145">
                <a:tc>
                  <a:txBody>
                    <a:bodyPr/>
                    <a:lstStyle/>
                    <a:p>
                      <a:pPr algn="ctr">
                        <a:lnSpc>
                          <a:spcPts val="4950"/>
                        </a:lnSpc>
                        <a:defRPr/>
                      </a:pPr>
                      <a:r>
                        <a:rPr lang="en-US" sz="4400" b="1" spc="0" dirty="0" err="1">
                          <a:solidFill>
                            <a:schemeClr val="bg1"/>
                          </a:solidFill>
                          <a:latin typeface="Arial" panose="020B0604020202020204" pitchFamily="34" charset="0"/>
                          <a:cs typeface="Arial" panose="020B0604020202020204" pitchFamily="34" charset="0"/>
                        </a:rPr>
                        <a:t>Thể</a:t>
                      </a:r>
                      <a:r>
                        <a:rPr lang="en-US" sz="4400" b="1" spc="0" dirty="0">
                          <a:solidFill>
                            <a:schemeClr val="bg1"/>
                          </a:solidFill>
                          <a:latin typeface="Arial" panose="020B0604020202020204" pitchFamily="34" charset="0"/>
                          <a:cs typeface="Arial" panose="020B0604020202020204" pitchFamily="34" charset="0"/>
                        </a:rPr>
                        <a:t> </a:t>
                      </a:r>
                      <a:r>
                        <a:rPr lang="en-US" sz="4400" b="1" spc="0" dirty="0" err="1">
                          <a:solidFill>
                            <a:schemeClr val="bg1"/>
                          </a:solidFill>
                          <a:latin typeface="Arial" panose="020B0604020202020204" pitchFamily="34" charset="0"/>
                          <a:cs typeface="Arial" panose="020B0604020202020204" pitchFamily="34" charset="0"/>
                        </a:rPr>
                        <a:t>rắn</a:t>
                      </a:r>
                      <a:endParaRPr lang="en-US" sz="1050" b="1" spc="0" dirty="0">
                        <a:solidFill>
                          <a:schemeClr val="bg1"/>
                        </a:solidFill>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9C294"/>
                    </a:solidFill>
                  </a:tcPr>
                </a:tc>
                <a:tc>
                  <a:txBody>
                    <a:bodyPr/>
                    <a:lstStyle/>
                    <a:p>
                      <a:pPr algn="ctr">
                        <a:lnSpc>
                          <a:spcPts val="4950"/>
                        </a:lnSpc>
                        <a:defRPr/>
                      </a:pPr>
                      <a:r>
                        <a:rPr lang="en-US" sz="4400" b="1" spc="0" dirty="0" err="1">
                          <a:solidFill>
                            <a:schemeClr val="bg1"/>
                          </a:solidFill>
                          <a:latin typeface="Arial" panose="020B0604020202020204" pitchFamily="34" charset="0"/>
                          <a:cs typeface="Arial" panose="020B0604020202020204" pitchFamily="34" charset="0"/>
                        </a:rPr>
                        <a:t>Thể</a:t>
                      </a:r>
                      <a:r>
                        <a:rPr lang="en-US" sz="4400" b="1" spc="0" dirty="0">
                          <a:solidFill>
                            <a:schemeClr val="bg1"/>
                          </a:solidFill>
                          <a:latin typeface="Arial" panose="020B0604020202020204" pitchFamily="34" charset="0"/>
                          <a:cs typeface="Arial" panose="020B0604020202020204" pitchFamily="34" charset="0"/>
                        </a:rPr>
                        <a:t> </a:t>
                      </a:r>
                      <a:r>
                        <a:rPr lang="en-US" sz="4400" b="1" spc="0" dirty="0" err="1">
                          <a:solidFill>
                            <a:schemeClr val="bg1"/>
                          </a:solidFill>
                          <a:latin typeface="Arial" panose="020B0604020202020204" pitchFamily="34" charset="0"/>
                          <a:cs typeface="Arial" panose="020B0604020202020204" pitchFamily="34" charset="0"/>
                        </a:rPr>
                        <a:t>lỏng</a:t>
                      </a:r>
                      <a:endParaRPr lang="en-US" sz="1050" b="1" spc="0" dirty="0">
                        <a:solidFill>
                          <a:schemeClr val="bg1"/>
                        </a:solidFill>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9C294"/>
                    </a:solidFill>
                  </a:tcPr>
                </a:tc>
                <a:tc>
                  <a:txBody>
                    <a:bodyPr/>
                    <a:lstStyle/>
                    <a:p>
                      <a:pPr algn="ctr">
                        <a:lnSpc>
                          <a:spcPts val="4950"/>
                        </a:lnSpc>
                        <a:defRPr/>
                      </a:pPr>
                      <a:r>
                        <a:rPr lang="en-US" sz="4400" b="1" spc="0" dirty="0" err="1">
                          <a:solidFill>
                            <a:schemeClr val="bg1"/>
                          </a:solidFill>
                          <a:latin typeface="Arial" panose="020B0604020202020204" pitchFamily="34" charset="0"/>
                          <a:cs typeface="Arial" panose="020B0604020202020204" pitchFamily="34" charset="0"/>
                        </a:rPr>
                        <a:t>Thể</a:t>
                      </a:r>
                      <a:r>
                        <a:rPr lang="en-US" sz="4400" b="1" spc="0" dirty="0">
                          <a:solidFill>
                            <a:schemeClr val="bg1"/>
                          </a:solidFill>
                          <a:latin typeface="Arial" panose="020B0604020202020204" pitchFamily="34" charset="0"/>
                          <a:cs typeface="Arial" panose="020B0604020202020204" pitchFamily="34" charset="0"/>
                        </a:rPr>
                        <a:t> </a:t>
                      </a:r>
                      <a:r>
                        <a:rPr lang="en-US" sz="4400" b="1" spc="0" dirty="0" err="1">
                          <a:solidFill>
                            <a:schemeClr val="bg1"/>
                          </a:solidFill>
                          <a:latin typeface="Arial" panose="020B0604020202020204" pitchFamily="34" charset="0"/>
                          <a:cs typeface="Arial" panose="020B0604020202020204" pitchFamily="34" charset="0"/>
                        </a:rPr>
                        <a:t>khí</a:t>
                      </a:r>
                      <a:endParaRPr lang="en-US" sz="1050" b="1" spc="0" dirty="0">
                        <a:solidFill>
                          <a:schemeClr val="bg1"/>
                        </a:solidFill>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9C294"/>
                    </a:solidFill>
                  </a:tcPr>
                </a:tc>
                <a:extLst>
                  <a:ext uri="{0D108BD9-81ED-4DB2-BD59-A6C34878D82A}">
                    <a16:rowId xmlns:a16="http://schemas.microsoft.com/office/drawing/2014/main" val="10000"/>
                  </a:ext>
                </a:extLst>
              </a:tr>
            </a:tbl>
          </a:graphicData>
        </a:graphic>
      </p:graphicFrame>
      <p:sp>
        <p:nvSpPr>
          <p:cNvPr id="9" name="TextBox 9"/>
          <p:cNvSpPr txBox="1"/>
          <p:nvPr/>
        </p:nvSpPr>
        <p:spPr>
          <a:xfrm>
            <a:off x="1028700" y="883648"/>
            <a:ext cx="6400800" cy="987450"/>
          </a:xfrm>
          <a:prstGeom prst="rect">
            <a:avLst/>
          </a:prstGeom>
        </p:spPr>
        <p:txBody>
          <a:bodyPr wrap="square" lIns="0" tIns="0" rIns="0" bIns="0" rtlCol="0" anchor="t">
            <a:spAutoFit/>
          </a:bodyPr>
          <a:lstStyle/>
          <a:p>
            <a:pPr>
              <a:lnSpc>
                <a:spcPts val="7699"/>
              </a:lnSpc>
            </a:pPr>
            <a:r>
              <a:rPr lang="en-US" sz="6600" b="1" dirty="0">
                <a:solidFill>
                  <a:srgbClr val="000000"/>
                </a:solidFill>
                <a:latin typeface="Arial" panose="020B0604020202020204" pitchFamily="34" charset="0"/>
                <a:cs typeface="Arial" panose="020B0604020202020204" pitchFamily="34" charset="0"/>
              </a:rPr>
              <a:t>KHỞI ĐỘNG</a:t>
            </a:r>
          </a:p>
        </p:txBody>
      </p:sp>
      <p:sp>
        <p:nvSpPr>
          <p:cNvPr id="13" name="Speech Bubble: Rectangle with Corners Rounded 12">
            <a:extLst>
              <a:ext uri="{FF2B5EF4-FFF2-40B4-BE49-F238E27FC236}">
                <a16:creationId xmlns:a16="http://schemas.microsoft.com/office/drawing/2014/main" id="{B2DFFCE8-6F50-415D-5CF7-123620195372}"/>
              </a:ext>
            </a:extLst>
          </p:cNvPr>
          <p:cNvSpPr/>
          <p:nvPr/>
        </p:nvSpPr>
        <p:spPr>
          <a:xfrm>
            <a:off x="10837718" y="754199"/>
            <a:ext cx="6400800" cy="1246349"/>
          </a:xfrm>
          <a:prstGeom prst="wedgeRoundRectCallout">
            <a:avLst>
              <a:gd name="adj1" fmla="val -67586"/>
              <a:gd name="adj2" fmla="val 60833"/>
              <a:gd name="adj3" fmla="val 16667"/>
            </a:avLst>
          </a:prstGeom>
          <a:solidFill>
            <a:schemeClr val="accent3">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Quan </a:t>
            </a:r>
            <a:r>
              <a:rPr lang="en-US" sz="4000" dirty="0" err="1">
                <a:solidFill>
                  <a:schemeClr val="tx1"/>
                </a:solidFill>
                <a:latin typeface="Arial" panose="020B0604020202020204" pitchFamily="34" charset="0"/>
                <a:cs typeface="Arial" panose="020B0604020202020204" pitchFamily="34" charset="0"/>
              </a:rPr>
              <a:t>sát</a:t>
            </a:r>
            <a:r>
              <a:rPr lang="en-US" sz="4000" dirty="0">
                <a:solidFill>
                  <a:schemeClr val="tx1"/>
                </a:solidFill>
                <a:latin typeface="Arial" panose="020B0604020202020204" pitchFamily="34" charset="0"/>
                <a:cs typeface="Arial" panose="020B0604020202020204" pitchFamily="34" charset="0"/>
              </a:rPr>
              <a:t> 3 </a:t>
            </a:r>
            <a:r>
              <a:rPr lang="en-US" sz="4000" dirty="0" err="1">
                <a:solidFill>
                  <a:schemeClr val="tx1"/>
                </a:solidFill>
                <a:latin typeface="Arial" panose="020B0604020202020204" pitchFamily="34" charset="0"/>
                <a:cs typeface="Arial" panose="020B0604020202020204" pitchFamily="34" charset="0"/>
              </a:rPr>
              <a:t>thể</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nước</a:t>
            </a:r>
            <a:endParaRPr lang="en-US" sz="40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A2F7587-CFF0-AFB2-F550-0F22AD7F4742}"/>
              </a:ext>
            </a:extLst>
          </p:cNvPr>
          <p:cNvGrpSpPr/>
          <p:nvPr/>
        </p:nvGrpSpPr>
        <p:grpSpPr>
          <a:xfrm>
            <a:off x="241779" y="3161741"/>
            <a:ext cx="5090044" cy="4510909"/>
            <a:chOff x="241779" y="3161741"/>
            <a:chExt cx="5090044" cy="4510909"/>
          </a:xfrm>
        </p:grpSpPr>
        <p:sp>
          <p:nvSpPr>
            <p:cNvPr id="2" name="Freeform 2"/>
            <p:cNvSpPr/>
            <p:nvPr/>
          </p:nvSpPr>
          <p:spPr>
            <a:xfrm>
              <a:off x="2036971" y="4509592"/>
              <a:ext cx="3294852" cy="3163058"/>
            </a:xfrm>
            <a:custGeom>
              <a:avLst/>
              <a:gdLst/>
              <a:ahLst/>
              <a:cxnLst/>
              <a:rect l="l" t="t" r="r" b="b"/>
              <a:pathLst>
                <a:path w="3294852" h="3163058">
                  <a:moveTo>
                    <a:pt x="0" y="0"/>
                  </a:moveTo>
                  <a:lnTo>
                    <a:pt x="3294853" y="0"/>
                  </a:lnTo>
                  <a:lnTo>
                    <a:pt x="3294853" y="3163058"/>
                  </a:lnTo>
                  <a:lnTo>
                    <a:pt x="0" y="3163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a:extLst>
                <a:ext uri="{FF2B5EF4-FFF2-40B4-BE49-F238E27FC236}">
                  <a16:creationId xmlns:a16="http://schemas.microsoft.com/office/drawing/2014/main" id="{77A7A3F3-41F0-4116-B3FD-9B79FDB4CDBF}"/>
                </a:ext>
              </a:extLst>
            </p:cNvPr>
            <p:cNvGrpSpPr/>
            <p:nvPr/>
          </p:nvGrpSpPr>
          <p:grpSpPr>
            <a:xfrm>
              <a:off x="241779" y="3161741"/>
              <a:ext cx="2448808" cy="2448808"/>
              <a:chOff x="377332" y="3550267"/>
              <a:chExt cx="2648381" cy="2648381"/>
            </a:xfrm>
          </p:grpSpPr>
          <p:sp>
            <p:nvSpPr>
              <p:cNvPr id="17" name="Oval 16">
                <a:extLst>
                  <a:ext uri="{FF2B5EF4-FFF2-40B4-BE49-F238E27FC236}">
                    <a16:creationId xmlns:a16="http://schemas.microsoft.com/office/drawing/2014/main" id="{AAD1300E-3505-4963-AB96-D0667F21D4DD}"/>
                  </a:ext>
                </a:extLst>
              </p:cNvPr>
              <p:cNvSpPr/>
              <p:nvPr/>
            </p:nvSpPr>
            <p:spPr>
              <a:xfrm>
                <a:off x="377332" y="3550267"/>
                <a:ext cx="2648381" cy="2648381"/>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4">
                <a:extLst>
                  <a:ext uri="{FF2B5EF4-FFF2-40B4-BE49-F238E27FC236}">
                    <a16:creationId xmlns:a16="http://schemas.microsoft.com/office/drawing/2014/main" id="{F0002350-AF16-71A7-3E97-5DBF76215F5E}"/>
                  </a:ext>
                </a:extLst>
              </p:cNvPr>
              <p:cNvSpPr/>
              <p:nvPr/>
            </p:nvSpPr>
            <p:spPr>
              <a:xfrm>
                <a:off x="611767" y="4062368"/>
                <a:ext cx="2179510" cy="1616800"/>
              </a:xfrm>
              <a:custGeom>
                <a:avLst/>
                <a:gdLst/>
                <a:ahLst/>
                <a:cxnLst/>
                <a:rect l="l" t="t" r="r" b="b"/>
                <a:pathLst>
                  <a:path w="2179510" h="1616800">
                    <a:moveTo>
                      <a:pt x="0" y="0"/>
                    </a:moveTo>
                    <a:lnTo>
                      <a:pt x="2179509" y="0"/>
                    </a:lnTo>
                    <a:lnTo>
                      <a:pt x="2179509" y="1616800"/>
                    </a:lnTo>
                    <a:lnTo>
                      <a:pt x="0" y="161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grpSp>
        <p:nvGrpSpPr>
          <p:cNvPr id="11" name="Group 10">
            <a:extLst>
              <a:ext uri="{FF2B5EF4-FFF2-40B4-BE49-F238E27FC236}">
                <a16:creationId xmlns:a16="http://schemas.microsoft.com/office/drawing/2014/main" id="{CA489DCB-E2AB-5DF5-BBC3-03038A6BC641}"/>
              </a:ext>
            </a:extLst>
          </p:cNvPr>
          <p:cNvGrpSpPr/>
          <p:nvPr/>
        </p:nvGrpSpPr>
        <p:grpSpPr>
          <a:xfrm>
            <a:off x="5902611" y="3204451"/>
            <a:ext cx="4805665" cy="4487249"/>
            <a:chOff x="5902611" y="3204451"/>
            <a:chExt cx="4805665" cy="4487249"/>
          </a:xfrm>
        </p:grpSpPr>
        <p:sp>
          <p:nvSpPr>
            <p:cNvPr id="4" name="Freeform 4"/>
            <p:cNvSpPr/>
            <p:nvPr/>
          </p:nvSpPr>
          <p:spPr>
            <a:xfrm>
              <a:off x="7579724" y="4528642"/>
              <a:ext cx="3128552" cy="3163058"/>
            </a:xfrm>
            <a:custGeom>
              <a:avLst/>
              <a:gdLst/>
              <a:ahLst/>
              <a:cxnLst/>
              <a:rect l="l" t="t" r="r" b="b"/>
              <a:pathLst>
                <a:path w="3128552" h="3163058">
                  <a:moveTo>
                    <a:pt x="0" y="0"/>
                  </a:moveTo>
                  <a:lnTo>
                    <a:pt x="3128552" y="0"/>
                  </a:lnTo>
                  <a:lnTo>
                    <a:pt x="3128552" y="3163058"/>
                  </a:lnTo>
                  <a:lnTo>
                    <a:pt x="0" y="3163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2" name="Group 21">
              <a:extLst>
                <a:ext uri="{FF2B5EF4-FFF2-40B4-BE49-F238E27FC236}">
                  <a16:creationId xmlns:a16="http://schemas.microsoft.com/office/drawing/2014/main" id="{D54BAE38-D33E-03F0-BDC9-DE7BC4091A3C}"/>
                </a:ext>
              </a:extLst>
            </p:cNvPr>
            <p:cNvGrpSpPr/>
            <p:nvPr/>
          </p:nvGrpSpPr>
          <p:grpSpPr>
            <a:xfrm>
              <a:off x="5902611" y="3204451"/>
              <a:ext cx="2448809" cy="2448809"/>
              <a:chOff x="5902611" y="3204451"/>
              <a:chExt cx="2648381" cy="2648381"/>
            </a:xfrm>
          </p:grpSpPr>
          <p:sp>
            <p:nvSpPr>
              <p:cNvPr id="20" name="Oval 19">
                <a:extLst>
                  <a:ext uri="{FF2B5EF4-FFF2-40B4-BE49-F238E27FC236}">
                    <a16:creationId xmlns:a16="http://schemas.microsoft.com/office/drawing/2014/main" id="{1BCB4688-A2D5-C979-CCE6-5C05C3E7DD78}"/>
                  </a:ext>
                </a:extLst>
              </p:cNvPr>
              <p:cNvSpPr/>
              <p:nvPr/>
            </p:nvSpPr>
            <p:spPr>
              <a:xfrm>
                <a:off x="5902611" y="3204451"/>
                <a:ext cx="2648381" cy="2648381"/>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3">
                <a:extLst>
                  <a:ext uri="{FF2B5EF4-FFF2-40B4-BE49-F238E27FC236}">
                    <a16:creationId xmlns:a16="http://schemas.microsoft.com/office/drawing/2014/main" id="{9AFE64CC-AC98-3520-7258-ABD4686A4780}"/>
                  </a:ext>
                </a:extLst>
              </p:cNvPr>
              <p:cNvSpPr/>
              <p:nvPr/>
            </p:nvSpPr>
            <p:spPr>
              <a:xfrm>
                <a:off x="6555094" y="3757592"/>
                <a:ext cx="1343414" cy="1616800"/>
              </a:xfrm>
              <a:custGeom>
                <a:avLst/>
                <a:gdLst/>
                <a:ahLst/>
                <a:cxnLst/>
                <a:rect l="l" t="t" r="r" b="b"/>
                <a:pathLst>
                  <a:path w="1343414" h="1616800">
                    <a:moveTo>
                      <a:pt x="0" y="0"/>
                    </a:moveTo>
                    <a:lnTo>
                      <a:pt x="1343414" y="0"/>
                    </a:lnTo>
                    <a:lnTo>
                      <a:pt x="1343414" y="1616800"/>
                    </a:lnTo>
                    <a:lnTo>
                      <a:pt x="0" y="1616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grpSp>
        <p:nvGrpSpPr>
          <p:cNvPr id="12" name="Group 11">
            <a:extLst>
              <a:ext uri="{FF2B5EF4-FFF2-40B4-BE49-F238E27FC236}">
                <a16:creationId xmlns:a16="http://schemas.microsoft.com/office/drawing/2014/main" id="{9001FEAB-DBBC-748B-87D9-911D768FE0D6}"/>
              </a:ext>
            </a:extLst>
          </p:cNvPr>
          <p:cNvGrpSpPr/>
          <p:nvPr/>
        </p:nvGrpSpPr>
        <p:grpSpPr>
          <a:xfrm>
            <a:off x="11422363" y="3153820"/>
            <a:ext cx="4944954" cy="4518830"/>
            <a:chOff x="11422363" y="3153820"/>
            <a:chExt cx="4944954" cy="4518830"/>
          </a:xfrm>
        </p:grpSpPr>
        <p:sp>
          <p:nvSpPr>
            <p:cNvPr id="3" name="Freeform 3"/>
            <p:cNvSpPr/>
            <p:nvPr/>
          </p:nvSpPr>
          <p:spPr>
            <a:xfrm>
              <a:off x="12956176" y="4509592"/>
              <a:ext cx="3411141" cy="3163058"/>
            </a:xfrm>
            <a:custGeom>
              <a:avLst/>
              <a:gdLst/>
              <a:ahLst/>
              <a:cxnLst/>
              <a:rect l="l" t="t" r="r" b="b"/>
              <a:pathLst>
                <a:path w="3411141" h="3163058">
                  <a:moveTo>
                    <a:pt x="0" y="0"/>
                  </a:moveTo>
                  <a:lnTo>
                    <a:pt x="3411142" y="0"/>
                  </a:lnTo>
                  <a:lnTo>
                    <a:pt x="3411142" y="3163058"/>
                  </a:lnTo>
                  <a:lnTo>
                    <a:pt x="0" y="31630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6" name="Group 25">
              <a:extLst>
                <a:ext uri="{FF2B5EF4-FFF2-40B4-BE49-F238E27FC236}">
                  <a16:creationId xmlns:a16="http://schemas.microsoft.com/office/drawing/2014/main" id="{D1889F98-EF76-E982-24D0-5C8CF73C45F7}"/>
                </a:ext>
              </a:extLst>
            </p:cNvPr>
            <p:cNvGrpSpPr/>
            <p:nvPr/>
          </p:nvGrpSpPr>
          <p:grpSpPr>
            <a:xfrm>
              <a:off x="11422363" y="3153820"/>
              <a:ext cx="2448809" cy="2448809"/>
              <a:chOff x="11422363" y="3153820"/>
              <a:chExt cx="2448809" cy="2448809"/>
            </a:xfrm>
          </p:grpSpPr>
          <p:sp>
            <p:nvSpPr>
              <p:cNvPr id="24" name="Oval 23">
                <a:extLst>
                  <a:ext uri="{FF2B5EF4-FFF2-40B4-BE49-F238E27FC236}">
                    <a16:creationId xmlns:a16="http://schemas.microsoft.com/office/drawing/2014/main" id="{BD7982EE-1EB9-A740-7EAB-019F9E821BC2}"/>
                  </a:ext>
                </a:extLst>
              </p:cNvPr>
              <p:cNvSpPr/>
              <p:nvPr/>
            </p:nvSpPr>
            <p:spPr>
              <a:xfrm>
                <a:off x="11422363" y="3153820"/>
                <a:ext cx="2448809" cy="2448809"/>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6489B9BB-E54A-F0C1-7332-A2736F638787}"/>
                  </a:ext>
                </a:extLst>
              </p:cNvPr>
              <p:cNvSpPr/>
              <p:nvPr/>
            </p:nvSpPr>
            <p:spPr>
              <a:xfrm>
                <a:off x="11856929" y="3521943"/>
                <a:ext cx="1579676" cy="1813824"/>
              </a:xfrm>
              <a:custGeom>
                <a:avLst/>
                <a:gdLst/>
                <a:ahLst/>
                <a:cxnLst/>
                <a:rect l="l" t="t" r="r" b="b"/>
                <a:pathLst>
                  <a:path w="1408086" h="1616800">
                    <a:moveTo>
                      <a:pt x="0" y="0"/>
                    </a:moveTo>
                    <a:lnTo>
                      <a:pt x="1408086" y="0"/>
                    </a:lnTo>
                    <a:lnTo>
                      <a:pt x="1408086" y="1616800"/>
                    </a:lnTo>
                    <a:lnTo>
                      <a:pt x="0" y="1616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grpSp>
        <p:nvGrpSpPr>
          <p:cNvPr id="31" name="Group 30">
            <a:extLst>
              <a:ext uri="{FF2B5EF4-FFF2-40B4-BE49-F238E27FC236}">
                <a16:creationId xmlns:a16="http://schemas.microsoft.com/office/drawing/2014/main" id="{21D8EEBD-B04B-DE93-7495-403847FFFB53}"/>
              </a:ext>
            </a:extLst>
          </p:cNvPr>
          <p:cNvGrpSpPr/>
          <p:nvPr/>
        </p:nvGrpSpPr>
        <p:grpSpPr>
          <a:xfrm>
            <a:off x="458548" y="8115300"/>
            <a:ext cx="16800752" cy="1780206"/>
            <a:chOff x="458548" y="7886700"/>
            <a:chExt cx="16800752" cy="1780206"/>
          </a:xfrm>
        </p:grpSpPr>
        <p:grpSp>
          <p:nvGrpSpPr>
            <p:cNvPr id="5" name="Group 5"/>
            <p:cNvGrpSpPr/>
            <p:nvPr/>
          </p:nvGrpSpPr>
          <p:grpSpPr>
            <a:xfrm>
              <a:off x="1028700" y="8119125"/>
              <a:ext cx="16230600" cy="1238020"/>
              <a:chOff x="0" y="-19050"/>
              <a:chExt cx="4653345" cy="354943"/>
            </a:xfrm>
          </p:grpSpPr>
          <p:sp>
            <p:nvSpPr>
              <p:cNvPr id="6" name="Freeform 6"/>
              <p:cNvSpPr/>
              <p:nvPr/>
            </p:nvSpPr>
            <p:spPr>
              <a:xfrm>
                <a:off x="0" y="0"/>
                <a:ext cx="4653345" cy="335893"/>
              </a:xfrm>
              <a:custGeom>
                <a:avLst/>
                <a:gdLst/>
                <a:ahLst/>
                <a:cxnLst/>
                <a:rect l="l" t="t" r="r" b="b"/>
                <a:pathLst>
                  <a:path w="4653345" h="335893">
                    <a:moveTo>
                      <a:pt x="0" y="0"/>
                    </a:moveTo>
                    <a:lnTo>
                      <a:pt x="4653345" y="0"/>
                    </a:lnTo>
                    <a:lnTo>
                      <a:pt x="4653345" y="335893"/>
                    </a:lnTo>
                    <a:lnTo>
                      <a:pt x="0" y="335893"/>
                    </a:lnTo>
                    <a:close/>
                  </a:path>
                </a:pathLst>
              </a:custGeom>
              <a:solidFill>
                <a:srgbClr val="F9C9C5"/>
              </a:solidFill>
              <a:ln w="19050" cap="sq">
                <a:solidFill>
                  <a:srgbClr val="000000"/>
                </a:solidFill>
                <a:prstDash val="solid"/>
                <a:miter/>
              </a:ln>
            </p:spPr>
          </p:sp>
          <p:sp>
            <p:nvSpPr>
              <p:cNvPr id="7" name="TextBox 7"/>
              <p:cNvSpPr txBox="1"/>
              <p:nvPr/>
            </p:nvSpPr>
            <p:spPr>
              <a:xfrm>
                <a:off x="289073" y="-19050"/>
                <a:ext cx="4287809" cy="354943"/>
              </a:xfrm>
              <a:prstGeom prst="rect">
                <a:avLst/>
              </a:prstGeom>
            </p:spPr>
            <p:txBody>
              <a:bodyPr lIns="50800" tIns="50800" rIns="50800" bIns="50800" rtlCol="0" anchor="ctr"/>
              <a:lstStyle/>
              <a:p>
                <a:pPr algn="ctr"/>
                <a:r>
                  <a:rPr lang="en-US" sz="4000" i="1" dirty="0" err="1">
                    <a:solidFill>
                      <a:srgbClr val="000000"/>
                    </a:solidFill>
                    <a:latin typeface="Arial" panose="020B0604020202020204" pitchFamily="34" charset="0"/>
                    <a:cs typeface="Arial" panose="020B0604020202020204" pitchFamily="34" charset="0"/>
                  </a:rPr>
                  <a:t>Tại</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sao</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cùng</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một</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chất</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lại</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có</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thể</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tồn</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tại</a:t>
                </a:r>
                <a:r>
                  <a:rPr lang="en-US" sz="4000" i="1" dirty="0">
                    <a:solidFill>
                      <a:srgbClr val="000000"/>
                    </a:solidFill>
                    <a:latin typeface="Arial" panose="020B0604020202020204" pitchFamily="34" charset="0"/>
                    <a:cs typeface="Arial" panose="020B0604020202020204" pitchFamily="34" charset="0"/>
                  </a:rPr>
                  <a:t> ở </a:t>
                </a:r>
                <a:r>
                  <a:rPr lang="en-US" sz="4000" i="1" dirty="0" err="1">
                    <a:solidFill>
                      <a:srgbClr val="000000"/>
                    </a:solidFill>
                    <a:latin typeface="Arial" panose="020B0604020202020204" pitchFamily="34" charset="0"/>
                    <a:cs typeface="Arial" panose="020B0604020202020204" pitchFamily="34" charset="0"/>
                  </a:rPr>
                  <a:t>các</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thể</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khác</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nhau</a:t>
                </a:r>
                <a:r>
                  <a:rPr lang="en-US" sz="4000" i="1" dirty="0">
                    <a:solidFill>
                      <a:srgbClr val="000000"/>
                    </a:solidFill>
                    <a:latin typeface="Arial" panose="020B0604020202020204" pitchFamily="34" charset="0"/>
                    <a:cs typeface="Arial" panose="020B0604020202020204" pitchFamily="34" charset="0"/>
                  </a:rPr>
                  <a:t>?</a:t>
                </a:r>
              </a:p>
            </p:txBody>
          </p:sp>
        </p:grpSp>
        <p:pic>
          <p:nvPicPr>
            <p:cNvPr id="30" name="Picture 29">
              <a:extLst>
                <a:ext uri="{FF2B5EF4-FFF2-40B4-BE49-F238E27FC236}">
                  <a16:creationId xmlns:a16="http://schemas.microsoft.com/office/drawing/2014/main" id="{D2BEF301-9E17-305C-A4D6-035C97645F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548" y="7886700"/>
              <a:ext cx="1942939" cy="1780206"/>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E7F177-73E9-24E6-0715-BBF8394C88E6}"/>
              </a:ext>
            </a:extLst>
          </p:cNvPr>
          <p:cNvGrpSpPr/>
          <p:nvPr/>
        </p:nvGrpSpPr>
        <p:grpSpPr>
          <a:xfrm>
            <a:off x="7668491" y="571500"/>
            <a:ext cx="2971800" cy="1676400"/>
            <a:chOff x="1039091" y="726446"/>
            <a:chExt cx="2971800" cy="1676400"/>
          </a:xfrm>
        </p:grpSpPr>
        <p:pic>
          <p:nvPicPr>
            <p:cNvPr id="3" name="Picture 2">
              <a:extLst>
                <a:ext uri="{FF2B5EF4-FFF2-40B4-BE49-F238E27FC236}">
                  <a16:creationId xmlns:a16="http://schemas.microsoft.com/office/drawing/2014/main" id="{49D37926-F1EB-D4B4-944C-4FD96214C92D}"/>
                </a:ext>
              </a:extLst>
            </p:cNvPr>
            <p:cNvPicPr>
              <a:picLocks noChangeAspect="1"/>
            </p:cNvPicPr>
            <p:nvPr/>
          </p:nvPicPr>
          <p:blipFill>
            <a:blip r:embed="rId2"/>
            <a:stretch>
              <a:fillRect/>
            </a:stretch>
          </p:blipFill>
          <p:spPr>
            <a:xfrm>
              <a:off x="1039091" y="726446"/>
              <a:ext cx="2971800" cy="1676400"/>
            </a:xfrm>
            <a:prstGeom prst="rect">
              <a:avLst/>
            </a:prstGeom>
          </p:spPr>
        </p:pic>
        <p:sp>
          <p:nvSpPr>
            <p:cNvPr id="4" name="TextBox 3">
              <a:extLst>
                <a:ext uri="{FF2B5EF4-FFF2-40B4-BE49-F238E27FC236}">
                  <a16:creationId xmlns:a16="http://schemas.microsoft.com/office/drawing/2014/main" id="{0F31195D-19BE-9A52-9742-FC82070648DB}"/>
                </a:ext>
              </a:extLst>
            </p:cNvPr>
            <p:cNvSpPr txBox="1"/>
            <p:nvPr/>
          </p:nvSpPr>
          <p:spPr>
            <a:xfrm>
              <a:off x="1039091" y="952500"/>
              <a:ext cx="2971800" cy="738664"/>
            </a:xfrm>
            <a:prstGeom prst="rect">
              <a:avLst/>
            </a:prstGeom>
            <a:noFill/>
          </p:spPr>
          <p:txBody>
            <a:bodyPr wrap="square" rtlCol="0">
              <a:spAutoFit/>
            </a:bodyPr>
            <a:lstStyle/>
            <a:p>
              <a:pPr algn="ctr"/>
              <a:r>
                <a:rPr lang="en-US" sz="4200" b="1" dirty="0" err="1">
                  <a:solidFill>
                    <a:schemeClr val="bg1"/>
                  </a:solidFill>
                  <a:latin typeface="Arial" panose="020B0604020202020204" pitchFamily="34" charset="0"/>
                  <a:cs typeface="Arial" panose="020B0604020202020204" pitchFamily="34" charset="0"/>
                </a:rPr>
                <a:t>Giải</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thích</a:t>
              </a:r>
              <a:endParaRPr lang="en-US" sz="4200" b="1" dirty="0">
                <a:solidFill>
                  <a:schemeClr val="bg1"/>
                </a:solidFill>
                <a:latin typeface="Arial" panose="020B0604020202020204" pitchFamily="34" charset="0"/>
                <a:cs typeface="Arial" panose="020B0604020202020204" pitchFamily="34" charset="0"/>
              </a:endParaRPr>
            </a:p>
          </p:txBody>
        </p:sp>
      </p:grpSp>
      <p:sp>
        <p:nvSpPr>
          <p:cNvPr id="5" name="Freeform 26">
            <a:extLst>
              <a:ext uri="{FF2B5EF4-FFF2-40B4-BE49-F238E27FC236}">
                <a16:creationId xmlns:a16="http://schemas.microsoft.com/office/drawing/2014/main" id="{B5DE33B0-CAB2-0D86-3546-CA2B3CA1EE39}"/>
              </a:ext>
            </a:extLst>
          </p:cNvPr>
          <p:cNvSpPr/>
          <p:nvPr/>
        </p:nvSpPr>
        <p:spPr>
          <a:xfrm rot="20234746">
            <a:off x="392994" y="528673"/>
            <a:ext cx="1902532" cy="1276426"/>
          </a:xfrm>
          <a:custGeom>
            <a:avLst/>
            <a:gdLst/>
            <a:ahLst/>
            <a:cxnLst/>
            <a:rect l="l" t="t" r="r" b="b"/>
            <a:pathLst>
              <a:path w="1902532" h="1276426">
                <a:moveTo>
                  <a:pt x="0" y="0"/>
                </a:moveTo>
                <a:lnTo>
                  <a:pt x="1902532" y="0"/>
                </a:lnTo>
                <a:lnTo>
                  <a:pt x="1902532" y="1276426"/>
                </a:lnTo>
                <a:lnTo>
                  <a:pt x="0" y="1276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FD13E5B3-E20F-1E95-B8E6-A7DF6D01EC1B}"/>
              </a:ext>
            </a:extLst>
          </p:cNvPr>
          <p:cNvSpPr txBox="1"/>
          <p:nvPr/>
        </p:nvSpPr>
        <p:spPr>
          <a:xfrm>
            <a:off x="1000991" y="2454090"/>
            <a:ext cx="16306800" cy="274825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b) Khi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phấn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do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phấn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172964BF-B1E6-6ED3-BAF5-B7EBB5CF5A58}"/>
              </a:ext>
            </a:extLst>
          </p:cNvPr>
          <p:cNvPicPr>
            <a:picLocks noChangeAspect="1"/>
          </p:cNvPicPr>
          <p:nvPr/>
        </p:nvPicPr>
        <p:blipFill>
          <a:blip r:embed="rId5"/>
          <a:stretch>
            <a:fillRect/>
          </a:stretch>
        </p:blipFill>
        <p:spPr>
          <a:xfrm>
            <a:off x="1934351" y="5825915"/>
            <a:ext cx="6620830" cy="3889585"/>
          </a:xfrm>
          <a:prstGeom prst="rect">
            <a:avLst/>
          </a:prstGeom>
        </p:spPr>
      </p:pic>
      <p:pic>
        <p:nvPicPr>
          <p:cNvPr id="18" name="Picture 17">
            <a:extLst>
              <a:ext uri="{FF2B5EF4-FFF2-40B4-BE49-F238E27FC236}">
                <a16:creationId xmlns:a16="http://schemas.microsoft.com/office/drawing/2014/main" id="{71A9CB94-4CB4-FC55-FADD-37794F59DC83}"/>
              </a:ext>
            </a:extLst>
          </p:cNvPr>
          <p:cNvPicPr>
            <a:picLocks noChangeAspect="1"/>
          </p:cNvPicPr>
          <p:nvPr/>
        </p:nvPicPr>
        <p:blipFill>
          <a:blip r:embed="rId6"/>
          <a:stretch>
            <a:fillRect/>
          </a:stretch>
        </p:blipFill>
        <p:spPr>
          <a:xfrm>
            <a:off x="9684047" y="5853703"/>
            <a:ext cx="6669602" cy="3889585"/>
          </a:xfrm>
          <a:prstGeom prst="rect">
            <a:avLst/>
          </a:prstGeom>
        </p:spPr>
      </p:pic>
    </p:spTree>
    <p:extLst>
      <p:ext uri="{BB962C8B-B14F-4D97-AF65-F5344CB8AC3E}">
        <p14:creationId xmlns:p14="http://schemas.microsoft.com/office/powerpoint/2010/main" val="17753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7585EFB-882F-FAF8-58C6-0D046B3E0AEE}"/>
              </a:ext>
            </a:extLst>
          </p:cNvPr>
          <p:cNvSpPr txBox="1"/>
          <p:nvPr/>
        </p:nvSpPr>
        <p:spPr>
          <a:xfrm>
            <a:off x="1562100" y="571500"/>
            <a:ext cx="15163800" cy="1824923"/>
          </a:xfrm>
          <a:prstGeom prst="rect">
            <a:avLst/>
          </a:prstGeom>
          <a:noFill/>
        </p:spPr>
        <p:txBody>
          <a:bodyPr wrap="square">
            <a:spAutoFit/>
          </a:bodyPr>
          <a:lstStyle/>
          <a:p>
            <a:pPr algn="just">
              <a:lnSpc>
                <a:spcPct val="150000"/>
              </a:lnSpc>
            </a:pPr>
            <a:r>
              <a:rPr lang="en-US" sz="4000" b="1" dirty="0" err="1">
                <a:solidFill>
                  <a:srgbClr val="D4152B"/>
                </a:solidFill>
                <a:latin typeface="Arial" panose="020B0604020202020204" pitchFamily="34" charset="0"/>
                <a:cs typeface="Arial" panose="020B0604020202020204" pitchFamily="34" charset="0"/>
              </a:rPr>
              <a:t>Câu</a:t>
            </a:r>
            <a:r>
              <a:rPr lang="en-US" sz="4000" b="1" dirty="0">
                <a:solidFill>
                  <a:srgbClr val="D4152B"/>
                </a:solidFill>
                <a:latin typeface="Arial" panose="020B0604020202020204" pitchFamily="34" charset="0"/>
                <a:cs typeface="Arial" panose="020B0604020202020204" pitchFamily="34" charset="0"/>
              </a:rPr>
              <a:t> </a:t>
            </a:r>
            <a:r>
              <a:rPr lang="vi-VN" sz="4000" b="1" dirty="0">
                <a:solidFill>
                  <a:srgbClr val="D4152B"/>
                </a:solidFill>
                <a:latin typeface="Arial" panose="020B0604020202020204" pitchFamily="34" charset="0"/>
                <a:cs typeface="Arial" panose="020B0604020202020204" pitchFamily="34" charset="0"/>
              </a:rPr>
              <a:t>3</a:t>
            </a:r>
            <a:r>
              <a:rPr lang="en-US" sz="4000" b="1" dirty="0">
                <a:solidFill>
                  <a:srgbClr val="D4152B"/>
                </a:solidFill>
                <a:latin typeface="Arial" panose="020B0604020202020204" pitchFamily="34" charset="0"/>
                <a:cs typeface="Arial" panose="020B0604020202020204" pitchFamily="34" charset="0"/>
              </a:rPr>
              <a:t>:</a:t>
            </a:r>
            <a:r>
              <a:rPr lang="vi-VN" sz="4000" b="1" dirty="0">
                <a:solidFill>
                  <a:srgbClr val="D4152B"/>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tìm các hiện tượng thực tế chứng tỏ giữa các phân tử có lực đ</a:t>
            </a:r>
            <a:r>
              <a:rPr lang="en-US" sz="4000" dirty="0">
                <a:latin typeface="Arial" panose="020B0604020202020204" pitchFamily="34" charset="0"/>
                <a:cs typeface="Arial" panose="020B0604020202020204" pitchFamily="34" charset="0"/>
              </a:rPr>
              <a:t>ẩ</a:t>
            </a:r>
            <a:r>
              <a:rPr lang="vi-VN" sz="4000" dirty="0">
                <a:latin typeface="Arial" panose="020B0604020202020204" pitchFamily="34" charset="0"/>
                <a:cs typeface="Arial" panose="020B0604020202020204" pitchFamily="34" charset="0"/>
              </a:rPr>
              <a:t>y, lực hút.</a:t>
            </a:r>
            <a:endParaRPr lang="en-US" sz="4000" dirty="0">
              <a:latin typeface="Arial" panose="020B0604020202020204" pitchFamily="34" charset="0"/>
              <a:cs typeface="Arial" panose="020B0604020202020204" pitchFamily="34" charset="0"/>
            </a:endParaRPr>
          </a:p>
        </p:txBody>
      </p:sp>
      <p:grpSp>
        <p:nvGrpSpPr>
          <p:cNvPr id="20" name="Group 11">
            <a:extLst>
              <a:ext uri="{FF2B5EF4-FFF2-40B4-BE49-F238E27FC236}">
                <a16:creationId xmlns:a16="http://schemas.microsoft.com/office/drawing/2014/main" id="{33682942-20DD-6806-CF32-13546AA16434}"/>
              </a:ext>
            </a:extLst>
          </p:cNvPr>
          <p:cNvGrpSpPr/>
          <p:nvPr/>
        </p:nvGrpSpPr>
        <p:grpSpPr>
          <a:xfrm>
            <a:off x="762000" y="2628900"/>
            <a:ext cx="2787794" cy="2787794"/>
            <a:chOff x="0" y="0"/>
            <a:chExt cx="812800" cy="812800"/>
          </a:xfrm>
        </p:grpSpPr>
        <p:sp>
          <p:nvSpPr>
            <p:cNvPr id="21" name="Freeform 12">
              <a:extLst>
                <a:ext uri="{FF2B5EF4-FFF2-40B4-BE49-F238E27FC236}">
                  <a16:creationId xmlns:a16="http://schemas.microsoft.com/office/drawing/2014/main" id="{713581DF-E697-4CF5-46B2-817A7019795C}"/>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1E5DB"/>
            </a:solidFill>
            <a:ln w="19050" cap="sq">
              <a:solidFill>
                <a:srgbClr val="000000"/>
              </a:solidFill>
              <a:prstDash val="solid"/>
              <a:miter/>
            </a:ln>
          </p:spPr>
        </p:sp>
        <p:sp>
          <p:nvSpPr>
            <p:cNvPr id="22" name="TextBox 13">
              <a:extLst>
                <a:ext uri="{FF2B5EF4-FFF2-40B4-BE49-F238E27FC236}">
                  <a16:creationId xmlns:a16="http://schemas.microsoft.com/office/drawing/2014/main" id="{6A1EDFDF-C07F-DC85-A8CB-42B0C1349EEC}"/>
                </a:ext>
              </a:extLst>
            </p:cNvPr>
            <p:cNvSpPr txBox="1"/>
            <p:nvPr/>
          </p:nvSpPr>
          <p:spPr>
            <a:xfrm>
              <a:off x="127000" y="146050"/>
              <a:ext cx="558800" cy="498232"/>
            </a:xfrm>
            <a:prstGeom prst="rect">
              <a:avLst/>
            </a:prstGeom>
          </p:spPr>
          <p:txBody>
            <a:bodyPr lIns="50800" tIns="50800" rIns="50800" bIns="50800" rtlCol="0" anchor="ctr"/>
            <a:lstStyle/>
            <a:p>
              <a:pPr marL="0" lvl="0" indent="0" algn="ctr">
                <a:spcBef>
                  <a:spcPct val="0"/>
                </a:spcBef>
              </a:pPr>
              <a:r>
                <a:rPr lang="en-US" sz="4200" b="1" u="none" strike="noStrike" dirty="0" err="1">
                  <a:solidFill>
                    <a:srgbClr val="000000"/>
                  </a:solidFill>
                  <a:latin typeface="Arial" panose="020B0604020202020204" pitchFamily="34" charset="0"/>
                  <a:cs typeface="Arial" panose="020B0604020202020204" pitchFamily="34" charset="0"/>
                </a:rPr>
                <a:t>Ví</a:t>
              </a:r>
              <a:r>
                <a:rPr lang="en-US" sz="4200" b="1" u="none" strike="noStrike" dirty="0">
                  <a:solidFill>
                    <a:srgbClr val="000000"/>
                  </a:solidFill>
                  <a:latin typeface="Arial" panose="020B0604020202020204" pitchFamily="34" charset="0"/>
                  <a:cs typeface="Arial" panose="020B0604020202020204" pitchFamily="34" charset="0"/>
                </a:rPr>
                <a:t> </a:t>
              </a:r>
              <a:r>
                <a:rPr lang="en-US" sz="4200" b="1" u="none" strike="noStrike" dirty="0" err="1">
                  <a:solidFill>
                    <a:srgbClr val="000000"/>
                  </a:solidFill>
                  <a:latin typeface="Arial" panose="020B0604020202020204" pitchFamily="34" charset="0"/>
                  <a:cs typeface="Arial" panose="020B0604020202020204" pitchFamily="34" charset="0"/>
                </a:rPr>
                <a:t>dụ</a:t>
              </a:r>
              <a:r>
                <a:rPr lang="en-US" sz="4200" b="1" u="none" strike="noStrike" dirty="0">
                  <a:solidFill>
                    <a:srgbClr val="000000"/>
                  </a:solidFill>
                  <a:latin typeface="Arial" panose="020B0604020202020204" pitchFamily="34" charset="0"/>
                  <a:cs typeface="Arial" panose="020B0604020202020204" pitchFamily="34" charset="0"/>
                </a:rPr>
                <a:t>:</a:t>
              </a:r>
            </a:p>
          </p:txBody>
        </p:sp>
      </p:grpSp>
      <p:sp>
        <p:nvSpPr>
          <p:cNvPr id="24" name="TextBox 23">
            <a:extLst>
              <a:ext uri="{FF2B5EF4-FFF2-40B4-BE49-F238E27FC236}">
                <a16:creationId xmlns:a16="http://schemas.microsoft.com/office/drawing/2014/main" id="{639DC7B7-F140-0254-D575-935332D04834}"/>
              </a:ext>
            </a:extLst>
          </p:cNvPr>
          <p:cNvSpPr txBox="1"/>
          <p:nvPr/>
        </p:nvSpPr>
        <p:spPr>
          <a:xfrm>
            <a:off x="4317317" y="2984875"/>
            <a:ext cx="12670807" cy="182492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Để </a:t>
            </a:r>
            <a:r>
              <a:rPr lang="en-US" sz="4000" dirty="0" err="1">
                <a:latin typeface="Arial" panose="020B0604020202020204" pitchFamily="34" charset="0"/>
                <a:cs typeface="Arial" panose="020B0604020202020204" pitchFamily="34" charset="0"/>
              </a:rPr>
              <a:t>hai</a:t>
            </a:r>
            <a:r>
              <a:rPr lang="vi-VN" sz="4000" dirty="0">
                <a:latin typeface="Arial" panose="020B0604020202020204" pitchFamily="34" charset="0"/>
                <a:cs typeface="Arial" panose="020B0604020202020204" pitchFamily="34" charset="0"/>
              </a:rPr>
              <a:t> giọt nước tiếp xúc nhau, chúng hút vào nhau nhập thành một giọt</a:t>
            </a:r>
            <a:r>
              <a:rPr lang="en-US" sz="4000" dirty="0">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2A48557D-62D0-B8F1-62B4-6FD78FE9A3B9}"/>
              </a:ext>
            </a:extLst>
          </p:cNvPr>
          <p:cNvSpPr txBox="1"/>
          <p:nvPr/>
        </p:nvSpPr>
        <p:spPr>
          <a:xfrm>
            <a:off x="10287000" y="5062751"/>
            <a:ext cx="723900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hút</a:t>
            </a:r>
            <a:r>
              <a:rPr lang="en-US" sz="4000" dirty="0">
                <a:latin typeface="Arial" panose="020B0604020202020204" pitchFamily="34" charset="0"/>
                <a:cs typeface="Arial" panose="020B0604020202020204" pitchFamily="34" charset="0"/>
              </a:rPr>
              <a:t>.</a:t>
            </a:r>
          </a:p>
        </p:txBody>
      </p:sp>
      <p:pic>
        <p:nvPicPr>
          <p:cNvPr id="27" name="Picture 26">
            <a:extLst>
              <a:ext uri="{FF2B5EF4-FFF2-40B4-BE49-F238E27FC236}">
                <a16:creationId xmlns:a16="http://schemas.microsoft.com/office/drawing/2014/main" id="{5C3FC9F5-075C-02A9-706D-DA835C2DE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7547" y="4838700"/>
            <a:ext cx="1412526" cy="1195938"/>
          </a:xfrm>
          <a:prstGeom prst="rect">
            <a:avLst/>
          </a:prstGeom>
        </p:spPr>
      </p:pic>
      <p:sp>
        <p:nvSpPr>
          <p:cNvPr id="28" name="TextBox 27">
            <a:extLst>
              <a:ext uri="{FF2B5EF4-FFF2-40B4-BE49-F238E27FC236}">
                <a16:creationId xmlns:a16="http://schemas.microsoft.com/office/drawing/2014/main" id="{2CD1AEDE-E379-0141-71A5-89224BCD1826}"/>
              </a:ext>
            </a:extLst>
          </p:cNvPr>
          <p:cNvSpPr txBox="1"/>
          <p:nvPr/>
        </p:nvSpPr>
        <p:spPr>
          <a:xfrm>
            <a:off x="4331172" y="6389663"/>
            <a:ext cx="13099473" cy="274825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dirty="0">
                <a:latin typeface="Arial" panose="020B0604020202020204" pitchFamily="34" charset="0"/>
                <a:cs typeface="Arial" panose="020B0604020202020204" pitchFamily="34" charset="0"/>
              </a:rPr>
              <a:t>Đ</a:t>
            </a:r>
            <a:r>
              <a:rPr lang="vi-VN" sz="4000" dirty="0">
                <a:latin typeface="Arial" panose="020B0604020202020204" pitchFamily="34" charset="0"/>
                <a:cs typeface="Arial" panose="020B0604020202020204" pitchFamily="34" charset="0"/>
              </a:rPr>
              <a:t>ẩy pit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tông nén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xilanh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vi-VN" sz="4000" dirty="0">
                <a:latin typeface="Arial" panose="020B0604020202020204" pitchFamily="34" charset="0"/>
                <a:cs typeface="Arial" panose="020B0604020202020204" pitchFamily="34" charset="0"/>
              </a:rPr>
              <a:t>. Ta chỉ nén khối khí đến một thể tích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vì khi đó lực đẩy giữa các phân tử là rất lớn, chống lại lực nén của pit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tông.</a:t>
            </a:r>
            <a:endParaRPr lang="en-US" sz="4000"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59948173-28E0-0464-80D4-5E23E2A005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9315" y="5771719"/>
            <a:ext cx="3291857" cy="4305698"/>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6"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B98E2D2-BD98-09DF-84BA-4158AC171A41}"/>
              </a:ext>
            </a:extLst>
          </p:cNvPr>
          <p:cNvPicPr>
            <a:picLocks noChangeAspect="1"/>
          </p:cNvPicPr>
          <p:nvPr/>
        </p:nvPicPr>
        <p:blipFill>
          <a:blip r:embed="rId3"/>
          <a:stretch>
            <a:fillRect/>
          </a:stretch>
        </p:blipFill>
        <p:spPr>
          <a:xfrm rot="1054173">
            <a:off x="13836727" y="-1010477"/>
            <a:ext cx="4177392" cy="3969758"/>
          </a:xfrm>
          <a:prstGeom prst="rect">
            <a:avLst/>
          </a:prstGeom>
        </p:spPr>
      </p:pic>
      <p:grpSp>
        <p:nvGrpSpPr>
          <p:cNvPr id="5" name="Group 4">
            <a:extLst>
              <a:ext uri="{FF2B5EF4-FFF2-40B4-BE49-F238E27FC236}">
                <a16:creationId xmlns:a16="http://schemas.microsoft.com/office/drawing/2014/main" id="{BD44EFB4-703F-826F-B767-12F642304C0B}"/>
              </a:ext>
            </a:extLst>
          </p:cNvPr>
          <p:cNvGrpSpPr/>
          <p:nvPr/>
        </p:nvGrpSpPr>
        <p:grpSpPr>
          <a:xfrm>
            <a:off x="838200" y="401499"/>
            <a:ext cx="5868430" cy="1752600"/>
            <a:chOff x="913371" y="685800"/>
            <a:chExt cx="5868430" cy="1752600"/>
          </a:xfrm>
        </p:grpSpPr>
        <p:sp>
          <p:nvSpPr>
            <p:cNvPr id="4" name="Rectangle: Rounded Corners 3">
              <a:extLst>
                <a:ext uri="{FF2B5EF4-FFF2-40B4-BE49-F238E27FC236}">
                  <a16:creationId xmlns:a16="http://schemas.microsoft.com/office/drawing/2014/main" id="{72C4E511-D41E-DB63-9057-6A9F6977C62B}"/>
                </a:ext>
              </a:extLst>
            </p:cNvPr>
            <p:cNvSpPr/>
            <p:nvPr/>
          </p:nvSpPr>
          <p:spPr>
            <a:xfrm>
              <a:off x="1979143" y="952500"/>
              <a:ext cx="4802658" cy="1219200"/>
            </a:xfrm>
            <a:prstGeom prst="roundRect">
              <a:avLst/>
            </a:prstGeom>
            <a:solidFill>
              <a:srgbClr val="59C29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6000" b="1" dirty="0">
                  <a:solidFill>
                    <a:schemeClr val="bg1"/>
                  </a:solidFill>
                  <a:latin typeface="Arial" panose="020B0604020202020204" pitchFamily="34" charset="0"/>
                  <a:cs typeface="Arial" panose="020B0604020202020204" pitchFamily="34" charset="0"/>
                </a:rPr>
                <a:t>   GHI NHỚ</a:t>
              </a:r>
            </a:p>
          </p:txBody>
        </p:sp>
        <p:pic>
          <p:nvPicPr>
            <p:cNvPr id="3" name="Picture 2">
              <a:extLst>
                <a:ext uri="{FF2B5EF4-FFF2-40B4-BE49-F238E27FC236}">
                  <a16:creationId xmlns:a16="http://schemas.microsoft.com/office/drawing/2014/main" id="{1F89B4A1-AB23-0767-45FB-9DB4B49A4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71" y="685800"/>
              <a:ext cx="2131543" cy="1752600"/>
            </a:xfrm>
            <a:prstGeom prst="rect">
              <a:avLst/>
            </a:prstGeom>
          </p:spPr>
        </p:pic>
      </p:grpSp>
      <p:sp>
        <p:nvSpPr>
          <p:cNvPr id="7" name="Rectangle: Rounded Corners 6">
            <a:extLst>
              <a:ext uri="{FF2B5EF4-FFF2-40B4-BE49-F238E27FC236}">
                <a16:creationId xmlns:a16="http://schemas.microsoft.com/office/drawing/2014/main" id="{BB106DBA-2568-FAC5-2856-AA43D18C5D7B}"/>
              </a:ext>
            </a:extLst>
          </p:cNvPr>
          <p:cNvSpPr/>
          <p:nvPr/>
        </p:nvSpPr>
        <p:spPr>
          <a:xfrm>
            <a:off x="7222172" y="2154099"/>
            <a:ext cx="10546284" cy="1832548"/>
          </a:xfrm>
          <a:prstGeom prst="roundRect">
            <a:avLst>
              <a:gd name="adj" fmla="val 10196"/>
            </a:avLst>
          </a:prstGeom>
          <a:solidFill>
            <a:schemeClr val="bg1"/>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CFBA0BC5-B61B-06C5-7B41-17E286C2C5B3}"/>
              </a:ext>
            </a:extLst>
          </p:cNvPr>
          <p:cNvGrpSpPr/>
          <p:nvPr/>
        </p:nvGrpSpPr>
        <p:grpSpPr>
          <a:xfrm>
            <a:off x="534165" y="3459088"/>
            <a:ext cx="5105400" cy="5105400"/>
            <a:chOff x="838200" y="3449784"/>
            <a:chExt cx="5105400" cy="5105400"/>
          </a:xfrm>
        </p:grpSpPr>
        <p:sp>
          <p:nvSpPr>
            <p:cNvPr id="8" name="Oval 7">
              <a:extLst>
                <a:ext uri="{FF2B5EF4-FFF2-40B4-BE49-F238E27FC236}">
                  <a16:creationId xmlns:a16="http://schemas.microsoft.com/office/drawing/2014/main" id="{2A009B02-0D6F-45EA-7A0F-89135E17797A}"/>
                </a:ext>
              </a:extLst>
            </p:cNvPr>
            <p:cNvSpPr/>
            <p:nvPr/>
          </p:nvSpPr>
          <p:spPr>
            <a:xfrm>
              <a:off x="838200" y="3449784"/>
              <a:ext cx="5105400" cy="5105400"/>
            </a:xfrm>
            <a:prstGeom prst="ellipse">
              <a:avLst/>
            </a:prstGeom>
            <a:solidFill>
              <a:srgbClr val="FFE9E4"/>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DC4B6A-596B-5280-5D88-CEB7BD984C49}"/>
                </a:ext>
              </a:extLst>
            </p:cNvPr>
            <p:cNvSpPr txBox="1"/>
            <p:nvPr/>
          </p:nvSpPr>
          <p:spPr>
            <a:xfrm>
              <a:off x="838200" y="4762500"/>
              <a:ext cx="5105400"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Mô</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hình</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động</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phân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tử</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cấu</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chất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2" name="Rectangle: Rounded Corners 11">
            <a:extLst>
              <a:ext uri="{FF2B5EF4-FFF2-40B4-BE49-F238E27FC236}">
                <a16:creationId xmlns:a16="http://schemas.microsoft.com/office/drawing/2014/main" id="{F0422F2D-8800-982F-03FE-B4131AAF9DBC}"/>
              </a:ext>
            </a:extLst>
          </p:cNvPr>
          <p:cNvSpPr/>
          <p:nvPr/>
        </p:nvSpPr>
        <p:spPr>
          <a:xfrm>
            <a:off x="7222172" y="4544491"/>
            <a:ext cx="10546283" cy="2686247"/>
          </a:xfrm>
          <a:prstGeom prst="roundRect">
            <a:avLst>
              <a:gd name="adj" fmla="val 10196"/>
            </a:avLst>
          </a:prstGeom>
          <a:solidFill>
            <a:schemeClr val="bg1"/>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ngừng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càng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càng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0B02387-8D0A-A6E2-69EB-118799FF1078}"/>
              </a:ext>
            </a:extLst>
          </p:cNvPr>
          <p:cNvSpPr/>
          <p:nvPr/>
        </p:nvSpPr>
        <p:spPr>
          <a:xfrm>
            <a:off x="7193696" y="7788582"/>
            <a:ext cx="10546284" cy="1832548"/>
          </a:xfrm>
          <a:prstGeom prst="roundRect">
            <a:avLst>
              <a:gd name="adj" fmla="val 10196"/>
            </a:avLst>
          </a:prstGeom>
          <a:solidFill>
            <a:schemeClr val="bg1"/>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800"/>
              </a:spcAf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hút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đẩy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584BC6D-CA0E-7670-858F-B5596C4FD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40089">
            <a:off x="5274650" y="7945636"/>
            <a:ext cx="1325160" cy="900268"/>
          </a:xfrm>
          <a:prstGeom prst="rect">
            <a:avLst/>
          </a:prstGeom>
        </p:spPr>
      </p:pic>
      <p:pic>
        <p:nvPicPr>
          <p:cNvPr id="16" name="Picture 15">
            <a:extLst>
              <a:ext uri="{FF2B5EF4-FFF2-40B4-BE49-F238E27FC236}">
                <a16:creationId xmlns:a16="http://schemas.microsoft.com/office/drawing/2014/main" id="{8108F924-1941-47F5-4EB7-B046684786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59911" flipV="1">
            <a:off x="5021189" y="3012792"/>
            <a:ext cx="1236753" cy="840207"/>
          </a:xfrm>
          <a:prstGeom prst="rect">
            <a:avLst/>
          </a:prstGeom>
        </p:spPr>
      </p:pic>
      <p:pic>
        <p:nvPicPr>
          <p:cNvPr id="18" name="Picture 17">
            <a:extLst>
              <a:ext uri="{FF2B5EF4-FFF2-40B4-BE49-F238E27FC236}">
                <a16:creationId xmlns:a16="http://schemas.microsoft.com/office/drawing/2014/main" id="{EECBB513-4F86-D23A-51CB-61A85A9D4179}"/>
              </a:ext>
            </a:extLst>
          </p:cNvPr>
          <p:cNvPicPr>
            <a:picLocks noChangeAspect="1"/>
          </p:cNvPicPr>
          <p:nvPr/>
        </p:nvPicPr>
        <p:blipFill rotWithShape="1">
          <a:blip r:embed="rId6">
            <a:biLevel thresh="75000"/>
          </a:blip>
          <a:srcRect l="32721" r="35601" b="18068"/>
          <a:stretch/>
        </p:blipFill>
        <p:spPr>
          <a:xfrm rot="15920301">
            <a:off x="6111237" y="5363910"/>
            <a:ext cx="641473" cy="1047407"/>
          </a:xfrm>
          <a:prstGeom prst="rect">
            <a:avLst/>
          </a:prstGeom>
        </p:spPr>
      </p:pic>
      <p:pic>
        <p:nvPicPr>
          <p:cNvPr id="20" name="Picture 19">
            <a:extLst>
              <a:ext uri="{FF2B5EF4-FFF2-40B4-BE49-F238E27FC236}">
                <a16:creationId xmlns:a16="http://schemas.microsoft.com/office/drawing/2014/main" id="{19DA9EFD-1012-3F70-3A77-019355DCAA58}"/>
              </a:ext>
            </a:extLst>
          </p:cNvPr>
          <p:cNvPicPr>
            <a:picLocks noChangeAspect="1"/>
          </p:cNvPicPr>
          <p:nvPr/>
        </p:nvPicPr>
        <p:blipFill>
          <a:blip r:embed="rId7"/>
          <a:stretch>
            <a:fillRect/>
          </a:stretch>
        </p:blipFill>
        <p:spPr>
          <a:xfrm>
            <a:off x="1051910" y="8122521"/>
            <a:ext cx="1956123" cy="2013656"/>
          </a:xfrm>
          <a:prstGeom prst="rect">
            <a:avLst/>
          </a:prstGeom>
        </p:spPr>
      </p:pic>
    </p:spTree>
    <p:extLst>
      <p:ext uri="{BB962C8B-B14F-4D97-AF65-F5344CB8AC3E}">
        <p14:creationId xmlns:p14="http://schemas.microsoft.com/office/powerpoint/2010/main" val="350941212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9E4"/>
        </a:solidFill>
        <a:effectLst/>
      </p:bgPr>
    </p:bg>
    <p:spTree>
      <p:nvGrpSpPr>
        <p:cNvPr id="1" name=""/>
        <p:cNvGrpSpPr/>
        <p:nvPr/>
      </p:nvGrpSpPr>
      <p:grpSpPr>
        <a:xfrm>
          <a:off x="0" y="0"/>
          <a:ext cx="0" cy="0"/>
          <a:chOff x="0" y="0"/>
          <a:chExt cx="0" cy="0"/>
        </a:xfrm>
      </p:grpSpPr>
      <p:sp>
        <p:nvSpPr>
          <p:cNvPr id="29" name="Freeform 11">
            <a:extLst>
              <a:ext uri="{FF2B5EF4-FFF2-40B4-BE49-F238E27FC236}">
                <a16:creationId xmlns:a16="http://schemas.microsoft.com/office/drawing/2014/main" id="{D311F34E-9436-B0B9-78BE-0D79D1E7A86D}"/>
              </a:ext>
            </a:extLst>
          </p:cNvPr>
          <p:cNvSpPr/>
          <p:nvPr/>
        </p:nvSpPr>
        <p:spPr>
          <a:xfrm>
            <a:off x="13182600" y="4152721"/>
            <a:ext cx="5787055" cy="12268558"/>
          </a:xfrm>
          <a:custGeom>
            <a:avLst/>
            <a:gdLst/>
            <a:ahLst/>
            <a:cxnLst/>
            <a:rect l="l" t="t" r="r" b="b"/>
            <a:pathLst>
              <a:path w="5787055" h="12268558">
                <a:moveTo>
                  <a:pt x="0" y="0"/>
                </a:moveTo>
                <a:lnTo>
                  <a:pt x="5787055" y="0"/>
                </a:lnTo>
                <a:lnTo>
                  <a:pt x="5787055" y="12268558"/>
                </a:lnTo>
                <a:lnTo>
                  <a:pt x="0" y="12268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0" name="Group 29">
            <a:extLst>
              <a:ext uri="{FF2B5EF4-FFF2-40B4-BE49-F238E27FC236}">
                <a16:creationId xmlns:a16="http://schemas.microsoft.com/office/drawing/2014/main" id="{09E23BE4-649C-9391-7E40-1C135D6E7957}"/>
              </a:ext>
            </a:extLst>
          </p:cNvPr>
          <p:cNvGrpSpPr/>
          <p:nvPr/>
        </p:nvGrpSpPr>
        <p:grpSpPr>
          <a:xfrm>
            <a:off x="1981200" y="2019300"/>
            <a:ext cx="9718622" cy="5791200"/>
            <a:chOff x="7624324" y="2179656"/>
            <a:chExt cx="9431838" cy="5791200"/>
          </a:xfrm>
        </p:grpSpPr>
        <p:sp>
          <p:nvSpPr>
            <p:cNvPr id="31" name="Freeform 7">
              <a:extLst>
                <a:ext uri="{FF2B5EF4-FFF2-40B4-BE49-F238E27FC236}">
                  <a16:creationId xmlns:a16="http://schemas.microsoft.com/office/drawing/2014/main" id="{D81F5638-04EB-2E77-662C-5D462462A76D}"/>
                </a:ext>
              </a:extLst>
            </p:cNvPr>
            <p:cNvSpPr/>
            <p:nvPr/>
          </p:nvSpPr>
          <p:spPr>
            <a:xfrm>
              <a:off x="7624324" y="2179656"/>
              <a:ext cx="9431838" cy="5791200"/>
            </a:xfrm>
            <a:custGeom>
              <a:avLst/>
              <a:gdLst/>
              <a:ahLst/>
              <a:cxnLst/>
              <a:rect l="l" t="t" r="r" b="b"/>
              <a:pathLst>
                <a:path w="2541564" h="303617">
                  <a:moveTo>
                    <a:pt x="19972" y="0"/>
                  </a:moveTo>
                  <a:lnTo>
                    <a:pt x="2521592" y="0"/>
                  </a:lnTo>
                  <a:cubicBezTo>
                    <a:pt x="2526889" y="0"/>
                    <a:pt x="2531969" y="2104"/>
                    <a:pt x="2535714" y="5850"/>
                  </a:cubicBezTo>
                  <a:cubicBezTo>
                    <a:pt x="2539460" y="9595"/>
                    <a:pt x="2541564" y="14675"/>
                    <a:pt x="2541564" y="19972"/>
                  </a:cubicBezTo>
                  <a:lnTo>
                    <a:pt x="2541564" y="283645"/>
                  </a:lnTo>
                  <a:cubicBezTo>
                    <a:pt x="2541564" y="288942"/>
                    <a:pt x="2539460" y="294022"/>
                    <a:pt x="2535714" y="297767"/>
                  </a:cubicBezTo>
                  <a:cubicBezTo>
                    <a:pt x="2531969" y="301513"/>
                    <a:pt x="2526889" y="303617"/>
                    <a:pt x="2521592" y="303617"/>
                  </a:cubicBezTo>
                  <a:lnTo>
                    <a:pt x="19972" y="303617"/>
                  </a:lnTo>
                  <a:cubicBezTo>
                    <a:pt x="14675" y="303617"/>
                    <a:pt x="9595" y="301513"/>
                    <a:pt x="5850" y="297767"/>
                  </a:cubicBezTo>
                  <a:cubicBezTo>
                    <a:pt x="2104" y="294022"/>
                    <a:pt x="0" y="288942"/>
                    <a:pt x="0" y="283645"/>
                  </a:cubicBezTo>
                  <a:lnTo>
                    <a:pt x="0" y="19972"/>
                  </a:lnTo>
                  <a:cubicBezTo>
                    <a:pt x="0" y="14675"/>
                    <a:pt x="2104" y="9595"/>
                    <a:pt x="5850" y="5850"/>
                  </a:cubicBezTo>
                  <a:cubicBezTo>
                    <a:pt x="9595" y="2104"/>
                    <a:pt x="14675" y="0"/>
                    <a:pt x="19972" y="0"/>
                  </a:cubicBezTo>
                  <a:close/>
                </a:path>
              </a:pathLst>
            </a:custGeom>
            <a:solidFill>
              <a:srgbClr val="B1E5DB"/>
            </a:solidFill>
            <a:ln cap="sq">
              <a:noFill/>
              <a:prstDash val="solid"/>
              <a:miter/>
            </a:ln>
          </p:spPr>
        </p:sp>
        <p:sp>
          <p:nvSpPr>
            <p:cNvPr id="32" name="TextBox 31">
              <a:extLst>
                <a:ext uri="{FF2B5EF4-FFF2-40B4-BE49-F238E27FC236}">
                  <a16:creationId xmlns:a16="http://schemas.microsoft.com/office/drawing/2014/main" id="{4485ACD7-BE88-D879-C4DC-C4275067E217}"/>
                </a:ext>
              </a:extLst>
            </p:cNvPr>
            <p:cNvSpPr txBox="1"/>
            <p:nvPr/>
          </p:nvSpPr>
          <p:spPr>
            <a:xfrm>
              <a:off x="7787896" y="2638755"/>
              <a:ext cx="9104693" cy="48730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II. CẤU TRÚC CHẤT RẮN, CHẤT LỎNG VÀ CHẤT KHÍ</a:t>
              </a:r>
            </a:p>
          </p:txBody>
        </p:sp>
      </p:grpSp>
      <p:pic>
        <p:nvPicPr>
          <p:cNvPr id="33" name="Picture 32">
            <a:extLst>
              <a:ext uri="{FF2B5EF4-FFF2-40B4-BE49-F238E27FC236}">
                <a16:creationId xmlns:a16="http://schemas.microsoft.com/office/drawing/2014/main" id="{C80400EE-BA78-3AF5-BD21-66759BDAB226}"/>
              </a:ext>
            </a:extLst>
          </p:cNvPr>
          <p:cNvPicPr>
            <a:picLocks noChangeAspect="1"/>
          </p:cNvPicPr>
          <p:nvPr/>
        </p:nvPicPr>
        <p:blipFill>
          <a:blip r:embed="rId4"/>
          <a:stretch>
            <a:fillRect/>
          </a:stretch>
        </p:blipFill>
        <p:spPr>
          <a:xfrm>
            <a:off x="10177113" y="7122291"/>
            <a:ext cx="2290817" cy="2290817"/>
          </a:xfrm>
          <a:prstGeom prst="rect">
            <a:avLst/>
          </a:prstGeom>
        </p:spPr>
      </p:pic>
      <p:pic>
        <p:nvPicPr>
          <p:cNvPr id="34" name="Picture 33">
            <a:extLst>
              <a:ext uri="{FF2B5EF4-FFF2-40B4-BE49-F238E27FC236}">
                <a16:creationId xmlns:a16="http://schemas.microsoft.com/office/drawing/2014/main" id="{FF74B5BE-3908-8ABF-D3E5-1F78E27EC53B}"/>
              </a:ext>
            </a:extLst>
          </p:cNvPr>
          <p:cNvPicPr>
            <a:picLocks noChangeAspect="1"/>
          </p:cNvPicPr>
          <p:nvPr/>
        </p:nvPicPr>
        <p:blipFill>
          <a:blip r:embed="rId5"/>
          <a:stretch>
            <a:fillRect/>
          </a:stretch>
        </p:blipFill>
        <p:spPr>
          <a:xfrm>
            <a:off x="10888258" y="0"/>
            <a:ext cx="2548286" cy="2781300"/>
          </a:xfrm>
          <a:prstGeom prst="rect">
            <a:avLst/>
          </a:prstGeom>
        </p:spPr>
      </p:pic>
      <p:pic>
        <p:nvPicPr>
          <p:cNvPr id="35" name="Picture 34">
            <a:extLst>
              <a:ext uri="{FF2B5EF4-FFF2-40B4-BE49-F238E27FC236}">
                <a16:creationId xmlns:a16="http://schemas.microsoft.com/office/drawing/2014/main" id="{E71F7ED3-76C6-58BA-A228-8AC923B15306}"/>
              </a:ext>
            </a:extLst>
          </p:cNvPr>
          <p:cNvPicPr>
            <a:picLocks noChangeAspect="1"/>
          </p:cNvPicPr>
          <p:nvPr/>
        </p:nvPicPr>
        <p:blipFill>
          <a:blip r:embed="rId6"/>
          <a:stretch>
            <a:fillRect/>
          </a:stretch>
        </p:blipFill>
        <p:spPr>
          <a:xfrm rot="691669">
            <a:off x="15555599" y="437251"/>
            <a:ext cx="3414056" cy="3164098"/>
          </a:xfrm>
          <a:prstGeom prst="rect">
            <a:avLst/>
          </a:prstGeom>
        </p:spPr>
      </p:pic>
    </p:spTree>
    <p:extLst>
      <p:ext uri="{BB962C8B-B14F-4D97-AF65-F5344CB8AC3E}">
        <p14:creationId xmlns:p14="http://schemas.microsoft.com/office/powerpoint/2010/main" val="1060557681"/>
      </p:ext>
    </p:extLst>
  </p:cSld>
  <p:clrMapOvr>
    <a:masterClrMapping/>
  </p:clrMapOvr>
  <p:transition spd="med">
    <p:plu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7E506E9-CA6D-9D79-EF0A-91F930F98DB3}"/>
              </a:ext>
            </a:extLst>
          </p:cNvPr>
          <p:cNvGrpSpPr/>
          <p:nvPr/>
        </p:nvGrpSpPr>
        <p:grpSpPr>
          <a:xfrm>
            <a:off x="1004454" y="571500"/>
            <a:ext cx="9358746" cy="1249788"/>
            <a:chOff x="762000" y="637309"/>
            <a:chExt cx="9358746" cy="1249788"/>
          </a:xfrm>
        </p:grpSpPr>
        <p:sp>
          <p:nvSpPr>
            <p:cNvPr id="12" name="TextBox 11">
              <a:extLst>
                <a:ext uri="{FF2B5EF4-FFF2-40B4-BE49-F238E27FC236}">
                  <a16:creationId xmlns:a16="http://schemas.microsoft.com/office/drawing/2014/main" id="{3817C5B7-C8D9-29F7-8414-F11D7AB56E43}"/>
                </a:ext>
              </a:extLst>
            </p:cNvPr>
            <p:cNvSpPr txBox="1"/>
            <p:nvPr/>
          </p:nvSpPr>
          <p:spPr>
            <a:xfrm>
              <a:off x="2715491" y="637309"/>
              <a:ext cx="7405255" cy="901593"/>
            </a:xfrm>
            <a:prstGeom prst="rect">
              <a:avLst/>
            </a:prstGeom>
            <a:noFill/>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việc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theo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nhóm</a:t>
              </a:r>
              <a:r>
                <a:rPr lang="en-US" sz="4000" b="1" dirty="0">
                  <a:latin typeface="Arial" panose="020B0604020202020204" pitchFamily="34" charset="0"/>
                  <a:cs typeface="Arial" panose="020B0604020202020204" pitchFamily="34" charset="0"/>
                </a:rPr>
                <a:t> 4 - 5 HS</a:t>
              </a:r>
            </a:p>
          </p:txBody>
        </p:sp>
        <p:pic>
          <p:nvPicPr>
            <p:cNvPr id="14" name="Picture 13">
              <a:extLst>
                <a:ext uri="{FF2B5EF4-FFF2-40B4-BE49-F238E27FC236}">
                  <a16:creationId xmlns:a16="http://schemas.microsoft.com/office/drawing/2014/main" id="{87D6EDFF-195E-5858-7276-CA59780DB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37309"/>
              <a:ext cx="1749704" cy="1249788"/>
            </a:xfrm>
            <a:prstGeom prst="rect">
              <a:avLst/>
            </a:prstGeom>
          </p:spPr>
        </p:pic>
      </p:grpSp>
      <p:sp>
        <p:nvSpPr>
          <p:cNvPr id="17" name="TextBox 16">
            <a:extLst>
              <a:ext uri="{FF2B5EF4-FFF2-40B4-BE49-F238E27FC236}">
                <a16:creationId xmlns:a16="http://schemas.microsoft.com/office/drawing/2014/main" id="{F69E415D-0835-283A-417C-A3A56F241DFC}"/>
              </a:ext>
            </a:extLst>
          </p:cNvPr>
          <p:cNvSpPr txBox="1"/>
          <p:nvPr/>
        </p:nvSpPr>
        <p:spPr>
          <a:xfrm>
            <a:off x="1587353" y="3318577"/>
            <a:ext cx="15113294" cy="1824923"/>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1.3,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trúc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lỏng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id="{49A22106-C912-9F0C-B84E-1E80A88DC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000" y="5443960"/>
            <a:ext cx="15488000" cy="4610100"/>
          </a:xfrm>
          <a:prstGeom prst="rect">
            <a:avLst/>
          </a:prstGeom>
        </p:spPr>
      </p:pic>
      <p:sp>
        <p:nvSpPr>
          <p:cNvPr id="21" name="Rectangle: Rounded Corners 20">
            <a:extLst>
              <a:ext uri="{FF2B5EF4-FFF2-40B4-BE49-F238E27FC236}">
                <a16:creationId xmlns:a16="http://schemas.microsoft.com/office/drawing/2014/main" id="{00FFFDD2-F1ED-4119-B827-8F72F3009C7E}"/>
              </a:ext>
            </a:extLst>
          </p:cNvPr>
          <p:cNvSpPr/>
          <p:nvPr/>
        </p:nvSpPr>
        <p:spPr>
          <a:xfrm>
            <a:off x="-170964" y="2135659"/>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1 (SGK - tr.7)</a:t>
            </a:r>
          </a:p>
        </p:txBody>
      </p:sp>
      <p:pic>
        <p:nvPicPr>
          <p:cNvPr id="2" name="Picture 1">
            <a:extLst>
              <a:ext uri="{FF2B5EF4-FFF2-40B4-BE49-F238E27FC236}">
                <a16:creationId xmlns:a16="http://schemas.microsoft.com/office/drawing/2014/main" id="{DC7F897B-64DA-8037-174F-0E67F3A38C13}"/>
              </a:ext>
            </a:extLst>
          </p:cNvPr>
          <p:cNvPicPr>
            <a:picLocks noChangeAspect="1"/>
          </p:cNvPicPr>
          <p:nvPr/>
        </p:nvPicPr>
        <p:blipFill>
          <a:blip r:embed="rId4"/>
          <a:stretch>
            <a:fillRect/>
          </a:stretch>
        </p:blipFill>
        <p:spPr>
          <a:xfrm rot="19079800">
            <a:off x="16334048" y="1430726"/>
            <a:ext cx="1140772" cy="1930219"/>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E76DE55-21A1-3714-6F5A-FD940ED50FEA}"/>
              </a:ext>
            </a:extLst>
          </p:cNvPr>
          <p:cNvGraphicFramePr>
            <a:graphicFrameLocks noGrp="1"/>
          </p:cNvGraphicFramePr>
          <p:nvPr>
            <p:extLst>
              <p:ext uri="{D42A27DB-BD31-4B8C-83A1-F6EECF244321}">
                <p14:modId xmlns:p14="http://schemas.microsoft.com/office/powerpoint/2010/main" val="1701025777"/>
              </p:ext>
            </p:extLst>
          </p:nvPr>
        </p:nvGraphicFramePr>
        <p:xfrm>
          <a:off x="-13855" y="0"/>
          <a:ext cx="18288000" cy="10325100"/>
        </p:xfrm>
        <a:graphic>
          <a:graphicData uri="http://schemas.openxmlformats.org/drawingml/2006/table">
            <a:tbl>
              <a:tblPr firstRow="1" firstCol="1" bandRow="1"/>
              <a:tblGrid>
                <a:gridCol w="1766455">
                  <a:extLst>
                    <a:ext uri="{9D8B030D-6E8A-4147-A177-3AD203B41FA5}">
                      <a16:colId xmlns:a16="http://schemas.microsoft.com/office/drawing/2014/main" val="4262076117"/>
                    </a:ext>
                  </a:extLst>
                </a:gridCol>
                <a:gridCol w="4495800">
                  <a:extLst>
                    <a:ext uri="{9D8B030D-6E8A-4147-A177-3AD203B41FA5}">
                      <a16:colId xmlns:a16="http://schemas.microsoft.com/office/drawing/2014/main" val="710438164"/>
                    </a:ext>
                  </a:extLst>
                </a:gridCol>
                <a:gridCol w="3429000">
                  <a:extLst>
                    <a:ext uri="{9D8B030D-6E8A-4147-A177-3AD203B41FA5}">
                      <a16:colId xmlns:a16="http://schemas.microsoft.com/office/drawing/2014/main" val="1776273279"/>
                    </a:ext>
                  </a:extLst>
                </a:gridCol>
                <a:gridCol w="4203967">
                  <a:extLst>
                    <a:ext uri="{9D8B030D-6E8A-4147-A177-3AD203B41FA5}">
                      <a16:colId xmlns:a16="http://schemas.microsoft.com/office/drawing/2014/main" val="2109976936"/>
                    </a:ext>
                  </a:extLst>
                </a:gridCol>
                <a:gridCol w="4392778">
                  <a:extLst>
                    <a:ext uri="{9D8B030D-6E8A-4147-A177-3AD203B41FA5}">
                      <a16:colId xmlns:a16="http://schemas.microsoft.com/office/drawing/2014/main" val="1602086398"/>
                    </a:ext>
                  </a:extLst>
                </a:gridCol>
              </a:tblGrid>
              <a:tr h="1943100">
                <a:tc>
                  <a:txBody>
                    <a:bodyPr/>
                    <a:lstStyle/>
                    <a:p>
                      <a:pPr marL="0" marR="0" algn="ctr">
                        <a:lnSpc>
                          <a:spcPct val="150000"/>
                        </a:lnSpc>
                        <a:spcBef>
                          <a:spcPts val="0"/>
                        </a:spcBef>
                        <a:spcAft>
                          <a:spcPts val="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ctr">
                        <a:lnSpc>
                          <a:spcPct val="150000"/>
                        </a:lnSpc>
                        <a:spcBef>
                          <a:spcPts val="0"/>
                        </a:spcBef>
                        <a:spcAft>
                          <a:spcPts val="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ctr">
                        <a:lnSpc>
                          <a:spcPct val="150000"/>
                        </a:lnSpc>
                        <a:spcBef>
                          <a:spcPts val="0"/>
                        </a:spcBef>
                        <a:spcAft>
                          <a:spcPts val="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ctr">
                        <a:lnSpc>
                          <a:spcPct val="150000"/>
                        </a:lnSpc>
                        <a:spcBef>
                          <a:spcPts val="0"/>
                        </a:spcBef>
                        <a:spcAft>
                          <a:spcPts val="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ctr">
                        <a:lnSpc>
                          <a:spcPct val="150000"/>
                        </a:lnSpc>
                        <a:spcBef>
                          <a:spcPts val="0"/>
                        </a:spcBef>
                        <a:spcAft>
                          <a:spcPts val="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extLst>
                  <a:ext uri="{0D108BD9-81ED-4DB2-BD59-A6C34878D82A}">
                    <a16:rowId xmlns:a16="http://schemas.microsoft.com/office/drawing/2014/main" val="909062367"/>
                  </a:ext>
                </a:extLst>
              </a:tr>
              <a:tr h="2590800">
                <a:tc>
                  <a:txBody>
                    <a:bodyPr/>
                    <a:lstStyle/>
                    <a:p>
                      <a:pPr marL="0" marR="0" algn="ctr">
                        <a:lnSpc>
                          <a:spcPct val="150000"/>
                        </a:lnSpc>
                        <a:spcBef>
                          <a:spcPts val="0"/>
                        </a:spcBef>
                        <a:spcAft>
                          <a:spcPts val="0"/>
                        </a:spcAft>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Rắn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just">
                        <a:lnSpc>
                          <a:spcPct val="150000"/>
                        </a:lnSpc>
                        <a:spcBef>
                          <a:spcPts val="0"/>
                        </a:spcBef>
                        <a:spcAft>
                          <a:spcPts val="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3398392"/>
                  </a:ext>
                </a:extLst>
              </a:tr>
              <a:tr h="2819400">
                <a:tc>
                  <a:txBody>
                    <a:bodyPr/>
                    <a:lstStyle/>
                    <a:p>
                      <a:pPr marL="0" marR="0" algn="ctr">
                        <a:lnSpc>
                          <a:spcPct val="150000"/>
                        </a:lnSpc>
                        <a:spcBef>
                          <a:spcPts val="0"/>
                        </a:spcBef>
                        <a:spcAft>
                          <a:spcPts val="0"/>
                        </a:spcAft>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just">
                        <a:lnSpc>
                          <a:spcPct val="150000"/>
                        </a:lnSpc>
                        <a:spcBef>
                          <a:spcPts val="0"/>
                        </a:spcBef>
                        <a:spcAft>
                          <a:spcPts val="0"/>
                        </a:spcAf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7373619"/>
                  </a:ext>
                </a:extLst>
              </a:tr>
              <a:tr h="2971800">
                <a:tc>
                  <a:txBody>
                    <a:bodyPr/>
                    <a:lstStyle/>
                    <a:p>
                      <a:pPr marL="0" marR="0" algn="ctr">
                        <a:lnSpc>
                          <a:spcPct val="150000"/>
                        </a:lnSpc>
                        <a:spcBef>
                          <a:spcPts val="0"/>
                        </a:spcBef>
                        <a:spcAft>
                          <a:spcPts val="0"/>
                        </a:spcAft>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just">
                        <a:lnSpc>
                          <a:spcPct val="150000"/>
                        </a:lnSpc>
                        <a:spcBef>
                          <a:spcPts val="0"/>
                        </a:spcBef>
                        <a:spcAft>
                          <a:spcPts val="0"/>
                        </a:spcAf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5240958"/>
                  </a:ext>
                </a:extLst>
              </a:tr>
            </a:tbl>
          </a:graphicData>
        </a:graphic>
      </p:graphicFrame>
      <p:sp>
        <p:nvSpPr>
          <p:cNvPr id="4" name="TextBox 3">
            <a:extLst>
              <a:ext uri="{FF2B5EF4-FFF2-40B4-BE49-F238E27FC236}">
                <a16:creationId xmlns:a16="http://schemas.microsoft.com/office/drawing/2014/main" id="{E2DC6E26-8C61-15B6-9199-EA947208D937}"/>
              </a:ext>
            </a:extLst>
          </p:cNvPr>
          <p:cNvSpPr txBox="1"/>
          <p:nvPr/>
        </p:nvSpPr>
        <p:spPr>
          <a:xfrm>
            <a:off x="2805545" y="2844086"/>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nhỏ</a:t>
            </a:r>
            <a:endParaRPr lang="en-US" sz="3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EB4D3A4-B0FC-4B6D-FB74-EC64E0054892}"/>
              </a:ext>
            </a:extLst>
          </p:cNvPr>
          <p:cNvSpPr txBox="1"/>
          <p:nvPr/>
        </p:nvSpPr>
        <p:spPr>
          <a:xfrm>
            <a:off x="6958877" y="2826768"/>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lớn</a:t>
            </a: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EF04FDE-A36A-ADCB-B021-181BF83D2A81}"/>
              </a:ext>
            </a:extLst>
          </p:cNvPr>
          <p:cNvSpPr txBox="1"/>
          <p:nvPr/>
        </p:nvSpPr>
        <p:spPr>
          <a:xfrm>
            <a:off x="9742342" y="2324099"/>
            <a:ext cx="4049857" cy="1651671"/>
          </a:xfrm>
          <a:prstGeom prst="rect">
            <a:avLst/>
          </a:prstGeom>
          <a:noFill/>
        </p:spPr>
        <p:txBody>
          <a:bodyPr wrap="square">
            <a:spAutoFit/>
          </a:bodyPr>
          <a:lstStyle/>
          <a:p>
            <a:pPr algn="ctr">
              <a:lnSpc>
                <a:spcPct val="150000"/>
              </a:lnSpc>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Dao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endParaRPr lang="en-US" sz="3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E37C018-C6DC-85FA-349C-CAB17326C591}"/>
              </a:ext>
            </a:extLst>
          </p:cNvPr>
          <p:cNvSpPr txBox="1"/>
          <p:nvPr/>
        </p:nvSpPr>
        <p:spPr>
          <a:xfrm>
            <a:off x="14180559" y="2324100"/>
            <a:ext cx="3759777" cy="1651671"/>
          </a:xfrm>
          <a:prstGeom prst="rect">
            <a:avLst/>
          </a:prstGeom>
          <a:noFill/>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riêng</a:t>
            </a:r>
            <a:endParaRPr lang="en-US" sz="3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5C40344-EFBE-74E8-D742-152D35C2A3A6}"/>
              </a:ext>
            </a:extLst>
          </p:cNvPr>
          <p:cNvSpPr txBox="1"/>
          <p:nvPr/>
        </p:nvSpPr>
        <p:spPr>
          <a:xfrm>
            <a:off x="2805545" y="5646172"/>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Nhỏ</a:t>
            </a:r>
            <a:endParaRPr lang="en-US" sz="3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EF816D0-DC48-890D-4135-2E3317463157}"/>
              </a:ext>
            </a:extLst>
          </p:cNvPr>
          <p:cNvSpPr txBox="1"/>
          <p:nvPr/>
        </p:nvSpPr>
        <p:spPr>
          <a:xfrm>
            <a:off x="6958878" y="5646172"/>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Yếu</a:t>
            </a:r>
            <a:endParaRPr lang="en-US" sz="3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BD80CE6-01ED-5004-32DF-7EA7BC799D15}"/>
              </a:ext>
            </a:extLst>
          </p:cNvPr>
          <p:cNvSpPr txBox="1"/>
          <p:nvPr/>
        </p:nvSpPr>
        <p:spPr>
          <a:xfrm>
            <a:off x="9742341" y="4728003"/>
            <a:ext cx="4049857" cy="2482667"/>
          </a:xfrm>
          <a:prstGeom prst="rect">
            <a:avLst/>
          </a:prstGeom>
          <a:noFill/>
        </p:spPr>
        <p:txBody>
          <a:bodyPr wrap="square">
            <a:spAutoFit/>
          </a:bodyPr>
          <a:lstStyle/>
          <a:p>
            <a:pPr algn="ctr">
              <a:lnSpc>
                <a:spcPct val="150000"/>
              </a:lnSpc>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Dao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endParaRPr lang="en-US" sz="3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936F078-2A58-ABC7-83B5-6B01C64C091D}"/>
              </a:ext>
            </a:extLst>
          </p:cNvPr>
          <p:cNvSpPr txBox="1"/>
          <p:nvPr/>
        </p:nvSpPr>
        <p:spPr>
          <a:xfrm>
            <a:off x="14153283" y="4642454"/>
            <a:ext cx="3759777" cy="2482667"/>
          </a:xfrm>
          <a:prstGeom prst="rect">
            <a:avLst/>
          </a:prstGeom>
          <a:noFill/>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riêng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riêng</a:t>
            </a:r>
            <a:endParaRPr lang="en-US" sz="3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E7CF1B-A7A6-8B22-BB37-C4D7FEE9F733}"/>
              </a:ext>
            </a:extLst>
          </p:cNvPr>
          <p:cNvSpPr txBox="1"/>
          <p:nvPr/>
        </p:nvSpPr>
        <p:spPr>
          <a:xfrm>
            <a:off x="2805545" y="8390052"/>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lớn</a:t>
            </a:r>
            <a:endParaRPr lang="en-US" sz="3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9B1AFB9-AFBD-A398-C85A-F6D7F49E8D9A}"/>
              </a:ext>
            </a:extLst>
          </p:cNvPr>
          <p:cNvSpPr txBox="1"/>
          <p:nvPr/>
        </p:nvSpPr>
        <p:spPr>
          <a:xfrm>
            <a:off x="6958877" y="8372734"/>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yếu</a:t>
            </a:r>
            <a:endParaRPr lang="en-US" sz="3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734D2F-FBAC-39A4-D5F3-09EF2F7C2C32}"/>
              </a:ext>
            </a:extLst>
          </p:cNvPr>
          <p:cNvSpPr txBox="1"/>
          <p:nvPr/>
        </p:nvSpPr>
        <p:spPr>
          <a:xfrm>
            <a:off x="9881102" y="7887578"/>
            <a:ext cx="3772334" cy="1651671"/>
          </a:xfrm>
          <a:prstGeom prst="rect">
            <a:avLst/>
          </a:prstGeom>
          <a:noFill/>
        </p:spPr>
        <p:txBody>
          <a:bodyPr wrap="square">
            <a:spAutoFit/>
          </a:bodyPr>
          <a:lstStyle/>
          <a:p>
            <a:pPr algn="ctr">
              <a:lnSpc>
                <a:spcPct val="150000"/>
              </a:lnSpc>
            </a:pP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Thẳng</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ỗn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mọi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endParaRPr lang="en-US" sz="3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455E796-69BD-554F-1BCD-1D85A7867F8D}"/>
              </a:ext>
            </a:extLst>
          </p:cNvPr>
          <p:cNvSpPr txBox="1"/>
          <p:nvPr/>
        </p:nvSpPr>
        <p:spPr>
          <a:xfrm>
            <a:off x="13895674" y="7887381"/>
            <a:ext cx="4329545" cy="1651671"/>
          </a:xfrm>
          <a:prstGeom prst="rect">
            <a:avLst/>
          </a:prstGeom>
          <a:noFill/>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riêng</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1106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1230723-0244-F9AF-E334-8554D202E3C4}"/>
              </a:ext>
            </a:extLst>
          </p:cNvPr>
          <p:cNvGrpSpPr/>
          <p:nvPr/>
        </p:nvGrpSpPr>
        <p:grpSpPr>
          <a:xfrm>
            <a:off x="4528702" y="27656"/>
            <a:ext cx="8468593" cy="4783675"/>
            <a:chOff x="4528702" y="27656"/>
            <a:chExt cx="8468593" cy="4783675"/>
          </a:xfrm>
        </p:grpSpPr>
        <p:pic>
          <p:nvPicPr>
            <p:cNvPr id="3" name="Picture 2">
              <a:extLst>
                <a:ext uri="{FF2B5EF4-FFF2-40B4-BE49-F238E27FC236}">
                  <a16:creationId xmlns:a16="http://schemas.microsoft.com/office/drawing/2014/main" id="{77B00763-4655-4124-2F3A-D4C22586B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704" y="691995"/>
              <a:ext cx="7706591" cy="4119336"/>
            </a:xfrm>
            <a:prstGeom prst="rect">
              <a:avLst/>
            </a:prstGeom>
          </p:spPr>
        </p:pic>
        <p:grpSp>
          <p:nvGrpSpPr>
            <p:cNvPr id="10" name="Group 9">
              <a:extLst>
                <a:ext uri="{FF2B5EF4-FFF2-40B4-BE49-F238E27FC236}">
                  <a16:creationId xmlns:a16="http://schemas.microsoft.com/office/drawing/2014/main" id="{06B4ACB1-1A18-6BF2-23B3-F3708E1F8349}"/>
                </a:ext>
              </a:extLst>
            </p:cNvPr>
            <p:cNvGrpSpPr/>
            <p:nvPr/>
          </p:nvGrpSpPr>
          <p:grpSpPr>
            <a:xfrm>
              <a:off x="4528702" y="27656"/>
              <a:ext cx="1839244" cy="1839243"/>
              <a:chOff x="4528702" y="27656"/>
              <a:chExt cx="1839244" cy="1839243"/>
            </a:xfrm>
          </p:grpSpPr>
          <p:sp>
            <p:nvSpPr>
              <p:cNvPr id="8" name="Oval 7">
                <a:extLst>
                  <a:ext uri="{FF2B5EF4-FFF2-40B4-BE49-F238E27FC236}">
                    <a16:creationId xmlns:a16="http://schemas.microsoft.com/office/drawing/2014/main" id="{6D66CE7C-F1D1-32AF-4E19-AD84973C398A}"/>
                  </a:ext>
                </a:extLst>
              </p:cNvPr>
              <p:cNvSpPr/>
              <p:nvPr/>
            </p:nvSpPr>
            <p:spPr>
              <a:xfrm>
                <a:off x="4528703" y="27656"/>
                <a:ext cx="1839243" cy="1839243"/>
              </a:xfrm>
              <a:prstGeom prst="ellipse">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8CB7295-CC66-DEC5-986C-B30FF58C8D46}"/>
                  </a:ext>
                </a:extLst>
              </p:cNvPr>
              <p:cNvSpPr txBox="1"/>
              <p:nvPr/>
            </p:nvSpPr>
            <p:spPr>
              <a:xfrm>
                <a:off x="4528702" y="593334"/>
                <a:ext cx="1839244"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rắn</a:t>
                </a:r>
                <a:endParaRPr lang="en-US" sz="3600" dirty="0">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935401E2-1113-3341-3C60-592ED430879D}"/>
              </a:ext>
            </a:extLst>
          </p:cNvPr>
          <p:cNvGrpSpPr/>
          <p:nvPr/>
        </p:nvGrpSpPr>
        <p:grpSpPr>
          <a:xfrm>
            <a:off x="788811" y="4459625"/>
            <a:ext cx="8009719" cy="5308375"/>
            <a:chOff x="788811" y="4459625"/>
            <a:chExt cx="8009719" cy="5308375"/>
          </a:xfrm>
        </p:grpSpPr>
        <p:pic>
          <p:nvPicPr>
            <p:cNvPr id="5" name="Picture 4">
              <a:extLst>
                <a:ext uri="{FF2B5EF4-FFF2-40B4-BE49-F238E27FC236}">
                  <a16:creationId xmlns:a16="http://schemas.microsoft.com/office/drawing/2014/main" id="{70067B4C-9CF9-3782-0BBD-1A574E0A7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617" y="5475669"/>
              <a:ext cx="7523913" cy="4292331"/>
            </a:xfrm>
            <a:prstGeom prst="rect">
              <a:avLst/>
            </a:prstGeom>
          </p:spPr>
        </p:pic>
        <p:grpSp>
          <p:nvGrpSpPr>
            <p:cNvPr id="11" name="Group 10">
              <a:extLst>
                <a:ext uri="{FF2B5EF4-FFF2-40B4-BE49-F238E27FC236}">
                  <a16:creationId xmlns:a16="http://schemas.microsoft.com/office/drawing/2014/main" id="{A0FB1029-AFB9-0460-E3FA-5C88D16FCC32}"/>
                </a:ext>
              </a:extLst>
            </p:cNvPr>
            <p:cNvGrpSpPr/>
            <p:nvPr/>
          </p:nvGrpSpPr>
          <p:grpSpPr>
            <a:xfrm>
              <a:off x="788811" y="4459625"/>
              <a:ext cx="1846170" cy="1839243"/>
              <a:chOff x="4535629" y="263402"/>
              <a:chExt cx="1846170" cy="1839243"/>
            </a:xfrm>
          </p:grpSpPr>
          <p:sp>
            <p:nvSpPr>
              <p:cNvPr id="12" name="Oval 11">
                <a:extLst>
                  <a:ext uri="{FF2B5EF4-FFF2-40B4-BE49-F238E27FC236}">
                    <a16:creationId xmlns:a16="http://schemas.microsoft.com/office/drawing/2014/main" id="{D1DA1213-3A2E-9E3D-FE3B-E7EC99D6D548}"/>
                  </a:ext>
                </a:extLst>
              </p:cNvPr>
              <p:cNvSpPr/>
              <p:nvPr/>
            </p:nvSpPr>
            <p:spPr>
              <a:xfrm>
                <a:off x="4535629" y="263402"/>
                <a:ext cx="1839243" cy="1839243"/>
              </a:xfrm>
              <a:prstGeom prst="ellipse">
                <a:avLst/>
              </a:prstGeom>
              <a:solidFill>
                <a:srgbClr val="FFC6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6CB609-15C2-7B04-63EF-ADCE00DA78E6}"/>
                  </a:ext>
                </a:extLst>
              </p:cNvPr>
              <p:cNvSpPr txBox="1"/>
              <p:nvPr/>
            </p:nvSpPr>
            <p:spPr>
              <a:xfrm>
                <a:off x="4542555" y="502612"/>
                <a:ext cx="1839244" cy="1360822"/>
              </a:xfrm>
              <a:prstGeom prst="rect">
                <a:avLst/>
              </a:prstGeom>
              <a:noFill/>
            </p:spPr>
            <p:txBody>
              <a:bodyPr wrap="square" rtlCol="0">
                <a:spAutoFit/>
              </a:bodyPr>
              <a:lstStyle/>
              <a:p>
                <a:pPr algn="ctr">
                  <a:lnSpc>
                    <a:spcPct val="120000"/>
                  </a:lnSpc>
                </a:pP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lỏng</a:t>
                </a:r>
                <a:endParaRPr lang="en-US" sz="3600" dirty="0">
                  <a:latin typeface="Arial" panose="020B0604020202020204" pitchFamily="34" charset="0"/>
                  <a:cs typeface="Arial" panose="020B0604020202020204" pitchFamily="34" charset="0"/>
                </a:endParaRPr>
              </a:p>
            </p:txBody>
          </p:sp>
        </p:grpSp>
      </p:grpSp>
      <p:grpSp>
        <p:nvGrpSpPr>
          <p:cNvPr id="19" name="Group 18">
            <a:extLst>
              <a:ext uri="{FF2B5EF4-FFF2-40B4-BE49-F238E27FC236}">
                <a16:creationId xmlns:a16="http://schemas.microsoft.com/office/drawing/2014/main" id="{EF055A78-380F-9A1E-805E-F95D9FD35BB8}"/>
              </a:ext>
            </a:extLst>
          </p:cNvPr>
          <p:cNvGrpSpPr/>
          <p:nvPr/>
        </p:nvGrpSpPr>
        <p:grpSpPr>
          <a:xfrm>
            <a:off x="9975275" y="4463089"/>
            <a:ext cx="7964658" cy="5304911"/>
            <a:chOff x="9975275" y="4463089"/>
            <a:chExt cx="7964658" cy="5304911"/>
          </a:xfrm>
        </p:grpSpPr>
        <p:pic>
          <p:nvPicPr>
            <p:cNvPr id="7" name="Picture 6">
              <a:extLst>
                <a:ext uri="{FF2B5EF4-FFF2-40B4-BE49-F238E27FC236}">
                  <a16:creationId xmlns:a16="http://schemas.microsoft.com/office/drawing/2014/main" id="{A4A34C43-F8DF-D256-1268-7C241C514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5275" y="5475669"/>
              <a:ext cx="7523914" cy="4292331"/>
            </a:xfrm>
            <a:prstGeom prst="rect">
              <a:avLst/>
            </a:prstGeom>
          </p:spPr>
        </p:pic>
        <p:grpSp>
          <p:nvGrpSpPr>
            <p:cNvPr id="14" name="Group 13">
              <a:extLst>
                <a:ext uri="{FF2B5EF4-FFF2-40B4-BE49-F238E27FC236}">
                  <a16:creationId xmlns:a16="http://schemas.microsoft.com/office/drawing/2014/main" id="{289F9712-017E-C413-C4B1-7B21002733E3}"/>
                </a:ext>
              </a:extLst>
            </p:cNvPr>
            <p:cNvGrpSpPr/>
            <p:nvPr/>
          </p:nvGrpSpPr>
          <p:grpSpPr>
            <a:xfrm>
              <a:off x="16093761" y="4463089"/>
              <a:ext cx="1846172" cy="1839243"/>
              <a:chOff x="4391864" y="266866"/>
              <a:chExt cx="1846172" cy="1839243"/>
            </a:xfrm>
          </p:grpSpPr>
          <p:sp>
            <p:nvSpPr>
              <p:cNvPr id="15" name="Oval 14">
                <a:extLst>
                  <a:ext uri="{FF2B5EF4-FFF2-40B4-BE49-F238E27FC236}">
                    <a16:creationId xmlns:a16="http://schemas.microsoft.com/office/drawing/2014/main" id="{BC349CE6-C049-85B7-F9CD-55FE1CBF1741}"/>
                  </a:ext>
                </a:extLst>
              </p:cNvPr>
              <p:cNvSpPr/>
              <p:nvPr/>
            </p:nvSpPr>
            <p:spPr>
              <a:xfrm>
                <a:off x="4391864" y="266866"/>
                <a:ext cx="1839243" cy="1839243"/>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6D6FA48-4F1F-1FB0-0A8E-04093D0E76A6}"/>
                  </a:ext>
                </a:extLst>
              </p:cNvPr>
              <p:cNvSpPr txBox="1"/>
              <p:nvPr/>
            </p:nvSpPr>
            <p:spPr>
              <a:xfrm>
                <a:off x="4398792" y="802363"/>
                <a:ext cx="1839244" cy="696024"/>
              </a:xfrm>
              <a:prstGeom prst="rect">
                <a:avLst/>
              </a:prstGeom>
              <a:noFill/>
            </p:spPr>
            <p:txBody>
              <a:bodyPr wrap="square" rtlCol="0">
                <a:spAutoFit/>
              </a:bodyPr>
              <a:lstStyle/>
              <a:p>
                <a:pPr algn="ctr">
                  <a:lnSpc>
                    <a:spcPct val="120000"/>
                  </a:lnSpc>
                </a:pP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khí</a:t>
                </a:r>
                <a:endParaRPr lang="en-US" sz="36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970513154"/>
      </p:ext>
    </p:extLst>
  </p:cSld>
  <p:clrMapOvr>
    <a:masterClrMapping/>
  </p:clrMapOvr>
  <p:transition spd="med">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E46C01-D670-DE00-3982-D7F55E4BAA73}"/>
              </a:ext>
            </a:extLst>
          </p:cNvPr>
          <p:cNvSpPr/>
          <p:nvPr/>
        </p:nvSpPr>
        <p:spPr>
          <a:xfrm>
            <a:off x="-228600" y="723900"/>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2 (SGK - tr.7)</a:t>
            </a:r>
          </a:p>
        </p:txBody>
      </p:sp>
      <p:grpSp>
        <p:nvGrpSpPr>
          <p:cNvPr id="3" name="Group 2">
            <a:extLst>
              <a:ext uri="{FF2B5EF4-FFF2-40B4-BE49-F238E27FC236}">
                <a16:creationId xmlns:a16="http://schemas.microsoft.com/office/drawing/2014/main" id="{9CD776DE-D399-EF71-A557-0FD3AB02BB9B}"/>
              </a:ext>
            </a:extLst>
          </p:cNvPr>
          <p:cNvGrpSpPr/>
          <p:nvPr/>
        </p:nvGrpSpPr>
        <p:grpSpPr>
          <a:xfrm>
            <a:off x="1447800" y="1943100"/>
            <a:ext cx="15773400" cy="7620000"/>
            <a:chOff x="1447800" y="1943100"/>
            <a:chExt cx="15773400" cy="7620000"/>
          </a:xfrm>
        </p:grpSpPr>
        <p:sp>
          <p:nvSpPr>
            <p:cNvPr id="4" name="TextBox 3">
              <a:extLst>
                <a:ext uri="{FF2B5EF4-FFF2-40B4-BE49-F238E27FC236}">
                  <a16:creationId xmlns:a16="http://schemas.microsoft.com/office/drawing/2014/main" id="{4875F038-01A9-DC09-CDC0-BA992468939F}"/>
                </a:ext>
              </a:extLst>
            </p:cNvPr>
            <p:cNvSpPr txBox="1"/>
            <p:nvPr/>
          </p:nvSpPr>
          <p:spPr>
            <a:xfrm>
              <a:off x="1447800" y="1943100"/>
              <a:ext cx="15773400" cy="4594912"/>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Hãy giải thích các đặc điểm sau đây của thể khí, thể rắn, thể lỏng.</a:t>
              </a:r>
            </a:p>
            <a:p>
              <a:pPr marL="742950" indent="-742950" algn="just">
                <a:lnSpc>
                  <a:spcPct val="150000"/>
                </a:lnSpc>
                <a:buFont typeface="+mj-lt"/>
                <a:buAutoNum type="alphaLcParenR"/>
              </a:pPr>
              <a:r>
                <a:rPr lang="vi-VN" sz="4000" dirty="0">
                  <a:latin typeface="Arial" panose="020B0604020202020204" pitchFamily="34" charset="0"/>
                  <a:cs typeface="Arial" panose="020B0604020202020204" pitchFamily="34" charset="0"/>
                </a:rPr>
                <a:t>Chất khí không có hình dạng và thể tích riêng, luôn chiếm toàn bộ thể tích bình chứa và có thể nén được dễ dàng. </a:t>
              </a:r>
            </a:p>
            <a:p>
              <a:pPr marL="742950" indent="-742950" algn="just">
                <a:lnSpc>
                  <a:spcPct val="150000"/>
                </a:lnSpc>
                <a:buFont typeface="+mj-lt"/>
                <a:buAutoNum type="alphaLcParenR"/>
              </a:pPr>
              <a:r>
                <a:rPr lang="vi-VN" sz="4000" dirty="0">
                  <a:latin typeface="Arial" panose="020B0604020202020204" pitchFamily="34" charset="0"/>
                  <a:cs typeface="Arial" panose="020B0604020202020204" pitchFamily="34" charset="0"/>
                </a:rPr>
                <a:t>Vật ở thể rắn có thể tích và hình dạng riêng, rất khó nén.</a:t>
              </a:r>
            </a:p>
            <a:p>
              <a:pPr marL="742950" indent="-742950" algn="just">
                <a:lnSpc>
                  <a:spcPct val="150000"/>
                </a:lnSpc>
                <a:buFont typeface="+mj-lt"/>
                <a:buAutoNum type="alphaLcParenR"/>
              </a:pPr>
              <a:r>
                <a:rPr lang="vi-VN" sz="4000" dirty="0">
                  <a:latin typeface="Arial" panose="020B0604020202020204" pitchFamily="34" charset="0"/>
                  <a:cs typeface="Arial" panose="020B0604020202020204" pitchFamily="34" charset="0"/>
                </a:rPr>
                <a:t>Vật ở thể lỏng có thể tích riêng nhưng không có hình dạng riêng.</a:t>
              </a:r>
            </a:p>
          </p:txBody>
        </p:sp>
        <p:sp>
          <p:nvSpPr>
            <p:cNvPr id="5" name="Freeform 4">
              <a:extLst>
                <a:ext uri="{FF2B5EF4-FFF2-40B4-BE49-F238E27FC236}">
                  <a16:creationId xmlns:a16="http://schemas.microsoft.com/office/drawing/2014/main" id="{3F0D2D8A-F1D6-3870-A275-CAC46772F13B}"/>
                </a:ext>
              </a:extLst>
            </p:cNvPr>
            <p:cNvSpPr/>
            <p:nvPr/>
          </p:nvSpPr>
          <p:spPr>
            <a:xfrm>
              <a:off x="2119520" y="7360162"/>
              <a:ext cx="2969647" cy="2202938"/>
            </a:xfrm>
            <a:custGeom>
              <a:avLst/>
              <a:gdLst/>
              <a:ahLst/>
              <a:cxnLst/>
              <a:rect l="l" t="t" r="r" b="b"/>
              <a:pathLst>
                <a:path w="2179510" h="1616800">
                  <a:moveTo>
                    <a:pt x="0" y="0"/>
                  </a:moveTo>
                  <a:lnTo>
                    <a:pt x="2179509" y="0"/>
                  </a:lnTo>
                  <a:lnTo>
                    <a:pt x="2179509" y="1616800"/>
                  </a:lnTo>
                  <a:lnTo>
                    <a:pt x="0" y="1616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13">
              <a:extLst>
                <a:ext uri="{FF2B5EF4-FFF2-40B4-BE49-F238E27FC236}">
                  <a16:creationId xmlns:a16="http://schemas.microsoft.com/office/drawing/2014/main" id="{D9DBEB66-BF3C-773D-8E7F-5CA2A9F6DAB2}"/>
                </a:ext>
              </a:extLst>
            </p:cNvPr>
            <p:cNvSpPr/>
            <p:nvPr/>
          </p:nvSpPr>
          <p:spPr>
            <a:xfrm>
              <a:off x="8228779" y="7360162"/>
              <a:ext cx="1830441" cy="2202937"/>
            </a:xfrm>
            <a:custGeom>
              <a:avLst/>
              <a:gdLst/>
              <a:ahLst/>
              <a:cxnLst/>
              <a:rect l="l" t="t" r="r" b="b"/>
              <a:pathLst>
                <a:path w="1343414" h="1616800">
                  <a:moveTo>
                    <a:pt x="0" y="0"/>
                  </a:moveTo>
                  <a:lnTo>
                    <a:pt x="1343414" y="0"/>
                  </a:lnTo>
                  <a:lnTo>
                    <a:pt x="1343414" y="1616800"/>
                  </a:lnTo>
                  <a:lnTo>
                    <a:pt x="0" y="161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15">
              <a:extLst>
                <a:ext uri="{FF2B5EF4-FFF2-40B4-BE49-F238E27FC236}">
                  <a16:creationId xmlns:a16="http://schemas.microsoft.com/office/drawing/2014/main" id="{1E6D9A63-C23D-147A-F93C-FADFC3FBACA1}"/>
                </a:ext>
              </a:extLst>
            </p:cNvPr>
            <p:cNvSpPr/>
            <p:nvPr/>
          </p:nvSpPr>
          <p:spPr>
            <a:xfrm>
              <a:off x="13639800" y="7360162"/>
              <a:ext cx="1918559" cy="2202938"/>
            </a:xfrm>
            <a:custGeom>
              <a:avLst/>
              <a:gdLst/>
              <a:ahLst/>
              <a:cxnLst/>
              <a:rect l="l" t="t" r="r" b="b"/>
              <a:pathLst>
                <a:path w="1408086" h="1616800">
                  <a:moveTo>
                    <a:pt x="0" y="0"/>
                  </a:moveTo>
                  <a:lnTo>
                    <a:pt x="1408086" y="0"/>
                  </a:lnTo>
                  <a:lnTo>
                    <a:pt x="1408086" y="1616800"/>
                  </a:lnTo>
                  <a:lnTo>
                    <a:pt x="0" y="1616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extLst>
      <p:ext uri="{BB962C8B-B14F-4D97-AF65-F5344CB8AC3E}">
        <p14:creationId xmlns:p14="http://schemas.microsoft.com/office/powerpoint/2010/main" val="49372582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0FF19F6-B0A3-B540-A701-0BC958A20A2B}"/>
              </a:ext>
            </a:extLst>
          </p:cNvPr>
          <p:cNvGrpSpPr/>
          <p:nvPr/>
        </p:nvGrpSpPr>
        <p:grpSpPr>
          <a:xfrm>
            <a:off x="592377" y="195565"/>
            <a:ext cx="2507215" cy="2507215"/>
            <a:chOff x="0" y="0"/>
            <a:chExt cx="812800" cy="812800"/>
          </a:xfrm>
        </p:grpSpPr>
        <p:sp>
          <p:nvSpPr>
            <p:cNvPr id="3" name="Freeform 3">
              <a:extLst>
                <a:ext uri="{FF2B5EF4-FFF2-40B4-BE49-F238E27FC236}">
                  <a16:creationId xmlns:a16="http://schemas.microsoft.com/office/drawing/2014/main" id="{ED903C80-FC23-8F96-1FB8-5062F2F87144}"/>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sp>
        <p:sp>
          <p:nvSpPr>
            <p:cNvPr id="4" name="TextBox 4">
              <a:extLst>
                <a:ext uri="{FF2B5EF4-FFF2-40B4-BE49-F238E27FC236}">
                  <a16:creationId xmlns:a16="http://schemas.microsoft.com/office/drawing/2014/main" id="{C1603820-33D9-44E5-C9C4-EE5D6760326D}"/>
                </a:ext>
              </a:extLst>
            </p:cNvPr>
            <p:cNvSpPr txBox="1"/>
            <p:nvPr/>
          </p:nvSpPr>
          <p:spPr>
            <a:xfrm>
              <a:off x="127000" y="115436"/>
              <a:ext cx="558800" cy="539750"/>
            </a:xfrm>
            <a:prstGeom prst="rect">
              <a:avLst/>
            </a:prstGeom>
          </p:spPr>
          <p:txBody>
            <a:bodyPr lIns="50800" tIns="50800" rIns="50800" bIns="50800" rtlCol="0" anchor="ctr"/>
            <a:lstStyle/>
            <a:p>
              <a:pPr algn="ctr">
                <a:lnSpc>
                  <a:spcPct val="130000"/>
                </a:lnSpc>
              </a:pP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a</a:t>
              </a:r>
            </a:p>
          </p:txBody>
        </p:sp>
      </p:grpSp>
      <p:sp>
        <p:nvSpPr>
          <p:cNvPr id="7" name="TextBox 16">
            <a:extLst>
              <a:ext uri="{FF2B5EF4-FFF2-40B4-BE49-F238E27FC236}">
                <a16:creationId xmlns:a16="http://schemas.microsoft.com/office/drawing/2014/main" id="{4EDE3A36-D487-EAAA-3208-3BD2EFA13841}"/>
              </a:ext>
            </a:extLst>
          </p:cNvPr>
          <p:cNvSpPr txBox="1"/>
          <p:nvPr/>
        </p:nvSpPr>
        <p:spPr>
          <a:xfrm>
            <a:off x="10211953" y="2231309"/>
            <a:ext cx="7321158" cy="6793657"/>
          </a:xfrm>
          <a:prstGeom prst="rect">
            <a:avLst/>
          </a:prstGeom>
        </p:spPr>
        <p:txBody>
          <a:bodyPr lIns="254000" tIns="254000" rIns="254000" bIns="254000" rtlCol="0" anchor="ctr"/>
          <a:lstStyle/>
          <a:p>
            <a:pPr algn="ctr">
              <a:lnSpc>
                <a:spcPts val="3520"/>
              </a:lnSpc>
            </a:pPr>
            <a:endParaRPr/>
          </a:p>
        </p:txBody>
      </p:sp>
      <p:grpSp>
        <p:nvGrpSpPr>
          <p:cNvPr id="18" name="Group 17">
            <a:extLst>
              <a:ext uri="{FF2B5EF4-FFF2-40B4-BE49-F238E27FC236}">
                <a16:creationId xmlns:a16="http://schemas.microsoft.com/office/drawing/2014/main" id="{4CA86FFD-9078-3110-D202-BD8EFB6AC237}"/>
              </a:ext>
            </a:extLst>
          </p:cNvPr>
          <p:cNvGrpSpPr/>
          <p:nvPr/>
        </p:nvGrpSpPr>
        <p:grpSpPr>
          <a:xfrm>
            <a:off x="11317698" y="1632883"/>
            <a:ext cx="6277117" cy="7540017"/>
            <a:chOff x="11255994" y="1615565"/>
            <a:chExt cx="6277117" cy="7540017"/>
          </a:xfrm>
        </p:grpSpPr>
        <p:sp>
          <p:nvSpPr>
            <p:cNvPr id="6" name="Freeform 15">
              <a:extLst>
                <a:ext uri="{FF2B5EF4-FFF2-40B4-BE49-F238E27FC236}">
                  <a16:creationId xmlns:a16="http://schemas.microsoft.com/office/drawing/2014/main" id="{29306184-5F26-8793-5B4B-015B7A1A4CA5}"/>
                </a:ext>
              </a:extLst>
            </p:cNvPr>
            <p:cNvSpPr/>
            <p:nvPr/>
          </p:nvSpPr>
          <p:spPr>
            <a:xfrm>
              <a:off x="11255994" y="2110864"/>
              <a:ext cx="6277117" cy="7044718"/>
            </a:xfrm>
            <a:custGeom>
              <a:avLst/>
              <a:gdLst/>
              <a:ahLst/>
              <a:cxnLst/>
              <a:rect l="l" t="t" r="r" b="b"/>
              <a:pathLst>
                <a:path w="1736905" h="1640333">
                  <a:moveTo>
                    <a:pt x="0" y="0"/>
                  </a:moveTo>
                  <a:lnTo>
                    <a:pt x="1736905" y="0"/>
                  </a:lnTo>
                  <a:lnTo>
                    <a:pt x="1736905" y="1640333"/>
                  </a:lnTo>
                  <a:lnTo>
                    <a:pt x="0" y="1640333"/>
                  </a:lnTo>
                  <a:close/>
                </a:path>
              </a:pathLst>
            </a:custGeom>
            <a:solidFill>
              <a:srgbClr val="FFEED2"/>
            </a:solidFill>
            <a:ln w="19050" cap="sq">
              <a:solidFill>
                <a:srgbClr val="000000"/>
              </a:solidFill>
              <a:prstDash val="solid"/>
              <a:miter/>
            </a:ln>
          </p:spPr>
        </p:sp>
        <p:grpSp>
          <p:nvGrpSpPr>
            <p:cNvPr id="9" name="Group 20">
              <a:extLst>
                <a:ext uri="{FF2B5EF4-FFF2-40B4-BE49-F238E27FC236}">
                  <a16:creationId xmlns:a16="http://schemas.microsoft.com/office/drawing/2014/main" id="{114BF439-96B7-FADD-BFB0-78BD5ECF0D8A}"/>
                </a:ext>
              </a:extLst>
            </p:cNvPr>
            <p:cNvGrpSpPr/>
            <p:nvPr/>
          </p:nvGrpSpPr>
          <p:grpSpPr>
            <a:xfrm>
              <a:off x="12882623" y="1615565"/>
              <a:ext cx="3014374" cy="990599"/>
              <a:chOff x="27498" y="-40343"/>
              <a:chExt cx="605678" cy="260898"/>
            </a:xfrm>
          </p:grpSpPr>
          <p:sp>
            <p:nvSpPr>
              <p:cNvPr id="10" name="Freeform 21">
                <a:extLst>
                  <a:ext uri="{FF2B5EF4-FFF2-40B4-BE49-F238E27FC236}">
                    <a16:creationId xmlns:a16="http://schemas.microsoft.com/office/drawing/2014/main" id="{513BFFC2-47C8-57BE-419B-534D9D3C1DE4}"/>
                  </a:ext>
                </a:extLst>
              </p:cNvPr>
              <p:cNvSpPr/>
              <p:nvPr/>
            </p:nvSpPr>
            <p:spPr>
              <a:xfrm>
                <a:off x="27498" y="-40343"/>
                <a:ext cx="605678" cy="260898"/>
              </a:xfrm>
              <a:custGeom>
                <a:avLst/>
                <a:gdLst/>
                <a:ahLst/>
                <a:cxnLst/>
                <a:rect l="l" t="t" r="r" b="b"/>
                <a:pathLst>
                  <a:path w="605678" h="181658">
                    <a:moveTo>
                      <a:pt x="90829" y="0"/>
                    </a:moveTo>
                    <a:lnTo>
                      <a:pt x="514849" y="0"/>
                    </a:lnTo>
                    <a:cubicBezTo>
                      <a:pt x="538939" y="0"/>
                      <a:pt x="562041" y="9569"/>
                      <a:pt x="579075" y="26603"/>
                    </a:cubicBezTo>
                    <a:cubicBezTo>
                      <a:pt x="596109" y="43637"/>
                      <a:pt x="605678" y="66740"/>
                      <a:pt x="605678" y="90829"/>
                    </a:cubicBezTo>
                    <a:lnTo>
                      <a:pt x="605678" y="90829"/>
                    </a:lnTo>
                    <a:cubicBezTo>
                      <a:pt x="605678" y="140993"/>
                      <a:pt x="565013" y="181658"/>
                      <a:pt x="514849" y="181658"/>
                    </a:cubicBezTo>
                    <a:lnTo>
                      <a:pt x="90829" y="181658"/>
                    </a:lnTo>
                    <a:cubicBezTo>
                      <a:pt x="66740" y="181658"/>
                      <a:pt x="43637" y="172089"/>
                      <a:pt x="26603" y="155055"/>
                    </a:cubicBezTo>
                    <a:cubicBezTo>
                      <a:pt x="9569" y="138021"/>
                      <a:pt x="0" y="114918"/>
                      <a:pt x="0" y="90829"/>
                    </a:cubicBezTo>
                    <a:lnTo>
                      <a:pt x="0" y="90829"/>
                    </a:lnTo>
                    <a:cubicBezTo>
                      <a:pt x="0" y="66740"/>
                      <a:pt x="9569" y="43637"/>
                      <a:pt x="26603" y="26603"/>
                    </a:cubicBezTo>
                    <a:cubicBezTo>
                      <a:pt x="43637" y="9569"/>
                      <a:pt x="66740" y="0"/>
                      <a:pt x="90829" y="0"/>
                    </a:cubicBezTo>
                    <a:close/>
                  </a:path>
                </a:pathLst>
              </a:custGeom>
              <a:solidFill>
                <a:srgbClr val="5FA257"/>
              </a:solidFill>
              <a:ln w="19050" cap="rnd">
                <a:solidFill>
                  <a:srgbClr val="000000"/>
                </a:solidFill>
                <a:prstDash val="solid"/>
                <a:round/>
              </a:ln>
            </p:spPr>
          </p:sp>
          <p:sp>
            <p:nvSpPr>
              <p:cNvPr id="11" name="TextBox 22">
                <a:extLst>
                  <a:ext uri="{FF2B5EF4-FFF2-40B4-BE49-F238E27FC236}">
                    <a16:creationId xmlns:a16="http://schemas.microsoft.com/office/drawing/2014/main" id="{1CEA75D1-F633-3E57-53A1-DFBC180BBA9F}"/>
                  </a:ext>
                </a:extLst>
              </p:cNvPr>
              <p:cNvSpPr txBox="1"/>
              <p:nvPr/>
            </p:nvSpPr>
            <p:spPr>
              <a:xfrm>
                <a:off x="27498" y="3648"/>
                <a:ext cx="605678" cy="162608"/>
              </a:xfrm>
              <a:prstGeom prst="rect">
                <a:avLst/>
              </a:prstGeom>
            </p:spPr>
            <p:txBody>
              <a:bodyPr lIns="50800" tIns="50800" rIns="50800" bIns="50800" rtlCol="0" anchor="ctr"/>
              <a:lstStyle/>
              <a:p>
                <a:pPr algn="ct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khí</a:t>
                </a:r>
                <a:endParaRPr lang="en-US" sz="4000" b="1" dirty="0">
                  <a:solidFill>
                    <a:schemeClr val="bg1"/>
                  </a:solidFill>
                  <a:latin typeface="Arial" panose="020B0604020202020204" pitchFamily="34" charset="0"/>
                  <a:cs typeface="Arial" panose="020B0604020202020204" pitchFamily="34" charset="0"/>
                </a:endParaRPr>
              </a:p>
            </p:txBody>
          </p:sp>
        </p:grpSp>
        <p:sp>
          <p:nvSpPr>
            <p:cNvPr id="13" name="Freeform 28">
              <a:extLst>
                <a:ext uri="{FF2B5EF4-FFF2-40B4-BE49-F238E27FC236}">
                  <a16:creationId xmlns:a16="http://schemas.microsoft.com/office/drawing/2014/main" id="{3AFC1B47-BE98-18E6-3135-ACCD0D095AC8}"/>
                </a:ext>
              </a:extLst>
            </p:cNvPr>
            <p:cNvSpPr/>
            <p:nvPr/>
          </p:nvSpPr>
          <p:spPr>
            <a:xfrm>
              <a:off x="11811000" y="3467100"/>
              <a:ext cx="5410200" cy="5016730"/>
            </a:xfrm>
            <a:custGeom>
              <a:avLst/>
              <a:gdLst/>
              <a:ahLst/>
              <a:cxnLst/>
              <a:rect l="l" t="t" r="r" b="b"/>
              <a:pathLst>
                <a:path w="1376538" h="1276426">
                  <a:moveTo>
                    <a:pt x="0" y="0"/>
                  </a:moveTo>
                  <a:lnTo>
                    <a:pt x="1376538" y="0"/>
                  </a:lnTo>
                  <a:lnTo>
                    <a:pt x="1376538" y="1276426"/>
                  </a:lnTo>
                  <a:lnTo>
                    <a:pt x="0" y="1276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5" name="TextBox 14">
            <a:extLst>
              <a:ext uri="{FF2B5EF4-FFF2-40B4-BE49-F238E27FC236}">
                <a16:creationId xmlns:a16="http://schemas.microsoft.com/office/drawing/2014/main" id="{11CEB9A7-6C8D-262F-821F-8EE27F042855}"/>
              </a:ext>
            </a:extLst>
          </p:cNvPr>
          <p:cNvSpPr txBox="1"/>
          <p:nvPr/>
        </p:nvSpPr>
        <p:spPr>
          <a:xfrm>
            <a:off x="743133" y="2838865"/>
            <a:ext cx="10001067" cy="274825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Ở thể khí, các phân tử ở </a:t>
            </a:r>
            <a:r>
              <a:rPr lang="en-US" sz="4000" dirty="0" err="1">
                <a:latin typeface="Arial" panose="020B0604020202020204" pitchFamily="34" charset="0"/>
                <a:cs typeface="Arial" panose="020B0604020202020204" pitchFamily="34" charset="0"/>
              </a:rPr>
              <a:t>rất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xa nhau. Lực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giữa các phân tử rất yếu nên các phân tử chuyển động hoàn toàn hỗn loạn. </a:t>
            </a:r>
            <a:endParaRPr lang="en-US" sz="4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2D243A0-C671-7537-B122-AABA6316781E}"/>
              </a:ext>
            </a:extLst>
          </p:cNvPr>
          <p:cNvSpPr txBox="1"/>
          <p:nvPr/>
        </p:nvSpPr>
        <p:spPr>
          <a:xfrm>
            <a:off x="743133" y="6409964"/>
            <a:ext cx="10127215" cy="2762936"/>
          </a:xfrm>
          <a:prstGeom prst="rect">
            <a:avLst/>
          </a:prstGeom>
          <a:noFill/>
        </p:spPr>
        <p:txBody>
          <a:bodyPr wrap="square">
            <a:spAutoFit/>
          </a:bodyPr>
          <a:lstStyle/>
          <a:p>
            <a:pPr algn="just">
              <a:lnSpc>
                <a:spcPct val="150000"/>
              </a:lnSpc>
            </a:pPr>
            <a:r>
              <a:rPr lang="en-US" sz="4000" dirty="0">
                <a:solidFill>
                  <a:prstClr val="black"/>
                </a:solidFill>
                <a:latin typeface="Arial" panose="020B0604020202020204" pitchFamily="34" charset="0"/>
                <a:cs typeface="Arial" panose="020B0604020202020204" pitchFamily="34" charset="0"/>
              </a:rPr>
              <a:t>C</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hất khí không có hình dạng và thể tích riêng. Chất khí luôn chiếm toàn bộ thể tích của bình chứa và có thể nén được dễ dàng.</a:t>
            </a:r>
            <a:endParaRPr lang="en-US" dirty="0"/>
          </a:p>
        </p:txBody>
      </p:sp>
      <p:sp>
        <p:nvSpPr>
          <p:cNvPr id="19" name="Arrow: Down 18">
            <a:extLst>
              <a:ext uri="{FF2B5EF4-FFF2-40B4-BE49-F238E27FC236}">
                <a16:creationId xmlns:a16="http://schemas.microsoft.com/office/drawing/2014/main" id="{C816BAAF-DCD7-A352-AA01-B2441E74D17E}"/>
              </a:ext>
            </a:extLst>
          </p:cNvPr>
          <p:cNvSpPr/>
          <p:nvPr/>
        </p:nvSpPr>
        <p:spPr>
          <a:xfrm>
            <a:off x="5410200" y="5795198"/>
            <a:ext cx="609600" cy="667523"/>
          </a:xfrm>
          <a:prstGeom prst="downArrow">
            <a:avLst/>
          </a:prstGeom>
          <a:solidFill>
            <a:srgbClr val="D4152B"/>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20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ppt_y</p:attrName>
                                        </p:attrNameLst>
                                      </p:cBhvr>
                                      <p:tavLst>
                                        <p:tav tm="0">
                                          <p:val>
                                            <p:strVal val="#ppt_y-#ppt_h*1.125000"/>
                                          </p:val>
                                        </p:tav>
                                        <p:tav tm="100000">
                                          <p:val>
                                            <p:strVal val="#ppt_y"/>
                                          </p:val>
                                        </p:tav>
                                      </p:tavLst>
                                    </p:anim>
                                    <p:animEffect transition="in" filter="wipe(down)">
                                      <p:cBhvr>
                                        <p:cTn id="25" dur="500"/>
                                        <p:tgtEl>
                                          <p:spTgt spid="19"/>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a:extLst>
              <a:ext uri="{FF2B5EF4-FFF2-40B4-BE49-F238E27FC236}">
                <a16:creationId xmlns:a16="http://schemas.microsoft.com/office/drawing/2014/main" id="{4EDE3A36-D487-EAAA-3208-3BD2EFA13841}"/>
              </a:ext>
            </a:extLst>
          </p:cNvPr>
          <p:cNvSpPr txBox="1"/>
          <p:nvPr/>
        </p:nvSpPr>
        <p:spPr>
          <a:xfrm>
            <a:off x="10211953" y="2231309"/>
            <a:ext cx="7321158" cy="6793657"/>
          </a:xfrm>
          <a:prstGeom prst="rect">
            <a:avLst/>
          </a:prstGeom>
        </p:spPr>
        <p:txBody>
          <a:bodyPr lIns="254000" tIns="254000" rIns="254000" bIns="254000" rtlCol="0" anchor="ctr"/>
          <a:lstStyle/>
          <a:p>
            <a:pPr algn="ctr">
              <a:lnSpc>
                <a:spcPts val="3520"/>
              </a:lnSpc>
            </a:pPr>
            <a:endParaRPr/>
          </a:p>
        </p:txBody>
      </p:sp>
      <p:sp>
        <p:nvSpPr>
          <p:cNvPr id="15" name="TextBox 14">
            <a:extLst>
              <a:ext uri="{FF2B5EF4-FFF2-40B4-BE49-F238E27FC236}">
                <a16:creationId xmlns:a16="http://schemas.microsoft.com/office/drawing/2014/main" id="{11CEB9A7-6C8D-262F-821F-8EE27F042855}"/>
              </a:ext>
            </a:extLst>
          </p:cNvPr>
          <p:cNvSpPr txBox="1"/>
          <p:nvPr/>
        </p:nvSpPr>
        <p:spPr>
          <a:xfrm>
            <a:off x="724670" y="1622495"/>
            <a:ext cx="9790412" cy="4594912"/>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Ở thể rắn, các phân tử ở gần nhau</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l</a:t>
            </a:r>
            <a:r>
              <a:rPr lang="vi-VN" sz="4000" dirty="0">
                <a:latin typeface="Arial" panose="020B0604020202020204" pitchFamily="34" charset="0"/>
                <a:cs typeface="Arial" panose="020B0604020202020204" pitchFamily="34" charset="0"/>
              </a:rPr>
              <a:t>ực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giữa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rất </a:t>
            </a:r>
            <a:r>
              <a:rPr lang="en-US" sz="4000" dirty="0" err="1">
                <a:latin typeface="Arial" panose="020B0604020202020204" pitchFamily="34" charset="0"/>
                <a:cs typeface="Arial" panose="020B0604020202020204" pitchFamily="34" charset="0"/>
              </a:rPr>
              <a:t>mạnh</a:t>
            </a:r>
            <a:r>
              <a:rPr lang="vi-VN" sz="4000" dirty="0">
                <a:latin typeface="Arial" panose="020B0604020202020204" pitchFamily="34" charset="0"/>
                <a:cs typeface="Arial" panose="020B0604020202020204" pitchFamily="34" charset="0"/>
              </a:rPr>
              <a:t> nên giữ được các phân tử này ở các vị trí xác định và làm cho chúng chỉ có thể dao động xung quanh các vị trí cố định. </a:t>
            </a:r>
            <a:endParaRPr lang="en-US" sz="4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2D243A0-C671-7537-B122-AABA6316781E}"/>
              </a:ext>
            </a:extLst>
          </p:cNvPr>
          <p:cNvSpPr txBox="1"/>
          <p:nvPr/>
        </p:nvSpPr>
        <p:spPr>
          <a:xfrm>
            <a:off x="754889" y="7490619"/>
            <a:ext cx="9691469" cy="1839606"/>
          </a:xfrm>
          <a:prstGeom prst="rect">
            <a:avLst/>
          </a:prstGeom>
          <a:noFill/>
        </p:spPr>
        <p:txBody>
          <a:bodyPr wrap="square">
            <a:spAutoFit/>
          </a:bodyPr>
          <a:lstStyle/>
          <a:p>
            <a:pPr algn="ctr">
              <a:lnSpc>
                <a:spcPct val="150000"/>
              </a:lnSpc>
            </a:pPr>
            <a:r>
              <a:rPr lang="en-US" sz="4000" dirty="0" err="1">
                <a:solidFill>
                  <a:prstClr val="black"/>
                </a:solidFill>
                <a:latin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rắn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thể</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riêng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xác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định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rất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khó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nén</a:t>
            </a:r>
            <a:r>
              <a:rPr lang="en-US" sz="4000" dirty="0">
                <a:solidFill>
                  <a:prstClr val="black"/>
                </a:solidFill>
                <a:latin typeface="Arial" panose="020B0604020202020204" pitchFamily="34" charset="0"/>
                <a:cs typeface="Arial" panose="020B0604020202020204" pitchFamily="34" charset="0"/>
              </a:rPr>
              <a:t>.</a:t>
            </a:r>
            <a:endParaRPr lang="en-US" dirty="0"/>
          </a:p>
        </p:txBody>
      </p:sp>
      <p:sp>
        <p:nvSpPr>
          <p:cNvPr id="19" name="Arrow: Down 18">
            <a:extLst>
              <a:ext uri="{FF2B5EF4-FFF2-40B4-BE49-F238E27FC236}">
                <a16:creationId xmlns:a16="http://schemas.microsoft.com/office/drawing/2014/main" id="{C816BAAF-DCD7-A352-AA01-B2441E74D17E}"/>
              </a:ext>
            </a:extLst>
          </p:cNvPr>
          <p:cNvSpPr/>
          <p:nvPr/>
        </p:nvSpPr>
        <p:spPr>
          <a:xfrm>
            <a:off x="5315076" y="6619902"/>
            <a:ext cx="609600" cy="667523"/>
          </a:xfrm>
          <a:prstGeom prst="downArrow">
            <a:avLst/>
          </a:prstGeom>
          <a:solidFill>
            <a:srgbClr val="D4152B"/>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6394F98-1AAF-9F84-D8F3-22F7CB0DBF59}"/>
              </a:ext>
            </a:extLst>
          </p:cNvPr>
          <p:cNvGrpSpPr/>
          <p:nvPr/>
        </p:nvGrpSpPr>
        <p:grpSpPr>
          <a:xfrm>
            <a:off x="11317698" y="1632883"/>
            <a:ext cx="6277117" cy="7540017"/>
            <a:chOff x="11317698" y="1632883"/>
            <a:chExt cx="6277117" cy="7540017"/>
          </a:xfrm>
        </p:grpSpPr>
        <p:grpSp>
          <p:nvGrpSpPr>
            <p:cNvPr id="18" name="Group 17">
              <a:extLst>
                <a:ext uri="{FF2B5EF4-FFF2-40B4-BE49-F238E27FC236}">
                  <a16:creationId xmlns:a16="http://schemas.microsoft.com/office/drawing/2014/main" id="{4CA86FFD-9078-3110-D202-BD8EFB6AC237}"/>
                </a:ext>
              </a:extLst>
            </p:cNvPr>
            <p:cNvGrpSpPr/>
            <p:nvPr/>
          </p:nvGrpSpPr>
          <p:grpSpPr>
            <a:xfrm>
              <a:off x="11317698" y="1632883"/>
              <a:ext cx="6277117" cy="7540017"/>
              <a:chOff x="11255994" y="1615565"/>
              <a:chExt cx="6277117" cy="7540017"/>
            </a:xfrm>
          </p:grpSpPr>
          <p:sp>
            <p:nvSpPr>
              <p:cNvPr id="6" name="Freeform 15">
                <a:extLst>
                  <a:ext uri="{FF2B5EF4-FFF2-40B4-BE49-F238E27FC236}">
                    <a16:creationId xmlns:a16="http://schemas.microsoft.com/office/drawing/2014/main" id="{29306184-5F26-8793-5B4B-015B7A1A4CA5}"/>
                  </a:ext>
                </a:extLst>
              </p:cNvPr>
              <p:cNvSpPr/>
              <p:nvPr/>
            </p:nvSpPr>
            <p:spPr>
              <a:xfrm>
                <a:off x="11255994" y="2110864"/>
                <a:ext cx="6277117" cy="7044718"/>
              </a:xfrm>
              <a:custGeom>
                <a:avLst/>
                <a:gdLst/>
                <a:ahLst/>
                <a:cxnLst/>
                <a:rect l="l" t="t" r="r" b="b"/>
                <a:pathLst>
                  <a:path w="1736905" h="1640333">
                    <a:moveTo>
                      <a:pt x="0" y="0"/>
                    </a:moveTo>
                    <a:lnTo>
                      <a:pt x="1736905" y="0"/>
                    </a:lnTo>
                    <a:lnTo>
                      <a:pt x="1736905" y="1640333"/>
                    </a:lnTo>
                    <a:lnTo>
                      <a:pt x="0" y="1640333"/>
                    </a:lnTo>
                    <a:close/>
                  </a:path>
                </a:pathLst>
              </a:custGeom>
              <a:solidFill>
                <a:srgbClr val="FFEED2"/>
              </a:solidFill>
              <a:ln w="19050" cap="sq">
                <a:solidFill>
                  <a:srgbClr val="000000"/>
                </a:solidFill>
                <a:prstDash val="solid"/>
                <a:miter/>
              </a:ln>
            </p:spPr>
          </p:sp>
          <p:grpSp>
            <p:nvGrpSpPr>
              <p:cNvPr id="9" name="Group 20">
                <a:extLst>
                  <a:ext uri="{FF2B5EF4-FFF2-40B4-BE49-F238E27FC236}">
                    <a16:creationId xmlns:a16="http://schemas.microsoft.com/office/drawing/2014/main" id="{114BF439-96B7-FADD-BFB0-78BD5ECF0D8A}"/>
                  </a:ext>
                </a:extLst>
              </p:cNvPr>
              <p:cNvGrpSpPr/>
              <p:nvPr/>
            </p:nvGrpSpPr>
            <p:grpSpPr>
              <a:xfrm>
                <a:off x="12882623" y="1615565"/>
                <a:ext cx="3014374" cy="990599"/>
                <a:chOff x="27498" y="-40343"/>
                <a:chExt cx="605678" cy="260898"/>
              </a:xfrm>
            </p:grpSpPr>
            <p:sp>
              <p:nvSpPr>
                <p:cNvPr id="10" name="Freeform 21">
                  <a:extLst>
                    <a:ext uri="{FF2B5EF4-FFF2-40B4-BE49-F238E27FC236}">
                      <a16:creationId xmlns:a16="http://schemas.microsoft.com/office/drawing/2014/main" id="{513BFFC2-47C8-57BE-419B-534D9D3C1DE4}"/>
                    </a:ext>
                  </a:extLst>
                </p:cNvPr>
                <p:cNvSpPr/>
                <p:nvPr/>
              </p:nvSpPr>
              <p:spPr>
                <a:xfrm>
                  <a:off x="27498" y="-40343"/>
                  <a:ext cx="605678" cy="260898"/>
                </a:xfrm>
                <a:custGeom>
                  <a:avLst/>
                  <a:gdLst/>
                  <a:ahLst/>
                  <a:cxnLst/>
                  <a:rect l="l" t="t" r="r" b="b"/>
                  <a:pathLst>
                    <a:path w="605678" h="181658">
                      <a:moveTo>
                        <a:pt x="90829" y="0"/>
                      </a:moveTo>
                      <a:lnTo>
                        <a:pt x="514849" y="0"/>
                      </a:lnTo>
                      <a:cubicBezTo>
                        <a:pt x="538939" y="0"/>
                        <a:pt x="562041" y="9569"/>
                        <a:pt x="579075" y="26603"/>
                      </a:cubicBezTo>
                      <a:cubicBezTo>
                        <a:pt x="596109" y="43637"/>
                        <a:pt x="605678" y="66740"/>
                        <a:pt x="605678" y="90829"/>
                      </a:cubicBezTo>
                      <a:lnTo>
                        <a:pt x="605678" y="90829"/>
                      </a:lnTo>
                      <a:cubicBezTo>
                        <a:pt x="605678" y="140993"/>
                        <a:pt x="565013" y="181658"/>
                        <a:pt x="514849" y="181658"/>
                      </a:cubicBezTo>
                      <a:lnTo>
                        <a:pt x="90829" y="181658"/>
                      </a:lnTo>
                      <a:cubicBezTo>
                        <a:pt x="66740" y="181658"/>
                        <a:pt x="43637" y="172089"/>
                        <a:pt x="26603" y="155055"/>
                      </a:cubicBezTo>
                      <a:cubicBezTo>
                        <a:pt x="9569" y="138021"/>
                        <a:pt x="0" y="114918"/>
                        <a:pt x="0" y="90829"/>
                      </a:cubicBezTo>
                      <a:lnTo>
                        <a:pt x="0" y="90829"/>
                      </a:lnTo>
                      <a:cubicBezTo>
                        <a:pt x="0" y="66740"/>
                        <a:pt x="9569" y="43637"/>
                        <a:pt x="26603" y="26603"/>
                      </a:cubicBezTo>
                      <a:cubicBezTo>
                        <a:pt x="43637" y="9569"/>
                        <a:pt x="66740" y="0"/>
                        <a:pt x="90829" y="0"/>
                      </a:cubicBezTo>
                      <a:close/>
                    </a:path>
                  </a:pathLst>
                </a:custGeom>
                <a:solidFill>
                  <a:srgbClr val="5FA257"/>
                </a:solidFill>
                <a:ln w="19050" cap="rnd">
                  <a:solidFill>
                    <a:srgbClr val="000000"/>
                  </a:solidFill>
                  <a:prstDash val="solid"/>
                  <a:round/>
                </a:ln>
              </p:spPr>
            </p:sp>
            <p:sp>
              <p:nvSpPr>
                <p:cNvPr id="11" name="TextBox 22">
                  <a:extLst>
                    <a:ext uri="{FF2B5EF4-FFF2-40B4-BE49-F238E27FC236}">
                      <a16:creationId xmlns:a16="http://schemas.microsoft.com/office/drawing/2014/main" id="{1CEA75D1-F633-3E57-53A1-DFBC180BBA9F}"/>
                    </a:ext>
                  </a:extLst>
                </p:cNvPr>
                <p:cNvSpPr txBox="1"/>
                <p:nvPr/>
              </p:nvSpPr>
              <p:spPr>
                <a:xfrm>
                  <a:off x="27498" y="3648"/>
                  <a:ext cx="605678" cy="162608"/>
                </a:xfrm>
                <a:prstGeom prst="rect">
                  <a:avLst/>
                </a:prstGeom>
              </p:spPr>
              <p:txBody>
                <a:bodyPr lIns="50800" tIns="50800" rIns="50800" bIns="50800" rtlCol="0" anchor="ctr"/>
                <a:lstStyle/>
                <a:p>
                  <a:pPr algn="ct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rắn</a:t>
                  </a:r>
                  <a:endParaRPr lang="en-US" sz="4000" b="1" dirty="0">
                    <a:solidFill>
                      <a:schemeClr val="bg1"/>
                    </a:solidFill>
                    <a:latin typeface="Arial" panose="020B0604020202020204" pitchFamily="34" charset="0"/>
                    <a:cs typeface="Arial" panose="020B0604020202020204" pitchFamily="34" charset="0"/>
                  </a:endParaRPr>
                </a:p>
              </p:txBody>
            </p:sp>
          </p:grpSp>
        </p:grpSp>
        <p:sp>
          <p:nvSpPr>
            <p:cNvPr id="8" name="Freeform 2">
              <a:extLst>
                <a:ext uri="{FF2B5EF4-FFF2-40B4-BE49-F238E27FC236}">
                  <a16:creationId xmlns:a16="http://schemas.microsoft.com/office/drawing/2014/main" id="{2A8ADD84-0B32-113D-F0E0-4A3A6D54D206}"/>
                </a:ext>
              </a:extLst>
            </p:cNvPr>
            <p:cNvSpPr/>
            <p:nvPr/>
          </p:nvSpPr>
          <p:spPr>
            <a:xfrm>
              <a:off x="12199541" y="3700730"/>
              <a:ext cx="4503946" cy="4323788"/>
            </a:xfrm>
            <a:custGeom>
              <a:avLst/>
              <a:gdLst/>
              <a:ahLst/>
              <a:cxnLst/>
              <a:rect l="l" t="t" r="r" b="b"/>
              <a:pathLst>
                <a:path w="3294852" h="3163058">
                  <a:moveTo>
                    <a:pt x="0" y="0"/>
                  </a:moveTo>
                  <a:lnTo>
                    <a:pt x="3294853" y="0"/>
                  </a:lnTo>
                  <a:lnTo>
                    <a:pt x="3294853" y="3163058"/>
                  </a:lnTo>
                  <a:lnTo>
                    <a:pt x="0" y="3163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 name="Group 2">
            <a:extLst>
              <a:ext uri="{FF2B5EF4-FFF2-40B4-BE49-F238E27FC236}">
                <a16:creationId xmlns:a16="http://schemas.microsoft.com/office/drawing/2014/main" id="{50FF19F6-B0A3-B540-A701-0BC958A20A2B}"/>
              </a:ext>
            </a:extLst>
          </p:cNvPr>
          <p:cNvGrpSpPr/>
          <p:nvPr/>
        </p:nvGrpSpPr>
        <p:grpSpPr>
          <a:xfrm>
            <a:off x="10375408" y="336938"/>
            <a:ext cx="2507215" cy="2507215"/>
            <a:chOff x="0" y="0"/>
            <a:chExt cx="812800" cy="812800"/>
          </a:xfrm>
        </p:grpSpPr>
        <p:sp>
          <p:nvSpPr>
            <p:cNvPr id="3" name="Freeform 3">
              <a:extLst>
                <a:ext uri="{FF2B5EF4-FFF2-40B4-BE49-F238E27FC236}">
                  <a16:creationId xmlns:a16="http://schemas.microsoft.com/office/drawing/2014/main" id="{ED903C80-FC23-8F96-1FB8-5062F2F87144}"/>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sp>
        <p:sp>
          <p:nvSpPr>
            <p:cNvPr id="4" name="TextBox 4">
              <a:extLst>
                <a:ext uri="{FF2B5EF4-FFF2-40B4-BE49-F238E27FC236}">
                  <a16:creationId xmlns:a16="http://schemas.microsoft.com/office/drawing/2014/main" id="{C1603820-33D9-44E5-C9C4-EE5D6760326D}"/>
                </a:ext>
              </a:extLst>
            </p:cNvPr>
            <p:cNvSpPr txBox="1"/>
            <p:nvPr/>
          </p:nvSpPr>
          <p:spPr>
            <a:xfrm>
              <a:off x="127000" y="115436"/>
              <a:ext cx="558800" cy="539750"/>
            </a:xfrm>
            <a:prstGeom prst="rect">
              <a:avLst/>
            </a:prstGeom>
          </p:spPr>
          <p:txBody>
            <a:bodyPr lIns="50800" tIns="50800" rIns="50800" bIns="50800" rtlCol="0" anchor="ctr"/>
            <a:lstStyle/>
            <a:p>
              <a:pPr algn="ctr">
                <a:lnSpc>
                  <a:spcPct val="130000"/>
                </a:lnSpc>
              </a:pP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b</a:t>
              </a:r>
            </a:p>
          </p:txBody>
        </p:sp>
      </p:grpSp>
    </p:spTree>
    <p:extLst>
      <p:ext uri="{BB962C8B-B14F-4D97-AF65-F5344CB8AC3E}">
        <p14:creationId xmlns:p14="http://schemas.microsoft.com/office/powerpoint/2010/main" val="344359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ppt_y</p:attrName>
                                        </p:attrNameLst>
                                      </p:cBhvr>
                                      <p:tavLst>
                                        <p:tav tm="0">
                                          <p:val>
                                            <p:strVal val="#ppt_y-#ppt_h*1.125000"/>
                                          </p:val>
                                        </p:tav>
                                        <p:tav tm="100000">
                                          <p:val>
                                            <p:strVal val="#ppt_y"/>
                                          </p:val>
                                        </p:tav>
                                      </p:tavLst>
                                    </p:anim>
                                    <p:animEffect transition="in" filter="wipe(down)">
                                      <p:cBhvr>
                                        <p:cTn id="25" dur="500"/>
                                        <p:tgtEl>
                                          <p:spTgt spid="1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C9C5"/>
        </a:solidFill>
        <a:effectLst/>
      </p:bgPr>
    </p:bg>
    <p:spTree>
      <p:nvGrpSpPr>
        <p:cNvPr id="1" name=""/>
        <p:cNvGrpSpPr/>
        <p:nvPr/>
      </p:nvGrpSpPr>
      <p:grpSpPr>
        <a:xfrm>
          <a:off x="0" y="0"/>
          <a:ext cx="0" cy="0"/>
          <a:chOff x="0" y="0"/>
          <a:chExt cx="0" cy="0"/>
        </a:xfrm>
      </p:grpSpPr>
      <p:sp>
        <p:nvSpPr>
          <p:cNvPr id="3" name="Freeform 3"/>
          <p:cNvSpPr/>
          <p:nvPr/>
        </p:nvSpPr>
        <p:spPr>
          <a:xfrm>
            <a:off x="13931820" y="1430349"/>
            <a:ext cx="3719825" cy="2194375"/>
          </a:xfrm>
          <a:custGeom>
            <a:avLst/>
            <a:gdLst/>
            <a:ahLst/>
            <a:cxnLst/>
            <a:rect l="l" t="t" r="r" b="b"/>
            <a:pathLst>
              <a:path w="5499563" h="3298346">
                <a:moveTo>
                  <a:pt x="0" y="0"/>
                </a:moveTo>
                <a:lnTo>
                  <a:pt x="5499563" y="0"/>
                </a:lnTo>
                <a:lnTo>
                  <a:pt x="5499563" y="3298345"/>
                </a:lnTo>
                <a:lnTo>
                  <a:pt x="0" y="3298345"/>
                </a:lnTo>
                <a:lnTo>
                  <a:pt x="0" y="0"/>
                </a:lnTo>
                <a:close/>
              </a:path>
            </a:pathLst>
          </a:custGeom>
          <a:blipFill>
            <a:blip r:embed="rId2">
              <a:extLst>
                <a:ext uri="{96DAC541-7B7A-43D3-8B79-37D633B846F1}">
                  <asvg:svgBlip xmlns:asvg="http://schemas.microsoft.com/office/drawing/2016/SVG/main" r:embed="rId3"/>
                </a:ext>
              </a:extLst>
            </a:blip>
            <a:stretch>
              <a:fillRect b="-23688"/>
            </a:stretch>
          </a:blipFill>
        </p:spPr>
      </p:sp>
      <p:sp>
        <p:nvSpPr>
          <p:cNvPr id="4" name="Freeform 4"/>
          <p:cNvSpPr/>
          <p:nvPr/>
        </p:nvSpPr>
        <p:spPr>
          <a:xfrm flipH="1">
            <a:off x="12009609" y="2179687"/>
            <a:ext cx="11122258" cy="8715806"/>
          </a:xfrm>
          <a:custGeom>
            <a:avLst/>
            <a:gdLst/>
            <a:ahLst/>
            <a:cxnLst/>
            <a:rect l="l" t="t" r="r" b="b"/>
            <a:pathLst>
              <a:path w="11122258" h="8715806">
                <a:moveTo>
                  <a:pt x="11122258" y="0"/>
                </a:moveTo>
                <a:lnTo>
                  <a:pt x="0" y="0"/>
                </a:lnTo>
                <a:lnTo>
                  <a:pt x="0" y="8715806"/>
                </a:lnTo>
                <a:lnTo>
                  <a:pt x="11122258" y="8715806"/>
                </a:lnTo>
                <a:lnTo>
                  <a:pt x="11122258"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5" name="Table 5"/>
          <p:cNvGraphicFramePr>
            <a:graphicFrameLocks noGrp="1"/>
          </p:cNvGraphicFramePr>
          <p:nvPr>
            <p:extLst>
              <p:ext uri="{D42A27DB-BD31-4B8C-83A1-F6EECF244321}">
                <p14:modId xmlns:p14="http://schemas.microsoft.com/office/powerpoint/2010/main" val="4164348274"/>
              </p:ext>
            </p:extLst>
          </p:nvPr>
        </p:nvGraphicFramePr>
        <p:xfrm>
          <a:off x="1047750" y="3601026"/>
          <a:ext cx="16603895" cy="4891781"/>
        </p:xfrm>
        <a:graphic>
          <a:graphicData uri="http://schemas.openxmlformats.org/drawingml/2006/table">
            <a:tbl>
              <a:tblPr/>
              <a:tblGrid>
                <a:gridCol w="4591050">
                  <a:extLst>
                    <a:ext uri="{9D8B030D-6E8A-4147-A177-3AD203B41FA5}">
                      <a16:colId xmlns:a16="http://schemas.microsoft.com/office/drawing/2014/main" val="20000"/>
                    </a:ext>
                  </a:extLst>
                </a:gridCol>
                <a:gridCol w="12012845">
                  <a:extLst>
                    <a:ext uri="{9D8B030D-6E8A-4147-A177-3AD203B41FA5}">
                      <a16:colId xmlns:a16="http://schemas.microsoft.com/office/drawing/2014/main" val="20001"/>
                    </a:ext>
                  </a:extLst>
                </a:gridCol>
              </a:tblGrid>
              <a:tr h="4891781">
                <a:tc>
                  <a:txBody>
                    <a:bodyPr/>
                    <a:lstStyle/>
                    <a:p>
                      <a:pPr algn="ctr">
                        <a:lnSpc>
                          <a:spcPts val="9799"/>
                        </a:lnSpc>
                        <a:defRPr/>
                      </a:pPr>
                      <a:r>
                        <a:rPr lang="en-US" sz="8800" b="1" dirty="0">
                          <a:solidFill>
                            <a:schemeClr val="tx2">
                              <a:lumMod val="50000"/>
                            </a:schemeClr>
                          </a:solidFill>
                          <a:latin typeface="Arial" panose="020B0604020202020204" pitchFamily="34" charset="0"/>
                          <a:cs typeface="Arial" panose="020B0604020202020204" pitchFamily="34" charset="0"/>
                        </a:rPr>
                        <a:t>BÀI 1:</a:t>
                      </a:r>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1E5DB"/>
                    </a:solidFill>
                  </a:tcPr>
                </a:tc>
                <a:tc>
                  <a:txBody>
                    <a:bodyPr/>
                    <a:lstStyle/>
                    <a:p>
                      <a:pPr algn="ctr">
                        <a:lnSpc>
                          <a:spcPts val="3849"/>
                        </a:lnSpc>
                        <a:defRPr/>
                      </a:pPr>
                      <a:endParaRPr lang="en-US" sz="1100" dirty="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AF8EC"/>
                    </a:solidFill>
                  </a:tcPr>
                </a:tc>
                <a:extLst>
                  <a:ext uri="{0D108BD9-81ED-4DB2-BD59-A6C34878D82A}">
                    <a16:rowId xmlns:a16="http://schemas.microsoft.com/office/drawing/2014/main" val="10000"/>
                  </a:ext>
                </a:extLst>
              </a:tr>
            </a:tbl>
          </a:graphicData>
        </a:graphic>
      </p:graphicFrame>
      <p:grpSp>
        <p:nvGrpSpPr>
          <p:cNvPr id="8" name="Group 7">
            <a:extLst>
              <a:ext uri="{FF2B5EF4-FFF2-40B4-BE49-F238E27FC236}">
                <a16:creationId xmlns:a16="http://schemas.microsoft.com/office/drawing/2014/main" id="{1BA8E34E-A15B-8894-F8A7-590B117C314A}"/>
              </a:ext>
            </a:extLst>
          </p:cNvPr>
          <p:cNvGrpSpPr/>
          <p:nvPr/>
        </p:nvGrpSpPr>
        <p:grpSpPr>
          <a:xfrm>
            <a:off x="-1474367" y="6443582"/>
            <a:ext cx="4827167" cy="4505203"/>
            <a:chOff x="-1474368" y="4582042"/>
            <a:chExt cx="6821741" cy="6366743"/>
          </a:xfrm>
        </p:grpSpPr>
        <p:sp>
          <p:nvSpPr>
            <p:cNvPr id="6" name="Freeform 6"/>
            <p:cNvSpPr/>
            <p:nvPr/>
          </p:nvSpPr>
          <p:spPr>
            <a:xfrm rot="-2308038">
              <a:off x="-1474368" y="4582042"/>
              <a:ext cx="5044237" cy="5791921"/>
            </a:xfrm>
            <a:custGeom>
              <a:avLst/>
              <a:gdLst/>
              <a:ahLst/>
              <a:cxnLst/>
              <a:rect l="l" t="t" r="r" b="b"/>
              <a:pathLst>
                <a:path w="5044237" h="5791921">
                  <a:moveTo>
                    <a:pt x="0" y="0"/>
                  </a:moveTo>
                  <a:lnTo>
                    <a:pt x="5044236" y="0"/>
                  </a:lnTo>
                  <a:lnTo>
                    <a:pt x="5044236" y="5791921"/>
                  </a:lnTo>
                  <a:lnTo>
                    <a:pt x="0" y="5791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503819">
              <a:off x="2073287" y="7008419"/>
              <a:ext cx="3274086" cy="3940366"/>
            </a:xfrm>
            <a:custGeom>
              <a:avLst/>
              <a:gdLst/>
              <a:ahLst/>
              <a:cxnLst/>
              <a:rect l="l" t="t" r="r" b="b"/>
              <a:pathLst>
                <a:path w="3274086" h="3940366">
                  <a:moveTo>
                    <a:pt x="0" y="0"/>
                  </a:moveTo>
                  <a:lnTo>
                    <a:pt x="3274085" y="0"/>
                  </a:lnTo>
                  <a:lnTo>
                    <a:pt x="3274085" y="3940366"/>
                  </a:lnTo>
                  <a:lnTo>
                    <a:pt x="0" y="3940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9" name="TextBox 8">
            <a:extLst>
              <a:ext uri="{FF2B5EF4-FFF2-40B4-BE49-F238E27FC236}">
                <a16:creationId xmlns:a16="http://schemas.microsoft.com/office/drawing/2014/main" id="{D91E416E-6C54-1D24-78BF-8CF305FAF9AE}"/>
              </a:ext>
            </a:extLst>
          </p:cNvPr>
          <p:cNvSpPr txBox="1"/>
          <p:nvPr/>
        </p:nvSpPr>
        <p:spPr>
          <a:xfrm>
            <a:off x="1036864" y="1284480"/>
            <a:ext cx="14420850" cy="1323439"/>
          </a:xfrm>
          <a:prstGeom prst="rect">
            <a:avLst/>
          </a:prstGeom>
          <a:noFill/>
        </p:spPr>
        <p:txBody>
          <a:bodyPr wrap="square" rtlCol="0">
            <a:spAutoFit/>
          </a:bodyPr>
          <a:lstStyle/>
          <a:p>
            <a:r>
              <a:rPr lang="en-US" sz="8000" b="1" dirty="0">
                <a:solidFill>
                  <a:schemeClr val="tx2">
                    <a:lumMod val="50000"/>
                  </a:schemeClr>
                </a:solidFill>
                <a:latin typeface="Arial" panose="020B0604020202020204" pitchFamily="34" charset="0"/>
                <a:cs typeface="Arial" panose="020B0604020202020204" pitchFamily="34" charset="0"/>
              </a:rPr>
              <a:t>CHƯƠNG I: VẬT LÍ NHIỆT</a:t>
            </a:r>
          </a:p>
        </p:txBody>
      </p:sp>
      <p:sp>
        <p:nvSpPr>
          <p:cNvPr id="11" name="TextBox 10">
            <a:extLst>
              <a:ext uri="{FF2B5EF4-FFF2-40B4-BE49-F238E27FC236}">
                <a16:creationId xmlns:a16="http://schemas.microsoft.com/office/drawing/2014/main" id="{8C24CF9E-5C61-158E-BFA5-5CA74D7B461A}"/>
              </a:ext>
            </a:extLst>
          </p:cNvPr>
          <p:cNvSpPr txBox="1"/>
          <p:nvPr/>
        </p:nvSpPr>
        <p:spPr>
          <a:xfrm>
            <a:off x="6019800" y="4185663"/>
            <a:ext cx="11631845" cy="3557512"/>
          </a:xfrm>
          <a:prstGeom prst="rect">
            <a:avLst/>
          </a:prstGeom>
          <a:noFill/>
        </p:spPr>
        <p:txBody>
          <a:bodyPr wrap="square">
            <a:spAutoFit/>
          </a:bodyPr>
          <a:lstStyle/>
          <a:p>
            <a:pPr>
              <a:lnSpc>
                <a:spcPct val="150000"/>
              </a:lnSpc>
            </a:pPr>
            <a:r>
              <a:rPr lang="en-US" sz="80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CẤU TRÚC CỦA CHẤT </a:t>
            </a:r>
          </a:p>
          <a:p>
            <a:pPr>
              <a:lnSpc>
                <a:spcPct val="150000"/>
              </a:lnSpc>
            </a:pPr>
            <a:r>
              <a:rPr lang="en-US" sz="80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SỰ CHUYỂN THỂ</a:t>
            </a:r>
            <a:endParaRPr lang="en-US" sz="8000" dirty="0">
              <a:solidFill>
                <a:srgbClr val="E6691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689716"/>
      </p:ext>
    </p:extLst>
  </p:cSld>
  <p:clrMapOvr>
    <a:masterClrMapping/>
  </p:clrMapOvr>
  <p:transition spd="med">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0FF19F6-B0A3-B540-A701-0BC958A20A2B}"/>
              </a:ext>
            </a:extLst>
          </p:cNvPr>
          <p:cNvGrpSpPr/>
          <p:nvPr/>
        </p:nvGrpSpPr>
        <p:grpSpPr>
          <a:xfrm>
            <a:off x="592377" y="195565"/>
            <a:ext cx="2507215" cy="2507215"/>
            <a:chOff x="0" y="0"/>
            <a:chExt cx="812800" cy="812800"/>
          </a:xfrm>
        </p:grpSpPr>
        <p:sp>
          <p:nvSpPr>
            <p:cNvPr id="3" name="Freeform 3">
              <a:extLst>
                <a:ext uri="{FF2B5EF4-FFF2-40B4-BE49-F238E27FC236}">
                  <a16:creationId xmlns:a16="http://schemas.microsoft.com/office/drawing/2014/main" id="{ED903C80-FC23-8F96-1FB8-5062F2F87144}"/>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sp>
        <p:sp>
          <p:nvSpPr>
            <p:cNvPr id="4" name="TextBox 4">
              <a:extLst>
                <a:ext uri="{FF2B5EF4-FFF2-40B4-BE49-F238E27FC236}">
                  <a16:creationId xmlns:a16="http://schemas.microsoft.com/office/drawing/2014/main" id="{C1603820-33D9-44E5-C9C4-EE5D6760326D}"/>
                </a:ext>
              </a:extLst>
            </p:cNvPr>
            <p:cNvSpPr txBox="1"/>
            <p:nvPr/>
          </p:nvSpPr>
          <p:spPr>
            <a:xfrm>
              <a:off x="127000" y="115436"/>
              <a:ext cx="558800" cy="539750"/>
            </a:xfrm>
            <a:prstGeom prst="rect">
              <a:avLst/>
            </a:prstGeom>
          </p:spPr>
          <p:txBody>
            <a:bodyPr lIns="50800" tIns="50800" rIns="50800" bIns="50800" rtlCol="0" anchor="ctr"/>
            <a:lstStyle/>
            <a:p>
              <a:pPr algn="ctr">
                <a:lnSpc>
                  <a:spcPct val="130000"/>
                </a:lnSpc>
              </a:pP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c</a:t>
              </a:r>
            </a:p>
          </p:txBody>
        </p:sp>
      </p:grpSp>
      <p:sp>
        <p:nvSpPr>
          <p:cNvPr id="7" name="TextBox 16">
            <a:extLst>
              <a:ext uri="{FF2B5EF4-FFF2-40B4-BE49-F238E27FC236}">
                <a16:creationId xmlns:a16="http://schemas.microsoft.com/office/drawing/2014/main" id="{4EDE3A36-D487-EAAA-3208-3BD2EFA13841}"/>
              </a:ext>
            </a:extLst>
          </p:cNvPr>
          <p:cNvSpPr txBox="1"/>
          <p:nvPr/>
        </p:nvSpPr>
        <p:spPr>
          <a:xfrm>
            <a:off x="10211953" y="2231309"/>
            <a:ext cx="7321158" cy="6793657"/>
          </a:xfrm>
          <a:prstGeom prst="rect">
            <a:avLst/>
          </a:prstGeom>
        </p:spPr>
        <p:txBody>
          <a:bodyPr lIns="254000" tIns="254000" rIns="254000" bIns="254000" rtlCol="0" anchor="ctr"/>
          <a:lstStyle/>
          <a:p>
            <a:pPr algn="ctr">
              <a:lnSpc>
                <a:spcPts val="3520"/>
              </a:lnSpc>
            </a:pPr>
            <a:endParaRPr/>
          </a:p>
        </p:txBody>
      </p:sp>
      <p:sp>
        <p:nvSpPr>
          <p:cNvPr id="15" name="TextBox 14">
            <a:extLst>
              <a:ext uri="{FF2B5EF4-FFF2-40B4-BE49-F238E27FC236}">
                <a16:creationId xmlns:a16="http://schemas.microsoft.com/office/drawing/2014/main" id="{11CEB9A7-6C8D-262F-821F-8EE27F042855}"/>
              </a:ext>
            </a:extLst>
          </p:cNvPr>
          <p:cNvSpPr txBox="1"/>
          <p:nvPr/>
        </p:nvSpPr>
        <p:spPr>
          <a:xfrm>
            <a:off x="984129" y="2999708"/>
            <a:ext cx="9970711" cy="349262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dirty="0">
                <a:latin typeface="Arial" panose="020B0604020202020204" pitchFamily="34" charset="0"/>
                <a:cs typeface="Arial" panose="020B0604020202020204" pitchFamily="34" charset="0"/>
              </a:rPr>
              <a:t>Lực </a:t>
            </a:r>
            <a:r>
              <a:rPr lang="en-US" sz="3800" dirty="0" err="1">
                <a:latin typeface="Arial" panose="020B0604020202020204" pitchFamily="34" charset="0"/>
                <a:cs typeface="Arial" panose="020B0604020202020204" pitchFamily="34" charset="0"/>
              </a:rPr>
              <a:t>liên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kết</a:t>
            </a:r>
            <a:r>
              <a:rPr lang="en-US" sz="3800" dirty="0">
                <a:latin typeface="Arial" panose="020B0604020202020204" pitchFamily="34" charset="0"/>
                <a:cs typeface="Arial" panose="020B0604020202020204" pitchFamily="34" charset="0"/>
              </a:rPr>
              <a:t> </a:t>
            </a:r>
            <a:r>
              <a:rPr lang="vi-VN" sz="3800" dirty="0">
                <a:latin typeface="Arial" panose="020B0604020202020204" pitchFamily="34" charset="0"/>
                <a:cs typeface="Arial" panose="020B0604020202020204" pitchFamily="34" charset="0"/>
              </a:rPr>
              <a:t>giữa các phân tử ở thể lỏng lớn hơn lực </a:t>
            </a:r>
            <a:r>
              <a:rPr lang="en-US" sz="3800" dirty="0" err="1">
                <a:latin typeface="Arial" panose="020B0604020202020204" pitchFamily="34" charset="0"/>
                <a:cs typeface="Arial" panose="020B0604020202020204" pitchFamily="34" charset="0"/>
              </a:rPr>
              <a:t>liên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kết</a:t>
            </a:r>
            <a:r>
              <a:rPr lang="en-US" sz="3800" dirty="0">
                <a:latin typeface="Arial" panose="020B0604020202020204" pitchFamily="34" charset="0"/>
                <a:cs typeface="Arial" panose="020B0604020202020204" pitchFamily="34" charset="0"/>
              </a:rPr>
              <a:t> </a:t>
            </a:r>
            <a:r>
              <a:rPr lang="vi-VN" sz="3800" dirty="0">
                <a:latin typeface="Arial" panose="020B0604020202020204" pitchFamily="34" charset="0"/>
                <a:cs typeface="Arial" panose="020B0604020202020204" pitchFamily="34" charset="0"/>
              </a:rPr>
              <a:t>giữa các phân tử ở thể khí nên giữ được các phân tử không chuyển động phân tán ra xa nhau. </a:t>
            </a:r>
            <a:endParaRPr lang="en-US" sz="38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3E5BA3FB-B086-DBDF-9E3D-CDCCB349593A}"/>
              </a:ext>
            </a:extLst>
          </p:cNvPr>
          <p:cNvGrpSpPr/>
          <p:nvPr/>
        </p:nvGrpSpPr>
        <p:grpSpPr>
          <a:xfrm>
            <a:off x="11349327" y="2262482"/>
            <a:ext cx="6277117" cy="6957624"/>
            <a:chOff x="11349327" y="2262482"/>
            <a:chExt cx="6277117" cy="6957624"/>
          </a:xfrm>
        </p:grpSpPr>
        <p:grpSp>
          <p:nvGrpSpPr>
            <p:cNvPr id="18" name="Group 17">
              <a:extLst>
                <a:ext uri="{FF2B5EF4-FFF2-40B4-BE49-F238E27FC236}">
                  <a16:creationId xmlns:a16="http://schemas.microsoft.com/office/drawing/2014/main" id="{4CA86FFD-9078-3110-D202-BD8EFB6AC237}"/>
                </a:ext>
              </a:extLst>
            </p:cNvPr>
            <p:cNvGrpSpPr/>
            <p:nvPr/>
          </p:nvGrpSpPr>
          <p:grpSpPr>
            <a:xfrm>
              <a:off x="11349327" y="2262482"/>
              <a:ext cx="6277117" cy="6957624"/>
              <a:chOff x="11255994" y="2197958"/>
              <a:chExt cx="6277117" cy="6957624"/>
            </a:xfrm>
          </p:grpSpPr>
          <p:sp>
            <p:nvSpPr>
              <p:cNvPr id="6" name="Freeform 15">
                <a:extLst>
                  <a:ext uri="{FF2B5EF4-FFF2-40B4-BE49-F238E27FC236}">
                    <a16:creationId xmlns:a16="http://schemas.microsoft.com/office/drawing/2014/main" id="{29306184-5F26-8793-5B4B-015B7A1A4CA5}"/>
                  </a:ext>
                </a:extLst>
              </p:cNvPr>
              <p:cNvSpPr/>
              <p:nvPr/>
            </p:nvSpPr>
            <p:spPr>
              <a:xfrm>
                <a:off x="11255994" y="2685462"/>
                <a:ext cx="6277117" cy="6470120"/>
              </a:xfrm>
              <a:custGeom>
                <a:avLst/>
                <a:gdLst/>
                <a:ahLst/>
                <a:cxnLst/>
                <a:rect l="l" t="t" r="r" b="b"/>
                <a:pathLst>
                  <a:path w="1736905" h="1640333">
                    <a:moveTo>
                      <a:pt x="0" y="0"/>
                    </a:moveTo>
                    <a:lnTo>
                      <a:pt x="1736905" y="0"/>
                    </a:lnTo>
                    <a:lnTo>
                      <a:pt x="1736905" y="1640333"/>
                    </a:lnTo>
                    <a:lnTo>
                      <a:pt x="0" y="1640333"/>
                    </a:lnTo>
                    <a:close/>
                  </a:path>
                </a:pathLst>
              </a:custGeom>
              <a:solidFill>
                <a:srgbClr val="FFEED2"/>
              </a:solidFill>
              <a:ln w="19050" cap="sq">
                <a:solidFill>
                  <a:srgbClr val="000000"/>
                </a:solidFill>
                <a:prstDash val="solid"/>
                <a:miter/>
              </a:ln>
            </p:spPr>
          </p:sp>
          <p:grpSp>
            <p:nvGrpSpPr>
              <p:cNvPr id="9" name="Group 20">
                <a:extLst>
                  <a:ext uri="{FF2B5EF4-FFF2-40B4-BE49-F238E27FC236}">
                    <a16:creationId xmlns:a16="http://schemas.microsoft.com/office/drawing/2014/main" id="{114BF439-96B7-FADD-BFB0-78BD5ECF0D8A}"/>
                  </a:ext>
                </a:extLst>
              </p:cNvPr>
              <p:cNvGrpSpPr/>
              <p:nvPr/>
            </p:nvGrpSpPr>
            <p:grpSpPr>
              <a:xfrm>
                <a:off x="12980697" y="2197958"/>
                <a:ext cx="3014374" cy="990599"/>
                <a:chOff x="47204" y="113044"/>
                <a:chExt cx="605678" cy="260898"/>
              </a:xfrm>
            </p:grpSpPr>
            <p:sp>
              <p:nvSpPr>
                <p:cNvPr id="10" name="Freeform 21">
                  <a:extLst>
                    <a:ext uri="{FF2B5EF4-FFF2-40B4-BE49-F238E27FC236}">
                      <a16:creationId xmlns:a16="http://schemas.microsoft.com/office/drawing/2014/main" id="{513BFFC2-47C8-57BE-419B-534D9D3C1DE4}"/>
                    </a:ext>
                  </a:extLst>
                </p:cNvPr>
                <p:cNvSpPr/>
                <p:nvPr/>
              </p:nvSpPr>
              <p:spPr>
                <a:xfrm>
                  <a:off x="47204" y="113044"/>
                  <a:ext cx="605678" cy="260898"/>
                </a:xfrm>
                <a:custGeom>
                  <a:avLst/>
                  <a:gdLst/>
                  <a:ahLst/>
                  <a:cxnLst/>
                  <a:rect l="l" t="t" r="r" b="b"/>
                  <a:pathLst>
                    <a:path w="605678" h="181658">
                      <a:moveTo>
                        <a:pt x="90829" y="0"/>
                      </a:moveTo>
                      <a:lnTo>
                        <a:pt x="514849" y="0"/>
                      </a:lnTo>
                      <a:cubicBezTo>
                        <a:pt x="538939" y="0"/>
                        <a:pt x="562041" y="9569"/>
                        <a:pt x="579075" y="26603"/>
                      </a:cubicBezTo>
                      <a:cubicBezTo>
                        <a:pt x="596109" y="43637"/>
                        <a:pt x="605678" y="66740"/>
                        <a:pt x="605678" y="90829"/>
                      </a:cubicBezTo>
                      <a:lnTo>
                        <a:pt x="605678" y="90829"/>
                      </a:lnTo>
                      <a:cubicBezTo>
                        <a:pt x="605678" y="140993"/>
                        <a:pt x="565013" y="181658"/>
                        <a:pt x="514849" y="181658"/>
                      </a:cubicBezTo>
                      <a:lnTo>
                        <a:pt x="90829" y="181658"/>
                      </a:lnTo>
                      <a:cubicBezTo>
                        <a:pt x="66740" y="181658"/>
                        <a:pt x="43637" y="172089"/>
                        <a:pt x="26603" y="155055"/>
                      </a:cubicBezTo>
                      <a:cubicBezTo>
                        <a:pt x="9569" y="138021"/>
                        <a:pt x="0" y="114918"/>
                        <a:pt x="0" y="90829"/>
                      </a:cubicBezTo>
                      <a:lnTo>
                        <a:pt x="0" y="90829"/>
                      </a:lnTo>
                      <a:cubicBezTo>
                        <a:pt x="0" y="66740"/>
                        <a:pt x="9569" y="43637"/>
                        <a:pt x="26603" y="26603"/>
                      </a:cubicBezTo>
                      <a:cubicBezTo>
                        <a:pt x="43637" y="9569"/>
                        <a:pt x="66740" y="0"/>
                        <a:pt x="90829" y="0"/>
                      </a:cubicBezTo>
                      <a:close/>
                    </a:path>
                  </a:pathLst>
                </a:custGeom>
                <a:solidFill>
                  <a:srgbClr val="5FA257"/>
                </a:solidFill>
                <a:ln w="19050" cap="rnd">
                  <a:solidFill>
                    <a:srgbClr val="000000"/>
                  </a:solidFill>
                  <a:prstDash val="solid"/>
                  <a:round/>
                </a:ln>
              </p:spPr>
            </p:sp>
            <p:sp>
              <p:nvSpPr>
                <p:cNvPr id="11" name="TextBox 22">
                  <a:extLst>
                    <a:ext uri="{FF2B5EF4-FFF2-40B4-BE49-F238E27FC236}">
                      <a16:creationId xmlns:a16="http://schemas.microsoft.com/office/drawing/2014/main" id="{1CEA75D1-F633-3E57-53A1-DFBC180BBA9F}"/>
                    </a:ext>
                  </a:extLst>
                </p:cNvPr>
                <p:cNvSpPr txBox="1"/>
                <p:nvPr/>
              </p:nvSpPr>
              <p:spPr>
                <a:xfrm>
                  <a:off x="47204" y="157035"/>
                  <a:ext cx="605678" cy="162608"/>
                </a:xfrm>
                <a:prstGeom prst="rect">
                  <a:avLst/>
                </a:prstGeom>
              </p:spPr>
              <p:txBody>
                <a:bodyPr lIns="50800" tIns="50800" rIns="50800" bIns="50800" rtlCol="0" anchor="ctr"/>
                <a:lstStyle/>
                <a:p>
                  <a:pPr algn="ct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lỏng</a:t>
                  </a:r>
                  <a:endParaRPr lang="en-US" sz="4000" b="1" dirty="0">
                    <a:solidFill>
                      <a:schemeClr val="bg1"/>
                    </a:solidFill>
                    <a:latin typeface="Arial" panose="020B0604020202020204" pitchFamily="34" charset="0"/>
                    <a:cs typeface="Arial" panose="020B0604020202020204" pitchFamily="34" charset="0"/>
                  </a:endParaRPr>
                </a:p>
              </p:txBody>
            </p:sp>
          </p:grpSp>
        </p:grpSp>
        <p:sp>
          <p:nvSpPr>
            <p:cNvPr id="5" name="Freeform 4">
              <a:extLst>
                <a:ext uri="{FF2B5EF4-FFF2-40B4-BE49-F238E27FC236}">
                  <a16:creationId xmlns:a16="http://schemas.microsoft.com/office/drawing/2014/main" id="{C7335B03-CD74-C355-4D0C-5A9F3E05A0CF}"/>
                </a:ext>
              </a:extLst>
            </p:cNvPr>
            <p:cNvSpPr/>
            <p:nvPr/>
          </p:nvSpPr>
          <p:spPr>
            <a:xfrm>
              <a:off x="12553952" y="4189877"/>
              <a:ext cx="3867866" cy="3910526"/>
            </a:xfrm>
            <a:custGeom>
              <a:avLst/>
              <a:gdLst/>
              <a:ahLst/>
              <a:cxnLst/>
              <a:rect l="l" t="t" r="r" b="b"/>
              <a:pathLst>
                <a:path w="3128552" h="3163058">
                  <a:moveTo>
                    <a:pt x="0" y="0"/>
                  </a:moveTo>
                  <a:lnTo>
                    <a:pt x="3128552" y="0"/>
                  </a:lnTo>
                  <a:lnTo>
                    <a:pt x="3128552" y="3163058"/>
                  </a:lnTo>
                  <a:lnTo>
                    <a:pt x="0" y="3163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sp>
        <p:nvSpPr>
          <p:cNvPr id="12" name="TextBox 11">
            <a:extLst>
              <a:ext uri="{FF2B5EF4-FFF2-40B4-BE49-F238E27FC236}">
                <a16:creationId xmlns:a16="http://schemas.microsoft.com/office/drawing/2014/main" id="{FEFFC838-6C4B-C00D-CFA4-84126A25DA06}"/>
              </a:ext>
            </a:extLst>
          </p:cNvPr>
          <p:cNvSpPr txBox="1"/>
          <p:nvPr/>
        </p:nvSpPr>
        <p:spPr>
          <a:xfrm>
            <a:off x="3491344" y="448527"/>
            <a:ext cx="13463785" cy="1738296"/>
          </a:xfrm>
          <a:prstGeom prst="rect">
            <a:avLst/>
          </a:prstGeom>
          <a:noFill/>
        </p:spPr>
        <p:txBody>
          <a:bodyPr wrap="square">
            <a:spAutoFit/>
          </a:bodyPr>
          <a:lstStyle/>
          <a:p>
            <a:pPr algn="just">
              <a:lnSpc>
                <a:spcPct val="150000"/>
              </a:lnSpc>
            </a:pPr>
            <a:r>
              <a:rPr lang="en-US" sz="3800" dirty="0" err="1">
                <a:latin typeface="Arial" panose="020B0604020202020204" pitchFamily="34" charset="0"/>
                <a:cs typeface="Arial" panose="020B0604020202020204" pitchFamily="34" charset="0"/>
              </a:rPr>
              <a:t>Chất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lỏng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riêng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chứa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vì</a:t>
            </a:r>
            <a:r>
              <a:rPr lang="en-US" sz="38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E408BEF2-FD20-29D9-EFD7-940537C5D25E}"/>
              </a:ext>
            </a:extLst>
          </p:cNvPr>
          <p:cNvSpPr txBox="1"/>
          <p:nvPr/>
        </p:nvSpPr>
        <p:spPr>
          <a:xfrm>
            <a:off x="1397484" y="8265266"/>
            <a:ext cx="9144000" cy="677108"/>
          </a:xfrm>
          <a:prstGeom prst="rect">
            <a:avLst/>
          </a:prstGeom>
          <a:noFill/>
        </p:spPr>
        <p:txBody>
          <a:bodyPr wrap="square">
            <a:spAutoFit/>
          </a:bodyPr>
          <a:lstStyle/>
          <a:p>
            <a:pPr algn="ctr"/>
            <a:r>
              <a:rPr lang="en-US" sz="3800" dirty="0">
                <a:solidFill>
                  <a:prstClr val="black"/>
                </a:solidFill>
                <a:latin typeface="Arial" panose="020B0604020202020204" pitchFamily="34" charset="0"/>
                <a:cs typeface="Arial" panose="020B0604020202020204" pitchFamily="34" charset="0"/>
              </a:rPr>
              <a:t>C</a:t>
            </a: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hất lỏng có thể tích riêng xác định.</a:t>
            </a:r>
            <a:endParaRPr lang="en-US" sz="3800" dirty="0"/>
          </a:p>
        </p:txBody>
      </p:sp>
      <p:sp>
        <p:nvSpPr>
          <p:cNvPr id="20" name="Arrow: Down 19">
            <a:extLst>
              <a:ext uri="{FF2B5EF4-FFF2-40B4-BE49-F238E27FC236}">
                <a16:creationId xmlns:a16="http://schemas.microsoft.com/office/drawing/2014/main" id="{5F418D3F-DCDD-7916-9F3D-10D8D93DC498}"/>
              </a:ext>
            </a:extLst>
          </p:cNvPr>
          <p:cNvSpPr/>
          <p:nvPr/>
        </p:nvSpPr>
        <p:spPr>
          <a:xfrm>
            <a:off x="5549171" y="6918548"/>
            <a:ext cx="840626" cy="920501"/>
          </a:xfrm>
          <a:prstGeom prst="downArrow">
            <a:avLst/>
          </a:prstGeom>
          <a:solidFill>
            <a:srgbClr val="D4152B"/>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5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down)">
                                      <p:cBhvr>
                                        <p:cTn id="28" dur="500"/>
                                        <p:tgtEl>
                                          <p:spTgt spid="20"/>
                                        </p:tgtEl>
                                      </p:cBhvr>
                                    </p:animEffect>
                                  </p:childTnLst>
                                </p:cTn>
                              </p:par>
                            </p:childTnLst>
                          </p:cTn>
                        </p:par>
                        <p:par>
                          <p:cTn id="29" fill="hold">
                            <p:stCondLst>
                              <p:cond delay="500"/>
                            </p:stCondLst>
                            <p:childTnLst>
                              <p:par>
                                <p:cTn id="30" presetID="16" presetClass="entr" presetSubtype="37"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out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6"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1CEB9A7-6C8D-262F-821F-8EE27F042855}"/>
              </a:ext>
            </a:extLst>
          </p:cNvPr>
          <p:cNvSpPr txBox="1"/>
          <p:nvPr/>
        </p:nvSpPr>
        <p:spPr>
          <a:xfrm>
            <a:off x="592374" y="3529680"/>
            <a:ext cx="10313022" cy="2615460"/>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dirty="0">
                <a:latin typeface="Arial" panose="020B0604020202020204" pitchFamily="34" charset="0"/>
                <a:cs typeface="Arial" panose="020B0604020202020204" pitchFamily="34" charset="0"/>
              </a:rPr>
              <a:t>Các phân tử ở thể lỏng cũng dao động xung quanh các vị trí cân bằng, nhưng những vị trí này không cố định mà di chuyển. </a:t>
            </a:r>
            <a:endParaRPr lang="en-US" sz="38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408BEF2-FD20-29D9-EFD7-940537C5D25E}"/>
              </a:ext>
            </a:extLst>
          </p:cNvPr>
          <p:cNvSpPr txBox="1"/>
          <p:nvPr/>
        </p:nvSpPr>
        <p:spPr>
          <a:xfrm>
            <a:off x="1338074" y="7886700"/>
            <a:ext cx="8821626" cy="1752211"/>
          </a:xfrm>
          <a:prstGeom prst="rect">
            <a:avLst/>
          </a:prstGeom>
          <a:noFill/>
        </p:spPr>
        <p:txBody>
          <a:bodyPr wrap="square">
            <a:spAutoFit/>
          </a:bodyPr>
          <a:lstStyle/>
          <a:p>
            <a:pPr algn="ctr">
              <a:lnSpc>
                <a:spcPct val="150000"/>
              </a:lnSpc>
            </a:pPr>
            <a:r>
              <a:rPr lang="en-US" sz="3800" dirty="0" err="1">
                <a:solidFill>
                  <a:prstClr val="black"/>
                </a:solidFill>
                <a:latin typeface="Arial" panose="020B0604020202020204" pitchFamily="34" charset="0"/>
                <a:cs typeface="Arial" panose="020B0604020202020204" pitchFamily="34" charset="0"/>
              </a:rPr>
              <a:t>Chất</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lỏng</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không</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có</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hình</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dạng</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riêng</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mà</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có</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hình</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dạng</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của</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phần</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bình</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chứa</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nó</a:t>
            </a:r>
            <a:r>
              <a:rPr lang="en-US" sz="3800" dirty="0">
                <a:solidFill>
                  <a:prstClr val="black"/>
                </a:solidFill>
                <a:latin typeface="Arial" panose="020B0604020202020204" pitchFamily="34" charset="0"/>
                <a:cs typeface="Arial" panose="020B0604020202020204" pitchFamily="34" charset="0"/>
              </a:rPr>
              <a:t>.</a:t>
            </a:r>
            <a:endParaRPr lang="en-US" sz="3800" dirty="0"/>
          </a:p>
        </p:txBody>
      </p:sp>
      <p:pic>
        <p:nvPicPr>
          <p:cNvPr id="13" name="Picture 12">
            <a:extLst>
              <a:ext uri="{FF2B5EF4-FFF2-40B4-BE49-F238E27FC236}">
                <a16:creationId xmlns:a16="http://schemas.microsoft.com/office/drawing/2014/main" id="{20650CF2-692E-C6E1-81A1-F7EF561F8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81044">
            <a:off x="4912148" y="6396499"/>
            <a:ext cx="1673471" cy="1416872"/>
          </a:xfrm>
          <a:prstGeom prst="rect">
            <a:avLst/>
          </a:prstGeom>
        </p:spPr>
      </p:pic>
      <p:grpSp>
        <p:nvGrpSpPr>
          <p:cNvPr id="14" name="Group 13">
            <a:extLst>
              <a:ext uri="{FF2B5EF4-FFF2-40B4-BE49-F238E27FC236}">
                <a16:creationId xmlns:a16="http://schemas.microsoft.com/office/drawing/2014/main" id="{8267AAA8-9510-AC9A-333F-E5DAF3048BD7}"/>
              </a:ext>
            </a:extLst>
          </p:cNvPr>
          <p:cNvGrpSpPr/>
          <p:nvPr/>
        </p:nvGrpSpPr>
        <p:grpSpPr>
          <a:xfrm>
            <a:off x="11349327" y="2262482"/>
            <a:ext cx="6277117" cy="6957624"/>
            <a:chOff x="11349327" y="2262482"/>
            <a:chExt cx="6277117" cy="6957624"/>
          </a:xfrm>
        </p:grpSpPr>
        <p:grpSp>
          <p:nvGrpSpPr>
            <p:cNvPr id="17" name="Group 16">
              <a:extLst>
                <a:ext uri="{FF2B5EF4-FFF2-40B4-BE49-F238E27FC236}">
                  <a16:creationId xmlns:a16="http://schemas.microsoft.com/office/drawing/2014/main" id="{75294ECA-460C-270B-0A1E-73FAFCF586FE}"/>
                </a:ext>
              </a:extLst>
            </p:cNvPr>
            <p:cNvGrpSpPr/>
            <p:nvPr/>
          </p:nvGrpSpPr>
          <p:grpSpPr>
            <a:xfrm>
              <a:off x="11349327" y="2262482"/>
              <a:ext cx="6277117" cy="6957624"/>
              <a:chOff x="11255994" y="2197958"/>
              <a:chExt cx="6277117" cy="6957624"/>
            </a:xfrm>
          </p:grpSpPr>
          <p:sp>
            <p:nvSpPr>
              <p:cNvPr id="21" name="Freeform 15">
                <a:extLst>
                  <a:ext uri="{FF2B5EF4-FFF2-40B4-BE49-F238E27FC236}">
                    <a16:creationId xmlns:a16="http://schemas.microsoft.com/office/drawing/2014/main" id="{FE5EF42D-8290-941D-D2BC-71B2F94BB0A0}"/>
                  </a:ext>
                </a:extLst>
              </p:cNvPr>
              <p:cNvSpPr/>
              <p:nvPr/>
            </p:nvSpPr>
            <p:spPr>
              <a:xfrm>
                <a:off x="11255994" y="2685462"/>
                <a:ext cx="6277117" cy="6470120"/>
              </a:xfrm>
              <a:custGeom>
                <a:avLst/>
                <a:gdLst/>
                <a:ahLst/>
                <a:cxnLst/>
                <a:rect l="l" t="t" r="r" b="b"/>
                <a:pathLst>
                  <a:path w="1736905" h="1640333">
                    <a:moveTo>
                      <a:pt x="0" y="0"/>
                    </a:moveTo>
                    <a:lnTo>
                      <a:pt x="1736905" y="0"/>
                    </a:lnTo>
                    <a:lnTo>
                      <a:pt x="1736905" y="1640333"/>
                    </a:lnTo>
                    <a:lnTo>
                      <a:pt x="0" y="1640333"/>
                    </a:lnTo>
                    <a:close/>
                  </a:path>
                </a:pathLst>
              </a:custGeom>
              <a:solidFill>
                <a:srgbClr val="FFEED2"/>
              </a:solidFill>
              <a:ln w="19050" cap="sq">
                <a:solidFill>
                  <a:srgbClr val="000000"/>
                </a:solidFill>
                <a:prstDash val="solid"/>
                <a:miter/>
              </a:ln>
            </p:spPr>
          </p:sp>
          <p:grpSp>
            <p:nvGrpSpPr>
              <p:cNvPr id="22" name="Group 20">
                <a:extLst>
                  <a:ext uri="{FF2B5EF4-FFF2-40B4-BE49-F238E27FC236}">
                    <a16:creationId xmlns:a16="http://schemas.microsoft.com/office/drawing/2014/main" id="{74438616-55A7-AC12-BFEC-D79397224AED}"/>
                  </a:ext>
                </a:extLst>
              </p:cNvPr>
              <p:cNvGrpSpPr/>
              <p:nvPr/>
            </p:nvGrpSpPr>
            <p:grpSpPr>
              <a:xfrm>
                <a:off x="12980697" y="2197958"/>
                <a:ext cx="3014374" cy="990599"/>
                <a:chOff x="47204" y="113044"/>
                <a:chExt cx="605678" cy="260898"/>
              </a:xfrm>
            </p:grpSpPr>
            <p:sp>
              <p:nvSpPr>
                <p:cNvPr id="23" name="Freeform 21">
                  <a:extLst>
                    <a:ext uri="{FF2B5EF4-FFF2-40B4-BE49-F238E27FC236}">
                      <a16:creationId xmlns:a16="http://schemas.microsoft.com/office/drawing/2014/main" id="{3E283719-5FA5-A8B9-CA83-09A2D91C7D2A}"/>
                    </a:ext>
                  </a:extLst>
                </p:cNvPr>
                <p:cNvSpPr/>
                <p:nvPr/>
              </p:nvSpPr>
              <p:spPr>
                <a:xfrm>
                  <a:off x="47204" y="113044"/>
                  <a:ext cx="605678" cy="260898"/>
                </a:xfrm>
                <a:custGeom>
                  <a:avLst/>
                  <a:gdLst/>
                  <a:ahLst/>
                  <a:cxnLst/>
                  <a:rect l="l" t="t" r="r" b="b"/>
                  <a:pathLst>
                    <a:path w="605678" h="181658">
                      <a:moveTo>
                        <a:pt x="90829" y="0"/>
                      </a:moveTo>
                      <a:lnTo>
                        <a:pt x="514849" y="0"/>
                      </a:lnTo>
                      <a:cubicBezTo>
                        <a:pt x="538939" y="0"/>
                        <a:pt x="562041" y="9569"/>
                        <a:pt x="579075" y="26603"/>
                      </a:cubicBezTo>
                      <a:cubicBezTo>
                        <a:pt x="596109" y="43637"/>
                        <a:pt x="605678" y="66740"/>
                        <a:pt x="605678" y="90829"/>
                      </a:cubicBezTo>
                      <a:lnTo>
                        <a:pt x="605678" y="90829"/>
                      </a:lnTo>
                      <a:cubicBezTo>
                        <a:pt x="605678" y="140993"/>
                        <a:pt x="565013" y="181658"/>
                        <a:pt x="514849" y="181658"/>
                      </a:cubicBezTo>
                      <a:lnTo>
                        <a:pt x="90829" y="181658"/>
                      </a:lnTo>
                      <a:cubicBezTo>
                        <a:pt x="66740" y="181658"/>
                        <a:pt x="43637" y="172089"/>
                        <a:pt x="26603" y="155055"/>
                      </a:cubicBezTo>
                      <a:cubicBezTo>
                        <a:pt x="9569" y="138021"/>
                        <a:pt x="0" y="114918"/>
                        <a:pt x="0" y="90829"/>
                      </a:cubicBezTo>
                      <a:lnTo>
                        <a:pt x="0" y="90829"/>
                      </a:lnTo>
                      <a:cubicBezTo>
                        <a:pt x="0" y="66740"/>
                        <a:pt x="9569" y="43637"/>
                        <a:pt x="26603" y="26603"/>
                      </a:cubicBezTo>
                      <a:cubicBezTo>
                        <a:pt x="43637" y="9569"/>
                        <a:pt x="66740" y="0"/>
                        <a:pt x="90829" y="0"/>
                      </a:cubicBezTo>
                      <a:close/>
                    </a:path>
                  </a:pathLst>
                </a:custGeom>
                <a:solidFill>
                  <a:srgbClr val="5FA257"/>
                </a:solidFill>
                <a:ln w="19050" cap="rnd">
                  <a:solidFill>
                    <a:srgbClr val="000000"/>
                  </a:solidFill>
                  <a:prstDash val="solid"/>
                  <a:round/>
                </a:ln>
              </p:spPr>
            </p:sp>
            <p:sp>
              <p:nvSpPr>
                <p:cNvPr id="24" name="TextBox 22">
                  <a:extLst>
                    <a:ext uri="{FF2B5EF4-FFF2-40B4-BE49-F238E27FC236}">
                      <a16:creationId xmlns:a16="http://schemas.microsoft.com/office/drawing/2014/main" id="{4BA00711-8B31-842A-3E77-7B84B32E7319}"/>
                    </a:ext>
                  </a:extLst>
                </p:cNvPr>
                <p:cNvSpPr txBox="1"/>
                <p:nvPr/>
              </p:nvSpPr>
              <p:spPr>
                <a:xfrm>
                  <a:off x="47204" y="157035"/>
                  <a:ext cx="605678" cy="162608"/>
                </a:xfrm>
                <a:prstGeom prst="rect">
                  <a:avLst/>
                </a:prstGeom>
              </p:spPr>
              <p:txBody>
                <a:bodyPr lIns="50800" tIns="50800" rIns="50800" bIns="50800" rtlCol="0" anchor="ctr"/>
                <a:lstStyle/>
                <a:p>
                  <a:pPr algn="ct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lỏng</a:t>
                  </a:r>
                  <a:endParaRPr lang="en-US" sz="4000" b="1" dirty="0">
                    <a:solidFill>
                      <a:schemeClr val="bg1"/>
                    </a:solidFill>
                    <a:latin typeface="Arial" panose="020B0604020202020204" pitchFamily="34" charset="0"/>
                    <a:cs typeface="Arial" panose="020B0604020202020204" pitchFamily="34" charset="0"/>
                  </a:endParaRPr>
                </a:p>
              </p:txBody>
            </p:sp>
          </p:grpSp>
        </p:grpSp>
        <p:sp>
          <p:nvSpPr>
            <p:cNvPr id="19" name="Freeform 4">
              <a:extLst>
                <a:ext uri="{FF2B5EF4-FFF2-40B4-BE49-F238E27FC236}">
                  <a16:creationId xmlns:a16="http://schemas.microsoft.com/office/drawing/2014/main" id="{A036E3F5-CFEC-CCBB-E918-E2638465376D}"/>
                </a:ext>
              </a:extLst>
            </p:cNvPr>
            <p:cNvSpPr/>
            <p:nvPr/>
          </p:nvSpPr>
          <p:spPr>
            <a:xfrm>
              <a:off x="12553952" y="4189877"/>
              <a:ext cx="3867866" cy="3910526"/>
            </a:xfrm>
            <a:custGeom>
              <a:avLst/>
              <a:gdLst/>
              <a:ahLst/>
              <a:cxnLst/>
              <a:rect l="l" t="t" r="r" b="b"/>
              <a:pathLst>
                <a:path w="3128552" h="3163058">
                  <a:moveTo>
                    <a:pt x="0" y="0"/>
                  </a:moveTo>
                  <a:lnTo>
                    <a:pt x="3128552" y="0"/>
                  </a:lnTo>
                  <a:lnTo>
                    <a:pt x="3128552" y="3163058"/>
                  </a:lnTo>
                  <a:lnTo>
                    <a:pt x="0" y="3163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sp>
        <p:nvSpPr>
          <p:cNvPr id="26" name="TextBox 25">
            <a:extLst>
              <a:ext uri="{FF2B5EF4-FFF2-40B4-BE49-F238E27FC236}">
                <a16:creationId xmlns:a16="http://schemas.microsoft.com/office/drawing/2014/main" id="{3E025AB3-7467-6617-1216-31FA1D67D090}"/>
              </a:ext>
            </a:extLst>
          </p:cNvPr>
          <p:cNvSpPr txBox="1"/>
          <p:nvPr/>
        </p:nvSpPr>
        <p:spPr>
          <a:xfrm>
            <a:off x="592375" y="637621"/>
            <a:ext cx="10313021" cy="2615460"/>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Tuy nhiên, lực này chưa đủ lớn như trong chất rắn để giữ các phân tử ở những vị trí xác định.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39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03315036">
            <a:hlinkClick r:id="" action="ppaction://media"/>
            <a:extLst>
              <a:ext uri="{FF2B5EF4-FFF2-40B4-BE49-F238E27FC236}">
                <a16:creationId xmlns:a16="http://schemas.microsoft.com/office/drawing/2014/main" id="{B9391512-D7DB-BBE2-B8F1-F5C3496D15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319248"/>
          </a:xfrm>
          <a:prstGeom prst="rect">
            <a:avLst/>
          </a:prstGeom>
        </p:spPr>
      </p:pic>
      <p:sp>
        <p:nvSpPr>
          <p:cNvPr id="3" name="TextBox 2">
            <a:extLst>
              <a:ext uri="{FF2B5EF4-FFF2-40B4-BE49-F238E27FC236}">
                <a16:creationId xmlns:a16="http://schemas.microsoft.com/office/drawing/2014/main" id="{F5D94878-CB40-4089-480C-332EA2564E44}"/>
              </a:ext>
            </a:extLst>
          </p:cNvPr>
          <p:cNvSpPr txBox="1"/>
          <p:nvPr/>
        </p:nvSpPr>
        <p:spPr>
          <a:xfrm>
            <a:off x="2971800" y="4076700"/>
            <a:ext cx="12344400"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Video </a:t>
            </a:r>
            <a:r>
              <a:rPr lang="en-US" sz="4400" b="1" dirty="0" err="1">
                <a:solidFill>
                  <a:schemeClr val="bg1"/>
                </a:solidFill>
                <a:latin typeface="Arial" panose="020B0604020202020204" pitchFamily="34" charset="0"/>
                <a:cs typeface="Arial" panose="020B0604020202020204" pitchFamily="34" charset="0"/>
              </a:rPr>
              <a:t>giải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thích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sự</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tồn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của</a:t>
            </a:r>
            <a:r>
              <a:rPr lang="en-US" sz="4400" b="1" dirty="0">
                <a:solidFill>
                  <a:schemeClr val="bg1"/>
                </a:solidFill>
                <a:latin typeface="Arial" panose="020B0604020202020204" pitchFamily="34" charset="0"/>
                <a:cs typeface="Arial" panose="020B0604020202020204" pitchFamily="34" charset="0"/>
              </a:rPr>
              <a:t> 3 </a:t>
            </a:r>
            <a:r>
              <a:rPr lang="en-US" sz="4400" b="1" dirty="0" err="1">
                <a:solidFill>
                  <a:schemeClr val="bg1"/>
                </a:solidFill>
                <a:latin typeface="Arial" panose="020B0604020202020204" pitchFamily="34" charset="0"/>
                <a:cs typeface="Arial" panose="020B0604020202020204" pitchFamily="34" charset="0"/>
              </a:rPr>
              <a:t>thể</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vật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chất</a:t>
            </a:r>
            <a:r>
              <a:rPr lang="en-US" sz="44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1404494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1B3C3A-01AE-8DB5-36BC-808C93BA5564}"/>
              </a:ext>
            </a:extLst>
          </p:cNvPr>
          <p:cNvSpPr txBox="1"/>
          <p:nvPr/>
        </p:nvSpPr>
        <p:spPr>
          <a:xfrm>
            <a:off x="0" y="638601"/>
            <a:ext cx="18288000" cy="1015663"/>
          </a:xfrm>
          <a:prstGeom prst="rect">
            <a:avLst/>
          </a:prstGeom>
          <a:noFill/>
        </p:spPr>
        <p:txBody>
          <a:bodyPr wrap="square" rtlCol="0">
            <a:spAutoFit/>
          </a:bodyPr>
          <a:lstStyle/>
          <a:p>
            <a:pPr algn="ctr"/>
            <a:r>
              <a:rPr lang="en-US" sz="6000" b="1" dirty="0">
                <a:solidFill>
                  <a:srgbClr val="D4152B"/>
                </a:solidFill>
                <a:latin typeface="Arial" panose="020B0604020202020204" pitchFamily="34" charset="0"/>
                <a:cs typeface="Arial" panose="020B0604020202020204" pitchFamily="34" charset="0"/>
              </a:rPr>
              <a:t>GHI NHỚ</a:t>
            </a:r>
          </a:p>
        </p:txBody>
      </p:sp>
      <p:grpSp>
        <p:nvGrpSpPr>
          <p:cNvPr id="4" name="Group 3">
            <a:extLst>
              <a:ext uri="{FF2B5EF4-FFF2-40B4-BE49-F238E27FC236}">
                <a16:creationId xmlns:a16="http://schemas.microsoft.com/office/drawing/2014/main" id="{085819B9-900C-706A-2D8A-3FF829874B2C}"/>
              </a:ext>
            </a:extLst>
          </p:cNvPr>
          <p:cNvGrpSpPr/>
          <p:nvPr/>
        </p:nvGrpSpPr>
        <p:grpSpPr>
          <a:xfrm>
            <a:off x="1828800" y="0"/>
            <a:ext cx="2514600" cy="2676658"/>
            <a:chOff x="1587205" y="3074686"/>
            <a:chExt cx="2894264" cy="3080790"/>
          </a:xfrm>
        </p:grpSpPr>
        <p:sp>
          <p:nvSpPr>
            <p:cNvPr id="5" name="Freeform 4">
              <a:extLst>
                <a:ext uri="{FF2B5EF4-FFF2-40B4-BE49-F238E27FC236}">
                  <a16:creationId xmlns:a16="http://schemas.microsoft.com/office/drawing/2014/main" id="{6B4FD071-A35C-B71B-F10C-4CE1B7B0FC0B}"/>
                </a:ext>
              </a:extLst>
            </p:cNvPr>
            <p:cNvSpPr/>
            <p:nvPr/>
          </p:nvSpPr>
          <p:spPr>
            <a:xfrm flipH="1">
              <a:off x="1587205" y="3625251"/>
              <a:ext cx="2410614" cy="2530225"/>
            </a:xfrm>
            <a:custGeom>
              <a:avLst/>
              <a:gdLst/>
              <a:ahLst/>
              <a:cxnLst/>
              <a:rect l="l" t="t" r="r" b="b"/>
              <a:pathLst>
                <a:path w="2410614" h="2530225">
                  <a:moveTo>
                    <a:pt x="2410615" y="0"/>
                  </a:moveTo>
                  <a:lnTo>
                    <a:pt x="0" y="0"/>
                  </a:lnTo>
                  <a:lnTo>
                    <a:pt x="0" y="2530225"/>
                  </a:lnTo>
                  <a:lnTo>
                    <a:pt x="2410615" y="2530225"/>
                  </a:lnTo>
                  <a:lnTo>
                    <a:pt x="241061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a:extLst>
                <a:ext uri="{FF2B5EF4-FFF2-40B4-BE49-F238E27FC236}">
                  <a16:creationId xmlns:a16="http://schemas.microsoft.com/office/drawing/2014/main" id="{0CDCE09B-CCDB-9586-7A79-39D08E399F1F}"/>
                </a:ext>
              </a:extLst>
            </p:cNvPr>
            <p:cNvSpPr/>
            <p:nvPr/>
          </p:nvSpPr>
          <p:spPr>
            <a:xfrm rot="560955">
              <a:off x="3371795" y="3074686"/>
              <a:ext cx="1109674" cy="2277316"/>
            </a:xfrm>
            <a:custGeom>
              <a:avLst/>
              <a:gdLst/>
              <a:ahLst/>
              <a:cxnLst/>
              <a:rect l="l" t="t" r="r" b="b"/>
              <a:pathLst>
                <a:path w="1317920" h="2704687">
                  <a:moveTo>
                    <a:pt x="0" y="0"/>
                  </a:moveTo>
                  <a:lnTo>
                    <a:pt x="1317920" y="0"/>
                  </a:lnTo>
                  <a:lnTo>
                    <a:pt x="1317920" y="2704687"/>
                  </a:lnTo>
                  <a:lnTo>
                    <a:pt x="0" y="2704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3" name="Rectangle: Rounded Corners 2">
            <a:extLst>
              <a:ext uri="{FF2B5EF4-FFF2-40B4-BE49-F238E27FC236}">
                <a16:creationId xmlns:a16="http://schemas.microsoft.com/office/drawing/2014/main" id="{ADA5CA2A-F0F1-D485-A12E-8DBE28F24A0E}"/>
              </a:ext>
            </a:extLst>
          </p:cNvPr>
          <p:cNvSpPr/>
          <p:nvPr/>
        </p:nvSpPr>
        <p:spPr>
          <a:xfrm>
            <a:off x="1447800" y="2176196"/>
            <a:ext cx="15392400" cy="2465614"/>
          </a:xfrm>
          <a:prstGeom prst="round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Dựa vào các đặc điểm sau đây của phân tử có thể nêu được </a:t>
            </a:r>
            <a:endParaRPr lang="en-US" sz="4000" dirty="0">
              <a:solidFill>
                <a:schemeClr val="tx1"/>
              </a:solidFill>
              <a:latin typeface="Arial" panose="020B0604020202020204" pitchFamily="34" charset="0"/>
              <a:cs typeface="Arial" panose="020B0604020202020204" pitchFamily="34" charset="0"/>
            </a:endParaRPr>
          </a:p>
          <a:p>
            <a:pPr algn="ctr">
              <a:lnSpc>
                <a:spcPct val="150000"/>
              </a:lnSpc>
            </a:pPr>
            <a:r>
              <a:rPr lang="vi-VN" sz="4000" dirty="0">
                <a:solidFill>
                  <a:schemeClr val="tx1"/>
                </a:solidFill>
                <a:latin typeface="Arial" panose="020B0604020202020204" pitchFamily="34" charset="0"/>
                <a:cs typeface="Arial" panose="020B0604020202020204" pitchFamily="34" charset="0"/>
              </a:rPr>
              <a:t>sơ lược cấu trúc của hầu hết các chất rắn, chất lỏng, chất khí:</a:t>
            </a:r>
            <a:endParaRPr lang="en-US" sz="400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E3F2EBB-216D-DAAA-4B27-79116D25F8F1}"/>
              </a:ext>
            </a:extLst>
          </p:cNvPr>
          <p:cNvSpPr txBox="1"/>
          <p:nvPr/>
        </p:nvSpPr>
        <p:spPr>
          <a:xfrm>
            <a:off x="4953000" y="5213615"/>
            <a:ext cx="11353800" cy="1824923"/>
          </a:xfrm>
          <a:prstGeom prst="rect">
            <a:avLst/>
          </a:prstGeom>
          <a:noFill/>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884D38EB-5D39-41B5-CF8D-4E33D445872A}"/>
              </a:ext>
            </a:extLst>
          </p:cNvPr>
          <p:cNvSpPr txBox="1"/>
          <p:nvPr/>
        </p:nvSpPr>
        <p:spPr>
          <a:xfrm>
            <a:off x="4953000" y="7610343"/>
            <a:ext cx="11353800" cy="1824923"/>
          </a:xfrm>
          <a:prstGeom prst="rect">
            <a:avLst/>
          </a:prstGeom>
          <a:noFill/>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mạnh</a:t>
            </a:r>
            <a:r>
              <a:rPr lang="en-US" sz="4000"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76BDC198-21B0-4A04-0554-CDEDF0CDB5E9}"/>
              </a:ext>
            </a:extLst>
          </p:cNvPr>
          <p:cNvPicPr>
            <a:picLocks noChangeAspect="1"/>
          </p:cNvPicPr>
          <p:nvPr/>
        </p:nvPicPr>
        <p:blipFill>
          <a:blip r:embed="rId6"/>
          <a:stretch>
            <a:fillRect/>
          </a:stretch>
        </p:blipFill>
        <p:spPr>
          <a:xfrm>
            <a:off x="3092652" y="5556210"/>
            <a:ext cx="1321930" cy="1316467"/>
          </a:xfrm>
          <a:prstGeom prst="rect">
            <a:avLst/>
          </a:prstGeom>
        </p:spPr>
      </p:pic>
      <p:pic>
        <p:nvPicPr>
          <p:cNvPr id="12" name="Picture 11">
            <a:extLst>
              <a:ext uri="{FF2B5EF4-FFF2-40B4-BE49-F238E27FC236}">
                <a16:creationId xmlns:a16="http://schemas.microsoft.com/office/drawing/2014/main" id="{CBC4B89F-4CE6-FDA0-2A12-131D4CA3A365}"/>
              </a:ext>
            </a:extLst>
          </p:cNvPr>
          <p:cNvPicPr>
            <a:picLocks noChangeAspect="1"/>
          </p:cNvPicPr>
          <p:nvPr/>
        </p:nvPicPr>
        <p:blipFill>
          <a:blip r:embed="rId6"/>
          <a:stretch>
            <a:fillRect/>
          </a:stretch>
        </p:blipFill>
        <p:spPr>
          <a:xfrm>
            <a:off x="3124180" y="7864570"/>
            <a:ext cx="1321930" cy="1316467"/>
          </a:xfrm>
          <a:prstGeom prst="rect">
            <a:avLst/>
          </a:prstGeom>
        </p:spPr>
      </p:pic>
      <p:cxnSp>
        <p:nvCxnSpPr>
          <p:cNvPr id="14" name="Connector: Elbow 13">
            <a:extLst>
              <a:ext uri="{FF2B5EF4-FFF2-40B4-BE49-F238E27FC236}">
                <a16:creationId xmlns:a16="http://schemas.microsoft.com/office/drawing/2014/main" id="{6734E1F2-C3D4-7F02-C2A8-2979FF3AAA6E}"/>
              </a:ext>
            </a:extLst>
          </p:cNvPr>
          <p:cNvCxnSpPr>
            <a:endCxn id="11" idx="1"/>
          </p:cNvCxnSpPr>
          <p:nvPr/>
        </p:nvCxnSpPr>
        <p:spPr>
          <a:xfrm rot="16200000" flipH="1">
            <a:off x="1903009" y="5024801"/>
            <a:ext cx="1572634" cy="806652"/>
          </a:xfrm>
          <a:prstGeom prst="bentConnector2">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791A7EC7-51C6-DFE9-E71C-94CAB129CF41}"/>
              </a:ext>
            </a:extLst>
          </p:cNvPr>
          <p:cNvCxnSpPr>
            <a:endCxn id="12" idx="1"/>
          </p:cNvCxnSpPr>
          <p:nvPr/>
        </p:nvCxnSpPr>
        <p:spPr>
          <a:xfrm rot="16200000" flipH="1">
            <a:off x="764593" y="6163217"/>
            <a:ext cx="3880994" cy="838180"/>
          </a:xfrm>
          <a:prstGeom prst="bentConnector2">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46233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9E4"/>
        </a:solidFill>
        <a:effectLst/>
      </p:bgPr>
    </p:bg>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752714FC-797E-0B33-5C0E-C353C3AB39F5}"/>
              </a:ext>
            </a:extLst>
          </p:cNvPr>
          <p:cNvGrpSpPr/>
          <p:nvPr/>
        </p:nvGrpSpPr>
        <p:grpSpPr>
          <a:xfrm>
            <a:off x="1521094" y="1250425"/>
            <a:ext cx="15245812" cy="4121676"/>
            <a:chOff x="0" y="0"/>
            <a:chExt cx="4015358" cy="1277672"/>
          </a:xfrm>
        </p:grpSpPr>
        <p:sp>
          <p:nvSpPr>
            <p:cNvPr id="4" name="Freeform 8">
              <a:extLst>
                <a:ext uri="{FF2B5EF4-FFF2-40B4-BE49-F238E27FC236}">
                  <a16:creationId xmlns:a16="http://schemas.microsoft.com/office/drawing/2014/main" id="{D8125EE2-BCC5-48B6-6403-31E72AECDDA1}"/>
                </a:ext>
              </a:extLst>
            </p:cNvPr>
            <p:cNvSpPr/>
            <p:nvPr/>
          </p:nvSpPr>
          <p:spPr>
            <a:xfrm>
              <a:off x="0" y="0"/>
              <a:ext cx="4015358" cy="1277672"/>
            </a:xfrm>
            <a:custGeom>
              <a:avLst/>
              <a:gdLst/>
              <a:ahLst/>
              <a:cxnLst/>
              <a:rect l="l" t="t" r="r" b="b"/>
              <a:pathLst>
                <a:path w="4015358" h="1277672">
                  <a:moveTo>
                    <a:pt x="20312" y="0"/>
                  </a:moveTo>
                  <a:lnTo>
                    <a:pt x="3995046" y="0"/>
                  </a:lnTo>
                  <a:cubicBezTo>
                    <a:pt x="4000433" y="0"/>
                    <a:pt x="4005599" y="2140"/>
                    <a:pt x="4009409" y="5949"/>
                  </a:cubicBezTo>
                  <a:cubicBezTo>
                    <a:pt x="4013218" y="9759"/>
                    <a:pt x="4015358" y="14925"/>
                    <a:pt x="4015358" y="20312"/>
                  </a:cubicBezTo>
                  <a:lnTo>
                    <a:pt x="4015358" y="1257360"/>
                  </a:lnTo>
                  <a:cubicBezTo>
                    <a:pt x="4015358" y="1268578"/>
                    <a:pt x="4006264" y="1277672"/>
                    <a:pt x="3995046" y="1277672"/>
                  </a:cubicBezTo>
                  <a:lnTo>
                    <a:pt x="20312" y="1277672"/>
                  </a:lnTo>
                  <a:cubicBezTo>
                    <a:pt x="9094" y="1277672"/>
                    <a:pt x="0" y="1268578"/>
                    <a:pt x="0" y="1257360"/>
                  </a:cubicBezTo>
                  <a:lnTo>
                    <a:pt x="0" y="20312"/>
                  </a:lnTo>
                  <a:cubicBezTo>
                    <a:pt x="0" y="9094"/>
                    <a:pt x="9094" y="0"/>
                    <a:pt x="20312" y="0"/>
                  </a:cubicBezTo>
                  <a:close/>
                </a:path>
              </a:pathLst>
            </a:custGeom>
            <a:solidFill>
              <a:srgbClr val="B1E5DB"/>
            </a:solidFill>
            <a:ln w="28575" cap="rnd">
              <a:solidFill>
                <a:srgbClr val="262627"/>
              </a:solidFill>
              <a:prstDash val="solid"/>
              <a:round/>
            </a:ln>
          </p:spPr>
        </p:sp>
        <p:sp>
          <p:nvSpPr>
            <p:cNvPr id="5" name="TextBox 9">
              <a:extLst>
                <a:ext uri="{FF2B5EF4-FFF2-40B4-BE49-F238E27FC236}">
                  <a16:creationId xmlns:a16="http://schemas.microsoft.com/office/drawing/2014/main" id="{CD71E8B6-C6FF-820D-3B2F-401BEAF793A9}"/>
                </a:ext>
              </a:extLst>
            </p:cNvPr>
            <p:cNvSpPr txBox="1"/>
            <p:nvPr/>
          </p:nvSpPr>
          <p:spPr>
            <a:xfrm>
              <a:off x="0" y="-76200"/>
              <a:ext cx="4015358" cy="1353872"/>
            </a:xfrm>
            <a:prstGeom prst="rect">
              <a:avLst/>
            </a:prstGeom>
          </p:spPr>
          <p:txBody>
            <a:bodyPr lIns="50800" tIns="50800" rIns="50800" bIns="50800" rtlCol="0" anchor="ctr"/>
            <a:lstStyle/>
            <a:p>
              <a:pPr algn="ctr">
                <a:lnSpc>
                  <a:spcPts val="2659"/>
                </a:lnSpc>
              </a:pPr>
              <a:endParaRPr/>
            </a:p>
          </p:txBody>
        </p:sp>
      </p:grpSp>
      <p:sp>
        <p:nvSpPr>
          <p:cNvPr id="6" name="TextBox 10">
            <a:extLst>
              <a:ext uri="{FF2B5EF4-FFF2-40B4-BE49-F238E27FC236}">
                <a16:creationId xmlns:a16="http://schemas.microsoft.com/office/drawing/2014/main" id="{5407D58F-8111-2519-AF64-6564A59FD44C}"/>
              </a:ext>
            </a:extLst>
          </p:cNvPr>
          <p:cNvSpPr txBox="1"/>
          <p:nvPr/>
        </p:nvSpPr>
        <p:spPr>
          <a:xfrm>
            <a:off x="2774560" y="2757265"/>
            <a:ext cx="12738875" cy="1107996"/>
          </a:xfrm>
          <a:prstGeom prst="rect">
            <a:avLst/>
          </a:prstGeom>
        </p:spPr>
        <p:txBody>
          <a:bodyPr lIns="0" tIns="0" rIns="0" bIns="0" rtlCol="0" anchor="t">
            <a:spAutoFit/>
          </a:bodyPr>
          <a:lstStyle/>
          <a:p>
            <a:pPr algn="ctr"/>
            <a:r>
              <a:rPr lang="en-US" sz="7200" b="1" dirty="0">
                <a:solidFill>
                  <a:srgbClr val="262627"/>
                </a:solidFill>
                <a:latin typeface="Arial" panose="020B0604020202020204" pitchFamily="34" charset="0"/>
                <a:cs typeface="Arial" panose="020B0604020202020204" pitchFamily="34" charset="0"/>
              </a:rPr>
              <a:t>III. SỰ CHUYỂN THỂ</a:t>
            </a:r>
          </a:p>
        </p:txBody>
      </p:sp>
      <p:grpSp>
        <p:nvGrpSpPr>
          <p:cNvPr id="23" name="Group 22">
            <a:extLst>
              <a:ext uri="{FF2B5EF4-FFF2-40B4-BE49-F238E27FC236}">
                <a16:creationId xmlns:a16="http://schemas.microsoft.com/office/drawing/2014/main" id="{B30597DD-5DC7-DC13-678A-AFCCCB9B7866}"/>
              </a:ext>
            </a:extLst>
          </p:cNvPr>
          <p:cNvGrpSpPr/>
          <p:nvPr/>
        </p:nvGrpSpPr>
        <p:grpSpPr>
          <a:xfrm>
            <a:off x="1220310" y="6129529"/>
            <a:ext cx="15847375" cy="2910510"/>
            <a:chOff x="1978155" y="6465909"/>
            <a:chExt cx="14297873" cy="2625930"/>
          </a:xfrm>
        </p:grpSpPr>
        <p:sp>
          <p:nvSpPr>
            <p:cNvPr id="8" name="Freeform 12">
              <a:extLst>
                <a:ext uri="{FF2B5EF4-FFF2-40B4-BE49-F238E27FC236}">
                  <a16:creationId xmlns:a16="http://schemas.microsoft.com/office/drawing/2014/main" id="{62615A84-229D-ED71-1472-A0CE877C4EAE}"/>
                </a:ext>
              </a:extLst>
            </p:cNvPr>
            <p:cNvSpPr/>
            <p:nvPr/>
          </p:nvSpPr>
          <p:spPr>
            <a:xfrm>
              <a:off x="12704557" y="6779196"/>
              <a:ext cx="814738" cy="1999356"/>
            </a:xfrm>
            <a:custGeom>
              <a:avLst/>
              <a:gdLst/>
              <a:ahLst/>
              <a:cxnLst/>
              <a:rect l="l" t="t" r="r" b="b"/>
              <a:pathLst>
                <a:path w="814738" h="1999356">
                  <a:moveTo>
                    <a:pt x="0" y="0"/>
                  </a:moveTo>
                  <a:lnTo>
                    <a:pt x="814737" y="0"/>
                  </a:lnTo>
                  <a:lnTo>
                    <a:pt x="814737" y="1999356"/>
                  </a:lnTo>
                  <a:lnTo>
                    <a:pt x="0" y="1999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13">
              <a:extLst>
                <a:ext uri="{FF2B5EF4-FFF2-40B4-BE49-F238E27FC236}">
                  <a16:creationId xmlns:a16="http://schemas.microsoft.com/office/drawing/2014/main" id="{2D489CF1-997C-5097-DEDB-64C3ACC3AA61}"/>
                </a:ext>
              </a:extLst>
            </p:cNvPr>
            <p:cNvSpPr/>
            <p:nvPr/>
          </p:nvSpPr>
          <p:spPr>
            <a:xfrm>
              <a:off x="4734890" y="6779196"/>
              <a:ext cx="814738" cy="1999356"/>
            </a:xfrm>
            <a:custGeom>
              <a:avLst/>
              <a:gdLst/>
              <a:ahLst/>
              <a:cxnLst/>
              <a:rect l="l" t="t" r="r" b="b"/>
              <a:pathLst>
                <a:path w="814738" h="1999356">
                  <a:moveTo>
                    <a:pt x="0" y="0"/>
                  </a:moveTo>
                  <a:lnTo>
                    <a:pt x="814737" y="0"/>
                  </a:lnTo>
                  <a:lnTo>
                    <a:pt x="814737" y="1999356"/>
                  </a:lnTo>
                  <a:lnTo>
                    <a:pt x="0" y="1999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4">
              <a:extLst>
                <a:ext uri="{FF2B5EF4-FFF2-40B4-BE49-F238E27FC236}">
                  <a16:creationId xmlns:a16="http://schemas.microsoft.com/office/drawing/2014/main" id="{F30EBEB2-2BE5-EA94-DAA9-F14854386EDC}"/>
                </a:ext>
              </a:extLst>
            </p:cNvPr>
            <p:cNvSpPr/>
            <p:nvPr/>
          </p:nvSpPr>
          <p:spPr>
            <a:xfrm>
              <a:off x="8426868" y="6924943"/>
              <a:ext cx="1400447" cy="1707863"/>
            </a:xfrm>
            <a:custGeom>
              <a:avLst/>
              <a:gdLst/>
              <a:ahLst/>
              <a:cxnLst/>
              <a:rect l="l" t="t" r="r" b="b"/>
              <a:pathLst>
                <a:path w="1400447" h="1707863">
                  <a:moveTo>
                    <a:pt x="0" y="0"/>
                  </a:moveTo>
                  <a:lnTo>
                    <a:pt x="1400448" y="0"/>
                  </a:lnTo>
                  <a:lnTo>
                    <a:pt x="1400448" y="1707862"/>
                  </a:lnTo>
                  <a:lnTo>
                    <a:pt x="0" y="17078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1" name="Group 15">
              <a:extLst>
                <a:ext uri="{FF2B5EF4-FFF2-40B4-BE49-F238E27FC236}">
                  <a16:creationId xmlns:a16="http://schemas.microsoft.com/office/drawing/2014/main" id="{1F3D481E-39BE-6F82-512A-67604A822915}"/>
                </a:ext>
              </a:extLst>
            </p:cNvPr>
            <p:cNvGrpSpPr>
              <a:grpSpLocks noChangeAspect="1"/>
            </p:cNvGrpSpPr>
            <p:nvPr/>
          </p:nvGrpSpPr>
          <p:grpSpPr>
            <a:xfrm>
              <a:off x="1978155" y="6465909"/>
              <a:ext cx="2636228" cy="2625930"/>
              <a:chOff x="0" y="0"/>
              <a:chExt cx="6502400" cy="6477000"/>
            </a:xfrm>
          </p:grpSpPr>
          <p:sp>
            <p:nvSpPr>
              <p:cNvPr id="12" name="Freeform 16">
                <a:extLst>
                  <a:ext uri="{FF2B5EF4-FFF2-40B4-BE49-F238E27FC236}">
                    <a16:creationId xmlns:a16="http://schemas.microsoft.com/office/drawing/2014/main" id="{05D8BF40-EDC3-865D-3AC9-E0C37976540E}"/>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4922" r="-24922"/>
                </a:stretch>
              </a:blipFill>
              <a:ln>
                <a:noFill/>
              </a:ln>
            </p:spPr>
          </p:sp>
          <p:sp>
            <p:nvSpPr>
              <p:cNvPr id="13" name="Freeform 17">
                <a:extLst>
                  <a:ext uri="{FF2B5EF4-FFF2-40B4-BE49-F238E27FC236}">
                    <a16:creationId xmlns:a16="http://schemas.microsoft.com/office/drawing/2014/main" id="{48CD17D6-5F91-2531-2DDC-3179FE22F532}"/>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sp>
        </p:grpSp>
        <p:grpSp>
          <p:nvGrpSpPr>
            <p:cNvPr id="14" name="Group 18">
              <a:extLst>
                <a:ext uri="{FF2B5EF4-FFF2-40B4-BE49-F238E27FC236}">
                  <a16:creationId xmlns:a16="http://schemas.microsoft.com/office/drawing/2014/main" id="{EBDE1DAD-128F-9A64-B435-1C5E9EA77D06}"/>
                </a:ext>
              </a:extLst>
            </p:cNvPr>
            <p:cNvGrpSpPr>
              <a:grpSpLocks noChangeAspect="1"/>
            </p:cNvGrpSpPr>
            <p:nvPr/>
          </p:nvGrpSpPr>
          <p:grpSpPr>
            <a:xfrm>
              <a:off x="5670134" y="6465909"/>
              <a:ext cx="2636228" cy="2625930"/>
              <a:chOff x="0" y="0"/>
              <a:chExt cx="6502400" cy="6477000"/>
            </a:xfrm>
          </p:grpSpPr>
          <p:sp>
            <p:nvSpPr>
              <p:cNvPr id="15" name="Freeform 19">
                <a:extLst>
                  <a:ext uri="{FF2B5EF4-FFF2-40B4-BE49-F238E27FC236}">
                    <a16:creationId xmlns:a16="http://schemas.microsoft.com/office/drawing/2014/main" id="{079298AB-7A5F-3DA1-5AB6-91A6B862AB68}"/>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223" t="-25187" r="223" b="-25187"/>
                </a:stretch>
              </a:blipFill>
              <a:ln>
                <a:noFill/>
              </a:ln>
            </p:spPr>
          </p:sp>
          <p:sp>
            <p:nvSpPr>
              <p:cNvPr id="16" name="Freeform 20">
                <a:extLst>
                  <a:ext uri="{FF2B5EF4-FFF2-40B4-BE49-F238E27FC236}">
                    <a16:creationId xmlns:a16="http://schemas.microsoft.com/office/drawing/2014/main" id="{2D59ED96-E17C-0D30-68A2-5AF2B9349903}"/>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sp>
        </p:grpSp>
        <p:grpSp>
          <p:nvGrpSpPr>
            <p:cNvPr id="17" name="Group 21">
              <a:extLst>
                <a:ext uri="{FF2B5EF4-FFF2-40B4-BE49-F238E27FC236}">
                  <a16:creationId xmlns:a16="http://schemas.microsoft.com/office/drawing/2014/main" id="{CCC81DC6-2C9B-7FF6-B4EB-B1B398D8AC98}"/>
                </a:ext>
              </a:extLst>
            </p:cNvPr>
            <p:cNvGrpSpPr>
              <a:grpSpLocks noChangeAspect="1"/>
            </p:cNvGrpSpPr>
            <p:nvPr/>
          </p:nvGrpSpPr>
          <p:grpSpPr>
            <a:xfrm>
              <a:off x="9947822" y="6465909"/>
              <a:ext cx="2636228" cy="2625930"/>
              <a:chOff x="0" y="0"/>
              <a:chExt cx="6502400" cy="6477000"/>
            </a:xfrm>
          </p:grpSpPr>
          <p:sp>
            <p:nvSpPr>
              <p:cNvPr id="18" name="Freeform 22">
                <a:extLst>
                  <a:ext uri="{FF2B5EF4-FFF2-40B4-BE49-F238E27FC236}">
                    <a16:creationId xmlns:a16="http://schemas.microsoft.com/office/drawing/2014/main" id="{46677FE7-5CCD-CD03-7BFF-BEEC9D0EC926}"/>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0"/>
                <a:stretch>
                  <a:fillRect l="-24572" r="-24572"/>
                </a:stretch>
              </a:blipFill>
              <a:ln>
                <a:noFill/>
              </a:ln>
            </p:spPr>
          </p:sp>
          <p:sp>
            <p:nvSpPr>
              <p:cNvPr id="19" name="Freeform 23">
                <a:extLst>
                  <a:ext uri="{FF2B5EF4-FFF2-40B4-BE49-F238E27FC236}">
                    <a16:creationId xmlns:a16="http://schemas.microsoft.com/office/drawing/2014/main" id="{45DAE18C-89C6-AB97-1131-7212F1C643A5}"/>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sp>
        </p:grpSp>
        <p:grpSp>
          <p:nvGrpSpPr>
            <p:cNvPr id="20" name="Group 24">
              <a:extLst>
                <a:ext uri="{FF2B5EF4-FFF2-40B4-BE49-F238E27FC236}">
                  <a16:creationId xmlns:a16="http://schemas.microsoft.com/office/drawing/2014/main" id="{79065BA1-D9B3-6711-87FE-5EAEF0BC8464}"/>
                </a:ext>
              </a:extLst>
            </p:cNvPr>
            <p:cNvGrpSpPr>
              <a:grpSpLocks noChangeAspect="1"/>
            </p:cNvGrpSpPr>
            <p:nvPr/>
          </p:nvGrpSpPr>
          <p:grpSpPr>
            <a:xfrm>
              <a:off x="13639800" y="6465909"/>
              <a:ext cx="2636228" cy="2625930"/>
              <a:chOff x="0" y="0"/>
              <a:chExt cx="6502400" cy="6477000"/>
            </a:xfrm>
          </p:grpSpPr>
          <p:sp>
            <p:nvSpPr>
              <p:cNvPr id="21" name="Freeform 25">
                <a:extLst>
                  <a:ext uri="{FF2B5EF4-FFF2-40B4-BE49-F238E27FC236}">
                    <a16:creationId xmlns:a16="http://schemas.microsoft.com/office/drawing/2014/main" id="{A7911EF4-F444-9F47-93DD-91A7FF23CAF4}"/>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1"/>
                <a:stretch>
                  <a:fillRect l="-16258" r="-16258"/>
                </a:stretch>
              </a:blipFill>
              <a:ln>
                <a:noFill/>
              </a:ln>
            </p:spPr>
          </p:sp>
          <p:sp>
            <p:nvSpPr>
              <p:cNvPr id="22" name="Freeform 26">
                <a:extLst>
                  <a:ext uri="{FF2B5EF4-FFF2-40B4-BE49-F238E27FC236}">
                    <a16:creationId xmlns:a16="http://schemas.microsoft.com/office/drawing/2014/main" id="{E28BD486-23F6-BE2D-475F-50C9F6C06157}"/>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sp>
        </p:grpSp>
      </p:grpSp>
    </p:spTree>
    <p:extLst>
      <p:ext uri="{BB962C8B-B14F-4D97-AF65-F5344CB8AC3E}">
        <p14:creationId xmlns:p14="http://schemas.microsoft.com/office/powerpoint/2010/main" val="3293500329"/>
      </p:ext>
    </p:extLst>
  </p:cSld>
  <p:clrMapOvr>
    <a:masterClrMapping/>
  </p:clrMapOvr>
  <p:transition spd="med">
    <p:plu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140C4-EDE8-635E-3ABC-EAC65A6A7C90}"/>
              </a:ext>
            </a:extLst>
          </p:cNvPr>
          <p:cNvGrpSpPr/>
          <p:nvPr/>
        </p:nvGrpSpPr>
        <p:grpSpPr>
          <a:xfrm>
            <a:off x="0" y="571500"/>
            <a:ext cx="7315200" cy="1295400"/>
            <a:chOff x="0" y="723900"/>
            <a:chExt cx="7315200" cy="1295400"/>
          </a:xfrm>
        </p:grpSpPr>
        <p:sp>
          <p:nvSpPr>
            <p:cNvPr id="2" name="Oval 1">
              <a:extLst>
                <a:ext uri="{FF2B5EF4-FFF2-40B4-BE49-F238E27FC236}">
                  <a16:creationId xmlns:a16="http://schemas.microsoft.com/office/drawing/2014/main" id="{DCA4974E-8850-EF80-B79B-16050D9F46C5}"/>
                </a:ext>
              </a:extLst>
            </p:cNvPr>
            <p:cNvSpPr/>
            <p:nvPr/>
          </p:nvSpPr>
          <p:spPr>
            <a:xfrm>
              <a:off x="838200" y="723900"/>
              <a:ext cx="1295400" cy="1295400"/>
            </a:xfrm>
            <a:prstGeom prst="ellipse">
              <a:avLst/>
            </a:prstGeom>
            <a:solidFill>
              <a:srgbClr val="ED7D3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p>
          </p:txBody>
        </p:sp>
        <p:cxnSp>
          <p:nvCxnSpPr>
            <p:cNvPr id="4" name="Straight Connector 3">
              <a:extLst>
                <a:ext uri="{FF2B5EF4-FFF2-40B4-BE49-F238E27FC236}">
                  <a16:creationId xmlns:a16="http://schemas.microsoft.com/office/drawing/2014/main" id="{53930E52-90EF-F59D-6CE5-ED3C0274FCF4}"/>
                </a:ext>
              </a:extLst>
            </p:cNvPr>
            <p:cNvCxnSpPr>
              <a:cxnSpLocks/>
              <a:stCxn id="2" idx="2"/>
            </p:cNvCxnSpPr>
            <p:nvPr/>
          </p:nvCxnSpPr>
          <p:spPr>
            <a:xfrm flipH="1">
              <a:off x="0" y="1371600"/>
              <a:ext cx="838200" cy="0"/>
            </a:xfrm>
            <a:prstGeom prst="line">
              <a:avLst/>
            </a:prstGeom>
            <a:ln w="38100"/>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83738FA-8C63-DDC2-6A53-54EF1C02212F}"/>
                </a:ext>
              </a:extLst>
            </p:cNvPr>
            <p:cNvSpPr txBox="1"/>
            <p:nvPr/>
          </p:nvSpPr>
          <p:spPr>
            <a:xfrm>
              <a:off x="2438400" y="956101"/>
              <a:ext cx="4876800" cy="830997"/>
            </a:xfrm>
            <a:prstGeom prst="rect">
              <a:avLst/>
            </a:prstGeom>
            <a:noFill/>
          </p:spPr>
          <p:txBody>
            <a:bodyPr wrap="square" rtlCol="0">
              <a:spAutoFit/>
            </a:bodyPr>
            <a:lstStyle/>
            <a:p>
              <a:r>
                <a:rPr lang="en-US" sz="4800" b="1" dirty="0" err="1">
                  <a:solidFill>
                    <a:srgbClr val="ED7D31"/>
                  </a:solidFill>
                  <a:latin typeface="Arial" panose="020B0604020202020204" pitchFamily="34" charset="0"/>
                  <a:cs typeface="Arial" panose="020B0604020202020204" pitchFamily="34" charset="0"/>
                </a:rPr>
                <a:t>Sự</a:t>
              </a:r>
              <a:r>
                <a:rPr lang="en-US" sz="4800" b="1" dirty="0">
                  <a:solidFill>
                    <a:srgbClr val="ED7D31"/>
                  </a:solidFill>
                  <a:latin typeface="Arial" panose="020B0604020202020204" pitchFamily="34" charset="0"/>
                  <a:cs typeface="Arial" panose="020B0604020202020204" pitchFamily="34" charset="0"/>
                </a:rPr>
                <a:t> </a:t>
              </a:r>
              <a:r>
                <a:rPr lang="en-US" sz="4800" b="1" dirty="0" err="1">
                  <a:solidFill>
                    <a:srgbClr val="ED7D31"/>
                  </a:solidFill>
                  <a:latin typeface="Arial" panose="020B0604020202020204" pitchFamily="34" charset="0"/>
                  <a:cs typeface="Arial" panose="020B0604020202020204" pitchFamily="34" charset="0"/>
                </a:rPr>
                <a:t>chuyển</a:t>
              </a:r>
              <a:r>
                <a:rPr lang="en-US" sz="4800" b="1" dirty="0">
                  <a:solidFill>
                    <a:srgbClr val="ED7D31"/>
                  </a:solidFill>
                  <a:latin typeface="Arial" panose="020B0604020202020204" pitchFamily="34" charset="0"/>
                  <a:cs typeface="Arial" panose="020B0604020202020204" pitchFamily="34" charset="0"/>
                </a:rPr>
                <a:t> </a:t>
              </a:r>
              <a:r>
                <a:rPr lang="en-US" sz="4800" b="1" dirty="0" err="1">
                  <a:solidFill>
                    <a:srgbClr val="ED7D31"/>
                  </a:solidFill>
                  <a:latin typeface="Arial" panose="020B0604020202020204" pitchFamily="34" charset="0"/>
                  <a:cs typeface="Arial" panose="020B0604020202020204" pitchFamily="34" charset="0"/>
                </a:rPr>
                <a:t>thể</a:t>
              </a:r>
              <a:endParaRPr lang="en-US" sz="4800" b="1" dirty="0">
                <a:solidFill>
                  <a:srgbClr val="ED7D31"/>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4AC6BC2B-63A4-117E-54CE-8215C4C5F76B}"/>
              </a:ext>
            </a:extLst>
          </p:cNvPr>
          <p:cNvSpPr txBox="1"/>
          <p:nvPr/>
        </p:nvSpPr>
        <p:spPr>
          <a:xfrm>
            <a:off x="974272" y="1997302"/>
            <a:ext cx="12359986" cy="901593"/>
          </a:xfrm>
          <a:prstGeom prst="rect">
            <a:avLst/>
          </a:prstGeom>
          <a:noFill/>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sang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a:t>
            </a:r>
          </a:p>
        </p:txBody>
      </p:sp>
      <p:grpSp>
        <p:nvGrpSpPr>
          <p:cNvPr id="42" name="Group 41">
            <a:extLst>
              <a:ext uri="{FF2B5EF4-FFF2-40B4-BE49-F238E27FC236}">
                <a16:creationId xmlns:a16="http://schemas.microsoft.com/office/drawing/2014/main" id="{FE643685-E95C-EC03-33D4-F16DB5120B42}"/>
              </a:ext>
            </a:extLst>
          </p:cNvPr>
          <p:cNvGrpSpPr/>
          <p:nvPr/>
        </p:nvGrpSpPr>
        <p:grpSpPr>
          <a:xfrm>
            <a:off x="4191000" y="3390900"/>
            <a:ext cx="10436594" cy="6517091"/>
            <a:chOff x="4191000" y="3390900"/>
            <a:chExt cx="10436594" cy="6517091"/>
          </a:xfrm>
        </p:grpSpPr>
        <p:grpSp>
          <p:nvGrpSpPr>
            <p:cNvPr id="41" name="Group 40">
              <a:extLst>
                <a:ext uri="{FF2B5EF4-FFF2-40B4-BE49-F238E27FC236}">
                  <a16:creationId xmlns:a16="http://schemas.microsoft.com/office/drawing/2014/main" id="{6DB809C4-246E-0C17-09B5-3F4D19C8306D}"/>
                </a:ext>
              </a:extLst>
            </p:cNvPr>
            <p:cNvGrpSpPr/>
            <p:nvPr/>
          </p:nvGrpSpPr>
          <p:grpSpPr>
            <a:xfrm>
              <a:off x="4191000" y="3390900"/>
              <a:ext cx="10436594" cy="5608215"/>
              <a:chOff x="4038600" y="3610295"/>
              <a:chExt cx="10436594" cy="5608215"/>
            </a:xfrm>
          </p:grpSpPr>
          <p:grpSp>
            <p:nvGrpSpPr>
              <p:cNvPr id="10" name="Group 10">
                <a:extLst>
                  <a:ext uri="{FF2B5EF4-FFF2-40B4-BE49-F238E27FC236}">
                    <a16:creationId xmlns:a16="http://schemas.microsoft.com/office/drawing/2014/main" id="{2D2CD98C-D3D3-3232-5DBF-1FC2D6920A92}"/>
                  </a:ext>
                </a:extLst>
              </p:cNvPr>
              <p:cNvGrpSpPr>
                <a:grpSpLocks noChangeAspect="1"/>
              </p:cNvGrpSpPr>
              <p:nvPr/>
            </p:nvGrpSpPr>
            <p:grpSpPr>
              <a:xfrm>
                <a:off x="12192000" y="6943258"/>
                <a:ext cx="2283194" cy="2274276"/>
                <a:chOff x="0" y="0"/>
                <a:chExt cx="6502400" cy="6477000"/>
              </a:xfrm>
            </p:grpSpPr>
            <p:sp>
              <p:nvSpPr>
                <p:cNvPr id="11" name="Freeform 11">
                  <a:extLst>
                    <a:ext uri="{FF2B5EF4-FFF2-40B4-BE49-F238E27FC236}">
                      <a16:creationId xmlns:a16="http://schemas.microsoft.com/office/drawing/2014/main" id="{4CE1D16E-B43F-A4FC-B2B7-E71F02A50E56}"/>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4922" r="-24922"/>
                  </a:stretch>
                </a:blipFill>
              </p:spPr>
            </p:sp>
            <p:sp>
              <p:nvSpPr>
                <p:cNvPr id="12" name="Freeform 12">
                  <a:extLst>
                    <a:ext uri="{FF2B5EF4-FFF2-40B4-BE49-F238E27FC236}">
                      <a16:creationId xmlns:a16="http://schemas.microsoft.com/office/drawing/2014/main" id="{65B66E09-8E7F-B1A0-4DA0-A4C0C9217317}"/>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sp>
          </p:grpSp>
          <p:grpSp>
            <p:nvGrpSpPr>
              <p:cNvPr id="13" name="Group 14">
                <a:extLst>
                  <a:ext uri="{FF2B5EF4-FFF2-40B4-BE49-F238E27FC236}">
                    <a16:creationId xmlns:a16="http://schemas.microsoft.com/office/drawing/2014/main" id="{9369B216-81DC-0E87-3F05-262085FE5547}"/>
                  </a:ext>
                </a:extLst>
              </p:cNvPr>
              <p:cNvGrpSpPr>
                <a:grpSpLocks noChangeAspect="1"/>
              </p:cNvGrpSpPr>
              <p:nvPr/>
            </p:nvGrpSpPr>
            <p:grpSpPr>
              <a:xfrm>
                <a:off x="4038600" y="6944234"/>
                <a:ext cx="2283194" cy="2274276"/>
                <a:chOff x="0" y="0"/>
                <a:chExt cx="6502400" cy="6477000"/>
              </a:xfrm>
            </p:grpSpPr>
            <p:sp>
              <p:nvSpPr>
                <p:cNvPr id="14" name="Freeform 15">
                  <a:extLst>
                    <a:ext uri="{FF2B5EF4-FFF2-40B4-BE49-F238E27FC236}">
                      <a16:creationId xmlns:a16="http://schemas.microsoft.com/office/drawing/2014/main" id="{47F367F7-4851-F1CC-F3E5-7FAC4C1C6DFF}"/>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25187" r="223" b="-25187"/>
                  </a:stretch>
                </a:blipFill>
              </p:spPr>
            </p:sp>
            <p:sp>
              <p:nvSpPr>
                <p:cNvPr id="15" name="Freeform 16">
                  <a:extLst>
                    <a:ext uri="{FF2B5EF4-FFF2-40B4-BE49-F238E27FC236}">
                      <a16:creationId xmlns:a16="http://schemas.microsoft.com/office/drawing/2014/main" id="{5BC9FC22-4BC5-27B3-2DE6-C9D5114FFFEA}"/>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sp>
          </p:grpSp>
          <p:grpSp>
            <p:nvGrpSpPr>
              <p:cNvPr id="16" name="Group 14">
                <a:extLst>
                  <a:ext uri="{FF2B5EF4-FFF2-40B4-BE49-F238E27FC236}">
                    <a16:creationId xmlns:a16="http://schemas.microsoft.com/office/drawing/2014/main" id="{D7E3B059-D6C0-C27F-AC0A-885FAE58AFB8}"/>
                  </a:ext>
                </a:extLst>
              </p:cNvPr>
              <p:cNvGrpSpPr>
                <a:grpSpLocks noChangeAspect="1"/>
              </p:cNvGrpSpPr>
              <p:nvPr/>
            </p:nvGrpSpPr>
            <p:grpSpPr>
              <a:xfrm>
                <a:off x="7987529" y="3610295"/>
                <a:ext cx="2283194" cy="2274276"/>
                <a:chOff x="0" y="0"/>
                <a:chExt cx="6502400" cy="6477000"/>
              </a:xfrm>
            </p:grpSpPr>
            <p:sp>
              <p:nvSpPr>
                <p:cNvPr id="17" name="Freeform 15">
                  <a:extLst>
                    <a:ext uri="{FF2B5EF4-FFF2-40B4-BE49-F238E27FC236}">
                      <a16:creationId xmlns:a16="http://schemas.microsoft.com/office/drawing/2014/main" id="{0A739053-3771-DEA5-7E9D-6EE4B46CC3BF}"/>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25046" r="223" b="-25046"/>
                  </a:stretch>
                </a:blipFill>
              </p:spPr>
            </p:sp>
            <p:sp>
              <p:nvSpPr>
                <p:cNvPr id="18" name="Freeform 16">
                  <a:extLst>
                    <a:ext uri="{FF2B5EF4-FFF2-40B4-BE49-F238E27FC236}">
                      <a16:creationId xmlns:a16="http://schemas.microsoft.com/office/drawing/2014/main" id="{F5E8B093-582B-4156-8473-D16F076FA684}"/>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sp>
          </p:grpSp>
          <p:grpSp>
            <p:nvGrpSpPr>
              <p:cNvPr id="23" name="Group 22">
                <a:extLst>
                  <a:ext uri="{FF2B5EF4-FFF2-40B4-BE49-F238E27FC236}">
                    <a16:creationId xmlns:a16="http://schemas.microsoft.com/office/drawing/2014/main" id="{5024C022-4726-1557-DACE-5FF956AF8507}"/>
                  </a:ext>
                </a:extLst>
              </p:cNvPr>
              <p:cNvGrpSpPr/>
              <p:nvPr/>
            </p:nvGrpSpPr>
            <p:grpSpPr>
              <a:xfrm>
                <a:off x="6590189" y="7450419"/>
                <a:ext cx="5105400" cy="664881"/>
                <a:chOff x="6590189" y="7679019"/>
                <a:chExt cx="5105400" cy="664881"/>
              </a:xfrm>
            </p:grpSpPr>
            <p:cxnSp>
              <p:nvCxnSpPr>
                <p:cNvPr id="20" name="Straight Arrow Connector 19">
                  <a:extLst>
                    <a:ext uri="{FF2B5EF4-FFF2-40B4-BE49-F238E27FC236}">
                      <a16:creationId xmlns:a16="http://schemas.microsoft.com/office/drawing/2014/main" id="{1F905520-A30E-75A8-78B7-43B4BBD57EC4}"/>
                    </a:ext>
                  </a:extLst>
                </p:cNvPr>
                <p:cNvCxnSpPr/>
                <p:nvPr/>
              </p:nvCxnSpPr>
              <p:spPr>
                <a:xfrm>
                  <a:off x="6590189" y="8343900"/>
                  <a:ext cx="51054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9C60696-E504-8949-42EB-D2D55E04A48B}"/>
                    </a:ext>
                  </a:extLst>
                </p:cNvPr>
                <p:cNvSpPr txBox="1"/>
                <p:nvPr/>
              </p:nvSpPr>
              <p:spPr>
                <a:xfrm>
                  <a:off x="7580789" y="7679019"/>
                  <a:ext cx="3124200"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Đông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đặc</a:t>
                  </a:r>
                  <a:endParaRPr lang="en-US" sz="3600" dirty="0">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78DFB912-BA94-4359-46A0-917AD99B6ED3}"/>
                  </a:ext>
                </a:extLst>
              </p:cNvPr>
              <p:cNvGrpSpPr/>
              <p:nvPr/>
            </p:nvGrpSpPr>
            <p:grpSpPr>
              <a:xfrm>
                <a:off x="6590189" y="8442317"/>
                <a:ext cx="5105400" cy="704165"/>
                <a:chOff x="6590189" y="8724900"/>
                <a:chExt cx="5105400" cy="704165"/>
              </a:xfrm>
            </p:grpSpPr>
            <p:cxnSp>
              <p:nvCxnSpPr>
                <p:cNvPr id="21" name="Straight Arrow Connector 20">
                  <a:extLst>
                    <a:ext uri="{FF2B5EF4-FFF2-40B4-BE49-F238E27FC236}">
                      <a16:creationId xmlns:a16="http://schemas.microsoft.com/office/drawing/2014/main" id="{45783C10-7178-6D8A-6515-38FEECE222FB}"/>
                    </a:ext>
                  </a:extLst>
                </p:cNvPr>
                <p:cNvCxnSpPr>
                  <a:cxnSpLocks/>
                </p:cNvCxnSpPr>
                <p:nvPr/>
              </p:nvCxnSpPr>
              <p:spPr>
                <a:xfrm flipH="1">
                  <a:off x="6590189" y="8724900"/>
                  <a:ext cx="51054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ECEB840-FD7B-679A-2777-A0CDE8270A88}"/>
                    </a:ext>
                  </a:extLst>
                </p:cNvPr>
                <p:cNvSpPr txBox="1"/>
                <p:nvPr/>
              </p:nvSpPr>
              <p:spPr>
                <a:xfrm>
                  <a:off x="7567026" y="8782734"/>
                  <a:ext cx="3124200"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Nóng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chảy</a:t>
                  </a:r>
                  <a:endParaRPr lang="en-US" sz="3600" dirty="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C8499F23-9132-43C0-6BD8-D6241EA21387}"/>
                  </a:ext>
                </a:extLst>
              </p:cNvPr>
              <p:cNvGrpSpPr/>
              <p:nvPr/>
            </p:nvGrpSpPr>
            <p:grpSpPr>
              <a:xfrm>
                <a:off x="5407906" y="4738575"/>
                <a:ext cx="2425820" cy="2142145"/>
                <a:chOff x="5407906" y="4738575"/>
                <a:chExt cx="2425820" cy="2142145"/>
              </a:xfrm>
            </p:grpSpPr>
            <p:cxnSp>
              <p:nvCxnSpPr>
                <p:cNvPr id="27" name="Straight Arrow Connector 26">
                  <a:extLst>
                    <a:ext uri="{FF2B5EF4-FFF2-40B4-BE49-F238E27FC236}">
                      <a16:creationId xmlns:a16="http://schemas.microsoft.com/office/drawing/2014/main" id="{F39ACC02-18B6-87A8-346C-EB1FA9D8A291}"/>
                    </a:ext>
                  </a:extLst>
                </p:cNvPr>
                <p:cNvCxnSpPr/>
                <p:nvPr/>
              </p:nvCxnSpPr>
              <p:spPr>
                <a:xfrm flipV="1">
                  <a:off x="5691581" y="4738575"/>
                  <a:ext cx="2142145" cy="214214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5D81F27-DB67-5018-2AA8-1A2264DA80E9}"/>
                    </a:ext>
                  </a:extLst>
                </p:cNvPr>
                <p:cNvSpPr txBox="1"/>
                <p:nvPr/>
              </p:nvSpPr>
              <p:spPr>
                <a:xfrm rot="18961926">
                  <a:off x="5407906" y="5305732"/>
                  <a:ext cx="1974199"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Hóa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hơi</a:t>
                  </a:r>
                  <a:endParaRPr lang="en-US" sz="36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A278E13E-774A-8ACE-1534-93F7433509B0}"/>
                  </a:ext>
                </a:extLst>
              </p:cNvPr>
              <p:cNvGrpSpPr/>
              <p:nvPr/>
            </p:nvGrpSpPr>
            <p:grpSpPr>
              <a:xfrm>
                <a:off x="5820424" y="5023424"/>
                <a:ext cx="2403294" cy="2142145"/>
                <a:chOff x="5820424" y="5023424"/>
                <a:chExt cx="2403294" cy="2142145"/>
              </a:xfrm>
            </p:grpSpPr>
            <p:cxnSp>
              <p:nvCxnSpPr>
                <p:cNvPr id="28" name="Straight Arrow Connector 27">
                  <a:extLst>
                    <a:ext uri="{FF2B5EF4-FFF2-40B4-BE49-F238E27FC236}">
                      <a16:creationId xmlns:a16="http://schemas.microsoft.com/office/drawing/2014/main" id="{BAB7A60E-649E-E5C6-BA73-07BF4B8F730E}"/>
                    </a:ext>
                  </a:extLst>
                </p:cNvPr>
                <p:cNvCxnSpPr/>
                <p:nvPr/>
              </p:nvCxnSpPr>
              <p:spPr>
                <a:xfrm flipV="1">
                  <a:off x="5820424" y="5023424"/>
                  <a:ext cx="2142145" cy="2142145"/>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61B1A57-1461-4EC4-9BC2-39A2F792C10D}"/>
                    </a:ext>
                  </a:extLst>
                </p:cNvPr>
                <p:cNvSpPr txBox="1"/>
                <p:nvPr/>
              </p:nvSpPr>
              <p:spPr>
                <a:xfrm rot="18927240">
                  <a:off x="6062387" y="6026694"/>
                  <a:ext cx="2161331"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Ngưng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tụ</a:t>
                  </a:r>
                  <a:endParaRPr lang="en-US" sz="360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2E9C3B51-37E7-CB91-D40F-4E26C3EA8CBA}"/>
                  </a:ext>
                </a:extLst>
              </p:cNvPr>
              <p:cNvGrpSpPr/>
              <p:nvPr/>
            </p:nvGrpSpPr>
            <p:grpSpPr>
              <a:xfrm>
                <a:off x="9757682" y="5238376"/>
                <a:ext cx="2871254" cy="1927193"/>
                <a:chOff x="9757682" y="5238376"/>
                <a:chExt cx="2871254" cy="1927193"/>
              </a:xfrm>
            </p:grpSpPr>
            <p:sp>
              <p:nvSpPr>
                <p:cNvPr id="38" name="TextBox 37">
                  <a:extLst>
                    <a:ext uri="{FF2B5EF4-FFF2-40B4-BE49-F238E27FC236}">
                      <a16:creationId xmlns:a16="http://schemas.microsoft.com/office/drawing/2014/main" id="{23741107-39FB-A1A8-AB36-825661427616}"/>
                    </a:ext>
                  </a:extLst>
                </p:cNvPr>
                <p:cNvSpPr txBox="1"/>
                <p:nvPr/>
              </p:nvSpPr>
              <p:spPr>
                <a:xfrm rot="2360096">
                  <a:off x="9757682" y="6159900"/>
                  <a:ext cx="2871254"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Thăng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hoa</a:t>
                  </a:r>
                  <a:endParaRPr lang="en-US" sz="3600" dirty="0">
                    <a:latin typeface="Arial" panose="020B0604020202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E9BB689A-81F9-6822-F32A-C93E2066D8F6}"/>
                    </a:ext>
                  </a:extLst>
                </p:cNvPr>
                <p:cNvCxnSpPr>
                  <a:cxnSpLocks/>
                </p:cNvCxnSpPr>
                <p:nvPr/>
              </p:nvCxnSpPr>
              <p:spPr>
                <a:xfrm flipH="1" flipV="1">
                  <a:off x="10250012" y="5238376"/>
                  <a:ext cx="2322988" cy="192719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1178182B-D3DA-0919-D952-A85B04A10FD7}"/>
                  </a:ext>
                </a:extLst>
              </p:cNvPr>
              <p:cNvGrpSpPr/>
              <p:nvPr/>
            </p:nvGrpSpPr>
            <p:grpSpPr>
              <a:xfrm>
                <a:off x="10411883" y="5048360"/>
                <a:ext cx="2871254" cy="1927193"/>
                <a:chOff x="10411883" y="5048360"/>
                <a:chExt cx="2871254" cy="1927193"/>
              </a:xfrm>
            </p:grpSpPr>
            <p:cxnSp>
              <p:nvCxnSpPr>
                <p:cNvPr id="35" name="Straight Arrow Connector 34">
                  <a:extLst>
                    <a:ext uri="{FF2B5EF4-FFF2-40B4-BE49-F238E27FC236}">
                      <a16:creationId xmlns:a16="http://schemas.microsoft.com/office/drawing/2014/main" id="{5261A001-3A16-A5BD-D27C-8D5F846B7473}"/>
                    </a:ext>
                  </a:extLst>
                </p:cNvPr>
                <p:cNvCxnSpPr>
                  <a:cxnSpLocks/>
                </p:cNvCxnSpPr>
                <p:nvPr/>
              </p:nvCxnSpPr>
              <p:spPr>
                <a:xfrm flipH="1" flipV="1">
                  <a:off x="10442567" y="5048360"/>
                  <a:ext cx="2322988" cy="1927193"/>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6DE606E-E24A-464E-D06F-068FD3D4AAC5}"/>
                    </a:ext>
                  </a:extLst>
                </p:cNvPr>
                <p:cNvSpPr txBox="1"/>
                <p:nvPr/>
              </p:nvSpPr>
              <p:spPr>
                <a:xfrm rot="2360097">
                  <a:off x="10411883" y="5397626"/>
                  <a:ext cx="2871254"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Ngưng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endParaRPr lang="en-US" sz="3600" dirty="0">
                    <a:latin typeface="Arial" panose="020B0604020202020204" pitchFamily="34" charset="0"/>
                    <a:cs typeface="Arial" panose="020B0604020202020204" pitchFamily="34" charset="0"/>
                  </a:endParaRPr>
                </a:p>
              </p:txBody>
            </p:sp>
          </p:grpSp>
        </p:grpSp>
        <p:sp>
          <p:nvSpPr>
            <p:cNvPr id="40" name="TextBox 39">
              <a:extLst>
                <a:ext uri="{FF2B5EF4-FFF2-40B4-BE49-F238E27FC236}">
                  <a16:creationId xmlns:a16="http://schemas.microsoft.com/office/drawing/2014/main" id="{F037576B-9963-8DC8-30F8-3858CF4A822A}"/>
                </a:ext>
              </a:extLst>
            </p:cNvPr>
            <p:cNvSpPr txBox="1"/>
            <p:nvPr/>
          </p:nvSpPr>
          <p:spPr>
            <a:xfrm>
              <a:off x="4419600" y="9261660"/>
              <a:ext cx="9943825" cy="646331"/>
            </a:xfrm>
            <a:prstGeom prst="rect">
              <a:avLst/>
            </a:prstGeom>
            <a:noFill/>
          </p:spPr>
          <p:txBody>
            <a:bodyPr wrap="square" rtlCol="0">
              <a:spAutoFit/>
            </a:bodyPr>
            <a:lstStyle/>
            <a:p>
              <a:pPr algn="ctr"/>
              <a:r>
                <a:rPr lang="en-US" sz="3600" b="1" i="1" dirty="0" err="1">
                  <a:solidFill>
                    <a:schemeClr val="tx2"/>
                  </a:solidFill>
                  <a:latin typeface="Arial" panose="020B0604020202020204" pitchFamily="34" charset="0"/>
                  <a:cs typeface="Arial" panose="020B0604020202020204" pitchFamily="34" charset="0"/>
                </a:rPr>
                <a:t>Hình</a:t>
              </a:r>
              <a:r>
                <a:rPr lang="en-US" sz="3600" b="1" i="1" dirty="0">
                  <a:solidFill>
                    <a:schemeClr val="tx2"/>
                  </a:solidFill>
                  <a:latin typeface="Arial" panose="020B0604020202020204" pitchFamily="34" charset="0"/>
                  <a:cs typeface="Arial" panose="020B0604020202020204" pitchFamily="34" charset="0"/>
                </a:rPr>
                <a:t> 1.4. </a:t>
              </a:r>
              <a:r>
                <a:rPr lang="en-US" sz="3600" i="1" dirty="0" err="1">
                  <a:solidFill>
                    <a:schemeClr val="tx2"/>
                  </a:solidFill>
                  <a:latin typeface="Arial" panose="020B0604020202020204" pitchFamily="34" charset="0"/>
                  <a:cs typeface="Arial" panose="020B0604020202020204" pitchFamily="34" charset="0"/>
                </a:rPr>
                <a:t>Sơ</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đồ</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các</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hình</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thức</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chuyển</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thể</a:t>
              </a:r>
              <a:endParaRPr lang="en-US" sz="3600" b="1" i="1" dirty="0">
                <a:solidFill>
                  <a:schemeClr val="tx2"/>
                </a:solidFill>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1542FD8E-A9E5-8F89-EAA4-1D616FC1A332}"/>
              </a:ext>
            </a:extLst>
          </p:cNvPr>
          <p:cNvPicPr>
            <a:picLocks noChangeAspect="1"/>
          </p:cNvPicPr>
          <p:nvPr/>
        </p:nvPicPr>
        <p:blipFill>
          <a:blip r:embed="rId5"/>
          <a:stretch>
            <a:fillRect/>
          </a:stretch>
        </p:blipFill>
        <p:spPr>
          <a:xfrm>
            <a:off x="15392400" y="547404"/>
            <a:ext cx="2571044" cy="1307686"/>
          </a:xfrm>
          <a:prstGeom prst="rect">
            <a:avLst/>
          </a:prstGeom>
        </p:spPr>
      </p:pic>
    </p:spTree>
    <p:extLst>
      <p:ext uri="{BB962C8B-B14F-4D97-AF65-F5344CB8AC3E}">
        <p14:creationId xmlns:p14="http://schemas.microsoft.com/office/powerpoint/2010/main" val="236830760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9CFBB64-7174-4C22-ACFD-B95BEAAAC3BD}"/>
              </a:ext>
            </a:extLst>
          </p:cNvPr>
          <p:cNvGrpSpPr/>
          <p:nvPr/>
        </p:nvGrpSpPr>
        <p:grpSpPr>
          <a:xfrm>
            <a:off x="0" y="571500"/>
            <a:ext cx="17907000" cy="1295400"/>
            <a:chOff x="0" y="571500"/>
            <a:chExt cx="17907000" cy="1295400"/>
          </a:xfrm>
        </p:grpSpPr>
        <p:sp>
          <p:nvSpPr>
            <p:cNvPr id="3" name="Oval 2">
              <a:extLst>
                <a:ext uri="{FF2B5EF4-FFF2-40B4-BE49-F238E27FC236}">
                  <a16:creationId xmlns:a16="http://schemas.microsoft.com/office/drawing/2014/main" id="{AB09E4DB-B3FA-2E50-904C-B0BC3310B81F}"/>
                </a:ext>
              </a:extLst>
            </p:cNvPr>
            <p:cNvSpPr/>
            <p:nvPr/>
          </p:nvSpPr>
          <p:spPr>
            <a:xfrm>
              <a:off x="838200" y="571500"/>
              <a:ext cx="1295400" cy="1295400"/>
            </a:xfrm>
            <a:prstGeom prst="ellipse">
              <a:avLst/>
            </a:prstGeom>
            <a:solidFill>
              <a:srgbClr val="ED7D3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2.</a:t>
              </a:r>
            </a:p>
          </p:txBody>
        </p:sp>
        <p:cxnSp>
          <p:nvCxnSpPr>
            <p:cNvPr id="4" name="Straight Connector 3">
              <a:extLst>
                <a:ext uri="{FF2B5EF4-FFF2-40B4-BE49-F238E27FC236}">
                  <a16:creationId xmlns:a16="http://schemas.microsoft.com/office/drawing/2014/main" id="{20B58269-4800-2CA8-938A-2E58E1042AF2}"/>
                </a:ext>
              </a:extLst>
            </p:cNvPr>
            <p:cNvCxnSpPr>
              <a:cxnSpLocks/>
              <a:stCxn id="3" idx="2"/>
            </p:cNvCxnSpPr>
            <p:nvPr/>
          </p:nvCxnSpPr>
          <p:spPr>
            <a:xfrm flipH="1">
              <a:off x="0" y="1219200"/>
              <a:ext cx="838200" cy="0"/>
            </a:xfrm>
            <a:prstGeom prst="line">
              <a:avLst/>
            </a:prstGeom>
            <a:ln w="3810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DCC84569-D25A-8978-4E2D-718D9E61A5E4}"/>
                </a:ext>
              </a:extLst>
            </p:cNvPr>
            <p:cNvSpPr txBox="1"/>
            <p:nvPr/>
          </p:nvSpPr>
          <p:spPr>
            <a:xfrm>
              <a:off x="2286000" y="834479"/>
              <a:ext cx="15621000" cy="769441"/>
            </a:xfrm>
            <a:prstGeom prst="rect">
              <a:avLst/>
            </a:prstGeom>
            <a:noFill/>
          </p:spPr>
          <p:txBody>
            <a:bodyPr wrap="square" rtlCol="0">
              <a:spAutoFit/>
            </a:bodyPr>
            <a:lstStyle/>
            <a:p>
              <a:pPr marL="0" marR="0" algn="just">
                <a:spcBef>
                  <a:spcPts val="0"/>
                </a:spcBef>
                <a:spcAft>
                  <a:spcPts val="800"/>
                </a:spcAft>
              </a:pP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Dùng</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mô</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hình</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học</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phân</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tử</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giải</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thích</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sự</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4400" b="1" dirty="0">
                  <a:solidFill>
                    <a:srgbClr val="E66914"/>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E66914"/>
                  </a:solidFill>
                  <a:effectLst/>
                  <a:latin typeface="Arial" panose="020B0604020202020204" pitchFamily="34" charset="0"/>
                  <a:ea typeface="Times New Roman" panose="02020603050405020304" pitchFamily="18" charset="0"/>
                  <a:cs typeface="Arial" panose="020B0604020202020204" pitchFamily="34" charset="0"/>
                </a:rPr>
                <a:t>thể</a:t>
              </a:r>
              <a:endParaRPr lang="en-US" sz="4400" dirty="0">
                <a:solidFill>
                  <a:srgbClr val="E66914"/>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80A883AE-ACA3-A3CF-F7F1-F5623F999F95}"/>
              </a:ext>
            </a:extLst>
          </p:cNvPr>
          <p:cNvGrpSpPr/>
          <p:nvPr/>
        </p:nvGrpSpPr>
        <p:grpSpPr>
          <a:xfrm>
            <a:off x="1066800" y="2324101"/>
            <a:ext cx="14325600" cy="5105400"/>
            <a:chOff x="1143000" y="2781300"/>
            <a:chExt cx="13563600" cy="5899573"/>
          </a:xfrm>
        </p:grpSpPr>
        <p:sp>
          <p:nvSpPr>
            <p:cNvPr id="13" name="Rectangle: Rounded Corners 12">
              <a:extLst>
                <a:ext uri="{FF2B5EF4-FFF2-40B4-BE49-F238E27FC236}">
                  <a16:creationId xmlns:a16="http://schemas.microsoft.com/office/drawing/2014/main" id="{B42CCE40-DB2B-D86F-CCC4-7F720755F85C}"/>
                </a:ext>
              </a:extLst>
            </p:cNvPr>
            <p:cNvSpPr/>
            <p:nvPr/>
          </p:nvSpPr>
          <p:spPr>
            <a:xfrm>
              <a:off x="1143000" y="2781300"/>
              <a:ext cx="13563600" cy="5899573"/>
            </a:xfrm>
            <a:prstGeom prst="roundRect">
              <a:avLst>
                <a:gd name="adj" fmla="val 4485"/>
              </a:avLst>
            </a:prstGeom>
            <a:solidFill>
              <a:schemeClr val="bg1"/>
            </a:solidFill>
            <a:ln w="28575">
              <a:solidFill>
                <a:srgbClr val="59C29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E5DE031-993B-B5CE-C5BF-B0126409725F}"/>
                </a:ext>
              </a:extLst>
            </p:cNvPr>
            <p:cNvSpPr txBox="1"/>
            <p:nvPr/>
          </p:nvSpPr>
          <p:spPr>
            <a:xfrm>
              <a:off x="1752599" y="2993978"/>
              <a:ext cx="12521119" cy="5518242"/>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Trong khi chuyển động hỗn loạn, các phân tử có thể va chạm vào nhau, truyền năng lượng cho nhau. Càng nhận được nhiều năng lượng thì các phân tử chuyển động hỗn loạn càng nhanh, khoảng cách trung bình giữa chúng càng tăng, lực liên kết giữa chúng càng yếu.</a:t>
              </a:r>
              <a:endParaRPr lang="en-US" sz="4000" dirty="0">
                <a:latin typeface="Arial" panose="020B060402020202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8330D97C-C099-8059-BDFF-8FE8E0406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0661" y="5905500"/>
            <a:ext cx="3331029" cy="4381500"/>
          </a:xfrm>
          <a:prstGeom prst="rect">
            <a:avLst/>
          </a:prstGeom>
        </p:spPr>
      </p:pic>
      <p:grpSp>
        <p:nvGrpSpPr>
          <p:cNvPr id="23" name="Group 22">
            <a:extLst>
              <a:ext uri="{FF2B5EF4-FFF2-40B4-BE49-F238E27FC236}">
                <a16:creationId xmlns:a16="http://schemas.microsoft.com/office/drawing/2014/main" id="{D4FF345E-4EC5-B484-617B-33965028417F}"/>
              </a:ext>
            </a:extLst>
          </p:cNvPr>
          <p:cNvGrpSpPr/>
          <p:nvPr/>
        </p:nvGrpSpPr>
        <p:grpSpPr>
          <a:xfrm>
            <a:off x="561306" y="7793184"/>
            <a:ext cx="14831094" cy="1824923"/>
            <a:chOff x="561306" y="7789242"/>
            <a:chExt cx="14831094" cy="1824923"/>
          </a:xfrm>
        </p:grpSpPr>
        <p:sp>
          <p:nvSpPr>
            <p:cNvPr id="20" name="TextBox 19">
              <a:extLst>
                <a:ext uri="{FF2B5EF4-FFF2-40B4-BE49-F238E27FC236}">
                  <a16:creationId xmlns:a16="http://schemas.microsoft.com/office/drawing/2014/main" id="{77F3305A-C6ED-7526-226E-B6E0A5C5FCFC}"/>
                </a:ext>
              </a:extLst>
            </p:cNvPr>
            <p:cNvSpPr txBox="1"/>
            <p:nvPr/>
          </p:nvSpPr>
          <p:spPr>
            <a:xfrm>
              <a:off x="1905000" y="7789242"/>
              <a:ext cx="13487400" cy="1824923"/>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Dựa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vào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kiến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thức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học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thông</a:t>
              </a:r>
              <a:r>
                <a:rPr lang="en-US" sz="4000" i="1" dirty="0">
                  <a:latin typeface="Arial" panose="020B0604020202020204" pitchFamily="34" charset="0"/>
                  <a:cs typeface="Arial" panose="020B0604020202020204" pitchFamily="34" charset="0"/>
                </a:rPr>
                <a:t> tin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SGK, </a:t>
              </a:r>
              <a:r>
                <a:rPr lang="en-US" sz="4000" i="1" dirty="0" err="1">
                  <a:latin typeface="Arial" panose="020B0604020202020204" pitchFamily="34" charset="0"/>
                  <a:cs typeface="Arial" panose="020B0604020202020204" pitchFamily="34" charset="0"/>
                </a:rPr>
                <a:t>hãy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giải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thích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sự</a:t>
              </a:r>
              <a:r>
                <a:rPr lang="en-US" sz="4000" i="1" dirty="0">
                  <a:latin typeface="Arial" panose="020B0604020202020204" pitchFamily="34" charset="0"/>
                  <a:cs typeface="Arial" panose="020B0604020202020204" pitchFamily="34" charset="0"/>
                </a:rPr>
                <a:t> bay </a:t>
              </a:r>
              <a:r>
                <a:rPr lang="en-US" sz="4000" i="1" dirty="0" err="1">
                  <a:latin typeface="Arial" panose="020B0604020202020204" pitchFamily="34" charset="0"/>
                  <a:cs typeface="Arial" panose="020B0604020202020204" pitchFamily="34" charset="0"/>
                </a:rPr>
                <a:t>hơi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nóng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chảy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rắn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tinh</a:t>
              </a:r>
              <a:r>
                <a:rPr lang="en-US" sz="4000" i="1" dirty="0">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B1DA48F2-A23E-6F58-82D9-7D5B98BD5F80}"/>
                </a:ext>
              </a:extLst>
            </p:cNvPr>
            <p:cNvPicPr>
              <a:picLocks noChangeAspect="1"/>
            </p:cNvPicPr>
            <p:nvPr/>
          </p:nvPicPr>
          <p:blipFill>
            <a:blip r:embed="rId3"/>
            <a:stretch>
              <a:fillRect/>
            </a:stretch>
          </p:blipFill>
          <p:spPr>
            <a:xfrm>
              <a:off x="561306" y="7952509"/>
              <a:ext cx="1180122" cy="1651257"/>
            </a:xfrm>
            <a:prstGeom prst="rect">
              <a:avLst/>
            </a:prstGeom>
          </p:spPr>
        </p:pic>
      </p:grpSp>
    </p:spTree>
    <p:extLst>
      <p:ext uri="{BB962C8B-B14F-4D97-AF65-F5344CB8AC3E}">
        <p14:creationId xmlns:p14="http://schemas.microsoft.com/office/powerpoint/2010/main" val="249511316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372D4F7A-2A3B-4111-CA76-BBEAE3D0C0B1}"/>
              </a:ext>
            </a:extLst>
          </p:cNvPr>
          <p:cNvSpPr txBox="1"/>
          <p:nvPr/>
        </p:nvSpPr>
        <p:spPr>
          <a:xfrm>
            <a:off x="1212273" y="656509"/>
            <a:ext cx="7169727" cy="769441"/>
          </a:xfrm>
          <a:prstGeom prst="rect">
            <a:avLst/>
          </a:prstGeom>
          <a:noFill/>
        </p:spPr>
        <p:txBody>
          <a:bodyPr wrap="square">
            <a:spAutoFit/>
          </a:bodyPr>
          <a:lstStyle/>
          <a:p>
            <a:r>
              <a:rPr lang="vi-VN" sz="4400" b="1" dirty="0">
                <a:solidFill>
                  <a:schemeClr val="tx2">
                    <a:lumMod val="75000"/>
                  </a:schemeClr>
                </a:solidFill>
                <a:latin typeface="Arial" panose="020B0604020202020204" pitchFamily="34" charset="0"/>
                <a:cs typeface="Arial" panose="020B0604020202020204" pitchFamily="34" charset="0"/>
              </a:rPr>
              <a:t>a) Giải thích sự hóa hơi</a:t>
            </a:r>
            <a:endParaRPr lang="en-US" sz="4400" b="1" dirty="0">
              <a:solidFill>
                <a:schemeClr val="tx2">
                  <a:lumMod val="75000"/>
                </a:schemeClr>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7615403-8F7C-0FAA-926D-7CAD914D17D6}"/>
              </a:ext>
            </a:extLst>
          </p:cNvPr>
          <p:cNvSpPr/>
          <p:nvPr/>
        </p:nvSpPr>
        <p:spPr>
          <a:xfrm>
            <a:off x="1219200" y="3695700"/>
            <a:ext cx="4114800" cy="3352798"/>
          </a:xfrm>
          <a:prstGeom prst="roundRect">
            <a:avLst/>
          </a:prstGeom>
          <a:solidFill>
            <a:srgbClr val="B1E5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Sự hóa hơi có thể xảy ra dưới hai hình thức </a:t>
            </a:r>
            <a:endParaRPr lang="en-US" sz="4000">
              <a:solidFill>
                <a:schemeClr val="tx1"/>
              </a:solidFill>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07CCA8D4-F4F2-2217-166F-92EF31BD4F32}"/>
              </a:ext>
            </a:extLst>
          </p:cNvPr>
          <p:cNvSpPr/>
          <p:nvPr/>
        </p:nvSpPr>
        <p:spPr>
          <a:xfrm>
            <a:off x="6082145" y="2357157"/>
            <a:ext cx="3456709" cy="1371600"/>
          </a:xfrm>
          <a:prstGeom prst="roundRect">
            <a:avLst/>
          </a:prstGeom>
          <a:solidFill>
            <a:srgbClr val="FFE9E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Sự </a:t>
            </a:r>
            <a:r>
              <a:rPr lang="en-US" sz="4000" dirty="0">
                <a:solidFill>
                  <a:schemeClr val="tx1"/>
                </a:solidFill>
                <a:latin typeface="Arial" panose="020B0604020202020204" pitchFamily="34" charset="0"/>
                <a:cs typeface="Arial" panose="020B0604020202020204" pitchFamily="34" charset="0"/>
              </a:rPr>
              <a:t>bay </a:t>
            </a:r>
            <a:r>
              <a:rPr lang="en-US" sz="4000" dirty="0" err="1">
                <a:solidFill>
                  <a:schemeClr val="tx1"/>
                </a:solidFill>
                <a:latin typeface="Arial" panose="020B0604020202020204" pitchFamily="34" charset="0"/>
                <a:cs typeface="Arial" panose="020B0604020202020204" pitchFamily="34" charset="0"/>
              </a:rPr>
              <a:t>hơi</a:t>
            </a:r>
            <a:endParaRPr lang="en-US" sz="4000" dirty="0">
              <a:solidFill>
                <a:schemeClr val="tx1"/>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6C35CFF6-39E6-4EA8-4DFD-45BBD4E8CC75}"/>
              </a:ext>
            </a:extLst>
          </p:cNvPr>
          <p:cNvSpPr/>
          <p:nvPr/>
        </p:nvSpPr>
        <p:spPr>
          <a:xfrm>
            <a:off x="6082145" y="7277099"/>
            <a:ext cx="3456709" cy="1371600"/>
          </a:xfrm>
          <a:prstGeom prst="roundRect">
            <a:avLst/>
          </a:prstGeom>
          <a:solidFill>
            <a:srgbClr val="FFE9E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Sự </a:t>
            </a:r>
            <a:r>
              <a:rPr lang="en-US" sz="4000" dirty="0" err="1">
                <a:solidFill>
                  <a:schemeClr val="tx1"/>
                </a:solidFill>
                <a:latin typeface="Arial" panose="020B0604020202020204" pitchFamily="34" charset="0"/>
                <a:cs typeface="Arial" panose="020B0604020202020204" pitchFamily="34" charset="0"/>
              </a:rPr>
              <a:t>sôi</a:t>
            </a:r>
            <a:endParaRPr lang="en-US" sz="4000" dirty="0">
              <a:solidFill>
                <a:schemeClr val="tx1"/>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0103F937-3715-EC57-C6F2-BA7EB90CB114}"/>
              </a:ext>
            </a:extLst>
          </p:cNvPr>
          <p:cNvSpPr/>
          <p:nvPr/>
        </p:nvSpPr>
        <p:spPr>
          <a:xfrm>
            <a:off x="10356273" y="1988687"/>
            <a:ext cx="7162800" cy="2108540"/>
          </a:xfrm>
          <a:prstGeom prst="roundRect">
            <a:avLst>
              <a:gd name="adj" fmla="val 13420"/>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L</a:t>
            </a:r>
            <a:r>
              <a:rPr lang="vi-VN" sz="4000" dirty="0">
                <a:solidFill>
                  <a:schemeClr val="tx1"/>
                </a:solidFill>
                <a:latin typeface="Arial" panose="020B0604020202020204" pitchFamily="34" charset="0"/>
                <a:cs typeface="Arial" panose="020B0604020202020204" pitchFamily="34" charset="0"/>
              </a:rPr>
              <a:t>à sự hóa hơi xảy ra ở mặt thoáng của chất lỏng.</a:t>
            </a:r>
            <a:endParaRPr lang="en-US" sz="4000" dirty="0">
              <a:solidFill>
                <a:schemeClr val="tx1"/>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68FFC688-D793-B570-8342-5191FD2EC5BB}"/>
              </a:ext>
            </a:extLst>
          </p:cNvPr>
          <p:cNvSpPr/>
          <p:nvPr/>
        </p:nvSpPr>
        <p:spPr>
          <a:xfrm>
            <a:off x="10356273" y="6457036"/>
            <a:ext cx="7162800" cy="2959270"/>
          </a:xfrm>
          <a:prstGeom prst="roundRect">
            <a:avLst>
              <a:gd name="adj" fmla="val 13420"/>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L</a:t>
            </a:r>
            <a:r>
              <a:rPr lang="vi-VN" sz="4000" dirty="0">
                <a:solidFill>
                  <a:schemeClr val="tx1"/>
                </a:solidFill>
                <a:latin typeface="Arial" panose="020B0604020202020204" pitchFamily="34" charset="0"/>
                <a:cs typeface="Arial" panose="020B0604020202020204" pitchFamily="34" charset="0"/>
              </a:rPr>
              <a:t>à sự hóa hơi xảy ra đồng thời ở bên trong và trên mặt thoáng của chất lỏng.</a:t>
            </a:r>
            <a:endParaRPr lang="en-US" sz="4000" dirty="0">
              <a:solidFill>
                <a:schemeClr val="tx1"/>
              </a:solidFill>
              <a:latin typeface="Arial" panose="020B0604020202020204" pitchFamily="34" charset="0"/>
              <a:cs typeface="Arial" panose="020B0604020202020204" pitchFamily="34" charset="0"/>
            </a:endParaRPr>
          </a:p>
        </p:txBody>
      </p:sp>
      <p:cxnSp>
        <p:nvCxnSpPr>
          <p:cNvPr id="41" name="Connector: Elbow 40">
            <a:extLst>
              <a:ext uri="{FF2B5EF4-FFF2-40B4-BE49-F238E27FC236}">
                <a16:creationId xmlns:a16="http://schemas.microsoft.com/office/drawing/2014/main" id="{DF048765-B83B-D6FB-8B3C-337893F6C1C6}"/>
              </a:ext>
            </a:extLst>
          </p:cNvPr>
          <p:cNvCxnSpPr>
            <a:cxnSpLocks/>
            <a:stCxn id="34" idx="0"/>
            <a:endCxn id="36" idx="1"/>
          </p:cNvCxnSpPr>
          <p:nvPr/>
        </p:nvCxnSpPr>
        <p:spPr>
          <a:xfrm rot="5400000" flipH="1" flipV="1">
            <a:off x="4353001" y="1966557"/>
            <a:ext cx="652743" cy="2805545"/>
          </a:xfrm>
          <a:prstGeom prst="bentConnector2">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30F30DFA-0F3F-BEBF-1611-A2C47D691A60}"/>
              </a:ext>
            </a:extLst>
          </p:cNvPr>
          <p:cNvCxnSpPr>
            <a:cxnSpLocks/>
            <a:endCxn id="37" idx="1"/>
          </p:cNvCxnSpPr>
          <p:nvPr/>
        </p:nvCxnSpPr>
        <p:spPr>
          <a:xfrm rot="16200000" flipH="1">
            <a:off x="4222172" y="6102926"/>
            <a:ext cx="914400" cy="2805545"/>
          </a:xfrm>
          <a:prstGeom prst="bentConnector2">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13E2B07-0CA5-1F42-ED19-E41B381C0428}"/>
              </a:ext>
            </a:extLst>
          </p:cNvPr>
          <p:cNvCxnSpPr>
            <a:stCxn id="36" idx="3"/>
            <a:endCxn id="38" idx="1"/>
          </p:cNvCxnSpPr>
          <p:nvPr/>
        </p:nvCxnSpPr>
        <p:spPr>
          <a:xfrm>
            <a:off x="9538854" y="3042957"/>
            <a:ext cx="81741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1CBAF48-3D9D-57ED-CDA9-6207AD62E304}"/>
              </a:ext>
            </a:extLst>
          </p:cNvPr>
          <p:cNvCxnSpPr>
            <a:stCxn id="37" idx="3"/>
          </p:cNvCxnSpPr>
          <p:nvPr/>
        </p:nvCxnSpPr>
        <p:spPr>
          <a:xfrm>
            <a:off x="9538854" y="7962899"/>
            <a:ext cx="81741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46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22" presetClass="entr" presetSubtype="8"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left)">
                                      <p:cBhvr>
                                        <p:cTn id="34" dur="500"/>
                                        <p:tgtEl>
                                          <p:spTgt spid="4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left)">
                                      <p:cBhvr>
                                        <p:cTn id="43" dur="500"/>
                                        <p:tgtEl>
                                          <p:spTgt spid="49"/>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P spid="36" grpId="0" animBg="1"/>
      <p:bldP spid="37" grpId="0" animBg="1"/>
      <p:bldP spid="38" grpId="0"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52827206-6B26-56DF-7B7B-523CEB3BE60A}"/>
              </a:ext>
            </a:extLst>
          </p:cNvPr>
          <p:cNvSpPr/>
          <p:nvPr/>
        </p:nvSpPr>
        <p:spPr>
          <a:xfrm>
            <a:off x="990600" y="723900"/>
            <a:ext cx="3886200" cy="1295400"/>
          </a:xfrm>
          <a:prstGeom prst="wedgeRoundRectCallout">
            <a:avLst>
              <a:gd name="adj1" fmla="val 74982"/>
              <a:gd name="adj2" fmla="val 47048"/>
              <a:gd name="adj3" fmla="val 16667"/>
            </a:avLst>
          </a:prstGeom>
          <a:solidFill>
            <a:srgbClr val="59C29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Sự</a:t>
            </a:r>
            <a:r>
              <a:rPr lang="en-US" sz="4400" b="1" dirty="0">
                <a:latin typeface="Arial" panose="020B0604020202020204" pitchFamily="34" charset="0"/>
                <a:cs typeface="Arial" panose="020B0604020202020204" pitchFamily="34" charset="0"/>
              </a:rPr>
              <a:t> bay </a:t>
            </a:r>
            <a:r>
              <a:rPr lang="en-US" sz="4400" b="1" dirty="0" err="1">
                <a:latin typeface="Arial" panose="020B0604020202020204" pitchFamily="34" charset="0"/>
                <a:cs typeface="Arial" panose="020B0604020202020204" pitchFamily="34" charset="0"/>
              </a:rPr>
              <a:t>hơi</a:t>
            </a:r>
            <a:r>
              <a:rPr lang="en-US" sz="4400" b="1"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726C50AD-6893-B1FF-A21A-02D31E19398D}"/>
              </a:ext>
            </a:extLst>
          </p:cNvPr>
          <p:cNvSpPr txBox="1"/>
          <p:nvPr/>
        </p:nvSpPr>
        <p:spPr>
          <a:xfrm>
            <a:off x="990600" y="4991100"/>
            <a:ext cx="16306800" cy="1824923"/>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Trong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hỗn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lỏng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EEFBD3A0-74D3-D7B5-B7C0-0C58CD031CEA}"/>
              </a:ext>
            </a:extLst>
          </p:cNvPr>
          <p:cNvSpPr txBox="1"/>
          <p:nvPr/>
        </p:nvSpPr>
        <p:spPr>
          <a:xfrm>
            <a:off x="2587338" y="7164532"/>
            <a:ext cx="14630400" cy="2762936"/>
          </a:xfrm>
          <a:prstGeom prst="rect">
            <a:avLst/>
          </a:prstGeom>
          <a:noFill/>
        </p:spPr>
        <p:txBody>
          <a:bodyPr wrap="square">
            <a:spAutoFit/>
          </a:bodyPr>
          <a:lstStyle/>
          <a:p>
            <a:pPr algn="just">
              <a:lnSpc>
                <a:spcPct val="150000"/>
              </a:lnSpc>
            </a:pPr>
            <a:r>
              <a:rPr lang="en-US" sz="4000" dirty="0">
                <a:solidFill>
                  <a:prstClr val="black"/>
                </a:solidFill>
                <a:latin typeface="Arial" panose="020B0604020202020204" pitchFamily="34" charset="0"/>
                <a:cs typeface="Arial" panose="020B0604020202020204" pitchFamily="34" charset="0"/>
              </a:rPr>
              <a:t>C</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lỏng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mạnh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thắng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lỏng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lỏng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trở</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dirty="0"/>
          </a:p>
        </p:txBody>
      </p:sp>
      <p:pic>
        <p:nvPicPr>
          <p:cNvPr id="7" name="Picture 6">
            <a:extLst>
              <a:ext uri="{FF2B5EF4-FFF2-40B4-BE49-F238E27FC236}">
                <a16:creationId xmlns:a16="http://schemas.microsoft.com/office/drawing/2014/main" id="{6DBB6031-64E1-C133-C1CA-541EB5A25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77341">
            <a:off x="875113" y="7066264"/>
            <a:ext cx="1673471" cy="1416872"/>
          </a:xfrm>
          <a:prstGeom prst="rect">
            <a:avLst/>
          </a:prstGeom>
        </p:spPr>
      </p:pic>
      <p:grpSp>
        <p:nvGrpSpPr>
          <p:cNvPr id="10" name="Group 9">
            <a:extLst>
              <a:ext uri="{FF2B5EF4-FFF2-40B4-BE49-F238E27FC236}">
                <a16:creationId xmlns:a16="http://schemas.microsoft.com/office/drawing/2014/main" id="{7393F7C2-AE56-5809-0360-5CA0007106B1}"/>
              </a:ext>
            </a:extLst>
          </p:cNvPr>
          <p:cNvGrpSpPr/>
          <p:nvPr/>
        </p:nvGrpSpPr>
        <p:grpSpPr>
          <a:xfrm>
            <a:off x="6705600" y="463441"/>
            <a:ext cx="7086600" cy="4168759"/>
            <a:chOff x="6359238" y="442659"/>
            <a:chExt cx="7086600" cy="4168759"/>
          </a:xfrm>
        </p:grpSpPr>
        <p:pic>
          <p:nvPicPr>
            <p:cNvPr id="2" name="Picture 1">
              <a:extLst>
                <a:ext uri="{FF2B5EF4-FFF2-40B4-BE49-F238E27FC236}">
                  <a16:creationId xmlns:a16="http://schemas.microsoft.com/office/drawing/2014/main" id="{DE4B7DAA-4DFF-B92D-CEAC-DA2EF684B53B}"/>
                </a:ext>
              </a:extLst>
            </p:cNvPr>
            <p:cNvPicPr>
              <a:picLocks noChangeAspect="1"/>
            </p:cNvPicPr>
            <p:nvPr/>
          </p:nvPicPr>
          <p:blipFill>
            <a:blip r:embed="rId3"/>
            <a:stretch>
              <a:fillRect/>
            </a:stretch>
          </p:blipFill>
          <p:spPr>
            <a:xfrm>
              <a:off x="6359238" y="713509"/>
              <a:ext cx="7086600" cy="3897909"/>
            </a:xfrm>
            <a:prstGeom prst="rect">
              <a:avLst/>
            </a:prstGeom>
          </p:spPr>
        </p:pic>
        <p:pic>
          <p:nvPicPr>
            <p:cNvPr id="9" name="Picture 8">
              <a:extLst>
                <a:ext uri="{FF2B5EF4-FFF2-40B4-BE49-F238E27FC236}">
                  <a16:creationId xmlns:a16="http://schemas.microsoft.com/office/drawing/2014/main" id="{8B6EA436-980F-D2FD-C755-CD117A6E7769}"/>
                </a:ext>
              </a:extLst>
            </p:cNvPr>
            <p:cNvPicPr>
              <a:picLocks noChangeAspect="1"/>
            </p:cNvPicPr>
            <p:nvPr/>
          </p:nvPicPr>
          <p:blipFill>
            <a:blip r:embed="rId4"/>
            <a:stretch>
              <a:fillRect/>
            </a:stretch>
          </p:blipFill>
          <p:spPr>
            <a:xfrm>
              <a:off x="7308273" y="442659"/>
              <a:ext cx="1828800" cy="2498867"/>
            </a:xfrm>
            <a:prstGeom prst="rect">
              <a:avLst/>
            </a:prstGeom>
          </p:spPr>
        </p:pic>
      </p:grpSp>
    </p:spTree>
    <p:extLst>
      <p:ext uri="{BB962C8B-B14F-4D97-AF65-F5344CB8AC3E}">
        <p14:creationId xmlns:p14="http://schemas.microsoft.com/office/powerpoint/2010/main" val="351651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52827206-6B26-56DF-7B7B-523CEB3BE60A}"/>
              </a:ext>
            </a:extLst>
          </p:cNvPr>
          <p:cNvSpPr/>
          <p:nvPr/>
        </p:nvSpPr>
        <p:spPr>
          <a:xfrm>
            <a:off x="789709" y="721122"/>
            <a:ext cx="3886200" cy="1295400"/>
          </a:xfrm>
          <a:prstGeom prst="wedgeRoundRectCallout">
            <a:avLst>
              <a:gd name="adj1" fmla="val 74982"/>
              <a:gd name="adj2" fmla="val 47048"/>
              <a:gd name="adj3" fmla="val 16667"/>
            </a:avLst>
          </a:prstGeom>
          <a:solidFill>
            <a:srgbClr val="59C29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Sự</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sôi</a:t>
            </a:r>
            <a:r>
              <a:rPr lang="en-US" sz="4400" b="1"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726C50AD-6893-B1FF-A21A-02D31E19398D}"/>
              </a:ext>
            </a:extLst>
          </p:cNvPr>
          <p:cNvSpPr txBox="1"/>
          <p:nvPr/>
        </p:nvSpPr>
        <p:spPr>
          <a:xfrm>
            <a:off x="952501" y="5073394"/>
            <a:ext cx="10896600" cy="4594912"/>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Khi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sôi</a:t>
            </a:r>
            <a:r>
              <a:rPr lang="en-US" sz="4000" dirty="0">
                <a:latin typeface="Arial" panose="020B0604020202020204" pitchFamily="34" charset="0"/>
                <a:cs typeface="Arial" panose="020B0604020202020204" pitchFamily="34" charset="0"/>
              </a:rPr>
              <a:t> (100</a:t>
            </a:r>
            <a:r>
              <a:rPr lang="en-US" sz="4000" baseline="30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bọt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bọt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quyển</a:t>
            </a:r>
            <a:r>
              <a:rPr lang="en-US" sz="4000" dirty="0">
                <a:latin typeface="Arial" panose="020B0604020202020204" pitchFamily="34" charset="0"/>
                <a:cs typeface="Arial" panose="020B0604020202020204" pitchFamily="34" charset="0"/>
              </a:rPr>
              <a:t>. </a:t>
            </a:r>
          </a:p>
        </p:txBody>
      </p:sp>
      <p:grpSp>
        <p:nvGrpSpPr>
          <p:cNvPr id="11" name="Group 10">
            <a:extLst>
              <a:ext uri="{FF2B5EF4-FFF2-40B4-BE49-F238E27FC236}">
                <a16:creationId xmlns:a16="http://schemas.microsoft.com/office/drawing/2014/main" id="{DEA1817F-845F-A270-2B44-E11E5B666BCB}"/>
              </a:ext>
            </a:extLst>
          </p:cNvPr>
          <p:cNvGrpSpPr/>
          <p:nvPr/>
        </p:nvGrpSpPr>
        <p:grpSpPr>
          <a:xfrm>
            <a:off x="6705600" y="342900"/>
            <a:ext cx="7086600" cy="4251886"/>
            <a:chOff x="6359238" y="359532"/>
            <a:chExt cx="7086600" cy="4251886"/>
          </a:xfrm>
        </p:grpSpPr>
        <p:pic>
          <p:nvPicPr>
            <p:cNvPr id="5" name="Picture 4">
              <a:extLst>
                <a:ext uri="{FF2B5EF4-FFF2-40B4-BE49-F238E27FC236}">
                  <a16:creationId xmlns:a16="http://schemas.microsoft.com/office/drawing/2014/main" id="{57256C5B-F400-0630-FAF4-60BFE85FB38C}"/>
                </a:ext>
              </a:extLst>
            </p:cNvPr>
            <p:cNvPicPr>
              <a:picLocks noChangeAspect="1"/>
            </p:cNvPicPr>
            <p:nvPr/>
          </p:nvPicPr>
          <p:blipFill>
            <a:blip r:embed="rId2"/>
            <a:stretch>
              <a:fillRect/>
            </a:stretch>
          </p:blipFill>
          <p:spPr>
            <a:xfrm>
              <a:off x="6359238" y="713509"/>
              <a:ext cx="7086600" cy="3897909"/>
            </a:xfrm>
            <a:prstGeom prst="rect">
              <a:avLst/>
            </a:prstGeom>
          </p:spPr>
        </p:pic>
        <p:pic>
          <p:nvPicPr>
            <p:cNvPr id="8" name="Picture 7">
              <a:extLst>
                <a:ext uri="{FF2B5EF4-FFF2-40B4-BE49-F238E27FC236}">
                  <a16:creationId xmlns:a16="http://schemas.microsoft.com/office/drawing/2014/main" id="{DE953140-841C-CEAE-B482-17B885929638}"/>
                </a:ext>
              </a:extLst>
            </p:cNvPr>
            <p:cNvPicPr>
              <a:picLocks noChangeAspect="1"/>
            </p:cNvPicPr>
            <p:nvPr/>
          </p:nvPicPr>
          <p:blipFill>
            <a:blip r:embed="rId3"/>
            <a:stretch>
              <a:fillRect/>
            </a:stretch>
          </p:blipFill>
          <p:spPr>
            <a:xfrm>
              <a:off x="7620000" y="359532"/>
              <a:ext cx="1524000" cy="2386775"/>
            </a:xfrm>
            <a:prstGeom prst="rect">
              <a:avLst/>
            </a:prstGeom>
          </p:spPr>
        </p:pic>
      </p:grpSp>
      <p:pic>
        <p:nvPicPr>
          <p:cNvPr id="6" name="Picture 5">
            <a:extLst>
              <a:ext uri="{FF2B5EF4-FFF2-40B4-BE49-F238E27FC236}">
                <a16:creationId xmlns:a16="http://schemas.microsoft.com/office/drawing/2014/main" id="{ED103BA3-EADD-EAF3-A37B-75AAC3EC3117}"/>
              </a:ext>
            </a:extLst>
          </p:cNvPr>
          <p:cNvPicPr>
            <a:picLocks noChangeAspect="1"/>
          </p:cNvPicPr>
          <p:nvPr/>
        </p:nvPicPr>
        <p:blipFill>
          <a:blip r:embed="rId4"/>
          <a:stretch>
            <a:fillRect/>
          </a:stretch>
        </p:blipFill>
        <p:spPr>
          <a:xfrm>
            <a:off x="12039600" y="5419892"/>
            <a:ext cx="6248400" cy="4248414"/>
          </a:xfrm>
          <a:prstGeom prst="rect">
            <a:avLst/>
          </a:prstGeom>
        </p:spPr>
      </p:pic>
    </p:spTree>
    <p:extLst>
      <p:ext uri="{BB962C8B-B14F-4D97-AF65-F5344CB8AC3E}">
        <p14:creationId xmlns:p14="http://schemas.microsoft.com/office/powerpoint/2010/main" val="131446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D4D1EF5-0FEC-C37E-5006-0813AEFA47B2}"/>
              </a:ext>
            </a:extLst>
          </p:cNvPr>
          <p:cNvGrpSpPr/>
          <p:nvPr/>
        </p:nvGrpSpPr>
        <p:grpSpPr>
          <a:xfrm>
            <a:off x="15011400" y="945418"/>
            <a:ext cx="2921145" cy="3109403"/>
            <a:chOff x="1587205" y="3074686"/>
            <a:chExt cx="2894264" cy="3080790"/>
          </a:xfrm>
        </p:grpSpPr>
        <p:sp>
          <p:nvSpPr>
            <p:cNvPr id="4" name="Freeform 4"/>
            <p:cNvSpPr/>
            <p:nvPr/>
          </p:nvSpPr>
          <p:spPr>
            <a:xfrm flipH="1">
              <a:off x="1587205" y="3625251"/>
              <a:ext cx="2410614" cy="2530225"/>
            </a:xfrm>
            <a:custGeom>
              <a:avLst/>
              <a:gdLst/>
              <a:ahLst/>
              <a:cxnLst/>
              <a:rect l="l" t="t" r="r" b="b"/>
              <a:pathLst>
                <a:path w="2410614" h="2530225">
                  <a:moveTo>
                    <a:pt x="2410615" y="0"/>
                  </a:moveTo>
                  <a:lnTo>
                    <a:pt x="0" y="0"/>
                  </a:lnTo>
                  <a:lnTo>
                    <a:pt x="0" y="2530225"/>
                  </a:lnTo>
                  <a:lnTo>
                    <a:pt x="2410615" y="2530225"/>
                  </a:lnTo>
                  <a:lnTo>
                    <a:pt x="241061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60955">
              <a:off x="3371795" y="3074686"/>
              <a:ext cx="1109674" cy="2277316"/>
            </a:xfrm>
            <a:custGeom>
              <a:avLst/>
              <a:gdLst/>
              <a:ahLst/>
              <a:cxnLst/>
              <a:rect l="l" t="t" r="r" b="b"/>
              <a:pathLst>
                <a:path w="1317920" h="2704687">
                  <a:moveTo>
                    <a:pt x="0" y="0"/>
                  </a:moveTo>
                  <a:lnTo>
                    <a:pt x="1317920" y="0"/>
                  </a:lnTo>
                  <a:lnTo>
                    <a:pt x="1317920" y="2704687"/>
                  </a:lnTo>
                  <a:lnTo>
                    <a:pt x="0" y="2704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aphicFrame>
        <p:nvGraphicFramePr>
          <p:cNvPr id="3" name="Table 3"/>
          <p:cNvGraphicFramePr>
            <a:graphicFrameLocks noGrp="1"/>
          </p:cNvGraphicFramePr>
          <p:nvPr>
            <p:extLst>
              <p:ext uri="{D42A27DB-BD31-4B8C-83A1-F6EECF244321}">
                <p14:modId xmlns:p14="http://schemas.microsoft.com/office/powerpoint/2010/main" val="4079765009"/>
              </p:ext>
            </p:extLst>
          </p:nvPr>
        </p:nvGraphicFramePr>
        <p:xfrm>
          <a:off x="1461655" y="2846131"/>
          <a:ext cx="13253200" cy="1504950"/>
        </p:xfrm>
        <a:graphic>
          <a:graphicData uri="http://schemas.openxmlformats.org/drawingml/2006/table">
            <a:tbl>
              <a:tblPr/>
              <a:tblGrid>
                <a:gridCol w="1579523">
                  <a:extLst>
                    <a:ext uri="{9D8B030D-6E8A-4147-A177-3AD203B41FA5}">
                      <a16:colId xmlns:a16="http://schemas.microsoft.com/office/drawing/2014/main" val="147965396"/>
                    </a:ext>
                  </a:extLst>
                </a:gridCol>
                <a:gridCol w="11673677">
                  <a:extLst>
                    <a:ext uri="{9D8B030D-6E8A-4147-A177-3AD203B41FA5}">
                      <a16:colId xmlns:a16="http://schemas.microsoft.com/office/drawing/2014/main" val="20000"/>
                    </a:ext>
                  </a:extLst>
                </a:gridCol>
              </a:tblGrid>
              <a:tr h="1470708">
                <a:tc>
                  <a:txBody>
                    <a:bodyPr/>
                    <a:lstStyle/>
                    <a:p>
                      <a:pPr algn="ctr">
                        <a:lnSpc>
                          <a:spcPct val="100000"/>
                        </a:lnSpc>
                        <a:defRPr/>
                      </a:pPr>
                      <a:r>
                        <a:rPr lang="en-US" sz="8000" b="1" dirty="0">
                          <a:latin typeface="Arial" panose="020B0604020202020204" pitchFamily="34" charset="0"/>
                          <a:cs typeface="Arial" panose="020B0604020202020204" pitchFamily="34" charset="0"/>
                        </a:rPr>
                        <a:t>I.</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CBCD8"/>
                    </a:solidFill>
                  </a:tcPr>
                </a:tc>
                <a:tc>
                  <a:txBody>
                    <a:bodyPr/>
                    <a:lstStyle/>
                    <a:p>
                      <a:pPr algn="l">
                        <a:lnSpc>
                          <a:spcPct val="100000"/>
                        </a:lnSpc>
                        <a:defRPr/>
                      </a:pPr>
                      <a:r>
                        <a:rPr lang="en-US" sz="4400" spc="0" dirty="0">
                          <a:solidFill>
                            <a:srgbClr val="000000"/>
                          </a:solidFill>
                          <a:latin typeface="Arial" panose="020B0604020202020204" pitchFamily="34" charset="0"/>
                          <a:cs typeface="Arial" panose="020B0604020202020204" pitchFamily="34" charset="0"/>
                        </a:rPr>
                        <a:t> </a:t>
                      </a:r>
                      <a:r>
                        <a:rPr lang="en-US" sz="4400" spc="0" dirty="0" err="1">
                          <a:solidFill>
                            <a:srgbClr val="000000"/>
                          </a:solidFill>
                          <a:latin typeface="Arial" panose="020B0604020202020204" pitchFamily="34" charset="0"/>
                          <a:cs typeface="Arial" panose="020B0604020202020204" pitchFamily="34" charset="0"/>
                        </a:rPr>
                        <a:t>Mô</a:t>
                      </a:r>
                      <a:r>
                        <a:rPr lang="en-US" sz="4400" spc="0" dirty="0">
                          <a:solidFill>
                            <a:srgbClr val="000000"/>
                          </a:solidFill>
                          <a:latin typeface="Arial" panose="020B0604020202020204" pitchFamily="34" charset="0"/>
                          <a:cs typeface="Arial" panose="020B0604020202020204" pitchFamily="34" charset="0"/>
                        </a:rPr>
                        <a:t> </a:t>
                      </a:r>
                      <a:r>
                        <a:rPr lang="en-US" sz="4400" spc="0" dirty="0" err="1">
                          <a:solidFill>
                            <a:srgbClr val="000000"/>
                          </a:solidFill>
                          <a:latin typeface="Arial" panose="020B0604020202020204" pitchFamily="34" charset="0"/>
                          <a:cs typeface="Arial" panose="020B0604020202020204" pitchFamily="34" charset="0"/>
                        </a:rPr>
                        <a:t>hình</a:t>
                      </a:r>
                      <a:r>
                        <a:rPr lang="en-US" sz="4400" spc="0" dirty="0">
                          <a:solidFill>
                            <a:srgbClr val="000000"/>
                          </a:solidFill>
                          <a:latin typeface="Arial" panose="020B0604020202020204" pitchFamily="34" charset="0"/>
                          <a:cs typeface="Arial" panose="020B0604020202020204" pitchFamily="34" charset="0"/>
                        </a:rPr>
                        <a:t> </a:t>
                      </a:r>
                      <a:r>
                        <a:rPr lang="en-US" sz="4400" spc="0" dirty="0" err="1">
                          <a:solidFill>
                            <a:srgbClr val="000000"/>
                          </a:solidFill>
                          <a:latin typeface="Arial" panose="020B0604020202020204" pitchFamily="34" charset="0"/>
                          <a:cs typeface="Arial" panose="020B0604020202020204" pitchFamily="34" charset="0"/>
                        </a:rPr>
                        <a:t>động</a:t>
                      </a:r>
                      <a:r>
                        <a:rPr lang="en-US" sz="4400" spc="0" dirty="0">
                          <a:solidFill>
                            <a:srgbClr val="000000"/>
                          </a:solidFill>
                          <a:latin typeface="Arial" panose="020B0604020202020204" pitchFamily="34" charset="0"/>
                          <a:cs typeface="Arial" panose="020B0604020202020204" pitchFamily="34" charset="0"/>
                        </a:rPr>
                        <a:t> </a:t>
                      </a:r>
                      <a:r>
                        <a:rPr lang="en-US" sz="4400" spc="0" dirty="0" err="1">
                          <a:solidFill>
                            <a:srgbClr val="000000"/>
                          </a:solidFill>
                          <a:latin typeface="Arial" panose="020B0604020202020204" pitchFamily="34" charset="0"/>
                          <a:cs typeface="Arial" panose="020B0604020202020204" pitchFamily="34" charset="0"/>
                        </a:rPr>
                        <a:t>học</a:t>
                      </a:r>
                      <a:r>
                        <a:rPr lang="en-US" sz="4400" spc="0" dirty="0">
                          <a:solidFill>
                            <a:srgbClr val="000000"/>
                          </a:solidFill>
                          <a:latin typeface="Arial" panose="020B0604020202020204" pitchFamily="34" charset="0"/>
                          <a:cs typeface="Arial" panose="020B0604020202020204" pitchFamily="34" charset="0"/>
                        </a:rPr>
                        <a:t> </a:t>
                      </a:r>
                      <a:r>
                        <a:rPr lang="en-US" sz="4400" spc="0" dirty="0" err="1">
                          <a:solidFill>
                            <a:srgbClr val="000000"/>
                          </a:solidFill>
                          <a:latin typeface="Arial" panose="020B0604020202020204" pitchFamily="34" charset="0"/>
                          <a:cs typeface="Arial" panose="020B0604020202020204" pitchFamily="34" charset="0"/>
                        </a:rPr>
                        <a:t>phân</a:t>
                      </a:r>
                      <a:r>
                        <a:rPr lang="en-US" sz="4400" spc="0" dirty="0">
                          <a:solidFill>
                            <a:srgbClr val="000000"/>
                          </a:solidFill>
                          <a:latin typeface="Arial" panose="020B0604020202020204" pitchFamily="34" charset="0"/>
                          <a:cs typeface="Arial" panose="020B0604020202020204" pitchFamily="34" charset="0"/>
                        </a:rPr>
                        <a:t> </a:t>
                      </a:r>
                      <a:r>
                        <a:rPr lang="en-US" sz="4400" spc="0" dirty="0" err="1">
                          <a:solidFill>
                            <a:srgbClr val="000000"/>
                          </a:solidFill>
                          <a:latin typeface="Arial" panose="020B0604020202020204" pitchFamily="34" charset="0"/>
                          <a:cs typeface="Arial" panose="020B0604020202020204" pitchFamily="34" charset="0"/>
                        </a:rPr>
                        <a:t>tử</a:t>
                      </a:r>
                      <a:r>
                        <a:rPr lang="en-US" sz="4400" spc="0" dirty="0">
                          <a:solidFill>
                            <a:srgbClr val="000000"/>
                          </a:solidFill>
                          <a:latin typeface="Arial" panose="020B0604020202020204" pitchFamily="34" charset="0"/>
                          <a:cs typeface="Arial" panose="020B0604020202020204" pitchFamily="34" charset="0"/>
                        </a:rPr>
                        <a:t> </a:t>
                      </a:r>
                      <a:r>
                        <a:rPr lang="en-US" sz="4400" spc="0" dirty="0" err="1">
                          <a:solidFill>
                            <a:srgbClr val="000000"/>
                          </a:solidFill>
                          <a:latin typeface="Arial" panose="020B0604020202020204" pitchFamily="34" charset="0"/>
                          <a:cs typeface="Arial" panose="020B0604020202020204" pitchFamily="34" charset="0"/>
                        </a:rPr>
                        <a:t>về</a:t>
                      </a:r>
                      <a:r>
                        <a:rPr lang="en-US" sz="4400" spc="0" dirty="0">
                          <a:solidFill>
                            <a:srgbClr val="000000"/>
                          </a:solidFill>
                          <a:latin typeface="Arial" panose="020B0604020202020204" pitchFamily="34" charset="0"/>
                          <a:cs typeface="Arial" panose="020B0604020202020204" pitchFamily="34" charset="0"/>
                        </a:rPr>
                        <a:t> </a:t>
                      </a:r>
                      <a:r>
                        <a:rPr lang="en-US" sz="4400" spc="0" dirty="0" err="1">
                          <a:solidFill>
                            <a:srgbClr val="000000"/>
                          </a:solidFill>
                          <a:latin typeface="Arial" panose="020B0604020202020204" pitchFamily="34" charset="0"/>
                          <a:cs typeface="Arial" panose="020B0604020202020204" pitchFamily="34" charset="0"/>
                        </a:rPr>
                        <a:t>cấu</a:t>
                      </a:r>
                      <a:r>
                        <a:rPr lang="en-US" sz="4400" spc="0" dirty="0">
                          <a:solidFill>
                            <a:srgbClr val="000000"/>
                          </a:solidFill>
                          <a:latin typeface="Arial" panose="020B0604020202020204" pitchFamily="34" charset="0"/>
                          <a:cs typeface="Arial" panose="020B0604020202020204" pitchFamily="34" charset="0"/>
                        </a:rPr>
                        <a:t> </a:t>
                      </a:r>
                      <a:r>
                        <a:rPr lang="en-US" sz="4400" spc="0" dirty="0" err="1">
                          <a:solidFill>
                            <a:srgbClr val="000000"/>
                          </a:solidFill>
                          <a:latin typeface="Arial" panose="020B0604020202020204" pitchFamily="34" charset="0"/>
                          <a:cs typeface="Arial" panose="020B0604020202020204" pitchFamily="34" charset="0"/>
                        </a:rPr>
                        <a:t>tạo</a:t>
                      </a:r>
                      <a:r>
                        <a:rPr lang="en-US" sz="4400" spc="0" dirty="0">
                          <a:solidFill>
                            <a:srgbClr val="000000"/>
                          </a:solidFill>
                          <a:latin typeface="Arial" panose="020B0604020202020204" pitchFamily="34" charset="0"/>
                          <a:cs typeface="Arial" panose="020B0604020202020204" pitchFamily="34" charset="0"/>
                        </a:rPr>
                        <a:t> </a:t>
                      </a:r>
                      <a:r>
                        <a:rPr lang="en-US" sz="4400" spc="0" dirty="0" err="1">
                          <a:solidFill>
                            <a:srgbClr val="000000"/>
                          </a:solidFill>
                          <a:latin typeface="Arial" panose="020B0604020202020204" pitchFamily="34" charset="0"/>
                          <a:cs typeface="Arial" panose="020B0604020202020204" pitchFamily="34" charset="0"/>
                        </a:rPr>
                        <a:t>chất</a:t>
                      </a:r>
                      <a:endParaRPr lang="en-US" sz="4400" spc="0" dirty="0">
                        <a:solidFill>
                          <a:srgbClr val="000000"/>
                        </a:solidFill>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7" name="TextBox 7"/>
          <p:cNvSpPr txBox="1"/>
          <p:nvPr/>
        </p:nvSpPr>
        <p:spPr>
          <a:xfrm>
            <a:off x="1447800" y="804813"/>
            <a:ext cx="8458200" cy="1009828"/>
          </a:xfrm>
          <a:prstGeom prst="rect">
            <a:avLst/>
          </a:prstGeom>
        </p:spPr>
        <p:txBody>
          <a:bodyPr wrap="square" lIns="0" tIns="0" rIns="0" bIns="0" rtlCol="0" anchor="t">
            <a:spAutoFit/>
          </a:bodyPr>
          <a:lstStyle/>
          <a:p>
            <a:pPr>
              <a:lnSpc>
                <a:spcPts val="7699"/>
              </a:lnSpc>
            </a:pPr>
            <a:r>
              <a:rPr lang="en-US" sz="6600" b="1" dirty="0">
                <a:solidFill>
                  <a:srgbClr val="000000"/>
                </a:solidFill>
                <a:latin typeface="Arial" panose="020B0604020202020204" pitchFamily="34" charset="0"/>
                <a:cs typeface="Arial" panose="020B0604020202020204" pitchFamily="34" charset="0"/>
              </a:rPr>
              <a:t>NỘI DUNG BÀI HỌC</a:t>
            </a:r>
          </a:p>
        </p:txBody>
      </p:sp>
      <p:graphicFrame>
        <p:nvGraphicFramePr>
          <p:cNvPr id="10" name="Table 3">
            <a:extLst>
              <a:ext uri="{FF2B5EF4-FFF2-40B4-BE49-F238E27FC236}">
                <a16:creationId xmlns:a16="http://schemas.microsoft.com/office/drawing/2014/main" id="{8526DEE3-14E4-1C14-988B-93918BF97F18}"/>
              </a:ext>
            </a:extLst>
          </p:cNvPr>
          <p:cNvGraphicFramePr>
            <a:graphicFrameLocks noGrp="1"/>
          </p:cNvGraphicFramePr>
          <p:nvPr>
            <p:extLst>
              <p:ext uri="{D42A27DB-BD31-4B8C-83A1-F6EECF244321}">
                <p14:modId xmlns:p14="http://schemas.microsoft.com/office/powerpoint/2010/main" val="2064748313"/>
              </p:ext>
            </p:extLst>
          </p:nvPr>
        </p:nvGraphicFramePr>
        <p:xfrm>
          <a:off x="1447800" y="5291630"/>
          <a:ext cx="13253200" cy="1504950"/>
        </p:xfrm>
        <a:graphic>
          <a:graphicData uri="http://schemas.openxmlformats.org/drawingml/2006/table">
            <a:tbl>
              <a:tblPr/>
              <a:tblGrid>
                <a:gridCol w="1701159">
                  <a:extLst>
                    <a:ext uri="{9D8B030D-6E8A-4147-A177-3AD203B41FA5}">
                      <a16:colId xmlns:a16="http://schemas.microsoft.com/office/drawing/2014/main" val="147965396"/>
                    </a:ext>
                  </a:extLst>
                </a:gridCol>
                <a:gridCol w="11552041">
                  <a:extLst>
                    <a:ext uri="{9D8B030D-6E8A-4147-A177-3AD203B41FA5}">
                      <a16:colId xmlns:a16="http://schemas.microsoft.com/office/drawing/2014/main" val="20000"/>
                    </a:ext>
                  </a:extLst>
                </a:gridCol>
              </a:tblGrid>
              <a:tr h="1470708">
                <a:tc>
                  <a:txBody>
                    <a:bodyPr/>
                    <a:lstStyle/>
                    <a:p>
                      <a:pPr algn="ctr">
                        <a:lnSpc>
                          <a:spcPct val="100000"/>
                        </a:lnSpc>
                        <a:defRPr/>
                      </a:pPr>
                      <a:r>
                        <a:rPr lang="en-US" sz="8000" b="1" dirty="0">
                          <a:latin typeface="Arial" panose="020B0604020202020204" pitchFamily="34" charset="0"/>
                          <a:cs typeface="Arial" panose="020B0604020202020204" pitchFamily="34" charset="0"/>
                        </a:rPr>
                        <a:t>II.</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9C294"/>
                    </a:solidFill>
                  </a:tcPr>
                </a:tc>
                <a:tc>
                  <a:txBody>
                    <a:bodyPr/>
                    <a:lstStyle/>
                    <a:p>
                      <a:pPr algn="just">
                        <a:lnSpc>
                          <a:spcPct val="100000"/>
                        </a:lnSpc>
                      </a:pP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Cấu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trúc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lỏng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khí</a:t>
                      </a:r>
                      <a:endParaRPr lang="en-US" sz="4400" dirty="0">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3">
            <a:extLst>
              <a:ext uri="{FF2B5EF4-FFF2-40B4-BE49-F238E27FC236}">
                <a16:creationId xmlns:a16="http://schemas.microsoft.com/office/drawing/2014/main" id="{DCA7A31E-3954-3CD4-A5FA-77A47EACC42D}"/>
              </a:ext>
            </a:extLst>
          </p:cNvPr>
          <p:cNvGraphicFramePr>
            <a:graphicFrameLocks noGrp="1"/>
          </p:cNvGraphicFramePr>
          <p:nvPr>
            <p:extLst>
              <p:ext uri="{D42A27DB-BD31-4B8C-83A1-F6EECF244321}">
                <p14:modId xmlns:p14="http://schemas.microsoft.com/office/powerpoint/2010/main" val="273291531"/>
              </p:ext>
            </p:extLst>
          </p:nvPr>
        </p:nvGraphicFramePr>
        <p:xfrm>
          <a:off x="1447800" y="7737129"/>
          <a:ext cx="13182600" cy="1504950"/>
        </p:xfrm>
        <a:graphic>
          <a:graphicData uri="http://schemas.openxmlformats.org/drawingml/2006/table">
            <a:tbl>
              <a:tblPr/>
              <a:tblGrid>
                <a:gridCol w="1701159">
                  <a:extLst>
                    <a:ext uri="{9D8B030D-6E8A-4147-A177-3AD203B41FA5}">
                      <a16:colId xmlns:a16="http://schemas.microsoft.com/office/drawing/2014/main" val="147965396"/>
                    </a:ext>
                  </a:extLst>
                </a:gridCol>
                <a:gridCol w="11481441">
                  <a:extLst>
                    <a:ext uri="{9D8B030D-6E8A-4147-A177-3AD203B41FA5}">
                      <a16:colId xmlns:a16="http://schemas.microsoft.com/office/drawing/2014/main" val="20000"/>
                    </a:ext>
                  </a:extLst>
                </a:gridCol>
              </a:tblGrid>
              <a:tr h="1470708">
                <a:tc>
                  <a:txBody>
                    <a:bodyPr/>
                    <a:lstStyle/>
                    <a:p>
                      <a:pPr algn="ctr">
                        <a:lnSpc>
                          <a:spcPct val="100000"/>
                        </a:lnSpc>
                        <a:defRPr/>
                      </a:pPr>
                      <a:r>
                        <a:rPr lang="en-US" sz="8000" b="1" dirty="0">
                          <a:latin typeface="Arial" panose="020B0604020202020204" pitchFamily="34" charset="0"/>
                          <a:cs typeface="Arial" panose="020B0604020202020204" pitchFamily="34" charset="0"/>
                        </a:rPr>
                        <a:t>III.</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9C9C5"/>
                    </a:solidFill>
                  </a:tcPr>
                </a:tc>
                <a:tc>
                  <a:txBody>
                    <a:bodyPr/>
                    <a:lstStyle/>
                    <a:p>
                      <a:pPr algn="l">
                        <a:lnSpc>
                          <a:spcPct val="100000"/>
                        </a:lnSpc>
                      </a:pP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chuyển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endParaRPr lang="en-US" sz="4400" dirty="0">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2" name="Freeform 2"/>
          <p:cNvSpPr/>
          <p:nvPr/>
        </p:nvSpPr>
        <p:spPr>
          <a:xfrm rot="16730971">
            <a:off x="14114384" y="5776885"/>
            <a:ext cx="3643368" cy="4697561"/>
          </a:xfrm>
          <a:custGeom>
            <a:avLst/>
            <a:gdLst/>
            <a:ahLst/>
            <a:cxnLst/>
            <a:rect l="l" t="t" r="r" b="b"/>
            <a:pathLst>
              <a:path w="4368406" h="5015915">
                <a:moveTo>
                  <a:pt x="0" y="0"/>
                </a:moveTo>
                <a:lnTo>
                  <a:pt x="4368406" y="0"/>
                </a:lnTo>
                <a:lnTo>
                  <a:pt x="4368406" y="5015916"/>
                </a:lnTo>
                <a:lnTo>
                  <a:pt x="0" y="50159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FA21978A-89C8-9F84-B216-BD5C62D78285}"/>
              </a:ext>
            </a:extLst>
          </p:cNvPr>
          <p:cNvGrpSpPr/>
          <p:nvPr/>
        </p:nvGrpSpPr>
        <p:grpSpPr>
          <a:xfrm>
            <a:off x="394311" y="2658042"/>
            <a:ext cx="6931027" cy="7098273"/>
            <a:chOff x="765173" y="2552700"/>
            <a:chExt cx="6931027" cy="7098273"/>
          </a:xfrm>
        </p:grpSpPr>
        <p:grpSp>
          <p:nvGrpSpPr>
            <p:cNvPr id="27" name="Group 26">
              <a:extLst>
                <a:ext uri="{FF2B5EF4-FFF2-40B4-BE49-F238E27FC236}">
                  <a16:creationId xmlns:a16="http://schemas.microsoft.com/office/drawing/2014/main" id="{66E44EC4-9E88-01EF-E3A6-9E4D7270A9B7}"/>
                </a:ext>
              </a:extLst>
            </p:cNvPr>
            <p:cNvGrpSpPr/>
            <p:nvPr/>
          </p:nvGrpSpPr>
          <p:grpSpPr>
            <a:xfrm>
              <a:off x="2819400" y="2552700"/>
              <a:ext cx="4876800" cy="4419600"/>
              <a:chOff x="4609406" y="2705100"/>
              <a:chExt cx="5852160" cy="5303520"/>
            </a:xfrm>
          </p:grpSpPr>
          <p:sp>
            <p:nvSpPr>
              <p:cNvPr id="28" name="Speech Bubble: Oval 27">
                <a:extLst>
                  <a:ext uri="{FF2B5EF4-FFF2-40B4-BE49-F238E27FC236}">
                    <a16:creationId xmlns:a16="http://schemas.microsoft.com/office/drawing/2014/main" id="{2BA74875-695C-730D-3A40-C67869743A9B}"/>
                  </a:ext>
                </a:extLst>
              </p:cNvPr>
              <p:cNvSpPr/>
              <p:nvPr/>
            </p:nvSpPr>
            <p:spPr>
              <a:xfrm>
                <a:off x="4609406" y="2705100"/>
                <a:ext cx="5852160" cy="5303520"/>
              </a:xfrm>
              <a:prstGeom prst="wedgeEllipseCallout">
                <a:avLst>
                  <a:gd name="adj1" fmla="val -44741"/>
                  <a:gd name="adj2" fmla="val 5694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7B22157-8D86-5D58-93D0-4B5D88DC993F}"/>
                  </a:ext>
                </a:extLst>
              </p:cNvPr>
              <p:cNvSpPr txBox="1"/>
              <p:nvPr/>
            </p:nvSpPr>
            <p:spPr>
              <a:xfrm>
                <a:off x="4792286" y="3552044"/>
                <a:ext cx="5486400" cy="3297904"/>
              </a:xfrm>
              <a:prstGeom prst="rect">
                <a:avLst/>
              </a:prstGeom>
              <a:noFill/>
            </p:spPr>
            <p:txBody>
              <a:bodyPr wrap="square" anchor="ctr">
                <a:spAutoFit/>
              </a:bodyPr>
              <a:lstStyle/>
              <a:p>
                <a:pPr algn="ctr">
                  <a:lnSpc>
                    <a:spcPct val="150000"/>
                  </a:lnSpc>
                </a:pPr>
                <a:r>
                  <a:rPr lang="vi-VN" sz="4000" dirty="0">
                    <a:latin typeface="Arial" panose="020B0604020202020204" pitchFamily="34" charset="0"/>
                    <a:cs typeface="Arial" panose="020B0604020202020204" pitchFamily="34" charset="0"/>
                  </a:rPr>
                  <a:t>Tại sao khi bay hơi</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nhiệt độ của chất lỏng giảm?</a:t>
                </a:r>
                <a:endParaRPr lang="en-US" sz="4000" dirty="0">
                  <a:latin typeface="Arial" panose="020B0604020202020204" pitchFamily="34" charset="0"/>
                  <a:cs typeface="Arial" panose="020B0604020202020204" pitchFamily="34" charset="0"/>
                </a:endParaRPr>
              </a:p>
            </p:txBody>
          </p:sp>
        </p:grpSp>
        <p:pic>
          <p:nvPicPr>
            <p:cNvPr id="30" name="Picture 29">
              <a:extLst>
                <a:ext uri="{FF2B5EF4-FFF2-40B4-BE49-F238E27FC236}">
                  <a16:creationId xmlns:a16="http://schemas.microsoft.com/office/drawing/2014/main" id="{5F4E88F1-F9C4-E010-0C0B-EB155E96A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173" y="6712527"/>
              <a:ext cx="2552701" cy="2938446"/>
            </a:xfrm>
            <a:prstGeom prst="rect">
              <a:avLst/>
            </a:prstGeom>
          </p:spPr>
        </p:pic>
      </p:grpSp>
      <p:sp>
        <p:nvSpPr>
          <p:cNvPr id="2" name="Rectangle: Rounded Corners 1">
            <a:extLst>
              <a:ext uri="{FF2B5EF4-FFF2-40B4-BE49-F238E27FC236}">
                <a16:creationId xmlns:a16="http://schemas.microsoft.com/office/drawing/2014/main" id="{B2BEE3EA-004C-000D-E313-3EA807B0906E}"/>
              </a:ext>
            </a:extLst>
          </p:cNvPr>
          <p:cNvSpPr/>
          <p:nvPr/>
        </p:nvSpPr>
        <p:spPr>
          <a:xfrm>
            <a:off x="-307154" y="745477"/>
            <a:ext cx="5869754" cy="990600"/>
          </a:xfrm>
          <a:prstGeom prst="roundRect">
            <a:avLst/>
          </a:prstGeom>
          <a:solidFill>
            <a:srgbClr val="E66914"/>
          </a:solidFill>
          <a:ln>
            <a:solidFill>
              <a:srgbClr val="E669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 (SGK - tr.8)</a:t>
            </a:r>
          </a:p>
        </p:txBody>
      </p:sp>
      <p:sp>
        <p:nvSpPr>
          <p:cNvPr id="4" name="TextBox 3">
            <a:extLst>
              <a:ext uri="{FF2B5EF4-FFF2-40B4-BE49-F238E27FC236}">
                <a16:creationId xmlns:a16="http://schemas.microsoft.com/office/drawing/2014/main" id="{020A41FE-4411-4F41-10FC-46BD08C58D6D}"/>
              </a:ext>
            </a:extLst>
          </p:cNvPr>
          <p:cNvSpPr txBox="1"/>
          <p:nvPr/>
        </p:nvSpPr>
        <p:spPr>
          <a:xfrm>
            <a:off x="8108775" y="3339584"/>
            <a:ext cx="9285413" cy="5518242"/>
          </a:xfrm>
          <a:prstGeom prst="rect">
            <a:avLst/>
          </a:prstGeom>
          <a:noFill/>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lỏng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lỏng</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lỏng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lỏng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A632117C-26FC-51E3-EDE2-30534A3FA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25259" flipH="1">
            <a:off x="6601774" y="1838949"/>
            <a:ext cx="2359200" cy="1638186"/>
          </a:xfrm>
          <a:prstGeom prst="rect">
            <a:avLst/>
          </a:prstGeom>
        </p:spPr>
      </p:pic>
      <p:pic>
        <p:nvPicPr>
          <p:cNvPr id="7" name="Picture 6">
            <a:extLst>
              <a:ext uri="{FF2B5EF4-FFF2-40B4-BE49-F238E27FC236}">
                <a16:creationId xmlns:a16="http://schemas.microsoft.com/office/drawing/2014/main" id="{90F376CA-E3C8-74F4-06D7-6C668704ECAE}"/>
              </a:ext>
            </a:extLst>
          </p:cNvPr>
          <p:cNvPicPr>
            <a:picLocks noChangeAspect="1"/>
          </p:cNvPicPr>
          <p:nvPr/>
        </p:nvPicPr>
        <p:blipFill>
          <a:blip r:embed="rId4"/>
          <a:stretch>
            <a:fillRect/>
          </a:stretch>
        </p:blipFill>
        <p:spPr>
          <a:xfrm>
            <a:off x="14696462" y="525281"/>
            <a:ext cx="2286000" cy="2314754"/>
          </a:xfrm>
          <a:prstGeom prst="rect">
            <a:avLst/>
          </a:prstGeom>
        </p:spPr>
      </p:pic>
    </p:spTree>
    <p:extLst>
      <p:ext uri="{BB962C8B-B14F-4D97-AF65-F5344CB8AC3E}">
        <p14:creationId xmlns:p14="http://schemas.microsoft.com/office/powerpoint/2010/main" val="115291335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18" presetClass="entr" presetSubtype="6"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strips(downRight)">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C9277641-6D03-BDC8-F6F1-545BBCE7C1DB}"/>
              </a:ext>
            </a:extLst>
          </p:cNvPr>
          <p:cNvSpPr/>
          <p:nvPr/>
        </p:nvSpPr>
        <p:spPr>
          <a:xfrm>
            <a:off x="-304800" y="557232"/>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1 (SGK - tr.8)</a:t>
            </a:r>
          </a:p>
        </p:txBody>
      </p:sp>
      <p:sp>
        <p:nvSpPr>
          <p:cNvPr id="60" name="TextBox 59">
            <a:extLst>
              <a:ext uri="{FF2B5EF4-FFF2-40B4-BE49-F238E27FC236}">
                <a16:creationId xmlns:a16="http://schemas.microsoft.com/office/drawing/2014/main" id="{26DC721F-DCA7-DD1B-8402-D1E592F2648F}"/>
              </a:ext>
            </a:extLst>
          </p:cNvPr>
          <p:cNvSpPr txBox="1"/>
          <p:nvPr/>
        </p:nvSpPr>
        <p:spPr>
          <a:xfrm>
            <a:off x="1598418" y="1650527"/>
            <a:ext cx="15432282"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Hãy dựa vào đồ thị ở Hình 1.5 để mô tả sự thay đổi nhiệt độ của nước khi được đun từ 20</a:t>
            </a:r>
            <a:r>
              <a:rPr lang="en-US" sz="4000" baseline="30000" dirty="0">
                <a:latin typeface="Arial" panose="020B0604020202020204" pitchFamily="34" charset="0"/>
                <a:cs typeface="Arial" panose="020B0604020202020204" pitchFamily="34" charset="0"/>
              </a:rPr>
              <a:t>o</a:t>
            </a:r>
            <a:r>
              <a:rPr lang="vi-VN" sz="4000" dirty="0">
                <a:latin typeface="Arial" panose="020B0604020202020204" pitchFamily="34" charset="0"/>
                <a:cs typeface="Arial" panose="020B0604020202020204" pitchFamily="34" charset="0"/>
              </a:rPr>
              <a:t>C tới khi sôi.</a:t>
            </a:r>
            <a:endParaRPr lang="en-US" sz="40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FA56B9F-29E8-1ED8-19DE-68311EAD2B76}"/>
              </a:ext>
            </a:extLst>
          </p:cNvPr>
          <p:cNvGrpSpPr/>
          <p:nvPr/>
        </p:nvGrpSpPr>
        <p:grpSpPr>
          <a:xfrm>
            <a:off x="742059" y="5112327"/>
            <a:ext cx="17145000" cy="4940606"/>
            <a:chOff x="742059" y="5112327"/>
            <a:chExt cx="17145000" cy="4940606"/>
          </a:xfrm>
        </p:grpSpPr>
        <p:pic>
          <p:nvPicPr>
            <p:cNvPr id="62" name="Picture 61">
              <a:extLst>
                <a:ext uri="{FF2B5EF4-FFF2-40B4-BE49-F238E27FC236}">
                  <a16:creationId xmlns:a16="http://schemas.microsoft.com/office/drawing/2014/main" id="{5CFE9E87-C3BA-90FE-7FE8-65EACCC7AF4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957008" y="5112327"/>
              <a:ext cx="10373984" cy="4538617"/>
            </a:xfrm>
            <a:prstGeom prst="rect">
              <a:avLst/>
            </a:prstGeom>
          </p:spPr>
        </p:pic>
        <p:sp>
          <p:nvSpPr>
            <p:cNvPr id="2" name="TextBox 1">
              <a:extLst>
                <a:ext uri="{FF2B5EF4-FFF2-40B4-BE49-F238E27FC236}">
                  <a16:creationId xmlns:a16="http://schemas.microsoft.com/office/drawing/2014/main" id="{DA9A4DE3-DCC2-85FA-0035-6FDF10D728B2}"/>
                </a:ext>
              </a:extLst>
            </p:cNvPr>
            <p:cNvSpPr txBox="1"/>
            <p:nvPr/>
          </p:nvSpPr>
          <p:spPr>
            <a:xfrm>
              <a:off x="742059" y="9406602"/>
              <a:ext cx="17145000" cy="646331"/>
            </a:xfrm>
            <a:prstGeom prst="rect">
              <a:avLst/>
            </a:prstGeom>
            <a:noFill/>
          </p:spPr>
          <p:txBody>
            <a:bodyPr wrap="square" rtlCol="0">
              <a:spAutoFit/>
            </a:bodyPr>
            <a:lstStyle/>
            <a:p>
              <a:pPr algn="ctr"/>
              <a:r>
                <a:rPr lang="en-US" sz="3600" b="1" i="1" dirty="0" err="1">
                  <a:latin typeface="Arial" panose="020B0604020202020204" pitchFamily="34" charset="0"/>
                  <a:cs typeface="Arial" panose="020B0604020202020204" pitchFamily="34" charset="0"/>
                </a:rPr>
                <a:t>Hình</a:t>
              </a:r>
              <a:r>
                <a:rPr lang="en-US" sz="3600" b="1" i="1" dirty="0">
                  <a:latin typeface="Arial" panose="020B0604020202020204" pitchFamily="34" charset="0"/>
                  <a:cs typeface="Arial" panose="020B0604020202020204" pitchFamily="34" charset="0"/>
                </a:rPr>
                <a:t> 1.5. </a:t>
              </a:r>
              <a:r>
                <a:rPr lang="en-US" sz="3600" i="1" dirty="0" err="1">
                  <a:latin typeface="Arial" panose="020B0604020202020204" pitchFamily="34" charset="0"/>
                  <a:cs typeface="Arial" panose="020B0604020202020204" pitchFamily="34" charset="0"/>
                </a:rPr>
                <a:t>Đồ</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thị</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về</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sự</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thay</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đổi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nhiệt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độ</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của</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nước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theo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thời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gian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khi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được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đun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sôi</a:t>
              </a:r>
              <a:endParaRPr lang="en-US" sz="3600" i="1" dirty="0">
                <a:latin typeface="Arial" panose="020B0604020202020204" pitchFamily="34" charset="0"/>
                <a:cs typeface="Arial" panose="020B0604020202020204" pitchFamily="34" charset="0"/>
              </a:endParaRPr>
            </a:p>
          </p:txBody>
        </p:sp>
      </p:grpSp>
      <p:cxnSp>
        <p:nvCxnSpPr>
          <p:cNvPr id="5" name="Straight Arrow Connector 4">
            <a:extLst>
              <a:ext uri="{FF2B5EF4-FFF2-40B4-BE49-F238E27FC236}">
                <a16:creationId xmlns:a16="http://schemas.microsoft.com/office/drawing/2014/main" id="{F5D2A06F-9A03-5022-1F13-E1D58E3C4ED2}"/>
              </a:ext>
            </a:extLst>
          </p:cNvPr>
          <p:cNvCxnSpPr/>
          <p:nvPr/>
        </p:nvCxnSpPr>
        <p:spPr>
          <a:xfrm>
            <a:off x="6781800" y="5095009"/>
            <a:ext cx="1447800"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C704759-50CB-ABAD-9101-52F70D47FB42}"/>
              </a:ext>
            </a:extLst>
          </p:cNvPr>
          <p:cNvSpPr txBox="1"/>
          <p:nvPr/>
        </p:nvSpPr>
        <p:spPr>
          <a:xfrm>
            <a:off x="400942" y="4033599"/>
            <a:ext cx="5442260" cy="1752211"/>
          </a:xfrm>
          <a:prstGeom prst="rect">
            <a:avLst/>
          </a:prstGeom>
          <a:solidFill>
            <a:srgbClr val="FAF8EC"/>
          </a:solidFill>
        </p:spPr>
        <p:txBody>
          <a:bodyPr wrap="square">
            <a:spAutoFit/>
          </a:bodyPr>
          <a:lstStyle/>
          <a:p>
            <a:pPr algn="r">
              <a:lnSpc>
                <a:spcPct val="150000"/>
              </a:lnSpc>
            </a:pP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N</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hiệt</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tăng</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dần</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70C0"/>
                </a:solidFill>
                <a:latin typeface="Arial" panose="020B0604020202020204" pitchFamily="34" charset="0"/>
                <a:ea typeface="Calibri" panose="020F0502020204030204" pitchFamily="34" charset="0"/>
                <a:cs typeface="Arial" panose="020B0604020202020204" pitchFamily="34" charset="0"/>
              </a:rPr>
              <a:t>từ</a:t>
            </a: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 20</a:t>
            </a:r>
            <a:r>
              <a:rPr lang="en-US" sz="38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o</a:t>
            </a: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C</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đến</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100</a:t>
            </a:r>
            <a:r>
              <a:rPr kumimoji="0" lang="en-US" sz="3800" b="0" i="0" u="none" strike="noStrike" kern="1200" cap="none" spc="0" normalizeH="0" baseline="3000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C.</a:t>
            </a:r>
            <a:endParaRPr lang="en-US" dirty="0">
              <a:solidFill>
                <a:srgbClr val="0070C0"/>
              </a:solidFill>
            </a:endParaRPr>
          </a:p>
        </p:txBody>
      </p:sp>
      <p:cxnSp>
        <p:nvCxnSpPr>
          <p:cNvPr id="11" name="Straight Connector 10">
            <a:extLst>
              <a:ext uri="{FF2B5EF4-FFF2-40B4-BE49-F238E27FC236}">
                <a16:creationId xmlns:a16="http://schemas.microsoft.com/office/drawing/2014/main" id="{21C3A407-AB97-CBEE-70FF-0D85D6BEC8D4}"/>
              </a:ext>
            </a:extLst>
          </p:cNvPr>
          <p:cNvCxnSpPr/>
          <p:nvPr/>
        </p:nvCxnSpPr>
        <p:spPr>
          <a:xfrm flipV="1">
            <a:off x="8333509" y="4762500"/>
            <a:ext cx="0" cy="1593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6DB71A3-3F89-48A2-9C10-4441B49F7D6E}"/>
              </a:ext>
            </a:extLst>
          </p:cNvPr>
          <p:cNvCxnSpPr/>
          <p:nvPr/>
        </p:nvCxnSpPr>
        <p:spPr>
          <a:xfrm flipV="1">
            <a:off x="11277600" y="4707082"/>
            <a:ext cx="0" cy="1593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B5A690-76FE-7A06-507A-05B04C54AE6D}"/>
              </a:ext>
            </a:extLst>
          </p:cNvPr>
          <p:cNvCxnSpPr>
            <a:cxnSpLocks/>
          </p:cNvCxnSpPr>
          <p:nvPr/>
        </p:nvCxnSpPr>
        <p:spPr>
          <a:xfrm>
            <a:off x="8420100" y="5095009"/>
            <a:ext cx="2857500"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EC50737-B25C-85C5-0383-7BEF44BEEFBA}"/>
              </a:ext>
            </a:extLst>
          </p:cNvPr>
          <p:cNvSpPr txBox="1"/>
          <p:nvPr/>
        </p:nvSpPr>
        <p:spPr>
          <a:xfrm>
            <a:off x="12050854" y="3670618"/>
            <a:ext cx="5836203" cy="1752211"/>
          </a:xfrm>
          <a:prstGeom prst="rect">
            <a:avLst/>
          </a:prstGeom>
          <a:solidFill>
            <a:srgbClr val="FAF8EC"/>
          </a:solidFill>
        </p:spPr>
        <p:txBody>
          <a:bodyPr wrap="square">
            <a:spAutoFit/>
          </a:bodyPr>
          <a:lstStyle/>
          <a:p>
            <a:pPr>
              <a:lnSpc>
                <a:spcPct val="150000"/>
              </a:lnSpc>
            </a:pPr>
            <a:r>
              <a:rPr lang="en-US" sz="3800" dirty="0" err="1">
                <a:solidFill>
                  <a:srgbClr val="0070C0"/>
                </a:solidFill>
                <a:latin typeface="Arial" panose="020B0604020202020204" pitchFamily="34" charset="0"/>
                <a:ea typeface="Calibri" panose="020F0502020204030204" pitchFamily="34" charset="0"/>
                <a:cs typeface="Arial" panose="020B0604020202020204" pitchFamily="34" charset="0"/>
              </a:rPr>
              <a:t>Nước</a:t>
            </a: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70C0"/>
                </a:solidFill>
                <a:latin typeface="Arial" panose="020B0604020202020204" pitchFamily="34" charset="0"/>
                <a:ea typeface="Calibri" panose="020F0502020204030204" pitchFamily="34" charset="0"/>
                <a:cs typeface="Arial" panose="020B0604020202020204" pitchFamily="34" charset="0"/>
              </a:rPr>
              <a:t>sôi</a:t>
            </a: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70C0"/>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 n</a:t>
            </a:r>
            <a:r>
              <a:rPr lang="vi-VN" sz="3800" dirty="0">
                <a:solidFill>
                  <a:srgbClr val="0070C0"/>
                </a:solidFill>
                <a:latin typeface="Arial" panose="020B0604020202020204" pitchFamily="34" charset="0"/>
                <a:ea typeface="Calibri" panose="020F0502020204030204" pitchFamily="34" charset="0"/>
                <a:cs typeface="Arial" panose="020B0604020202020204" pitchFamily="34" charset="0"/>
              </a:rPr>
              <a:t>hiệt độ của nước không thay đổi.</a:t>
            </a:r>
            <a:endParaRPr lang="en-US" dirty="0">
              <a:solidFill>
                <a:srgbClr val="0070C0"/>
              </a:solidFill>
            </a:endParaRPr>
          </a:p>
        </p:txBody>
      </p:sp>
      <p:pic>
        <p:nvPicPr>
          <p:cNvPr id="34" name="Picture 33">
            <a:extLst>
              <a:ext uri="{FF2B5EF4-FFF2-40B4-BE49-F238E27FC236}">
                <a16:creationId xmlns:a16="http://schemas.microsoft.com/office/drawing/2014/main" id="{09A41FCD-42B3-47AF-B7BC-A01075E1030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8505362" flipH="1">
            <a:off x="10275384" y="4034004"/>
            <a:ext cx="1261696" cy="857152"/>
          </a:xfrm>
          <a:prstGeom prst="rect">
            <a:avLst/>
          </a:prstGeom>
        </p:spPr>
      </p:pic>
      <p:pic>
        <p:nvPicPr>
          <p:cNvPr id="35" name="Picture 34">
            <a:extLst>
              <a:ext uri="{FF2B5EF4-FFF2-40B4-BE49-F238E27FC236}">
                <a16:creationId xmlns:a16="http://schemas.microsoft.com/office/drawing/2014/main" id="{366B608F-0125-2856-2CD6-927823CA1091}"/>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956749">
            <a:off x="6038631" y="4029508"/>
            <a:ext cx="1261696" cy="857152"/>
          </a:xfrm>
          <a:prstGeom prst="rect">
            <a:avLst/>
          </a:prstGeom>
        </p:spPr>
      </p:pic>
    </p:spTree>
    <p:extLst>
      <p:ext uri="{BB962C8B-B14F-4D97-AF65-F5344CB8AC3E}">
        <p14:creationId xmlns:p14="http://schemas.microsoft.com/office/powerpoint/2010/main" val="140133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500"/>
                                        <p:tgtEl>
                                          <p:spTgt spid="6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out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right)">
                                      <p:cBhvr>
                                        <p:cTn id="34" dur="500"/>
                                        <p:tgtEl>
                                          <p:spTgt spid="35"/>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out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p:bldP spid="9"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C9277641-6D03-BDC8-F6F1-545BBCE7C1DB}"/>
              </a:ext>
            </a:extLst>
          </p:cNvPr>
          <p:cNvSpPr/>
          <p:nvPr/>
        </p:nvSpPr>
        <p:spPr>
          <a:xfrm>
            <a:off x="-304800" y="557232"/>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2 (SGK - tr.8)</a:t>
            </a:r>
          </a:p>
        </p:txBody>
      </p:sp>
      <p:sp>
        <p:nvSpPr>
          <p:cNvPr id="60" name="TextBox 59">
            <a:extLst>
              <a:ext uri="{FF2B5EF4-FFF2-40B4-BE49-F238E27FC236}">
                <a16:creationId xmlns:a16="http://schemas.microsoft.com/office/drawing/2014/main" id="{26DC721F-DCA7-DD1B-8402-D1E592F2648F}"/>
              </a:ext>
            </a:extLst>
          </p:cNvPr>
          <p:cNvSpPr txBox="1"/>
          <p:nvPr/>
        </p:nvSpPr>
        <p:spPr>
          <a:xfrm>
            <a:off x="1143000" y="1910053"/>
            <a:ext cx="12877800" cy="274825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Khi nước đang sôi thì năng lượng mà nước nhận được từ nguồn nhiệt có được chuyển hóa thành động năng của các phân tử nước không? Tại sao?</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86388EE-B1CE-A156-88B3-10112C470197}"/>
              </a:ext>
            </a:extLst>
          </p:cNvPr>
          <p:cNvPicPr>
            <a:picLocks noChangeAspect="1"/>
          </p:cNvPicPr>
          <p:nvPr/>
        </p:nvPicPr>
        <p:blipFill>
          <a:blip r:embed="rId2"/>
          <a:stretch>
            <a:fillRect/>
          </a:stretch>
        </p:blipFill>
        <p:spPr>
          <a:xfrm>
            <a:off x="14401800" y="2062452"/>
            <a:ext cx="3257938" cy="2443453"/>
          </a:xfrm>
          <a:prstGeom prst="rect">
            <a:avLst/>
          </a:prstGeom>
        </p:spPr>
      </p:pic>
      <p:grpSp>
        <p:nvGrpSpPr>
          <p:cNvPr id="10" name="Group 18">
            <a:extLst>
              <a:ext uri="{FF2B5EF4-FFF2-40B4-BE49-F238E27FC236}">
                <a16:creationId xmlns:a16="http://schemas.microsoft.com/office/drawing/2014/main" id="{331D3BC4-B886-632F-0512-4AD367771C22}"/>
              </a:ext>
            </a:extLst>
          </p:cNvPr>
          <p:cNvGrpSpPr/>
          <p:nvPr/>
        </p:nvGrpSpPr>
        <p:grpSpPr>
          <a:xfrm>
            <a:off x="990600" y="5184414"/>
            <a:ext cx="3192533" cy="3192533"/>
            <a:chOff x="0" y="0"/>
            <a:chExt cx="812800" cy="812800"/>
          </a:xfrm>
        </p:grpSpPr>
        <p:sp>
          <p:nvSpPr>
            <p:cNvPr id="13" name="Freeform 19">
              <a:extLst>
                <a:ext uri="{FF2B5EF4-FFF2-40B4-BE49-F238E27FC236}">
                  <a16:creationId xmlns:a16="http://schemas.microsoft.com/office/drawing/2014/main" id="{F554089E-AB63-42BC-58D3-DAEEA4C41B21}"/>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sp>
        <p:sp>
          <p:nvSpPr>
            <p:cNvPr id="14" name="TextBox 20">
              <a:extLst>
                <a:ext uri="{FF2B5EF4-FFF2-40B4-BE49-F238E27FC236}">
                  <a16:creationId xmlns:a16="http://schemas.microsoft.com/office/drawing/2014/main" id="{09479D98-218B-0F41-554E-9DE732A51A35}"/>
                </a:ext>
              </a:extLst>
            </p:cNvPr>
            <p:cNvSpPr txBox="1"/>
            <p:nvPr/>
          </p:nvSpPr>
          <p:spPr>
            <a:xfrm>
              <a:off x="101525" y="136525"/>
              <a:ext cx="609750" cy="539750"/>
            </a:xfrm>
            <a:prstGeom prst="rect">
              <a:avLst/>
            </a:prstGeom>
          </p:spPr>
          <p:txBody>
            <a:bodyPr lIns="50800" tIns="50800" rIns="50800" bIns="50800" rtlCol="0" anchor="ctr"/>
            <a:lstStyle/>
            <a:p>
              <a:pPr marL="0" lvl="0" indent="0" algn="ctr">
                <a:spcBef>
                  <a:spcPct val="0"/>
                </a:spcBef>
              </a:pPr>
              <a:r>
                <a:rPr lang="en-US" sz="4800" b="1" u="none" strike="noStrike" dirty="0">
                  <a:solidFill>
                    <a:srgbClr val="000000"/>
                  </a:solidFill>
                  <a:latin typeface="Arial" panose="020B0604020202020204" pitchFamily="34" charset="0"/>
                  <a:cs typeface="Arial" panose="020B0604020202020204" pitchFamily="34" charset="0"/>
                </a:rPr>
                <a:t>CÓ</a:t>
              </a:r>
            </a:p>
          </p:txBody>
        </p:sp>
      </p:grpSp>
      <p:sp>
        <p:nvSpPr>
          <p:cNvPr id="15" name="TextBox 14">
            <a:extLst>
              <a:ext uri="{FF2B5EF4-FFF2-40B4-BE49-F238E27FC236}">
                <a16:creationId xmlns:a16="http://schemas.microsoft.com/office/drawing/2014/main" id="{BEADC768-0F47-11D6-AA6A-790BB38DA54A}"/>
              </a:ext>
            </a:extLst>
          </p:cNvPr>
          <p:cNvSpPr txBox="1"/>
          <p:nvPr/>
        </p:nvSpPr>
        <p:spPr>
          <a:xfrm>
            <a:off x="5046972" y="5611377"/>
            <a:ext cx="11851656" cy="3671583"/>
          </a:xfrm>
          <a:prstGeom prst="rect">
            <a:avLst/>
          </a:prstGeom>
          <a:noFill/>
        </p:spPr>
        <p:txBody>
          <a:bodyPr wrap="square" rtlCol="0">
            <a:spAutoFit/>
          </a:bodyPr>
          <a:lstStyle/>
          <a:p>
            <a:pPr marL="0" marR="0" algn="just">
              <a:lnSpc>
                <a:spcPct val="150000"/>
              </a:lnSpc>
              <a:spcBef>
                <a:spcPts val="0"/>
              </a:spcBef>
              <a:spcAft>
                <a:spcPts val="8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cấp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nhiệt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nhiệt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619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randombar(horizontal)">
                                      <p:cBhvr>
                                        <p:cTn id="12" dur="500"/>
                                        <p:tgtEl>
                                          <p:spTgt spid="60"/>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13284B-CBC3-9C95-CA3D-096C0BB0B6FA}"/>
              </a:ext>
            </a:extLst>
          </p:cNvPr>
          <p:cNvSpPr txBox="1"/>
          <p:nvPr/>
        </p:nvSpPr>
        <p:spPr>
          <a:xfrm>
            <a:off x="1212273" y="656509"/>
            <a:ext cx="12656127" cy="769441"/>
          </a:xfrm>
          <a:prstGeom prst="rect">
            <a:avLst/>
          </a:prstGeom>
          <a:noFill/>
        </p:spPr>
        <p:txBody>
          <a:bodyPr wrap="square">
            <a:spAutoFit/>
          </a:bodyPr>
          <a:lstStyle/>
          <a:p>
            <a:r>
              <a:rPr lang="en-US" sz="4400" b="1" dirty="0">
                <a:solidFill>
                  <a:schemeClr val="tx2">
                    <a:lumMod val="75000"/>
                  </a:schemeClr>
                </a:solidFill>
                <a:latin typeface="Arial" panose="020B0604020202020204" pitchFamily="34" charset="0"/>
                <a:cs typeface="Arial" panose="020B0604020202020204" pitchFamily="34" charset="0"/>
              </a:rPr>
              <a:t>b</a:t>
            </a:r>
            <a:r>
              <a:rPr lang="vi-VN" sz="4400" b="1" dirty="0">
                <a:solidFill>
                  <a:schemeClr val="tx2">
                    <a:lumMod val="75000"/>
                  </a:schemeClr>
                </a:solidFill>
                <a:latin typeface="Arial" panose="020B0604020202020204" pitchFamily="34" charset="0"/>
                <a:cs typeface="Arial" panose="020B0604020202020204" pitchFamily="34" charset="0"/>
              </a:rPr>
              <a:t>) Giải thích nóng chảy của chất rắn kết tinh</a:t>
            </a:r>
            <a:endParaRPr lang="en-US" sz="4400" b="1" dirty="0">
              <a:solidFill>
                <a:schemeClr val="tx2">
                  <a:lumMod val="75000"/>
                </a:schemeClr>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8DF67422-64C4-21B5-8836-BD42F45CF488}"/>
              </a:ext>
            </a:extLst>
          </p:cNvPr>
          <p:cNvSpPr/>
          <p:nvPr/>
        </p:nvSpPr>
        <p:spPr>
          <a:xfrm>
            <a:off x="-304800" y="2019300"/>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1 (SGK - tr.9)</a:t>
            </a:r>
          </a:p>
        </p:txBody>
      </p:sp>
      <p:grpSp>
        <p:nvGrpSpPr>
          <p:cNvPr id="12" name="Group 11">
            <a:extLst>
              <a:ext uri="{FF2B5EF4-FFF2-40B4-BE49-F238E27FC236}">
                <a16:creationId xmlns:a16="http://schemas.microsoft.com/office/drawing/2014/main" id="{5F827597-6E0C-AAAB-8D7B-8EA4F0E73E1D}"/>
              </a:ext>
            </a:extLst>
          </p:cNvPr>
          <p:cNvGrpSpPr/>
          <p:nvPr/>
        </p:nvGrpSpPr>
        <p:grpSpPr>
          <a:xfrm>
            <a:off x="180413" y="3603250"/>
            <a:ext cx="7051661" cy="6467390"/>
            <a:chOff x="180413" y="3603250"/>
            <a:chExt cx="7051661" cy="6467390"/>
          </a:xfrm>
        </p:grpSpPr>
        <p:grpSp>
          <p:nvGrpSpPr>
            <p:cNvPr id="7" name="Group 6">
              <a:extLst>
                <a:ext uri="{FF2B5EF4-FFF2-40B4-BE49-F238E27FC236}">
                  <a16:creationId xmlns:a16="http://schemas.microsoft.com/office/drawing/2014/main" id="{82CB6742-A68B-C56A-13F8-3CE03C1A0FFC}"/>
                </a:ext>
              </a:extLst>
            </p:cNvPr>
            <p:cNvGrpSpPr/>
            <p:nvPr/>
          </p:nvGrpSpPr>
          <p:grpSpPr>
            <a:xfrm>
              <a:off x="1212273" y="3603250"/>
              <a:ext cx="6019801" cy="4512050"/>
              <a:chOff x="1600199" y="3603250"/>
              <a:chExt cx="6019801" cy="4512050"/>
            </a:xfrm>
          </p:grpSpPr>
          <p:sp>
            <p:nvSpPr>
              <p:cNvPr id="6" name="Speech Bubble: Oval 5">
                <a:extLst>
                  <a:ext uri="{FF2B5EF4-FFF2-40B4-BE49-F238E27FC236}">
                    <a16:creationId xmlns:a16="http://schemas.microsoft.com/office/drawing/2014/main" id="{CD58A8CE-8460-54FD-7A84-7974B0075EF5}"/>
                  </a:ext>
                </a:extLst>
              </p:cNvPr>
              <p:cNvSpPr/>
              <p:nvPr/>
            </p:nvSpPr>
            <p:spPr>
              <a:xfrm>
                <a:off x="1600199" y="3603250"/>
                <a:ext cx="6019801" cy="4512050"/>
              </a:xfrm>
              <a:prstGeom prst="wedgeEllipseCallout">
                <a:avLst>
                  <a:gd name="adj1" fmla="val -34469"/>
                  <a:gd name="adj2" fmla="val 57560"/>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70FBC6-BAFC-FE15-F28C-6966FB379272}"/>
                  </a:ext>
                </a:extLst>
              </p:cNvPr>
              <p:cNvSpPr txBox="1"/>
              <p:nvPr/>
            </p:nvSpPr>
            <p:spPr>
              <a:xfrm>
                <a:off x="1878023" y="4023483"/>
                <a:ext cx="5536964" cy="3671583"/>
              </a:xfrm>
              <a:prstGeom prst="rect">
                <a:avLst/>
              </a:prstGeom>
              <a:noFill/>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Tại sao chất rắn </a:t>
                </a:r>
                <a:endParaRPr lang="en-US" sz="4000" dirty="0">
                  <a:latin typeface="Arial" panose="020B0604020202020204" pitchFamily="34" charset="0"/>
                  <a:cs typeface="Arial" panose="020B0604020202020204" pitchFamily="34" charset="0"/>
                </a:endParaRPr>
              </a:p>
              <a:p>
                <a:pPr algn="ctr">
                  <a:lnSpc>
                    <a:spcPct val="150000"/>
                  </a:lnSpc>
                </a:pPr>
                <a:r>
                  <a:rPr lang="vi-VN" sz="4000" dirty="0">
                    <a:latin typeface="Arial" panose="020B0604020202020204" pitchFamily="34" charset="0"/>
                    <a:cs typeface="Arial" panose="020B0604020202020204" pitchFamily="34" charset="0"/>
                  </a:rPr>
                  <a:t>kết tinh khi được đun nóng có thể chuyển thành chất lỏng?</a:t>
                </a:r>
                <a:endParaRPr lang="en-US" sz="4000" dirty="0">
                  <a:latin typeface="Arial" panose="020B0604020202020204" pitchFamily="34" charset="0"/>
                  <a:cs typeface="Arial" panose="020B0604020202020204" pitchFamily="34" charset="0"/>
                </a:endParaRPr>
              </a:p>
            </p:txBody>
          </p:sp>
        </p:grpSp>
        <p:pic>
          <p:nvPicPr>
            <p:cNvPr id="8" name="Picture 7">
              <a:extLst>
                <a:ext uri="{FF2B5EF4-FFF2-40B4-BE49-F238E27FC236}">
                  <a16:creationId xmlns:a16="http://schemas.microsoft.com/office/drawing/2014/main" id="{02F91F74-0268-5AB1-CD17-4A1E299DB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13" y="7695066"/>
              <a:ext cx="2063719" cy="2375574"/>
            </a:xfrm>
            <a:prstGeom prst="rect">
              <a:avLst/>
            </a:prstGeom>
          </p:spPr>
        </p:pic>
      </p:grpSp>
      <p:pic>
        <p:nvPicPr>
          <p:cNvPr id="9" name="Picture 8">
            <a:extLst>
              <a:ext uri="{FF2B5EF4-FFF2-40B4-BE49-F238E27FC236}">
                <a16:creationId xmlns:a16="http://schemas.microsoft.com/office/drawing/2014/main" id="{75FAF990-FD8F-4B7D-66E9-5FDE90B76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25259" flipH="1">
            <a:off x="6052475" y="2698499"/>
            <a:ext cx="2359200" cy="1638186"/>
          </a:xfrm>
          <a:prstGeom prst="rect">
            <a:avLst/>
          </a:prstGeom>
        </p:spPr>
      </p:pic>
      <p:sp>
        <p:nvSpPr>
          <p:cNvPr id="10" name="TextBox 9">
            <a:extLst>
              <a:ext uri="{FF2B5EF4-FFF2-40B4-BE49-F238E27FC236}">
                <a16:creationId xmlns:a16="http://schemas.microsoft.com/office/drawing/2014/main" id="{23B08C13-F916-0A1E-1C26-1C49F8E32CDB}"/>
              </a:ext>
            </a:extLst>
          </p:cNvPr>
          <p:cNvSpPr txBox="1"/>
          <p:nvPr/>
        </p:nvSpPr>
        <p:spPr>
          <a:xfrm>
            <a:off x="7638960" y="3773442"/>
            <a:ext cx="10151845" cy="3671583"/>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Khi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lỏng</a:t>
            </a:r>
            <a:r>
              <a:rPr lang="en-US" sz="4000" dirty="0">
                <a:latin typeface="Arial" panose="020B0604020202020204" pitchFamily="34" charset="0"/>
                <a:cs typeface="Arial" panose="020B0604020202020204" pitchFamily="34" charset="0"/>
              </a:rPr>
              <a:t>.</a:t>
            </a:r>
          </a:p>
        </p:txBody>
      </p:sp>
      <p:pic>
        <p:nvPicPr>
          <p:cNvPr id="27" name="Picture 26">
            <a:extLst>
              <a:ext uri="{FF2B5EF4-FFF2-40B4-BE49-F238E27FC236}">
                <a16:creationId xmlns:a16="http://schemas.microsoft.com/office/drawing/2014/main" id="{4BCF795F-5813-D68E-A5FD-F4DD00F7E9B7}"/>
              </a:ext>
            </a:extLst>
          </p:cNvPr>
          <p:cNvPicPr>
            <a:picLocks noChangeAspect="1"/>
          </p:cNvPicPr>
          <p:nvPr/>
        </p:nvPicPr>
        <p:blipFill>
          <a:blip r:embed="rId4"/>
          <a:stretch>
            <a:fillRect/>
          </a:stretch>
        </p:blipFill>
        <p:spPr>
          <a:xfrm>
            <a:off x="7880335" y="7799843"/>
            <a:ext cx="9669094" cy="2225233"/>
          </a:xfrm>
          <a:prstGeom prst="rect">
            <a:avLst/>
          </a:prstGeom>
        </p:spPr>
      </p:pic>
    </p:spTree>
    <p:extLst>
      <p:ext uri="{BB962C8B-B14F-4D97-AF65-F5344CB8AC3E}">
        <p14:creationId xmlns:p14="http://schemas.microsoft.com/office/powerpoint/2010/main" val="270525814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0F33F81-A77D-114A-400E-F28E0E9F449B}"/>
              </a:ext>
            </a:extLst>
          </p:cNvPr>
          <p:cNvSpPr/>
          <p:nvPr/>
        </p:nvSpPr>
        <p:spPr>
          <a:xfrm>
            <a:off x="-304800" y="557232"/>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2 (SGK - tr.9)</a:t>
            </a:r>
          </a:p>
        </p:txBody>
      </p:sp>
      <p:sp>
        <p:nvSpPr>
          <p:cNvPr id="4" name="TextBox 3">
            <a:extLst>
              <a:ext uri="{FF2B5EF4-FFF2-40B4-BE49-F238E27FC236}">
                <a16:creationId xmlns:a16="http://schemas.microsoft.com/office/drawing/2014/main" id="{0F060491-CEB6-FB06-06AD-B200672B3E72}"/>
              </a:ext>
            </a:extLst>
          </p:cNvPr>
          <p:cNvSpPr txBox="1"/>
          <p:nvPr/>
        </p:nvSpPr>
        <p:spPr>
          <a:xfrm>
            <a:off x="990600" y="2019300"/>
            <a:ext cx="16687800" cy="901593"/>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1.7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F0D14F8B-8606-3EA8-AA80-A0D8E804105B}"/>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407236" y="3318578"/>
            <a:ext cx="8271164" cy="6856020"/>
          </a:xfrm>
          <a:prstGeom prst="rect">
            <a:avLst/>
          </a:prstGeom>
        </p:spPr>
      </p:pic>
      <p:sp>
        <p:nvSpPr>
          <p:cNvPr id="8" name="TextBox 7">
            <a:extLst>
              <a:ext uri="{FF2B5EF4-FFF2-40B4-BE49-F238E27FC236}">
                <a16:creationId xmlns:a16="http://schemas.microsoft.com/office/drawing/2014/main" id="{0FE6C3EE-7267-D815-3A45-F1CF915A6EC8}"/>
              </a:ext>
            </a:extLst>
          </p:cNvPr>
          <p:cNvSpPr txBox="1"/>
          <p:nvPr/>
        </p:nvSpPr>
        <p:spPr>
          <a:xfrm>
            <a:off x="990600" y="3233990"/>
            <a:ext cx="7696200" cy="5518242"/>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b) Giải thích tại sao khi đang nóng chảy, nhiệt độ của chất rắn kết tinh không tăng dù vẫn nhận được nhiệt năng. Năng lượng mà chất rắn kết tinh nhận được lúc này dùng để làm gì?</a:t>
            </a:r>
            <a:endParaRPr lang="en-US" sz="4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39941F3-56DE-8D28-7B48-7273BF6D9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2545" y="-433368"/>
            <a:ext cx="2901600" cy="2971800"/>
          </a:xfrm>
          <a:prstGeom prst="rect">
            <a:avLst/>
          </a:prstGeom>
        </p:spPr>
      </p:pic>
    </p:spTree>
    <p:extLst>
      <p:ext uri="{BB962C8B-B14F-4D97-AF65-F5344CB8AC3E}">
        <p14:creationId xmlns:p14="http://schemas.microsoft.com/office/powerpoint/2010/main" val="210399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0D61A-8A64-3355-AC1B-9505EB34A872}"/>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407236" y="3318578"/>
            <a:ext cx="8271164" cy="6856020"/>
          </a:xfrm>
          <a:prstGeom prst="rect">
            <a:avLst/>
          </a:prstGeom>
        </p:spPr>
      </p:pic>
      <p:grpSp>
        <p:nvGrpSpPr>
          <p:cNvPr id="3" name="Group 2">
            <a:extLst>
              <a:ext uri="{FF2B5EF4-FFF2-40B4-BE49-F238E27FC236}">
                <a16:creationId xmlns:a16="http://schemas.microsoft.com/office/drawing/2014/main" id="{E7D3D1CA-F23D-1ED8-D71E-82023A576CC0}"/>
              </a:ext>
            </a:extLst>
          </p:cNvPr>
          <p:cNvGrpSpPr/>
          <p:nvPr/>
        </p:nvGrpSpPr>
        <p:grpSpPr>
          <a:xfrm>
            <a:off x="12289210" y="495300"/>
            <a:ext cx="2507215" cy="2507215"/>
            <a:chOff x="0" y="0"/>
            <a:chExt cx="812800" cy="812800"/>
          </a:xfrm>
        </p:grpSpPr>
        <p:sp>
          <p:nvSpPr>
            <p:cNvPr id="4" name="Freeform 3">
              <a:extLst>
                <a:ext uri="{FF2B5EF4-FFF2-40B4-BE49-F238E27FC236}">
                  <a16:creationId xmlns:a16="http://schemas.microsoft.com/office/drawing/2014/main" id="{73B9FA64-EEF1-D761-01B6-B366A48F8B1A}"/>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sp>
        <p:sp>
          <p:nvSpPr>
            <p:cNvPr id="5" name="TextBox 4">
              <a:extLst>
                <a:ext uri="{FF2B5EF4-FFF2-40B4-BE49-F238E27FC236}">
                  <a16:creationId xmlns:a16="http://schemas.microsoft.com/office/drawing/2014/main" id="{B615C7A3-85CA-30A8-625F-0DF81920C0DE}"/>
                </a:ext>
              </a:extLst>
            </p:cNvPr>
            <p:cNvSpPr txBox="1"/>
            <p:nvPr/>
          </p:nvSpPr>
          <p:spPr>
            <a:xfrm>
              <a:off x="127000" y="115436"/>
              <a:ext cx="558800" cy="539750"/>
            </a:xfrm>
            <a:prstGeom prst="rect">
              <a:avLst/>
            </a:prstGeom>
          </p:spPr>
          <p:txBody>
            <a:bodyPr lIns="50800" tIns="50800" rIns="50800" bIns="50800" rtlCol="0" anchor="ctr"/>
            <a:lstStyle/>
            <a:p>
              <a:pPr algn="ctr">
                <a:lnSpc>
                  <a:spcPct val="130000"/>
                </a:lnSpc>
              </a:pP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a</a:t>
              </a:r>
            </a:p>
          </p:txBody>
        </p:sp>
      </p:grpSp>
      <p:sp>
        <p:nvSpPr>
          <p:cNvPr id="6" name="TextBox 5">
            <a:extLst>
              <a:ext uri="{FF2B5EF4-FFF2-40B4-BE49-F238E27FC236}">
                <a16:creationId xmlns:a16="http://schemas.microsoft.com/office/drawing/2014/main" id="{5C649D7B-C8E5-9A13-6B01-11E605591D78}"/>
              </a:ext>
            </a:extLst>
          </p:cNvPr>
          <p:cNvSpPr txBox="1"/>
          <p:nvPr/>
        </p:nvSpPr>
        <p:spPr>
          <a:xfrm>
            <a:off x="413723" y="1028699"/>
            <a:ext cx="8601759" cy="2482667"/>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bắt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đun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nhiệt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rắn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tăng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Lúc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rắn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chưa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chảy</a:t>
            </a:r>
            <a:r>
              <a:rPr lang="en-US" sz="36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F73C15A9-E210-E54B-BFA5-21C664748230}"/>
              </a:ext>
            </a:extLst>
          </p:cNvPr>
          <p:cNvSpPr txBox="1"/>
          <p:nvPr/>
        </p:nvSpPr>
        <p:spPr>
          <a:xfrm>
            <a:off x="413724" y="7962900"/>
            <a:ext cx="8730276" cy="1651671"/>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toàn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rắn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chuyển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lỏng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tục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tăng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 name="TextBox 9">
            <a:extLst>
              <a:ext uri="{FF2B5EF4-FFF2-40B4-BE49-F238E27FC236}">
                <a16:creationId xmlns:a16="http://schemas.microsoft.com/office/drawing/2014/main" id="{A00038FE-8103-A3E3-ACCC-BFBB7923E8F1}"/>
              </a:ext>
            </a:extLst>
          </p:cNvPr>
          <p:cNvSpPr txBox="1"/>
          <p:nvPr/>
        </p:nvSpPr>
        <p:spPr>
          <a:xfrm>
            <a:off x="413724" y="4080301"/>
            <a:ext cx="8730276" cy="331366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rắn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đạt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chảy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36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36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rắn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đầu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chảy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suốt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đang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chảy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rắn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đổi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5968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FB8B63-1119-966F-C72D-47BD14C2AD72}"/>
              </a:ext>
            </a:extLst>
          </p:cNvPr>
          <p:cNvGrpSpPr/>
          <p:nvPr/>
        </p:nvGrpSpPr>
        <p:grpSpPr>
          <a:xfrm>
            <a:off x="761999" y="324541"/>
            <a:ext cx="2507215" cy="2507215"/>
            <a:chOff x="0" y="0"/>
            <a:chExt cx="812800" cy="812800"/>
          </a:xfrm>
        </p:grpSpPr>
        <p:sp>
          <p:nvSpPr>
            <p:cNvPr id="3" name="Freeform 3">
              <a:extLst>
                <a:ext uri="{FF2B5EF4-FFF2-40B4-BE49-F238E27FC236}">
                  <a16:creationId xmlns:a16="http://schemas.microsoft.com/office/drawing/2014/main" id="{02FDD2A6-349D-751A-2AAF-B21F9D545361}"/>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sp>
        <p:sp>
          <p:nvSpPr>
            <p:cNvPr id="4" name="TextBox 3">
              <a:extLst>
                <a:ext uri="{FF2B5EF4-FFF2-40B4-BE49-F238E27FC236}">
                  <a16:creationId xmlns:a16="http://schemas.microsoft.com/office/drawing/2014/main" id="{0D8435F4-4A0E-323E-1045-A4D434737899}"/>
                </a:ext>
              </a:extLst>
            </p:cNvPr>
            <p:cNvSpPr txBox="1"/>
            <p:nvPr/>
          </p:nvSpPr>
          <p:spPr>
            <a:xfrm>
              <a:off x="127000" y="115436"/>
              <a:ext cx="558800" cy="539750"/>
            </a:xfrm>
            <a:prstGeom prst="rect">
              <a:avLst/>
            </a:prstGeom>
          </p:spPr>
          <p:txBody>
            <a:bodyPr lIns="50800" tIns="50800" rIns="50800" bIns="50800" rtlCol="0" anchor="ctr"/>
            <a:lstStyle/>
            <a:p>
              <a:pPr algn="ctr">
                <a:lnSpc>
                  <a:spcPct val="130000"/>
                </a:lnSpc>
              </a:pP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b</a:t>
              </a:r>
            </a:p>
          </p:txBody>
        </p:sp>
      </p:grpSp>
      <p:sp>
        <p:nvSpPr>
          <p:cNvPr id="9" name="TextBox 8">
            <a:extLst>
              <a:ext uri="{FF2B5EF4-FFF2-40B4-BE49-F238E27FC236}">
                <a16:creationId xmlns:a16="http://schemas.microsoft.com/office/drawing/2014/main" id="{595FEED4-6349-C9DA-9497-3A11AA126CC5}"/>
              </a:ext>
            </a:extLst>
          </p:cNvPr>
          <p:cNvSpPr txBox="1"/>
          <p:nvPr/>
        </p:nvSpPr>
        <p:spPr>
          <a:xfrm>
            <a:off x="1495687" y="5934795"/>
            <a:ext cx="15321091" cy="3671583"/>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Khi </a:t>
            </a:r>
            <a:r>
              <a:rPr lang="en-US" sz="4000" dirty="0" err="1">
                <a:latin typeface="Arial" panose="020B0604020202020204" pitchFamily="34" charset="0"/>
                <a:cs typeface="Arial" panose="020B0604020202020204" pitchFamily="34" charset="0"/>
              </a:rPr>
              <a:t>đang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ăng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lúc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cấu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trúc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giúp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toàn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sang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3801E99-B018-818E-147D-917584F6B11D}"/>
              </a:ext>
            </a:extLst>
          </p:cNvPr>
          <p:cNvPicPr>
            <a:picLocks noChangeAspect="1"/>
          </p:cNvPicPr>
          <p:nvPr/>
        </p:nvPicPr>
        <p:blipFill>
          <a:blip r:embed="rId2"/>
          <a:stretch>
            <a:fillRect/>
          </a:stretch>
        </p:blipFill>
        <p:spPr>
          <a:xfrm>
            <a:off x="2852382" y="1168845"/>
            <a:ext cx="12583235" cy="4279763"/>
          </a:xfrm>
          <a:prstGeom prst="rect">
            <a:avLst/>
          </a:prstGeom>
        </p:spPr>
      </p:pic>
    </p:spTree>
    <p:extLst>
      <p:ext uri="{BB962C8B-B14F-4D97-AF65-F5344CB8AC3E}">
        <p14:creationId xmlns:p14="http://schemas.microsoft.com/office/powerpoint/2010/main" val="146503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t rắn kết tinh &amp; Chất rắn vô định hình _ Vật lý 10 - Bài 34">
            <a:hlinkClick r:id="" action="ppaction://media"/>
            <a:extLst>
              <a:ext uri="{FF2B5EF4-FFF2-40B4-BE49-F238E27FC236}">
                <a16:creationId xmlns:a16="http://schemas.microsoft.com/office/drawing/2014/main" id="{B5186940-592F-D230-3D71-91516527FA49}"/>
              </a:ext>
            </a:extLst>
          </p:cNvPr>
          <p:cNvPicPr>
            <a:picLocks noChangeAspect="1"/>
          </p:cNvPicPr>
          <p:nvPr>
            <a:videoFile r:link="rId1"/>
            <p:extLst>
              <p:ext uri="{DAA4B4D4-6D71-4841-9C94-3DE7FCFB9230}">
                <p14:media xmlns:p14="http://schemas.microsoft.com/office/powerpoint/2010/main" r:embed="rId2">
                  <p14:trim st="4240" end="10574.2343"/>
                  <p14:fade out="500"/>
                </p14:media>
              </p:ext>
            </p:extLst>
          </p:nvPr>
        </p:nvPicPr>
        <p:blipFill>
          <a:blip r:embed="rId4"/>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4B237751-3095-E3BE-FF19-04EE67E3DBB3}"/>
              </a:ext>
            </a:extLst>
          </p:cNvPr>
          <p:cNvSpPr txBox="1"/>
          <p:nvPr/>
        </p:nvSpPr>
        <p:spPr>
          <a:xfrm>
            <a:off x="3848100" y="2781300"/>
            <a:ext cx="10591800" cy="1998176"/>
          </a:xfrm>
          <a:prstGeom prst="rect">
            <a:avLst/>
          </a:prstGeom>
          <a:noFill/>
        </p:spPr>
        <p:txBody>
          <a:bodyPr wrap="square" rtlCol="0">
            <a:spAutoFit/>
          </a:bodyPr>
          <a:lstStyle/>
          <a:p>
            <a:pPr algn="ctr">
              <a:lnSpc>
                <a:spcPct val="150000"/>
              </a:lnSpc>
            </a:pPr>
            <a:r>
              <a:rPr lang="en-US" sz="4400" b="1" dirty="0">
                <a:latin typeface="Arial" panose="020B0604020202020204" pitchFamily="34" charset="0"/>
                <a:cs typeface="Arial" panose="020B0604020202020204" pitchFamily="34" charset="0"/>
              </a:rPr>
              <a:t>Video </a:t>
            </a:r>
            <a:r>
              <a:rPr lang="en-US" sz="4400" b="1" dirty="0" err="1">
                <a:latin typeface="Arial" panose="020B0604020202020204" pitchFamily="34" charset="0"/>
                <a:cs typeface="Arial" panose="020B0604020202020204" pitchFamily="34" charset="0"/>
              </a:rPr>
              <a:t>giới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thiệu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rắn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kết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tinh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và</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rắn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vô</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định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hình</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9977240"/>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5F0071-25D6-BD27-28A1-A204F6AF143E}"/>
              </a:ext>
            </a:extLst>
          </p:cNvPr>
          <p:cNvSpPr txBox="1"/>
          <p:nvPr/>
        </p:nvSpPr>
        <p:spPr>
          <a:xfrm>
            <a:off x="0" y="638601"/>
            <a:ext cx="18288000" cy="1015663"/>
          </a:xfrm>
          <a:prstGeom prst="rect">
            <a:avLst/>
          </a:prstGeom>
          <a:noFill/>
        </p:spPr>
        <p:txBody>
          <a:bodyPr wrap="square" rtlCol="0">
            <a:spAutoFit/>
          </a:bodyPr>
          <a:lstStyle/>
          <a:p>
            <a:pPr algn="ctr"/>
            <a:r>
              <a:rPr lang="en-US" sz="6000" b="1" dirty="0">
                <a:solidFill>
                  <a:srgbClr val="D4152B"/>
                </a:solidFill>
                <a:latin typeface="Arial" panose="020B0604020202020204" pitchFamily="34" charset="0"/>
                <a:cs typeface="Arial" panose="020B0604020202020204" pitchFamily="34" charset="0"/>
              </a:rPr>
              <a:t>TRÒ CHƠI DOMINO</a:t>
            </a:r>
          </a:p>
        </p:txBody>
      </p:sp>
      <p:grpSp>
        <p:nvGrpSpPr>
          <p:cNvPr id="5" name="Group 4">
            <a:extLst>
              <a:ext uri="{FF2B5EF4-FFF2-40B4-BE49-F238E27FC236}">
                <a16:creationId xmlns:a16="http://schemas.microsoft.com/office/drawing/2014/main" id="{E18E7A59-97A4-9073-923B-5823AABC8DBA}"/>
              </a:ext>
            </a:extLst>
          </p:cNvPr>
          <p:cNvGrpSpPr/>
          <p:nvPr/>
        </p:nvGrpSpPr>
        <p:grpSpPr>
          <a:xfrm>
            <a:off x="685800" y="2086657"/>
            <a:ext cx="4876800" cy="1338146"/>
            <a:chOff x="685800" y="2086657"/>
            <a:chExt cx="4876800" cy="1338146"/>
          </a:xfrm>
        </p:grpSpPr>
        <p:sp>
          <p:nvSpPr>
            <p:cNvPr id="3" name="Rectangle: Rounded Corners 2">
              <a:extLst>
                <a:ext uri="{FF2B5EF4-FFF2-40B4-BE49-F238E27FC236}">
                  <a16:creationId xmlns:a16="http://schemas.microsoft.com/office/drawing/2014/main" id="{2579DF64-F47C-CF82-E355-6B5636287003}"/>
                </a:ext>
              </a:extLst>
            </p:cNvPr>
            <p:cNvSpPr/>
            <p:nvPr/>
          </p:nvSpPr>
          <p:spPr>
            <a:xfrm>
              <a:off x="1600200" y="2247899"/>
              <a:ext cx="3962400" cy="1015663"/>
            </a:xfrm>
            <a:prstGeom prst="roundRect">
              <a:avLst/>
            </a:prstGeom>
            <a:solidFill>
              <a:srgbClr val="6DC9A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Luật</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chơi</a:t>
              </a:r>
              <a:endParaRPr lang="en-US" sz="44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D9F6095-8845-C318-0020-3FC620776941}"/>
                </a:ext>
              </a:extLst>
            </p:cNvPr>
            <p:cNvPicPr>
              <a:picLocks noChangeAspect="1"/>
            </p:cNvPicPr>
            <p:nvPr/>
          </p:nvPicPr>
          <p:blipFill>
            <a:blip r:embed="rId2"/>
            <a:stretch>
              <a:fillRect/>
            </a:stretch>
          </p:blipFill>
          <p:spPr>
            <a:xfrm>
              <a:off x="685800" y="2086657"/>
              <a:ext cx="1524000" cy="1338146"/>
            </a:xfrm>
            <a:prstGeom prst="rect">
              <a:avLst/>
            </a:prstGeom>
          </p:spPr>
        </p:pic>
      </p:grpSp>
      <p:sp>
        <p:nvSpPr>
          <p:cNvPr id="7" name="TextBox 6">
            <a:extLst>
              <a:ext uri="{FF2B5EF4-FFF2-40B4-BE49-F238E27FC236}">
                <a16:creationId xmlns:a16="http://schemas.microsoft.com/office/drawing/2014/main" id="{9A2581FE-56C3-501C-62EC-B4235332644F}"/>
              </a:ext>
            </a:extLst>
          </p:cNvPr>
          <p:cNvSpPr txBox="1"/>
          <p:nvPr/>
        </p:nvSpPr>
        <p:spPr>
          <a:xfrm>
            <a:off x="876300" y="3819096"/>
            <a:ext cx="16421100" cy="5723426"/>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Bắt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vế</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phù</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ghép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tục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vế</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ghép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nối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phù</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thúc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3902464-F6E0-4B5E-FFB7-7153897B5F1D}"/>
              </a:ext>
            </a:extLst>
          </p:cNvPr>
          <p:cNvPicPr>
            <a:picLocks noChangeAspect="1"/>
          </p:cNvPicPr>
          <p:nvPr/>
        </p:nvPicPr>
        <p:blipFill>
          <a:blip r:embed="rId3"/>
          <a:stretch>
            <a:fillRect/>
          </a:stretch>
        </p:blipFill>
        <p:spPr>
          <a:xfrm>
            <a:off x="14782800" y="744478"/>
            <a:ext cx="3486150" cy="3486150"/>
          </a:xfrm>
          <a:prstGeom prst="rect">
            <a:avLst/>
          </a:prstGeom>
        </p:spPr>
      </p:pic>
    </p:spTree>
    <p:extLst>
      <p:ext uri="{BB962C8B-B14F-4D97-AF65-F5344CB8AC3E}">
        <p14:creationId xmlns:p14="http://schemas.microsoft.com/office/powerpoint/2010/main" val="25991332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left)">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left)">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31A04C4-E972-2C98-A1EC-D5363FB28AA6}"/>
              </a:ext>
            </a:extLst>
          </p:cNvPr>
          <p:cNvGrpSpPr/>
          <p:nvPr/>
        </p:nvGrpSpPr>
        <p:grpSpPr>
          <a:xfrm>
            <a:off x="0" y="0"/>
            <a:ext cx="6248400" cy="1333500"/>
            <a:chOff x="0" y="0"/>
            <a:chExt cx="6248400" cy="1333500"/>
          </a:xfrm>
        </p:grpSpPr>
        <p:sp>
          <p:nvSpPr>
            <p:cNvPr id="5" name="Rectangle 4">
              <a:extLst>
                <a:ext uri="{FF2B5EF4-FFF2-40B4-BE49-F238E27FC236}">
                  <a16:creationId xmlns:a16="http://schemas.microsoft.com/office/drawing/2014/main" id="{80F3CC0B-DB50-2F5E-11F3-8C0B7BC541E4}"/>
                </a:ext>
              </a:extLst>
            </p:cNvPr>
            <p:cNvSpPr/>
            <p:nvPr/>
          </p:nvSpPr>
          <p:spPr>
            <a:xfrm>
              <a:off x="0" y="0"/>
              <a:ext cx="6248400" cy="1333500"/>
            </a:xfrm>
            <a:prstGeom prst="rect">
              <a:avLst/>
            </a:prstGeom>
            <a:solidFill>
              <a:srgbClr val="F9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DC39247-6A28-C998-2561-EB80E741092F}"/>
                </a:ext>
              </a:extLst>
            </p:cNvPr>
            <p:cNvSpPr txBox="1"/>
            <p:nvPr/>
          </p:nvSpPr>
          <p:spPr>
            <a:xfrm>
              <a:off x="342900" y="328334"/>
              <a:ext cx="5562600" cy="707886"/>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BỘ THẺ BÀI DOMINO</a:t>
              </a:r>
            </a:p>
          </p:txBody>
        </p:sp>
      </p:grpSp>
      <p:pic>
        <p:nvPicPr>
          <p:cNvPr id="16" name="Picture 15">
            <a:extLst>
              <a:ext uri="{FF2B5EF4-FFF2-40B4-BE49-F238E27FC236}">
                <a16:creationId xmlns:a16="http://schemas.microsoft.com/office/drawing/2014/main" id="{61D90EAE-A7DC-4C62-C12A-97EBB92D6FCB}"/>
              </a:ext>
            </a:extLst>
          </p:cNvPr>
          <p:cNvPicPr>
            <a:picLocks noChangeAspect="1"/>
          </p:cNvPicPr>
          <p:nvPr/>
        </p:nvPicPr>
        <p:blipFill>
          <a:blip r:embed="rId2"/>
          <a:stretch>
            <a:fillRect/>
          </a:stretch>
        </p:blipFill>
        <p:spPr>
          <a:xfrm>
            <a:off x="16297305" y="0"/>
            <a:ext cx="1533496" cy="1563458"/>
          </a:xfrm>
          <a:prstGeom prst="rect">
            <a:avLst/>
          </a:prstGeom>
        </p:spPr>
      </p:pic>
      <p:grpSp>
        <p:nvGrpSpPr>
          <p:cNvPr id="18" name="Group 17">
            <a:extLst>
              <a:ext uri="{FF2B5EF4-FFF2-40B4-BE49-F238E27FC236}">
                <a16:creationId xmlns:a16="http://schemas.microsoft.com/office/drawing/2014/main" id="{29FAB7FB-8470-ADFA-3591-32E13E6CBD12}"/>
              </a:ext>
            </a:extLst>
          </p:cNvPr>
          <p:cNvGrpSpPr/>
          <p:nvPr/>
        </p:nvGrpSpPr>
        <p:grpSpPr>
          <a:xfrm>
            <a:off x="1054348" y="1956641"/>
            <a:ext cx="6721181" cy="2110279"/>
            <a:chOff x="1304060" y="3185621"/>
            <a:chExt cx="6721181" cy="2110279"/>
          </a:xfrm>
        </p:grpSpPr>
        <p:sp>
          <p:nvSpPr>
            <p:cNvPr id="2" name="Rectangle: Rounded Corners 1">
              <a:extLst>
                <a:ext uri="{FF2B5EF4-FFF2-40B4-BE49-F238E27FC236}">
                  <a16:creationId xmlns:a16="http://schemas.microsoft.com/office/drawing/2014/main" id="{F28258AB-FDA8-9DD5-8B9B-457ED82504D3}"/>
                </a:ext>
              </a:extLst>
            </p:cNvPr>
            <p:cNvSpPr/>
            <p:nvPr/>
          </p:nvSpPr>
          <p:spPr>
            <a:xfrm>
              <a:off x="1304061" y="3238500"/>
              <a:ext cx="6721180" cy="2057400"/>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7" name="Straight Connector 6">
              <a:extLst>
                <a:ext uri="{FF2B5EF4-FFF2-40B4-BE49-F238E27FC236}">
                  <a16:creationId xmlns:a16="http://schemas.microsoft.com/office/drawing/2014/main" id="{3ED3BC68-E5A4-EE58-8D5D-D145C6BCC186}"/>
                </a:ext>
              </a:extLst>
            </p:cNvPr>
            <p:cNvCxnSpPr/>
            <p:nvPr/>
          </p:nvCxnSpPr>
          <p:spPr>
            <a:xfrm>
              <a:off x="4215242" y="3238500"/>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9D5986C9-1F2C-4650-65CD-E6710A0AE6FF}"/>
                </a:ext>
              </a:extLst>
            </p:cNvPr>
            <p:cNvSpPr txBox="1"/>
            <p:nvPr/>
          </p:nvSpPr>
          <p:spPr>
            <a:xfrm>
              <a:off x="1304060" y="4000500"/>
              <a:ext cx="2911182" cy="553998"/>
            </a:xfrm>
            <a:prstGeom prst="rect">
              <a:avLst/>
            </a:prstGeom>
            <a:noFill/>
          </p:spPr>
          <p:txBody>
            <a:bodyPr wrap="square">
              <a:spAutoFit/>
            </a:bodyPr>
            <a:lstStyle/>
            <a:p>
              <a:pPr algn="ct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vi-VN" sz="3000" b="1" i="0" u="none" strike="noStrike" kern="1200" cap="none" spc="0" normalizeH="0" baseline="0" noProof="0" dirty="0">
                  <a:ln>
                    <a:noFill/>
                  </a:ln>
                  <a:solidFill>
                    <a:srgbClr val="E66914"/>
                  </a:solidFill>
                  <a:effectLst/>
                  <a:uLnTx/>
                  <a:uFillTx/>
                  <a:latin typeface="Arial" panose="020B0604020202020204" pitchFamily="34" charset="0"/>
                  <a:ea typeface="+mn-ea"/>
                  <a:cs typeface="Arial" panose="020B0604020202020204" pitchFamily="34" charset="0"/>
                </a:rPr>
                <a:t>Bắt đầu</a:t>
              </a:r>
              <a:endParaRPr lang="en-US" sz="3000" dirty="0"/>
            </a:p>
          </p:txBody>
        </p:sp>
        <p:sp>
          <p:nvSpPr>
            <p:cNvPr id="17" name="TextBox 16">
              <a:extLst>
                <a:ext uri="{FF2B5EF4-FFF2-40B4-BE49-F238E27FC236}">
                  <a16:creationId xmlns:a16="http://schemas.microsoft.com/office/drawing/2014/main" id="{0B11F0FD-41AF-3171-E341-AD691842ADD0}"/>
                </a:ext>
              </a:extLst>
            </p:cNvPr>
            <p:cNvSpPr txBox="1"/>
            <p:nvPr/>
          </p:nvSpPr>
          <p:spPr>
            <a:xfrm>
              <a:off x="4403140" y="3185621"/>
              <a:ext cx="3378782"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Các phân tử nhận được càng nhiều năng lượng thì</a:t>
              </a:r>
              <a:endParaRPr lang="en-US" sz="3000" dirty="0"/>
            </a:p>
          </p:txBody>
        </p:sp>
      </p:grpSp>
      <p:grpSp>
        <p:nvGrpSpPr>
          <p:cNvPr id="28" name="Group 27">
            <a:extLst>
              <a:ext uri="{FF2B5EF4-FFF2-40B4-BE49-F238E27FC236}">
                <a16:creationId xmlns:a16="http://schemas.microsoft.com/office/drawing/2014/main" id="{EA4D7DBC-F18C-8BD3-7A9B-5942F0ED5DBE}"/>
              </a:ext>
            </a:extLst>
          </p:cNvPr>
          <p:cNvGrpSpPr/>
          <p:nvPr/>
        </p:nvGrpSpPr>
        <p:grpSpPr>
          <a:xfrm>
            <a:off x="8891112" y="1964206"/>
            <a:ext cx="8458200" cy="2113105"/>
            <a:chOff x="9372601" y="1821586"/>
            <a:chExt cx="8458200" cy="2113105"/>
          </a:xfrm>
        </p:grpSpPr>
        <p:sp>
          <p:nvSpPr>
            <p:cNvPr id="20" name="Rectangle: Rounded Corners 19">
              <a:extLst>
                <a:ext uri="{FF2B5EF4-FFF2-40B4-BE49-F238E27FC236}">
                  <a16:creationId xmlns:a16="http://schemas.microsoft.com/office/drawing/2014/main" id="{4B4E5C95-B7F0-6146-9F4C-DE36D6DFB7F9}"/>
                </a:ext>
              </a:extLst>
            </p:cNvPr>
            <p:cNvSpPr/>
            <p:nvPr/>
          </p:nvSpPr>
          <p:spPr>
            <a:xfrm>
              <a:off x="9372601" y="1866900"/>
              <a:ext cx="8458200" cy="2057400"/>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1266E73-3416-2D4D-6BA8-98E5D28D5518}"/>
                </a:ext>
              </a:extLst>
            </p:cNvPr>
            <p:cNvCxnSpPr/>
            <p:nvPr/>
          </p:nvCxnSpPr>
          <p:spPr>
            <a:xfrm>
              <a:off x="13395619" y="1877291"/>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7AA64F21-2468-4582-1F7B-56783398AA0C}"/>
                </a:ext>
              </a:extLst>
            </p:cNvPr>
            <p:cNvSpPr txBox="1"/>
            <p:nvPr/>
          </p:nvSpPr>
          <p:spPr>
            <a:xfrm>
              <a:off x="9479111" y="1825050"/>
              <a:ext cx="3809999"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(2) </a:t>
              </a:r>
              <a:r>
                <a:rPr lang="en-US" sz="3000" dirty="0" err="1">
                  <a:latin typeface="Arial" panose="020B0604020202020204" pitchFamily="34" charset="0"/>
                  <a:cs typeface="Arial" panose="020B0604020202020204" pitchFamily="34" charset="0"/>
                </a:rPr>
                <a:t>chuyển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hỗn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loạn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yếu</a:t>
              </a:r>
              <a:endParaRPr lang="en-US" sz="30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48C00F8-46EE-66C5-3ED5-357E5D92E74F}"/>
                </a:ext>
              </a:extLst>
            </p:cNvPr>
            <p:cNvSpPr txBox="1"/>
            <p:nvPr/>
          </p:nvSpPr>
          <p:spPr>
            <a:xfrm>
              <a:off x="13466619" y="1821586"/>
              <a:ext cx="4211781"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Để khối chất có thể nóng chảy/hoá hơi, cần cung cấp năng lượng</a:t>
              </a:r>
              <a:endParaRPr lang="en-US" sz="3000" dirty="0"/>
            </a:p>
          </p:txBody>
        </p:sp>
      </p:grpSp>
      <p:grpSp>
        <p:nvGrpSpPr>
          <p:cNvPr id="31" name="Group 30">
            <a:extLst>
              <a:ext uri="{FF2B5EF4-FFF2-40B4-BE49-F238E27FC236}">
                <a16:creationId xmlns:a16="http://schemas.microsoft.com/office/drawing/2014/main" id="{8CE71075-17BF-F6A0-9A56-EE4EB4CB65B4}"/>
              </a:ext>
            </a:extLst>
          </p:cNvPr>
          <p:cNvGrpSpPr/>
          <p:nvPr/>
        </p:nvGrpSpPr>
        <p:grpSpPr>
          <a:xfrm>
            <a:off x="685801" y="4781172"/>
            <a:ext cx="8944823" cy="2118301"/>
            <a:chOff x="9372600" y="1835316"/>
            <a:chExt cx="8944823" cy="2118301"/>
          </a:xfrm>
        </p:grpSpPr>
        <p:sp>
          <p:nvSpPr>
            <p:cNvPr id="32" name="Rectangle: Rounded Corners 31">
              <a:extLst>
                <a:ext uri="{FF2B5EF4-FFF2-40B4-BE49-F238E27FC236}">
                  <a16:creationId xmlns:a16="http://schemas.microsoft.com/office/drawing/2014/main" id="{A5548B0F-9D5C-D09A-EA45-EF28666DD902}"/>
                </a:ext>
              </a:extLst>
            </p:cNvPr>
            <p:cNvSpPr/>
            <p:nvPr/>
          </p:nvSpPr>
          <p:spPr>
            <a:xfrm>
              <a:off x="9372600" y="1866900"/>
              <a:ext cx="8944823" cy="2067790"/>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DCB13258-99EC-96BA-84A1-5826366C105F}"/>
                </a:ext>
              </a:extLst>
            </p:cNvPr>
            <p:cNvCxnSpPr/>
            <p:nvPr/>
          </p:nvCxnSpPr>
          <p:spPr>
            <a:xfrm>
              <a:off x="13302004" y="1877290"/>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DCCB7702-45A3-03A4-A271-722FAE9DA4E2}"/>
                </a:ext>
              </a:extLst>
            </p:cNvPr>
            <p:cNvSpPr txBox="1"/>
            <p:nvPr/>
          </p:nvSpPr>
          <p:spPr>
            <a:xfrm>
              <a:off x="9458796" y="1835316"/>
              <a:ext cx="3809999"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(3)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chảy</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sôi</a:t>
              </a:r>
              <a:r>
                <a:rPr lang="en-US" sz="3000" dirty="0">
                  <a:latin typeface="Arial" panose="020B0604020202020204" pitchFamily="34" charset="0"/>
                  <a:cs typeface="Arial" panose="020B0604020202020204" pitchFamily="34" charset="0"/>
                </a:rPr>
                <a:t>. </a:t>
              </a:r>
            </a:p>
          </p:txBody>
        </p:sp>
        <p:sp>
          <p:nvSpPr>
            <p:cNvPr id="35" name="TextBox 34">
              <a:extLst>
                <a:ext uri="{FF2B5EF4-FFF2-40B4-BE49-F238E27FC236}">
                  <a16:creationId xmlns:a16="http://schemas.microsoft.com/office/drawing/2014/main" id="{D458CE55-2B2E-F0AC-844D-7231E708CEC6}"/>
                </a:ext>
              </a:extLst>
            </p:cNvPr>
            <p:cNvSpPr txBox="1"/>
            <p:nvPr/>
          </p:nvSpPr>
          <p:spPr>
            <a:xfrm>
              <a:off x="13347950" y="1858363"/>
              <a:ext cx="4931454"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bay hơi, các phân tử ở gần mặt thoáng của chất lỏng có năng lượng đủ lớn</a:t>
              </a:r>
              <a:endParaRPr lang="en-US" sz="3000" dirty="0"/>
            </a:p>
          </p:txBody>
        </p:sp>
      </p:grpSp>
      <p:grpSp>
        <p:nvGrpSpPr>
          <p:cNvPr id="36" name="Group 35">
            <a:extLst>
              <a:ext uri="{FF2B5EF4-FFF2-40B4-BE49-F238E27FC236}">
                <a16:creationId xmlns:a16="http://schemas.microsoft.com/office/drawing/2014/main" id="{CB975A39-DD2D-E064-64C7-8C9CD378EDE9}"/>
              </a:ext>
            </a:extLst>
          </p:cNvPr>
          <p:cNvGrpSpPr/>
          <p:nvPr/>
        </p:nvGrpSpPr>
        <p:grpSpPr>
          <a:xfrm>
            <a:off x="1599010" y="7440035"/>
            <a:ext cx="8458200" cy="2113105"/>
            <a:chOff x="9372601" y="1821586"/>
            <a:chExt cx="8458200" cy="2113105"/>
          </a:xfrm>
        </p:grpSpPr>
        <p:sp>
          <p:nvSpPr>
            <p:cNvPr id="37" name="Rectangle: Rounded Corners 36">
              <a:extLst>
                <a:ext uri="{FF2B5EF4-FFF2-40B4-BE49-F238E27FC236}">
                  <a16:creationId xmlns:a16="http://schemas.microsoft.com/office/drawing/2014/main" id="{21C807E8-279F-4702-6E29-A0E0B79D354F}"/>
                </a:ext>
              </a:extLst>
            </p:cNvPr>
            <p:cNvSpPr/>
            <p:nvPr/>
          </p:nvSpPr>
          <p:spPr>
            <a:xfrm>
              <a:off x="9372601" y="1866899"/>
              <a:ext cx="8458200"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FFE78B50-1F2D-FEDB-06DA-9FA21FE0E4E2}"/>
                </a:ext>
              </a:extLst>
            </p:cNvPr>
            <p:cNvCxnSpPr/>
            <p:nvPr/>
          </p:nvCxnSpPr>
          <p:spPr>
            <a:xfrm>
              <a:off x="13395619" y="1877291"/>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B9AF4192-2807-DD08-99C0-881D4FC7863C}"/>
                </a:ext>
              </a:extLst>
            </p:cNvPr>
            <p:cNvSpPr txBox="1"/>
            <p:nvPr/>
          </p:nvSpPr>
          <p:spPr>
            <a:xfrm>
              <a:off x="9479111" y="1825050"/>
              <a:ext cx="3809999"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(4)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thoát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ngoài</a:t>
              </a:r>
              <a:r>
                <a:rPr lang="en-US" sz="3000" dirty="0">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1F5B4E85-9920-F54D-5228-D5D04691469D}"/>
                </a:ext>
              </a:extLst>
            </p:cNvPr>
            <p:cNvSpPr txBox="1"/>
            <p:nvPr/>
          </p:nvSpPr>
          <p:spPr>
            <a:xfrm>
              <a:off x="13466619" y="1821586"/>
              <a:ext cx="4165003"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Động năng trung bình của các phân tử còn lại trong chất lỏng giảm</a:t>
              </a:r>
              <a:endParaRPr lang="en-US" sz="3000" dirty="0"/>
            </a:p>
          </p:txBody>
        </p:sp>
      </p:grpSp>
      <p:grpSp>
        <p:nvGrpSpPr>
          <p:cNvPr id="46" name="Group 45">
            <a:extLst>
              <a:ext uri="{FF2B5EF4-FFF2-40B4-BE49-F238E27FC236}">
                <a16:creationId xmlns:a16="http://schemas.microsoft.com/office/drawing/2014/main" id="{316BB2FE-B5CD-832D-46B9-0C399B3DA7D7}"/>
              </a:ext>
            </a:extLst>
          </p:cNvPr>
          <p:cNvGrpSpPr/>
          <p:nvPr/>
        </p:nvGrpSpPr>
        <p:grpSpPr>
          <a:xfrm>
            <a:off x="11588461" y="4767442"/>
            <a:ext cx="6013738" cy="2095254"/>
            <a:chOff x="9835863" y="6842376"/>
            <a:chExt cx="6013738" cy="2095254"/>
          </a:xfrm>
        </p:grpSpPr>
        <p:sp>
          <p:nvSpPr>
            <p:cNvPr id="42" name="Rectangle: Rounded Corners 41">
              <a:extLst>
                <a:ext uri="{FF2B5EF4-FFF2-40B4-BE49-F238E27FC236}">
                  <a16:creationId xmlns:a16="http://schemas.microsoft.com/office/drawing/2014/main" id="{5876F045-A221-0B44-CC61-8716CC36DC5A}"/>
                </a:ext>
              </a:extLst>
            </p:cNvPr>
            <p:cNvSpPr/>
            <p:nvPr/>
          </p:nvSpPr>
          <p:spPr>
            <a:xfrm>
              <a:off x="9835863" y="6858955"/>
              <a:ext cx="6013738"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2426A592-E32B-93CF-33FC-AD36BCF463C7}"/>
                </a:ext>
              </a:extLst>
            </p:cNvPr>
            <p:cNvCxnSpPr>
              <a:cxnSpLocks/>
            </p:cNvCxnSpPr>
            <p:nvPr/>
          </p:nvCxnSpPr>
          <p:spPr>
            <a:xfrm>
              <a:off x="13716002" y="6842376"/>
              <a:ext cx="0" cy="2095254"/>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943EEEDB-0BA5-5BE2-C002-86352E39DE3D}"/>
                </a:ext>
              </a:extLst>
            </p:cNvPr>
            <p:cNvSpPr txBox="1"/>
            <p:nvPr/>
          </p:nvSpPr>
          <p:spPr>
            <a:xfrm>
              <a:off x="9932716" y="7125087"/>
              <a:ext cx="3624976" cy="1391728"/>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(5) </a:t>
              </a:r>
              <a:r>
                <a:rPr lang="en-US" sz="3000" dirty="0" err="1">
                  <a:latin typeface="Arial" panose="020B0604020202020204" pitchFamily="34" charset="0"/>
                  <a:cs typeface="Arial" panose="020B0604020202020204" pitchFamily="34" charset="0"/>
                </a:rPr>
                <a:t>nên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lỏng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giảm</a:t>
              </a:r>
              <a:r>
                <a:rPr lang="en-US" sz="3000" dirty="0">
                  <a:latin typeface="Arial" panose="020B0604020202020204" pitchFamily="34" charset="0"/>
                  <a:cs typeface="Arial" panose="020B0604020202020204" pitchFamily="34" charset="0"/>
                </a:rPr>
                <a:t>. </a:t>
              </a:r>
            </a:p>
          </p:txBody>
        </p:sp>
        <p:sp>
          <p:nvSpPr>
            <p:cNvPr id="45" name="TextBox 44">
              <a:extLst>
                <a:ext uri="{FF2B5EF4-FFF2-40B4-BE49-F238E27FC236}">
                  <a16:creationId xmlns:a16="http://schemas.microsoft.com/office/drawing/2014/main" id="{D128F79A-8A14-DA72-D930-1C98CDA8A57C}"/>
                </a:ext>
              </a:extLst>
            </p:cNvPr>
            <p:cNvSpPr txBox="1"/>
            <p:nvPr/>
          </p:nvSpPr>
          <p:spPr>
            <a:xfrm>
              <a:off x="13958889" y="7145175"/>
              <a:ext cx="1771063" cy="1402756"/>
            </a:xfrm>
            <a:prstGeom prst="rect">
              <a:avLst/>
            </a:prstGeom>
            <a:noFill/>
          </p:spPr>
          <p:txBody>
            <a:bodyPr wrap="square">
              <a:spAutoFit/>
            </a:bodyPr>
            <a:lstStyle/>
            <a:p>
              <a:pPr>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Bay hơi và sôi là</a:t>
              </a:r>
              <a:endParaRPr lang="en-US" sz="3000" dirty="0"/>
            </a:p>
          </p:txBody>
        </p:sp>
      </p:grpSp>
      <p:grpSp>
        <p:nvGrpSpPr>
          <p:cNvPr id="59" name="Group 58">
            <a:extLst>
              <a:ext uri="{FF2B5EF4-FFF2-40B4-BE49-F238E27FC236}">
                <a16:creationId xmlns:a16="http://schemas.microsoft.com/office/drawing/2014/main" id="{ADC39BCF-E2F0-7984-17BE-686D827FFCBD}"/>
              </a:ext>
            </a:extLst>
          </p:cNvPr>
          <p:cNvGrpSpPr/>
          <p:nvPr/>
        </p:nvGrpSpPr>
        <p:grpSpPr>
          <a:xfrm>
            <a:off x="10799173" y="7472131"/>
            <a:ext cx="6013737" cy="2081008"/>
            <a:chOff x="10826871" y="7472131"/>
            <a:chExt cx="6013737" cy="2081008"/>
          </a:xfrm>
        </p:grpSpPr>
        <p:sp>
          <p:nvSpPr>
            <p:cNvPr id="48" name="Rectangle: Rounded Corners 47">
              <a:extLst>
                <a:ext uri="{FF2B5EF4-FFF2-40B4-BE49-F238E27FC236}">
                  <a16:creationId xmlns:a16="http://schemas.microsoft.com/office/drawing/2014/main" id="{2A9DDC2E-4CFD-D08A-F6A5-CB2297A43783}"/>
                </a:ext>
              </a:extLst>
            </p:cNvPr>
            <p:cNvSpPr/>
            <p:nvPr/>
          </p:nvSpPr>
          <p:spPr>
            <a:xfrm>
              <a:off x="10826871" y="7476319"/>
              <a:ext cx="6013737" cy="2076820"/>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95341D76-E1AD-4E78-3179-73540F290F50}"/>
                </a:ext>
              </a:extLst>
            </p:cNvPr>
            <p:cNvCxnSpPr>
              <a:cxnSpLocks/>
            </p:cNvCxnSpPr>
            <p:nvPr/>
          </p:nvCxnSpPr>
          <p:spPr>
            <a:xfrm>
              <a:off x="13525500" y="7472131"/>
              <a:ext cx="0" cy="2071979"/>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28660E74-0EB7-52A9-6CDB-A6AA96B9C7DC}"/>
                </a:ext>
              </a:extLst>
            </p:cNvPr>
            <p:cNvSpPr txBox="1"/>
            <p:nvPr/>
          </p:nvSpPr>
          <p:spPr>
            <a:xfrm>
              <a:off x="11039413" y="7724650"/>
              <a:ext cx="2527712" cy="1391728"/>
            </a:xfrm>
            <a:prstGeom prst="rect">
              <a:avLst/>
            </a:prstGeom>
            <a:noFill/>
          </p:spPr>
          <p:txBody>
            <a:bodyPr wrap="square">
              <a:spAutoFit/>
            </a:bodyPr>
            <a:lstStyle/>
            <a:p>
              <a:pPr>
                <a:lnSpc>
                  <a:spcPct val="150000"/>
                </a:lnSpc>
              </a:pPr>
              <a:r>
                <a:rPr lang="en-US" sz="3000" dirty="0">
                  <a:latin typeface="Arial" panose="020B0604020202020204" pitchFamily="34" charset="0"/>
                  <a:cs typeface="Arial" panose="020B0604020202020204" pitchFamily="34" charset="0"/>
                </a:rPr>
                <a:t>(6) </a:t>
              </a:r>
              <a:r>
                <a:rPr lang="vi-VN" sz="3000" dirty="0">
                  <a:latin typeface="Arial" panose="020B0604020202020204" pitchFamily="34" charset="0"/>
                  <a:cs typeface="Arial" panose="020B0604020202020204" pitchFamily="34" charset="0"/>
                </a:rPr>
                <a:t>hai hình thức hoá hơi. </a:t>
              </a:r>
              <a:endParaRPr lang="en-US" sz="30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0B85CA57-4FAE-975D-17B9-7001F221B9A5}"/>
                </a:ext>
              </a:extLst>
            </p:cNvPr>
            <p:cNvSpPr txBox="1"/>
            <p:nvPr/>
          </p:nvSpPr>
          <p:spPr>
            <a:xfrm>
              <a:off x="13649421" y="7760624"/>
              <a:ext cx="3067267" cy="1402756"/>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bay hơi là sự hoá hơi xảy ra</a:t>
              </a:r>
              <a:endParaRPr lang="en-US" sz="3000" dirty="0"/>
            </a:p>
          </p:txBody>
        </p:sp>
      </p:grpSp>
    </p:spTree>
    <p:extLst>
      <p:ext uri="{BB962C8B-B14F-4D97-AF65-F5344CB8AC3E}">
        <p14:creationId xmlns:p14="http://schemas.microsoft.com/office/powerpoint/2010/main" val="27800962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animEffect transition="in" filter="fade">
                                      <p:cBhvr>
                                        <p:cTn id="29" dur="500"/>
                                        <p:tgtEl>
                                          <p:spTgt spid="46"/>
                                        </p:tgtEl>
                                      </p:cBhvr>
                                    </p:animEffect>
                                  </p:childTnLst>
                                </p:cTn>
                              </p:par>
                              <p:par>
                                <p:cTn id="30" presetID="53" presetClass="entr" presetSubtype="16"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p:cTn id="37" dur="500" fill="hold"/>
                                        <p:tgtEl>
                                          <p:spTgt spid="59"/>
                                        </p:tgtEl>
                                        <p:attrNameLst>
                                          <p:attrName>ppt_w</p:attrName>
                                        </p:attrNameLst>
                                      </p:cBhvr>
                                      <p:tavLst>
                                        <p:tav tm="0">
                                          <p:val>
                                            <p:fltVal val="0"/>
                                          </p:val>
                                        </p:tav>
                                        <p:tav tm="100000">
                                          <p:val>
                                            <p:strVal val="#ppt_w"/>
                                          </p:val>
                                        </p:tav>
                                      </p:tavLst>
                                    </p:anim>
                                    <p:anim calcmode="lin" valueType="num">
                                      <p:cBhvr>
                                        <p:cTn id="38" dur="500" fill="hold"/>
                                        <p:tgtEl>
                                          <p:spTgt spid="59"/>
                                        </p:tgtEl>
                                        <p:attrNameLst>
                                          <p:attrName>ppt_h</p:attrName>
                                        </p:attrNameLst>
                                      </p:cBhvr>
                                      <p:tavLst>
                                        <p:tav tm="0">
                                          <p:val>
                                            <p:fltVal val="0"/>
                                          </p:val>
                                        </p:tav>
                                        <p:tav tm="100000">
                                          <p:val>
                                            <p:strVal val="#ppt_h"/>
                                          </p:val>
                                        </p:tav>
                                      </p:tavLst>
                                    </p:anim>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9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04F65F6-D389-ADF6-9FFC-1389684CBED1}"/>
              </a:ext>
            </a:extLst>
          </p:cNvPr>
          <p:cNvGrpSpPr/>
          <p:nvPr/>
        </p:nvGrpSpPr>
        <p:grpSpPr>
          <a:xfrm>
            <a:off x="417718" y="1333500"/>
            <a:ext cx="6400800" cy="8041893"/>
            <a:chOff x="494512" y="595786"/>
            <a:chExt cx="7420394" cy="9322901"/>
          </a:xfrm>
        </p:grpSpPr>
        <p:sp>
          <p:nvSpPr>
            <p:cNvPr id="10" name="Freeform 10"/>
            <p:cNvSpPr/>
            <p:nvPr/>
          </p:nvSpPr>
          <p:spPr>
            <a:xfrm rot="-4495315">
              <a:off x="3742654" y="3626037"/>
              <a:ext cx="3768754" cy="4575750"/>
            </a:xfrm>
            <a:custGeom>
              <a:avLst/>
              <a:gdLst/>
              <a:ahLst/>
              <a:cxnLst/>
              <a:rect l="l" t="t" r="r" b="b"/>
              <a:pathLst>
                <a:path w="3768754" h="4575750">
                  <a:moveTo>
                    <a:pt x="0" y="0"/>
                  </a:moveTo>
                  <a:lnTo>
                    <a:pt x="3768754" y="0"/>
                  </a:lnTo>
                  <a:lnTo>
                    <a:pt x="3768754" y="4575750"/>
                  </a:lnTo>
                  <a:lnTo>
                    <a:pt x="0" y="457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494512" y="1899724"/>
              <a:ext cx="3890377" cy="3593293"/>
            </a:xfrm>
            <a:custGeom>
              <a:avLst/>
              <a:gdLst/>
              <a:ahLst/>
              <a:cxnLst/>
              <a:rect l="l" t="t" r="r" b="b"/>
              <a:pathLst>
                <a:path w="3890377" h="3593293">
                  <a:moveTo>
                    <a:pt x="0" y="0"/>
                  </a:moveTo>
                  <a:lnTo>
                    <a:pt x="3890377" y="0"/>
                  </a:lnTo>
                  <a:lnTo>
                    <a:pt x="3890377" y="3593294"/>
                  </a:lnTo>
                  <a:lnTo>
                    <a:pt x="0" y="35932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284617">
              <a:off x="1736754" y="595786"/>
              <a:ext cx="4746204" cy="9322901"/>
            </a:xfrm>
            <a:custGeom>
              <a:avLst/>
              <a:gdLst/>
              <a:ahLst/>
              <a:cxnLst/>
              <a:rect l="l" t="t" r="r" b="b"/>
              <a:pathLst>
                <a:path w="4746204" h="9322901">
                  <a:moveTo>
                    <a:pt x="0" y="0"/>
                  </a:moveTo>
                  <a:lnTo>
                    <a:pt x="4746204" y="0"/>
                  </a:lnTo>
                  <a:lnTo>
                    <a:pt x="4746204" y="9322901"/>
                  </a:lnTo>
                  <a:lnTo>
                    <a:pt x="0" y="9322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8" name="TextBox 8"/>
          <p:cNvSpPr txBox="1"/>
          <p:nvPr/>
        </p:nvSpPr>
        <p:spPr>
          <a:xfrm>
            <a:off x="7010400" y="935501"/>
            <a:ext cx="10332546" cy="6201461"/>
          </a:xfrm>
          <a:prstGeom prst="rect">
            <a:avLst/>
          </a:prstGeom>
        </p:spPr>
        <p:txBody>
          <a:bodyPr lIns="53205" tIns="53205" rIns="53205" bIns="53205" rtlCol="0" anchor="ctr"/>
          <a:lstStyle/>
          <a:p>
            <a:pPr algn="ctr">
              <a:lnSpc>
                <a:spcPts val="2660"/>
              </a:lnSpc>
              <a:spcBef>
                <a:spcPct val="0"/>
              </a:spcBef>
            </a:pPr>
            <a:endParaRPr/>
          </a:p>
        </p:txBody>
      </p:sp>
      <p:grpSp>
        <p:nvGrpSpPr>
          <p:cNvPr id="17" name="Group 16">
            <a:extLst>
              <a:ext uri="{FF2B5EF4-FFF2-40B4-BE49-F238E27FC236}">
                <a16:creationId xmlns:a16="http://schemas.microsoft.com/office/drawing/2014/main" id="{D7595494-653D-56BA-FFE0-72F3257A0D77}"/>
              </a:ext>
            </a:extLst>
          </p:cNvPr>
          <p:cNvGrpSpPr/>
          <p:nvPr/>
        </p:nvGrpSpPr>
        <p:grpSpPr>
          <a:xfrm>
            <a:off x="7101766" y="2179656"/>
            <a:ext cx="10576634" cy="5976510"/>
            <a:chOff x="7117186" y="2179656"/>
            <a:chExt cx="10264531" cy="5976510"/>
          </a:xfrm>
        </p:grpSpPr>
        <p:sp>
          <p:nvSpPr>
            <p:cNvPr id="7" name="Freeform 7"/>
            <p:cNvSpPr/>
            <p:nvPr/>
          </p:nvSpPr>
          <p:spPr>
            <a:xfrm>
              <a:off x="7117186" y="2179656"/>
              <a:ext cx="10264531" cy="5976510"/>
            </a:xfrm>
            <a:custGeom>
              <a:avLst/>
              <a:gdLst/>
              <a:ahLst/>
              <a:cxnLst/>
              <a:rect l="l" t="t" r="r" b="b"/>
              <a:pathLst>
                <a:path w="2541564" h="303617">
                  <a:moveTo>
                    <a:pt x="19972" y="0"/>
                  </a:moveTo>
                  <a:lnTo>
                    <a:pt x="2521592" y="0"/>
                  </a:lnTo>
                  <a:cubicBezTo>
                    <a:pt x="2526889" y="0"/>
                    <a:pt x="2531969" y="2104"/>
                    <a:pt x="2535714" y="5850"/>
                  </a:cubicBezTo>
                  <a:cubicBezTo>
                    <a:pt x="2539460" y="9595"/>
                    <a:pt x="2541564" y="14675"/>
                    <a:pt x="2541564" y="19972"/>
                  </a:cubicBezTo>
                  <a:lnTo>
                    <a:pt x="2541564" y="283645"/>
                  </a:lnTo>
                  <a:cubicBezTo>
                    <a:pt x="2541564" y="288942"/>
                    <a:pt x="2539460" y="294022"/>
                    <a:pt x="2535714" y="297767"/>
                  </a:cubicBezTo>
                  <a:cubicBezTo>
                    <a:pt x="2531969" y="301513"/>
                    <a:pt x="2526889" y="303617"/>
                    <a:pt x="2521592" y="303617"/>
                  </a:cubicBezTo>
                  <a:lnTo>
                    <a:pt x="19972" y="303617"/>
                  </a:lnTo>
                  <a:cubicBezTo>
                    <a:pt x="14675" y="303617"/>
                    <a:pt x="9595" y="301513"/>
                    <a:pt x="5850" y="297767"/>
                  </a:cubicBezTo>
                  <a:cubicBezTo>
                    <a:pt x="2104" y="294022"/>
                    <a:pt x="0" y="288942"/>
                    <a:pt x="0" y="283645"/>
                  </a:cubicBezTo>
                  <a:lnTo>
                    <a:pt x="0" y="19972"/>
                  </a:lnTo>
                  <a:cubicBezTo>
                    <a:pt x="0" y="14675"/>
                    <a:pt x="2104" y="9595"/>
                    <a:pt x="5850" y="5850"/>
                  </a:cubicBezTo>
                  <a:cubicBezTo>
                    <a:pt x="9595" y="2104"/>
                    <a:pt x="14675" y="0"/>
                    <a:pt x="19972" y="0"/>
                  </a:cubicBezTo>
                  <a:close/>
                </a:path>
              </a:pathLst>
            </a:custGeom>
            <a:solidFill>
              <a:srgbClr val="B1E5DB"/>
            </a:solidFill>
            <a:ln cap="sq">
              <a:noFill/>
              <a:prstDash val="solid"/>
              <a:miter/>
            </a:ln>
          </p:spPr>
        </p:sp>
        <p:sp>
          <p:nvSpPr>
            <p:cNvPr id="15" name="TextBox 14">
              <a:extLst>
                <a:ext uri="{FF2B5EF4-FFF2-40B4-BE49-F238E27FC236}">
                  <a16:creationId xmlns:a16="http://schemas.microsoft.com/office/drawing/2014/main" id="{BB3835BF-7534-E62B-11EC-B554A23DBC4C}"/>
                </a:ext>
              </a:extLst>
            </p:cNvPr>
            <p:cNvSpPr txBox="1"/>
            <p:nvPr/>
          </p:nvSpPr>
          <p:spPr>
            <a:xfrm>
              <a:off x="7489626" y="2697363"/>
              <a:ext cx="9519651" cy="4873001"/>
            </a:xfrm>
            <a:prstGeom prst="rect">
              <a:avLst/>
            </a:prstGeom>
            <a:noFill/>
          </p:spPr>
          <p:txBody>
            <a:bodyPr wrap="square">
              <a:spAutoFit/>
            </a:bodyPr>
            <a:lstStyle/>
            <a:p>
              <a:pPr marL="1143000" marR="0" lvl="0" indent="-1143000" algn="ctr" defTabSz="914400" rtl="0" eaLnBrk="1" fontAlgn="auto" latinLnBrk="0" hangingPunct="1">
                <a:lnSpc>
                  <a:spcPct val="150000"/>
                </a:lnSpc>
                <a:spcBef>
                  <a:spcPts val="0"/>
                </a:spcBef>
                <a:spcAft>
                  <a:spcPts val="0"/>
                </a:spcAft>
                <a:buClrTx/>
                <a:buSzTx/>
                <a:buFontTx/>
                <a:buAutoNum type="romanUcPeriod"/>
                <a:tabLst/>
                <a:defRPr/>
              </a:pPr>
              <a:r>
                <a:rPr kumimoji="0" lang="en-US" sz="7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MÔ HÌNH </a:t>
              </a:r>
            </a:p>
            <a:p>
              <a:pPr marR="0" lvl="0" algn="ctr" defTabSz="914400" rtl="0" eaLnBrk="1" fontAlgn="auto" latinLnBrk="0" hangingPunct="1">
                <a:lnSpc>
                  <a:spcPct val="150000"/>
                </a:lnSpc>
                <a:spcBef>
                  <a:spcPts val="0"/>
                </a:spcBef>
                <a:spcAft>
                  <a:spcPts val="0"/>
                </a:spcAft>
                <a:buClrTx/>
                <a:buSzTx/>
                <a:tabLst/>
                <a:defRPr/>
              </a:pPr>
              <a:r>
                <a:rPr kumimoji="0" lang="en-US" sz="7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ĐỘNG HỌC PHÂN TỬ VỀ CẤU TẠO CHẤT</a:t>
              </a:r>
            </a:p>
          </p:txBody>
        </p:sp>
      </p:grpSp>
    </p:spTree>
    <p:extLst>
      <p:ext uri="{BB962C8B-B14F-4D97-AF65-F5344CB8AC3E}">
        <p14:creationId xmlns:p14="http://schemas.microsoft.com/office/powerpoint/2010/main" val="1022101205"/>
      </p:ext>
    </p:extLst>
  </p:cSld>
  <p:clrMapOvr>
    <a:masterClrMapping/>
  </p:clrMapOvr>
  <p:transition spd="med">
    <p:plus/>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659E9C7-5B0B-325A-6971-90B59D5451A3}"/>
              </a:ext>
            </a:extLst>
          </p:cNvPr>
          <p:cNvGrpSpPr/>
          <p:nvPr/>
        </p:nvGrpSpPr>
        <p:grpSpPr>
          <a:xfrm>
            <a:off x="8322916" y="1757450"/>
            <a:ext cx="8762999" cy="2151843"/>
            <a:chOff x="632118" y="761362"/>
            <a:chExt cx="8762999" cy="2151843"/>
          </a:xfrm>
        </p:grpSpPr>
        <p:sp>
          <p:nvSpPr>
            <p:cNvPr id="18" name="Rectangle: Rounded Corners 17">
              <a:extLst>
                <a:ext uri="{FF2B5EF4-FFF2-40B4-BE49-F238E27FC236}">
                  <a16:creationId xmlns:a16="http://schemas.microsoft.com/office/drawing/2014/main" id="{A9E02DDD-9A3A-90D5-892B-D542D44F6FC1}"/>
                </a:ext>
              </a:extLst>
            </p:cNvPr>
            <p:cNvSpPr/>
            <p:nvPr/>
          </p:nvSpPr>
          <p:spPr>
            <a:xfrm>
              <a:off x="632118" y="845414"/>
              <a:ext cx="8762999"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9439A2BE-A809-C791-83EC-1EEDD42A3476}"/>
                </a:ext>
              </a:extLst>
            </p:cNvPr>
            <p:cNvCxnSpPr/>
            <p:nvPr/>
          </p:nvCxnSpPr>
          <p:spPr>
            <a:xfrm>
              <a:off x="5013618" y="855805"/>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646A1297-2F8F-B600-B929-39D99B3D7458}"/>
                </a:ext>
              </a:extLst>
            </p:cNvPr>
            <p:cNvSpPr txBox="1"/>
            <p:nvPr/>
          </p:nvSpPr>
          <p:spPr>
            <a:xfrm>
              <a:off x="917869" y="761362"/>
              <a:ext cx="3809999"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(8) ở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thoáng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lỏng</a:t>
              </a:r>
              <a:r>
                <a:rPr lang="en-US" sz="3000" dirty="0">
                  <a:latin typeface="Arial" panose="020B0604020202020204" pitchFamily="34" charset="0"/>
                  <a:cs typeface="Arial" panose="020B0604020202020204" pitchFamily="34" charset="0"/>
                </a:rPr>
                <a:t>. </a:t>
              </a:r>
            </a:p>
          </p:txBody>
        </p:sp>
        <p:sp>
          <p:nvSpPr>
            <p:cNvPr id="21" name="TextBox 20">
              <a:extLst>
                <a:ext uri="{FF2B5EF4-FFF2-40B4-BE49-F238E27FC236}">
                  <a16:creationId xmlns:a16="http://schemas.microsoft.com/office/drawing/2014/main" id="{74F0EE8E-D801-B4BC-1988-51C101270296}"/>
                </a:ext>
              </a:extLst>
            </p:cNvPr>
            <p:cNvSpPr txBox="1"/>
            <p:nvPr/>
          </p:nvSpPr>
          <p:spPr>
            <a:xfrm>
              <a:off x="5121866" y="1102097"/>
              <a:ext cx="4165003" cy="1402756"/>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chất lỏng đang sôi (hoặc nóng chảy)</a:t>
              </a:r>
              <a:endParaRPr lang="en-US" sz="3000" dirty="0"/>
            </a:p>
          </p:txBody>
        </p:sp>
      </p:grpSp>
      <p:grpSp>
        <p:nvGrpSpPr>
          <p:cNvPr id="22" name="Group 21">
            <a:extLst>
              <a:ext uri="{FF2B5EF4-FFF2-40B4-BE49-F238E27FC236}">
                <a16:creationId xmlns:a16="http://schemas.microsoft.com/office/drawing/2014/main" id="{A1529A2D-4079-E3C4-A283-1A9F20B0D420}"/>
              </a:ext>
            </a:extLst>
          </p:cNvPr>
          <p:cNvGrpSpPr/>
          <p:nvPr/>
        </p:nvGrpSpPr>
        <p:grpSpPr>
          <a:xfrm>
            <a:off x="1248635" y="781729"/>
            <a:ext cx="6013738" cy="2095254"/>
            <a:chOff x="9835863" y="6834072"/>
            <a:chExt cx="6013738" cy="2095254"/>
          </a:xfrm>
        </p:grpSpPr>
        <p:sp>
          <p:nvSpPr>
            <p:cNvPr id="23" name="Rectangle: Rounded Corners 22">
              <a:extLst>
                <a:ext uri="{FF2B5EF4-FFF2-40B4-BE49-F238E27FC236}">
                  <a16:creationId xmlns:a16="http://schemas.microsoft.com/office/drawing/2014/main" id="{3AA4F113-94EA-8EBD-69AC-57ADA46994DC}"/>
                </a:ext>
              </a:extLst>
            </p:cNvPr>
            <p:cNvSpPr/>
            <p:nvPr/>
          </p:nvSpPr>
          <p:spPr>
            <a:xfrm>
              <a:off x="9835863" y="6858955"/>
              <a:ext cx="6013738"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4B873E7C-DB49-AF4E-916C-8AAB0BEB6E4B}"/>
                </a:ext>
              </a:extLst>
            </p:cNvPr>
            <p:cNvCxnSpPr/>
            <p:nvPr/>
          </p:nvCxnSpPr>
          <p:spPr>
            <a:xfrm>
              <a:off x="13002483" y="6858955"/>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6F18F6B-C5D3-4F3E-E0FA-175D44C66B1C}"/>
                </a:ext>
              </a:extLst>
            </p:cNvPr>
            <p:cNvSpPr txBox="1"/>
            <p:nvPr/>
          </p:nvSpPr>
          <p:spPr>
            <a:xfrm>
              <a:off x="9870299" y="7113929"/>
              <a:ext cx="3104922" cy="1391728"/>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(7) ở </a:t>
              </a:r>
              <a:r>
                <a:rPr lang="en-US" sz="3000" dirty="0" err="1">
                  <a:latin typeface="Arial" panose="020B0604020202020204" pitchFamily="34" charset="0"/>
                  <a:cs typeface="Arial" panose="020B0604020202020204" pitchFamily="34" charset="0"/>
                </a:rPr>
                <a:t>mặt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thoáng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lỏng</a:t>
              </a:r>
              <a:r>
                <a:rPr lang="en-US" sz="3000" dirty="0">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120BAD7E-F59D-A122-BBD9-1B1F8A64767B}"/>
                </a:ext>
              </a:extLst>
            </p:cNvPr>
            <p:cNvSpPr txBox="1"/>
            <p:nvPr/>
          </p:nvSpPr>
          <p:spPr>
            <a:xfrm>
              <a:off x="13110730" y="6834072"/>
              <a:ext cx="2645782" cy="2095254"/>
            </a:xfrm>
            <a:prstGeom prst="rect">
              <a:avLst/>
            </a:prstGeom>
            <a:noFill/>
          </p:spPr>
          <p:txBody>
            <a:bodyPr wrap="square">
              <a:spAutoFit/>
            </a:bodyPr>
            <a:lstStyle/>
            <a:p>
              <a:pPr>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sôi là sự hoá hơi xảy ra đồng thời</a:t>
              </a:r>
              <a:endParaRPr lang="en-US" sz="3000" dirty="0"/>
            </a:p>
          </p:txBody>
        </p:sp>
      </p:grpSp>
      <p:grpSp>
        <p:nvGrpSpPr>
          <p:cNvPr id="28" name="Group 27">
            <a:extLst>
              <a:ext uri="{FF2B5EF4-FFF2-40B4-BE49-F238E27FC236}">
                <a16:creationId xmlns:a16="http://schemas.microsoft.com/office/drawing/2014/main" id="{983E599E-3381-3FA2-9C88-15191AD53120}"/>
              </a:ext>
            </a:extLst>
          </p:cNvPr>
          <p:cNvGrpSpPr/>
          <p:nvPr/>
        </p:nvGrpSpPr>
        <p:grpSpPr>
          <a:xfrm>
            <a:off x="2961187" y="4585524"/>
            <a:ext cx="8762999" cy="2151843"/>
            <a:chOff x="632118" y="761362"/>
            <a:chExt cx="8762999" cy="2151843"/>
          </a:xfrm>
        </p:grpSpPr>
        <p:sp>
          <p:nvSpPr>
            <p:cNvPr id="29" name="Rectangle: Rounded Corners 28">
              <a:extLst>
                <a:ext uri="{FF2B5EF4-FFF2-40B4-BE49-F238E27FC236}">
                  <a16:creationId xmlns:a16="http://schemas.microsoft.com/office/drawing/2014/main" id="{BC960C75-495B-5728-BB93-5D579DF7973F}"/>
                </a:ext>
              </a:extLst>
            </p:cNvPr>
            <p:cNvSpPr/>
            <p:nvPr/>
          </p:nvSpPr>
          <p:spPr>
            <a:xfrm>
              <a:off x="632118" y="845414"/>
              <a:ext cx="8762999"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AAC51F3F-C55A-2273-B1D8-B143ABDF46B6}"/>
                </a:ext>
              </a:extLst>
            </p:cNvPr>
            <p:cNvCxnSpPr/>
            <p:nvPr/>
          </p:nvCxnSpPr>
          <p:spPr>
            <a:xfrm>
              <a:off x="5013618" y="855805"/>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532A2C51-504E-14DF-5878-032D2E582FBD}"/>
                </a:ext>
              </a:extLst>
            </p:cNvPr>
            <p:cNvSpPr txBox="1"/>
            <p:nvPr/>
          </p:nvSpPr>
          <p:spPr>
            <a:xfrm>
              <a:off x="917869" y="761362"/>
              <a:ext cx="3809999"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(9) </a:t>
              </a:r>
              <a:r>
                <a:rPr lang="en-US" sz="3000" dirty="0" err="1">
                  <a:latin typeface="Arial" panose="020B0604020202020204" pitchFamily="34" charset="0"/>
                  <a:cs typeface="Arial" panose="020B0604020202020204" pitchFamily="34" charset="0"/>
                </a:rPr>
                <a:t>nhiệt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lỏng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hoặc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rắn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EC666DA6-EB73-97BB-1069-5DB8BE5EE64E}"/>
                </a:ext>
              </a:extLst>
            </p:cNvPr>
            <p:cNvSpPr txBox="1"/>
            <p:nvPr/>
          </p:nvSpPr>
          <p:spPr>
            <a:xfrm>
              <a:off x="5013620" y="798220"/>
              <a:ext cx="4381497"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nước đang sôi, năng lượng mà nước nhận được từ nguồn nhiệt</a:t>
              </a:r>
              <a:endParaRPr lang="en-US" sz="3000" dirty="0"/>
            </a:p>
          </p:txBody>
        </p:sp>
      </p:grpSp>
      <p:grpSp>
        <p:nvGrpSpPr>
          <p:cNvPr id="33" name="Group 32">
            <a:extLst>
              <a:ext uri="{FF2B5EF4-FFF2-40B4-BE49-F238E27FC236}">
                <a16:creationId xmlns:a16="http://schemas.microsoft.com/office/drawing/2014/main" id="{24FD2608-1EC1-2C9D-00A3-72F98254A6B3}"/>
              </a:ext>
            </a:extLst>
          </p:cNvPr>
          <p:cNvGrpSpPr/>
          <p:nvPr/>
        </p:nvGrpSpPr>
        <p:grpSpPr>
          <a:xfrm>
            <a:off x="1061194" y="7472057"/>
            <a:ext cx="8762999" cy="2114985"/>
            <a:chOff x="632118" y="798220"/>
            <a:chExt cx="8762999" cy="2114985"/>
          </a:xfrm>
        </p:grpSpPr>
        <p:sp>
          <p:nvSpPr>
            <p:cNvPr id="34" name="Rectangle: Rounded Corners 33">
              <a:extLst>
                <a:ext uri="{FF2B5EF4-FFF2-40B4-BE49-F238E27FC236}">
                  <a16:creationId xmlns:a16="http://schemas.microsoft.com/office/drawing/2014/main" id="{C8ACD955-F1EB-E580-3960-71413BD88573}"/>
                </a:ext>
              </a:extLst>
            </p:cNvPr>
            <p:cNvSpPr/>
            <p:nvPr/>
          </p:nvSpPr>
          <p:spPr>
            <a:xfrm>
              <a:off x="632118" y="845414"/>
              <a:ext cx="8762999"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DA1CE82E-62F4-28E8-CAC7-8052B5000E67}"/>
                </a:ext>
              </a:extLst>
            </p:cNvPr>
            <p:cNvCxnSpPr/>
            <p:nvPr/>
          </p:nvCxnSpPr>
          <p:spPr>
            <a:xfrm>
              <a:off x="5013618" y="855805"/>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80CA2D04-EFC2-90B0-C382-1547C7227BC3}"/>
                </a:ext>
              </a:extLst>
            </p:cNvPr>
            <p:cNvSpPr txBox="1"/>
            <p:nvPr/>
          </p:nvSpPr>
          <p:spPr>
            <a:xfrm>
              <a:off x="809629" y="827321"/>
              <a:ext cx="4095748"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(10) </a:t>
              </a:r>
              <a:r>
                <a:rPr lang="vi-VN" sz="3000" dirty="0">
                  <a:latin typeface="Arial" panose="020B0604020202020204" pitchFamily="34" charset="0"/>
                  <a:cs typeface="Arial" panose="020B0604020202020204" pitchFamily="34" charset="0"/>
                </a:rPr>
                <a:t>chuyển hoá thành thế năng tương tác của các phân tử. </a:t>
              </a:r>
              <a:endParaRPr lang="en-US" sz="30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E119C31-FA39-681C-3879-01F5D78E0266}"/>
                </a:ext>
              </a:extLst>
            </p:cNvPr>
            <p:cNvSpPr txBox="1"/>
            <p:nvPr/>
          </p:nvSpPr>
          <p:spPr>
            <a:xfrm>
              <a:off x="5013620" y="798220"/>
              <a:ext cx="4381497"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đang nóng chảy, năng lượng mà chất rắn kết tinh nhận được</a:t>
              </a:r>
              <a:endParaRPr lang="en-US" sz="3000" dirty="0"/>
            </a:p>
          </p:txBody>
        </p:sp>
      </p:grpSp>
      <p:grpSp>
        <p:nvGrpSpPr>
          <p:cNvPr id="38" name="Group 37">
            <a:extLst>
              <a:ext uri="{FF2B5EF4-FFF2-40B4-BE49-F238E27FC236}">
                <a16:creationId xmlns:a16="http://schemas.microsoft.com/office/drawing/2014/main" id="{EA97CAB5-BDFC-BD29-3D22-9C95F8F1E90D}"/>
              </a:ext>
            </a:extLst>
          </p:cNvPr>
          <p:cNvGrpSpPr/>
          <p:nvPr/>
        </p:nvGrpSpPr>
        <p:grpSpPr>
          <a:xfrm>
            <a:off x="11430000" y="7142478"/>
            <a:ext cx="6013738" cy="2092674"/>
            <a:chOff x="9835863" y="6834072"/>
            <a:chExt cx="6013738" cy="2092674"/>
          </a:xfrm>
        </p:grpSpPr>
        <p:sp>
          <p:nvSpPr>
            <p:cNvPr id="39" name="Rectangle: Rounded Corners 38">
              <a:extLst>
                <a:ext uri="{FF2B5EF4-FFF2-40B4-BE49-F238E27FC236}">
                  <a16:creationId xmlns:a16="http://schemas.microsoft.com/office/drawing/2014/main" id="{44B765E2-77E6-BAB4-029D-91A601256078}"/>
                </a:ext>
              </a:extLst>
            </p:cNvPr>
            <p:cNvSpPr/>
            <p:nvPr/>
          </p:nvSpPr>
          <p:spPr>
            <a:xfrm>
              <a:off x="9835863" y="6858955"/>
              <a:ext cx="6013738"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3434BF30-22B7-09AD-3CEE-CECFA28BF1A3}"/>
                </a:ext>
              </a:extLst>
            </p:cNvPr>
            <p:cNvCxnSpPr/>
            <p:nvPr/>
          </p:nvCxnSpPr>
          <p:spPr>
            <a:xfrm>
              <a:off x="13095573" y="6869346"/>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8CD787B5-195B-0C85-7AF5-D169DD3C36E0}"/>
                </a:ext>
              </a:extLst>
            </p:cNvPr>
            <p:cNvSpPr txBox="1"/>
            <p:nvPr/>
          </p:nvSpPr>
          <p:spPr>
            <a:xfrm>
              <a:off x="10017914" y="6834072"/>
              <a:ext cx="2944100"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(11) </a:t>
              </a:r>
              <a:r>
                <a:rPr lang="en-US" sz="3000" dirty="0" err="1">
                  <a:latin typeface="Arial" panose="020B0604020202020204" pitchFamily="34" charset="0"/>
                  <a:cs typeface="Arial" panose="020B0604020202020204" pitchFamily="34" charset="0"/>
                </a:rPr>
                <a:t>dùng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p>
          </p:txBody>
        </p:sp>
        <p:sp>
          <p:nvSpPr>
            <p:cNvPr id="42" name="TextBox 41">
              <a:extLst>
                <a:ext uri="{FF2B5EF4-FFF2-40B4-BE49-F238E27FC236}">
                  <a16:creationId xmlns:a16="http://schemas.microsoft.com/office/drawing/2014/main" id="{DBC47071-13CA-015D-A956-7387AFC4714F}"/>
                </a:ext>
              </a:extLst>
            </p:cNvPr>
            <p:cNvSpPr txBox="1"/>
            <p:nvPr/>
          </p:nvSpPr>
          <p:spPr>
            <a:xfrm>
              <a:off x="13178701" y="7521054"/>
              <a:ext cx="2612447" cy="710259"/>
            </a:xfrm>
            <a:prstGeom prst="rect">
              <a:avLst/>
            </a:prstGeom>
            <a:noFill/>
          </p:spPr>
          <p:txBody>
            <a:bodyPr wrap="square">
              <a:spAutoFit/>
            </a:bodyPr>
            <a:lstStyle/>
            <a:p>
              <a:pPr algn="ctr">
                <a:lnSpc>
                  <a:spcPct val="150000"/>
                </a:lnSpc>
              </a:pPr>
              <a:r>
                <a:rPr kumimoji="0" lang="en-US" sz="3000" b="1" i="0" u="none" strike="noStrike" kern="1200" cap="none" spc="0" normalizeH="0" baseline="0" noProof="0" dirty="0" err="1">
                  <a:ln>
                    <a:noFill/>
                  </a:ln>
                  <a:solidFill>
                    <a:srgbClr val="E66914"/>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3000" b="1" i="0" u="none" strike="noStrike" kern="1200" cap="none" spc="0" normalizeH="0" baseline="0" noProof="0" dirty="0">
                  <a:ln>
                    <a:noFill/>
                  </a:ln>
                  <a:solidFill>
                    <a:srgbClr val="E6691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1" i="0" u="none" strike="noStrike" kern="1200" cap="none" spc="0" normalizeH="0" baseline="0" noProof="0" dirty="0" err="1">
                  <a:ln>
                    <a:noFill/>
                  </a:ln>
                  <a:solidFill>
                    <a:srgbClr val="E66914"/>
                  </a:solidFill>
                  <a:effectLst/>
                  <a:uLnTx/>
                  <a:uFillTx/>
                  <a:latin typeface="Arial" panose="020B0604020202020204" pitchFamily="34" charset="0"/>
                  <a:ea typeface="Times New Roman" panose="02020603050405020304" pitchFamily="18" charset="0"/>
                  <a:cs typeface="Arial" panose="020B0604020202020204" pitchFamily="34" charset="0"/>
                </a:rPr>
                <a:t>thúc</a:t>
              </a:r>
              <a:endParaRPr lang="en-US" sz="3000" dirty="0"/>
            </a:p>
          </p:txBody>
        </p:sp>
      </p:grpSp>
      <p:pic>
        <p:nvPicPr>
          <p:cNvPr id="43" name="Picture 42">
            <a:extLst>
              <a:ext uri="{FF2B5EF4-FFF2-40B4-BE49-F238E27FC236}">
                <a16:creationId xmlns:a16="http://schemas.microsoft.com/office/drawing/2014/main" id="{455D94FE-DC41-DC7C-379F-773AA5B5A69B}"/>
              </a:ext>
            </a:extLst>
          </p:cNvPr>
          <p:cNvPicPr>
            <a:picLocks noChangeAspect="1"/>
          </p:cNvPicPr>
          <p:nvPr/>
        </p:nvPicPr>
        <p:blipFill>
          <a:blip r:embed="rId2"/>
          <a:stretch>
            <a:fillRect/>
          </a:stretch>
        </p:blipFill>
        <p:spPr>
          <a:xfrm>
            <a:off x="16297305" y="0"/>
            <a:ext cx="1533496" cy="1563458"/>
          </a:xfrm>
          <a:prstGeom prst="rect">
            <a:avLst/>
          </a:prstGeom>
        </p:spPr>
      </p:pic>
    </p:spTree>
    <p:extLst>
      <p:ext uri="{BB962C8B-B14F-4D97-AF65-F5344CB8AC3E}">
        <p14:creationId xmlns:p14="http://schemas.microsoft.com/office/powerpoint/2010/main" val="420621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7A3D8A-CDFD-E548-2B8E-17BCBB11BA55}"/>
              </a:ext>
            </a:extLst>
          </p:cNvPr>
          <p:cNvGrpSpPr/>
          <p:nvPr/>
        </p:nvGrpSpPr>
        <p:grpSpPr>
          <a:xfrm>
            <a:off x="0" y="0"/>
            <a:ext cx="4267200" cy="1333500"/>
            <a:chOff x="0" y="0"/>
            <a:chExt cx="6248400" cy="1333500"/>
          </a:xfrm>
        </p:grpSpPr>
        <p:sp>
          <p:nvSpPr>
            <p:cNvPr id="3" name="Rectangle 2">
              <a:extLst>
                <a:ext uri="{FF2B5EF4-FFF2-40B4-BE49-F238E27FC236}">
                  <a16:creationId xmlns:a16="http://schemas.microsoft.com/office/drawing/2014/main" id="{C06343E3-4CB9-F996-260E-8252196F9641}"/>
                </a:ext>
              </a:extLst>
            </p:cNvPr>
            <p:cNvSpPr/>
            <p:nvPr/>
          </p:nvSpPr>
          <p:spPr>
            <a:xfrm>
              <a:off x="0" y="0"/>
              <a:ext cx="6248400" cy="1333500"/>
            </a:xfrm>
            <a:prstGeom prst="rect">
              <a:avLst/>
            </a:prstGeom>
            <a:solidFill>
              <a:srgbClr val="6DC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ED5348-3D61-D7B1-2F7F-CBF28FB80330}"/>
                </a:ext>
              </a:extLst>
            </p:cNvPr>
            <p:cNvSpPr txBox="1"/>
            <p:nvPr/>
          </p:nvSpPr>
          <p:spPr>
            <a:xfrm>
              <a:off x="342901" y="328334"/>
              <a:ext cx="5562600" cy="769441"/>
            </a:xfrm>
            <a:prstGeom prst="rect">
              <a:avLst/>
            </a:prstGeom>
            <a:noFill/>
          </p:spPr>
          <p:txBody>
            <a:bodyPr wrap="square">
              <a:spAutoFit/>
            </a:bodyPr>
            <a:lstStyle/>
            <a:p>
              <a:pPr algn="ctr"/>
              <a:r>
                <a:rPr lang="en-US" sz="4400" b="1" dirty="0">
                  <a:latin typeface="Arial" panose="020B0604020202020204" pitchFamily="34" charset="0"/>
                  <a:cs typeface="Arial" panose="020B0604020202020204" pitchFamily="34" charset="0"/>
                </a:rPr>
                <a:t>KẾT QUẢ</a:t>
              </a:r>
            </a:p>
          </p:txBody>
        </p:sp>
      </p:grpSp>
      <p:sp>
        <p:nvSpPr>
          <p:cNvPr id="6" name="TextBox 5">
            <a:extLst>
              <a:ext uri="{FF2B5EF4-FFF2-40B4-BE49-F238E27FC236}">
                <a16:creationId xmlns:a16="http://schemas.microsoft.com/office/drawing/2014/main" id="{5111774C-52B7-CBFB-B2BE-523D27CC387C}"/>
              </a:ext>
            </a:extLst>
          </p:cNvPr>
          <p:cNvSpPr txBox="1"/>
          <p:nvPr/>
        </p:nvSpPr>
        <p:spPr>
          <a:xfrm>
            <a:off x="838200" y="1686079"/>
            <a:ext cx="16611600" cy="8288808"/>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càng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nhiều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hỗn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càng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càng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yếu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hoá</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tới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sôi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bay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gần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đủ</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thắng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thoát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ngoài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Bay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sôi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hoá</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CD2CDAD-5EA5-3461-F24D-A3F59ED39CFF}"/>
              </a:ext>
            </a:extLst>
          </p:cNvPr>
          <p:cNvPicPr>
            <a:picLocks noChangeAspect="1"/>
          </p:cNvPicPr>
          <p:nvPr/>
        </p:nvPicPr>
        <p:blipFill>
          <a:blip r:embed="rId2"/>
          <a:stretch>
            <a:fillRect/>
          </a:stretch>
        </p:blipFill>
        <p:spPr>
          <a:xfrm>
            <a:off x="16297305" y="0"/>
            <a:ext cx="1533496" cy="1563458"/>
          </a:xfrm>
          <a:prstGeom prst="rect">
            <a:avLst/>
          </a:prstGeom>
        </p:spPr>
      </p:pic>
    </p:spTree>
    <p:extLst>
      <p:ext uri="{BB962C8B-B14F-4D97-AF65-F5344CB8AC3E}">
        <p14:creationId xmlns:p14="http://schemas.microsoft.com/office/powerpoint/2010/main" val="114864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7A3D8A-CDFD-E548-2B8E-17BCBB11BA55}"/>
              </a:ext>
            </a:extLst>
          </p:cNvPr>
          <p:cNvGrpSpPr/>
          <p:nvPr/>
        </p:nvGrpSpPr>
        <p:grpSpPr>
          <a:xfrm>
            <a:off x="0" y="0"/>
            <a:ext cx="4267200" cy="1333500"/>
            <a:chOff x="0" y="0"/>
            <a:chExt cx="6248400" cy="1333500"/>
          </a:xfrm>
        </p:grpSpPr>
        <p:sp>
          <p:nvSpPr>
            <p:cNvPr id="3" name="Rectangle 2">
              <a:extLst>
                <a:ext uri="{FF2B5EF4-FFF2-40B4-BE49-F238E27FC236}">
                  <a16:creationId xmlns:a16="http://schemas.microsoft.com/office/drawing/2014/main" id="{C06343E3-4CB9-F996-260E-8252196F9641}"/>
                </a:ext>
              </a:extLst>
            </p:cNvPr>
            <p:cNvSpPr/>
            <p:nvPr/>
          </p:nvSpPr>
          <p:spPr>
            <a:xfrm>
              <a:off x="0" y="0"/>
              <a:ext cx="6248400" cy="1333500"/>
            </a:xfrm>
            <a:prstGeom prst="rect">
              <a:avLst/>
            </a:prstGeom>
            <a:solidFill>
              <a:srgbClr val="6DC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ED5348-3D61-D7B1-2F7F-CBF28FB80330}"/>
                </a:ext>
              </a:extLst>
            </p:cNvPr>
            <p:cNvSpPr txBox="1"/>
            <p:nvPr/>
          </p:nvSpPr>
          <p:spPr>
            <a:xfrm>
              <a:off x="342901" y="328334"/>
              <a:ext cx="5562600" cy="769441"/>
            </a:xfrm>
            <a:prstGeom prst="rect">
              <a:avLst/>
            </a:prstGeom>
            <a:noFill/>
          </p:spPr>
          <p:txBody>
            <a:bodyPr wrap="square">
              <a:spAutoFit/>
            </a:bodyPr>
            <a:lstStyle/>
            <a:p>
              <a:pPr algn="ctr"/>
              <a:r>
                <a:rPr lang="en-US" sz="4400" b="1" dirty="0">
                  <a:latin typeface="Arial" panose="020B0604020202020204" pitchFamily="34" charset="0"/>
                  <a:cs typeface="Arial" panose="020B0604020202020204" pitchFamily="34" charset="0"/>
                </a:rPr>
                <a:t>KẾT QUẢ</a:t>
              </a:r>
            </a:p>
          </p:txBody>
        </p:sp>
      </p:grpSp>
      <p:sp>
        <p:nvSpPr>
          <p:cNvPr id="6" name="TextBox 5">
            <a:extLst>
              <a:ext uri="{FF2B5EF4-FFF2-40B4-BE49-F238E27FC236}">
                <a16:creationId xmlns:a16="http://schemas.microsoft.com/office/drawing/2014/main" id="{5111774C-52B7-CBFB-B2BE-523D27CC387C}"/>
              </a:ext>
            </a:extLst>
          </p:cNvPr>
          <p:cNvSpPr txBox="1"/>
          <p:nvPr/>
        </p:nvSpPr>
        <p:spPr>
          <a:xfrm>
            <a:off x="838200" y="1612334"/>
            <a:ext cx="16611600" cy="8288808"/>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bay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hoá</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sôi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hoá</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lòng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sôi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rắn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sôi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nguồn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hoá</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Wingdings" panose="05000000000000000000" pitchFamily="2" charset="2"/>
              <a:buChar char="§"/>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rắn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vỡ</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CD2CDAD-5EA5-3461-F24D-A3F59ED39CFF}"/>
              </a:ext>
            </a:extLst>
          </p:cNvPr>
          <p:cNvPicPr>
            <a:picLocks noChangeAspect="1"/>
          </p:cNvPicPr>
          <p:nvPr/>
        </p:nvPicPr>
        <p:blipFill>
          <a:blip r:embed="rId2"/>
          <a:stretch>
            <a:fillRect/>
          </a:stretch>
        </p:blipFill>
        <p:spPr>
          <a:xfrm>
            <a:off x="16297305" y="0"/>
            <a:ext cx="1533496" cy="1563458"/>
          </a:xfrm>
          <a:prstGeom prst="rect">
            <a:avLst/>
          </a:prstGeom>
        </p:spPr>
      </p:pic>
    </p:spTree>
    <p:extLst>
      <p:ext uri="{BB962C8B-B14F-4D97-AF65-F5344CB8AC3E}">
        <p14:creationId xmlns:p14="http://schemas.microsoft.com/office/powerpoint/2010/main" val="20254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1028700" y="1028700"/>
            <a:ext cx="16230600" cy="8229600"/>
            <a:chOff x="0" y="0"/>
            <a:chExt cx="4274726" cy="2167467"/>
          </a:xfrm>
        </p:grpSpPr>
        <p:sp>
          <p:nvSpPr>
            <p:cNvPr id="8" name="Freeform 3"/>
            <p:cNvSpPr/>
            <p:nvPr/>
          </p:nvSpPr>
          <p:spPr>
            <a:xfrm>
              <a:off x="0" y="0"/>
              <a:ext cx="4274726" cy="2167467"/>
            </a:xfrm>
            <a:custGeom>
              <a:avLst/>
              <a:gdLst/>
              <a:ahLst/>
              <a:cxnLst/>
              <a:rect l="l" t="t" r="r" b="b"/>
              <a:pathLst>
                <a:path w="4274726" h="2167467">
                  <a:moveTo>
                    <a:pt x="9540" y="0"/>
                  </a:moveTo>
                  <a:lnTo>
                    <a:pt x="4265186" y="0"/>
                  </a:lnTo>
                  <a:cubicBezTo>
                    <a:pt x="4270455" y="0"/>
                    <a:pt x="4274726" y="4271"/>
                    <a:pt x="4274726" y="9540"/>
                  </a:cubicBezTo>
                  <a:lnTo>
                    <a:pt x="4274726" y="2157927"/>
                  </a:lnTo>
                  <a:cubicBezTo>
                    <a:pt x="4274726" y="2163195"/>
                    <a:pt x="4270455" y="2167467"/>
                    <a:pt x="4265186" y="2167467"/>
                  </a:cubicBezTo>
                  <a:lnTo>
                    <a:pt x="9540" y="2167467"/>
                  </a:lnTo>
                  <a:cubicBezTo>
                    <a:pt x="7010" y="2167467"/>
                    <a:pt x="4583" y="2166462"/>
                    <a:pt x="2794" y="2164673"/>
                  </a:cubicBezTo>
                  <a:cubicBezTo>
                    <a:pt x="1005" y="2162883"/>
                    <a:pt x="0" y="2160457"/>
                    <a:pt x="0" y="2157927"/>
                  </a:cubicBezTo>
                  <a:lnTo>
                    <a:pt x="0" y="9540"/>
                  </a:lnTo>
                  <a:cubicBezTo>
                    <a:pt x="0" y="4271"/>
                    <a:pt x="4271" y="0"/>
                    <a:pt x="9540" y="0"/>
                  </a:cubicBezTo>
                  <a:close/>
                </a:path>
              </a:pathLst>
            </a:custGeom>
            <a:solidFill>
              <a:srgbClr val="D0E7D0"/>
            </a:solidFill>
            <a:ln w="38100" cap="sq">
              <a:solidFill>
                <a:srgbClr val="000000"/>
              </a:solidFill>
              <a:prstDash val="solid"/>
              <a:miter/>
            </a:ln>
          </p:spPr>
        </p:sp>
        <p:sp>
          <p:nvSpPr>
            <p:cNvPr id="9" name="TextBox 4"/>
            <p:cNvSpPr txBox="1"/>
            <p:nvPr/>
          </p:nvSpPr>
          <p:spPr>
            <a:xfrm>
              <a:off x="0" y="-57150"/>
              <a:ext cx="4274726" cy="2224617"/>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2"/>
          <p:cNvSpPr txBox="1"/>
          <p:nvPr/>
        </p:nvSpPr>
        <p:spPr>
          <a:xfrm>
            <a:off x="1705588" y="2680648"/>
            <a:ext cx="5456369" cy="110799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LUYỆN TẬP</a:t>
            </a:r>
          </a:p>
        </p:txBody>
      </p:sp>
      <p:sp>
        <p:nvSpPr>
          <p:cNvPr id="14" name="Freeform 15">
            <a:extLst>
              <a:ext uri="{FF2B5EF4-FFF2-40B4-BE49-F238E27FC236}">
                <a16:creationId xmlns:a16="http://schemas.microsoft.com/office/drawing/2014/main" id="{243DBB3D-DCC9-4795-079E-82D298B18015}"/>
              </a:ext>
            </a:extLst>
          </p:cNvPr>
          <p:cNvSpPr/>
          <p:nvPr/>
        </p:nvSpPr>
        <p:spPr>
          <a:xfrm>
            <a:off x="7455444" y="2476500"/>
            <a:ext cx="10097343" cy="5073915"/>
          </a:xfrm>
          <a:custGeom>
            <a:avLst/>
            <a:gdLst/>
            <a:ahLst/>
            <a:cxnLst/>
            <a:rect l="l" t="t" r="r" b="b"/>
            <a:pathLst>
              <a:path w="7315200" h="3675888">
                <a:moveTo>
                  <a:pt x="0" y="0"/>
                </a:moveTo>
                <a:lnTo>
                  <a:pt x="7315200" y="0"/>
                </a:lnTo>
                <a:lnTo>
                  <a:pt x="7315200" y="3675888"/>
                </a:lnTo>
                <a:lnTo>
                  <a:pt x="0" y="3675888"/>
                </a:lnTo>
                <a:lnTo>
                  <a:pt x="0" y="0"/>
                </a:lnTo>
                <a:close/>
              </a:path>
            </a:pathLst>
          </a:custGeom>
          <a:blipFill>
            <a:blip r:embed="rId2"/>
            <a:stretch>
              <a:fillRect/>
            </a:stretch>
          </a:blipFill>
        </p:spPr>
      </p:sp>
      <p:sp>
        <p:nvSpPr>
          <p:cNvPr id="15" name="TextBox 12">
            <a:extLst>
              <a:ext uri="{FF2B5EF4-FFF2-40B4-BE49-F238E27FC236}">
                <a16:creationId xmlns:a16="http://schemas.microsoft.com/office/drawing/2014/main" id="{885310D2-E78E-EC4E-7772-7FD7428E61CD}"/>
              </a:ext>
            </a:extLst>
          </p:cNvPr>
          <p:cNvSpPr txBox="1"/>
          <p:nvPr/>
        </p:nvSpPr>
        <p:spPr>
          <a:xfrm>
            <a:off x="2368765" y="4533900"/>
            <a:ext cx="4130017" cy="276998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TRÒ CHƠI</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t>
            </a:r>
            <a:r>
              <a:rPr kumimoji="0" lang="en-US" sz="6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Về</a:t>
            </a: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đích</a:t>
            </a: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814410946"/>
      </p:ext>
    </p:extLst>
  </p:cSld>
  <p:clrMapOvr>
    <a:masterClrMapping/>
  </p:clrMapOvr>
  <p:transition spd="med">
    <p:plus/>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1">
            <a:extLst>
              <a:ext uri="{FF2B5EF4-FFF2-40B4-BE49-F238E27FC236}">
                <a16:creationId xmlns:a16="http://schemas.microsoft.com/office/drawing/2014/main" id="{0250CA72-1B01-E2E1-2AB2-4CB6541562CA}"/>
              </a:ext>
            </a:extLst>
          </p:cNvPr>
          <p:cNvGrpSpPr/>
          <p:nvPr/>
        </p:nvGrpSpPr>
        <p:grpSpPr>
          <a:xfrm>
            <a:off x="728165" y="512511"/>
            <a:ext cx="17055411" cy="8579051"/>
            <a:chOff x="0" y="0"/>
            <a:chExt cx="22740547" cy="11438735"/>
          </a:xfrm>
        </p:grpSpPr>
        <p:sp>
          <p:nvSpPr>
            <p:cNvPr id="19" name="Freeform 22">
              <a:extLst>
                <a:ext uri="{FF2B5EF4-FFF2-40B4-BE49-F238E27FC236}">
                  <a16:creationId xmlns:a16="http://schemas.microsoft.com/office/drawing/2014/main" id="{4363F8C5-94CD-9FC1-EB5F-478F59B25DD1}"/>
                </a:ext>
              </a:extLst>
            </p:cNvPr>
            <p:cNvSpPr/>
            <p:nvPr/>
          </p:nvSpPr>
          <p:spPr>
            <a:xfrm rot="-10800000">
              <a:off x="0" y="4655856"/>
              <a:ext cx="12360599" cy="6782879"/>
            </a:xfrm>
            <a:custGeom>
              <a:avLst/>
              <a:gdLst/>
              <a:ahLst/>
              <a:cxnLst/>
              <a:rect l="l" t="t" r="r" b="b"/>
              <a:pathLst>
                <a:path w="12360599" h="6782879">
                  <a:moveTo>
                    <a:pt x="0" y="0"/>
                  </a:moveTo>
                  <a:lnTo>
                    <a:pt x="12360599" y="0"/>
                  </a:lnTo>
                  <a:lnTo>
                    <a:pt x="12360599" y="6782879"/>
                  </a:lnTo>
                  <a:lnTo>
                    <a:pt x="0" y="6782879"/>
                  </a:lnTo>
                  <a:lnTo>
                    <a:pt x="0" y="0"/>
                  </a:lnTo>
                  <a:close/>
                </a:path>
              </a:pathLst>
            </a:custGeom>
            <a:blipFill>
              <a:blip r:embed="rId3"/>
              <a:stretch>
                <a:fillRect/>
              </a:stretch>
            </a:blipFill>
          </p:spPr>
        </p:sp>
        <p:sp>
          <p:nvSpPr>
            <p:cNvPr id="20" name="Freeform 23">
              <a:extLst>
                <a:ext uri="{FF2B5EF4-FFF2-40B4-BE49-F238E27FC236}">
                  <a16:creationId xmlns:a16="http://schemas.microsoft.com/office/drawing/2014/main" id="{4E44E4EE-1B66-9768-58EC-CB9F498A3B86}"/>
                </a:ext>
              </a:extLst>
            </p:cNvPr>
            <p:cNvSpPr/>
            <p:nvPr/>
          </p:nvSpPr>
          <p:spPr>
            <a:xfrm rot="-10800000">
              <a:off x="9766743" y="8320993"/>
              <a:ext cx="7577862" cy="3117741"/>
            </a:xfrm>
            <a:custGeom>
              <a:avLst/>
              <a:gdLst/>
              <a:ahLst/>
              <a:cxnLst/>
              <a:rect l="l" t="t" r="r" b="b"/>
              <a:pathLst>
                <a:path w="7577862" h="3117741">
                  <a:moveTo>
                    <a:pt x="0" y="0"/>
                  </a:moveTo>
                  <a:lnTo>
                    <a:pt x="7577862" y="0"/>
                  </a:lnTo>
                  <a:lnTo>
                    <a:pt x="7577862" y="3117742"/>
                  </a:lnTo>
                  <a:lnTo>
                    <a:pt x="0" y="3117742"/>
                  </a:lnTo>
                  <a:lnTo>
                    <a:pt x="0" y="0"/>
                  </a:lnTo>
                  <a:close/>
                </a:path>
              </a:pathLst>
            </a:custGeom>
            <a:blipFill>
              <a:blip r:embed="rId3"/>
              <a:stretch>
                <a:fillRect r="-63114" b="-117557"/>
              </a:stretch>
            </a:blipFill>
          </p:spPr>
        </p:sp>
        <p:sp>
          <p:nvSpPr>
            <p:cNvPr id="21" name="Freeform 24">
              <a:extLst>
                <a:ext uri="{FF2B5EF4-FFF2-40B4-BE49-F238E27FC236}">
                  <a16:creationId xmlns:a16="http://schemas.microsoft.com/office/drawing/2014/main" id="{F2C916F6-B16B-EECC-0262-330611CC4899}"/>
                </a:ext>
              </a:extLst>
            </p:cNvPr>
            <p:cNvSpPr/>
            <p:nvPr/>
          </p:nvSpPr>
          <p:spPr>
            <a:xfrm>
              <a:off x="11244218" y="541558"/>
              <a:ext cx="11496330" cy="6911815"/>
            </a:xfrm>
            <a:custGeom>
              <a:avLst/>
              <a:gdLst/>
              <a:ahLst/>
              <a:cxnLst/>
              <a:rect l="l" t="t" r="r" b="b"/>
              <a:pathLst>
                <a:path w="11496330" h="6911815">
                  <a:moveTo>
                    <a:pt x="0" y="0"/>
                  </a:moveTo>
                  <a:lnTo>
                    <a:pt x="11496329" y="0"/>
                  </a:lnTo>
                  <a:lnTo>
                    <a:pt x="11496329" y="6911815"/>
                  </a:lnTo>
                  <a:lnTo>
                    <a:pt x="0" y="6911815"/>
                  </a:lnTo>
                  <a:lnTo>
                    <a:pt x="0" y="0"/>
                  </a:lnTo>
                  <a:close/>
                </a:path>
              </a:pathLst>
            </a:custGeom>
            <a:blipFill>
              <a:blip r:embed="rId3"/>
              <a:stretch>
                <a:fillRect l="-10890" b="-1213"/>
              </a:stretch>
            </a:blipFill>
          </p:spPr>
        </p:sp>
        <p:sp>
          <p:nvSpPr>
            <p:cNvPr id="22" name="Freeform 25">
              <a:extLst>
                <a:ext uri="{FF2B5EF4-FFF2-40B4-BE49-F238E27FC236}">
                  <a16:creationId xmlns:a16="http://schemas.microsoft.com/office/drawing/2014/main" id="{5AD06B51-D877-1901-45C2-9AC15AABB2F9}"/>
                </a:ext>
              </a:extLst>
            </p:cNvPr>
            <p:cNvSpPr/>
            <p:nvPr/>
          </p:nvSpPr>
          <p:spPr>
            <a:xfrm>
              <a:off x="3202955" y="0"/>
              <a:ext cx="8041263" cy="3429007"/>
            </a:xfrm>
            <a:custGeom>
              <a:avLst/>
              <a:gdLst/>
              <a:ahLst/>
              <a:cxnLst/>
              <a:rect l="l" t="t" r="r" b="b"/>
              <a:pathLst>
                <a:path w="8041263" h="3429007">
                  <a:moveTo>
                    <a:pt x="0" y="0"/>
                  </a:moveTo>
                  <a:lnTo>
                    <a:pt x="8041263" y="0"/>
                  </a:lnTo>
                  <a:lnTo>
                    <a:pt x="8041263" y="3429007"/>
                  </a:lnTo>
                  <a:lnTo>
                    <a:pt x="0" y="3429007"/>
                  </a:lnTo>
                  <a:lnTo>
                    <a:pt x="0" y="0"/>
                  </a:lnTo>
                  <a:close/>
                </a:path>
              </a:pathLst>
            </a:custGeom>
            <a:blipFill>
              <a:blip r:embed="rId3"/>
              <a:stretch>
                <a:fillRect t="-105669" r="-60905" b="-1393"/>
              </a:stretch>
            </a:blipFill>
          </p:spPr>
        </p:sp>
      </p:grpSp>
      <p:sp>
        <p:nvSpPr>
          <p:cNvPr id="23" name="cờ 9">
            <a:extLst>
              <a:ext uri="{FF2B5EF4-FFF2-40B4-BE49-F238E27FC236}">
                <a16:creationId xmlns:a16="http://schemas.microsoft.com/office/drawing/2014/main" id="{A71ED533-8ECF-354E-3F8E-8A9E3DFC323A}"/>
              </a:ext>
            </a:extLst>
          </p:cNvPr>
          <p:cNvSpPr/>
          <p:nvPr/>
        </p:nvSpPr>
        <p:spPr>
          <a:xfrm>
            <a:off x="220074" y="497862"/>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
        <p:nvSpPr>
          <p:cNvPr id="30" name="1">
            <a:hlinkClick r:id="rId5" action="ppaction://hlinksldjump"/>
            <a:extLst>
              <a:ext uri="{FF2B5EF4-FFF2-40B4-BE49-F238E27FC236}">
                <a16:creationId xmlns:a16="http://schemas.microsoft.com/office/drawing/2014/main" id="{DEB51D0C-340F-CCA4-3D82-743FE8083CC8}"/>
              </a:ext>
            </a:extLst>
          </p:cNvPr>
          <p:cNvSpPr/>
          <p:nvPr/>
        </p:nvSpPr>
        <p:spPr>
          <a:xfrm rot="16200000">
            <a:off x="7923406" y="7499283"/>
            <a:ext cx="1060704" cy="120670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1</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2" name="3">
            <a:hlinkClick r:id="rId6" action="ppaction://hlinksldjump"/>
            <a:extLst>
              <a:ext uri="{FF2B5EF4-FFF2-40B4-BE49-F238E27FC236}">
                <a16:creationId xmlns:a16="http://schemas.microsoft.com/office/drawing/2014/main" id="{3F1B51DE-F0BC-F6DD-5229-467DCEA48221}"/>
              </a:ext>
            </a:extLst>
          </p:cNvPr>
          <p:cNvSpPr/>
          <p:nvPr/>
        </p:nvSpPr>
        <p:spPr>
          <a:xfrm rot="874228">
            <a:off x="2311318" y="5714335"/>
            <a:ext cx="1060704" cy="1306958"/>
          </a:xfrm>
          <a:prstGeom prst="triangle">
            <a:avLst>
              <a:gd name="adj" fmla="val 5091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2</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3" name="4">
            <a:hlinkClick r:id="rId7" action="ppaction://hlinksldjump"/>
            <a:extLst>
              <a:ext uri="{FF2B5EF4-FFF2-40B4-BE49-F238E27FC236}">
                <a16:creationId xmlns:a16="http://schemas.microsoft.com/office/drawing/2014/main" id="{027F193F-BAFA-37AF-CBD1-9D2C66DD6191}"/>
              </a:ext>
            </a:extLst>
          </p:cNvPr>
          <p:cNvSpPr/>
          <p:nvPr/>
        </p:nvSpPr>
        <p:spPr>
          <a:xfrm rot="5400000">
            <a:off x="6952949" y="4446992"/>
            <a:ext cx="1060704" cy="113984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3</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4" name="5">
            <a:hlinkClick r:id="rId8" action="ppaction://hlinksldjump"/>
            <a:extLst>
              <a:ext uri="{FF2B5EF4-FFF2-40B4-BE49-F238E27FC236}">
                <a16:creationId xmlns:a16="http://schemas.microsoft.com/office/drawing/2014/main" id="{E88D39CD-A20F-2D07-41C1-14F0055230E6}"/>
              </a:ext>
            </a:extLst>
          </p:cNvPr>
          <p:cNvSpPr/>
          <p:nvPr/>
        </p:nvSpPr>
        <p:spPr>
          <a:xfrm rot="5400000">
            <a:off x="11057900" y="4501657"/>
            <a:ext cx="1060704" cy="113984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4</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5" name="6">
            <a:hlinkClick r:id="rId9" action="ppaction://hlinksldjump"/>
            <a:extLst>
              <a:ext uri="{FF2B5EF4-FFF2-40B4-BE49-F238E27FC236}">
                <a16:creationId xmlns:a16="http://schemas.microsoft.com/office/drawing/2014/main" id="{12BDE332-1794-3A81-95F6-AA341768124A}"/>
              </a:ext>
            </a:extLst>
          </p:cNvPr>
          <p:cNvSpPr/>
          <p:nvPr/>
        </p:nvSpPr>
        <p:spPr>
          <a:xfrm rot="20651844">
            <a:off x="15110229" y="2856063"/>
            <a:ext cx="1060704" cy="1309090"/>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5</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6" name="7">
            <a:hlinkClick r:id="rId10" action="ppaction://hlinksldjump"/>
            <a:extLst>
              <a:ext uri="{FF2B5EF4-FFF2-40B4-BE49-F238E27FC236}">
                <a16:creationId xmlns:a16="http://schemas.microsoft.com/office/drawing/2014/main" id="{B2313704-69D5-F993-95DC-AB5640263F03}"/>
              </a:ext>
            </a:extLst>
          </p:cNvPr>
          <p:cNvSpPr/>
          <p:nvPr/>
        </p:nvSpPr>
        <p:spPr>
          <a:xfrm rot="16200000">
            <a:off x="11713425" y="1327835"/>
            <a:ext cx="1060704" cy="120670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6</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7" name="8">
            <a:hlinkClick r:id="rId11" action="ppaction://hlinksldjump"/>
            <a:extLst>
              <a:ext uri="{FF2B5EF4-FFF2-40B4-BE49-F238E27FC236}">
                <a16:creationId xmlns:a16="http://schemas.microsoft.com/office/drawing/2014/main" id="{113CF084-D63D-F32F-B5B7-29EA4184C76F}"/>
              </a:ext>
            </a:extLst>
          </p:cNvPr>
          <p:cNvSpPr/>
          <p:nvPr/>
        </p:nvSpPr>
        <p:spPr>
          <a:xfrm rot="16200000">
            <a:off x="7151275" y="1431196"/>
            <a:ext cx="1060704" cy="120670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7</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8" name="Right Arrow 37">
            <a:hlinkClick r:id="rId12" action="ppaction://hlinksldjump"/>
            <a:extLst>
              <a:ext uri="{FF2B5EF4-FFF2-40B4-BE49-F238E27FC236}">
                <a16:creationId xmlns:a16="http://schemas.microsoft.com/office/drawing/2014/main" id="{B4E69C03-CF72-0F71-4ED2-5DDEB5225DE3}"/>
              </a:ext>
            </a:extLst>
          </p:cNvPr>
          <p:cNvSpPr/>
          <p:nvPr/>
        </p:nvSpPr>
        <p:spPr>
          <a:xfrm>
            <a:off x="16002000" y="8877301"/>
            <a:ext cx="1295400" cy="11430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xanh">
            <a:extLst>
              <a:ext uri="{FF2B5EF4-FFF2-40B4-BE49-F238E27FC236}">
                <a16:creationId xmlns:a16="http://schemas.microsoft.com/office/drawing/2014/main" id="{CEC9B0EA-F618-4E64-6680-CACC4C7A69FC}"/>
              </a:ext>
            </a:extLst>
          </p:cNvPr>
          <p:cNvSpPr/>
          <p:nvPr/>
        </p:nvSpPr>
        <p:spPr>
          <a:xfrm>
            <a:off x="13030200" y="6325189"/>
            <a:ext cx="2362200" cy="1999012"/>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13"/>
            <a:stretch>
              <a:fillRect/>
            </a:stretch>
          </a:blipFill>
        </p:spPr>
      </p:sp>
      <p:sp>
        <p:nvSpPr>
          <p:cNvPr id="42" name="xanh quay đầu">
            <a:extLst>
              <a:ext uri="{FF2B5EF4-FFF2-40B4-BE49-F238E27FC236}">
                <a16:creationId xmlns:a16="http://schemas.microsoft.com/office/drawing/2014/main" id="{B98FF3D6-79AE-B71A-A25E-309CE634B3AD}"/>
              </a:ext>
            </a:extLst>
          </p:cNvPr>
          <p:cNvSpPr/>
          <p:nvPr/>
        </p:nvSpPr>
        <p:spPr>
          <a:xfrm flipH="1">
            <a:off x="1558405" y="4681793"/>
            <a:ext cx="2533992" cy="1999012"/>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13"/>
            <a:stretch>
              <a:fillRect/>
            </a:stretch>
          </a:blipFill>
        </p:spPr>
      </p:sp>
      <p:sp>
        <p:nvSpPr>
          <p:cNvPr id="44" name="xanh 3">
            <a:extLst>
              <a:ext uri="{FF2B5EF4-FFF2-40B4-BE49-F238E27FC236}">
                <a16:creationId xmlns:a16="http://schemas.microsoft.com/office/drawing/2014/main" id="{27EAD61C-80F8-12B1-6B3F-5CF3C5B7BFB1}"/>
              </a:ext>
            </a:extLst>
          </p:cNvPr>
          <p:cNvSpPr/>
          <p:nvPr/>
        </p:nvSpPr>
        <p:spPr>
          <a:xfrm>
            <a:off x="14832259" y="1187552"/>
            <a:ext cx="2362200" cy="1999012"/>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763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541 -0.02824 L -0.29375 -0.00463 " pathEditMode="relative" rAng="0" ptsTypes="AA">
                                      <p:cBhvr>
                                        <p:cTn id="6" dur="1250" fill="hold"/>
                                        <p:tgtEl>
                                          <p:spTgt spid="39"/>
                                        </p:tgtEl>
                                        <p:attrNameLst>
                                          <p:attrName>ppt_x</p:attrName>
                                          <p:attrName>ppt_y</p:attrName>
                                        </p:attrNameLst>
                                      </p:cBhvr>
                                      <p:rCtr x="-12917" y="1173"/>
                                    </p:animMotion>
                                  </p:childTnLst>
                                </p:cTn>
                              </p:par>
                            </p:childTnLst>
                          </p:cTn>
                        </p:par>
                      </p:childTnLst>
                    </p:cTn>
                  </p:par>
                  <p:par>
                    <p:cTn id="7" fill="hold">
                      <p:stCondLst>
                        <p:cond delay="indefinite"/>
                      </p:stCondLst>
                      <p:childTnLst>
                        <p:par>
                          <p:cTn id="8" fill="hold">
                            <p:stCondLst>
                              <p:cond delay="0"/>
                            </p:stCondLst>
                            <p:childTnLst>
                              <p:par>
                                <p:cTn id="9" presetID="12" presetClass="exit" presetSubtype="8" fill="hold" nodeType="clickEffect">
                                  <p:stCondLst>
                                    <p:cond delay="0"/>
                                  </p:stCondLst>
                                  <p:childTnLst>
                                    <p:anim calcmode="lin" valueType="num">
                                      <p:cBhvr additive="base">
                                        <p:cTn id="10" dur="500"/>
                                        <p:tgtEl>
                                          <p:spTgt spid="39"/>
                                        </p:tgtEl>
                                        <p:attrNameLst>
                                          <p:attrName>ppt_x</p:attrName>
                                        </p:attrNameLst>
                                      </p:cBhvr>
                                      <p:tavLst>
                                        <p:tav tm="0">
                                          <p:val>
                                            <p:strVal val="#ppt_x"/>
                                          </p:val>
                                        </p:tav>
                                        <p:tav tm="100000">
                                          <p:val>
                                            <p:strVal val="#ppt_x-#ppt_w*1.125000"/>
                                          </p:val>
                                        </p:tav>
                                      </p:tavLst>
                                    </p:anim>
                                    <p:animEffect transition="out" filter="wipe(left)">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par>
                                <p:cTn id="13" presetID="12" presetClass="entr" presetSubtype="8"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2"/>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4549 -0.02608 L 0.22032 -0.06991 " pathEditMode="relative" rAng="0" ptsTypes="AA">
                                      <p:cBhvr>
                                        <p:cTn id="21" dur="1250" fill="hold"/>
                                        <p:tgtEl>
                                          <p:spTgt spid="42"/>
                                        </p:tgtEl>
                                        <p:attrNameLst>
                                          <p:attrName>ppt_x</p:attrName>
                                          <p:attrName>ppt_y</p:attrName>
                                        </p:attrNameLst>
                                      </p:cBhvr>
                                      <p:rCtr x="8741" y="-2191"/>
                                    </p:animMotion>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24453 -0.05818 L 0.44176 -0.08179 " pathEditMode="relative" rAng="0" ptsTypes="AA">
                                      <p:cBhvr>
                                        <p:cTn id="25" dur="1250" fill="hold"/>
                                        <p:tgtEl>
                                          <p:spTgt spid="42"/>
                                        </p:tgtEl>
                                        <p:attrNameLst>
                                          <p:attrName>ppt_x</p:attrName>
                                          <p:attrName>ppt_y</p:attrName>
                                        </p:attrNameLst>
                                      </p:cBhvr>
                                      <p:rCtr x="9861" y="-1188"/>
                                    </p:animMotion>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10"/>
                                        <p:tgtEl>
                                          <p:spTgt spid="42"/>
                                        </p:tgtEl>
                                      </p:cBhvr>
                                    </p:animEffect>
                                    <p:set>
                                      <p:cBhvr>
                                        <p:cTn id="30" dur="1" fill="hold">
                                          <p:stCondLst>
                                            <p:cond delay="9"/>
                                          </p:stCondLst>
                                        </p:cTn>
                                        <p:tgtEl>
                                          <p:spTgt spid="42"/>
                                        </p:tgtEl>
                                        <p:attrNameLst>
                                          <p:attrName>style.visibility</p:attrName>
                                        </p:attrNameLst>
                                      </p:cBhvr>
                                      <p:to>
                                        <p:strVal val="hidden"/>
                                      </p:to>
                                    </p:set>
                                  </p:childTnLst>
                                </p:cTn>
                              </p:par>
                              <p:par>
                                <p:cTn id="31" presetID="1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p:tgtEl>
                                          <p:spTgt spid="44"/>
                                        </p:tgtEl>
                                        <p:attrNameLst>
                                          <p:attrName>ppt_y</p:attrName>
                                        </p:attrNameLst>
                                      </p:cBhvr>
                                      <p:tavLst>
                                        <p:tav tm="0">
                                          <p:val>
                                            <p:strVal val="#ppt_y+#ppt_h*1.125000"/>
                                          </p:val>
                                        </p:tav>
                                        <p:tav tm="100000">
                                          <p:val>
                                            <p:strVal val="#ppt_y"/>
                                          </p:val>
                                        </p:tav>
                                      </p:tavLst>
                                    </p:anim>
                                    <p:animEffect transition="in" filter="wipe(up)">
                                      <p:cBhvr>
                                        <p:cTn id="34" dur="500"/>
                                        <p:tgtEl>
                                          <p:spTgt spid="44"/>
                                        </p:tgtEl>
                                      </p:cBhvr>
                                    </p:animEffect>
                                  </p:childTnLst>
                                </p:cTn>
                              </p:par>
                            </p:childTnLst>
                          </p:cTn>
                        </p:par>
                      </p:childTnLst>
                    </p:cTn>
                  </p:par>
                </p:childTnLst>
              </p:cTn>
              <p:nextCondLst>
                <p:cond evt="onClick" delay="0">
                  <p:tgtEl>
                    <p:spTgt spid="42"/>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grpId="1" nodeType="clickEffect">
                                  <p:stCondLst>
                                    <p:cond delay="0"/>
                                  </p:stCondLst>
                                  <p:childTnLst>
                                    <p:animMotion origin="layout" path="M 2.36111E-6 0 L -0.17978 -0.09799 " pathEditMode="relative" rAng="0" ptsTypes="AA">
                                      <p:cBhvr>
                                        <p:cTn id="39" dur="1250" fill="hold"/>
                                        <p:tgtEl>
                                          <p:spTgt spid="44"/>
                                        </p:tgtEl>
                                        <p:attrNameLst>
                                          <p:attrName>ppt_x</p:attrName>
                                          <p:attrName>ppt_y</p:attrName>
                                        </p:attrNameLst>
                                      </p:cBhvr>
                                      <p:rCtr x="-8993" y="-4907"/>
                                    </p:animMotion>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2" nodeType="clickEffect">
                                  <p:stCondLst>
                                    <p:cond delay="0"/>
                                  </p:stCondLst>
                                  <p:childTnLst>
                                    <p:animMotion origin="layout" path="M -0.17978 -0.09799 L -0.43525 -0.0929 " pathEditMode="relative" rAng="0" ptsTypes="AA">
                                      <p:cBhvr>
                                        <p:cTn id="43" dur="1250" fill="hold"/>
                                        <p:tgtEl>
                                          <p:spTgt spid="44"/>
                                        </p:tgtEl>
                                        <p:attrNameLst>
                                          <p:attrName>ppt_x</p:attrName>
                                          <p:attrName>ppt_y</p:attrName>
                                        </p:attrNameLst>
                                      </p:cBhvr>
                                      <p:rCtr x="-12778" y="247"/>
                                    </p:animMotion>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3" nodeType="clickEffect">
                                  <p:stCondLst>
                                    <p:cond delay="0"/>
                                  </p:stCondLst>
                                  <p:childTnLst>
                                    <p:animMotion origin="layout" path="M -0.43525 -0.0929 L -0.72978 -0.07639 " pathEditMode="relative" rAng="0" ptsTypes="AA">
                                      <p:cBhvr>
                                        <p:cTn id="47" dur="1250" fill="hold"/>
                                        <p:tgtEl>
                                          <p:spTgt spid="44"/>
                                        </p:tgtEl>
                                        <p:attrNameLst>
                                          <p:attrName>ppt_x</p:attrName>
                                          <p:attrName>ppt_y</p:attrName>
                                        </p:attrNameLst>
                                      </p:cBhvr>
                                      <p:rCtr x="-13750" y="0"/>
                                    </p:animMotion>
                                  </p:childTnLst>
                                </p:cTn>
                              </p:par>
                            </p:childTnLst>
                          </p:cTn>
                        </p:par>
                      </p:childTnLst>
                    </p:cTn>
                  </p:par>
                </p:childTnLst>
              </p:cTn>
              <p:nextCondLst>
                <p:cond evt="onClick" delay="0">
                  <p:tgtEl>
                    <p:spTgt spid="44"/>
                  </p:tgtEl>
                </p:cond>
              </p:nextCondLst>
            </p:seq>
          </p:childTnLst>
        </p:cTn>
      </p:par>
    </p:tnLst>
    <p:bldLst>
      <p:bldP spid="44" grpId="0" animBg="1"/>
      <p:bldP spid="44" grpId="1" animBg="1"/>
      <p:bldP spid="44" grpId="2" animBg="1"/>
      <p:bldP spid="44" grpId="3"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6">
            <a:hlinkClick r:id="rId3" action="ppaction://hlinksldjump"/>
            <a:extLst>
              <a:ext uri="{FF2B5EF4-FFF2-40B4-BE49-F238E27FC236}">
                <a16:creationId xmlns:a16="http://schemas.microsoft.com/office/drawing/2014/main" id="{A71ED533-8ECF-354E-3F8E-8A9E3DFC323A}"/>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kumimoji="0" lang="vi-VN"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Câu 1:</a:t>
            </a:r>
            <a:r>
              <a:rPr kumimoji="0" lang="en-US"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Dùng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mô</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học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để</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được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cấu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trúc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endParaRPr lang="en-US" sz="4000" dirty="0">
              <a:solidFill>
                <a:schemeClr val="tx1"/>
              </a:solidFill>
              <a:latin typeface="Arial" panose="020B0604020202020204" pitchFamily="34" charset="0"/>
              <a:cs typeface="Arial" panose="020B0604020202020204" pitchFamily="34" charset="0"/>
            </a:endParaRP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498458"/>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834656"/>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493102"/>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829300"/>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rắn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lỏng</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chân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9535556" y="3493102"/>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88938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defRPr/>
            </a:pPr>
            <a:r>
              <a:rPr kumimoji="0" lang="vi-VN"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Câu </a:t>
            </a:r>
            <a:r>
              <a:rPr kumimoji="0" lang="en-US"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2</a:t>
            </a:r>
            <a:r>
              <a:rPr kumimoji="0" lang="vi-VN"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a:t>
            </a:r>
            <a:r>
              <a:rPr kumimoji="0" lang="en-US"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ta </a:t>
            </a:r>
            <a:r>
              <a:rPr lang="en-US" sz="4000" dirty="0" err="1">
                <a:solidFill>
                  <a:schemeClr val="tx1"/>
                </a:solidFill>
                <a:latin typeface="Arial" panose="020B0604020202020204" pitchFamily="34" charset="0"/>
                <a:cs typeface="Arial" panose="020B0604020202020204" pitchFamily="34" charset="0"/>
              </a:rPr>
              <a:t>gọi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chuyển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hỗn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loạn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ngừng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hạt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nhỏ</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dưới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dụng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lỏng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hoặc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gì</a:t>
            </a:r>
            <a:r>
              <a:rPr lang="en-US" sz="4000" dirty="0">
                <a:solidFill>
                  <a:schemeClr val="tx1"/>
                </a:solidFill>
                <a:latin typeface="Arial" panose="020B0604020202020204" pitchFamily="34" charset="0"/>
                <a:cs typeface="Arial" panose="020B0604020202020204" pitchFamily="34" charset="0"/>
              </a:rPr>
              <a:t>?</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498458"/>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Chuyển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Brown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834656"/>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Chuyển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tinh</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493102"/>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Chuyển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lí</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829300"/>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 Plasma</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499124" y="3498545"/>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Brown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DF487D1D-71B0-EA87-8186-6D4989FAC8CF}"/>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Tree>
    <p:extLst>
      <p:ext uri="{BB962C8B-B14F-4D97-AF65-F5344CB8AC3E}">
        <p14:creationId xmlns:p14="http://schemas.microsoft.com/office/powerpoint/2010/main" val="25647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Câu </a:t>
            </a:r>
            <a:r>
              <a:rPr kumimoji="0" lang="en-US"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3</a:t>
            </a:r>
            <a:r>
              <a:rPr kumimoji="0" lang="vi-VN"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a:t>
            </a:r>
            <a:r>
              <a:rPr kumimoji="0" lang="en-US"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bay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hơi</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xảy</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498458"/>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Bên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834656"/>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C.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bên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thoáng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493102"/>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Mặt</a:t>
            </a:r>
            <a:r>
              <a:rPr kumimoji="0" lang="en-US" sz="42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thoáng</a:t>
            </a:r>
            <a:r>
              <a:rPr kumimoji="0" lang="en-US" sz="42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2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42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lỏng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829300"/>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D.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Gần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thoáng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9535556" y="3493102"/>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thoáng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200" noProof="1">
              <a:solidFill>
                <a:prstClr val="black"/>
              </a:solidFill>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8D54D1DD-5338-7084-8F98-2BEF217BF9D5}"/>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Tree>
    <p:extLst>
      <p:ext uri="{BB962C8B-B14F-4D97-AF65-F5344CB8AC3E}">
        <p14:creationId xmlns:p14="http://schemas.microsoft.com/office/powerpoint/2010/main" val="61624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Câu </a:t>
            </a:r>
            <a:r>
              <a:rPr lang="en-US" sz="4400" b="1" noProof="1">
                <a:solidFill>
                  <a:srgbClr val="D84C1C"/>
                </a:solidFill>
                <a:latin typeface="Arial" panose="020B0604020202020204" pitchFamily="34" charset="0"/>
                <a:cs typeface="Arial" panose="020B0604020202020204" pitchFamily="34" charset="0"/>
              </a:rPr>
              <a:t>4</a:t>
            </a:r>
            <a:r>
              <a:rPr kumimoji="0" lang="vi-VN"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a:t>
            </a:r>
            <a:r>
              <a:rPr kumimoji="0" lang="en-US"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 </a:t>
            </a:r>
            <a:r>
              <a:rPr lang="en-US" sz="4400" noProof="1">
                <a:solidFill>
                  <a:schemeClr val="tx1"/>
                </a:solidFill>
                <a:latin typeface="Arial" panose="020B0604020202020204" pitchFamily="34" charset="0"/>
                <a:cs typeface="Arial" panose="020B0604020202020204" pitchFamily="34" charset="0"/>
              </a:rPr>
              <a:t>Ở n</a:t>
            </a:r>
            <a:r>
              <a:rPr lang="en-US" sz="4400" dirty="0" err="1">
                <a:solidFill>
                  <a:schemeClr val="tx1"/>
                </a:solidFill>
                <a:latin typeface="Arial" panose="020B0604020202020204" pitchFamily="34" charset="0"/>
                <a:cs typeface="Arial" panose="020B0604020202020204" pitchFamily="34" charset="0"/>
              </a:rPr>
              <a:t>hiệt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độ</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hàng</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triệu</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độ</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chất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sẽ</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tồn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tại</a:t>
            </a:r>
            <a:r>
              <a:rPr lang="en-US" sz="4400" dirty="0">
                <a:solidFill>
                  <a:schemeClr val="tx1"/>
                </a:solidFill>
                <a:latin typeface="Arial" panose="020B0604020202020204" pitchFamily="34" charset="0"/>
                <a:cs typeface="Arial" panose="020B0604020202020204" pitchFamily="34" charset="0"/>
              </a:rPr>
              <a:t> ở </a:t>
            </a:r>
            <a:r>
              <a:rPr lang="en-US" sz="4400" dirty="0" err="1">
                <a:solidFill>
                  <a:schemeClr val="tx1"/>
                </a:solidFill>
                <a:latin typeface="Arial" panose="020B0604020202020204" pitchFamily="34" charset="0"/>
                <a:cs typeface="Arial" panose="020B0604020202020204" pitchFamily="34" charset="0"/>
              </a:rPr>
              <a:t>thể</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nào</a:t>
            </a:r>
            <a:r>
              <a:rPr lang="en-US" sz="4400" dirty="0">
                <a:solidFill>
                  <a:schemeClr val="tx1"/>
                </a:solidFill>
                <a:latin typeface="Arial" panose="020B0604020202020204" pitchFamily="34" charset="0"/>
                <a:cs typeface="Arial" panose="020B0604020202020204" pitchFamily="34" charset="0"/>
              </a:rPr>
              <a:t>?</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498458"/>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Rắn</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834656"/>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Khí</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493102"/>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Lỏng</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829300"/>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 Plasma</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9535556" y="5829299"/>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D. Plasma</a:t>
            </a:r>
            <a:endParaRPr lang="vi-VN" sz="4400" noProof="1">
              <a:solidFill>
                <a:prstClr val="black"/>
              </a:solidFill>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5D1F17A8-1427-A730-DCAD-C1B7991FA812}"/>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Tree>
    <p:extLst>
      <p:ext uri="{BB962C8B-B14F-4D97-AF65-F5344CB8AC3E}">
        <p14:creationId xmlns:p14="http://schemas.microsoft.com/office/powerpoint/2010/main" val="277286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vi-VN"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Câu </a:t>
            </a:r>
            <a:r>
              <a:rPr kumimoji="0" lang="en-US"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5</a:t>
            </a:r>
            <a:r>
              <a:rPr kumimoji="0" lang="vi-VN"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a:t>
            </a:r>
            <a:r>
              <a:rPr kumimoji="0" lang="en-US"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Khi </a:t>
            </a:r>
            <a:r>
              <a:rPr lang="en-US" sz="4000" dirty="0" err="1">
                <a:solidFill>
                  <a:schemeClr val="tx1"/>
                </a:solidFill>
                <a:latin typeface="Arial" panose="020B0604020202020204" pitchFamily="34" charset="0"/>
                <a:cs typeface="Arial" panose="020B0604020202020204" pitchFamily="34" charset="0"/>
              </a:rPr>
              <a:t>nấu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ăn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những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món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như</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luộc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ninh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nấu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cơm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đến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lúc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sôi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vặn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nhỏ</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lửa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lại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bởi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vì</a:t>
            </a:r>
            <a:endParaRPr lang="en-US" sz="4000" dirty="0">
              <a:solidFill>
                <a:schemeClr val="tx1"/>
              </a:solidFill>
              <a:latin typeface="Arial" panose="020B0604020202020204" pitchFamily="34" charset="0"/>
              <a:cs typeface="Arial" panose="020B0604020202020204" pitchFamily="34" charset="0"/>
            </a:endParaRP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346242"/>
            <a:ext cx="8253320" cy="21596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lửa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to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nồi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tăng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nhanh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hỏng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đồ</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nấu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nồi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786368"/>
            <a:ext cx="8253320" cy="21596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lửa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nhỏ</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giữ</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nồi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ổn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bằng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sôi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ăn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340886"/>
            <a:ext cx="8253320" cy="21596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vi-VN" sz="4000" dirty="0">
                <a:solidFill>
                  <a:prstClr val="black"/>
                </a:solidFill>
                <a:ea typeface="Calibri" panose="020F0502020204030204" pitchFamily="34" charset="0"/>
                <a:cs typeface="Arial" panose="020B0604020202020204" pitchFamily="34" charset="0"/>
              </a:rPr>
              <a:t>B. lúc này cần làm cho nước trong nồi không bị sôi và hóa hơi.</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781012"/>
            <a:ext cx="8253320" cy="21596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nấu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món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này</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cần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thấp</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499124" y="5790213"/>
            <a:ext cx="8253320" cy="2159602"/>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lửa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nhỏ</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giữ</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nồi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ổn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bằng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sôi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ăn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B52C77C7-2CB0-41E0-F5F9-1C395E1C10F2}"/>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Tree>
    <p:extLst>
      <p:ext uri="{BB962C8B-B14F-4D97-AF65-F5344CB8AC3E}">
        <p14:creationId xmlns:p14="http://schemas.microsoft.com/office/powerpoint/2010/main" val="227875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0296402-BD8D-D337-9401-357793DF4DAB}"/>
              </a:ext>
            </a:extLst>
          </p:cNvPr>
          <p:cNvGrpSpPr/>
          <p:nvPr/>
        </p:nvGrpSpPr>
        <p:grpSpPr>
          <a:xfrm>
            <a:off x="720437" y="522596"/>
            <a:ext cx="16729363" cy="1919177"/>
            <a:chOff x="720437" y="522596"/>
            <a:chExt cx="16729363" cy="1919177"/>
          </a:xfrm>
        </p:grpSpPr>
        <p:sp>
          <p:nvSpPr>
            <p:cNvPr id="3" name="TextBox 2">
              <a:extLst>
                <a:ext uri="{FF2B5EF4-FFF2-40B4-BE49-F238E27FC236}">
                  <a16:creationId xmlns:a16="http://schemas.microsoft.com/office/drawing/2014/main" id="{C1B5379F-326E-36C7-682B-6058727B6619}"/>
                </a:ext>
              </a:extLst>
            </p:cNvPr>
            <p:cNvSpPr txBox="1"/>
            <p:nvPr/>
          </p:nvSpPr>
          <p:spPr>
            <a:xfrm>
              <a:off x="2362200" y="522596"/>
              <a:ext cx="15087600" cy="1824923"/>
            </a:xfrm>
            <a:prstGeom prst="rect">
              <a:avLst/>
            </a:prstGeom>
            <a:noFill/>
          </p:spPr>
          <p:txBody>
            <a:bodyPr wrap="square">
              <a:spAutoFit/>
            </a:bodyPr>
            <a:lstStyle/>
            <a:p>
              <a:pPr algn="just">
                <a:lnSpc>
                  <a:spcPct val="150000"/>
                </a:lnSpc>
              </a:pPr>
              <a:r>
                <a:rPr lang="en-US" sz="4000" i="1" dirty="0">
                  <a:solidFill>
                    <a:schemeClr val="tx2">
                      <a:lumMod val="75000"/>
                    </a:schemeClr>
                  </a:solidFill>
                  <a:latin typeface="Arial" panose="020B0604020202020204" pitchFamily="34" charset="0"/>
                  <a:cs typeface="Arial" panose="020B0604020202020204" pitchFamily="34" charset="0"/>
                </a:rPr>
                <a:t>N</a:t>
              </a:r>
              <a:r>
                <a:rPr lang="vi-VN" sz="4000" i="1" dirty="0">
                  <a:solidFill>
                    <a:schemeClr val="tx2">
                      <a:lumMod val="75000"/>
                    </a:schemeClr>
                  </a:solidFill>
                  <a:latin typeface="Arial" panose="020B0604020202020204" pitchFamily="34" charset="0"/>
                  <a:cs typeface="Arial" panose="020B0604020202020204" pitchFamily="34" charset="0"/>
                </a:rPr>
                <a:t>ghiên cứu SGK</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quan</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sát</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các</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hình</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ảnh</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và</a:t>
              </a:r>
              <a:r>
                <a:rPr lang="en-US" sz="4000" i="1" dirty="0">
                  <a:solidFill>
                    <a:schemeClr val="tx2">
                      <a:lumMod val="75000"/>
                    </a:schemeClr>
                  </a:solidFill>
                  <a:latin typeface="Arial" panose="020B0604020202020204" pitchFamily="34" charset="0"/>
                  <a:cs typeface="Arial" panose="020B0604020202020204" pitchFamily="34" charset="0"/>
                </a:rPr>
                <a:t> video </a:t>
              </a:r>
              <a:r>
                <a:rPr lang="en-US" sz="4000" i="1" dirty="0" err="1">
                  <a:solidFill>
                    <a:schemeClr val="tx2">
                      <a:lumMod val="75000"/>
                    </a:schemeClr>
                  </a:solidFill>
                  <a:latin typeface="Arial" panose="020B0604020202020204" pitchFamily="34" charset="0"/>
                  <a:cs typeface="Arial" panose="020B0604020202020204" pitchFamily="34" charset="0"/>
                </a:rPr>
                <a:t>sau</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để</a:t>
              </a:r>
              <a:r>
                <a:rPr lang="vi-VN" sz="4000" i="1" dirty="0">
                  <a:solidFill>
                    <a:schemeClr val="tx2">
                      <a:lumMod val="75000"/>
                    </a:schemeClr>
                  </a:solidFill>
                  <a:latin typeface="Arial" panose="020B0604020202020204" pitchFamily="34" charset="0"/>
                  <a:cs typeface="Arial" panose="020B0604020202020204" pitchFamily="34" charset="0"/>
                </a:rPr>
                <a:t> tìm hiểu mô hình động học phân tử về cấu tạo chất.</a:t>
              </a:r>
              <a:endParaRPr lang="en-US" sz="4000" i="1" dirty="0">
                <a:solidFill>
                  <a:schemeClr val="tx2">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4C5F2C8-92B4-9807-F02E-7F35096A94D7}"/>
                </a:ext>
              </a:extLst>
            </p:cNvPr>
            <p:cNvPicPr>
              <a:picLocks noChangeAspect="1"/>
            </p:cNvPicPr>
            <p:nvPr/>
          </p:nvPicPr>
          <p:blipFill>
            <a:blip r:embed="rId2"/>
            <a:stretch>
              <a:fillRect/>
            </a:stretch>
          </p:blipFill>
          <p:spPr>
            <a:xfrm>
              <a:off x="720437" y="522596"/>
              <a:ext cx="1371600" cy="1919177"/>
            </a:xfrm>
            <a:prstGeom prst="rect">
              <a:avLst/>
            </a:prstGeom>
          </p:spPr>
        </p:pic>
      </p:grpSp>
      <p:grpSp>
        <p:nvGrpSpPr>
          <p:cNvPr id="22" name="Group 21">
            <a:extLst>
              <a:ext uri="{FF2B5EF4-FFF2-40B4-BE49-F238E27FC236}">
                <a16:creationId xmlns:a16="http://schemas.microsoft.com/office/drawing/2014/main" id="{9804F317-5963-D168-8309-4477E2EFAA5D}"/>
              </a:ext>
            </a:extLst>
          </p:cNvPr>
          <p:cNvGrpSpPr/>
          <p:nvPr/>
        </p:nvGrpSpPr>
        <p:grpSpPr>
          <a:xfrm>
            <a:off x="11284475" y="3075869"/>
            <a:ext cx="6144543" cy="6416214"/>
            <a:chOff x="11357184" y="2756451"/>
            <a:chExt cx="6144543" cy="6416214"/>
          </a:xfrm>
        </p:grpSpPr>
        <p:grpSp>
          <p:nvGrpSpPr>
            <p:cNvPr id="16" name="Group 15">
              <a:extLst>
                <a:ext uri="{FF2B5EF4-FFF2-40B4-BE49-F238E27FC236}">
                  <a16:creationId xmlns:a16="http://schemas.microsoft.com/office/drawing/2014/main" id="{0563D4C1-EB08-CD6B-E190-073AC21A1F0D}"/>
                </a:ext>
              </a:extLst>
            </p:cNvPr>
            <p:cNvGrpSpPr/>
            <p:nvPr/>
          </p:nvGrpSpPr>
          <p:grpSpPr>
            <a:xfrm>
              <a:off x="11686256" y="2756451"/>
              <a:ext cx="5486401" cy="4635764"/>
              <a:chOff x="11686256" y="2756451"/>
              <a:chExt cx="5486401" cy="4635764"/>
            </a:xfrm>
          </p:grpSpPr>
          <p:sp>
            <p:nvSpPr>
              <p:cNvPr id="15" name="Rectangle 14">
                <a:extLst>
                  <a:ext uri="{FF2B5EF4-FFF2-40B4-BE49-F238E27FC236}">
                    <a16:creationId xmlns:a16="http://schemas.microsoft.com/office/drawing/2014/main" id="{0F096451-62AE-6BBF-01BB-57321C6111FB}"/>
                  </a:ext>
                </a:extLst>
              </p:cNvPr>
              <p:cNvSpPr/>
              <p:nvPr/>
            </p:nvSpPr>
            <p:spPr>
              <a:xfrm>
                <a:off x="11686257" y="2756451"/>
                <a:ext cx="5486400" cy="46357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B861BC8-58F8-2DEA-5129-0DBD0811C75C}"/>
                  </a:ext>
                </a:extLst>
              </p:cNvPr>
              <p:cNvPicPr>
                <a:picLocks noChangeAspect="1"/>
              </p:cNvPicPr>
              <p:nvPr/>
            </p:nvPicPr>
            <p:blipFill rotWithShape="1">
              <a:blip r:embed="rId3">
                <a:extLst>
                  <a:ext uri="{28A0092B-C50C-407E-A947-70E740481C1C}">
                    <a14:useLocalDpi xmlns:a14="http://schemas.microsoft.com/office/drawing/2010/main" val="0"/>
                  </a:ext>
                </a:extLst>
              </a:blip>
              <a:srcRect b="26732"/>
              <a:stretch/>
            </p:blipFill>
            <p:spPr>
              <a:xfrm>
                <a:off x="11686256" y="3388760"/>
                <a:ext cx="5486401" cy="3488697"/>
              </a:xfrm>
              <a:prstGeom prst="rect">
                <a:avLst/>
              </a:prstGeom>
            </p:spPr>
          </p:pic>
        </p:grpSp>
        <p:sp>
          <p:nvSpPr>
            <p:cNvPr id="14" name="TextBox 13">
              <a:extLst>
                <a:ext uri="{FF2B5EF4-FFF2-40B4-BE49-F238E27FC236}">
                  <a16:creationId xmlns:a16="http://schemas.microsoft.com/office/drawing/2014/main" id="{61DB9E3E-961A-9BE1-6E17-1A0FE6A5B014}"/>
                </a:ext>
              </a:extLst>
            </p:cNvPr>
            <p:cNvSpPr txBox="1"/>
            <p:nvPr/>
          </p:nvSpPr>
          <p:spPr>
            <a:xfrm>
              <a:off x="11357184" y="7694247"/>
              <a:ext cx="6144543" cy="147841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1.2. </a:t>
              </a:r>
              <a:r>
                <a:rPr kumimoji="0" lang="en-US" sz="3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t>
              </a:r>
              <a:r>
                <a:rPr lang="en-US" sz="3200" dirty="0">
                  <a:solidFill>
                    <a:prstClr val="black"/>
                  </a:solidFill>
                  <a:latin typeface="Arial" panose="020B0604020202020204" pitchFamily="34" charset="0"/>
                  <a:cs typeface="Arial" panose="020B0604020202020204" pitchFamily="34" charset="0"/>
                </a:rPr>
                <a:t>ỹ </a:t>
              </a:r>
              <a:r>
                <a:rPr lang="en-US" sz="3200" dirty="0" err="1">
                  <a:solidFill>
                    <a:prstClr val="black"/>
                  </a:solidFill>
                  <a:latin typeface="Arial" panose="020B0604020202020204" pitchFamily="34" charset="0"/>
                  <a:cs typeface="Arial" panose="020B0604020202020204" pitchFamily="34" charset="0"/>
                </a:rPr>
                <a:t>đạo</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chuyển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động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hạt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phấn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hoa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trong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nước</a:t>
              </a:r>
              <a:endParaRPr kumimoji="0" lang="en-US" sz="3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75FF7234-F3FA-406B-24F9-5B0D19CE5176}"/>
              </a:ext>
            </a:extLst>
          </p:cNvPr>
          <p:cNvGrpSpPr/>
          <p:nvPr/>
        </p:nvGrpSpPr>
        <p:grpSpPr>
          <a:xfrm>
            <a:off x="845129" y="3193421"/>
            <a:ext cx="10620382" cy="6298662"/>
            <a:chOff x="845129" y="3193421"/>
            <a:chExt cx="10620382" cy="6298662"/>
          </a:xfrm>
        </p:grpSpPr>
        <p:grpSp>
          <p:nvGrpSpPr>
            <p:cNvPr id="21" name="Group 20">
              <a:extLst>
                <a:ext uri="{FF2B5EF4-FFF2-40B4-BE49-F238E27FC236}">
                  <a16:creationId xmlns:a16="http://schemas.microsoft.com/office/drawing/2014/main" id="{DE50D18A-6DFD-4773-6481-C212B30169A5}"/>
                </a:ext>
              </a:extLst>
            </p:cNvPr>
            <p:cNvGrpSpPr/>
            <p:nvPr/>
          </p:nvGrpSpPr>
          <p:grpSpPr>
            <a:xfrm>
              <a:off x="845129" y="3193421"/>
              <a:ext cx="6774872" cy="6298662"/>
              <a:chOff x="917838" y="2874003"/>
              <a:chExt cx="6774872" cy="6298662"/>
            </a:xfrm>
          </p:grpSpPr>
          <p:pic>
            <p:nvPicPr>
              <p:cNvPr id="9" name="Picture 8">
                <a:extLst>
                  <a:ext uri="{FF2B5EF4-FFF2-40B4-BE49-F238E27FC236}">
                    <a16:creationId xmlns:a16="http://schemas.microsoft.com/office/drawing/2014/main" id="{B5440FA5-E288-3EBD-018B-6B0BAE3A0067}"/>
                  </a:ext>
                </a:extLst>
              </p:cNvPr>
              <p:cNvPicPr>
                <a:picLocks noChangeAspect="1"/>
              </p:cNvPicPr>
              <p:nvPr/>
            </p:nvPicPr>
            <p:blipFill rotWithShape="1">
              <a:blip r:embed="rId4">
                <a:extLst>
                  <a:ext uri="{28A0092B-C50C-407E-A947-70E740481C1C}">
                    <a14:useLocalDpi xmlns:a14="http://schemas.microsoft.com/office/drawing/2010/main" val="0"/>
                  </a:ext>
                </a:extLst>
              </a:blip>
              <a:srcRect l="3303" t="1110" r="3094" b="47038"/>
              <a:stretch/>
            </p:blipFill>
            <p:spPr>
              <a:xfrm>
                <a:off x="1562074" y="2874003"/>
                <a:ext cx="5486400" cy="4518212"/>
              </a:xfrm>
              <a:prstGeom prst="rect">
                <a:avLst/>
              </a:prstGeom>
            </p:spPr>
          </p:pic>
          <p:sp>
            <p:nvSpPr>
              <p:cNvPr id="10" name="TextBox 9">
                <a:extLst>
                  <a:ext uri="{FF2B5EF4-FFF2-40B4-BE49-F238E27FC236}">
                    <a16:creationId xmlns:a16="http://schemas.microsoft.com/office/drawing/2014/main" id="{A402EF7A-BBFB-5107-AAD1-75D283BC3509}"/>
                  </a:ext>
                </a:extLst>
              </p:cNvPr>
              <p:cNvSpPr txBox="1"/>
              <p:nvPr/>
            </p:nvSpPr>
            <p:spPr>
              <a:xfrm>
                <a:off x="917838" y="7694247"/>
                <a:ext cx="6774872" cy="1478418"/>
              </a:xfrm>
              <a:prstGeom prst="rect">
                <a:avLst/>
              </a:prstGeom>
              <a:noFill/>
            </p:spPr>
            <p:txBody>
              <a:bodyPr wrap="square" rtlCol="0">
                <a:spAutoFit/>
              </a:bodyPr>
              <a:lstStyle/>
              <a:p>
                <a:pPr algn="ctr">
                  <a:lnSpc>
                    <a:spcPct val="150000"/>
                  </a:lnSpc>
                </a:pPr>
                <a:r>
                  <a:rPr lang="en-US" sz="3200" b="1" dirty="0" err="1">
                    <a:latin typeface="Arial" panose="020B0604020202020204" pitchFamily="34" charset="0"/>
                    <a:cs typeface="Arial" panose="020B0604020202020204" pitchFamily="34" charset="0"/>
                  </a:rPr>
                  <a:t>Hình</a:t>
                </a:r>
                <a:r>
                  <a:rPr lang="en-US" sz="3200" b="1" dirty="0">
                    <a:latin typeface="Arial" panose="020B0604020202020204" pitchFamily="34" charset="0"/>
                    <a:cs typeface="Arial" panose="020B0604020202020204" pitchFamily="34" charset="0"/>
                  </a:rPr>
                  <a:t> 1.1. </a:t>
                </a:r>
                <a:r>
                  <a:rPr lang="en-US" sz="3200" dirty="0" err="1">
                    <a:latin typeface="Arial" panose="020B0604020202020204" pitchFamily="34" charset="0"/>
                    <a:cs typeface="Arial" panose="020B0604020202020204" pitchFamily="34" charset="0"/>
                  </a:rPr>
                  <a:t>Chuyển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phấn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endParaRPr lang="en-US" sz="3200" dirty="0">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F3881A9C-7696-CF48-E413-F15685A3E08B}"/>
                </a:ext>
              </a:extLst>
            </p:cNvPr>
            <p:cNvSpPr txBox="1"/>
            <p:nvPr/>
          </p:nvSpPr>
          <p:spPr>
            <a:xfrm>
              <a:off x="7277075" y="3309217"/>
              <a:ext cx="4147746" cy="1402756"/>
            </a:xfrm>
            <a:prstGeom prst="rect">
              <a:avLst/>
            </a:prstGeom>
            <a:noFill/>
          </p:spPr>
          <p:txBody>
            <a:bodyPr wrap="square">
              <a:spAutoFit/>
            </a:bodyPr>
            <a:lstStyle/>
            <a:p>
              <a:pPr>
                <a:lnSpc>
                  <a:spcPct val="150000"/>
                </a:lnSpc>
              </a:pPr>
              <a:r>
                <a:rPr lang="en-US" sz="3000" dirty="0">
                  <a:solidFill>
                    <a:prstClr val="black"/>
                  </a:solidFill>
                  <a:latin typeface="Arial" panose="020B0604020202020204" pitchFamily="34" charset="0"/>
                  <a:cs typeface="Arial" panose="020B0604020202020204" pitchFamily="34" charset="0"/>
                </a:rPr>
                <a:t>H</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ướng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nước</a:t>
              </a:r>
              <a:endParaRPr lang="en-US" sz="3000" dirty="0"/>
            </a:p>
          </p:txBody>
        </p:sp>
        <p:sp>
          <p:nvSpPr>
            <p:cNvPr id="20" name="TextBox 19">
              <a:extLst>
                <a:ext uri="{FF2B5EF4-FFF2-40B4-BE49-F238E27FC236}">
                  <a16:creationId xmlns:a16="http://schemas.microsoft.com/office/drawing/2014/main" id="{6F17E7D3-0BEE-94C9-583E-48AC87A48810}"/>
                </a:ext>
              </a:extLst>
            </p:cNvPr>
            <p:cNvSpPr txBox="1"/>
            <p:nvPr/>
          </p:nvSpPr>
          <p:spPr>
            <a:xfrm>
              <a:off x="7317765" y="5794119"/>
              <a:ext cx="4147746" cy="1402756"/>
            </a:xfrm>
            <a:prstGeom prst="rect">
              <a:avLst/>
            </a:prstGeom>
            <a:noFill/>
          </p:spPr>
          <p:txBody>
            <a:bodyPr wrap="square">
              <a:spAutoFit/>
            </a:bodyPr>
            <a:lstStyle/>
            <a:p>
              <a:pPr>
                <a:lnSpc>
                  <a:spcPct val="150000"/>
                </a:lnSpc>
              </a:pP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Hướng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hạt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phấn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hoa</a:t>
              </a:r>
              <a:endParaRPr lang="en-US" sz="3000" dirty="0"/>
            </a:p>
          </p:txBody>
        </p:sp>
        <p:cxnSp>
          <p:nvCxnSpPr>
            <p:cNvPr id="24" name="Straight Connector 23">
              <a:extLst>
                <a:ext uri="{FF2B5EF4-FFF2-40B4-BE49-F238E27FC236}">
                  <a16:creationId xmlns:a16="http://schemas.microsoft.com/office/drawing/2014/main" id="{1165E69B-1536-B16B-9232-13B58E2D162C}"/>
                </a:ext>
              </a:extLst>
            </p:cNvPr>
            <p:cNvCxnSpPr>
              <a:cxnSpLocks/>
            </p:cNvCxnSpPr>
            <p:nvPr/>
          </p:nvCxnSpPr>
          <p:spPr>
            <a:xfrm flipH="1">
              <a:off x="5424055" y="3987395"/>
              <a:ext cx="1866875" cy="142305"/>
            </a:xfrm>
            <a:prstGeom prst="line">
              <a:avLst/>
            </a:prstGeom>
            <a:ln w="28575">
              <a:solidFill>
                <a:srgbClr val="D4152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FBC4E9-4E9B-FA63-9671-8B231963B83A}"/>
                </a:ext>
              </a:extLst>
            </p:cNvPr>
            <p:cNvCxnSpPr>
              <a:cxnSpLocks/>
            </p:cNvCxnSpPr>
            <p:nvPr/>
          </p:nvCxnSpPr>
          <p:spPr>
            <a:xfrm flipH="1">
              <a:off x="5485527" y="6363485"/>
              <a:ext cx="1866875" cy="142305"/>
            </a:xfrm>
            <a:prstGeom prst="line">
              <a:avLst/>
            </a:prstGeom>
            <a:ln w="28575">
              <a:solidFill>
                <a:srgbClr val="D4152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103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3" y="700916"/>
            <a:ext cx="17289751" cy="261378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vi-VN"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Câu </a:t>
            </a:r>
            <a:r>
              <a:rPr lang="en-US" sz="3600" b="1" noProof="1">
                <a:solidFill>
                  <a:srgbClr val="D84C1C"/>
                </a:solidFill>
                <a:latin typeface="Arial" panose="020B0604020202020204" pitchFamily="34" charset="0"/>
                <a:cs typeface="Arial" panose="020B0604020202020204" pitchFamily="34" charset="0"/>
              </a:rPr>
              <a:t>6</a:t>
            </a:r>
            <a:r>
              <a:rPr kumimoji="0" lang="vi-VN"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a:t>
            </a:r>
            <a:r>
              <a:rPr kumimoji="0" lang="en-US"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gắn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những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chỗ</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nứt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miếng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nhựa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người</a:t>
            </a:r>
            <a:r>
              <a:rPr lang="en-US" sz="3600" dirty="0">
                <a:solidFill>
                  <a:schemeClr val="tx1"/>
                </a:solidFill>
                <a:latin typeface="Arial" panose="020B0604020202020204" pitchFamily="34" charset="0"/>
                <a:cs typeface="Arial" panose="020B0604020202020204" pitchFamily="34" charset="0"/>
              </a:rPr>
              <a:t> ta </a:t>
            </a:r>
            <a:r>
              <a:rPr lang="en-US" sz="3600" dirty="0" err="1">
                <a:solidFill>
                  <a:schemeClr val="tx1"/>
                </a:solidFill>
                <a:latin typeface="Arial" panose="020B0604020202020204" pitchFamily="34" charset="0"/>
                <a:cs typeface="Arial" panose="020B0604020202020204" pitchFamily="34" charset="0"/>
              </a:rPr>
              <a:t>thường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hàn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nhiệt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chỗ</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nứt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gắn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chúng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nhau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sao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chỗ</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đã</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nứt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gắn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được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nhau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như</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trên</a:t>
            </a:r>
            <a:r>
              <a:rPr lang="en-US" sz="3600" dirty="0">
                <a:solidFill>
                  <a:schemeClr val="tx1"/>
                </a:solidFill>
                <a:latin typeface="Arial" panose="020B0604020202020204" pitchFamily="34" charset="0"/>
                <a:cs typeface="Arial" panose="020B0604020202020204" pitchFamily="34" charset="0"/>
              </a:rPr>
              <a:t>?</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2" y="3690103"/>
            <a:ext cx="8492476" cy="206299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20000"/>
              </a:lnSpc>
              <a:defRPr/>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Hàn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chỗ</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nhựa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chỗ</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nóng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dính</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khi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nguội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3" y="6026301"/>
            <a:ext cx="8492476"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Hàn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chỗ</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giãn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nở</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do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dính</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296399" y="3690103"/>
            <a:ext cx="8492476" cy="206299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20000"/>
              </a:lnSpc>
              <a:defRPr/>
            </a:pPr>
            <a:r>
              <a:rPr lang="vi-VN" sz="3600" dirty="0">
                <a:solidFill>
                  <a:prstClr val="black"/>
                </a:solidFill>
                <a:ea typeface="Calibri" panose="020F0502020204030204" pitchFamily="34" charset="0"/>
                <a:cs typeface="Arial" panose="020B0604020202020204" pitchFamily="34" charset="0"/>
              </a:rPr>
              <a:t>B. Hàn nhiệt vào chỗ nứt gãy sẽ làm nhựa chỗ nứt gãy cứng hơn và dính lại với nhau.</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296399" y="6026301"/>
            <a:ext cx="8492476"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Hàn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hóa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lỏng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nhựa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tại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vị</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trí</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dính</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499123" y="3690103"/>
            <a:ext cx="8492475" cy="2062997"/>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20000"/>
              </a:lnSpc>
              <a:defRPr/>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Hàn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chỗ</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nhựa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chỗ</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nóng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dính</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khi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nguội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vi-VN" sz="3600" noProof="1">
              <a:solidFill>
                <a:prstClr val="black"/>
              </a:solidFill>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005BCF53-EAC5-0A1B-7DC7-206ED9A99C7B}"/>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Tree>
    <p:extLst>
      <p:ext uri="{BB962C8B-B14F-4D97-AF65-F5344CB8AC3E}">
        <p14:creationId xmlns:p14="http://schemas.microsoft.com/office/powerpoint/2010/main" val="396687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4" y="760555"/>
            <a:ext cx="17289751" cy="279899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vi-VN"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Câu </a:t>
            </a:r>
            <a:r>
              <a:rPr kumimoji="0" lang="en-US"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7</a:t>
            </a:r>
            <a:r>
              <a:rPr kumimoji="0" lang="vi-VN"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a:t>
            </a:r>
            <a:r>
              <a:rPr kumimoji="0" lang="en-US"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người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thợ</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nấu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chảy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thép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phế</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liệu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chiếc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nồi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kim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loại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chế</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tạo</a:t>
            </a:r>
            <a:r>
              <a:rPr lang="en-US" sz="3600" dirty="0">
                <a:solidFill>
                  <a:schemeClr val="tx1"/>
                </a:solidFill>
                <a:latin typeface="Arial" panose="020B0604020202020204" pitchFamily="34" charset="0"/>
                <a:cs typeface="Arial" panose="020B0604020202020204" pitchFamily="34" charset="0"/>
              </a:rPr>
              <a:t> gang, </a:t>
            </a:r>
            <a:r>
              <a:rPr lang="en-US" sz="3600" dirty="0" err="1">
                <a:solidFill>
                  <a:schemeClr val="tx1"/>
                </a:solidFill>
                <a:latin typeface="Arial" panose="020B0604020202020204" pitchFamily="34" charset="0"/>
                <a:cs typeface="Arial" panose="020B0604020202020204" pitchFamily="34" charset="0"/>
              </a:rPr>
              <a:t>người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bỏ</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thêm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nồi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thép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nóng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chảy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đỏ</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rực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ít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rơm</a:t>
            </a:r>
            <a:r>
              <a:rPr lang="en-US" sz="3600" dirty="0">
                <a:solidFill>
                  <a:schemeClr val="tx1"/>
                </a:solidFill>
                <a:latin typeface="Arial" panose="020B0604020202020204" pitchFamily="34" charset="0"/>
                <a:cs typeface="Arial" panose="020B0604020202020204" pitchFamily="34" charset="0"/>
              </a:rPr>
              <a:t>. Kim </a:t>
            </a:r>
            <a:r>
              <a:rPr lang="en-US" sz="3600" dirty="0" err="1">
                <a:solidFill>
                  <a:schemeClr val="tx1"/>
                </a:solidFill>
                <a:latin typeface="Arial" panose="020B0604020202020204" pitchFamily="34" charset="0"/>
                <a:cs typeface="Arial" panose="020B0604020202020204" pitchFamily="34" charset="0"/>
              </a:rPr>
              <a:t>loại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nồi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nấu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phải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đặc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điểm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gì</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không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bị</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hòa</a:t>
            </a:r>
            <a:r>
              <a:rPr lang="en-US" sz="3600" dirty="0">
                <a:solidFill>
                  <a:schemeClr val="tx1"/>
                </a:solidFill>
                <a:latin typeface="Arial" panose="020B0604020202020204" pitchFamily="34" charset="0"/>
                <a:cs typeface="Arial" panose="020B0604020202020204" pitchFamily="34" charset="0"/>
              </a:rPr>
              <a:t> tan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thép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nóng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chảy</a:t>
            </a:r>
            <a:r>
              <a:rPr lang="en-US" sz="3600" dirty="0">
                <a:solidFill>
                  <a:schemeClr val="tx1"/>
                </a:solidFill>
                <a:latin typeface="Arial" panose="020B0604020202020204" pitchFamily="34" charset="0"/>
                <a:cs typeface="Arial" panose="020B0604020202020204" pitchFamily="34" charset="0"/>
              </a:rPr>
              <a:t>?</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903146"/>
            <a:ext cx="8253320" cy="190460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A. Phải có nhiệt độ hóa hơi cao hơn nhiệt độ của gang và thép.</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4" y="6111252"/>
            <a:ext cx="8253320" cy="190460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vi-VN" sz="3600" dirty="0">
                <a:solidFill>
                  <a:srgbClr val="000000"/>
                </a:solidFill>
                <a:ea typeface="Calibri" panose="020F0502020204030204" pitchFamily="34" charset="0"/>
                <a:cs typeface="Arial" panose="020B0604020202020204" pitchFamily="34" charset="0"/>
              </a:rPr>
              <a:t>C. Phải có nhiệt độ ngưng kết thấp hơn nhiệt độ của gang và thép.</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5" y="3887060"/>
            <a:ext cx="8253320" cy="190460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50000"/>
              </a:lnSpc>
              <a:defRP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B. Phải có nhiệt độ nóng chảy cao hơn nhiệt độ của gang và thép.</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5" y="6105896"/>
            <a:ext cx="8253320" cy="190460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D. Phải có nhiệt độ hóa hơi cao thấp nhiệt độ của gang và thép.</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9535555" y="3884855"/>
            <a:ext cx="8253320" cy="1909014"/>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50000"/>
              </a:lnSpc>
              <a:defRPr/>
            </a:pPr>
            <a:r>
              <a:rPr lang="vi-VN" sz="3600" dirty="0">
                <a:solidFill>
                  <a:srgbClr val="000000"/>
                </a:solidFill>
                <a:ea typeface="Calibri" panose="020F0502020204030204" pitchFamily="34" charset="0"/>
                <a:cs typeface="Arial" panose="020B0604020202020204" pitchFamily="34" charset="0"/>
              </a:rPr>
              <a:t>B. Phải có nhiệt độ nóng chảy cao hơn nhiệt độ của gang và thép.</a:t>
            </a:r>
            <a:endParaRPr lang="vi-VN" sz="3600" noProof="1">
              <a:solidFill>
                <a:prstClr val="black"/>
              </a:solidFill>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B8768875-2CE2-D5DE-BB8E-B5C6495D5A78}"/>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Tree>
    <p:extLst>
      <p:ext uri="{BB962C8B-B14F-4D97-AF65-F5344CB8AC3E}">
        <p14:creationId xmlns:p14="http://schemas.microsoft.com/office/powerpoint/2010/main" val="145671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4BCFA5-4DC8-9BC6-A6E6-C2D24BC803D8}"/>
              </a:ext>
            </a:extLst>
          </p:cNvPr>
          <p:cNvSpPr/>
          <p:nvPr/>
        </p:nvSpPr>
        <p:spPr>
          <a:xfrm>
            <a:off x="0" y="0"/>
            <a:ext cx="7848600" cy="1257300"/>
          </a:xfrm>
          <a:prstGeom prst="rect">
            <a:avLst/>
          </a:prstGeom>
          <a:solidFill>
            <a:srgbClr val="C55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TRẮC NGHIỆM ĐÚNG SAI</a:t>
            </a:r>
          </a:p>
        </p:txBody>
      </p:sp>
      <p:sp>
        <p:nvSpPr>
          <p:cNvPr id="22" name="TextBox 21">
            <a:extLst>
              <a:ext uri="{FF2B5EF4-FFF2-40B4-BE49-F238E27FC236}">
                <a16:creationId xmlns:a16="http://schemas.microsoft.com/office/drawing/2014/main" id="{84049E45-E7B4-A178-A1BF-5E94A2B1E3A3}"/>
              </a:ext>
            </a:extLst>
          </p:cNvPr>
          <p:cNvSpPr txBox="1"/>
          <p:nvPr/>
        </p:nvSpPr>
        <p:spPr>
          <a:xfrm>
            <a:off x="838200" y="1638300"/>
            <a:ext cx="16764000" cy="1748620"/>
          </a:xfrm>
          <a:prstGeom prst="rect">
            <a:avLst/>
          </a:prstGeom>
          <a:noFill/>
        </p:spPr>
        <p:txBody>
          <a:bodyPr wrap="square">
            <a:spAutoFit/>
          </a:bodyPr>
          <a:lstStyle/>
          <a:p>
            <a:pPr algn="just">
              <a:lnSpc>
                <a:spcPct val="160000"/>
              </a:lnSpc>
            </a:pPr>
            <a:r>
              <a:rPr lang="vi-VN" sz="3600" b="1" u="sng" dirty="0">
                <a:solidFill>
                  <a:schemeClr val="accent4">
                    <a:lumMod val="75000"/>
                  </a:schemeClr>
                </a:solidFill>
                <a:latin typeface="Arial" panose="020B0604020202020204" pitchFamily="34" charset="0"/>
                <a:cs typeface="Arial" panose="020B0604020202020204" pitchFamily="34" charset="0"/>
              </a:rPr>
              <a:t>Câu 1</a:t>
            </a:r>
            <a:r>
              <a:rPr lang="vi-VN" sz="3600" b="1" dirty="0">
                <a:solidFill>
                  <a:schemeClr val="accent4">
                    <a:lumMod val="75000"/>
                  </a:schemeClr>
                </a:solidFill>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Trong các phát biểu sau đây về mô hình động học phân tử, phát biểu nào sau đây là đúng, phát biểu nào sau đây là sai?</a:t>
            </a:r>
          </a:p>
        </p:txBody>
      </p:sp>
      <p:sp>
        <p:nvSpPr>
          <p:cNvPr id="24" name="TextBox 23">
            <a:extLst>
              <a:ext uri="{FF2B5EF4-FFF2-40B4-BE49-F238E27FC236}">
                <a16:creationId xmlns:a16="http://schemas.microsoft.com/office/drawing/2014/main" id="{2CE2E2A1-1C5B-C230-FD42-624D4C69B842}"/>
              </a:ext>
            </a:extLst>
          </p:cNvPr>
          <p:cNvSpPr txBox="1"/>
          <p:nvPr/>
        </p:nvSpPr>
        <p:spPr>
          <a:xfrm>
            <a:off x="838755" y="3523659"/>
            <a:ext cx="16002000" cy="6180603"/>
          </a:xfrm>
          <a:prstGeom prst="rect">
            <a:avLst/>
          </a:prstGeom>
          <a:noFill/>
        </p:spPr>
        <p:txBody>
          <a:bodyPr wrap="square">
            <a:spAutoFit/>
          </a:bodyPr>
          <a:lstStyle/>
          <a:p>
            <a:pPr marL="742950" marR="0" lvl="0" indent="-742950" algn="just" defTabSz="914400" rtl="0" eaLnBrk="1" fontAlgn="auto" latinLnBrk="0" hangingPunct="1">
              <a:lnSpc>
                <a:spcPct val="160000"/>
              </a:lnSpc>
              <a:spcBef>
                <a:spcPts val="0"/>
              </a:spcBef>
              <a:spcAft>
                <a:spcPts val="0"/>
              </a:spcAft>
              <a:buClrTx/>
              <a:buSzTx/>
              <a:buFont typeface="+mj-lt"/>
              <a:buAutoNum type="alphaLcParenR"/>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Các chất được cấu tạo bởi một số rất lớn những hạt có kích thước rất nhỏ được gọi chung là phân tử.</a:t>
            </a:r>
          </a:p>
          <a:p>
            <a:pPr marL="742950" marR="0" lvl="0" indent="-742950" algn="just" defTabSz="914400" rtl="0" eaLnBrk="1" fontAlgn="auto" latinLnBrk="0" hangingPunct="1">
              <a:lnSpc>
                <a:spcPct val="160000"/>
              </a:lnSpc>
              <a:spcBef>
                <a:spcPts val="0"/>
              </a:spcBef>
              <a:spcAft>
                <a:spcPts val="0"/>
              </a:spcAft>
              <a:buClrTx/>
              <a:buSzTx/>
              <a:buFont typeface="+mj-lt"/>
              <a:buAutoNum type="alphaLcParenR"/>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Các phân tử chuyển động không ngừng theo mọi hướng, chuyển động này được gọi là chuyển động nhiệt.</a:t>
            </a:r>
          </a:p>
          <a:p>
            <a:pPr marL="742950" marR="0" lvl="0" indent="-742950" algn="just" defTabSz="914400" rtl="0" eaLnBrk="1" fontAlgn="auto" latinLnBrk="0" hangingPunct="1">
              <a:lnSpc>
                <a:spcPct val="160000"/>
              </a:lnSpc>
              <a:spcBef>
                <a:spcPts val="0"/>
              </a:spcBef>
              <a:spcAft>
                <a:spcPts val="0"/>
              </a:spcAft>
              <a:buClrTx/>
              <a:buSzTx/>
              <a:buFont typeface="+mj-lt"/>
              <a:buAutoNum type="alphaLcParenR"/>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Các phân tử chuyển động nhiệt càng nhanh thì nhiệt độ của vật càng cao.</a:t>
            </a:r>
          </a:p>
          <a:p>
            <a:pPr marL="742950" marR="0" lvl="0" indent="-742950" algn="just" defTabSz="914400" rtl="0" eaLnBrk="1" fontAlgn="auto" latinLnBrk="0" hangingPunct="1">
              <a:lnSpc>
                <a:spcPct val="160000"/>
              </a:lnSpc>
              <a:spcBef>
                <a:spcPts val="0"/>
              </a:spcBef>
              <a:spcAft>
                <a:spcPts val="0"/>
              </a:spcAft>
              <a:buClrTx/>
              <a:buSzTx/>
              <a:buFont typeface="+mj-lt"/>
              <a:buAutoNum type="alphaLcParenR"/>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Giữa các phân tử có lực tương tác. Khi các phân tử gần nhau thì lực hút chiếm ưu thế và khi xa nhau thì lực đẩy chiếm ưu thế.</a:t>
            </a:r>
          </a:p>
        </p:txBody>
      </p:sp>
      <p:pic>
        <p:nvPicPr>
          <p:cNvPr id="25" name="Picture 24">
            <a:extLst>
              <a:ext uri="{FF2B5EF4-FFF2-40B4-BE49-F238E27FC236}">
                <a16:creationId xmlns:a16="http://schemas.microsoft.com/office/drawing/2014/main" id="{EB4762E1-7B6B-6C59-63A9-5C82E6F5EF67}"/>
              </a:ext>
            </a:extLst>
          </p:cNvPr>
          <p:cNvPicPr>
            <a:picLocks noChangeAspect="1"/>
          </p:cNvPicPr>
          <p:nvPr/>
        </p:nvPicPr>
        <p:blipFill>
          <a:blip r:embed="rId6"/>
          <a:stretch>
            <a:fillRect/>
          </a:stretch>
        </p:blipFill>
        <p:spPr>
          <a:xfrm>
            <a:off x="16966218" y="3722119"/>
            <a:ext cx="968274" cy="964273"/>
          </a:xfrm>
          <a:prstGeom prst="rect">
            <a:avLst/>
          </a:prstGeom>
        </p:spPr>
      </p:pic>
      <p:pic>
        <p:nvPicPr>
          <p:cNvPr id="26" name="Picture 25">
            <a:extLst>
              <a:ext uri="{FF2B5EF4-FFF2-40B4-BE49-F238E27FC236}">
                <a16:creationId xmlns:a16="http://schemas.microsoft.com/office/drawing/2014/main" id="{45273E75-E03A-8D71-8171-7976F9B76CBE}"/>
              </a:ext>
            </a:extLst>
          </p:cNvPr>
          <p:cNvPicPr>
            <a:picLocks noChangeAspect="1"/>
          </p:cNvPicPr>
          <p:nvPr/>
        </p:nvPicPr>
        <p:blipFill>
          <a:blip r:embed="rId6"/>
          <a:stretch>
            <a:fillRect/>
          </a:stretch>
        </p:blipFill>
        <p:spPr>
          <a:xfrm>
            <a:off x="16966218" y="5549437"/>
            <a:ext cx="968274" cy="964273"/>
          </a:xfrm>
          <a:prstGeom prst="rect">
            <a:avLst/>
          </a:prstGeom>
        </p:spPr>
      </p:pic>
      <p:pic>
        <p:nvPicPr>
          <p:cNvPr id="27" name="Picture 26">
            <a:extLst>
              <a:ext uri="{FF2B5EF4-FFF2-40B4-BE49-F238E27FC236}">
                <a16:creationId xmlns:a16="http://schemas.microsoft.com/office/drawing/2014/main" id="{ECF9146D-4378-22C6-1036-66E4011372A2}"/>
              </a:ext>
            </a:extLst>
          </p:cNvPr>
          <p:cNvPicPr>
            <a:picLocks noChangeAspect="1"/>
          </p:cNvPicPr>
          <p:nvPr/>
        </p:nvPicPr>
        <p:blipFill>
          <a:blip r:embed="rId6"/>
          <a:stretch>
            <a:fillRect/>
          </a:stretch>
        </p:blipFill>
        <p:spPr>
          <a:xfrm>
            <a:off x="16965663" y="7074919"/>
            <a:ext cx="968274" cy="964273"/>
          </a:xfrm>
          <a:prstGeom prst="rect">
            <a:avLst/>
          </a:prstGeom>
        </p:spPr>
      </p:pic>
      <p:pic>
        <p:nvPicPr>
          <p:cNvPr id="28" name="Picture 27">
            <a:extLst>
              <a:ext uri="{FF2B5EF4-FFF2-40B4-BE49-F238E27FC236}">
                <a16:creationId xmlns:a16="http://schemas.microsoft.com/office/drawing/2014/main" id="{2CE11A8C-16E0-07E3-80CD-ADA355CB3DD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979282" y="8420100"/>
            <a:ext cx="941036" cy="964273"/>
          </a:xfrm>
          <a:prstGeom prst="rect">
            <a:avLst/>
          </a:prstGeom>
        </p:spPr>
      </p:pic>
      <p:pic>
        <p:nvPicPr>
          <p:cNvPr id="29" name="Picture 28">
            <a:extLst>
              <a:ext uri="{FF2B5EF4-FFF2-40B4-BE49-F238E27FC236}">
                <a16:creationId xmlns:a16="http://schemas.microsoft.com/office/drawing/2014/main" id="{4545E357-2AA0-3B49-1328-C8FBDB9A5D7E}"/>
              </a:ext>
            </a:extLst>
          </p:cNvPr>
          <p:cNvPicPr>
            <a:picLocks noChangeAspect="1"/>
          </p:cNvPicPr>
          <p:nvPr/>
        </p:nvPicPr>
        <p:blipFill>
          <a:blip r:embed="rId8"/>
          <a:stretch>
            <a:fillRect/>
          </a:stretch>
        </p:blipFill>
        <p:spPr>
          <a:xfrm>
            <a:off x="14695714" y="-1685083"/>
            <a:ext cx="3581400" cy="3353788"/>
          </a:xfrm>
          <a:prstGeom prst="rect">
            <a:avLst/>
          </a:prstGeom>
        </p:spPr>
      </p:pic>
      <p:pic>
        <p:nvPicPr>
          <p:cNvPr id="3" name="Correct sound effect and wrong sound effect (mp3cut.net)">
            <a:hlinkClick r:id="" action="ppaction://media"/>
            <a:extLst>
              <a:ext uri="{FF2B5EF4-FFF2-40B4-BE49-F238E27FC236}">
                <a16:creationId xmlns:a16="http://schemas.microsoft.com/office/drawing/2014/main" id="{58160FF7-DD83-1A8C-058A-0B9A648BF0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31771" y="-991108"/>
            <a:ext cx="878681" cy="8786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3142C263-7C67-2DCE-A55D-A0C73DA453B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26918" y="-991108"/>
            <a:ext cx="878681" cy="87868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1" presetClass="mediacall" presetSubtype="0" fill="hold" nodeType="withEffect">
                                  <p:stCondLst>
                                    <p:cond delay="0"/>
                                  </p:stCondLst>
                                  <p:childTnLst>
                                    <p:cmd type="call" cmd="playFrom(0.0)">
                                      <p:cBhvr>
                                        <p:cTn id="28" dur="835" fill="hold"/>
                                        <p:tgtEl>
                                          <p:spTgt spid="3"/>
                                        </p:tgtEl>
                                      </p:cBhvr>
                                    </p:cmd>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par>
                                <p:cTn id="36" presetID="1" presetClass="mediacall" presetSubtype="0" fill="hold" nodeType="withEffect">
                                  <p:stCondLst>
                                    <p:cond delay="0"/>
                                  </p:stCondLst>
                                  <p:childTnLst>
                                    <p:cmd type="call" cmd="playFrom(0.0)">
                                      <p:cBhvr>
                                        <p:cTn id="37" dur="835"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1" presetClass="mediacall" presetSubtype="0" fill="hold" nodeType="withEffect">
                                  <p:stCondLst>
                                    <p:cond delay="0"/>
                                  </p:stCondLst>
                                  <p:childTnLst>
                                    <p:cmd type="call" cmd="playFrom(0.0)">
                                      <p:cBhvr>
                                        <p:cTn id="46" dur="835" fill="hold"/>
                                        <p:tgtEl>
                                          <p:spTgt spid="3"/>
                                        </p:tgtEl>
                                      </p:cBhvr>
                                    </p:cmd>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
                </p:tgtEl>
              </p:cMediaNode>
            </p:audio>
            <p:audio>
              <p:cMediaNode vol="80000">
                <p:cTn id="57" fill="hold" display="0">
                  <p:stCondLst>
                    <p:cond delay="indefinite"/>
                  </p:stCondLst>
                  <p:endCondLst>
                    <p:cond evt="onStopAudio" delay="0">
                      <p:tgtEl>
                        <p:sldTgt/>
                      </p:tgtEl>
                    </p:cond>
                  </p:endCondLst>
                </p:cTn>
                <p:tgtEl>
                  <p:spTgt spid="4"/>
                </p:tgtEl>
              </p:cMediaNode>
            </p:audio>
          </p:childTnLst>
        </p:cTn>
      </p:par>
    </p:tnLst>
    <p:bldLst>
      <p:bldP spid="2" grpId="0" animBg="1"/>
      <p:bldP spid="22" grpId="0"/>
      <p:bldP spid="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2356BE8-6912-DEC5-95E1-8A2C481C94A5}"/>
              </a:ext>
            </a:extLst>
          </p:cNvPr>
          <p:cNvSpPr/>
          <p:nvPr/>
        </p:nvSpPr>
        <p:spPr>
          <a:xfrm>
            <a:off x="0" y="0"/>
            <a:ext cx="18288000" cy="436291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8B6EF5-E4F3-1DB5-C7E8-DB47E3017C50}"/>
              </a:ext>
            </a:extLst>
          </p:cNvPr>
          <p:cNvSpPr txBox="1"/>
          <p:nvPr/>
        </p:nvSpPr>
        <p:spPr>
          <a:xfrm>
            <a:off x="838200" y="387195"/>
            <a:ext cx="16611600" cy="3492623"/>
          </a:xfrm>
          <a:prstGeom prst="rect">
            <a:avLst/>
          </a:prstGeom>
          <a:noFill/>
        </p:spPr>
        <p:txBody>
          <a:bodyPr wrap="square">
            <a:spAutoFit/>
          </a:bodyPr>
          <a:lstStyle/>
          <a:p>
            <a:pPr marL="0" marR="0" algn="just">
              <a:lnSpc>
                <a:spcPct val="150000"/>
              </a:lnSpc>
              <a:spcBef>
                <a:spcPts val="0"/>
              </a:spcBef>
              <a:spcAft>
                <a:spcPts val="0"/>
              </a:spcAft>
            </a:pPr>
            <a:r>
              <a:rPr lang="en-US" sz="3800" b="1" u="sng" dirty="0" err="1">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en-US" sz="3800" b="1" u="sng"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 2</a:t>
            </a:r>
            <a:r>
              <a:rPr lang="en-US" sz="3800" b="1"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3800" dirty="0">
                <a:effectLst/>
                <a:latin typeface="Arial" panose="020B0604020202020204" pitchFamily="34" charset="0"/>
                <a:ea typeface="Times New Roman" panose="02020603050405020304" pitchFamily="18" charset="0"/>
                <a:cs typeface="Arial" panose="020B0604020202020204" pitchFamily="34" charset="0"/>
              </a:rPr>
              <a:t> ta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trữ</a:t>
            </a:r>
            <a:r>
              <a:rPr lang="en-US" sz="3800" dirty="0">
                <a:effectLst/>
                <a:latin typeface="Arial" panose="020B0604020202020204" pitchFamily="34" charset="0"/>
                <a:ea typeface="Times New Roman" panose="02020603050405020304" pitchFamily="18" charset="0"/>
                <a:cs typeface="Arial" panose="020B0604020202020204" pitchFamily="34" charset="0"/>
              </a:rPr>
              <a:t> oxygen (O</a:t>
            </a:r>
            <a:r>
              <a:rPr lang="en-US" sz="38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kín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vỏ</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kim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chắc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chắn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3800" dirty="0">
                <a:effectLst/>
                <a:latin typeface="Arial" panose="020B0604020202020204" pitchFamily="34" charset="0"/>
                <a:ea typeface="Times New Roman" panose="02020603050405020304" pitchFamily="18" charset="0"/>
                <a:cs typeface="Arial" panose="020B0604020202020204" pitchFamily="34" charset="0"/>
              </a:rPr>
              <a:t> oxygen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này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sử</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800" dirty="0">
                <a:effectLst/>
                <a:latin typeface="Arial" panose="020B0604020202020204" pitchFamily="34" charset="0"/>
                <a:ea typeface="Times New Roman" panose="02020603050405020304" pitchFamily="18" charset="0"/>
                <a:cs typeface="Arial" panose="020B0604020202020204" pitchFamily="34" charset="0"/>
              </a:rPr>
              <a:t> y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tế</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3800" dirty="0">
                <a:effectLst/>
                <a:latin typeface="Arial" panose="020B0604020202020204" pitchFamily="34" charset="0"/>
                <a:ea typeface="Times New Roman" panose="02020603050405020304" pitchFamily="18" charset="0"/>
                <a:cs typeface="Arial" panose="020B0604020202020204" pitchFamily="34" charset="0"/>
              </a:rPr>
              <a:t>. 6 m</a:t>
            </a:r>
            <a:r>
              <a:rPr lang="en-US" sz="3800" baseline="30000" dirty="0">
                <a:effectLst/>
                <a:latin typeface="Arial" panose="020B0604020202020204" pitchFamily="34" charset="0"/>
                <a:ea typeface="Times New Roman" panose="02020603050405020304" pitchFamily="18" charset="0"/>
                <a:cs typeface="Arial" panose="020B0604020202020204" pitchFamily="34" charset="0"/>
              </a:rPr>
              <a:t>3</a:t>
            </a:r>
            <a:r>
              <a:rPr lang="en-US" sz="3800" baseline="-250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a:effectLst/>
                <a:latin typeface="Arial" panose="020B0604020202020204" pitchFamily="34" charset="0"/>
                <a:ea typeface="Times New Roman" panose="02020603050405020304" pitchFamily="18" charset="0"/>
                <a:cs typeface="Arial" panose="020B0604020202020204" pitchFamily="34" charset="0"/>
              </a:rPr>
              <a:t>oxygen ở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thường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nén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áp</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suất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vào</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kín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dung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3800" dirty="0">
                <a:effectLst/>
                <a:latin typeface="Arial" panose="020B0604020202020204" pitchFamily="34" charset="0"/>
                <a:ea typeface="Times New Roman" panose="02020603050405020304" pitchFamily="18" charset="0"/>
                <a:cs typeface="Arial" panose="020B0604020202020204" pitchFamily="34" charset="0"/>
              </a:rPr>
              <a:t> 40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lít</a:t>
            </a:r>
            <a:r>
              <a:rPr lang="en-US"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595EBC3-742C-390B-8D38-CEBA197BC7C1}"/>
              </a:ext>
            </a:extLst>
          </p:cNvPr>
          <p:cNvSpPr txBox="1"/>
          <p:nvPr/>
        </p:nvSpPr>
        <p:spPr>
          <a:xfrm>
            <a:off x="914400" y="4910848"/>
            <a:ext cx="13030200" cy="677108"/>
          </a:xfrm>
          <a:prstGeom prst="rect">
            <a:avLst/>
          </a:prstGeom>
          <a:noFill/>
        </p:spPr>
        <p:txBody>
          <a:bodyPr wrap="square">
            <a:spAutoFit/>
          </a:bodyPr>
          <a:lstStyle/>
          <a:p>
            <a:pPr marL="742950" marR="0" lvl="0" indent="-742950" algn="just" defTabSz="914400" rtl="0" eaLnBrk="1" fontAlgn="auto" latinLnBrk="0" hangingPunct="1">
              <a:spcBef>
                <a:spcPts val="0"/>
              </a:spcBef>
              <a:spcAft>
                <a:spcPts val="0"/>
              </a:spcAft>
              <a:buClrTx/>
              <a:buSzTx/>
              <a:buFont typeface="+mj-lt"/>
              <a:buAutoNum type="alphaLcParenR"/>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Oxygen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trữ</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dưới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88FC6E6-DD54-9D65-907D-AFAC62535F96}"/>
              </a:ext>
            </a:extLst>
          </p:cNvPr>
          <p:cNvSpPr txBox="1"/>
          <p:nvPr/>
        </p:nvSpPr>
        <p:spPr>
          <a:xfrm>
            <a:off x="914400" y="6038474"/>
            <a:ext cx="15621000" cy="2937086"/>
          </a:xfrm>
          <a:prstGeom prst="rect">
            <a:avLst/>
          </a:prstGeom>
          <a:noFill/>
        </p:spPr>
        <p:txBody>
          <a:bodyPr wrap="square">
            <a:spAutoFit/>
          </a:bodyPr>
          <a:lstStyle/>
          <a:p>
            <a:pPr marL="742950" marR="0" lvl="0" indent="-742950" algn="just" defTabSz="914400" rtl="0" eaLnBrk="1" fontAlgn="auto" latinLnBrk="0" hangingPunct="1">
              <a:lnSpc>
                <a:spcPct val="170000"/>
              </a:lnSpc>
              <a:spcBef>
                <a:spcPts val="0"/>
              </a:spcBef>
              <a:spcAft>
                <a:spcPts val="0"/>
              </a:spcAft>
              <a:buClrTx/>
              <a:buSzTx/>
              <a:buFont typeface="+mj-lt"/>
              <a:buAutoNum type="alphaLcParenR" startAt="2"/>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oxygen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nén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áp</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suất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sẽ</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khoảng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giữa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nguyên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bị</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xuống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giữa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nguyên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tăng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oxygen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sẽ</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chuyển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lỏng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373F3FD1-801D-41E1-54C5-63BCC56318D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6764000" y="4782654"/>
            <a:ext cx="941036" cy="964273"/>
          </a:xfrm>
          <a:prstGeom prst="rect">
            <a:avLst/>
          </a:prstGeom>
        </p:spPr>
      </p:pic>
      <p:pic>
        <p:nvPicPr>
          <p:cNvPr id="28" name="Picture 27">
            <a:extLst>
              <a:ext uri="{FF2B5EF4-FFF2-40B4-BE49-F238E27FC236}">
                <a16:creationId xmlns:a16="http://schemas.microsoft.com/office/drawing/2014/main" id="{94827DA1-05F8-05D1-A737-1FC6BD9C7809}"/>
              </a:ext>
            </a:extLst>
          </p:cNvPr>
          <p:cNvPicPr>
            <a:picLocks noChangeAspect="1"/>
          </p:cNvPicPr>
          <p:nvPr/>
        </p:nvPicPr>
        <p:blipFill>
          <a:blip r:embed="rId7"/>
          <a:stretch>
            <a:fillRect/>
          </a:stretch>
        </p:blipFill>
        <p:spPr>
          <a:xfrm>
            <a:off x="16750381" y="7099740"/>
            <a:ext cx="968274" cy="964273"/>
          </a:xfrm>
          <a:prstGeom prst="rect">
            <a:avLst/>
          </a:prstGeom>
        </p:spPr>
      </p:pic>
      <p:pic>
        <p:nvPicPr>
          <p:cNvPr id="4" name="Picture 3">
            <a:extLst>
              <a:ext uri="{FF2B5EF4-FFF2-40B4-BE49-F238E27FC236}">
                <a16:creationId xmlns:a16="http://schemas.microsoft.com/office/drawing/2014/main" id="{FC0E3D07-1011-F413-E76B-A951BF0059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4615"/>
          <a:stretch/>
        </p:blipFill>
        <p:spPr>
          <a:xfrm>
            <a:off x="-400050" y="7620693"/>
            <a:ext cx="1924050" cy="2942665"/>
          </a:xfrm>
          <a:prstGeom prst="rect">
            <a:avLst/>
          </a:prstGeom>
        </p:spPr>
      </p:pic>
      <p:pic>
        <p:nvPicPr>
          <p:cNvPr id="5" name="Correct sound effect and wrong sound effect (mp3cut.net)">
            <a:hlinkClick r:id="" action="ppaction://media"/>
            <a:extLst>
              <a:ext uri="{FF2B5EF4-FFF2-40B4-BE49-F238E27FC236}">
                <a16:creationId xmlns:a16="http://schemas.microsoft.com/office/drawing/2014/main" id="{5FCB4387-D8EF-D941-9148-D6478B58D9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31771" y="-991108"/>
            <a:ext cx="878681" cy="878681"/>
          </a:xfrm>
          <a:prstGeom prst="rect">
            <a:avLst/>
          </a:prstGeom>
        </p:spPr>
      </p:pic>
      <p:pic>
        <p:nvPicPr>
          <p:cNvPr id="6" name="Correct sound effect and wrong sound effect (mp3cut.net) (1)">
            <a:hlinkClick r:id="" action="ppaction://media"/>
            <a:extLst>
              <a:ext uri="{FF2B5EF4-FFF2-40B4-BE49-F238E27FC236}">
                <a16:creationId xmlns:a16="http://schemas.microsoft.com/office/drawing/2014/main" id="{CC941A22-AB02-259C-EA94-C99FC5FC872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26918" y="-991108"/>
            <a:ext cx="878681" cy="87868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1" presetClass="mediacall" presetSubtype="0" fill="hold" nodeType="withEffect">
                                  <p:stCondLst>
                                    <p:cond delay="0"/>
                                  </p:stCondLst>
                                  <p:childTnLst>
                                    <p:cmd type="call" cmd="playFrom(0.0)">
                                      <p:cBhvr>
                                        <p:cTn id="21" dur="862"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1" presetClass="mediacall" presetSubtype="0" fill="hold" nodeType="withEffect">
                                  <p:stCondLst>
                                    <p:cond delay="0"/>
                                  </p:stCondLst>
                                  <p:childTnLst>
                                    <p:cmd type="call" cmd="playFrom(0.0)">
                                      <p:cBhvr>
                                        <p:cTn id="35" dur="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
                </p:tgtEl>
              </p:cMediaNode>
            </p:audio>
            <p:audio>
              <p:cMediaNode vol="80000">
                <p:cTn id="37" fill="hold" display="0">
                  <p:stCondLst>
                    <p:cond delay="indefinite"/>
                  </p:stCondLst>
                  <p:endCondLst>
                    <p:cond evt="onStopAudio" delay="0">
                      <p:tgtEl>
                        <p:sldTgt/>
                      </p:tgtEl>
                    </p:cond>
                  </p:endCondLst>
                </p:cTn>
                <p:tgtEl>
                  <p:spTgt spid="6"/>
                </p:tgtEl>
              </p:cMediaNode>
            </p:audio>
          </p:childTnLst>
        </p:cTn>
      </p:par>
    </p:tnLst>
    <p:bldLst>
      <p:bldP spid="3" grpId="0"/>
      <p:bldP spid="24" grpId="0"/>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2356BE8-6912-DEC5-95E1-8A2C481C94A5}"/>
              </a:ext>
            </a:extLst>
          </p:cNvPr>
          <p:cNvSpPr/>
          <p:nvPr/>
        </p:nvSpPr>
        <p:spPr>
          <a:xfrm>
            <a:off x="0" y="0"/>
            <a:ext cx="18288000" cy="436291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8B6EF5-E4F3-1DB5-C7E8-DB47E3017C50}"/>
              </a:ext>
            </a:extLst>
          </p:cNvPr>
          <p:cNvSpPr txBox="1"/>
          <p:nvPr/>
        </p:nvSpPr>
        <p:spPr>
          <a:xfrm>
            <a:off x="838200" y="387195"/>
            <a:ext cx="16611600" cy="3492623"/>
          </a:xfrm>
          <a:prstGeom prst="rect">
            <a:avLst/>
          </a:prstGeom>
          <a:noFill/>
        </p:spPr>
        <p:txBody>
          <a:bodyPr wrap="square">
            <a:spAutoFit/>
          </a:bodyPr>
          <a:lstStyle/>
          <a:p>
            <a:pPr marL="0" marR="0" algn="just">
              <a:lnSpc>
                <a:spcPct val="150000"/>
              </a:lnSpc>
              <a:spcBef>
                <a:spcPts val="0"/>
              </a:spcBef>
              <a:spcAft>
                <a:spcPts val="0"/>
              </a:spcAft>
            </a:pPr>
            <a:r>
              <a:rPr lang="en-US" sz="3800" b="1" u="sng" dirty="0" err="1">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en-US" sz="3800" b="1" u="sng"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 2</a:t>
            </a:r>
            <a:r>
              <a:rPr lang="en-US" sz="3800" b="1" dirty="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3800" dirty="0">
                <a:effectLst/>
                <a:latin typeface="Arial" panose="020B0604020202020204" pitchFamily="34" charset="0"/>
                <a:ea typeface="Times New Roman" panose="02020603050405020304" pitchFamily="18" charset="0"/>
                <a:cs typeface="Arial" panose="020B0604020202020204" pitchFamily="34" charset="0"/>
              </a:rPr>
              <a:t> ta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trữ</a:t>
            </a:r>
            <a:r>
              <a:rPr lang="en-US" sz="3800" dirty="0">
                <a:effectLst/>
                <a:latin typeface="Arial" panose="020B0604020202020204" pitchFamily="34" charset="0"/>
                <a:ea typeface="Times New Roman" panose="02020603050405020304" pitchFamily="18" charset="0"/>
                <a:cs typeface="Arial" panose="020B0604020202020204" pitchFamily="34" charset="0"/>
              </a:rPr>
              <a:t> oxygen (O</a:t>
            </a:r>
            <a:r>
              <a:rPr lang="en-US" sz="38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kín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vỏ</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kim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chắc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chắn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3800" dirty="0">
                <a:effectLst/>
                <a:latin typeface="Arial" panose="020B0604020202020204" pitchFamily="34" charset="0"/>
                <a:ea typeface="Times New Roman" panose="02020603050405020304" pitchFamily="18" charset="0"/>
                <a:cs typeface="Arial" panose="020B0604020202020204" pitchFamily="34" charset="0"/>
              </a:rPr>
              <a:t> oxygen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này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sử</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800" dirty="0">
                <a:effectLst/>
                <a:latin typeface="Arial" panose="020B0604020202020204" pitchFamily="34" charset="0"/>
                <a:ea typeface="Times New Roman" panose="02020603050405020304" pitchFamily="18" charset="0"/>
                <a:cs typeface="Arial" panose="020B0604020202020204" pitchFamily="34" charset="0"/>
              </a:rPr>
              <a:t> y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tế</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3800" dirty="0">
                <a:effectLst/>
                <a:latin typeface="Arial" panose="020B0604020202020204" pitchFamily="34" charset="0"/>
                <a:ea typeface="Times New Roman" panose="02020603050405020304" pitchFamily="18" charset="0"/>
                <a:cs typeface="Arial" panose="020B0604020202020204" pitchFamily="34" charset="0"/>
              </a:rPr>
              <a:t>. 6 m</a:t>
            </a:r>
            <a:r>
              <a:rPr lang="en-US" sz="3800" baseline="30000" dirty="0">
                <a:effectLst/>
                <a:latin typeface="Arial" panose="020B0604020202020204" pitchFamily="34" charset="0"/>
                <a:ea typeface="Times New Roman" panose="02020603050405020304" pitchFamily="18" charset="0"/>
                <a:cs typeface="Arial" panose="020B0604020202020204" pitchFamily="34" charset="0"/>
              </a:rPr>
              <a:t>3</a:t>
            </a:r>
            <a:r>
              <a:rPr lang="en-US" sz="3800" baseline="-250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a:effectLst/>
                <a:latin typeface="Arial" panose="020B0604020202020204" pitchFamily="34" charset="0"/>
                <a:ea typeface="Times New Roman" panose="02020603050405020304" pitchFamily="18" charset="0"/>
                <a:cs typeface="Arial" panose="020B0604020202020204" pitchFamily="34" charset="0"/>
              </a:rPr>
              <a:t>oxygen ở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thường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nén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áp</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suất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vào</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kín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dung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3800" dirty="0">
                <a:effectLst/>
                <a:latin typeface="Arial" panose="020B0604020202020204" pitchFamily="34" charset="0"/>
                <a:ea typeface="Times New Roman" panose="02020603050405020304" pitchFamily="18" charset="0"/>
                <a:cs typeface="Arial" panose="020B0604020202020204" pitchFamily="34" charset="0"/>
              </a:rPr>
              <a:t> 40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lít</a:t>
            </a:r>
            <a:r>
              <a:rPr lang="en-US"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595EBC3-742C-390B-8D38-CEBA197BC7C1}"/>
              </a:ext>
            </a:extLst>
          </p:cNvPr>
          <p:cNvSpPr txBox="1"/>
          <p:nvPr/>
        </p:nvSpPr>
        <p:spPr>
          <a:xfrm>
            <a:off x="838200" y="8158943"/>
            <a:ext cx="15011400" cy="1738296"/>
          </a:xfrm>
          <a:prstGeom prst="rect">
            <a:avLst/>
          </a:prstGeom>
          <a:noFill/>
        </p:spPr>
        <p:txBody>
          <a:bodyPr wrap="square">
            <a:spAutoFit/>
          </a:bodyPr>
          <a:lstStyle/>
          <a:p>
            <a:pPr marL="742950" marR="0" lvl="0" indent="-742950" algn="just" defTabSz="914400" rtl="0" eaLnBrk="1" fontAlgn="auto" latinLnBrk="0" hangingPunct="1">
              <a:lnSpc>
                <a:spcPct val="150000"/>
              </a:lnSpc>
              <a:spcBef>
                <a:spcPts val="0"/>
              </a:spcBef>
              <a:spcAft>
                <a:spcPts val="0"/>
              </a:spcAft>
              <a:buClrTx/>
              <a:buSzTx/>
              <a:buFont typeface="+mj-lt"/>
              <a:buAutoNum type="alphaLcParenR" startAt="4"/>
              <a:tabLst/>
              <a:defRPr/>
            </a:pP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 điều kiện áp suất bình thường, nhiệt độ sôi của oxygen rất cao (khoảng </a:t>
            </a:r>
            <a:r>
              <a:rPr kumimoji="0" lang="vi-VN" sz="38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183</a:t>
            </a:r>
            <a:r>
              <a:rPr kumimoji="0" lang="en-US" sz="3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a:t>
            </a:r>
            <a:r>
              <a:rPr kumimoji="0" lang="vi-VN" sz="38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88FC6E6-DD54-9D65-907D-AFAC62535F96}"/>
              </a:ext>
            </a:extLst>
          </p:cNvPr>
          <p:cNvSpPr txBox="1"/>
          <p:nvPr/>
        </p:nvSpPr>
        <p:spPr>
          <a:xfrm>
            <a:off x="838200" y="4478776"/>
            <a:ext cx="15011400" cy="3492623"/>
          </a:xfrm>
          <a:prstGeom prst="rect">
            <a:avLst/>
          </a:prstGeom>
          <a:noFill/>
        </p:spPr>
        <p:txBody>
          <a:bodyPr wrap="square">
            <a:spAutoFit/>
          </a:bodyPr>
          <a:lstStyle/>
          <a:p>
            <a:pPr marL="742950" marR="0" lvl="0" indent="-742950" algn="just" defTabSz="914400" rtl="0" eaLnBrk="1" fontAlgn="auto" latinLnBrk="0" hangingPunct="1">
              <a:lnSpc>
                <a:spcPct val="150000"/>
              </a:lnSpc>
              <a:spcBef>
                <a:spcPts val="0"/>
              </a:spcBef>
              <a:spcAft>
                <a:spcPts val="0"/>
              </a:spcAft>
              <a:buClrTx/>
              <a:buSzTx/>
              <a:buFont typeface="+mj-lt"/>
              <a:buAutoNum type="alphaLcParenR" startAt="3"/>
              <a:tabLst/>
              <a:defRPr/>
            </a:pP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mở van để oxygen thoát ra để sử dụng thì oxygen chuyển từ thể lỏng sang thể khí vì khi gặp môi trường có áp suất bình thường nên nó lập tức hóa hơi tại chỗ van mở và trong ống dẫn khí từ van ra ngoài.</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373F3FD1-801D-41E1-54C5-63BCC56318D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6764000" y="8589267"/>
            <a:ext cx="941036" cy="964273"/>
          </a:xfrm>
          <a:prstGeom prst="rect">
            <a:avLst/>
          </a:prstGeom>
        </p:spPr>
      </p:pic>
      <p:pic>
        <p:nvPicPr>
          <p:cNvPr id="28" name="Picture 27">
            <a:extLst>
              <a:ext uri="{FF2B5EF4-FFF2-40B4-BE49-F238E27FC236}">
                <a16:creationId xmlns:a16="http://schemas.microsoft.com/office/drawing/2014/main" id="{94827DA1-05F8-05D1-A737-1FC6BD9C7809}"/>
              </a:ext>
            </a:extLst>
          </p:cNvPr>
          <p:cNvPicPr>
            <a:picLocks noChangeAspect="1"/>
          </p:cNvPicPr>
          <p:nvPr/>
        </p:nvPicPr>
        <p:blipFill>
          <a:blip r:embed="rId7"/>
          <a:stretch>
            <a:fillRect/>
          </a:stretch>
        </p:blipFill>
        <p:spPr>
          <a:xfrm>
            <a:off x="16764000" y="5640881"/>
            <a:ext cx="968274" cy="964273"/>
          </a:xfrm>
          <a:prstGeom prst="rect">
            <a:avLst/>
          </a:prstGeom>
        </p:spPr>
      </p:pic>
      <p:pic>
        <p:nvPicPr>
          <p:cNvPr id="2" name="Correct sound effect and wrong sound effect (mp3cut.net)">
            <a:hlinkClick r:id="" action="ppaction://media"/>
            <a:extLst>
              <a:ext uri="{FF2B5EF4-FFF2-40B4-BE49-F238E27FC236}">
                <a16:creationId xmlns:a16="http://schemas.microsoft.com/office/drawing/2014/main" id="{84300A0C-DA58-55D5-1881-3BB236CEE1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1" y="-991108"/>
            <a:ext cx="878681" cy="8786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D9F4A9FC-CA48-0BE0-D110-00DD2F07CE2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8" y="-991108"/>
            <a:ext cx="878681" cy="878681"/>
          </a:xfrm>
          <a:prstGeom prst="rect">
            <a:avLst/>
          </a:prstGeom>
        </p:spPr>
      </p:pic>
    </p:spTree>
    <p:extLst>
      <p:ext uri="{BB962C8B-B14F-4D97-AF65-F5344CB8AC3E}">
        <p14:creationId xmlns:p14="http://schemas.microsoft.com/office/powerpoint/2010/main" val="60691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1" presetClass="mediacall" presetSubtype="0" fill="hold" nodeType="withEffect">
                                  <p:stCondLst>
                                    <p:cond delay="0"/>
                                  </p:stCondLst>
                                  <p:childTnLst>
                                    <p:cmd type="call" cmd="playFrom(0.0)">
                                      <p:cBhvr>
                                        <p:cTn id="16" dur="835"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1" presetClass="mediacall" presetSubtype="0" fill="hold" nodeType="withEffect">
                                  <p:stCondLst>
                                    <p:cond delay="0"/>
                                  </p:stCondLst>
                                  <p:childTnLst>
                                    <p:cmd type="call" cmd="playFrom(0.0)">
                                      <p:cBhvr>
                                        <p:cTn id="30" dur="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4"/>
                </p:tgtEl>
              </p:cMediaNode>
            </p:audio>
          </p:childTnLst>
        </p:cTn>
      </p:par>
    </p:tnLst>
    <p:bldLst>
      <p:bldP spid="24"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5602A1-D1D5-BE23-9FF0-C52A7FF6D375}"/>
              </a:ext>
            </a:extLst>
          </p:cNvPr>
          <p:cNvGrpSpPr/>
          <p:nvPr/>
        </p:nvGrpSpPr>
        <p:grpSpPr>
          <a:xfrm>
            <a:off x="1534887" y="372847"/>
            <a:ext cx="2743200" cy="3551453"/>
            <a:chOff x="1587205" y="2446208"/>
            <a:chExt cx="2865099" cy="3709268"/>
          </a:xfrm>
        </p:grpSpPr>
        <p:sp>
          <p:nvSpPr>
            <p:cNvPr id="4" name="Freeform 4"/>
            <p:cNvSpPr/>
            <p:nvPr/>
          </p:nvSpPr>
          <p:spPr>
            <a:xfrm flipH="1">
              <a:off x="1587205" y="3625251"/>
              <a:ext cx="2410614" cy="2530225"/>
            </a:xfrm>
            <a:custGeom>
              <a:avLst/>
              <a:gdLst/>
              <a:ahLst/>
              <a:cxnLst/>
              <a:rect l="l" t="t" r="r" b="b"/>
              <a:pathLst>
                <a:path w="2410614" h="2530225">
                  <a:moveTo>
                    <a:pt x="2410615" y="0"/>
                  </a:moveTo>
                  <a:lnTo>
                    <a:pt x="0" y="0"/>
                  </a:lnTo>
                  <a:lnTo>
                    <a:pt x="0" y="2530225"/>
                  </a:lnTo>
                  <a:lnTo>
                    <a:pt x="2410615" y="2530225"/>
                  </a:lnTo>
                  <a:lnTo>
                    <a:pt x="241061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60955">
              <a:off x="3134384" y="2446208"/>
              <a:ext cx="1317920" cy="2704687"/>
            </a:xfrm>
            <a:custGeom>
              <a:avLst/>
              <a:gdLst/>
              <a:ahLst/>
              <a:cxnLst/>
              <a:rect l="l" t="t" r="r" b="b"/>
              <a:pathLst>
                <a:path w="1317920" h="2704687">
                  <a:moveTo>
                    <a:pt x="0" y="0"/>
                  </a:moveTo>
                  <a:lnTo>
                    <a:pt x="1317920" y="0"/>
                  </a:lnTo>
                  <a:lnTo>
                    <a:pt x="1317920" y="2704687"/>
                  </a:lnTo>
                  <a:lnTo>
                    <a:pt x="0" y="2704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aphicFrame>
        <p:nvGraphicFramePr>
          <p:cNvPr id="3" name="Table 3"/>
          <p:cNvGraphicFramePr>
            <a:graphicFrameLocks noGrp="1"/>
          </p:cNvGraphicFramePr>
          <p:nvPr>
            <p:extLst>
              <p:ext uri="{D42A27DB-BD31-4B8C-83A1-F6EECF244321}">
                <p14:modId xmlns:p14="http://schemas.microsoft.com/office/powerpoint/2010/main" val="591696953"/>
              </p:ext>
            </p:extLst>
          </p:nvPr>
        </p:nvGraphicFramePr>
        <p:xfrm>
          <a:off x="1524001" y="3238500"/>
          <a:ext cx="7619999" cy="1215738"/>
        </p:xfrm>
        <a:graphic>
          <a:graphicData uri="http://schemas.openxmlformats.org/drawingml/2006/table">
            <a:tbl>
              <a:tblPr/>
              <a:tblGrid>
                <a:gridCol w="7619999">
                  <a:extLst>
                    <a:ext uri="{9D8B030D-6E8A-4147-A177-3AD203B41FA5}">
                      <a16:colId xmlns:a16="http://schemas.microsoft.com/office/drawing/2014/main" val="20000"/>
                    </a:ext>
                  </a:extLst>
                </a:gridCol>
              </a:tblGrid>
              <a:tr h="1215738">
                <a:tc>
                  <a:txBody>
                    <a:bodyPr/>
                    <a:lstStyle/>
                    <a:p>
                      <a:pPr algn="ctr">
                        <a:lnSpc>
                          <a:spcPts val="4950"/>
                        </a:lnSpc>
                        <a:defRPr/>
                      </a:pPr>
                      <a:r>
                        <a:rPr lang="en-US" sz="4800" b="1" spc="0" dirty="0">
                          <a:solidFill>
                            <a:srgbClr val="000000"/>
                          </a:solidFill>
                          <a:latin typeface="Arial" panose="020B0604020202020204" pitchFamily="34" charset="0"/>
                          <a:cs typeface="Arial" panose="020B0604020202020204" pitchFamily="34" charset="0"/>
                        </a:rPr>
                        <a:t>Em </a:t>
                      </a:r>
                      <a:r>
                        <a:rPr lang="en-US" sz="4800" b="1" spc="0" dirty="0" err="1">
                          <a:solidFill>
                            <a:srgbClr val="000000"/>
                          </a:solidFill>
                          <a:latin typeface="Arial" panose="020B0604020202020204" pitchFamily="34" charset="0"/>
                          <a:cs typeface="Arial" panose="020B0604020202020204" pitchFamily="34" charset="0"/>
                        </a:rPr>
                        <a:t>có</a:t>
                      </a:r>
                      <a:r>
                        <a:rPr lang="en-US" sz="4800" b="1" spc="0" dirty="0">
                          <a:solidFill>
                            <a:srgbClr val="000000"/>
                          </a:solidFill>
                          <a:latin typeface="Arial" panose="020B0604020202020204" pitchFamily="34" charset="0"/>
                          <a:cs typeface="Arial" panose="020B0604020202020204" pitchFamily="34" charset="0"/>
                        </a:rPr>
                        <a:t> </a:t>
                      </a:r>
                      <a:r>
                        <a:rPr lang="en-US" sz="4800" b="1" spc="0" dirty="0" err="1">
                          <a:solidFill>
                            <a:srgbClr val="000000"/>
                          </a:solidFill>
                          <a:latin typeface="Arial" panose="020B0604020202020204" pitchFamily="34" charset="0"/>
                          <a:cs typeface="Arial" panose="020B0604020202020204" pitchFamily="34" charset="0"/>
                        </a:rPr>
                        <a:t>thể</a:t>
                      </a:r>
                      <a:r>
                        <a:rPr lang="en-US" sz="4800" b="1" spc="0" dirty="0">
                          <a:solidFill>
                            <a:srgbClr val="000000"/>
                          </a:solidFill>
                          <a:latin typeface="Arial" panose="020B0604020202020204" pitchFamily="34" charset="0"/>
                          <a:cs typeface="Arial" panose="020B0604020202020204" pitchFamily="34" charset="0"/>
                        </a:rPr>
                        <a:t> (SGK - tr.9)</a:t>
                      </a:r>
                      <a:endParaRPr lang="en-US" sz="1100" b="1" spc="0" dirty="0">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6DC9A2"/>
                    </a:solidFill>
                  </a:tcPr>
                </a:tc>
                <a:extLst>
                  <a:ext uri="{0D108BD9-81ED-4DB2-BD59-A6C34878D82A}">
                    <a16:rowId xmlns:a16="http://schemas.microsoft.com/office/drawing/2014/main" val="10000"/>
                  </a:ext>
                </a:extLst>
              </a:tr>
            </a:tbl>
          </a:graphicData>
        </a:graphic>
      </p:graphicFrame>
      <p:sp>
        <p:nvSpPr>
          <p:cNvPr id="8" name="TextBox 7">
            <a:extLst>
              <a:ext uri="{FF2B5EF4-FFF2-40B4-BE49-F238E27FC236}">
                <a16:creationId xmlns:a16="http://schemas.microsoft.com/office/drawing/2014/main" id="{0F09679E-5D86-E75B-8D44-8C5EBA90E85E}"/>
              </a:ext>
            </a:extLst>
          </p:cNvPr>
          <p:cNvSpPr txBox="1"/>
          <p:nvPr/>
        </p:nvSpPr>
        <p:spPr>
          <a:xfrm>
            <a:off x="0" y="876300"/>
            <a:ext cx="18288000" cy="1107996"/>
          </a:xfrm>
          <a:prstGeom prst="rect">
            <a:avLst/>
          </a:prstGeom>
          <a:noFill/>
        </p:spPr>
        <p:txBody>
          <a:bodyPr wrap="square" rtlCol="0">
            <a:spAutoFit/>
          </a:bodyPr>
          <a:lstStyle/>
          <a:p>
            <a:pPr algn="ctr"/>
            <a:r>
              <a:rPr lang="en-US" sz="6600" b="1" dirty="0">
                <a:solidFill>
                  <a:srgbClr val="D4152B"/>
                </a:solidFill>
                <a:latin typeface="Arial" panose="020B0604020202020204" pitchFamily="34" charset="0"/>
                <a:cs typeface="Arial" panose="020B0604020202020204" pitchFamily="34" charset="0"/>
              </a:rPr>
              <a:t>VẬN DỤNG</a:t>
            </a:r>
          </a:p>
        </p:txBody>
      </p:sp>
      <p:sp>
        <p:nvSpPr>
          <p:cNvPr id="11" name="TextBox 10">
            <a:extLst>
              <a:ext uri="{FF2B5EF4-FFF2-40B4-BE49-F238E27FC236}">
                <a16:creationId xmlns:a16="http://schemas.microsoft.com/office/drawing/2014/main" id="{3F8EB5F5-B50C-766C-DA4B-E564CF3E4A37}"/>
              </a:ext>
            </a:extLst>
          </p:cNvPr>
          <p:cNvSpPr txBox="1"/>
          <p:nvPr/>
        </p:nvSpPr>
        <p:spPr>
          <a:xfrm>
            <a:off x="1371600" y="4800844"/>
            <a:ext cx="11517086" cy="4594912"/>
          </a:xfrm>
          <a:prstGeom prst="rect">
            <a:avLst/>
          </a:prstGeom>
          <a:noFill/>
        </p:spPr>
        <p:txBody>
          <a:bodyPr wrap="square">
            <a:spAutoFit/>
          </a:bodyPr>
          <a:lstStyle/>
          <a:p>
            <a:pPr marL="742950" indent="-742950" algn="just">
              <a:lnSpc>
                <a:spcPct val="150000"/>
              </a:lnSpc>
              <a:buFont typeface="+mj-lt"/>
              <a:buAutoNum type="arabicPeriod"/>
            </a:pPr>
            <a:r>
              <a:rPr lang="vi-VN" sz="4000" dirty="0">
                <a:latin typeface="Arial" panose="020B0604020202020204" pitchFamily="34" charset="0"/>
                <a:cs typeface="Arial" panose="020B0604020202020204" pitchFamily="34" charset="0"/>
              </a:rPr>
              <a:t>Giải thích được sự khác nhau giữa các thể của chất và cơ chế của sự chuyển thể.</a:t>
            </a:r>
          </a:p>
          <a:p>
            <a:pPr marL="742950" indent="-742950" algn="just">
              <a:lnSpc>
                <a:spcPct val="150000"/>
              </a:lnSpc>
              <a:buFont typeface="+mj-lt"/>
              <a:buAutoNum type="arabicPeriod"/>
            </a:pPr>
            <a:r>
              <a:rPr lang="vi-VN" sz="4000" dirty="0">
                <a:latin typeface="Arial" panose="020B0604020202020204" pitchFamily="34" charset="0"/>
                <a:cs typeface="Arial" panose="020B0604020202020204" pitchFamily="34" charset="0"/>
              </a:rPr>
              <a:t>Tìm hiểu và trình bày được vai trò của sự chuyển thể đối với cuộc sống con người như vòng tuần hoàn nước, công nghệ đúc,…</a:t>
            </a:r>
          </a:p>
        </p:txBody>
      </p:sp>
      <p:pic>
        <p:nvPicPr>
          <p:cNvPr id="14" name="Picture 13">
            <a:extLst>
              <a:ext uri="{FF2B5EF4-FFF2-40B4-BE49-F238E27FC236}">
                <a16:creationId xmlns:a16="http://schemas.microsoft.com/office/drawing/2014/main" id="{EEE3ADE1-385B-F21C-0EF1-5236899CE14F}"/>
              </a:ext>
            </a:extLst>
          </p:cNvPr>
          <p:cNvPicPr>
            <a:picLocks noChangeAspect="1"/>
          </p:cNvPicPr>
          <p:nvPr/>
        </p:nvPicPr>
        <p:blipFill>
          <a:blip r:embed="rId6"/>
          <a:stretch>
            <a:fillRect/>
          </a:stretch>
        </p:blipFill>
        <p:spPr>
          <a:xfrm>
            <a:off x="13386752" y="4454238"/>
            <a:ext cx="4901248" cy="5077589"/>
          </a:xfrm>
          <a:prstGeom prst="rect">
            <a:avLst/>
          </a:prstGeom>
        </p:spPr>
      </p:pic>
    </p:spTree>
    <p:extLst>
      <p:ext uri="{BB962C8B-B14F-4D97-AF65-F5344CB8AC3E}">
        <p14:creationId xmlns:p14="http://schemas.microsoft.com/office/powerpoint/2010/main" val="3984197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69838832"/>
              </p:ext>
            </p:extLst>
          </p:nvPr>
        </p:nvGraphicFramePr>
        <p:xfrm>
          <a:off x="1028700" y="2606622"/>
          <a:ext cx="16230600" cy="5318589"/>
        </p:xfrm>
        <a:graphic>
          <a:graphicData uri="http://schemas.openxmlformats.org/drawingml/2006/table">
            <a:tbl>
              <a:tblPr/>
              <a:tblGrid>
                <a:gridCol w="4533900">
                  <a:extLst>
                    <a:ext uri="{9D8B030D-6E8A-4147-A177-3AD203B41FA5}">
                      <a16:colId xmlns:a16="http://schemas.microsoft.com/office/drawing/2014/main" val="20000"/>
                    </a:ext>
                  </a:extLst>
                </a:gridCol>
                <a:gridCol w="6248400">
                  <a:extLst>
                    <a:ext uri="{9D8B030D-6E8A-4147-A177-3AD203B41FA5}">
                      <a16:colId xmlns:a16="http://schemas.microsoft.com/office/drawing/2014/main" val="20002"/>
                    </a:ext>
                  </a:extLst>
                </a:gridCol>
                <a:gridCol w="5448300">
                  <a:extLst>
                    <a:ext uri="{9D8B030D-6E8A-4147-A177-3AD203B41FA5}">
                      <a16:colId xmlns:a16="http://schemas.microsoft.com/office/drawing/2014/main" val="353806933"/>
                    </a:ext>
                  </a:extLst>
                </a:gridCol>
              </a:tblGrid>
              <a:tr h="1019702">
                <a:tc gridSpan="3">
                  <a:txBody>
                    <a:bodyPr/>
                    <a:lstStyle/>
                    <a:p>
                      <a:pPr algn="ctr">
                        <a:lnSpc>
                          <a:spcPts val="4950"/>
                        </a:lnSpc>
                        <a:defRPr/>
                      </a:pPr>
                      <a:r>
                        <a:rPr lang="en-US" sz="4000" b="1" spc="0" dirty="0" err="1">
                          <a:solidFill>
                            <a:srgbClr val="000000"/>
                          </a:solidFill>
                          <a:latin typeface="Arial" panose="020B0604020202020204" pitchFamily="34" charset="0"/>
                          <a:cs typeface="Arial" panose="020B0604020202020204" pitchFamily="34" charset="0"/>
                        </a:rPr>
                        <a:t>Mô</a:t>
                      </a:r>
                      <a:r>
                        <a:rPr lang="en-US" sz="4000" b="1" spc="0" dirty="0">
                          <a:solidFill>
                            <a:srgbClr val="000000"/>
                          </a:solidFill>
                          <a:latin typeface="Arial" panose="020B0604020202020204" pitchFamily="34" charset="0"/>
                          <a:cs typeface="Arial" panose="020B0604020202020204" pitchFamily="34" charset="0"/>
                        </a:rPr>
                        <a:t> </a:t>
                      </a:r>
                      <a:r>
                        <a:rPr lang="en-US" sz="4000" b="1" spc="0" dirty="0" err="1">
                          <a:solidFill>
                            <a:srgbClr val="000000"/>
                          </a:solidFill>
                          <a:latin typeface="Arial" panose="020B0604020202020204" pitchFamily="34" charset="0"/>
                          <a:cs typeface="Arial" panose="020B0604020202020204" pitchFamily="34" charset="0"/>
                        </a:rPr>
                        <a:t>hình</a:t>
                      </a:r>
                      <a:r>
                        <a:rPr lang="en-US" sz="4000" b="1" spc="0" dirty="0">
                          <a:solidFill>
                            <a:srgbClr val="000000"/>
                          </a:solidFill>
                          <a:latin typeface="Arial" panose="020B0604020202020204" pitchFamily="34" charset="0"/>
                          <a:cs typeface="Arial" panose="020B0604020202020204" pitchFamily="34" charset="0"/>
                        </a:rPr>
                        <a:t> </a:t>
                      </a:r>
                      <a:r>
                        <a:rPr lang="en-US" sz="4000" b="1" spc="0" dirty="0" err="1">
                          <a:solidFill>
                            <a:srgbClr val="000000"/>
                          </a:solidFill>
                          <a:latin typeface="Arial" panose="020B0604020202020204" pitchFamily="34" charset="0"/>
                          <a:cs typeface="Arial" panose="020B0604020202020204" pitchFamily="34" charset="0"/>
                        </a:rPr>
                        <a:t>động</a:t>
                      </a:r>
                      <a:r>
                        <a:rPr lang="en-US" sz="4000" b="1" spc="0" dirty="0">
                          <a:solidFill>
                            <a:srgbClr val="000000"/>
                          </a:solidFill>
                          <a:latin typeface="Arial" panose="020B0604020202020204" pitchFamily="34" charset="0"/>
                          <a:cs typeface="Arial" panose="020B0604020202020204" pitchFamily="34" charset="0"/>
                        </a:rPr>
                        <a:t> </a:t>
                      </a:r>
                      <a:r>
                        <a:rPr lang="en-US" sz="4000" b="1" spc="0" dirty="0" err="1">
                          <a:solidFill>
                            <a:srgbClr val="000000"/>
                          </a:solidFill>
                          <a:latin typeface="Arial" panose="020B0604020202020204" pitchFamily="34" charset="0"/>
                          <a:cs typeface="Arial" panose="020B0604020202020204" pitchFamily="34" charset="0"/>
                        </a:rPr>
                        <a:t>học</a:t>
                      </a:r>
                      <a:r>
                        <a:rPr lang="en-US" sz="4000" b="1" spc="0" dirty="0">
                          <a:solidFill>
                            <a:srgbClr val="000000"/>
                          </a:solidFill>
                          <a:latin typeface="Arial" panose="020B0604020202020204" pitchFamily="34" charset="0"/>
                          <a:cs typeface="Arial" panose="020B0604020202020204" pitchFamily="34" charset="0"/>
                        </a:rPr>
                        <a:t> </a:t>
                      </a:r>
                      <a:r>
                        <a:rPr lang="en-US" sz="4000" b="1" spc="0" dirty="0" err="1">
                          <a:solidFill>
                            <a:srgbClr val="000000"/>
                          </a:solidFill>
                          <a:latin typeface="Arial" panose="020B0604020202020204" pitchFamily="34" charset="0"/>
                          <a:cs typeface="Arial" panose="020B0604020202020204" pitchFamily="34" charset="0"/>
                        </a:rPr>
                        <a:t>phân</a:t>
                      </a:r>
                      <a:r>
                        <a:rPr lang="en-US" sz="4000" b="1" spc="0" dirty="0">
                          <a:solidFill>
                            <a:srgbClr val="000000"/>
                          </a:solidFill>
                          <a:latin typeface="Arial" panose="020B0604020202020204" pitchFamily="34" charset="0"/>
                          <a:cs typeface="Arial" panose="020B0604020202020204" pitchFamily="34" charset="0"/>
                        </a:rPr>
                        <a:t> </a:t>
                      </a:r>
                      <a:r>
                        <a:rPr lang="en-US" sz="4000" b="1" spc="0" dirty="0" err="1">
                          <a:solidFill>
                            <a:srgbClr val="000000"/>
                          </a:solidFill>
                          <a:latin typeface="Arial" panose="020B0604020202020204" pitchFamily="34" charset="0"/>
                          <a:cs typeface="Arial" panose="020B0604020202020204" pitchFamily="34" charset="0"/>
                        </a:rPr>
                        <a:t>tử</a:t>
                      </a:r>
                      <a:r>
                        <a:rPr lang="en-US" sz="4000" b="1" spc="0" dirty="0">
                          <a:solidFill>
                            <a:srgbClr val="000000"/>
                          </a:solidFill>
                          <a:latin typeface="Arial" panose="020B0604020202020204" pitchFamily="34" charset="0"/>
                          <a:cs typeface="Arial" panose="020B0604020202020204" pitchFamily="34" charset="0"/>
                        </a:rPr>
                        <a:t> </a:t>
                      </a:r>
                      <a:r>
                        <a:rPr lang="en-US" sz="4000" b="1" spc="0" dirty="0" err="1">
                          <a:solidFill>
                            <a:srgbClr val="000000"/>
                          </a:solidFill>
                          <a:latin typeface="Arial" panose="020B0604020202020204" pitchFamily="34" charset="0"/>
                          <a:cs typeface="Arial" panose="020B0604020202020204" pitchFamily="34" charset="0"/>
                        </a:rPr>
                        <a:t>về</a:t>
                      </a:r>
                      <a:r>
                        <a:rPr lang="en-US" sz="4000" b="1" spc="0" dirty="0">
                          <a:solidFill>
                            <a:srgbClr val="000000"/>
                          </a:solidFill>
                          <a:latin typeface="Arial" panose="020B0604020202020204" pitchFamily="34" charset="0"/>
                          <a:cs typeface="Arial" panose="020B0604020202020204" pitchFamily="34" charset="0"/>
                        </a:rPr>
                        <a:t> </a:t>
                      </a:r>
                      <a:r>
                        <a:rPr lang="en-US" sz="4000" b="1" spc="0" dirty="0" err="1">
                          <a:solidFill>
                            <a:srgbClr val="000000"/>
                          </a:solidFill>
                          <a:latin typeface="Arial" panose="020B0604020202020204" pitchFamily="34" charset="0"/>
                          <a:cs typeface="Arial" panose="020B0604020202020204" pitchFamily="34" charset="0"/>
                        </a:rPr>
                        <a:t>cấu</a:t>
                      </a:r>
                      <a:r>
                        <a:rPr lang="en-US" sz="4000" b="1" spc="0" dirty="0">
                          <a:solidFill>
                            <a:srgbClr val="000000"/>
                          </a:solidFill>
                          <a:latin typeface="Arial" panose="020B0604020202020204" pitchFamily="34" charset="0"/>
                          <a:cs typeface="Arial" panose="020B0604020202020204" pitchFamily="34" charset="0"/>
                        </a:rPr>
                        <a:t> </a:t>
                      </a:r>
                      <a:r>
                        <a:rPr lang="en-US" sz="4000" b="1" spc="0" dirty="0" err="1">
                          <a:solidFill>
                            <a:srgbClr val="000000"/>
                          </a:solidFill>
                          <a:latin typeface="Arial" panose="020B0604020202020204" pitchFamily="34" charset="0"/>
                          <a:cs typeface="Arial" panose="020B0604020202020204" pitchFamily="34" charset="0"/>
                        </a:rPr>
                        <a:t>tạo</a:t>
                      </a:r>
                      <a:r>
                        <a:rPr lang="en-US" sz="4000" b="1" spc="0" dirty="0">
                          <a:solidFill>
                            <a:srgbClr val="000000"/>
                          </a:solidFill>
                          <a:latin typeface="Arial" panose="020B0604020202020204" pitchFamily="34" charset="0"/>
                          <a:cs typeface="Arial" panose="020B0604020202020204" pitchFamily="34" charset="0"/>
                        </a:rPr>
                        <a:t> </a:t>
                      </a:r>
                      <a:r>
                        <a:rPr lang="en-US" sz="4000" b="1" spc="0" dirty="0" err="1">
                          <a:solidFill>
                            <a:srgbClr val="000000"/>
                          </a:solidFill>
                          <a:latin typeface="Arial" panose="020B0604020202020204" pitchFamily="34" charset="0"/>
                          <a:cs typeface="Arial" panose="020B0604020202020204" pitchFamily="34" charset="0"/>
                        </a:rPr>
                        <a:t>chất</a:t>
                      </a:r>
                      <a:r>
                        <a:rPr lang="en-US" sz="4000" b="1" spc="0" dirty="0">
                          <a:solidFill>
                            <a:srgbClr val="000000"/>
                          </a:solidFill>
                          <a:latin typeface="Arial" panose="020B0604020202020204" pitchFamily="34" charset="0"/>
                          <a:cs typeface="Arial" panose="020B0604020202020204" pitchFamily="34" charset="0"/>
                        </a:rPr>
                        <a:t>:</a:t>
                      </a:r>
                      <a:endParaRPr lang="en-US" sz="4000" b="1" spc="0" dirty="0">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9C9C5"/>
                    </a:solidFill>
                  </a:tcPr>
                </a:tc>
                <a:tc hMerge="1">
                  <a:txBody>
                    <a:bodyPr/>
                    <a:lstStyle/>
                    <a:p>
                      <a:endParaRPr dirty="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CBCD8"/>
                    </a:solidFill>
                  </a:tcPr>
                </a:tc>
                <a:tc hMerge="1">
                  <a:txBody>
                    <a:bodyPr/>
                    <a:lstStyle/>
                    <a:p>
                      <a:endParaRPr lang="en-US"/>
                    </a:p>
                  </a:txBody>
                  <a:tcPr/>
                </a:tc>
                <a:extLst>
                  <a:ext uri="{0D108BD9-81ED-4DB2-BD59-A6C34878D82A}">
                    <a16:rowId xmlns:a16="http://schemas.microsoft.com/office/drawing/2014/main" val="10000"/>
                  </a:ext>
                </a:extLst>
              </a:tr>
              <a:tr h="1444857">
                <a:tc>
                  <a:txBody>
                    <a:bodyPr/>
                    <a:lstStyle/>
                    <a:p>
                      <a:pPr algn="just">
                        <a:lnSpc>
                          <a:spcPct val="150000"/>
                        </a:lnSpc>
                        <a:defRPr/>
                      </a:pPr>
                      <a:r>
                        <a:rPr lang="vi-VN" sz="3600" dirty="0">
                          <a:solidFill>
                            <a:srgbClr val="000000"/>
                          </a:solidFill>
                          <a:latin typeface="Arial" panose="020B0604020202020204" pitchFamily="34" charset="0"/>
                          <a:cs typeface="Arial" panose="020B0604020202020204" pitchFamily="34" charset="0"/>
                        </a:rPr>
                        <a:t>Các chất được cấu tạo từ các hạt riêng biệt là phân tử.</a:t>
                      </a:r>
                    </a:p>
                  </a:txBody>
                  <a:tcPr marL="142875" marR="142875" marT="142875" marB="142875">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defRPr/>
                      </a:pPr>
                      <a:r>
                        <a:rPr lang="en-US" sz="3600" dirty="0" err="1">
                          <a:solidFill>
                            <a:srgbClr val="000000"/>
                          </a:solidFill>
                          <a:latin typeface="Arial" panose="020B0604020202020204" pitchFamily="34" charset="0"/>
                          <a:cs typeface="Arial" panose="020B0604020202020204" pitchFamily="34" charset="0"/>
                        </a:rPr>
                        <a:t>Các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phân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tử</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chuyển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động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không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ngừng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Nhiệt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độ</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của</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vật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cao</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thì</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tốc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độ</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chuyển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động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của</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các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phân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tử</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cấu</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tạo</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nên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vật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lớn</a:t>
                      </a:r>
                      <a:r>
                        <a:rPr lang="en-US" sz="3600" dirty="0">
                          <a:solidFill>
                            <a:srgbClr val="000000"/>
                          </a:solidFill>
                          <a:latin typeface="Arial" panose="020B0604020202020204" pitchFamily="34" charset="0"/>
                          <a:cs typeface="Arial" panose="020B0604020202020204" pitchFamily="34" charset="0"/>
                        </a:rPr>
                        <a:t>.</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defRPr/>
                      </a:pP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hút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đẩy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chung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liên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a:t>
                      </a:r>
                    </a:p>
                  </a:txBody>
                  <a:tcPr marL="142875" marR="142875" marT="142875" marB="142875">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3" name="Table 3"/>
          <p:cNvGraphicFramePr>
            <a:graphicFrameLocks noGrp="1"/>
          </p:cNvGraphicFramePr>
          <p:nvPr>
            <p:extLst>
              <p:ext uri="{D42A27DB-BD31-4B8C-83A1-F6EECF244321}">
                <p14:modId xmlns:p14="http://schemas.microsoft.com/office/powerpoint/2010/main" val="3901827048"/>
              </p:ext>
            </p:extLst>
          </p:nvPr>
        </p:nvGraphicFramePr>
        <p:xfrm>
          <a:off x="1028700" y="8476650"/>
          <a:ext cx="16230600" cy="1044294"/>
        </p:xfrm>
        <a:graphic>
          <a:graphicData uri="http://schemas.openxmlformats.org/drawingml/2006/table">
            <a:tbl>
              <a:tblPr/>
              <a:tblGrid>
                <a:gridCol w="16230600">
                  <a:extLst>
                    <a:ext uri="{9D8B030D-6E8A-4147-A177-3AD203B41FA5}">
                      <a16:colId xmlns:a16="http://schemas.microsoft.com/office/drawing/2014/main" val="20002"/>
                    </a:ext>
                  </a:extLst>
                </a:gridCol>
              </a:tblGrid>
              <a:tr h="1044294">
                <a:tc>
                  <a:txBody>
                    <a:bodyPr/>
                    <a:lstStyle/>
                    <a:p>
                      <a:pPr algn="ctr">
                        <a:lnSpc>
                          <a:spcPct val="100000"/>
                        </a:lnSpc>
                        <a:defRPr/>
                      </a:pP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có</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chuyển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từ</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này</a:t>
                      </a:r>
                      <a:r>
                        <a:rPr lang="en-US" sz="4000" b="1" dirty="0">
                          <a:latin typeface="Arial" panose="020B0604020202020204" pitchFamily="34" charset="0"/>
                          <a:cs typeface="Arial" panose="020B0604020202020204" pitchFamily="34" charset="0"/>
                        </a:rPr>
                        <a:t> sang </a:t>
                      </a:r>
                      <a:r>
                        <a:rPr lang="en-US" sz="4000" b="1" dirty="0" err="1">
                          <a:latin typeface="Arial" panose="020B0604020202020204" pitchFamily="34" charset="0"/>
                          <a:cs typeface="Arial" panose="020B0604020202020204" pitchFamily="34" charset="0"/>
                        </a:rPr>
                        <a:t>thể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khác</a:t>
                      </a:r>
                      <a:r>
                        <a:rPr lang="en-US" sz="4000" b="1" dirty="0">
                          <a:latin typeface="Arial" panose="020B0604020202020204" pitchFamily="34" charset="0"/>
                          <a:cs typeface="Arial" panose="020B0604020202020204" pitchFamily="34" charset="0"/>
                        </a:rPr>
                        <a:t>.</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CBCD8"/>
                    </a:solidFill>
                  </a:tcPr>
                </a:tc>
                <a:extLst>
                  <a:ext uri="{0D108BD9-81ED-4DB2-BD59-A6C34878D82A}">
                    <a16:rowId xmlns:a16="http://schemas.microsoft.com/office/drawing/2014/main" val="10000"/>
                  </a:ext>
                </a:extLst>
              </a:tr>
            </a:tbl>
          </a:graphicData>
        </a:graphic>
      </p:graphicFrame>
      <p:sp>
        <p:nvSpPr>
          <p:cNvPr id="4" name="AutoShape 4"/>
          <p:cNvSpPr/>
          <p:nvPr/>
        </p:nvSpPr>
        <p:spPr>
          <a:xfrm>
            <a:off x="4267200" y="1423288"/>
            <a:ext cx="1956742" cy="0"/>
          </a:xfrm>
          <a:prstGeom prst="line">
            <a:avLst/>
          </a:prstGeom>
          <a:ln w="19050" cap="flat">
            <a:solidFill>
              <a:srgbClr val="000000"/>
            </a:solidFill>
            <a:prstDash val="solid"/>
            <a:headEnd type="none" w="sm" len="sm"/>
            <a:tailEnd type="none" w="sm" len="sm"/>
          </a:ln>
        </p:spPr>
      </p:sp>
      <p:sp>
        <p:nvSpPr>
          <p:cNvPr id="5" name="AutoShape 5"/>
          <p:cNvSpPr/>
          <p:nvPr/>
        </p:nvSpPr>
        <p:spPr>
          <a:xfrm>
            <a:off x="11963400" y="1423288"/>
            <a:ext cx="1942381" cy="0"/>
          </a:xfrm>
          <a:prstGeom prst="line">
            <a:avLst/>
          </a:prstGeom>
          <a:ln w="19050" cap="flat">
            <a:solidFill>
              <a:srgbClr val="000000"/>
            </a:solidFill>
            <a:prstDash val="solid"/>
            <a:headEnd type="none" w="sm" len="sm"/>
            <a:tailEnd type="none" w="sm" len="sm"/>
          </a:ln>
        </p:spPr>
      </p:sp>
      <p:grpSp>
        <p:nvGrpSpPr>
          <p:cNvPr id="19" name="Group 18">
            <a:extLst>
              <a:ext uri="{FF2B5EF4-FFF2-40B4-BE49-F238E27FC236}">
                <a16:creationId xmlns:a16="http://schemas.microsoft.com/office/drawing/2014/main" id="{5B3B1B55-C1D1-EAC8-3346-984177E913A5}"/>
              </a:ext>
            </a:extLst>
          </p:cNvPr>
          <p:cNvGrpSpPr/>
          <p:nvPr/>
        </p:nvGrpSpPr>
        <p:grpSpPr>
          <a:xfrm>
            <a:off x="381000" y="377101"/>
            <a:ext cx="3017345" cy="3017345"/>
            <a:chOff x="3541586" y="5406155"/>
            <a:chExt cx="3017345" cy="3017345"/>
          </a:xfrm>
        </p:grpSpPr>
        <p:grpSp>
          <p:nvGrpSpPr>
            <p:cNvPr id="6" name="Group 6"/>
            <p:cNvGrpSpPr/>
            <p:nvPr/>
          </p:nvGrpSpPr>
          <p:grpSpPr>
            <a:xfrm>
              <a:off x="3541586" y="5406155"/>
              <a:ext cx="3017345" cy="301734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sp>
          <p:sp>
            <p:nvSpPr>
              <p:cNvPr id="8" name="TextBox 8"/>
              <p:cNvSpPr txBox="1"/>
              <p:nvPr/>
            </p:nvSpPr>
            <p:spPr>
              <a:xfrm>
                <a:off x="76200" y="104775"/>
                <a:ext cx="660400" cy="631825"/>
              </a:xfrm>
              <a:prstGeom prst="rect">
                <a:avLst/>
              </a:prstGeom>
            </p:spPr>
            <p:txBody>
              <a:bodyPr lIns="0" tIns="0" rIns="0" bIns="0" rtlCol="0" anchor="ctr"/>
              <a:lstStyle/>
              <a:p>
                <a:pPr algn="ctr">
                  <a:lnSpc>
                    <a:spcPts val="3300"/>
                  </a:lnSpc>
                </a:pPr>
                <a:endParaRPr/>
              </a:p>
            </p:txBody>
          </p:sp>
        </p:grpSp>
        <p:grpSp>
          <p:nvGrpSpPr>
            <p:cNvPr id="9" name="Group 9"/>
            <p:cNvGrpSpPr/>
            <p:nvPr/>
          </p:nvGrpSpPr>
          <p:grpSpPr>
            <a:xfrm>
              <a:off x="3906483" y="5943788"/>
              <a:ext cx="2233479" cy="1945157"/>
              <a:chOff x="0" y="0"/>
              <a:chExt cx="2977972" cy="2593543"/>
            </a:xfrm>
          </p:grpSpPr>
          <p:sp>
            <p:nvSpPr>
              <p:cNvPr id="10" name="Freeform 10"/>
              <p:cNvSpPr/>
              <p:nvPr/>
            </p:nvSpPr>
            <p:spPr>
              <a:xfrm>
                <a:off x="0" y="0"/>
                <a:ext cx="2977972" cy="2593543"/>
              </a:xfrm>
              <a:custGeom>
                <a:avLst/>
                <a:gdLst/>
                <a:ahLst/>
                <a:cxnLst/>
                <a:rect l="l" t="t" r="r" b="b"/>
                <a:pathLst>
                  <a:path w="2977972" h="2593543">
                    <a:moveTo>
                      <a:pt x="0" y="0"/>
                    </a:moveTo>
                    <a:lnTo>
                      <a:pt x="2977972" y="0"/>
                    </a:lnTo>
                    <a:lnTo>
                      <a:pt x="2977972" y="2593543"/>
                    </a:lnTo>
                    <a:lnTo>
                      <a:pt x="0" y="25935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1857207" y="990303"/>
                <a:ext cx="653006" cy="788448"/>
                <a:chOff x="0" y="0"/>
                <a:chExt cx="812800" cy="981386"/>
              </a:xfrm>
            </p:grpSpPr>
            <p:sp>
              <p:nvSpPr>
                <p:cNvPr id="12" name="Freeform 12"/>
                <p:cNvSpPr/>
                <p:nvPr/>
              </p:nvSpPr>
              <p:spPr>
                <a:xfrm>
                  <a:off x="0" y="0"/>
                  <a:ext cx="812800" cy="981386"/>
                </a:xfrm>
                <a:custGeom>
                  <a:avLst/>
                  <a:gdLst/>
                  <a:ahLst/>
                  <a:cxnLst/>
                  <a:rect l="l" t="t" r="r" b="b"/>
                  <a:pathLst>
                    <a:path w="812800" h="981386">
                      <a:moveTo>
                        <a:pt x="406400" y="0"/>
                      </a:moveTo>
                      <a:cubicBezTo>
                        <a:pt x="181951" y="0"/>
                        <a:pt x="0" y="219691"/>
                        <a:pt x="0" y="490693"/>
                      </a:cubicBezTo>
                      <a:cubicBezTo>
                        <a:pt x="0" y="761695"/>
                        <a:pt x="181951" y="981386"/>
                        <a:pt x="406400" y="981386"/>
                      </a:cubicBezTo>
                      <a:cubicBezTo>
                        <a:pt x="630849" y="981386"/>
                        <a:pt x="812800" y="761695"/>
                        <a:pt x="812800" y="490693"/>
                      </a:cubicBezTo>
                      <a:cubicBezTo>
                        <a:pt x="812800" y="219691"/>
                        <a:pt x="630849" y="0"/>
                        <a:pt x="406400" y="0"/>
                      </a:cubicBezTo>
                      <a:close/>
                    </a:path>
                  </a:pathLst>
                </a:custGeom>
                <a:solidFill>
                  <a:srgbClr val="F6BE14"/>
                </a:solidFill>
              </p:spPr>
            </p:sp>
            <p:sp>
              <p:nvSpPr>
                <p:cNvPr id="13" name="TextBox 13"/>
                <p:cNvSpPr txBox="1"/>
                <p:nvPr/>
              </p:nvSpPr>
              <p:spPr>
                <a:xfrm>
                  <a:off x="76200" y="72955"/>
                  <a:ext cx="660400" cy="816426"/>
                </a:xfrm>
                <a:prstGeom prst="rect">
                  <a:avLst/>
                </a:prstGeom>
              </p:spPr>
              <p:txBody>
                <a:bodyPr lIns="50800" tIns="50800" rIns="50800" bIns="50800" rtlCol="0" anchor="ctr"/>
                <a:lstStyle/>
                <a:p>
                  <a:pPr algn="ctr">
                    <a:lnSpc>
                      <a:spcPts val="2610"/>
                    </a:lnSpc>
                  </a:pPr>
                  <a:endParaRPr/>
                </a:p>
              </p:txBody>
            </p:sp>
          </p:grpSp>
        </p:grpSp>
      </p:grpSp>
      <p:grpSp>
        <p:nvGrpSpPr>
          <p:cNvPr id="21" name="Group 20">
            <a:extLst>
              <a:ext uri="{FF2B5EF4-FFF2-40B4-BE49-F238E27FC236}">
                <a16:creationId xmlns:a16="http://schemas.microsoft.com/office/drawing/2014/main" id="{C63B2562-7A2A-F176-5773-4C4D901D1C63}"/>
              </a:ext>
            </a:extLst>
          </p:cNvPr>
          <p:cNvGrpSpPr/>
          <p:nvPr/>
        </p:nvGrpSpPr>
        <p:grpSpPr>
          <a:xfrm>
            <a:off x="14889655" y="26143"/>
            <a:ext cx="3017345" cy="3262635"/>
            <a:chOff x="11741103" y="5157642"/>
            <a:chExt cx="3017345" cy="3262635"/>
          </a:xfrm>
        </p:grpSpPr>
        <p:grpSp>
          <p:nvGrpSpPr>
            <p:cNvPr id="15" name="Group 15"/>
            <p:cNvGrpSpPr/>
            <p:nvPr/>
          </p:nvGrpSpPr>
          <p:grpSpPr>
            <a:xfrm>
              <a:off x="11741103" y="5402932"/>
              <a:ext cx="3017345" cy="301734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sp>
          <p:sp>
            <p:nvSpPr>
              <p:cNvPr id="17" name="TextBox 17"/>
              <p:cNvSpPr txBox="1"/>
              <p:nvPr/>
            </p:nvSpPr>
            <p:spPr>
              <a:xfrm>
                <a:off x="76200" y="104775"/>
                <a:ext cx="660400" cy="631825"/>
              </a:xfrm>
              <a:prstGeom prst="rect">
                <a:avLst/>
              </a:prstGeom>
            </p:spPr>
            <p:txBody>
              <a:bodyPr lIns="0" tIns="0" rIns="0" bIns="0" rtlCol="0" anchor="ctr"/>
              <a:lstStyle/>
              <a:p>
                <a:pPr algn="ctr">
                  <a:lnSpc>
                    <a:spcPts val="3300"/>
                  </a:lnSpc>
                </a:pPr>
                <a:endParaRPr/>
              </a:p>
            </p:txBody>
          </p:sp>
        </p:grpSp>
        <p:sp>
          <p:nvSpPr>
            <p:cNvPr id="18" name="Freeform 18"/>
            <p:cNvSpPr/>
            <p:nvPr/>
          </p:nvSpPr>
          <p:spPr>
            <a:xfrm rot="2111780">
              <a:off x="12609242" y="5157642"/>
              <a:ext cx="1490616" cy="3121622"/>
            </a:xfrm>
            <a:custGeom>
              <a:avLst/>
              <a:gdLst/>
              <a:ahLst/>
              <a:cxnLst/>
              <a:rect l="l" t="t" r="r" b="b"/>
              <a:pathLst>
                <a:path w="1490616" h="3121622">
                  <a:moveTo>
                    <a:pt x="0" y="0"/>
                  </a:moveTo>
                  <a:lnTo>
                    <a:pt x="1490616" y="0"/>
                  </a:lnTo>
                  <a:lnTo>
                    <a:pt x="1490616" y="3121623"/>
                  </a:lnTo>
                  <a:lnTo>
                    <a:pt x="0" y="3121623"/>
                  </a:lnTo>
                  <a:lnTo>
                    <a:pt x="0" y="0"/>
                  </a:lnTo>
                  <a:close/>
                </a:path>
              </a:pathLst>
            </a:custGeom>
            <a:blipFill>
              <a:blip r:embed="rId4">
                <a:extLst>
                  <a:ext uri="{96DAC541-7B7A-43D3-8B79-37D633B846F1}">
                    <asvg:svgBlip xmlns:asvg="http://schemas.microsoft.com/office/drawing/2016/SVG/main" r:embed="rId5"/>
                  </a:ext>
                </a:extLst>
              </a:blip>
              <a:stretch>
                <a:fillRect l="-354712" t="-29489"/>
              </a:stretch>
            </a:blipFill>
          </p:spPr>
        </p:sp>
      </p:grpSp>
      <p:sp>
        <p:nvSpPr>
          <p:cNvPr id="20" name="TextBox 19">
            <a:extLst>
              <a:ext uri="{FF2B5EF4-FFF2-40B4-BE49-F238E27FC236}">
                <a16:creationId xmlns:a16="http://schemas.microsoft.com/office/drawing/2014/main" id="{ED476957-112D-A3CE-B3B0-2A81AEE93725}"/>
              </a:ext>
            </a:extLst>
          </p:cNvPr>
          <p:cNvSpPr txBox="1"/>
          <p:nvPr/>
        </p:nvSpPr>
        <p:spPr>
          <a:xfrm>
            <a:off x="27709" y="820587"/>
            <a:ext cx="18288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EM ĐÃ HỌC</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64586" y="-823942"/>
            <a:ext cx="18768830" cy="3086100"/>
            <a:chOff x="0" y="0"/>
            <a:chExt cx="4943231" cy="812800"/>
          </a:xfrm>
        </p:grpSpPr>
        <p:sp>
          <p:nvSpPr>
            <p:cNvPr id="4" name="Freeform 4"/>
            <p:cNvSpPr/>
            <p:nvPr/>
          </p:nvSpPr>
          <p:spPr>
            <a:xfrm>
              <a:off x="0" y="0"/>
              <a:ext cx="4943231" cy="812800"/>
            </a:xfrm>
            <a:custGeom>
              <a:avLst/>
              <a:gdLst/>
              <a:ahLst/>
              <a:cxnLst/>
              <a:rect l="l" t="t" r="r" b="b"/>
              <a:pathLst>
                <a:path w="4943231" h="812800">
                  <a:moveTo>
                    <a:pt x="0" y="0"/>
                  </a:moveTo>
                  <a:lnTo>
                    <a:pt x="4943231" y="0"/>
                  </a:lnTo>
                  <a:lnTo>
                    <a:pt x="4943231" y="812800"/>
                  </a:lnTo>
                  <a:lnTo>
                    <a:pt x="0" y="812800"/>
                  </a:lnTo>
                  <a:close/>
                </a:path>
              </a:pathLst>
            </a:custGeom>
            <a:solidFill>
              <a:srgbClr val="FFE9E4"/>
            </a:solidFill>
          </p:spPr>
        </p:sp>
        <p:sp>
          <p:nvSpPr>
            <p:cNvPr id="5" name="TextBox 5"/>
            <p:cNvSpPr txBox="1"/>
            <p:nvPr/>
          </p:nvSpPr>
          <p:spPr>
            <a:xfrm>
              <a:off x="0" y="-47625"/>
              <a:ext cx="4943231" cy="860425"/>
            </a:xfrm>
            <a:prstGeom prst="rect">
              <a:avLst/>
            </a:prstGeom>
          </p:spPr>
          <p:txBody>
            <a:bodyPr lIns="50800" tIns="50800" rIns="50800" bIns="50800" rtlCol="0" anchor="ctr"/>
            <a:lstStyle/>
            <a:p>
              <a:pPr algn="ctr">
                <a:lnSpc>
                  <a:spcPts val="2659"/>
                </a:lnSpc>
                <a:spcBef>
                  <a:spcPct val="0"/>
                </a:spcBef>
              </a:pPr>
              <a:endParaRPr/>
            </a:p>
          </p:txBody>
        </p:sp>
      </p:grpSp>
      <p:sp>
        <p:nvSpPr>
          <p:cNvPr id="6" name="AutoShape 6"/>
          <p:cNvSpPr/>
          <p:nvPr/>
        </p:nvSpPr>
        <p:spPr>
          <a:xfrm>
            <a:off x="0" y="2262158"/>
            <a:ext cx="18288000" cy="0"/>
          </a:xfrm>
          <a:prstGeom prst="line">
            <a:avLst/>
          </a:prstGeom>
          <a:ln w="28575" cap="flat">
            <a:solidFill>
              <a:srgbClr val="000000"/>
            </a:solidFill>
            <a:prstDash val="solid"/>
            <a:headEnd type="none" w="sm" len="sm"/>
            <a:tailEnd type="none" w="sm" len="sm"/>
          </a:ln>
        </p:spPr>
      </p:sp>
      <p:sp>
        <p:nvSpPr>
          <p:cNvPr id="7" name="AutoShape 7"/>
          <p:cNvSpPr/>
          <p:nvPr/>
        </p:nvSpPr>
        <p:spPr>
          <a:xfrm flipH="1" flipV="1">
            <a:off x="6129597" y="2262207"/>
            <a:ext cx="0" cy="8024792"/>
          </a:xfrm>
          <a:prstGeom prst="line">
            <a:avLst/>
          </a:prstGeom>
          <a:ln w="28575" cap="flat">
            <a:solidFill>
              <a:srgbClr val="000000"/>
            </a:solidFill>
            <a:prstDash val="solid"/>
            <a:headEnd type="none" w="sm" len="sm"/>
            <a:tailEnd type="none" w="sm" len="sm"/>
          </a:ln>
        </p:spPr>
      </p:sp>
      <p:sp>
        <p:nvSpPr>
          <p:cNvPr id="8" name="AutoShape 8"/>
          <p:cNvSpPr/>
          <p:nvPr/>
        </p:nvSpPr>
        <p:spPr>
          <a:xfrm flipV="1">
            <a:off x="12393294" y="2272958"/>
            <a:ext cx="0" cy="8024791"/>
          </a:xfrm>
          <a:prstGeom prst="line">
            <a:avLst/>
          </a:prstGeom>
          <a:ln w="28575" cap="flat">
            <a:solidFill>
              <a:srgbClr val="000000"/>
            </a:solidFill>
            <a:prstDash val="solid"/>
            <a:headEnd type="none" w="sm" len="sm"/>
            <a:tailEnd type="none" w="sm" len="sm"/>
          </a:ln>
        </p:spPr>
      </p:sp>
      <p:sp>
        <p:nvSpPr>
          <p:cNvPr id="11" name="TextBox 11"/>
          <p:cNvSpPr txBox="1"/>
          <p:nvPr/>
        </p:nvSpPr>
        <p:spPr>
          <a:xfrm>
            <a:off x="4556485" y="933450"/>
            <a:ext cx="9175031" cy="859210"/>
          </a:xfrm>
          <a:prstGeom prst="rect">
            <a:avLst/>
          </a:prstGeom>
        </p:spPr>
        <p:txBody>
          <a:bodyPr lIns="0" tIns="0" rIns="0" bIns="0" rtlCol="0" anchor="t">
            <a:spAutoFit/>
          </a:bodyPr>
          <a:lstStyle/>
          <a:p>
            <a:pPr algn="ctr">
              <a:lnSpc>
                <a:spcPts val="6719"/>
              </a:lnSpc>
              <a:spcBef>
                <a:spcPct val="0"/>
              </a:spcBef>
            </a:pPr>
            <a:r>
              <a:rPr lang="en-US" sz="6600" b="1" dirty="0">
                <a:solidFill>
                  <a:srgbClr val="D4152B"/>
                </a:solidFill>
                <a:latin typeface="Arial" panose="020B0604020202020204" pitchFamily="34" charset="0"/>
                <a:cs typeface="Arial" panose="020B0604020202020204" pitchFamily="34" charset="0"/>
              </a:rPr>
              <a:t>HƯỚNG DẪN VỀ NHÀ</a:t>
            </a:r>
          </a:p>
        </p:txBody>
      </p:sp>
      <p:sp>
        <p:nvSpPr>
          <p:cNvPr id="18" name="Rectangle: Rounded Corners 17">
            <a:extLst>
              <a:ext uri="{FF2B5EF4-FFF2-40B4-BE49-F238E27FC236}">
                <a16:creationId xmlns:a16="http://schemas.microsoft.com/office/drawing/2014/main" id="{66B1066E-DF5A-3658-A037-BCCA886246B9}"/>
              </a:ext>
            </a:extLst>
          </p:cNvPr>
          <p:cNvSpPr/>
          <p:nvPr/>
        </p:nvSpPr>
        <p:spPr>
          <a:xfrm>
            <a:off x="2362200" y="3214255"/>
            <a:ext cx="1600196" cy="1600196"/>
          </a:xfrm>
          <a:prstGeom prst="roundRect">
            <a:avLst/>
          </a:prstGeom>
          <a:solidFill>
            <a:srgbClr val="B1E5DB"/>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 panose="020B0604020202020204" pitchFamily="34" charset="0"/>
                <a:cs typeface="Arial" panose="020B0604020202020204" pitchFamily="34" charset="0"/>
              </a:rPr>
              <a:t>01</a:t>
            </a:r>
          </a:p>
        </p:txBody>
      </p:sp>
      <p:sp>
        <p:nvSpPr>
          <p:cNvPr id="20" name="TextBox 19">
            <a:extLst>
              <a:ext uri="{FF2B5EF4-FFF2-40B4-BE49-F238E27FC236}">
                <a16:creationId xmlns:a16="http://schemas.microsoft.com/office/drawing/2014/main" id="{C1C5B56F-78F3-4D4B-7891-CE06E6A21647}"/>
              </a:ext>
            </a:extLst>
          </p:cNvPr>
          <p:cNvSpPr txBox="1"/>
          <p:nvPr/>
        </p:nvSpPr>
        <p:spPr>
          <a:xfrm>
            <a:off x="0" y="5379431"/>
            <a:ext cx="6129597" cy="1911549"/>
          </a:xfrm>
          <a:prstGeom prst="rect">
            <a:avLst/>
          </a:prstGeom>
          <a:noFill/>
        </p:spPr>
        <p:txBody>
          <a:bodyPr wrap="square">
            <a:spAutoFit/>
          </a:bodyPr>
          <a:lstStyle/>
          <a:p>
            <a:pPr algn="ctr">
              <a:lnSpc>
                <a:spcPct val="150000"/>
              </a:lnSpc>
            </a:pPr>
            <a:r>
              <a:rPr lang="en-US" sz="4200" dirty="0" err="1">
                <a:latin typeface="Arial" panose="020B0604020202020204" pitchFamily="34" charset="0"/>
                <a:cs typeface="Arial" panose="020B0604020202020204" pitchFamily="34" charset="0"/>
              </a:rPr>
              <a:t>Ghi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nhớ</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học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endParaRPr lang="en-US" sz="4200"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0B80EB0-8369-DC60-E00D-489D06D111A8}"/>
              </a:ext>
            </a:extLst>
          </p:cNvPr>
          <p:cNvSpPr/>
          <p:nvPr/>
        </p:nvSpPr>
        <p:spPr>
          <a:xfrm>
            <a:off x="8441400" y="3219452"/>
            <a:ext cx="1600196" cy="1600196"/>
          </a:xfrm>
          <a:prstGeom prst="roundRect">
            <a:avLst/>
          </a:prstGeom>
          <a:solidFill>
            <a:srgbClr val="B1E5DB"/>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 panose="020B0604020202020204" pitchFamily="34" charset="0"/>
                <a:cs typeface="Arial" panose="020B0604020202020204" pitchFamily="34" charset="0"/>
              </a:rPr>
              <a:t>02</a:t>
            </a:r>
          </a:p>
        </p:txBody>
      </p:sp>
      <p:sp>
        <p:nvSpPr>
          <p:cNvPr id="22" name="TextBox 21">
            <a:extLst>
              <a:ext uri="{FF2B5EF4-FFF2-40B4-BE49-F238E27FC236}">
                <a16:creationId xmlns:a16="http://schemas.microsoft.com/office/drawing/2014/main" id="{74294D1B-47DF-3915-9060-B6FAECED470A}"/>
              </a:ext>
            </a:extLst>
          </p:cNvPr>
          <p:cNvSpPr txBox="1"/>
          <p:nvPr/>
        </p:nvSpPr>
        <p:spPr>
          <a:xfrm>
            <a:off x="6187322" y="5379493"/>
            <a:ext cx="6129598" cy="2881045"/>
          </a:xfrm>
          <a:prstGeom prst="rect">
            <a:avLst/>
          </a:prstGeom>
          <a:noFill/>
        </p:spPr>
        <p:txBody>
          <a:bodyPr wrap="square">
            <a:spAutoFit/>
          </a:bodyPr>
          <a:lstStyle/>
          <a:p>
            <a:pPr algn="ctr">
              <a:lnSpc>
                <a:spcPct val="150000"/>
              </a:lnSpc>
            </a:pPr>
            <a:r>
              <a:rPr lang="en-US" sz="4200" dirty="0">
                <a:latin typeface="Arial" panose="020B0604020202020204" pitchFamily="34" charset="0"/>
                <a:cs typeface="Arial" panose="020B0604020202020204" pitchFamily="34" charset="0"/>
              </a:rPr>
              <a:t>Hoàn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nội</a:t>
            </a:r>
            <a:r>
              <a:rPr lang="en-US" sz="4200" dirty="0">
                <a:latin typeface="Arial" panose="020B0604020202020204" pitchFamily="34" charset="0"/>
                <a:cs typeface="Arial" panose="020B0604020202020204" pitchFamily="34" charset="0"/>
              </a:rPr>
              <a:t> dung </a:t>
            </a:r>
            <a:r>
              <a:rPr lang="en-US" sz="4200" dirty="0" err="1">
                <a:latin typeface="Arial" panose="020B0604020202020204" pitchFamily="34" charset="0"/>
                <a:cs typeface="Arial" panose="020B0604020202020204" pitchFamily="34" charset="0"/>
              </a:rPr>
              <a:t>phần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SBT</a:t>
            </a:r>
          </a:p>
        </p:txBody>
      </p:sp>
      <p:sp>
        <p:nvSpPr>
          <p:cNvPr id="23" name="Rectangle: Rounded Corners 22">
            <a:extLst>
              <a:ext uri="{FF2B5EF4-FFF2-40B4-BE49-F238E27FC236}">
                <a16:creationId xmlns:a16="http://schemas.microsoft.com/office/drawing/2014/main" id="{32F6A029-3AD8-A8FE-5DC6-8817D50ED7B2}"/>
              </a:ext>
            </a:extLst>
          </p:cNvPr>
          <p:cNvSpPr/>
          <p:nvPr/>
        </p:nvSpPr>
        <p:spPr>
          <a:xfrm>
            <a:off x="14513272" y="3219390"/>
            <a:ext cx="1600196" cy="1600196"/>
          </a:xfrm>
          <a:prstGeom prst="roundRect">
            <a:avLst/>
          </a:prstGeom>
          <a:solidFill>
            <a:srgbClr val="B1E5DB"/>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 panose="020B0604020202020204" pitchFamily="34" charset="0"/>
                <a:cs typeface="Arial" panose="020B0604020202020204" pitchFamily="34" charset="0"/>
              </a:rPr>
              <a:t>03</a:t>
            </a:r>
          </a:p>
        </p:txBody>
      </p:sp>
      <p:sp>
        <p:nvSpPr>
          <p:cNvPr id="24" name="TextBox 23">
            <a:extLst>
              <a:ext uri="{FF2B5EF4-FFF2-40B4-BE49-F238E27FC236}">
                <a16:creationId xmlns:a16="http://schemas.microsoft.com/office/drawing/2014/main" id="{45525A9B-9B23-5B85-07ED-D5649AEDB0F7}"/>
              </a:ext>
            </a:extLst>
          </p:cNvPr>
          <p:cNvSpPr txBox="1"/>
          <p:nvPr/>
        </p:nvSpPr>
        <p:spPr>
          <a:xfrm>
            <a:off x="12564177" y="5379431"/>
            <a:ext cx="5498386" cy="3850541"/>
          </a:xfrm>
          <a:prstGeom prst="rect">
            <a:avLst/>
          </a:prstGeom>
          <a:noFill/>
        </p:spPr>
        <p:txBody>
          <a:bodyPr wrap="square">
            <a:spAutoFit/>
          </a:bodyPr>
          <a:lstStyle/>
          <a:p>
            <a:pPr algn="ctr">
              <a:lnSpc>
                <a:spcPct val="150000"/>
              </a:lnSpc>
            </a:pPr>
            <a:r>
              <a:rPr lang="en-US" sz="4200" dirty="0" err="1">
                <a:latin typeface="Arial" panose="020B0604020202020204" pitchFamily="34" charset="0"/>
                <a:cs typeface="Arial" panose="020B0604020202020204" pitchFamily="34" charset="0"/>
              </a:rPr>
              <a:t>Chuẩn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 </a:t>
            </a:r>
          </a:p>
          <a:p>
            <a:pPr algn="ctr">
              <a:lnSpc>
                <a:spcPct val="150000"/>
              </a:lnSpc>
            </a:pPr>
            <a:r>
              <a:rPr lang="en-US" sz="4200" b="1" dirty="0" err="1">
                <a:latin typeface="Arial" panose="020B0604020202020204" pitchFamily="34" charset="0"/>
                <a:cs typeface="Arial" panose="020B0604020202020204" pitchFamily="34" charset="0"/>
              </a:rPr>
              <a:t>Bài</a:t>
            </a:r>
            <a:r>
              <a:rPr lang="en-US" sz="4200" b="1" dirty="0">
                <a:latin typeface="Arial" panose="020B0604020202020204" pitchFamily="34" charset="0"/>
                <a:cs typeface="Arial" panose="020B0604020202020204" pitchFamily="34" charset="0"/>
              </a:rPr>
              <a:t> 2: </a:t>
            </a:r>
            <a:r>
              <a:rPr lang="en-US" sz="4200" b="1" dirty="0" err="1">
                <a:latin typeface="Arial" panose="020B0604020202020204" pitchFamily="34" charset="0"/>
                <a:cs typeface="Arial" panose="020B0604020202020204" pitchFamily="34" charset="0"/>
              </a:rPr>
              <a:t>Nội</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năng</a:t>
            </a:r>
            <a:r>
              <a:rPr lang="en-US" sz="4200" b="1" dirty="0">
                <a:latin typeface="Arial" panose="020B060402020202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D5C7ED2E-AC43-99CD-DED0-D0CBD7B67BE2}"/>
              </a:ext>
            </a:extLst>
          </p:cNvPr>
          <p:cNvPicPr>
            <a:picLocks noChangeAspect="1"/>
          </p:cNvPicPr>
          <p:nvPr/>
        </p:nvPicPr>
        <p:blipFill>
          <a:blip r:embed="rId2"/>
          <a:stretch>
            <a:fillRect/>
          </a:stretch>
        </p:blipFill>
        <p:spPr>
          <a:xfrm>
            <a:off x="4676720" y="8154777"/>
            <a:ext cx="2696193" cy="1998175"/>
          </a:xfrm>
          <a:prstGeom prst="rect">
            <a:avLst/>
          </a:prstGeom>
        </p:spPr>
      </p:pic>
      <p:pic>
        <p:nvPicPr>
          <p:cNvPr id="2" name="Picture 1">
            <a:extLst>
              <a:ext uri="{FF2B5EF4-FFF2-40B4-BE49-F238E27FC236}">
                <a16:creationId xmlns:a16="http://schemas.microsoft.com/office/drawing/2014/main" id="{229AD303-B3FE-7209-7201-2F85C25840EE}"/>
              </a:ext>
            </a:extLst>
          </p:cNvPr>
          <p:cNvPicPr>
            <a:picLocks noChangeAspect="1"/>
          </p:cNvPicPr>
          <p:nvPr/>
        </p:nvPicPr>
        <p:blipFill rotWithShape="1">
          <a:blip r:embed="rId3"/>
          <a:srcRect l="27822"/>
          <a:stretch/>
        </p:blipFill>
        <p:spPr>
          <a:xfrm flipH="1">
            <a:off x="15849020" y="288785"/>
            <a:ext cx="2873342" cy="237076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2" grpId="0"/>
      <p:bldP spid="23"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02821166">
            <a:hlinkClick r:id="" action="ppaction://media"/>
            <a:extLst>
              <a:ext uri="{FF2B5EF4-FFF2-40B4-BE49-F238E27FC236}">
                <a16:creationId xmlns:a16="http://schemas.microsoft.com/office/drawing/2014/main" id="{E06E5CBE-65F1-18F3-E1B7-5582A57187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173"/>
            <a:ext cx="18288000" cy="10319248"/>
          </a:xfrm>
          <a:prstGeom prst="rect">
            <a:avLst/>
          </a:prstGeom>
        </p:spPr>
      </p:pic>
      <p:sp>
        <p:nvSpPr>
          <p:cNvPr id="3" name="TextBox 2">
            <a:extLst>
              <a:ext uri="{FF2B5EF4-FFF2-40B4-BE49-F238E27FC236}">
                <a16:creationId xmlns:a16="http://schemas.microsoft.com/office/drawing/2014/main" id="{003E50BB-462E-A9ED-2CE8-ED2E672AEA31}"/>
              </a:ext>
            </a:extLst>
          </p:cNvPr>
          <p:cNvSpPr txBox="1"/>
          <p:nvPr/>
        </p:nvSpPr>
        <p:spPr>
          <a:xfrm>
            <a:off x="6096000" y="4354352"/>
            <a:ext cx="6096000"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Thí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nghiệm</a:t>
            </a:r>
            <a:r>
              <a:rPr lang="en-US" sz="4400" b="1" dirty="0">
                <a:solidFill>
                  <a:schemeClr val="bg1"/>
                </a:solidFill>
                <a:latin typeface="Arial" panose="020B0604020202020204" pitchFamily="34" charset="0"/>
                <a:cs typeface="Arial" panose="020B0604020202020204" pitchFamily="34" charset="0"/>
              </a:rPr>
              <a:t> Brown</a:t>
            </a:r>
          </a:p>
        </p:txBody>
      </p:sp>
    </p:spTree>
    <p:extLst>
      <p:ext uri="{BB962C8B-B14F-4D97-AF65-F5344CB8AC3E}">
        <p14:creationId xmlns:p14="http://schemas.microsoft.com/office/powerpoint/2010/main" val="2015961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7B150E-ABCA-4AB3-B128-51B6E9866B3D}"/>
              </a:ext>
            </a:extLst>
          </p:cNvPr>
          <p:cNvGrpSpPr/>
          <p:nvPr/>
        </p:nvGrpSpPr>
        <p:grpSpPr>
          <a:xfrm>
            <a:off x="1219200" y="419100"/>
            <a:ext cx="7924800" cy="1295400"/>
            <a:chOff x="1371600" y="647700"/>
            <a:chExt cx="7924800" cy="1295400"/>
          </a:xfrm>
        </p:grpSpPr>
        <p:pic>
          <p:nvPicPr>
            <p:cNvPr id="3" name="Picture 2">
              <a:extLst>
                <a:ext uri="{FF2B5EF4-FFF2-40B4-BE49-F238E27FC236}">
                  <a16:creationId xmlns:a16="http://schemas.microsoft.com/office/drawing/2014/main" id="{A8BF26A8-DC3C-2965-43D7-974411141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647700"/>
              <a:ext cx="1512364" cy="1295400"/>
            </a:xfrm>
            <a:prstGeom prst="rect">
              <a:avLst/>
            </a:prstGeom>
          </p:spPr>
        </p:pic>
        <p:sp>
          <p:nvSpPr>
            <p:cNvPr id="4" name="TextBox 3">
              <a:extLst>
                <a:ext uri="{FF2B5EF4-FFF2-40B4-BE49-F238E27FC236}">
                  <a16:creationId xmlns:a16="http://schemas.microsoft.com/office/drawing/2014/main" id="{14557E41-E757-D2EA-22E9-0215E6C7087C}"/>
                </a:ext>
              </a:extLst>
            </p:cNvPr>
            <p:cNvSpPr txBox="1"/>
            <p:nvPr/>
          </p:nvSpPr>
          <p:spPr>
            <a:xfrm>
              <a:off x="3048000" y="1173659"/>
              <a:ext cx="62484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THẢO LUẬN CẶP ĐÔI</a:t>
              </a:r>
            </a:p>
          </p:txBody>
        </p:sp>
      </p:grpSp>
      <p:sp>
        <p:nvSpPr>
          <p:cNvPr id="6" name="Rectangle: Rounded Corners 5">
            <a:extLst>
              <a:ext uri="{FF2B5EF4-FFF2-40B4-BE49-F238E27FC236}">
                <a16:creationId xmlns:a16="http://schemas.microsoft.com/office/drawing/2014/main" id="{99208BE8-431F-26A5-AFB0-7FE18ECB2485}"/>
              </a:ext>
            </a:extLst>
          </p:cNvPr>
          <p:cNvSpPr/>
          <p:nvPr/>
        </p:nvSpPr>
        <p:spPr>
          <a:xfrm>
            <a:off x="-271565" y="2405610"/>
            <a:ext cx="6831536"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Hoạt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động</a:t>
            </a:r>
            <a:r>
              <a:rPr lang="en-US" sz="4400" b="1" dirty="0">
                <a:solidFill>
                  <a:schemeClr val="bg1"/>
                </a:solidFill>
                <a:latin typeface="Arial" panose="020B0604020202020204" pitchFamily="34" charset="0"/>
                <a:cs typeface="Arial" panose="020B0604020202020204" pitchFamily="34" charset="0"/>
              </a:rPr>
              <a:t> (SGK - tr.6)</a:t>
            </a:r>
          </a:p>
        </p:txBody>
      </p:sp>
      <p:sp>
        <p:nvSpPr>
          <p:cNvPr id="8" name="TextBox 7">
            <a:extLst>
              <a:ext uri="{FF2B5EF4-FFF2-40B4-BE49-F238E27FC236}">
                <a16:creationId xmlns:a16="http://schemas.microsoft.com/office/drawing/2014/main" id="{3B4ED402-95D6-0AE4-0851-509C28ACFDDA}"/>
              </a:ext>
            </a:extLst>
          </p:cNvPr>
          <p:cNvSpPr txBox="1"/>
          <p:nvPr/>
        </p:nvSpPr>
        <p:spPr>
          <a:xfrm>
            <a:off x="1219200" y="3844866"/>
            <a:ext cx="9123218" cy="5518242"/>
          </a:xfrm>
          <a:prstGeom prst="rect">
            <a:avLst/>
          </a:prstGeom>
          <a:noFill/>
        </p:spPr>
        <p:txBody>
          <a:bodyPr wrap="square">
            <a:spAutoFit/>
          </a:bodyPr>
          <a:lstStyle/>
          <a:p>
            <a:pPr algn="just">
              <a:lnSpc>
                <a:spcPct val="150000"/>
              </a:lnSpc>
            </a:pPr>
            <a:r>
              <a:rPr lang="en-US" sz="4000" b="1" dirty="0" err="1">
                <a:solidFill>
                  <a:srgbClr val="D4152B"/>
                </a:solidFill>
                <a:latin typeface="Arial" panose="020B0604020202020204" pitchFamily="34" charset="0"/>
                <a:cs typeface="Arial" panose="020B0604020202020204" pitchFamily="34" charset="0"/>
              </a:rPr>
              <a:t>Câu</a:t>
            </a:r>
            <a:r>
              <a:rPr lang="en-US" sz="4000" b="1" dirty="0">
                <a:solidFill>
                  <a:srgbClr val="D4152B"/>
                </a:solidFill>
                <a:latin typeface="Arial" panose="020B0604020202020204" pitchFamily="34" charset="0"/>
                <a:cs typeface="Arial" panose="020B0604020202020204" pitchFamily="34" charset="0"/>
              </a:rPr>
              <a:t> </a:t>
            </a:r>
            <a:r>
              <a:rPr lang="vi-VN" sz="4000" b="1" dirty="0">
                <a:solidFill>
                  <a:srgbClr val="D4152B"/>
                </a:solidFill>
                <a:latin typeface="Arial" panose="020B0604020202020204" pitchFamily="34" charset="0"/>
                <a:cs typeface="Arial" panose="020B0604020202020204" pitchFamily="34" charset="0"/>
              </a:rPr>
              <a:t>1</a:t>
            </a:r>
            <a:r>
              <a:rPr lang="en-US" sz="4000" b="1" dirty="0">
                <a:solidFill>
                  <a:srgbClr val="D4152B"/>
                </a:solidFill>
                <a:latin typeface="Arial" panose="020B0604020202020204" pitchFamily="34" charset="0"/>
                <a:cs typeface="Arial" panose="020B0604020202020204" pitchFamily="34" charset="0"/>
              </a:rPr>
              <a:t>:</a:t>
            </a:r>
            <a:r>
              <a:rPr lang="vi-VN" sz="4000" b="1" dirty="0">
                <a:solidFill>
                  <a:srgbClr val="D4152B"/>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Trong lịch sử phát triển của khoa học, có hai quan điểm khác nhau về cấu tạo chất là quan điểm chất có cấu tạo liên tục và chất có cấu tạo gián đoạn. Mô hình động học phân tử được xây dựng trên quan điểm nào?</a:t>
            </a:r>
            <a:endParaRPr lang="en-US" sz="4000" dirty="0">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6CAFC493-2573-909E-39E5-B3C190161FE7}"/>
              </a:ext>
            </a:extLst>
          </p:cNvPr>
          <p:cNvGrpSpPr/>
          <p:nvPr/>
        </p:nvGrpSpPr>
        <p:grpSpPr>
          <a:xfrm>
            <a:off x="11652835" y="4034462"/>
            <a:ext cx="5450601" cy="5518242"/>
            <a:chOff x="11597417" y="3896435"/>
            <a:chExt cx="5450601" cy="5518242"/>
          </a:xfrm>
        </p:grpSpPr>
        <p:sp>
          <p:nvSpPr>
            <p:cNvPr id="11" name="Flowchart: Magnetic Disk 10">
              <a:extLst>
                <a:ext uri="{FF2B5EF4-FFF2-40B4-BE49-F238E27FC236}">
                  <a16:creationId xmlns:a16="http://schemas.microsoft.com/office/drawing/2014/main" id="{A582756F-230F-CB64-9272-7B0A6F595B44}"/>
                </a:ext>
              </a:extLst>
            </p:cNvPr>
            <p:cNvSpPr/>
            <p:nvPr/>
          </p:nvSpPr>
          <p:spPr>
            <a:xfrm>
              <a:off x="11597417" y="3896435"/>
              <a:ext cx="5318983" cy="5518242"/>
            </a:xfrm>
            <a:prstGeom prst="flowChartMagneticDisk">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005F970E-E0C1-098C-142E-6D4AD02E16CF}"/>
                </a:ext>
              </a:extLst>
            </p:cNvPr>
            <p:cNvGrpSpPr/>
            <p:nvPr/>
          </p:nvGrpSpPr>
          <p:grpSpPr>
            <a:xfrm>
              <a:off x="11896452" y="4207800"/>
              <a:ext cx="5151566" cy="4895512"/>
              <a:chOff x="11896452" y="4207800"/>
              <a:chExt cx="5151566" cy="4895512"/>
            </a:xfrm>
          </p:grpSpPr>
          <p:pic>
            <p:nvPicPr>
              <p:cNvPr id="10" name="Picture 9">
                <a:extLst>
                  <a:ext uri="{FF2B5EF4-FFF2-40B4-BE49-F238E27FC236}">
                    <a16:creationId xmlns:a16="http://schemas.microsoft.com/office/drawing/2014/main" id="{5DEF8409-DDF9-460F-7AAB-85E73CAFBBB0}"/>
                  </a:ext>
                </a:extLst>
              </p:cNvPr>
              <p:cNvPicPr>
                <a:picLocks noChangeAspect="1"/>
              </p:cNvPicPr>
              <p:nvPr/>
            </p:nvPicPr>
            <p:blipFill>
              <a:blip r:embed="rId3"/>
              <a:stretch>
                <a:fillRect/>
              </a:stretch>
            </p:blipFill>
            <p:spPr>
              <a:xfrm>
                <a:off x="11896452" y="4207800"/>
                <a:ext cx="5151566" cy="4895512"/>
              </a:xfrm>
              <a:prstGeom prst="rect">
                <a:avLst/>
              </a:prstGeom>
            </p:spPr>
          </p:pic>
          <p:cxnSp>
            <p:nvCxnSpPr>
              <p:cNvPr id="14" name="Straight Arrow Connector 13">
                <a:extLst>
                  <a:ext uri="{FF2B5EF4-FFF2-40B4-BE49-F238E27FC236}">
                    <a16:creationId xmlns:a16="http://schemas.microsoft.com/office/drawing/2014/main" id="{4D74D694-21EE-57F9-E483-6E83C82DEBDD}"/>
                  </a:ext>
                </a:extLst>
              </p:cNvPr>
              <p:cNvCxnSpPr/>
              <p:nvPr/>
            </p:nvCxnSpPr>
            <p:spPr>
              <a:xfrm>
                <a:off x="14472235" y="4762500"/>
                <a:ext cx="539165"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AC118F1-E709-C667-F87D-8CA7EAA65EB0}"/>
                  </a:ext>
                </a:extLst>
              </p:cNvPr>
              <p:cNvCxnSpPr/>
              <p:nvPr/>
            </p:nvCxnSpPr>
            <p:spPr>
              <a:xfrm flipV="1">
                <a:off x="13639800" y="5219700"/>
                <a:ext cx="381000" cy="1524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C5C1AA0-1E05-FC6B-18BB-3304BB7FBCFA}"/>
                  </a:ext>
                </a:extLst>
              </p:cNvPr>
              <p:cNvCxnSpPr>
                <a:cxnSpLocks/>
              </p:cNvCxnSpPr>
              <p:nvPr/>
            </p:nvCxnSpPr>
            <p:spPr>
              <a:xfrm flipV="1">
                <a:off x="12877800" y="4762500"/>
                <a:ext cx="0" cy="4572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326D909-37E1-53BA-1206-85D3059E0A40}"/>
                  </a:ext>
                </a:extLst>
              </p:cNvPr>
              <p:cNvCxnSpPr>
                <a:cxnSpLocks/>
              </p:cNvCxnSpPr>
              <p:nvPr/>
            </p:nvCxnSpPr>
            <p:spPr>
              <a:xfrm>
                <a:off x="12954000" y="6275667"/>
                <a:ext cx="304800" cy="30961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EBB268-B0D8-B1FF-24AE-2908BE124900}"/>
                  </a:ext>
                </a:extLst>
              </p:cNvPr>
              <p:cNvCxnSpPr>
                <a:cxnSpLocks/>
              </p:cNvCxnSpPr>
              <p:nvPr/>
            </p:nvCxnSpPr>
            <p:spPr>
              <a:xfrm flipV="1">
                <a:off x="12725400" y="6960253"/>
                <a:ext cx="457200" cy="261947"/>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6C85DFB-3359-56E0-B6E3-FA03F2E70793}"/>
                  </a:ext>
                </a:extLst>
              </p:cNvPr>
              <p:cNvCxnSpPr>
                <a:cxnSpLocks/>
              </p:cNvCxnSpPr>
              <p:nvPr/>
            </p:nvCxnSpPr>
            <p:spPr>
              <a:xfrm flipH="1" flipV="1">
                <a:off x="13144500" y="7692873"/>
                <a:ext cx="228600" cy="414347"/>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2A21844-E07E-DBA3-324C-8062172A9334}"/>
                  </a:ext>
                </a:extLst>
              </p:cNvPr>
              <p:cNvCxnSpPr>
                <a:cxnSpLocks/>
              </p:cNvCxnSpPr>
              <p:nvPr/>
            </p:nvCxnSpPr>
            <p:spPr>
              <a:xfrm flipH="1" flipV="1">
                <a:off x="14951929" y="7510865"/>
                <a:ext cx="332509" cy="36401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EA6AE73-5CFE-8E3F-0145-275512BD0E4E}"/>
                  </a:ext>
                </a:extLst>
              </p:cNvPr>
              <p:cNvCxnSpPr>
                <a:cxnSpLocks/>
              </p:cNvCxnSpPr>
              <p:nvPr/>
            </p:nvCxnSpPr>
            <p:spPr>
              <a:xfrm>
                <a:off x="13993090" y="6430472"/>
                <a:ext cx="512618"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580561A-268B-7638-4570-F5D7AF349D2A}"/>
                  </a:ext>
                </a:extLst>
              </p:cNvPr>
              <p:cNvCxnSpPr>
                <a:cxnSpLocks/>
              </p:cNvCxnSpPr>
              <p:nvPr/>
            </p:nvCxnSpPr>
            <p:spPr>
              <a:xfrm>
                <a:off x="14249399" y="8149065"/>
                <a:ext cx="53110" cy="41113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8403071-FE64-7DEF-FC80-C410F5F7B857}"/>
                  </a:ext>
                </a:extLst>
              </p:cNvPr>
              <p:cNvCxnSpPr>
                <a:cxnSpLocks/>
              </p:cNvCxnSpPr>
              <p:nvPr/>
            </p:nvCxnSpPr>
            <p:spPr>
              <a:xfrm flipH="1">
                <a:off x="14024570" y="7074763"/>
                <a:ext cx="6298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7C71E76-6EB4-3F50-B7A9-3BFF1A69853C}"/>
                  </a:ext>
                </a:extLst>
              </p:cNvPr>
              <p:cNvCxnSpPr>
                <a:cxnSpLocks/>
              </p:cNvCxnSpPr>
              <p:nvPr/>
            </p:nvCxnSpPr>
            <p:spPr>
              <a:xfrm flipH="1">
                <a:off x="15697200" y="6465960"/>
                <a:ext cx="234945" cy="56786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C0E2456-81A4-DAF7-558C-A4B11F17B740}"/>
                  </a:ext>
                </a:extLst>
              </p:cNvPr>
              <p:cNvCxnSpPr>
                <a:cxnSpLocks/>
              </p:cNvCxnSpPr>
              <p:nvPr/>
            </p:nvCxnSpPr>
            <p:spPr>
              <a:xfrm flipH="1" flipV="1">
                <a:off x="15343909" y="4762500"/>
                <a:ext cx="228308" cy="3706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44A7093-0156-A372-B9A4-9702702BEC7B}"/>
                  </a:ext>
                </a:extLst>
              </p:cNvPr>
              <p:cNvCxnSpPr>
                <a:cxnSpLocks/>
              </p:cNvCxnSpPr>
              <p:nvPr/>
            </p:nvCxnSpPr>
            <p:spPr>
              <a:xfrm flipH="1">
                <a:off x="14617409" y="5871677"/>
                <a:ext cx="306811" cy="28393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17ACFD47-CD4D-D274-5529-14554F6CCF8F}"/>
              </a:ext>
            </a:extLst>
          </p:cNvPr>
          <p:cNvGrpSpPr/>
          <p:nvPr/>
        </p:nvGrpSpPr>
        <p:grpSpPr>
          <a:xfrm>
            <a:off x="10807477" y="531173"/>
            <a:ext cx="6122018" cy="4001409"/>
            <a:chOff x="10807477" y="531173"/>
            <a:chExt cx="6122018" cy="4001409"/>
          </a:xfrm>
        </p:grpSpPr>
        <p:grpSp>
          <p:nvGrpSpPr>
            <p:cNvPr id="55" name="Group 54">
              <a:extLst>
                <a:ext uri="{FF2B5EF4-FFF2-40B4-BE49-F238E27FC236}">
                  <a16:creationId xmlns:a16="http://schemas.microsoft.com/office/drawing/2014/main" id="{6363F9F8-783F-28C8-5CCB-29E4A6DCD752}"/>
                </a:ext>
              </a:extLst>
            </p:cNvPr>
            <p:cNvGrpSpPr/>
            <p:nvPr/>
          </p:nvGrpSpPr>
          <p:grpSpPr>
            <a:xfrm>
              <a:off x="10807477" y="856375"/>
              <a:ext cx="5681964" cy="3676207"/>
              <a:chOff x="10807477" y="856375"/>
              <a:chExt cx="5681964" cy="3676207"/>
            </a:xfrm>
          </p:grpSpPr>
          <p:pic>
            <p:nvPicPr>
              <p:cNvPr id="54" name="Picture 53">
                <a:extLst>
                  <a:ext uri="{FF2B5EF4-FFF2-40B4-BE49-F238E27FC236}">
                    <a16:creationId xmlns:a16="http://schemas.microsoft.com/office/drawing/2014/main" id="{B10EBFEA-785F-BE1B-E9DD-EEC9F9FCC181}"/>
                  </a:ext>
                </a:extLst>
              </p:cNvPr>
              <p:cNvPicPr>
                <a:picLocks noChangeAspect="1"/>
              </p:cNvPicPr>
              <p:nvPr/>
            </p:nvPicPr>
            <p:blipFill>
              <a:blip r:embed="rId4"/>
              <a:stretch>
                <a:fillRect/>
              </a:stretch>
            </p:blipFill>
            <p:spPr>
              <a:xfrm>
                <a:off x="10807477" y="856375"/>
                <a:ext cx="5681964" cy="3676207"/>
              </a:xfrm>
              <a:prstGeom prst="rect">
                <a:avLst/>
              </a:prstGeom>
              <a:effectLst>
                <a:outerShdw blurRad="50800" dist="38100" dir="18900000" algn="bl" rotWithShape="0">
                  <a:prstClr val="black">
                    <a:alpha val="40000"/>
                  </a:prstClr>
                </a:outerShdw>
              </a:effectLst>
            </p:spPr>
          </p:pic>
          <p:sp>
            <p:nvSpPr>
              <p:cNvPr id="53" name="TextBox 52">
                <a:extLst>
                  <a:ext uri="{FF2B5EF4-FFF2-40B4-BE49-F238E27FC236}">
                    <a16:creationId xmlns:a16="http://schemas.microsoft.com/office/drawing/2014/main" id="{90F3A3CE-25E9-050F-1B89-246290F99BB9}"/>
                  </a:ext>
                </a:extLst>
              </p:cNvPr>
              <p:cNvSpPr txBox="1"/>
              <p:nvPr/>
            </p:nvSpPr>
            <p:spPr>
              <a:xfrm>
                <a:off x="11135881" y="981108"/>
                <a:ext cx="5118673"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cấu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2" name="Picture 1">
              <a:extLst>
                <a:ext uri="{FF2B5EF4-FFF2-40B4-BE49-F238E27FC236}">
                  <a16:creationId xmlns:a16="http://schemas.microsoft.com/office/drawing/2014/main" id="{EAD2854F-CC0D-69D1-09D1-4FF24BDA54C6}"/>
                </a:ext>
              </a:extLst>
            </p:cNvPr>
            <p:cNvPicPr>
              <a:picLocks noChangeAspect="1"/>
            </p:cNvPicPr>
            <p:nvPr/>
          </p:nvPicPr>
          <p:blipFill>
            <a:blip r:embed="rId5"/>
            <a:stretch>
              <a:fillRect/>
            </a:stretch>
          </p:blipFill>
          <p:spPr>
            <a:xfrm>
              <a:off x="15987563" y="531173"/>
              <a:ext cx="941932" cy="937591"/>
            </a:xfrm>
            <a:prstGeom prst="rect">
              <a:avLst/>
            </a:prstGeom>
          </p:spPr>
        </p:pic>
      </p:grpSp>
    </p:spTree>
    <p:extLst>
      <p:ext uri="{BB962C8B-B14F-4D97-AF65-F5344CB8AC3E}">
        <p14:creationId xmlns:p14="http://schemas.microsoft.com/office/powerpoint/2010/main" val="359463557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anim calcmode="lin" valueType="num">
                                      <p:cBhvr>
                                        <p:cTn id="23" dur="500" fill="hold"/>
                                        <p:tgtEl>
                                          <p:spTgt spid="48"/>
                                        </p:tgtEl>
                                        <p:attrNameLst>
                                          <p:attrName>ppt_x</p:attrName>
                                        </p:attrNameLst>
                                      </p:cBhvr>
                                      <p:tavLst>
                                        <p:tav tm="0">
                                          <p:val>
                                            <p:strVal val="#ppt_x"/>
                                          </p:val>
                                        </p:tav>
                                        <p:tav tm="100000">
                                          <p:val>
                                            <p:strVal val="#ppt_x"/>
                                          </p:val>
                                        </p:tav>
                                      </p:tavLst>
                                    </p:anim>
                                    <p:anim calcmode="lin" valueType="num">
                                      <p:cBhvr>
                                        <p:cTn id="2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5F32EFB-F828-89FB-42AE-C85861D0DA14}"/>
              </a:ext>
            </a:extLst>
          </p:cNvPr>
          <p:cNvSpPr txBox="1"/>
          <p:nvPr/>
        </p:nvSpPr>
        <p:spPr>
          <a:xfrm>
            <a:off x="947572" y="342900"/>
            <a:ext cx="16392855" cy="3671583"/>
          </a:xfrm>
          <a:prstGeom prst="rect">
            <a:avLst/>
          </a:prstGeom>
          <a:noFill/>
        </p:spPr>
        <p:txBody>
          <a:bodyPr wrap="square">
            <a:spAutoFit/>
          </a:bodyPr>
          <a:lstStyle/>
          <a:p>
            <a:pPr algn="just">
              <a:lnSpc>
                <a:spcPct val="150000"/>
              </a:lnSpc>
            </a:pPr>
            <a:r>
              <a:rPr lang="en-US" sz="4000" b="1" dirty="0" err="1">
                <a:solidFill>
                  <a:srgbClr val="D4152B"/>
                </a:solidFill>
                <a:latin typeface="Arial" panose="020B0604020202020204" pitchFamily="34" charset="0"/>
                <a:cs typeface="Arial" panose="020B0604020202020204" pitchFamily="34" charset="0"/>
              </a:rPr>
              <a:t>Câu</a:t>
            </a:r>
            <a:r>
              <a:rPr lang="en-US" sz="4000" b="1" dirty="0">
                <a:solidFill>
                  <a:srgbClr val="D4152B"/>
                </a:solidFill>
                <a:latin typeface="Arial" panose="020B0604020202020204" pitchFamily="34" charset="0"/>
                <a:cs typeface="Arial" panose="020B0604020202020204" pitchFamily="34" charset="0"/>
              </a:rPr>
              <a:t> 2:</a:t>
            </a:r>
            <a:r>
              <a:rPr lang="vi-VN" sz="4000" dirty="0">
                <a:latin typeface="Arial" panose="020B0604020202020204" pitchFamily="34" charset="0"/>
                <a:cs typeface="Arial" panose="020B0604020202020204" pitchFamily="34" charset="0"/>
              </a:rPr>
              <a:t> Năm 1827, khi làm thí nghiệm quan sát các hạt phấn hoa rất nhỏ trong nước bằng kính hiển vi, Brown thấy chúng chuyển động hỗn loạn, không ngừng. (Hình 1.1 và Hình 1.2). Chuyển động này được gọi là chuyển động Brown.</a:t>
            </a:r>
          </a:p>
        </p:txBody>
      </p:sp>
      <p:sp>
        <p:nvSpPr>
          <p:cNvPr id="26" name="TextBox 25">
            <a:extLst>
              <a:ext uri="{FF2B5EF4-FFF2-40B4-BE49-F238E27FC236}">
                <a16:creationId xmlns:a16="http://schemas.microsoft.com/office/drawing/2014/main" id="{BA2C7AA0-B9B1-32A4-7142-C21B316A695D}"/>
              </a:ext>
            </a:extLst>
          </p:cNvPr>
          <p:cNvSpPr txBox="1"/>
          <p:nvPr/>
        </p:nvSpPr>
        <p:spPr>
          <a:xfrm>
            <a:off x="947572" y="4229100"/>
            <a:ext cx="12387428" cy="5518242"/>
          </a:xfrm>
          <a:prstGeom prst="rect">
            <a:avLst/>
          </a:prstGeom>
          <a:noFill/>
        </p:spPr>
        <p:txBody>
          <a:bodyPr wrap="square">
            <a:spAutoFit/>
          </a:bodyPr>
          <a:lstStyle/>
          <a:p>
            <a:pPr marL="742950" marR="0" lvl="0" indent="-742950" algn="just" defTabSz="914400" rtl="0" eaLnBrk="1" fontAlgn="auto" latinLnBrk="0" hangingPunct="1">
              <a:lnSpc>
                <a:spcPct val="150000"/>
              </a:lnSpc>
              <a:spcBef>
                <a:spcPts val="0"/>
              </a:spcBef>
              <a:spcAft>
                <a:spcPts val="0"/>
              </a:spcAft>
              <a:buClrTx/>
              <a:buSzTx/>
              <a:buFont typeface="+mj-lt"/>
              <a:buAutoNum type="alphaLcParenR"/>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Tại sao thí nghiệm của Brown được coi là một trong những thí nghiệm chứng tỏ các phân tử chuyển động hỗn loạn, không ngừng?</a:t>
            </a:r>
          </a:p>
          <a:p>
            <a:pPr marL="742950" marR="0" lvl="0" indent="-742950" algn="just" defTabSz="914400" rtl="0" eaLnBrk="1" fontAlgn="auto" latinLnBrk="0" hangingPunct="1">
              <a:lnSpc>
                <a:spcPct val="150000"/>
              </a:lnSpc>
              <a:spcBef>
                <a:spcPts val="0"/>
              </a:spcBef>
              <a:spcAft>
                <a:spcPts val="0"/>
              </a:spcAft>
              <a:buClrTx/>
              <a:buSzTx/>
              <a:buFont typeface="+mj-lt"/>
              <a:buAutoNum type="alphaLcParenR"/>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Làm thế nào để với thí nghiệm của Brown có thể chứng tỏ được khi nhiệt độ của nước càng cao thì các phân tử nước chuyển động càng nhanh?</a:t>
            </a:r>
          </a:p>
        </p:txBody>
      </p:sp>
      <p:pic>
        <p:nvPicPr>
          <p:cNvPr id="27" name="Picture 26">
            <a:extLst>
              <a:ext uri="{FF2B5EF4-FFF2-40B4-BE49-F238E27FC236}">
                <a16:creationId xmlns:a16="http://schemas.microsoft.com/office/drawing/2014/main" id="{C4E3700B-1060-509E-86ED-DE49806412AE}"/>
              </a:ext>
            </a:extLst>
          </p:cNvPr>
          <p:cNvPicPr>
            <a:picLocks noChangeAspect="1"/>
          </p:cNvPicPr>
          <p:nvPr/>
        </p:nvPicPr>
        <p:blipFill rotWithShape="1">
          <a:blip r:embed="rId2">
            <a:extLst>
              <a:ext uri="{28A0092B-C50C-407E-A947-70E740481C1C}">
                <a14:useLocalDpi xmlns:a14="http://schemas.microsoft.com/office/drawing/2010/main" val="0"/>
              </a:ext>
            </a:extLst>
          </a:blip>
          <a:srcRect l="11562" t="1110" r="11353" b="47038"/>
          <a:stretch/>
        </p:blipFill>
        <p:spPr>
          <a:xfrm>
            <a:off x="14173200" y="3647209"/>
            <a:ext cx="2992582" cy="2992582"/>
          </a:xfrm>
          <a:prstGeom prst="ellipse">
            <a:avLst/>
          </a:prstGeom>
        </p:spPr>
      </p:pic>
      <p:pic>
        <p:nvPicPr>
          <p:cNvPr id="28" name="Picture 27">
            <a:extLst>
              <a:ext uri="{FF2B5EF4-FFF2-40B4-BE49-F238E27FC236}">
                <a16:creationId xmlns:a16="http://schemas.microsoft.com/office/drawing/2014/main" id="{CC567599-1CA7-29E4-B3DB-702A0408C5DA}"/>
              </a:ext>
            </a:extLst>
          </p:cNvPr>
          <p:cNvPicPr>
            <a:picLocks noChangeAspect="1"/>
          </p:cNvPicPr>
          <p:nvPr/>
        </p:nvPicPr>
        <p:blipFill rotWithShape="1">
          <a:blip r:embed="rId3"/>
          <a:srcRect l="7744" r="7744"/>
          <a:stretch/>
        </p:blipFill>
        <p:spPr>
          <a:xfrm>
            <a:off x="14173200" y="6988221"/>
            <a:ext cx="2992582" cy="2992582"/>
          </a:xfrm>
          <a:prstGeom prst="ellipse">
            <a:avLst/>
          </a:prstGeom>
          <a:ln>
            <a:solidFill>
              <a:schemeClr val="accent1">
                <a:lumMod val="40000"/>
                <a:lumOff val="60000"/>
              </a:schemeClr>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wipe(left)">
                                      <p:cBhvr>
                                        <p:cTn id="19" dur="500"/>
                                        <p:tgtEl>
                                          <p:spTgt spid="26">
                                            <p:txEl>
                                              <p:pRg st="0" end="0"/>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26">
                                            <p:txEl>
                                              <p:pRg st="1" end="1"/>
                                            </p:txEl>
                                          </p:spTgt>
                                        </p:tgtEl>
                                        <p:attrNameLst>
                                          <p:attrName>style.visibility</p:attrName>
                                        </p:attrNameLst>
                                      </p:cBhvr>
                                      <p:to>
                                        <p:strVal val="visible"/>
                                      </p:to>
                                    </p:set>
                                    <p:animEffect transition="in" filter="wipe(left)">
                                      <p:cBhvr>
                                        <p:cTn id="2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5575A5-4292-501C-95B4-ECB0B75FE1C5}"/>
              </a:ext>
            </a:extLst>
          </p:cNvPr>
          <p:cNvGrpSpPr/>
          <p:nvPr/>
        </p:nvGrpSpPr>
        <p:grpSpPr>
          <a:xfrm>
            <a:off x="7668491" y="571500"/>
            <a:ext cx="2971800" cy="1676400"/>
            <a:chOff x="1039091" y="726446"/>
            <a:chExt cx="2971800" cy="1676400"/>
          </a:xfrm>
        </p:grpSpPr>
        <p:pic>
          <p:nvPicPr>
            <p:cNvPr id="2" name="Picture 1">
              <a:extLst>
                <a:ext uri="{FF2B5EF4-FFF2-40B4-BE49-F238E27FC236}">
                  <a16:creationId xmlns:a16="http://schemas.microsoft.com/office/drawing/2014/main" id="{3F166194-7F2A-2B28-3A37-EF5D882555D6}"/>
                </a:ext>
              </a:extLst>
            </p:cNvPr>
            <p:cNvPicPr>
              <a:picLocks noChangeAspect="1"/>
            </p:cNvPicPr>
            <p:nvPr/>
          </p:nvPicPr>
          <p:blipFill>
            <a:blip r:embed="rId2"/>
            <a:stretch>
              <a:fillRect/>
            </a:stretch>
          </p:blipFill>
          <p:spPr>
            <a:xfrm>
              <a:off x="1039091" y="726446"/>
              <a:ext cx="2971800" cy="1676400"/>
            </a:xfrm>
            <a:prstGeom prst="rect">
              <a:avLst/>
            </a:prstGeom>
          </p:spPr>
        </p:pic>
        <p:sp>
          <p:nvSpPr>
            <p:cNvPr id="3" name="TextBox 2">
              <a:extLst>
                <a:ext uri="{FF2B5EF4-FFF2-40B4-BE49-F238E27FC236}">
                  <a16:creationId xmlns:a16="http://schemas.microsoft.com/office/drawing/2014/main" id="{0E5C50AD-4879-2FA2-A065-88B05235056A}"/>
                </a:ext>
              </a:extLst>
            </p:cNvPr>
            <p:cNvSpPr txBox="1"/>
            <p:nvPr/>
          </p:nvSpPr>
          <p:spPr>
            <a:xfrm>
              <a:off x="1039091" y="952500"/>
              <a:ext cx="2971800" cy="738664"/>
            </a:xfrm>
            <a:prstGeom prst="rect">
              <a:avLst/>
            </a:prstGeom>
            <a:noFill/>
          </p:spPr>
          <p:txBody>
            <a:bodyPr wrap="square" rtlCol="0">
              <a:spAutoFit/>
            </a:bodyPr>
            <a:lstStyle/>
            <a:p>
              <a:pPr algn="ctr"/>
              <a:r>
                <a:rPr lang="en-US" sz="4200" b="1" dirty="0" err="1">
                  <a:solidFill>
                    <a:schemeClr val="bg1"/>
                  </a:solidFill>
                  <a:latin typeface="Arial" panose="020B0604020202020204" pitchFamily="34" charset="0"/>
                  <a:cs typeface="Arial" panose="020B0604020202020204" pitchFamily="34" charset="0"/>
                </a:rPr>
                <a:t>Giải</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thích</a:t>
              </a:r>
              <a:endParaRPr lang="en-US" sz="4200" b="1" dirty="0">
                <a:solidFill>
                  <a:schemeClr val="bg1"/>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653F585A-FCF1-187D-F343-097822792C8F}"/>
              </a:ext>
            </a:extLst>
          </p:cNvPr>
          <p:cNvSpPr txBox="1"/>
          <p:nvPr/>
        </p:nvSpPr>
        <p:spPr>
          <a:xfrm>
            <a:off x="1185609" y="2802467"/>
            <a:ext cx="10238509" cy="274825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phấn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hỗn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do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hỗn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B7FDB126-D71C-5D5D-E473-E9EBE012832C}"/>
              </a:ext>
            </a:extLst>
          </p:cNvPr>
          <p:cNvSpPr txBox="1"/>
          <p:nvPr/>
        </p:nvSpPr>
        <p:spPr>
          <a:xfrm>
            <a:off x="2591846" y="6160674"/>
            <a:ext cx="8832272" cy="2762936"/>
          </a:xfrm>
          <a:prstGeom prst="rect">
            <a:avLst/>
          </a:prstGeom>
          <a:noFill/>
        </p:spPr>
        <p:txBody>
          <a:bodyPr wrap="square">
            <a:spAutoFit/>
          </a:bodyPr>
          <a:lstStyle/>
          <a:p>
            <a:pPr algn="just">
              <a:lnSpc>
                <a:spcPct val="150000"/>
              </a:lnSpc>
            </a:pPr>
            <a:r>
              <a:rPr lang="en-US" sz="4000" dirty="0">
                <a:solidFill>
                  <a:prstClr val="black"/>
                </a:solidFill>
                <a:latin typeface="Arial" panose="020B0604020202020204" pitchFamily="34" charset="0"/>
                <a:cs typeface="Arial" panose="020B0604020202020204" pitchFamily="34" charset="0"/>
              </a:rPr>
              <a:t>T</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hí nghiệm này cho thấy một cách gián tiếp chuyển động hỗn loạn không ngừng của các phân tử.</a:t>
            </a:r>
            <a:endParaRPr lang="en-US" dirty="0"/>
          </a:p>
        </p:txBody>
      </p:sp>
      <p:pic>
        <p:nvPicPr>
          <p:cNvPr id="10" name="Picture 9">
            <a:extLst>
              <a:ext uri="{FF2B5EF4-FFF2-40B4-BE49-F238E27FC236}">
                <a16:creationId xmlns:a16="http://schemas.microsoft.com/office/drawing/2014/main" id="{30B74727-B2F2-03DF-22E4-C2375C885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0592">
            <a:off x="895490" y="6099275"/>
            <a:ext cx="1673471" cy="1416872"/>
          </a:xfrm>
          <a:prstGeom prst="rect">
            <a:avLst/>
          </a:prstGeom>
        </p:spPr>
      </p:pic>
      <p:sp>
        <p:nvSpPr>
          <p:cNvPr id="11" name="Freeform 26">
            <a:extLst>
              <a:ext uri="{FF2B5EF4-FFF2-40B4-BE49-F238E27FC236}">
                <a16:creationId xmlns:a16="http://schemas.microsoft.com/office/drawing/2014/main" id="{630AEF1C-E942-5FB9-10B5-5D31292FC969}"/>
              </a:ext>
            </a:extLst>
          </p:cNvPr>
          <p:cNvSpPr/>
          <p:nvPr/>
        </p:nvSpPr>
        <p:spPr>
          <a:xfrm rot="20234746">
            <a:off x="392994" y="528673"/>
            <a:ext cx="1902532" cy="1276426"/>
          </a:xfrm>
          <a:custGeom>
            <a:avLst/>
            <a:gdLst/>
            <a:ahLst/>
            <a:cxnLst/>
            <a:rect l="l" t="t" r="r" b="b"/>
            <a:pathLst>
              <a:path w="1902532" h="1276426">
                <a:moveTo>
                  <a:pt x="0" y="0"/>
                </a:moveTo>
                <a:lnTo>
                  <a:pt x="1902532" y="0"/>
                </a:lnTo>
                <a:lnTo>
                  <a:pt x="1902532" y="1276426"/>
                </a:lnTo>
                <a:lnTo>
                  <a:pt x="0" y="1276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3" name="Picture 12">
            <a:extLst>
              <a:ext uri="{FF2B5EF4-FFF2-40B4-BE49-F238E27FC236}">
                <a16:creationId xmlns:a16="http://schemas.microsoft.com/office/drawing/2014/main" id="{AA778E25-674D-530A-A529-7BB874A719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83137" y="3009900"/>
            <a:ext cx="5771464" cy="5771464"/>
          </a:xfrm>
          <a:prstGeom prst="ellipse">
            <a:avLst/>
          </a:prstGeom>
        </p:spPr>
      </p:pic>
    </p:spTree>
    <p:extLst>
      <p:ext uri="{BB962C8B-B14F-4D97-AF65-F5344CB8AC3E}">
        <p14:creationId xmlns:p14="http://schemas.microsoft.com/office/powerpoint/2010/main" val="221727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868</TotalTime>
  <Words>4052</Words>
  <Application>Microsoft Office PowerPoint</Application>
  <PresentationFormat>Custom</PresentationFormat>
  <Paragraphs>308</Paragraphs>
  <Slides>57</Slides>
  <Notes>10</Notes>
  <HiddenSlides>0</HiddenSlides>
  <MMClips>9</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57</vt:i4>
      </vt:variant>
    </vt:vector>
  </HeadingPairs>
  <TitlesOfParts>
    <vt:vector size="63" baseType="lpstr">
      <vt:lpstr>Arial</vt:lpstr>
      <vt:lpstr>Calibri</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vatlib1</dc:title>
  <dc:creator>User</dc:creator>
  <cp:lastModifiedBy>Administrator</cp:lastModifiedBy>
  <cp:revision>12</cp:revision>
  <dcterms:created xsi:type="dcterms:W3CDTF">2006-08-16T00:00:00Z</dcterms:created>
  <dcterms:modified xsi:type="dcterms:W3CDTF">2025-03-11T02:39:54Z</dcterms:modified>
  <dc:identifier>DAGH-pxslA0</dc:identifier>
</cp:coreProperties>
</file>