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1316" r:id="rId2"/>
    <p:sldId id="1165" r:id="rId3"/>
    <p:sldId id="948" r:id="rId4"/>
    <p:sldId id="1317" r:id="rId5"/>
    <p:sldId id="1309" r:id="rId6"/>
    <p:sldId id="1318" r:id="rId7"/>
    <p:sldId id="1320" r:id="rId8"/>
    <p:sldId id="1321" r:id="rId9"/>
    <p:sldId id="1330" r:id="rId10"/>
    <p:sldId id="132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0686" autoAdjust="0"/>
  </p:normalViewPr>
  <p:slideViewPr>
    <p:cSldViewPr>
      <p:cViewPr varScale="1">
        <p:scale>
          <a:sx n="61" d="100"/>
          <a:sy n="61" d="100"/>
        </p:scale>
        <p:origin x="92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2.png"/><Relationship Id="rId12" Type="http://schemas.openxmlformats.org/officeDocument/2006/relationships/image" Target="../media/image43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420.png"/><Relationship Id="rId5" Type="http://schemas.openxmlformats.org/officeDocument/2006/relationships/image" Target="../media/image6.png"/><Relationship Id="rId10" Type="http://schemas.openxmlformats.org/officeDocument/2006/relationships/image" Target="../media/image410.png"/><Relationship Id="rId4" Type="http://schemas.openxmlformats.org/officeDocument/2006/relationships/image" Target="../media/image5.png"/><Relationship Id="rId9" Type="http://schemas.openxmlformats.org/officeDocument/2006/relationships/image" Target="../media/image40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outdoor, transport, handcart&#10;&#10;Description automatically generated">
            <a:extLst>
              <a:ext uri="{FF2B5EF4-FFF2-40B4-BE49-F238E27FC236}">
                <a16:creationId xmlns:a16="http://schemas.microsoft.com/office/drawing/2014/main" id="{6727610C-57EE-E051-B37C-1045B9D7475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297" b="3449"/>
          <a:stretch/>
        </p:blipFill>
        <p:spPr>
          <a:xfrm>
            <a:off x="20" y="1282"/>
            <a:ext cx="12191980" cy="6856718"/>
          </a:xfrm>
          <a:prstGeom prst="rect">
            <a:avLst/>
          </a:prstGeom>
          <a:ln>
            <a:noFill/>
          </a:ln>
          <a:effectLst>
            <a:softEdge rad="112500"/>
          </a:effectLst>
        </p:spPr>
      </p:pic>
      <p:sp>
        <p:nvSpPr>
          <p:cNvPr id="8" name="Rectangle 8">
            <a:extLst>
              <a:ext uri="{FF2B5EF4-FFF2-40B4-BE49-F238E27FC236}">
                <a16:creationId xmlns:a16="http://schemas.microsoft.com/office/drawing/2014/main" id="{44C4E5B1-27C1-6157-B045-1292FD6C6957}"/>
              </a:ext>
            </a:extLst>
          </p:cNvPr>
          <p:cNvSpPr>
            <a:spLocks noChangeArrowheads="1"/>
          </p:cNvSpPr>
          <p:nvPr/>
        </p:nvSpPr>
        <p:spPr bwMode="auto">
          <a:xfrm>
            <a:off x="0" y="3717703"/>
            <a:ext cx="12192000" cy="997230"/>
          </a:xfrm>
          <a:prstGeom prst="rect">
            <a:avLst/>
          </a:prstGeom>
          <a:solidFill>
            <a:schemeClr val="bg1">
              <a:alpha val="7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TextBox 10">
            <a:extLst>
              <a:ext uri="{FF2B5EF4-FFF2-40B4-BE49-F238E27FC236}">
                <a16:creationId xmlns:a16="http://schemas.microsoft.com/office/drawing/2014/main" id="{AB7F8932-85B7-629A-34EF-633A073F5665}"/>
              </a:ext>
            </a:extLst>
          </p:cNvPr>
          <p:cNvSpPr>
            <a:spLocks noChangeArrowheads="1"/>
          </p:cNvSpPr>
          <p:nvPr>
            <p:custDataLst>
              <p:tags r:id="rId1"/>
            </p:custDataLst>
          </p:nvPr>
        </p:nvSpPr>
        <p:spPr bwMode="auto">
          <a:xfrm>
            <a:off x="-609600" y="3790669"/>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7030A0"/>
                </a:solidFill>
                <a:ea typeface="ＭＳ Ｐゴシック" panose="020B0600070205080204" pitchFamily="50" charset="-128"/>
              </a:rPr>
              <a:t>Định luật 2 Newton</a:t>
            </a:r>
            <a:endParaRPr lang="en-US" altLang="en-US" sz="4400" b="1">
              <a:solidFill>
                <a:srgbClr val="7030A0"/>
              </a:solidFill>
            </a:endParaRPr>
          </a:p>
        </p:txBody>
      </p:sp>
      <p:sp>
        <p:nvSpPr>
          <p:cNvPr id="11" name="TextBox 11">
            <a:extLst>
              <a:ext uri="{FF2B5EF4-FFF2-40B4-BE49-F238E27FC236}">
                <a16:creationId xmlns:a16="http://schemas.microsoft.com/office/drawing/2014/main" id="{1D068098-93E9-661B-AE7D-2AB6E47E5207}"/>
              </a:ext>
            </a:extLst>
          </p:cNvPr>
          <p:cNvSpPr>
            <a:spLocks noChangeArrowheads="1"/>
          </p:cNvSpPr>
          <p:nvPr>
            <p:custDataLst>
              <p:tags r:id="rId2"/>
            </p:custDataLst>
          </p:nvPr>
        </p:nvSpPr>
        <p:spPr bwMode="auto">
          <a:xfrm>
            <a:off x="-152400" y="3774088"/>
            <a:ext cx="1965594"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15:</a:t>
            </a:r>
          </a:p>
        </p:txBody>
      </p:sp>
    </p:spTree>
    <p:extLst>
      <p:ext uri="{BB962C8B-B14F-4D97-AF65-F5344CB8AC3E}">
        <p14:creationId xmlns:p14="http://schemas.microsoft.com/office/powerpoint/2010/main" val="2568208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74009" y="769638"/>
            <a:ext cx="10431902" cy="48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rPr>
              <a:t>Tại sao máy bay khối lượng càng lớn thì đường băng phải càng dài?</a:t>
            </a:r>
            <a:endPar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12" descr="A plane taking off from a runway&#10;&#10;Description automatically generated with low confidence">
            <a:extLst>
              <a:ext uri="{FF2B5EF4-FFF2-40B4-BE49-F238E27FC236}">
                <a16:creationId xmlns:a16="http://schemas.microsoft.com/office/drawing/2014/main" id="{807E1834-8016-6969-91C2-DDAB65D3D9A8}"/>
              </a:ext>
            </a:extLst>
          </p:cNvPr>
          <p:cNvPicPr>
            <a:picLocks noChangeAspect="1"/>
          </p:cNvPicPr>
          <p:nvPr/>
        </p:nvPicPr>
        <p:blipFill rotWithShape="1">
          <a:blip r:embed="rId4">
            <a:extLst>
              <a:ext uri="{28A0092B-C50C-407E-A947-70E740481C1C}">
                <a14:useLocalDpi xmlns:a14="http://schemas.microsoft.com/office/drawing/2010/main" val="0"/>
              </a:ext>
            </a:extLst>
          </a:blip>
          <a:srcRect t="13958" r="-703" b="8889"/>
          <a:stretch/>
        </p:blipFill>
        <p:spPr>
          <a:xfrm>
            <a:off x="864979" y="1414003"/>
            <a:ext cx="11049962" cy="5291160"/>
          </a:xfrm>
          <a:prstGeom prst="rect">
            <a:avLst/>
          </a:prstGeom>
          <a:ln>
            <a:noFill/>
          </a:ln>
          <a:effectLst>
            <a:softEdge rad="112500"/>
          </a:effectLst>
        </p:spPr>
      </p:pic>
    </p:spTree>
    <p:extLst>
      <p:ext uri="{BB962C8B-B14F-4D97-AF65-F5344CB8AC3E}">
        <p14:creationId xmlns:p14="http://schemas.microsoft.com/office/powerpoint/2010/main" val="269152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79869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183164" y="807179"/>
            <a:ext cx="10305962"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chở</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xét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giảm</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xe</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đẩy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3" name="Picture 2">
            <a:extLst>
              <a:ext uri="{FF2B5EF4-FFF2-40B4-BE49-F238E27FC236}">
                <a16:creationId xmlns:a16="http://schemas.microsoft.com/office/drawing/2014/main" id="{FBD14A03-694C-B8D6-A100-DFCB269B14B4}"/>
              </a:ext>
            </a:extLst>
          </p:cNvPr>
          <p:cNvPicPr>
            <a:picLocks noChangeAspect="1"/>
          </p:cNvPicPr>
          <p:nvPr/>
        </p:nvPicPr>
        <p:blipFill>
          <a:blip r:embed="rId6"/>
          <a:stretch>
            <a:fillRect/>
          </a:stretch>
        </p:blipFill>
        <p:spPr>
          <a:xfrm>
            <a:off x="1781175" y="2953415"/>
            <a:ext cx="8629650" cy="3228975"/>
          </a:xfrm>
          <a:prstGeom prst="rect">
            <a:avLst/>
          </a:prstGeom>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2 Newton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F3FA9DBC-BF95-4EC2-BFC4-109933DF35D2}"/>
              </a:ext>
            </a:extLst>
          </p:cNvPr>
          <p:cNvSpPr txBox="1"/>
          <p:nvPr/>
        </p:nvSpPr>
        <p:spPr>
          <a:xfrm>
            <a:off x="784337" y="727499"/>
            <a:ext cx="10212074" cy="769441"/>
          </a:xfrm>
          <a:prstGeom prst="rect">
            <a:avLst/>
          </a:prstGeom>
          <a:noFill/>
        </p:spPr>
        <p:txBody>
          <a:bodyPr wrap="square">
            <a:spAutoFit/>
          </a:bodyPr>
          <a:lstStyle/>
          <a:p>
            <a:pPr algn="ctr">
              <a:spcAft>
                <a:spcPts val="600"/>
              </a:spcAft>
            </a:pPr>
            <a:r>
              <a:rPr lang="en-US" sz="2200" i="1">
                <a:latin typeface="Arial" panose="020B0604020202020204" pitchFamily="34" charset="0"/>
                <a:cs typeface="Arial" panose="020B0604020202020204" pitchFamily="34" charset="0"/>
              </a:rPr>
              <a:t>Từ quan sát và thí nghiệm, Newton đã khái quát mối liên hệ giữa ba đại lượng: gia tốc, lực và khối Iượng trong một PT vectơ đơn giản gọi là ĐL 2 Newton:</a:t>
            </a:r>
            <a:endParaRPr lang="en-US" sz="2200" b="1">
              <a:latin typeface="Arial" panose="020B0604020202020204" pitchFamily="34" charset="0"/>
              <a:cs typeface="Arial" panose="020B0604020202020204" pitchFamily="34" charset="0"/>
            </a:endParaRPr>
          </a:p>
        </p:txBody>
      </p:sp>
      <p:pic>
        <p:nvPicPr>
          <p:cNvPr id="14" name="Picture 4" descr="empty-blue-rectangle">
            <a:extLst>
              <a:ext uri="{FF2B5EF4-FFF2-40B4-BE49-F238E27FC236}">
                <a16:creationId xmlns:a16="http://schemas.microsoft.com/office/drawing/2014/main" id="{CC8E2184-AACB-64AE-10FB-5C2551F8456B}"/>
              </a:ext>
            </a:extLst>
          </p:cNvPr>
          <p:cNvPicPr>
            <a:picLocks noChangeAspect="1" noChangeArrowheads="1"/>
          </p:cNvPicPr>
          <p:nvPr/>
        </p:nvPicPr>
        <p:blipFill>
          <a:blip r:embed="rId4"/>
          <a:srcRect/>
          <a:stretch>
            <a:fillRect/>
          </a:stretch>
        </p:blipFill>
        <p:spPr bwMode="auto">
          <a:xfrm>
            <a:off x="900582" y="1521474"/>
            <a:ext cx="10561549" cy="1523495"/>
          </a:xfrm>
          <a:prstGeom prst="rect">
            <a:avLst/>
          </a:prstGeom>
          <a:noFill/>
          <a:ln w="9525">
            <a:noFill/>
            <a:miter lim="800000"/>
            <a:headEnd/>
            <a:tailEnd/>
          </a:ln>
        </p:spPr>
      </p:pic>
      <p:sp>
        <p:nvSpPr>
          <p:cNvPr id="17" name="Rectangle 41">
            <a:extLst>
              <a:ext uri="{FF2B5EF4-FFF2-40B4-BE49-F238E27FC236}">
                <a16:creationId xmlns:a16="http://schemas.microsoft.com/office/drawing/2014/main" id="{674CEC6D-6357-C387-D233-996C54929997}"/>
              </a:ext>
            </a:extLst>
          </p:cNvPr>
          <p:cNvSpPr>
            <a:spLocks noChangeArrowheads="1"/>
          </p:cNvSpPr>
          <p:nvPr/>
        </p:nvSpPr>
        <p:spPr bwMode="auto">
          <a:xfrm>
            <a:off x="1529725" y="1584384"/>
            <a:ext cx="9466686" cy="131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en-US" altLang="en-US" sz="2600" b="1" dirty="0">
                <a:cs typeface="Arial" panose="020B0604020202020204" pitchFamily="34" charset="0"/>
              </a:rPr>
              <a:t>Gia </a:t>
            </a:r>
            <a:r>
              <a:rPr lang="en-US" altLang="en-US" sz="2600" b="1" dirty="0" err="1">
                <a:cs typeface="Arial" panose="020B0604020202020204" pitchFamily="34" charset="0"/>
              </a:rPr>
              <a:t>tốc</a:t>
            </a:r>
            <a:r>
              <a:rPr lang="en-US" altLang="en-US" sz="2600" b="1"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dirty="0">
                <a:cs typeface="Arial" panose="020B0604020202020204" pitchFamily="34" charset="0"/>
              </a:rPr>
              <a:t> </a:t>
            </a:r>
            <a:r>
              <a:rPr lang="en-US" altLang="en-US" sz="2600" b="1" dirty="0" err="1">
                <a:cs typeface="Arial" panose="020B0604020202020204" pitchFamily="34" charset="0"/>
              </a:rPr>
              <a:t>cùng</a:t>
            </a:r>
            <a:r>
              <a:rPr lang="en-US" altLang="en-US" sz="2600" b="1" dirty="0">
                <a:cs typeface="Arial" panose="020B0604020202020204" pitchFamily="34" charset="0"/>
              </a:rPr>
              <a:t> </a:t>
            </a:r>
            <a:r>
              <a:rPr lang="en-US" altLang="en-US" sz="2600" b="1" dirty="0" err="1">
                <a:cs typeface="Arial" panose="020B0604020202020204" pitchFamily="34" charset="0"/>
              </a:rPr>
              <a:t>hướng</a:t>
            </a:r>
            <a:r>
              <a:rPr lang="en-US" altLang="en-US" sz="2600" b="1" dirty="0">
                <a:cs typeface="Arial" panose="020B0604020202020204" pitchFamily="34" charset="0"/>
              </a:rPr>
              <a:t> </a:t>
            </a:r>
            <a:r>
              <a:rPr lang="en-US" altLang="en-US" sz="2600" dirty="0" err="1">
                <a:cs typeface="Arial" panose="020B0604020202020204" pitchFamily="34" charset="0"/>
              </a:rPr>
              <a:t>với</a:t>
            </a:r>
            <a:r>
              <a:rPr lang="en-US" altLang="en-US" sz="2600" dirty="0">
                <a:cs typeface="Arial" panose="020B0604020202020204" pitchFamily="34" charset="0"/>
              </a:rPr>
              <a:t> </a:t>
            </a:r>
            <a:r>
              <a:rPr lang="en-US" altLang="en-US" sz="2600" b="1" dirty="0" err="1">
                <a:cs typeface="Arial" panose="020B0604020202020204" pitchFamily="34" charset="0"/>
              </a:rPr>
              <a:t>lực</a:t>
            </a:r>
            <a:r>
              <a:rPr lang="en-US" altLang="en-US" sz="2600" b="1" dirty="0">
                <a:cs typeface="Arial" panose="020B0604020202020204" pitchFamily="34" charset="0"/>
              </a:rPr>
              <a:t> </a:t>
            </a:r>
            <a:r>
              <a:rPr lang="en-US" altLang="en-US" sz="2600" b="1" dirty="0" err="1">
                <a:cs typeface="Arial" panose="020B0604020202020204" pitchFamily="34" charset="0"/>
              </a:rPr>
              <a:t>tác</a:t>
            </a:r>
            <a:r>
              <a:rPr lang="en-US" altLang="en-US" sz="2600" b="1" dirty="0">
                <a:cs typeface="Arial" panose="020B0604020202020204" pitchFamily="34" charset="0"/>
              </a:rPr>
              <a:t> </a:t>
            </a:r>
            <a:r>
              <a:rPr lang="en-US" altLang="en-US" sz="2600" b="1" dirty="0" err="1">
                <a:cs typeface="Arial" panose="020B0604020202020204" pitchFamily="34" charset="0"/>
              </a:rPr>
              <a:t>dụng</a:t>
            </a:r>
            <a:r>
              <a:rPr lang="en-US" altLang="en-US" sz="2600" b="1"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vật</a:t>
            </a:r>
            <a:r>
              <a:rPr lang="en-US" altLang="en-US" sz="2600">
                <a:cs typeface="Arial" panose="020B0604020202020204" pitchFamily="34" charset="0"/>
              </a:rPr>
              <a:t>. </a:t>
            </a:r>
          </a:p>
          <a:p>
            <a:pPr eaLnBrk="1" hangingPunct="1">
              <a:spcBef>
                <a:spcPts val="0"/>
              </a:spcBef>
              <a:buFontTx/>
              <a:buNone/>
            </a:pPr>
            <a:r>
              <a:rPr lang="en-US" altLang="en-US" sz="2600" b="1">
                <a:cs typeface="Arial" panose="020B0604020202020204" pitchFamily="34" charset="0"/>
              </a:rPr>
              <a:t>Độ lớn của gia tốc tỉ lệ thuận </a:t>
            </a:r>
            <a:r>
              <a:rPr lang="en-US" altLang="en-US" sz="2600">
                <a:cs typeface="Arial" panose="020B0604020202020204" pitchFamily="34" charset="0"/>
              </a:rPr>
              <a:t>với độ lớn của lực và </a:t>
            </a:r>
            <a:r>
              <a:rPr lang="en-US" altLang="en-US" sz="2600" b="1">
                <a:cs typeface="Arial" panose="020B0604020202020204" pitchFamily="34" charset="0"/>
              </a:rPr>
              <a:t>tỉ lệ nghịch</a:t>
            </a:r>
            <a:r>
              <a:rPr lang="en-US" altLang="en-US" sz="2600">
                <a:cs typeface="Arial" panose="020B0604020202020204" pitchFamily="34" charset="0"/>
              </a:rPr>
              <a:t> với khối lượng của vật.  </a:t>
            </a:r>
            <a:endParaRPr lang="en-US" altLang="en-US" sz="2600" dirty="0">
              <a:cs typeface="Arial" panose="020B0604020202020204" pitchFamily="34" charset="0"/>
            </a:endParaRPr>
          </a:p>
        </p:txBody>
      </p:sp>
      <p:grpSp>
        <p:nvGrpSpPr>
          <p:cNvPr id="2" name="Group 1">
            <a:extLst>
              <a:ext uri="{FF2B5EF4-FFF2-40B4-BE49-F238E27FC236}">
                <a16:creationId xmlns:a16="http://schemas.microsoft.com/office/drawing/2014/main" id="{13183BF7-8ACE-4630-F464-06A033937674}"/>
              </a:ext>
            </a:extLst>
          </p:cNvPr>
          <p:cNvGrpSpPr/>
          <p:nvPr/>
        </p:nvGrpSpPr>
        <p:grpSpPr>
          <a:xfrm>
            <a:off x="2121458" y="3107880"/>
            <a:ext cx="2235779" cy="1234560"/>
            <a:chOff x="3689619" y="4499754"/>
            <a:chExt cx="2455471" cy="1355755"/>
          </a:xfrm>
        </p:grpSpPr>
        <p:pic>
          <p:nvPicPr>
            <p:cNvPr id="13" name="Picture 12" descr="empty-red-rectangle">
              <a:extLst>
                <a:ext uri="{FF2B5EF4-FFF2-40B4-BE49-F238E27FC236}">
                  <a16:creationId xmlns:a16="http://schemas.microsoft.com/office/drawing/2014/main" id="{B00B715F-418B-7C99-A3CD-4EEEDAE06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Object 29">
                  <a:extLst>
                    <a:ext uri="{FF2B5EF4-FFF2-40B4-BE49-F238E27FC236}">
                      <a16:creationId xmlns:a16="http://schemas.microsoft.com/office/drawing/2014/main" id="{9FF07366-711F-F84C-E563-C5D37AD4D518}"/>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𝑎</m:t>
                            </m:r>
                          </m:e>
                        </m:acc>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num>
                          <m:den>
                            <m:r>
                              <a:rPr lang="en-US" sz="2800" i="1">
                                <a:solidFill>
                                  <a:srgbClr val="000000"/>
                                </a:solidFill>
                                <a:latin typeface="Cambria Math" panose="02040503050406030204" pitchFamily="18" charset="0"/>
                              </a:rPr>
                              <m:t>𝑚</m:t>
                            </m:r>
                          </m:den>
                        </m:f>
                      </m:oMath>
                    </m:oMathPara>
                  </a14:m>
                  <a:endParaRPr lang="en-US" sz="2800"/>
                </a:p>
              </p:txBody>
            </p:sp>
          </mc:Choice>
          <mc:Fallback xmlns="">
            <p:sp>
              <p:nvSpPr>
                <p:cNvPr id="18" name="Object 29">
                  <a:extLst>
                    <a:ext uri="{FF2B5EF4-FFF2-40B4-BE49-F238E27FC236}">
                      <a16:creationId xmlns:a16="http://schemas.microsoft.com/office/drawing/2014/main" id="{9FF07366-711F-F84C-E563-C5D37AD4D518}"/>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20" name="TextBox 19">
            <a:extLst>
              <a:ext uri="{FF2B5EF4-FFF2-40B4-BE49-F238E27FC236}">
                <a16:creationId xmlns:a16="http://schemas.microsoft.com/office/drawing/2014/main" id="{FCAA83ED-FB90-459D-4B3A-4F9DE5492DF1}"/>
              </a:ext>
            </a:extLst>
          </p:cNvPr>
          <p:cNvSpPr txBox="1"/>
          <p:nvPr/>
        </p:nvSpPr>
        <p:spPr>
          <a:xfrm>
            <a:off x="5306414" y="3292708"/>
            <a:ext cx="1320800" cy="477054"/>
          </a:xfrm>
          <a:prstGeom prst="rect">
            <a:avLst/>
          </a:prstGeom>
          <a:noFill/>
        </p:spPr>
        <p:txBody>
          <a:bodyPr wrap="square">
            <a:spAutoFit/>
          </a:bodyPr>
          <a:lstStyle/>
          <a:p>
            <a:pPr algn="ctr" rtl="0">
              <a:spcBef>
                <a:spcPts val="0"/>
              </a:spcBef>
              <a:spcAft>
                <a:spcPts val="500"/>
              </a:spcAft>
            </a:pPr>
            <a:r>
              <a:rPr lang="en-US" sz="2500" i="1">
                <a:latin typeface="Arial" panose="020B0604020202020204" pitchFamily="34" charset="0"/>
                <a:cs typeface="Arial" panose="020B0604020202020204" pitchFamily="34" charset="0"/>
              </a:rPr>
              <a:t>hay</a:t>
            </a:r>
            <a:endParaRPr lang="vi-VN" sz="2500" i="1">
              <a:effectLst/>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C5B8E67D-D184-1A37-A56B-23F0902968F0}"/>
              </a:ext>
            </a:extLst>
          </p:cNvPr>
          <p:cNvGrpSpPr/>
          <p:nvPr/>
        </p:nvGrpSpPr>
        <p:grpSpPr>
          <a:xfrm>
            <a:off x="6788328" y="3247823"/>
            <a:ext cx="2455471" cy="677878"/>
            <a:chOff x="3689619" y="4499754"/>
            <a:chExt cx="2455471" cy="1355755"/>
          </a:xfrm>
        </p:grpSpPr>
        <p:pic>
          <p:nvPicPr>
            <p:cNvPr id="22" name="Picture 21" descr="empty-red-rectangle">
              <a:extLst>
                <a:ext uri="{FF2B5EF4-FFF2-40B4-BE49-F238E27FC236}">
                  <a16:creationId xmlns:a16="http://schemas.microsoft.com/office/drawing/2014/main" id="{165ABDA5-F836-5F72-7C62-AC92801AE5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619" y="4499754"/>
              <a:ext cx="2455471" cy="13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29">
                  <a:extLst>
                    <a:ext uri="{FF2B5EF4-FFF2-40B4-BE49-F238E27FC236}">
                      <a16:creationId xmlns:a16="http://schemas.microsoft.com/office/drawing/2014/main" id="{F4A1BD2D-C240-7BE5-1BA8-76DD20EADB03}"/>
                    </a:ext>
                  </a:extLst>
                </p:cNvPr>
                <p:cNvSpPr txBox="1"/>
                <p:nvPr/>
              </p:nvSpPr>
              <p:spPr bwMode="auto">
                <a:xfrm>
                  <a:off x="4201991" y="4572000"/>
                  <a:ext cx="1723407" cy="1211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𝑚</m:t>
                        </m:r>
                        <m:acc>
                          <m:accPr>
                            <m:chr m:val="⃗"/>
                            <m:ctrlPr>
                              <a:rPr lang="en-US" sz="2800" i="1">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𝑎</m:t>
                            </m:r>
                          </m:e>
                        </m:acc>
                      </m:oMath>
                    </m:oMathPara>
                  </a14:m>
                  <a:endParaRPr lang="en-US" sz="2800"/>
                </a:p>
              </p:txBody>
            </p:sp>
          </mc:Choice>
          <mc:Fallback xmlns="">
            <p:sp>
              <p:nvSpPr>
                <p:cNvPr id="23" name="Object 29">
                  <a:extLst>
                    <a:ext uri="{FF2B5EF4-FFF2-40B4-BE49-F238E27FC236}">
                      <a16:creationId xmlns:a16="http://schemas.microsoft.com/office/drawing/2014/main" id="{F4A1BD2D-C240-7BE5-1BA8-76DD20EADB03}"/>
                    </a:ext>
                  </a:extLst>
                </p:cNvPr>
                <p:cNvSpPr txBox="1">
                  <a:spLocks noRot="1" noChangeAspect="1" noMove="1" noResize="1" noEditPoints="1" noAdjustHandles="1" noChangeArrowheads="1" noChangeShapeType="1" noTextEdit="1"/>
                </p:cNvSpPr>
                <p:nvPr/>
              </p:nvSpPr>
              <p:spPr bwMode="auto">
                <a:xfrm>
                  <a:off x="4201991" y="4572000"/>
                  <a:ext cx="1723407" cy="1211262"/>
                </a:xfrm>
                <a:prstGeom prst="rect">
                  <a:avLst/>
                </a:prstGeom>
                <a:blipFill>
                  <a:blip r:embed="rId7"/>
                  <a:stretch>
                    <a:fillRect/>
                  </a:stretch>
                </a:blipFill>
                <a:ln>
                  <a:noFill/>
                </a:ln>
                <a:effectLst/>
              </p:spPr>
              <p:txBody>
                <a:bodyPr/>
                <a:lstStyle/>
                <a:p>
                  <a:r>
                    <a:rPr lang="en-US">
                      <a:noFill/>
                    </a:rPr>
                    <a:t> </a:t>
                  </a:r>
                </a:p>
              </p:txBody>
            </p:sp>
          </mc:Fallback>
        </mc:AlternateContent>
      </p:grpSp>
      <p:pic>
        <p:nvPicPr>
          <p:cNvPr id="24" name="Content Placeholder 4" descr="A picture containing outdoor, transport, handcart&#10;&#10;Description automatically generated">
            <a:extLst>
              <a:ext uri="{FF2B5EF4-FFF2-40B4-BE49-F238E27FC236}">
                <a16:creationId xmlns:a16="http://schemas.microsoft.com/office/drawing/2014/main" id="{1EBEB161-F293-8CDD-561A-9439AF92BA76}"/>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t="-2139" r="50" b="-171"/>
          <a:stretch/>
        </p:blipFill>
        <p:spPr>
          <a:xfrm>
            <a:off x="4254778" y="4308506"/>
            <a:ext cx="3424072" cy="2339528"/>
          </a:xfrm>
          <a:prstGeom prst="rect">
            <a:avLst/>
          </a:prstGeom>
          <a:ln>
            <a:noFill/>
          </a:ln>
          <a:effectLst>
            <a:softEdge rad="112500"/>
          </a:effectLst>
        </p:spPr>
      </p:pic>
      <p:pic>
        <p:nvPicPr>
          <p:cNvPr id="25" name="Content Placeholder 3" descr="A picture containing sky, outdoor&#10;&#10;Description automatically generated">
            <a:extLst>
              <a:ext uri="{FF2B5EF4-FFF2-40B4-BE49-F238E27FC236}">
                <a16:creationId xmlns:a16="http://schemas.microsoft.com/office/drawing/2014/main" id="{73B12C2B-6615-E282-59E2-C446D265E106}"/>
              </a:ext>
            </a:extLst>
          </p:cNvPr>
          <p:cNvPicPr>
            <a:picLocks noChangeAspect="1"/>
          </p:cNvPicPr>
          <p:nvPr/>
        </p:nvPicPr>
        <p:blipFill rotWithShape="1">
          <a:blip r:embed="rId9">
            <a:extLst>
              <a:ext uri="{28A0092B-C50C-407E-A947-70E740481C1C}">
                <a14:useLocalDpi xmlns:a14="http://schemas.microsoft.com/office/drawing/2010/main" val="0"/>
              </a:ext>
            </a:extLst>
          </a:blip>
          <a:srcRect r="7392" b="7252"/>
          <a:stretch/>
        </p:blipFill>
        <p:spPr>
          <a:xfrm>
            <a:off x="7772400" y="4341422"/>
            <a:ext cx="3424072" cy="2289013"/>
          </a:xfrm>
          <a:prstGeom prst="rect">
            <a:avLst/>
          </a:prstGeom>
          <a:ln>
            <a:noFill/>
          </a:ln>
          <a:effectLst>
            <a:softEdge rad="112500"/>
          </a:effectLst>
        </p:spPr>
      </p:pic>
      <p:sp>
        <p:nvSpPr>
          <p:cNvPr id="26" name="TextBox 25">
            <a:extLst>
              <a:ext uri="{FF2B5EF4-FFF2-40B4-BE49-F238E27FC236}">
                <a16:creationId xmlns:a16="http://schemas.microsoft.com/office/drawing/2014/main" id="{028DAE9A-009F-B77C-1B2A-CF5F219F6A2A}"/>
              </a:ext>
            </a:extLst>
          </p:cNvPr>
          <p:cNvSpPr txBox="1"/>
          <p:nvPr/>
        </p:nvSpPr>
        <p:spPr>
          <a:xfrm>
            <a:off x="1157625" y="4953000"/>
            <a:ext cx="2719601" cy="923330"/>
          </a:xfrm>
          <a:prstGeom prst="rect">
            <a:avLst/>
          </a:prstGeom>
          <a:noFill/>
        </p:spPr>
        <p:txBody>
          <a:bodyPr wrap="square">
            <a:spAutoFit/>
          </a:bodyPr>
          <a:lstStyle/>
          <a:p>
            <a:pPr algn="ctr"/>
            <a:r>
              <a:rPr lang="en-US" sz="1800" i="1">
                <a:latin typeface="Arial" panose="020B0604020202020204" pitchFamily="34" charset="0"/>
                <a:cs typeface="Arial" panose="020B0604020202020204" pitchFamily="34" charset="0"/>
              </a:rPr>
              <a:t>VD: Trong thực tế khối lượng m càng lớn thì cần lực F lớn hơn để đẩy đi</a:t>
            </a:r>
            <a:endParaRPr lang="en-US"/>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Object 6">
                <a:extLst>
                  <a:ext uri="{FF2B5EF4-FFF2-40B4-BE49-F238E27FC236}">
                    <a16:creationId xmlns:a16="http://schemas.microsoft.com/office/drawing/2014/main" id="{9CE91D32-B6B5-49A9-8E57-C6FCEDDB95D9}"/>
                  </a:ext>
                </a:extLst>
              </p:cNvPr>
              <p:cNvSpPr txBox="1"/>
              <p:nvPr/>
            </p:nvSpPr>
            <p:spPr bwMode="auto">
              <a:xfrm>
                <a:off x="12218988" y="3543301"/>
                <a:ext cx="34925" cy="117475"/>
              </a:xfrm>
              <a:prstGeom prst="rect">
                <a:avLst/>
              </a:prstGeom>
              <a:solidFill>
                <a:schemeClr val="bg1"/>
              </a:solid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a</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F</m:t>
                              </m:r>
                            </m:e>
                          </m:acc>
                        </m:num>
                        <m:den>
                          <m:r>
                            <m:rPr>
                              <m:nor/>
                            </m:rPr>
                            <a:rPr lang="en-US" i="0">
                              <a:solidFill>
                                <a:srgbClr val="000000"/>
                              </a:solidFill>
                              <a:latin typeface="Cambria Math" panose="02040503050406030204" pitchFamily="18" charset="0"/>
                            </a:rPr>
                            <m:t>m</m:t>
                          </m:r>
                          <m:r>
                            <m:rPr>
                              <m:nor/>
                            </m:rPr>
                            <a:rPr lang="en-US" i="0">
                              <a:solidFill>
                                <a:srgbClr val="000000"/>
                              </a:solidFill>
                              <a:latin typeface="Cambria Math" panose="02040503050406030204" pitchFamily="18" charset="0"/>
                            </a:rPr>
                            <m:t> </m:t>
                          </m:r>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hay</m:t>
                      </m:r>
                      <m:r>
                        <m:rPr>
                          <m:nor/>
                        </m:rPr>
                        <a:rPr lang="en-US" i="0">
                          <a:solidFill>
                            <a:srgbClr val="000000"/>
                          </a:solidFill>
                          <a:latin typeface="Cambria Math" panose="02040503050406030204" pitchFamily="18" charset="0"/>
                        </a:rPr>
                        <m:t>  </m:t>
                      </m:r>
                      <m:acc>
                        <m:accPr>
                          <m:chr m:val="⃗"/>
                          <m:ctrlPr>
                            <a:rPr lang="en-US" i="1">
                              <a:solidFill>
                                <a:srgbClr val="000000"/>
                              </a:solidFill>
                              <a:latin typeface="Cambria Math" panose="02040503050406030204" pitchFamily="18" charset="0"/>
                            </a:rPr>
                          </m:ctrlPr>
                        </m:accPr>
                        <m:e>
                          <m:r>
                            <m:rPr>
                              <m:nor/>
                            </m:rPr>
                            <a:rPr lang="en-US" i="0">
                              <a:solidFill>
                                <a:srgbClr val="000000"/>
                              </a:solidFill>
                              <a:latin typeface="Cambria Math" panose="02040503050406030204" pitchFamily="18" charset="0"/>
                            </a:rPr>
                            <m:t>F</m:t>
                          </m:r>
                        </m:e>
                      </m:acc>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m:t>
                      </m:r>
                      <m:acc>
                        <m:accPr>
                          <m:chr m:val="⃗"/>
                          <m:ctrlPr>
                            <a:rPr lang="en-US" i="1">
                              <a:solidFill>
                                <a:srgbClr val="000000"/>
                              </a:solidFill>
                              <a:latin typeface="Cambria Math" panose="02040503050406030204" pitchFamily="18" charset="0"/>
                            </a:rPr>
                          </m:ctrlPr>
                        </m:accPr>
                        <m:e>
                          <m:r>
                            <m:rPr>
                              <m:nor/>
                            </m:rPr>
                            <a:rPr lang="en-US" i="0">
                              <a:solidFill>
                                <a:srgbClr val="000000"/>
                              </a:solidFill>
                              <a:latin typeface="Cambria Math" panose="02040503050406030204" pitchFamily="18" charset="0"/>
                            </a:rPr>
                            <m:t>a</m:t>
                          </m:r>
                        </m:e>
                      </m:acc>
                    </m:oMath>
                  </m:oMathPara>
                </a14:m>
                <a:endParaRPr lang="en-US"/>
              </a:p>
            </p:txBody>
          </p:sp>
        </mc:Choice>
        <mc:Fallback xmlns="">
          <p:sp>
            <p:nvSpPr>
              <p:cNvPr id="10242" name="Object 6">
                <a:extLst>
                  <a:ext uri="{FF2B5EF4-FFF2-40B4-BE49-F238E27FC236}">
                    <a16:creationId xmlns:a16="http://schemas.microsoft.com/office/drawing/2014/main" id="{9CE91D32-B6B5-49A9-8E57-C6FCEDDB95D9}"/>
                  </a:ext>
                </a:extLst>
              </p:cNvPr>
              <p:cNvSpPr txBox="1">
                <a:spLocks noRot="1" noChangeAspect="1" noMove="1" noResize="1" noEditPoints="1" noAdjustHandles="1" noChangeArrowheads="1" noChangeShapeType="1" noTextEdit="1"/>
              </p:cNvSpPr>
              <p:nvPr/>
            </p:nvSpPr>
            <p:spPr bwMode="auto">
              <a:xfrm>
                <a:off x="12218988" y="3543301"/>
                <a:ext cx="34925" cy="117475"/>
              </a:xfrm>
              <a:prstGeom prst="rect">
                <a:avLst/>
              </a:prstGeom>
              <a:blipFill>
                <a:blip r:embed="rId2"/>
                <a:stretch>
                  <a:fillRect l="-33333" r="-450000" b="-450000"/>
                </a:stretch>
              </a:blipFill>
              <a:ln>
                <a:noFill/>
              </a:ln>
            </p:spPr>
            <p:txBody>
              <a:bodyPr/>
              <a:lstStyle/>
              <a:p>
                <a:r>
                  <a:rPr lang="en-US">
                    <a:noFill/>
                  </a:rPr>
                  <a:t> </a:t>
                </a:r>
              </a:p>
            </p:txBody>
          </p:sp>
        </mc:Fallback>
      </mc:AlternateContent>
      <p:sp>
        <p:nvSpPr>
          <p:cNvPr id="10243" name="Rectangle 21">
            <a:extLst>
              <a:ext uri="{FF2B5EF4-FFF2-40B4-BE49-F238E27FC236}">
                <a16:creationId xmlns:a16="http://schemas.microsoft.com/office/drawing/2014/main" id="{654D95A2-E668-4633-BD1C-53730C632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cs typeface="Arial" panose="020B0604020202020204" pitchFamily="34" charset="0"/>
            </a:endParaRPr>
          </a:p>
        </p:txBody>
      </p:sp>
      <p:sp>
        <p:nvSpPr>
          <p:cNvPr id="10246" name="Rectangle 43">
            <a:extLst>
              <a:ext uri="{FF2B5EF4-FFF2-40B4-BE49-F238E27FC236}">
                <a16:creationId xmlns:a16="http://schemas.microsoft.com/office/drawing/2014/main" id="{B462794C-C041-4965-BF43-4B5BC5D33F72}"/>
              </a:ext>
            </a:extLst>
          </p:cNvPr>
          <p:cNvSpPr>
            <a:spLocks noChangeArrowheads="1"/>
          </p:cNvSpPr>
          <p:nvPr/>
        </p:nvSpPr>
        <p:spPr bwMode="auto">
          <a:xfrm>
            <a:off x="1981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2400">
              <a:cs typeface="Arial" panose="020B0604020202020204" pitchFamily="34" charset="0"/>
            </a:endParaRPr>
          </a:p>
        </p:txBody>
      </p:sp>
      <mc:AlternateContent xmlns:mc="http://schemas.openxmlformats.org/markup-compatibility/2006" xmlns:a14="http://schemas.microsoft.com/office/drawing/2010/main">
        <mc:Choice Requires="a14">
          <p:sp>
            <p:nvSpPr>
              <p:cNvPr id="3102" name="Text Box 30">
                <a:extLst>
                  <a:ext uri="{FF2B5EF4-FFF2-40B4-BE49-F238E27FC236}">
                    <a16:creationId xmlns:a16="http://schemas.microsoft.com/office/drawing/2014/main" id="{CD6442D8-015C-4E07-A2B5-79F379C4AE4C}"/>
                  </a:ext>
                </a:extLst>
              </p:cNvPr>
              <p:cNvSpPr txBox="1">
                <a:spLocks noChangeArrowheads="1"/>
              </p:cNvSpPr>
              <p:nvPr/>
            </p:nvSpPr>
            <p:spPr bwMode="auto">
              <a:xfrm>
                <a:off x="395381" y="1033999"/>
                <a:ext cx="11125200" cy="1152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i="1" dirty="0">
                    <a:cs typeface="Arial" panose="020B0604020202020204" pitchFamily="34" charset="0"/>
                  </a:rPr>
                  <a:t>Trường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vật</a:t>
                </a:r>
                <a:r>
                  <a:rPr lang="en-US" altLang="en-US" sz="2500" i="1" dirty="0">
                    <a:cs typeface="Arial" panose="020B0604020202020204" pitchFamily="34" charset="0"/>
                  </a:rPr>
                  <a:t> </a:t>
                </a:r>
                <a:r>
                  <a:rPr lang="en-US" altLang="en-US" sz="2500" i="1" dirty="0" err="1">
                    <a:cs typeface="Arial" panose="020B0604020202020204" pitchFamily="34" charset="0"/>
                  </a:rPr>
                  <a:t>chịu</a:t>
                </a:r>
                <a:r>
                  <a:rPr lang="en-US" altLang="en-US" sz="2500" i="1" dirty="0">
                    <a:cs typeface="Arial" panose="020B0604020202020204" pitchFamily="34" charset="0"/>
                  </a:rPr>
                  <a:t> </a:t>
                </a:r>
                <a:r>
                  <a:rPr lang="en-US" altLang="en-US" sz="2500" i="1" dirty="0" err="1">
                    <a:cs typeface="Arial" panose="020B0604020202020204" pitchFamily="34" charset="0"/>
                  </a:rPr>
                  <a:t>tác</a:t>
                </a:r>
                <a:r>
                  <a:rPr lang="en-US" altLang="en-US" sz="2500" i="1" dirty="0">
                    <a:cs typeface="Arial" panose="020B0604020202020204" pitchFamily="34" charset="0"/>
                  </a:rPr>
                  <a:t> </a:t>
                </a:r>
                <a:r>
                  <a:rPr lang="en-US" altLang="en-US" sz="2500" i="1" dirty="0" err="1">
                    <a:cs typeface="Arial" panose="020B0604020202020204" pitchFamily="34" charset="0"/>
                  </a:rPr>
                  <a:t>dụng</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nhiều</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thì</a:t>
                </a:r>
                <a:r>
                  <a:rPr lang="en-US" altLang="en-US" sz="2500" i="1" dirty="0">
                    <a:cs typeface="Arial" panose="020B0604020202020204" pitchFamily="34" charset="0"/>
                  </a:rPr>
                  <a:t> </a:t>
                </a:r>
                <a14:m>
                  <m:oMath xmlns:m="http://schemas.openxmlformats.org/officeDocument/2006/math">
                    <m:acc>
                      <m:accPr>
                        <m:chr m:val="⃗"/>
                        <m:ctrlPr>
                          <a:rPr lang="en-US" altLang="en-US" sz="2800" i="1" smtClean="0">
                            <a:latin typeface="Cambria Math" panose="02040503050406030204" pitchFamily="18" charset="0"/>
                            <a:cs typeface="Arial" panose="020B0604020202020204" pitchFamily="34" charset="0"/>
                          </a:rPr>
                        </m:ctrlPr>
                      </m:accPr>
                      <m:e>
                        <m:r>
                          <a:rPr lang="en-US" altLang="en-US" sz="2800" b="0" i="1" smtClean="0">
                            <a:latin typeface="Cambria Math" panose="02040503050406030204" pitchFamily="18" charset="0"/>
                            <a:cs typeface="Arial" panose="020B0604020202020204" pitchFamily="34" charset="0"/>
                          </a:rPr>
                          <m:t>𝐹</m:t>
                        </m:r>
                      </m:e>
                    </m:acc>
                  </m:oMath>
                </a14:m>
                <a:r>
                  <a:rPr lang="en-US" altLang="en-US" sz="2800" i="1" dirty="0">
                    <a:cs typeface="Arial" panose="020B0604020202020204" pitchFamily="34" charset="0"/>
                  </a:rPr>
                  <a:t> </a:t>
                </a:r>
                <a:r>
                  <a:rPr lang="en-US" altLang="en-US" sz="2500" i="1" dirty="0" err="1">
                    <a:cs typeface="Arial" panose="020B0604020202020204" pitchFamily="34" charset="0"/>
                  </a:rPr>
                  <a:t>là</a:t>
                </a:r>
                <a:r>
                  <a:rPr lang="en-US" altLang="en-US" sz="2500" i="1" dirty="0">
                    <a:cs typeface="Arial" panose="020B0604020202020204" pitchFamily="34" charset="0"/>
                  </a:rPr>
                  <a:t> </a:t>
                </a:r>
                <a:r>
                  <a:rPr lang="en-US" altLang="en-US" sz="2500" i="1" dirty="0" err="1">
                    <a:cs typeface="Arial" panose="020B0604020202020204" pitchFamily="34" charset="0"/>
                  </a:rPr>
                  <a:t>hợp</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của</a:t>
                </a:r>
                <a:r>
                  <a:rPr lang="en-US" altLang="en-US" sz="2500" i="1" dirty="0">
                    <a:cs typeface="Arial" panose="020B0604020202020204" pitchFamily="34" charset="0"/>
                  </a:rPr>
                  <a:t> </a:t>
                </a:r>
                <a:r>
                  <a:rPr lang="en-US" altLang="en-US" sz="2500" i="1" dirty="0" err="1">
                    <a:cs typeface="Arial" panose="020B0604020202020204" pitchFamily="34" charset="0"/>
                  </a:rPr>
                  <a:t>các</a:t>
                </a:r>
                <a:r>
                  <a:rPr lang="en-US" altLang="en-US" sz="2500" i="1" dirty="0">
                    <a:cs typeface="Arial" panose="020B0604020202020204" pitchFamily="34" charset="0"/>
                  </a:rPr>
                  <a:t> </a:t>
                </a:r>
                <a:r>
                  <a:rPr lang="en-US" altLang="en-US" sz="2500" i="1" dirty="0" err="1">
                    <a:cs typeface="Arial" panose="020B0604020202020204" pitchFamily="34" charset="0"/>
                  </a:rPr>
                  <a:t>lực</a:t>
                </a:r>
                <a:r>
                  <a:rPr lang="en-US" altLang="en-US" sz="2500" i="1" dirty="0">
                    <a:cs typeface="Arial" panose="020B0604020202020204" pitchFamily="34" charset="0"/>
                  </a:rPr>
                  <a:t> </a:t>
                </a:r>
                <a:r>
                  <a:rPr lang="en-US" altLang="en-US" sz="2500" i="1" dirty="0" err="1">
                    <a:cs typeface="Arial" panose="020B0604020202020204" pitchFamily="34" charset="0"/>
                  </a:rPr>
                  <a:t>đó</a:t>
                </a:r>
                <a:r>
                  <a:rPr lang="en-US" altLang="en-US" sz="2500" i="1" dirty="0">
                    <a:cs typeface="Arial" panose="020B0604020202020204" pitchFamily="34" charset="0"/>
                  </a:rPr>
                  <a:t> :</a:t>
                </a:r>
              </a:p>
              <a:p>
                <a:pPr eaLnBrk="1" hangingPunct="1">
                  <a:spcBef>
                    <a:spcPct val="50000"/>
                  </a:spcBef>
                  <a:buFontTx/>
                  <a:buNone/>
                </a:pPr>
                <a:endParaRPr lang="en-US" altLang="en-US" sz="2500" i="1" dirty="0">
                  <a:cs typeface="Arial" panose="020B0604020202020204" pitchFamily="34" charset="0"/>
                </a:endParaRPr>
              </a:p>
            </p:txBody>
          </p:sp>
        </mc:Choice>
        <mc:Fallback xmlns="">
          <p:sp>
            <p:nvSpPr>
              <p:cNvPr id="3102" name="Text Box 30">
                <a:extLst>
                  <a:ext uri="{FF2B5EF4-FFF2-40B4-BE49-F238E27FC236}">
                    <a16:creationId xmlns:a16="http://schemas.microsoft.com/office/drawing/2014/main" id="{CD6442D8-015C-4E07-A2B5-79F379C4AE4C}"/>
                  </a:ext>
                </a:extLst>
              </p:cNvPr>
              <p:cNvSpPr txBox="1">
                <a:spLocks noRot="1" noChangeAspect="1" noMove="1" noResize="1" noEditPoints="1" noAdjustHandles="1" noChangeArrowheads="1" noChangeShapeType="1" noTextEdit="1"/>
              </p:cNvSpPr>
              <p:nvPr/>
            </p:nvSpPr>
            <p:spPr bwMode="auto">
              <a:xfrm>
                <a:off x="395381" y="1033999"/>
                <a:ext cx="11125200" cy="1152560"/>
              </a:xfrm>
              <a:prstGeom prst="rect">
                <a:avLst/>
              </a:prstGeom>
              <a:blipFill>
                <a:blip r:embed="rId3"/>
                <a:stretch>
                  <a:fillRect l="-9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501D8434-1E0C-4704-A0AE-F60723AA5439}"/>
              </a:ext>
            </a:extLst>
          </p:cNvPr>
          <p:cNvGrpSpPr/>
          <p:nvPr/>
        </p:nvGrpSpPr>
        <p:grpSpPr>
          <a:xfrm>
            <a:off x="-29497" y="65600"/>
            <a:ext cx="8603569" cy="542538"/>
            <a:chOff x="74035" y="2231322"/>
            <a:chExt cx="8550261" cy="757342"/>
          </a:xfrm>
        </p:grpSpPr>
        <p:grpSp>
          <p:nvGrpSpPr>
            <p:cNvPr id="12" name="Group 70">
              <a:extLst>
                <a:ext uri="{FF2B5EF4-FFF2-40B4-BE49-F238E27FC236}">
                  <a16:creationId xmlns:a16="http://schemas.microsoft.com/office/drawing/2014/main" id="{328A5FA3-9C80-4D5F-A747-984DEECA2C8F}"/>
                </a:ext>
              </a:extLst>
            </p:cNvPr>
            <p:cNvGrpSpPr>
              <a:grpSpLocks/>
            </p:cNvGrpSpPr>
            <p:nvPr/>
          </p:nvGrpSpPr>
          <p:grpSpPr bwMode="auto">
            <a:xfrm>
              <a:off x="286106" y="2280389"/>
              <a:ext cx="5293350" cy="708275"/>
              <a:chOff x="564746" y="3403331"/>
              <a:chExt cx="2725828" cy="1364238"/>
            </a:xfrm>
          </p:grpSpPr>
          <p:pic>
            <p:nvPicPr>
              <p:cNvPr id="15" name="Picture 14" descr="empty-green-rectangle">
                <a:extLst>
                  <a:ext uri="{FF2B5EF4-FFF2-40B4-BE49-F238E27FC236}">
                    <a16:creationId xmlns:a16="http://schemas.microsoft.com/office/drawing/2014/main" id="{B8DD4F07-2BC6-4F84-9090-7E6E845F3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id="{492AF4C9-CAE5-4400-8929-AF4FC7203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BAAC2725-21FA-477C-A3A9-811D761AA5B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4" name="Rectangle 1026060">
              <a:extLst>
                <a:ext uri="{FF2B5EF4-FFF2-40B4-BE49-F238E27FC236}">
                  <a16:creationId xmlns:a16="http://schemas.microsoft.com/office/drawing/2014/main" id="{AF04A1B3-1D93-4E76-A7BA-918289ACFB84}"/>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Định luật II Newton</a:t>
              </a:r>
              <a:endParaRPr lang="en-US" sz="2800" dirty="0">
                <a:cs typeface="Arial" panose="020B0604020202020204" pitchFamily="34" charset="0"/>
              </a:endParaRPr>
            </a:p>
          </p:txBody>
        </p:sp>
      </p:grpSp>
      <mc:AlternateContent xmlns:mc="http://schemas.openxmlformats.org/markup-compatibility/2006" xmlns:a14="http://schemas.microsoft.com/office/drawing/2010/main">
        <mc:Choice Requires="a14">
          <p:sp>
            <p:nvSpPr>
              <p:cNvPr id="23" name="Object 31">
                <a:extLst>
                  <a:ext uri="{FF2B5EF4-FFF2-40B4-BE49-F238E27FC236}">
                    <a16:creationId xmlns:a16="http://schemas.microsoft.com/office/drawing/2014/main" id="{3187AE16-7E37-407B-8096-DACCE83B5F41}"/>
                  </a:ext>
                </a:extLst>
              </p:cNvPr>
              <p:cNvSpPr txBox="1"/>
              <p:nvPr/>
            </p:nvSpPr>
            <p:spPr bwMode="auto">
              <a:xfrm>
                <a:off x="4517904" y="1900520"/>
                <a:ext cx="3295073" cy="69397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𝐹</m:t>
                          </m:r>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panose="02040503050406030204" pitchFamily="18" charset="0"/>
                            </a:rPr>
                          </m:ctrlPr>
                        </m:accP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1</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panose="02040503050406030204" pitchFamily="18" charset="0"/>
                            </a:rPr>
                          </m:ctrlPr>
                        </m:accPr>
                        <m:e>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2</m:t>
                              </m:r>
                            </m:sub>
                          </m:sSub>
                        </m:e>
                      </m:acc>
                      <m:r>
                        <a:rPr lang="en-US" sz="2800" i="1">
                          <a:solidFill>
                            <a:srgbClr val="000000"/>
                          </a:solidFill>
                          <a:latin typeface="Cambria Math" panose="02040503050406030204" pitchFamily="18" charset="0"/>
                        </a:rPr>
                        <m:t>+...</m:t>
                      </m:r>
                      <m:acc>
                        <m:accPr>
                          <m:chr m:val="⃗"/>
                          <m:ctrlPr>
                            <a:rPr lang="en-US"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𝐹</m:t>
                              </m:r>
                            </m:e>
                            <m:sub>
                              <m:r>
                                <a:rPr lang="en-US" sz="2800" i="1">
                                  <a:solidFill>
                                    <a:srgbClr val="000000"/>
                                  </a:solidFill>
                                  <a:latin typeface="Cambria Math" panose="02040503050406030204" pitchFamily="18" charset="0"/>
                                </a:rPr>
                                <m:t>𝑛</m:t>
                              </m:r>
                            </m:sub>
                          </m:sSub>
                        </m:e>
                      </m:acc>
                    </m:oMath>
                  </m:oMathPara>
                </a14:m>
                <a:endParaRPr lang="en-US" sz="2800" dirty="0"/>
              </a:p>
            </p:txBody>
          </p:sp>
        </mc:Choice>
        <mc:Fallback xmlns="">
          <p:sp>
            <p:nvSpPr>
              <p:cNvPr id="23" name="Object 31">
                <a:extLst>
                  <a:ext uri="{FF2B5EF4-FFF2-40B4-BE49-F238E27FC236}">
                    <a16:creationId xmlns:a16="http://schemas.microsoft.com/office/drawing/2014/main" id="{3187AE16-7E37-407B-8096-DACCE83B5F41}"/>
                  </a:ext>
                </a:extLst>
              </p:cNvPr>
              <p:cNvSpPr txBox="1">
                <a:spLocks noRot="1" noChangeAspect="1" noMove="1" noResize="1" noEditPoints="1" noAdjustHandles="1" noChangeArrowheads="1" noChangeShapeType="1" noTextEdit="1"/>
              </p:cNvSpPr>
              <p:nvPr/>
            </p:nvSpPr>
            <p:spPr bwMode="auto">
              <a:xfrm>
                <a:off x="4517904" y="1900520"/>
                <a:ext cx="3295073" cy="693978"/>
              </a:xfrm>
              <a:prstGeom prst="rect">
                <a:avLst/>
              </a:prstGeom>
              <a:blipFill>
                <a:blip r:embed="rId6"/>
                <a:stretch>
                  <a:fillRect/>
                </a:stretch>
              </a:blipFill>
              <a:ln>
                <a:noFill/>
              </a:ln>
              <a:effectLst/>
            </p:spPr>
            <p:txBody>
              <a:bodyPr/>
              <a:lstStyle/>
              <a:p>
                <a:r>
                  <a:rPr lang="en-US">
                    <a:noFill/>
                  </a:rPr>
                  <a:t> </a:t>
                </a:r>
              </a:p>
            </p:txBody>
          </p:sp>
        </mc:Fallback>
      </mc:AlternateContent>
      <p:pic>
        <p:nvPicPr>
          <p:cNvPr id="6" name="Picture 5" descr="An airplane flying over clouds&#10;&#10;Description automatically generated with low confidence">
            <a:extLst>
              <a:ext uri="{FF2B5EF4-FFF2-40B4-BE49-F238E27FC236}">
                <a16:creationId xmlns:a16="http://schemas.microsoft.com/office/drawing/2014/main" id="{83DD74E8-3F2C-45A7-AC06-602853332417}"/>
              </a:ext>
            </a:extLst>
          </p:cNvPr>
          <p:cNvPicPr>
            <a:picLocks noChangeAspect="1"/>
          </p:cNvPicPr>
          <p:nvPr/>
        </p:nvPicPr>
        <p:blipFill rotWithShape="1">
          <a:blip r:embed="rId7">
            <a:extLst>
              <a:ext uri="{28A0092B-C50C-407E-A947-70E740481C1C}">
                <a14:useLocalDpi xmlns:a14="http://schemas.microsoft.com/office/drawing/2010/main" val="0"/>
              </a:ext>
            </a:extLst>
          </a:blip>
          <a:srcRect l="1129" t="17188" r="-1244" b="22573"/>
          <a:stretch/>
        </p:blipFill>
        <p:spPr>
          <a:xfrm>
            <a:off x="1524000" y="2981260"/>
            <a:ext cx="9192739" cy="3657987"/>
          </a:xfrm>
          <a:prstGeom prst="rect">
            <a:avLst/>
          </a:prstGeom>
          <a:ln>
            <a:noFill/>
          </a:ln>
          <a:effectLst>
            <a:softEdge rad="112500"/>
          </a:effectLst>
        </p:spPr>
      </p:pic>
      <p:sp>
        <p:nvSpPr>
          <p:cNvPr id="32" name="Arrow: Right 31">
            <a:extLst>
              <a:ext uri="{FF2B5EF4-FFF2-40B4-BE49-F238E27FC236}">
                <a16:creationId xmlns:a16="http://schemas.microsoft.com/office/drawing/2014/main" id="{9AF0175D-717B-43A8-B59D-8499BD37568E}"/>
              </a:ext>
            </a:extLst>
          </p:cNvPr>
          <p:cNvSpPr/>
          <p:nvPr/>
        </p:nvSpPr>
        <p:spPr>
          <a:xfrm>
            <a:off x="6681994" y="4744487"/>
            <a:ext cx="3488941" cy="262789"/>
          </a:xfrm>
          <a:prstGeom prst="rightArrow">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8BB5CEFD-7D30-45EB-8E53-8F08F4B65E8F}"/>
              </a:ext>
            </a:extLst>
          </p:cNvPr>
          <p:cNvSpPr/>
          <p:nvPr/>
        </p:nvSpPr>
        <p:spPr>
          <a:xfrm rot="5400000" flipH="1">
            <a:off x="5778497" y="3833632"/>
            <a:ext cx="1752600" cy="333735"/>
          </a:xfrm>
          <a:prstGeom prst="rightArrow">
            <a:avLst/>
          </a:prstGeom>
          <a:solidFill>
            <a:srgbClr val="7030A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5E728CBC-D93E-486C-B5AA-2C934663F9A9}"/>
              </a:ext>
            </a:extLst>
          </p:cNvPr>
          <p:cNvSpPr/>
          <p:nvPr/>
        </p:nvSpPr>
        <p:spPr>
          <a:xfrm rot="16200000" flipH="1">
            <a:off x="5767568" y="5583511"/>
            <a:ext cx="1752600" cy="333735"/>
          </a:xfrm>
          <a:prstGeom prst="rightArrow">
            <a:avLst/>
          </a:prstGeom>
          <a:solidFill>
            <a:srgbClr val="0099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3D15BDC1-A298-48B1-BF75-9FF098D56864}"/>
              </a:ext>
            </a:extLst>
          </p:cNvPr>
          <p:cNvSpPr/>
          <p:nvPr/>
        </p:nvSpPr>
        <p:spPr>
          <a:xfrm flipH="1">
            <a:off x="4929395" y="4743602"/>
            <a:ext cx="1752600" cy="284713"/>
          </a:xfrm>
          <a:prstGeom prst="rightArrow">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8967884-3529-4F4F-A204-B7F47217F249}"/>
                  </a:ext>
                </a:extLst>
              </p:cNvPr>
              <p:cNvSpPr txBox="1"/>
              <p:nvPr/>
            </p:nvSpPr>
            <p:spPr>
              <a:xfrm>
                <a:off x="9261559"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C00000"/>
                              </a:solidFill>
                              <a:latin typeface="Cambria Math" panose="02040503050406030204" pitchFamily="18" charset="0"/>
                            </a:rPr>
                          </m:ctrlPr>
                        </m:accPr>
                        <m:e>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𝐹</m:t>
                              </m:r>
                            </m:e>
                            <m:sub>
                              <m:r>
                                <a:rPr lang="en-US" sz="4000" b="0" i="1" smtClean="0">
                                  <a:solidFill>
                                    <a:srgbClr val="C00000"/>
                                  </a:solidFill>
                                  <a:latin typeface="Cambria Math" panose="02040503050406030204" pitchFamily="18" charset="0"/>
                                </a:rPr>
                                <m:t>đ</m:t>
                              </m:r>
                            </m:sub>
                          </m:sSub>
                        </m:e>
                      </m:acc>
                    </m:oMath>
                  </m:oMathPara>
                </a14:m>
                <a:endParaRPr lang="en-US" sz="4000">
                  <a:solidFill>
                    <a:srgbClr val="C00000"/>
                  </a:solidFill>
                </a:endParaRPr>
              </a:p>
            </p:txBody>
          </p:sp>
        </mc:Choice>
        <mc:Fallback xmlns="">
          <p:sp>
            <p:nvSpPr>
              <p:cNvPr id="37" name="TextBox 36">
                <a:extLst>
                  <a:ext uri="{FF2B5EF4-FFF2-40B4-BE49-F238E27FC236}">
                    <a16:creationId xmlns:a16="http://schemas.microsoft.com/office/drawing/2014/main" id="{F8967884-3529-4F4F-A204-B7F47217F249}"/>
                  </a:ext>
                </a:extLst>
              </p:cNvPr>
              <p:cNvSpPr txBox="1">
                <a:spLocks noRot="1" noChangeAspect="1" noMove="1" noResize="1" noEditPoints="1" noAdjustHandles="1" noChangeArrowheads="1" noChangeShapeType="1" noTextEdit="1"/>
              </p:cNvSpPr>
              <p:nvPr/>
            </p:nvSpPr>
            <p:spPr>
              <a:xfrm>
                <a:off x="9261559" y="3789821"/>
                <a:ext cx="1708150" cy="7825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AAEBDAF-7C00-44C8-A99D-2340DF82E184}"/>
                  </a:ext>
                </a:extLst>
              </p:cNvPr>
              <p:cNvSpPr txBox="1"/>
              <p:nvPr/>
            </p:nvSpPr>
            <p:spPr>
              <a:xfrm>
                <a:off x="6497538" y="3007234"/>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panose="02040503050406030204" pitchFamily="18" charset="0"/>
                            </a:rPr>
                          </m:ctrlPr>
                        </m:accPr>
                        <m:e>
                          <m:sSub>
                            <m:sSubPr>
                              <m:ctrlPr>
                                <a:rPr lang="en-US" sz="4000" i="1">
                                  <a:solidFill>
                                    <a:srgbClr val="7030A0"/>
                                  </a:solidFill>
                                  <a:latin typeface="Cambria Math" panose="02040503050406030204" pitchFamily="18" charset="0"/>
                                </a:rPr>
                              </m:ctrlPr>
                            </m:sSubPr>
                            <m:e>
                              <m:r>
                                <a:rPr lang="en-US" sz="4000" i="1">
                                  <a:solidFill>
                                    <a:srgbClr val="7030A0"/>
                                  </a:solidFill>
                                  <a:latin typeface="Cambria Math" panose="02040503050406030204" pitchFamily="18" charset="0"/>
                                </a:rPr>
                                <m:t>𝐹</m:t>
                              </m:r>
                            </m:e>
                            <m:sub>
                              <m:r>
                                <a:rPr lang="en-US" sz="4000" b="0" i="1" smtClean="0">
                                  <a:solidFill>
                                    <a:srgbClr val="7030A0"/>
                                  </a:solidFill>
                                  <a:latin typeface="Cambria Math" panose="02040503050406030204" pitchFamily="18" charset="0"/>
                                </a:rPr>
                                <m:t>𝑛</m:t>
                              </m:r>
                            </m:sub>
                          </m:sSub>
                        </m:e>
                      </m:acc>
                    </m:oMath>
                  </m:oMathPara>
                </a14:m>
                <a:endParaRPr lang="en-US" sz="4000">
                  <a:solidFill>
                    <a:srgbClr val="7030A0"/>
                  </a:solidFill>
                </a:endParaRPr>
              </a:p>
            </p:txBody>
          </p:sp>
        </mc:Choice>
        <mc:Fallback xmlns="">
          <p:sp>
            <p:nvSpPr>
              <p:cNvPr id="38" name="TextBox 37">
                <a:extLst>
                  <a:ext uri="{FF2B5EF4-FFF2-40B4-BE49-F238E27FC236}">
                    <a16:creationId xmlns:a16="http://schemas.microsoft.com/office/drawing/2014/main" id="{8AAEBDAF-7C00-44C8-A99D-2340DF82E184}"/>
                  </a:ext>
                </a:extLst>
              </p:cNvPr>
              <p:cNvSpPr txBox="1">
                <a:spLocks noRot="1" noChangeAspect="1" noMove="1" noResize="1" noEditPoints="1" noAdjustHandles="1" noChangeArrowheads="1" noChangeShapeType="1" noTextEdit="1"/>
              </p:cNvSpPr>
              <p:nvPr/>
            </p:nvSpPr>
            <p:spPr>
              <a:xfrm>
                <a:off x="6497538" y="3007234"/>
                <a:ext cx="1708150" cy="7825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7C2D8E5-8075-4EA5-8908-78DA09064BB2}"/>
                  </a:ext>
                </a:extLst>
              </p:cNvPr>
              <p:cNvSpPr txBox="1"/>
              <p:nvPr/>
            </p:nvSpPr>
            <p:spPr>
              <a:xfrm>
                <a:off x="6400800" y="5856555"/>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panose="02040503050406030204" pitchFamily="18" charset="0"/>
                            </a:rPr>
                          </m:ctrlPr>
                        </m:accPr>
                        <m:e>
                          <m:r>
                            <a:rPr lang="en-US" sz="4000" i="1">
                              <a:solidFill>
                                <a:srgbClr val="00B050"/>
                              </a:solidFill>
                              <a:latin typeface="Cambria Math" panose="02040503050406030204" pitchFamily="18" charset="0"/>
                            </a:rPr>
                            <m:t>𝑃</m:t>
                          </m:r>
                        </m:e>
                      </m:acc>
                    </m:oMath>
                  </m:oMathPara>
                </a14:m>
                <a:endParaRPr lang="en-US" sz="4000">
                  <a:solidFill>
                    <a:srgbClr val="00B050"/>
                  </a:solidFill>
                </a:endParaRPr>
              </a:p>
            </p:txBody>
          </p:sp>
        </mc:Choice>
        <mc:Fallback xmlns="">
          <p:sp>
            <p:nvSpPr>
              <p:cNvPr id="39" name="TextBox 38">
                <a:extLst>
                  <a:ext uri="{FF2B5EF4-FFF2-40B4-BE49-F238E27FC236}">
                    <a16:creationId xmlns:a16="http://schemas.microsoft.com/office/drawing/2014/main" id="{37C2D8E5-8075-4EA5-8908-78DA09064BB2}"/>
                  </a:ext>
                </a:extLst>
              </p:cNvPr>
              <p:cNvSpPr txBox="1">
                <a:spLocks noRot="1" noChangeAspect="1" noMove="1" noResize="1" noEditPoints="1" noAdjustHandles="1" noChangeArrowheads="1" noChangeShapeType="1" noTextEdit="1"/>
              </p:cNvSpPr>
              <p:nvPr/>
            </p:nvSpPr>
            <p:spPr>
              <a:xfrm>
                <a:off x="6400800" y="5856555"/>
                <a:ext cx="1708150" cy="7825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B1E2089-1004-4E43-BC10-279B67F51D11}"/>
                  </a:ext>
                </a:extLst>
              </p:cNvPr>
              <p:cNvSpPr txBox="1"/>
              <p:nvPr/>
            </p:nvSpPr>
            <p:spPr>
              <a:xfrm>
                <a:off x="4249831" y="3789821"/>
                <a:ext cx="170815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panose="02040503050406030204" pitchFamily="18" charset="0"/>
                            </a:rPr>
                          </m:ctrlPr>
                        </m:accPr>
                        <m:e>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𝐹</m:t>
                              </m:r>
                            </m:e>
                            <m:sub>
                              <m:r>
                                <a:rPr lang="en-US" sz="4000" b="0" i="1" smtClean="0">
                                  <a:solidFill>
                                    <a:schemeClr val="tx1"/>
                                  </a:solidFill>
                                  <a:latin typeface="Cambria Math" panose="02040503050406030204" pitchFamily="18" charset="0"/>
                                </a:rPr>
                                <m:t>𝐶</m:t>
                              </m:r>
                            </m:sub>
                          </m:sSub>
                        </m:e>
                      </m:acc>
                    </m:oMath>
                  </m:oMathPara>
                </a14:m>
                <a:endParaRPr lang="en-US" sz="4000">
                  <a:solidFill>
                    <a:schemeClr val="tx1"/>
                  </a:solidFill>
                </a:endParaRPr>
              </a:p>
            </p:txBody>
          </p:sp>
        </mc:Choice>
        <mc:Fallback xmlns="">
          <p:sp>
            <p:nvSpPr>
              <p:cNvPr id="41" name="TextBox 40">
                <a:extLst>
                  <a:ext uri="{FF2B5EF4-FFF2-40B4-BE49-F238E27FC236}">
                    <a16:creationId xmlns:a16="http://schemas.microsoft.com/office/drawing/2014/main" id="{0B1E2089-1004-4E43-BC10-279B67F51D11}"/>
                  </a:ext>
                </a:extLst>
              </p:cNvPr>
              <p:cNvSpPr txBox="1">
                <a:spLocks noRot="1" noChangeAspect="1" noMove="1" noResize="1" noEditPoints="1" noAdjustHandles="1" noChangeArrowheads="1" noChangeShapeType="1" noTextEdit="1"/>
              </p:cNvSpPr>
              <p:nvPr/>
            </p:nvSpPr>
            <p:spPr>
              <a:xfrm>
                <a:off x="4249831" y="3789821"/>
                <a:ext cx="1708150" cy="782587"/>
              </a:xfrm>
              <a:prstGeom prst="rect">
                <a:avLst/>
              </a:prstGeom>
              <a:blipFill>
                <a:blip r:embed="rId12"/>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13EB7E7D-1E8B-7ABF-5176-1C51FB278438}"/>
              </a:ext>
            </a:extLst>
          </p:cNvPr>
          <p:cNvSpPr txBox="1"/>
          <p:nvPr/>
        </p:nvSpPr>
        <p:spPr>
          <a:xfrm>
            <a:off x="722637" y="2594498"/>
            <a:ext cx="1035485" cy="430887"/>
          </a:xfrm>
          <a:prstGeom prst="rect">
            <a:avLst/>
          </a:prstGeom>
          <a:noFill/>
        </p:spPr>
        <p:txBody>
          <a:bodyPr wrap="square">
            <a:spAutoFit/>
          </a:bodyPr>
          <a:lstStyle/>
          <a:p>
            <a:r>
              <a:rPr lang="en-US" altLang="en-US" sz="2200" i="1">
                <a:latin typeface="Arial" panose="020B0604020202020204" pitchFamily="34" charset="0"/>
                <a:cs typeface="Arial" panose="020B0604020202020204" pitchFamily="34" charset="0"/>
              </a:rPr>
              <a:t>Ví dụ</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41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 grpId="0"/>
      <p:bldP spid="32" grpId="0" animBg="1"/>
      <p:bldP spid="33" grpId="0" animBg="1"/>
      <p:bldP spid="34" grpId="0" animBg="1"/>
      <p:bldP spid="35" grpId="0" animBg="1"/>
      <p:bldP spid="37" grpId="0"/>
      <p:bldP spid="38" grpId="0"/>
      <p:bldP spid="39"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1161526" y="762000"/>
            <a:ext cx="9919371" cy="101102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83525" y="684825"/>
                <a:ext cx="10431902" cy="9694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Dựa vào biểu thức </a:t>
                </a:r>
                <a14:m>
                  <m:oMath xmlns:m="http://schemas.openxmlformats.org/officeDocument/2006/math">
                    <m:acc>
                      <m:accPr>
                        <m:chr m:val="⃗"/>
                        <m:ctrlPr>
                          <a:rPr lang="en-US" sz="2600" i="1" smtClean="0">
                            <a:solidFill>
                              <a:srgbClr val="000000"/>
                            </a:solidFill>
                            <a:latin typeface="Cambria Math" panose="02040503050406030204" pitchFamily="18" charset="0"/>
                          </a:rPr>
                        </m:ctrlPr>
                      </m:accPr>
                      <m:e>
                        <m:r>
                          <a:rPr lang="en-US" sz="2600" b="0" i="1" smtClean="0">
                            <a:solidFill>
                              <a:srgbClr val="000000"/>
                            </a:solidFill>
                            <a:latin typeface="Cambria Math" panose="02040503050406030204" pitchFamily="18" charset="0"/>
                          </a:rPr>
                          <m:t>𝐹</m:t>
                        </m:r>
                      </m:e>
                    </m:acc>
                    <m:r>
                      <a:rPr lang="en-US" sz="2600" i="1">
                        <a:solidFill>
                          <a:srgbClr val="000000"/>
                        </a:solidFill>
                        <a:latin typeface="Cambria Math" panose="02040503050406030204" pitchFamily="18" charset="0"/>
                      </a:rPr>
                      <m:t>=</m:t>
                    </m:r>
                    <m:r>
                      <a:rPr lang="en-US" sz="2600" b="0" i="1" smtClean="0">
                        <a:solidFill>
                          <a:srgbClr val="000000"/>
                        </a:solidFill>
                        <a:latin typeface="Cambria Math" panose="02040503050406030204" pitchFamily="18" charset="0"/>
                      </a:rPr>
                      <m:t>𝑚</m:t>
                    </m:r>
                    <m:acc>
                      <m:accPr>
                        <m:chr m:val="⃗"/>
                        <m:ctrlPr>
                          <a:rPr lang="en-US" sz="2600" i="1">
                            <a:solidFill>
                              <a:srgbClr val="000000"/>
                            </a:solidFill>
                            <a:latin typeface="Cambria Math" panose="02040503050406030204" pitchFamily="18" charset="0"/>
                          </a:rPr>
                        </m:ctrlPr>
                      </m:accPr>
                      <m:e>
                        <m:r>
                          <a:rPr lang="en-US" sz="2600" b="0" i="1" smtClean="0">
                            <a:solidFill>
                              <a:srgbClr val="000000"/>
                            </a:solidFill>
                            <a:latin typeface="Cambria Math" panose="02040503050406030204" pitchFamily="18" charset="0"/>
                          </a:rPr>
                          <m:t>𝑎</m:t>
                        </m:r>
                      </m:e>
                    </m:acc>
                  </m:oMath>
                </a14:m>
                <a:r>
                  <a:rPr lang="en-US" sz="2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có mối liên hệ:</a:t>
                </a:r>
              </a:p>
              <a:p>
                <a:pPr marL="0" marR="0" algn="ctr">
                  <a:lnSpc>
                    <a:spcPct val="107000"/>
                  </a:lnSpc>
                  <a:spcBef>
                    <a:spcPts val="0"/>
                  </a:spcBef>
                  <a:spcAft>
                    <a:spcPts val="0"/>
                  </a:spcAft>
                </a:pPr>
                <a:r>
                  <a:rPr lang="en-US" sz="2600" b="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600" b="1">
                    <a:solidFill>
                      <a:srgbClr val="7030A0"/>
                    </a:solidFill>
                    <a:effectLst/>
                    <a:latin typeface="Arial" panose="020B0604020202020204" pitchFamily="34" charset="0"/>
                    <a:ea typeface="Times New Roman" panose="02020603050405020304" pitchFamily="18" charset="0"/>
                  </a:rPr>
                  <a:t>1 N = 1kg. 1m/s</a:t>
                </a:r>
                <a:r>
                  <a:rPr lang="en-US" sz="2600" b="1" baseline="30000">
                    <a:solidFill>
                      <a:srgbClr val="7030A0"/>
                    </a:solidFill>
                    <a:effectLst/>
                    <a:latin typeface="Arial" panose="020B0604020202020204" pitchFamily="34" charset="0"/>
                    <a:ea typeface="Times New Roman" panose="02020603050405020304" pitchFamily="18" charset="0"/>
                  </a:rPr>
                  <a:t>2</a:t>
                </a:r>
                <a:r>
                  <a:rPr lang="en-US" sz="2600" b="1">
                    <a:solidFill>
                      <a:srgbClr val="7030A0"/>
                    </a:solidFill>
                    <a:effectLst/>
                    <a:latin typeface="Arial" panose="020B0604020202020204" pitchFamily="34" charset="0"/>
                    <a:ea typeface="Times New Roman" panose="02020603050405020304" pitchFamily="18" charset="0"/>
                  </a:rPr>
                  <a:t> </a:t>
                </a:r>
              </a:p>
            </p:txBody>
          </p:sp>
        </mc:Choice>
        <mc:Fallback xmlns="">
          <p:sp>
            <p:nvSpPr>
              <p:cNvPr id="30" name="Text Box 29">
                <a:extLst>
                  <a:ext uri="{FF2B5EF4-FFF2-40B4-BE49-F238E27FC236}">
                    <a16:creationId xmlns:a16="http://schemas.microsoft.com/office/drawing/2014/main" id="{A0300333-C687-4848-8F80-51CDEBECBDDC}"/>
                  </a:ext>
                </a:extLst>
              </p:cNvPr>
              <p:cNvSpPr txBox="1">
                <a:spLocks noRot="1" noChangeAspect="1" noMove="1" noResize="1" noEditPoints="1" noAdjustHandles="1" noChangeArrowheads="1" noChangeShapeType="1" noTextEdit="1"/>
              </p:cNvSpPr>
              <p:nvPr/>
            </p:nvSpPr>
            <p:spPr bwMode="auto">
              <a:xfrm>
                <a:off x="1383525" y="684825"/>
                <a:ext cx="10431902" cy="969496"/>
              </a:xfrm>
              <a:prstGeom prst="rect">
                <a:avLst/>
              </a:prstGeom>
              <a:blipFill>
                <a:blip r:embed="rId2"/>
                <a:stretch>
                  <a:fillRect t="-1887" b="-150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5DE850E9-C099-536B-328F-F52F75901BF9}"/>
              </a:ext>
            </a:extLst>
          </p:cNvPr>
          <p:cNvGrpSpPr/>
          <p:nvPr/>
        </p:nvGrpSpPr>
        <p:grpSpPr>
          <a:xfrm>
            <a:off x="846981" y="44249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2" name="Picture 4" descr="empty-blue-rectangle">
            <a:extLst>
              <a:ext uri="{FF2B5EF4-FFF2-40B4-BE49-F238E27FC236}">
                <a16:creationId xmlns:a16="http://schemas.microsoft.com/office/drawing/2014/main" id="{4A7764D1-C2F7-4160-AA86-38AEB3A58290}"/>
              </a:ext>
            </a:extLst>
          </p:cNvPr>
          <p:cNvPicPr>
            <a:picLocks noChangeAspect="1" noChangeArrowheads="1"/>
          </p:cNvPicPr>
          <p:nvPr/>
        </p:nvPicPr>
        <p:blipFill>
          <a:blip r:embed="rId5"/>
          <a:srcRect/>
          <a:stretch>
            <a:fillRect/>
          </a:stretch>
        </p:blipFill>
        <p:spPr bwMode="auto">
          <a:xfrm>
            <a:off x="1106194" y="2514600"/>
            <a:ext cx="9974704" cy="1292876"/>
          </a:xfrm>
          <a:prstGeom prst="rect">
            <a:avLst/>
          </a:prstGeom>
          <a:noFill/>
          <a:ln w="9525">
            <a:noFill/>
            <a:miter lim="800000"/>
            <a:headEnd/>
            <a:tailEnd/>
          </a:ln>
        </p:spPr>
      </p:pic>
      <p:sp>
        <p:nvSpPr>
          <p:cNvPr id="13" name="TextBox 12">
            <a:extLst>
              <a:ext uri="{FF2B5EF4-FFF2-40B4-BE49-F238E27FC236}">
                <a16:creationId xmlns:a16="http://schemas.microsoft.com/office/drawing/2014/main" id="{D7560242-01D7-08E4-A804-A3721D1808FB}"/>
              </a:ext>
            </a:extLst>
          </p:cNvPr>
          <p:cNvSpPr txBox="1"/>
          <p:nvPr/>
        </p:nvSpPr>
        <p:spPr>
          <a:xfrm>
            <a:off x="1975223" y="2706577"/>
            <a:ext cx="80772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1 N là độ lớn của lực gây ra gia tốc 1m/s</a:t>
            </a:r>
            <a:r>
              <a:rPr lang="en-US" sz="2500" baseline="30000">
                <a:solidFill>
                  <a:srgbClr val="000000"/>
                </a:solidFill>
                <a:effectLst/>
                <a:latin typeface="Arial" panose="020B0604020202020204" pitchFamily="34" charset="0"/>
                <a:ea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rPr>
              <a:t> cho vật khối lượng 1kg, theo hướng của lực</a:t>
            </a:r>
            <a:endParaRPr lang="en-US" sz="2500"/>
          </a:p>
        </p:txBody>
      </p:sp>
      <p:graphicFrame>
        <p:nvGraphicFramePr>
          <p:cNvPr id="14" name="Table 13">
            <a:extLst>
              <a:ext uri="{FF2B5EF4-FFF2-40B4-BE49-F238E27FC236}">
                <a16:creationId xmlns:a16="http://schemas.microsoft.com/office/drawing/2014/main" id="{D8726D26-D267-EED3-75DC-6576E1AE57F4}"/>
              </a:ext>
            </a:extLst>
          </p:cNvPr>
          <p:cNvGraphicFramePr>
            <a:graphicFrameLocks noGrp="1"/>
          </p:cNvGraphicFramePr>
          <p:nvPr>
            <p:extLst>
              <p:ext uri="{D42A27DB-BD31-4B8C-83A1-F6EECF244321}">
                <p14:modId xmlns:p14="http://schemas.microsoft.com/office/powerpoint/2010/main" val="1447222202"/>
              </p:ext>
            </p:extLst>
          </p:nvPr>
        </p:nvGraphicFramePr>
        <p:xfrm>
          <a:off x="3771900" y="4191000"/>
          <a:ext cx="5105399" cy="2003706"/>
        </p:xfrm>
        <a:graphic>
          <a:graphicData uri="http://schemas.openxmlformats.org/drawingml/2006/table">
            <a:tbl>
              <a:tblPr firstRow="1" bandRow="1">
                <a:tableStyleId>{93296810-A885-4BE3-A3E7-6D5BEEA58F35}</a:tableStyleId>
              </a:tblPr>
              <a:tblGrid>
                <a:gridCol w="1963615">
                  <a:extLst>
                    <a:ext uri="{9D8B030D-6E8A-4147-A177-3AD203B41FA5}">
                      <a16:colId xmlns:a16="http://schemas.microsoft.com/office/drawing/2014/main" val="773614475"/>
                    </a:ext>
                  </a:extLst>
                </a:gridCol>
                <a:gridCol w="1570892">
                  <a:extLst>
                    <a:ext uri="{9D8B030D-6E8A-4147-A177-3AD203B41FA5}">
                      <a16:colId xmlns:a16="http://schemas.microsoft.com/office/drawing/2014/main" val="1913795865"/>
                    </a:ext>
                  </a:extLst>
                </a:gridCol>
                <a:gridCol w="1570892">
                  <a:extLst>
                    <a:ext uri="{9D8B030D-6E8A-4147-A177-3AD203B41FA5}">
                      <a16:colId xmlns:a16="http://schemas.microsoft.com/office/drawing/2014/main" val="3928119709"/>
                    </a:ext>
                  </a:extLst>
                </a:gridCol>
              </a:tblGrid>
              <a:tr h="586386">
                <a:tc>
                  <a:txBody>
                    <a:bodyPr/>
                    <a:lstStyle/>
                    <a:p>
                      <a:pPr algn="ctr"/>
                      <a:r>
                        <a:rPr lang="en-US" sz="2500">
                          <a:latin typeface="Arial" panose="020B0604020202020204" pitchFamily="34" charset="0"/>
                          <a:cs typeface="Arial" panose="020B0604020202020204" pitchFamily="34" charset="0"/>
                        </a:rPr>
                        <a:t>Đại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Kí hiệu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Đơn vị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4669500"/>
                  </a:ext>
                </a:extLst>
              </a:tr>
              <a:tr h="347635">
                <a:tc>
                  <a:txBody>
                    <a:bodyPr/>
                    <a:lstStyle/>
                    <a:p>
                      <a:pPr algn="ctr"/>
                      <a:r>
                        <a:rPr lang="en-US" sz="2500">
                          <a:latin typeface="Arial" panose="020B0604020202020204" pitchFamily="34" charset="0"/>
                          <a:cs typeface="Arial" panose="020B0604020202020204" pitchFamily="34" charset="0"/>
                        </a:rPr>
                        <a:t>Gia tốc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m/s</a:t>
                      </a:r>
                      <a:r>
                        <a:rPr lang="en-US" sz="2500" baseline="30000">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1500152"/>
                  </a:ext>
                </a:extLst>
              </a:tr>
              <a:tr h="347635">
                <a:tc>
                  <a:txBody>
                    <a:bodyPr/>
                    <a:lstStyle/>
                    <a:p>
                      <a:pPr algn="ctr"/>
                      <a:r>
                        <a:rPr lang="en-US" sz="2500">
                          <a:latin typeface="Arial" panose="020B0604020202020204" pitchFamily="34" charset="0"/>
                          <a:cs typeface="Arial" panose="020B0604020202020204" pitchFamily="34" charset="0"/>
                        </a:rPr>
                        <a:t>Khối lượng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0304416"/>
                  </a:ext>
                </a:extLst>
              </a:tr>
              <a:tr h="347635">
                <a:tc>
                  <a:txBody>
                    <a:bodyPr/>
                    <a:lstStyle/>
                    <a:p>
                      <a:pPr algn="ctr"/>
                      <a:r>
                        <a:rPr lang="en-US" sz="2500">
                          <a:latin typeface="Arial" panose="020B0604020202020204" pitchFamily="34" charset="0"/>
                          <a:cs typeface="Arial" panose="020B0604020202020204" pitchFamily="34" charset="0"/>
                        </a:rPr>
                        <a:t>Lực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163566"/>
                  </a:ext>
                </a:extLst>
              </a:tr>
            </a:tbl>
          </a:graphicData>
        </a:graphic>
      </p:graphicFrame>
    </p:spTree>
    <p:extLst>
      <p:ext uri="{BB962C8B-B14F-4D97-AF65-F5344CB8AC3E}">
        <p14:creationId xmlns:p14="http://schemas.microsoft.com/office/powerpoint/2010/main" val="38288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5539745" cy="542538"/>
            <a:chOff x="74035" y="2231322"/>
            <a:chExt cx="550542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6" y="2280389"/>
              <a:ext cx="5293350" cy="708275"/>
              <a:chOff x="564746" y="3403331"/>
              <a:chExt cx="2725828"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31"/>
                <a:ext cx="2725828"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5" y="2231322"/>
              <a:ext cx="4123197"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Khối lượng và quán tính</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F3FA9DBC-BF95-4EC2-BFC4-109933DF35D2}"/>
              </a:ext>
            </a:extLst>
          </p:cNvPr>
          <p:cNvSpPr txBox="1"/>
          <p:nvPr/>
        </p:nvSpPr>
        <p:spPr>
          <a:xfrm>
            <a:off x="631054" y="894167"/>
            <a:ext cx="5105400" cy="1708160"/>
          </a:xfrm>
          <a:prstGeom prst="rect">
            <a:avLst/>
          </a:prstGeom>
          <a:noFill/>
        </p:spPr>
        <p:txBody>
          <a:bodyPr wrap="square">
            <a:spAutoFit/>
          </a:bodyPr>
          <a:lstStyle/>
          <a:p>
            <a:pPr algn="just">
              <a:spcAft>
                <a:spcPts val="600"/>
              </a:spcAft>
            </a:pPr>
            <a:r>
              <a:rPr lang="en-US" sz="2500">
                <a:latin typeface="Arial" panose="020B0604020202020204" pitchFamily="34" charset="0"/>
                <a:cs typeface="Arial" panose="020B0604020202020204" pitchFamily="34" charset="0"/>
              </a:rPr>
              <a:t>Vật nào có khối lượng càng lớn thì càng khó thay đổi vận tốc, tức là càng có mức quán tính lớn hơn</a:t>
            </a:r>
          </a:p>
          <a:p>
            <a:pPr algn="just">
              <a:spcAft>
                <a:spcPts val="600"/>
              </a:spcAft>
            </a:pPr>
            <a:r>
              <a:rPr lang="en-US" sz="2500" i="1">
                <a:latin typeface="Arial" panose="020B0604020202020204" pitchFamily="34" charset="0"/>
                <a:cs typeface="Arial" panose="020B0604020202020204" pitchFamily="34" charset="0"/>
              </a:rPr>
              <a:t>VD: xe lớn khó thay đổi vận tốc</a:t>
            </a:r>
          </a:p>
        </p:txBody>
      </p:sp>
      <p:pic>
        <p:nvPicPr>
          <p:cNvPr id="24" name="Picture 23" descr="empty-red-rectangle">
            <a:extLst>
              <a:ext uri="{FF2B5EF4-FFF2-40B4-BE49-F238E27FC236}">
                <a16:creationId xmlns:a16="http://schemas.microsoft.com/office/drawing/2014/main" id="{177E2875-D567-AAD1-1E16-00B98F2DC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54" y="3962693"/>
            <a:ext cx="11525504" cy="70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
            <a:extLst>
              <a:ext uri="{FF2B5EF4-FFF2-40B4-BE49-F238E27FC236}">
                <a16:creationId xmlns:a16="http://schemas.microsoft.com/office/drawing/2014/main" id="{1898AC4D-8B07-599C-360C-9974F7BDDC94}"/>
              </a:ext>
            </a:extLst>
          </p:cNvPr>
          <p:cNvSpPr txBox="1">
            <a:spLocks noChangeArrowheads="1"/>
          </p:cNvSpPr>
          <p:nvPr/>
        </p:nvSpPr>
        <p:spPr bwMode="auto">
          <a:xfrm>
            <a:off x="1316854" y="4064913"/>
            <a:ext cx="10121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err="1">
                <a:cs typeface="Arial" panose="020B0604020202020204" pitchFamily="34" charset="0"/>
              </a:rPr>
              <a:t>Khối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là</a:t>
            </a:r>
            <a:r>
              <a:rPr lang="en-US" altLang="en-US" sz="2800" dirty="0">
                <a:cs typeface="Arial" panose="020B0604020202020204" pitchFamily="34" charset="0"/>
              </a:rPr>
              <a:t> </a:t>
            </a:r>
            <a:r>
              <a:rPr lang="en-US" altLang="en-US" sz="2800" dirty="0" err="1">
                <a:cs typeface="Arial" panose="020B0604020202020204" pitchFamily="34" charset="0"/>
              </a:rPr>
              <a:t>đại</a:t>
            </a:r>
            <a:r>
              <a:rPr lang="en-US" altLang="en-US" sz="2800" dirty="0">
                <a:cs typeface="Arial" panose="020B0604020202020204" pitchFamily="34" charset="0"/>
              </a:rPr>
              <a:t> </a:t>
            </a:r>
            <a:r>
              <a:rPr lang="en-US" altLang="en-US" sz="2800" dirty="0" err="1">
                <a:cs typeface="Arial" panose="020B0604020202020204" pitchFamily="34" charset="0"/>
              </a:rPr>
              <a:t>lượng</a:t>
            </a:r>
            <a:r>
              <a:rPr lang="en-US" altLang="en-US" sz="2800" dirty="0">
                <a:cs typeface="Arial" panose="020B0604020202020204" pitchFamily="34" charset="0"/>
              </a:rPr>
              <a:t> </a:t>
            </a:r>
            <a:r>
              <a:rPr lang="en-US" altLang="en-US" sz="2800" dirty="0" err="1">
                <a:cs typeface="Arial" panose="020B0604020202020204" pitchFamily="34" charset="0"/>
              </a:rPr>
              <a:t>đặc</a:t>
            </a:r>
            <a:r>
              <a:rPr lang="en-US" altLang="en-US" sz="2800" dirty="0">
                <a:cs typeface="Arial" panose="020B0604020202020204" pitchFamily="34" charset="0"/>
              </a:rPr>
              <a:t> </a:t>
            </a:r>
            <a:r>
              <a:rPr lang="en-US" altLang="en-US" sz="2800" dirty="0" err="1">
                <a:cs typeface="Arial" panose="020B0604020202020204" pitchFamily="34" charset="0"/>
              </a:rPr>
              <a:t>trưng</a:t>
            </a:r>
            <a:r>
              <a:rPr lang="en-US" altLang="en-US" sz="2800" dirty="0">
                <a:cs typeface="Arial" panose="020B0604020202020204" pitchFamily="34" charset="0"/>
              </a:rPr>
              <a:t> </a:t>
            </a:r>
            <a:r>
              <a:rPr lang="en-US" altLang="en-US" sz="2800" dirty="0" err="1">
                <a:cs typeface="Arial" panose="020B0604020202020204" pitchFamily="34" charset="0"/>
              </a:rPr>
              <a:t>cho</a:t>
            </a:r>
            <a:r>
              <a:rPr lang="en-US" altLang="en-US" sz="2800" dirty="0">
                <a:cs typeface="Arial" panose="020B0604020202020204" pitchFamily="34" charset="0"/>
              </a:rPr>
              <a:t> </a:t>
            </a:r>
            <a:r>
              <a:rPr lang="en-US" altLang="en-US" sz="2800" dirty="0" err="1">
                <a:cs typeface="Arial" panose="020B0604020202020204" pitchFamily="34" charset="0"/>
              </a:rPr>
              <a:t>mức</a:t>
            </a:r>
            <a:r>
              <a:rPr lang="en-US" altLang="en-US" sz="2800" dirty="0">
                <a:cs typeface="Arial" panose="020B0604020202020204" pitchFamily="34" charset="0"/>
              </a:rPr>
              <a:t> </a:t>
            </a:r>
            <a:r>
              <a:rPr lang="en-US" altLang="en-US" sz="2800" dirty="0" err="1">
                <a:cs typeface="Arial" panose="020B0604020202020204" pitchFamily="34" charset="0"/>
              </a:rPr>
              <a:t>quán</a:t>
            </a:r>
            <a:r>
              <a:rPr lang="en-US" altLang="en-US" sz="2800" dirty="0">
                <a:cs typeface="Arial" panose="020B0604020202020204" pitchFamily="34" charset="0"/>
              </a:rPr>
              <a:t> </a:t>
            </a:r>
            <a:r>
              <a:rPr lang="en-US" altLang="en-US" sz="2800" dirty="0" err="1">
                <a:cs typeface="Arial" panose="020B0604020202020204" pitchFamily="34" charset="0"/>
              </a:rPr>
              <a:t>tính</a:t>
            </a:r>
            <a:r>
              <a:rPr lang="en-US" altLang="en-US" sz="2800" dirty="0">
                <a:cs typeface="Arial" panose="020B0604020202020204" pitchFamily="34" charset="0"/>
              </a:rPr>
              <a:t> </a:t>
            </a:r>
            <a:r>
              <a:rPr lang="en-US" altLang="en-US" sz="2800" dirty="0" err="1">
                <a:cs typeface="Arial" panose="020B0604020202020204" pitchFamily="34" charset="0"/>
              </a:rPr>
              <a:t>của</a:t>
            </a:r>
            <a:r>
              <a:rPr lang="en-US" altLang="en-US" sz="2800" dirty="0">
                <a:cs typeface="Arial" panose="020B0604020202020204" pitchFamily="34" charset="0"/>
              </a:rPr>
              <a:t> </a:t>
            </a:r>
            <a:r>
              <a:rPr lang="en-US" altLang="en-US" sz="2800" dirty="0" err="1">
                <a:cs typeface="Arial" panose="020B0604020202020204" pitchFamily="34" charset="0"/>
              </a:rPr>
              <a:t>vật</a:t>
            </a:r>
            <a:r>
              <a:rPr lang="en-US" altLang="en-US" sz="2800" dirty="0">
                <a:cs typeface="Arial" panose="020B0604020202020204" pitchFamily="34" charset="0"/>
              </a:rPr>
              <a:t>.</a:t>
            </a:r>
          </a:p>
        </p:txBody>
      </p:sp>
      <p:sp>
        <p:nvSpPr>
          <p:cNvPr id="26" name="TextBox 25">
            <a:extLst>
              <a:ext uri="{FF2B5EF4-FFF2-40B4-BE49-F238E27FC236}">
                <a16:creationId xmlns:a16="http://schemas.microsoft.com/office/drawing/2014/main" id="{E0C6EA7A-8F21-CDDA-CCA9-417AAA981965}"/>
              </a:ext>
            </a:extLst>
          </p:cNvPr>
          <p:cNvSpPr txBox="1"/>
          <p:nvPr/>
        </p:nvSpPr>
        <p:spPr>
          <a:xfrm>
            <a:off x="943877" y="4801821"/>
            <a:ext cx="10494146" cy="1709058"/>
          </a:xfrm>
          <a:prstGeom prst="rect">
            <a:avLst/>
          </a:prstGeom>
          <a:noFill/>
        </p:spPr>
        <p:txBody>
          <a:bodyPr wrap="square">
            <a:spAutoFit/>
          </a:bodyPr>
          <a:lstStyle/>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phép ta so sánh được khối lượng của những vật làm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bằ</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 các chất khác nhau.</a:t>
            </a:r>
          </a:p>
          <a:p>
            <a:pPr marL="342900" marR="0" indent="-342900" algn="just">
              <a:lnSpc>
                <a:spcPct val="107000"/>
              </a:lnSpc>
              <a:spcBef>
                <a:spcPts val="0"/>
              </a:spcBef>
              <a:spcAft>
                <a:spcPts val="0"/>
              </a:spcAft>
              <a:buFont typeface="Symbol" panose="05050102010706020507" pitchFamily="18" charset="2"/>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VD: </a:t>
            </a: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xe chở cát và xe chở gạo có khối lượng bằng nhau nếu dưới tác dụng của hợp lực như nhau, chúng có gia tốc như nhau</a:t>
            </a:r>
            <a:endParaRPr lang="en-US" sz="2500" i="1">
              <a:effectLst/>
              <a:latin typeface="Arial" panose="020B0604020202020204" pitchFamily="34" charset="0"/>
              <a:ea typeface="游明朝" panose="02020400000000000000" pitchFamily="18" charset="-128"/>
              <a:cs typeface="Arial" panose="020B0604020202020204" pitchFamily="34" charset="0"/>
            </a:endParaRPr>
          </a:p>
        </p:txBody>
      </p:sp>
      <p:pic>
        <p:nvPicPr>
          <p:cNvPr id="28" name="Picture 27" descr="A picture containing text, road, sky, outdoor&#10;&#10;Description automatically generated">
            <a:extLst>
              <a:ext uri="{FF2B5EF4-FFF2-40B4-BE49-F238E27FC236}">
                <a16:creationId xmlns:a16="http://schemas.microsoft.com/office/drawing/2014/main" id="{37262C85-62EE-686F-BD2C-594416281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5315" y="607286"/>
            <a:ext cx="5299627" cy="3052585"/>
          </a:xfrm>
          <a:prstGeom prst="rect">
            <a:avLst/>
          </a:prstGeom>
        </p:spPr>
      </p:pic>
    </p:spTree>
    <p:extLst>
      <p:ext uri="{BB962C8B-B14F-4D97-AF65-F5344CB8AC3E}">
        <p14:creationId xmlns:p14="http://schemas.microsoft.com/office/powerpoint/2010/main" val="30609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583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227660" y="715997"/>
            <a:ext cx="10431902"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một số ví dụ cho thấy khối lượng của vật càng lớn thì mức quán tính của vật càng lớn. Điều này có ý nghĩa gì </a:t>
            </a:r>
            <a:r>
              <a:rPr lang="en-US" sz="2500">
                <a:solidFill>
                  <a:srgbClr val="000000"/>
                </a:solidFill>
                <a:effectLst/>
                <a:latin typeface="Arial" panose="020B0604020202020204" pitchFamily="34" charset="0"/>
                <a:ea typeface="Times New Roman" panose="02020603050405020304" pitchFamily="18" charset="0"/>
              </a:rPr>
              <a:t>trong thực tiễn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5" name="TextBox 14">
            <a:extLst>
              <a:ext uri="{FF2B5EF4-FFF2-40B4-BE49-F238E27FC236}">
                <a16:creationId xmlns:a16="http://schemas.microsoft.com/office/drawing/2014/main" id="{341CAC2B-D4D6-727D-CAEA-30703607AA14}"/>
              </a:ext>
            </a:extLst>
          </p:cNvPr>
          <p:cNvSpPr txBox="1"/>
          <p:nvPr/>
        </p:nvSpPr>
        <p:spPr>
          <a:xfrm>
            <a:off x="1981200" y="5843389"/>
            <a:ext cx="8438299" cy="861774"/>
          </a:xfrm>
          <a:prstGeom prst="rect">
            <a:avLst/>
          </a:prstGeom>
          <a:noFill/>
        </p:spPr>
        <p:txBody>
          <a:bodyPr wrap="square">
            <a:spAutoFit/>
          </a:bodyPr>
          <a:lstStyle/>
          <a:p>
            <a:pPr algn="ctr" rtl="0">
              <a:spcBef>
                <a:spcPts val="0"/>
              </a:spcBef>
              <a:spcAft>
                <a:spcPts val="500"/>
              </a:spcAft>
            </a:pPr>
            <a:r>
              <a:rPr lang="en-US" sz="2500" b="0" i="1" u="none" strike="noStrike" dirty="0">
                <a:effectLst/>
                <a:latin typeface="Arial" panose="020B0604020202020204" pitchFamily="34" charset="0"/>
              </a:rPr>
              <a:t>Xe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khối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lượng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thì</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càng</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khó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làm</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thay</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đổi</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chuyển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động</a:t>
            </a:r>
            <a:r>
              <a:rPr lang="en-US" sz="2500" b="0" i="1" u="none" strike="noStrike" dirty="0">
                <a:effectLst/>
                <a:latin typeface="Arial" panose="020B0604020202020204" pitchFamily="34" charset="0"/>
              </a:rPr>
              <a:t> do </a:t>
            </a:r>
            <a:r>
              <a:rPr lang="en-US" sz="2500" b="0" i="1" u="none" strike="noStrike" dirty="0" err="1">
                <a:effectLst/>
                <a:latin typeface="Arial" panose="020B0604020202020204" pitchFamily="34" charset="0"/>
              </a:rPr>
              <a:t>có</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quán</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tính</a:t>
            </a:r>
            <a:r>
              <a:rPr lang="en-US" sz="2500" b="0" i="1" u="none" strike="noStrike" dirty="0">
                <a:effectLst/>
                <a:latin typeface="Arial" panose="020B0604020202020204" pitchFamily="34" charset="0"/>
              </a:rPr>
              <a:t> </a:t>
            </a:r>
            <a:r>
              <a:rPr lang="en-US" sz="2500" b="0" i="1" u="none" strike="noStrike" dirty="0" err="1">
                <a:effectLst/>
                <a:latin typeface="Arial" panose="020B0604020202020204" pitchFamily="34" charset="0"/>
              </a:rPr>
              <a:t>lớn</a:t>
            </a:r>
            <a:endParaRPr lang="en-US" sz="2500" b="0" i="1" u="none" strike="noStrike" dirty="0">
              <a:effectLst/>
              <a:latin typeface="Arial" panose="020B0604020202020204" pitchFamily="34" charset="0"/>
            </a:endParaRPr>
          </a:p>
        </p:txBody>
      </p:sp>
      <p:pic>
        <p:nvPicPr>
          <p:cNvPr id="16" name="Picture 15" descr="A person on a scooter&#10;&#10;Description automatically generated with low confidence">
            <a:extLst>
              <a:ext uri="{FF2B5EF4-FFF2-40B4-BE49-F238E27FC236}">
                <a16:creationId xmlns:a16="http://schemas.microsoft.com/office/drawing/2014/main" id="{36DAA061-DFA5-54C0-902A-149847521B7A}"/>
              </a:ext>
            </a:extLst>
          </p:cNvPr>
          <p:cNvPicPr>
            <a:picLocks noChangeAspect="1"/>
          </p:cNvPicPr>
          <p:nvPr/>
        </p:nvPicPr>
        <p:blipFill rotWithShape="1">
          <a:blip r:embed="rId4">
            <a:extLst>
              <a:ext uri="{28A0092B-C50C-407E-A947-70E740481C1C}">
                <a14:useLocalDpi xmlns:a14="http://schemas.microsoft.com/office/drawing/2010/main" val="0"/>
              </a:ext>
            </a:extLst>
          </a:blip>
          <a:srcRect t="1305" r="50000"/>
          <a:stretch/>
        </p:blipFill>
        <p:spPr>
          <a:xfrm>
            <a:off x="1152744" y="1851078"/>
            <a:ext cx="3429000" cy="3891915"/>
          </a:xfrm>
          <a:prstGeom prst="rect">
            <a:avLst/>
          </a:prstGeom>
          <a:ln>
            <a:noFill/>
          </a:ln>
          <a:effectLst>
            <a:softEdge rad="112500"/>
          </a:effectLst>
        </p:spPr>
      </p:pic>
      <p:pic>
        <p:nvPicPr>
          <p:cNvPr id="17" name="Picture 16" descr="A person leaning against a car&#10;&#10;Description automatically generated with medium confidence">
            <a:extLst>
              <a:ext uri="{FF2B5EF4-FFF2-40B4-BE49-F238E27FC236}">
                <a16:creationId xmlns:a16="http://schemas.microsoft.com/office/drawing/2014/main" id="{A453FF07-4B28-C80C-3545-721FE5B5B9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060" y="1874629"/>
            <a:ext cx="6280471" cy="3782239"/>
          </a:xfrm>
          <a:prstGeom prst="rect">
            <a:avLst/>
          </a:prstGeom>
          <a:ln>
            <a:noFill/>
          </a:ln>
          <a:effectLst>
            <a:softEdge rad="112500"/>
          </a:effectLst>
        </p:spPr>
      </p:pic>
    </p:spTree>
    <p:extLst>
      <p:ext uri="{BB962C8B-B14F-4D97-AF65-F5344CB8AC3E}">
        <p14:creationId xmlns:p14="http://schemas.microsoft.com/office/powerpoint/2010/main" val="30459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9060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236443" y="772924"/>
            <a:ext cx="10431902"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Cho đồ thị biểu diễn mối liên hệ giữa các lực tác dụng lên một vật và gia tốc gây ra tương ứng. Khối lượng của vật là: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8" name="Picture 4" descr="empty-blue-rectangle">
            <a:extLst>
              <a:ext uri="{FF2B5EF4-FFF2-40B4-BE49-F238E27FC236}">
                <a16:creationId xmlns:a16="http://schemas.microsoft.com/office/drawing/2014/main" id="{1AE91F2A-819A-B5D5-ADB3-B27037FDB2A3}"/>
              </a:ext>
            </a:extLst>
          </p:cNvPr>
          <p:cNvPicPr>
            <a:picLocks noChangeAspect="1" noChangeArrowheads="1"/>
          </p:cNvPicPr>
          <p:nvPr/>
        </p:nvPicPr>
        <p:blipFill>
          <a:blip r:embed="rId4"/>
          <a:srcRect/>
          <a:stretch>
            <a:fillRect/>
          </a:stretch>
        </p:blipFill>
        <p:spPr bwMode="auto">
          <a:xfrm>
            <a:off x="1106194" y="2090364"/>
            <a:ext cx="3776733" cy="3151487"/>
          </a:xfrm>
          <a:prstGeom prst="rect">
            <a:avLst/>
          </a:prstGeom>
          <a:noFill/>
          <a:ln w="9525">
            <a:noFill/>
            <a:miter lim="800000"/>
            <a:headEnd/>
            <a:tailEnd/>
          </a:ln>
        </p:spPr>
      </p:pic>
      <p:sp>
        <p:nvSpPr>
          <p:cNvPr id="19" name="TextBox 18">
            <a:extLst>
              <a:ext uri="{FF2B5EF4-FFF2-40B4-BE49-F238E27FC236}">
                <a16:creationId xmlns:a16="http://schemas.microsoft.com/office/drawing/2014/main" id="{D0FEC4EC-9458-1022-09B1-F1B77F8780BF}"/>
              </a:ext>
            </a:extLst>
          </p:cNvPr>
          <p:cNvSpPr txBox="1"/>
          <p:nvPr/>
        </p:nvSpPr>
        <p:spPr>
          <a:xfrm>
            <a:off x="1868194" y="2431576"/>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2,0 kg.       </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0,5 kg.</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D.1,5 kg.</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3" name="Group 12">
            <a:extLst>
              <a:ext uri="{FF2B5EF4-FFF2-40B4-BE49-F238E27FC236}">
                <a16:creationId xmlns:a16="http://schemas.microsoft.com/office/drawing/2014/main" id="{079E2EE2-B73B-EF50-CB46-347DF244EE4F}"/>
              </a:ext>
            </a:extLst>
          </p:cNvPr>
          <p:cNvGrpSpPr/>
          <p:nvPr/>
        </p:nvGrpSpPr>
        <p:grpSpPr>
          <a:xfrm>
            <a:off x="6419551" y="1929192"/>
            <a:ext cx="4666255" cy="3134092"/>
            <a:chOff x="7594832" y="1540382"/>
            <a:chExt cx="4128946" cy="2879847"/>
          </a:xfrm>
        </p:grpSpPr>
        <p:grpSp>
          <p:nvGrpSpPr>
            <p:cNvPr id="14" name="Group 13">
              <a:extLst>
                <a:ext uri="{FF2B5EF4-FFF2-40B4-BE49-F238E27FC236}">
                  <a16:creationId xmlns:a16="http://schemas.microsoft.com/office/drawing/2014/main" id="{5C51A62C-7C10-89CA-2D6D-E29F5C29B380}"/>
                </a:ext>
              </a:extLst>
            </p:cNvPr>
            <p:cNvGrpSpPr/>
            <p:nvPr/>
          </p:nvGrpSpPr>
          <p:grpSpPr>
            <a:xfrm>
              <a:off x="7594832" y="1540382"/>
              <a:ext cx="4128946" cy="2879847"/>
              <a:chOff x="7594832" y="1540382"/>
              <a:chExt cx="4128946" cy="2879847"/>
            </a:xfrm>
          </p:grpSpPr>
          <p:grpSp>
            <p:nvGrpSpPr>
              <p:cNvPr id="20" name="Group 19">
                <a:extLst>
                  <a:ext uri="{FF2B5EF4-FFF2-40B4-BE49-F238E27FC236}">
                    <a16:creationId xmlns:a16="http://schemas.microsoft.com/office/drawing/2014/main" id="{E621FC3B-D089-54D6-CA6F-48C9F2930E01}"/>
                  </a:ext>
                </a:extLst>
              </p:cNvPr>
              <p:cNvGrpSpPr/>
              <p:nvPr/>
            </p:nvGrpSpPr>
            <p:grpSpPr>
              <a:xfrm>
                <a:off x="7594832" y="1540382"/>
                <a:ext cx="4128946" cy="2879847"/>
                <a:chOff x="9013155" y="3648104"/>
                <a:chExt cx="4128946" cy="2879847"/>
              </a:xfrm>
            </p:grpSpPr>
            <p:cxnSp>
              <p:nvCxnSpPr>
                <p:cNvPr id="46" name="Straight Arrow Connector 45">
                  <a:extLst>
                    <a:ext uri="{FF2B5EF4-FFF2-40B4-BE49-F238E27FC236}">
                      <a16:creationId xmlns:a16="http://schemas.microsoft.com/office/drawing/2014/main" id="{0DA70AE5-AADF-4D0E-7F2D-6BC33D1FD77C}"/>
                    </a:ext>
                  </a:extLst>
                </p:cNvPr>
                <p:cNvCxnSpPr>
                  <a:cxnSpLocks/>
                </p:cNvCxnSpPr>
                <p:nvPr/>
              </p:nvCxnSpPr>
              <p:spPr>
                <a:xfrm>
                  <a:off x="9475076" y="5984807"/>
                  <a:ext cx="2992247" cy="22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1EC5928-EE3B-E976-157C-AF03AE40A1EC}"/>
                    </a:ext>
                  </a:extLst>
                </p:cNvPr>
                <p:cNvCxnSpPr>
                  <a:cxnSpLocks/>
                </p:cNvCxnSpPr>
                <p:nvPr/>
              </p:nvCxnSpPr>
              <p:spPr>
                <a:xfrm flipV="1">
                  <a:off x="9601200" y="4068683"/>
                  <a:ext cx="0" cy="202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13766B-5A9F-4F4C-92A7-B0A533C76BCB}"/>
                    </a:ext>
                  </a:extLst>
                </p:cNvPr>
                <p:cNvCxnSpPr>
                  <a:cxnSpLocks/>
                </p:cNvCxnSpPr>
                <p:nvPr/>
              </p:nvCxnSpPr>
              <p:spPr>
                <a:xfrm flipV="1">
                  <a:off x="9651162" y="4746170"/>
                  <a:ext cx="1320038" cy="12165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2CC55CA-3D4F-CB4D-8002-E728125BA0A1}"/>
                    </a:ext>
                  </a:extLst>
                </p:cNvPr>
                <p:cNvSpPr txBox="1"/>
                <p:nvPr/>
              </p:nvSpPr>
              <p:spPr>
                <a:xfrm>
                  <a:off x="9013155" y="3648104"/>
                  <a:ext cx="1295400"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F(N)</a:t>
                  </a:r>
                  <a:endParaRPr lang="en-US" sz="2500" baseline="-25000"/>
                </a:p>
              </p:txBody>
            </p:sp>
            <p:sp>
              <p:nvSpPr>
                <p:cNvPr id="50" name="TextBox 49">
                  <a:extLst>
                    <a:ext uri="{FF2B5EF4-FFF2-40B4-BE49-F238E27FC236}">
                      <a16:creationId xmlns:a16="http://schemas.microsoft.com/office/drawing/2014/main" id="{F16E6540-E6A5-0C23-7533-037855F54156}"/>
                    </a:ext>
                  </a:extLst>
                </p:cNvPr>
                <p:cNvSpPr txBox="1"/>
                <p:nvPr/>
              </p:nvSpPr>
              <p:spPr>
                <a:xfrm>
                  <a:off x="12051827" y="6089597"/>
                  <a:ext cx="1090274" cy="4383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a(m/s</a:t>
                  </a:r>
                  <a:r>
                    <a:rPr lang="en-US" sz="2500" baseline="30000">
                      <a:latin typeface="Arial" panose="020B0604020202020204" pitchFamily="34" charset="0"/>
                      <a:ea typeface="Times New Roman" panose="02020603050405020304" pitchFamily="18" charset="0"/>
                      <a:cs typeface="Times New Roman" panose="02020603050405020304" pitchFamily="18" charset="0"/>
                    </a:rPr>
                    <a:t>2</a:t>
                  </a:r>
                  <a:r>
                    <a:rPr lang="en-US" sz="2500">
                      <a:latin typeface="Arial" panose="020B0604020202020204" pitchFamily="34" charset="0"/>
                      <a:ea typeface="Times New Roman" panose="02020603050405020304" pitchFamily="18" charset="0"/>
                      <a:cs typeface="Times New Roman" panose="02020603050405020304" pitchFamily="18" charset="0"/>
                    </a:rPr>
                    <a:t>)</a:t>
                  </a:r>
                  <a:endParaRPr lang="en-US" sz="2500" baseline="-25000"/>
                </a:p>
              </p:txBody>
            </p:sp>
          </p:grpSp>
          <p:cxnSp>
            <p:nvCxnSpPr>
              <p:cNvPr id="21" name="Straight Connector 20">
                <a:extLst>
                  <a:ext uri="{FF2B5EF4-FFF2-40B4-BE49-F238E27FC236}">
                    <a16:creationId xmlns:a16="http://schemas.microsoft.com/office/drawing/2014/main" id="{BE9E7FEC-FFC9-C314-A48C-72735A8D7EAB}"/>
                  </a:ext>
                </a:extLst>
              </p:cNvPr>
              <p:cNvCxnSpPr>
                <a:cxnSpLocks/>
              </p:cNvCxnSpPr>
              <p:nvPr/>
            </p:nvCxnSpPr>
            <p:spPr>
              <a:xfrm>
                <a:off x="9862815" y="2722013"/>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650AC64-A20E-FA22-B8BE-BDA5DEA88123}"/>
                  </a:ext>
                </a:extLst>
              </p:cNvPr>
              <p:cNvGrpSpPr/>
              <p:nvPr/>
            </p:nvGrpSpPr>
            <p:grpSpPr>
              <a:xfrm>
                <a:off x="8139519" y="2726559"/>
                <a:ext cx="2137005" cy="1113706"/>
                <a:chOff x="9188202" y="5715000"/>
                <a:chExt cx="792399" cy="419100"/>
              </a:xfrm>
            </p:grpSpPr>
            <p:cxnSp>
              <p:nvCxnSpPr>
                <p:cNvPr id="44" name="Straight Connector 43">
                  <a:extLst>
                    <a:ext uri="{FF2B5EF4-FFF2-40B4-BE49-F238E27FC236}">
                      <a16:creationId xmlns:a16="http://schemas.microsoft.com/office/drawing/2014/main" id="{9B89AD08-9BE6-D0B4-BDC0-22035473AC7E}"/>
                    </a:ext>
                  </a:extLst>
                </p:cNvPr>
                <p:cNvCxnSpPr>
                  <a:cxnSpLocks/>
                </p:cNvCxnSpPr>
                <p:nvPr/>
              </p:nvCxnSpPr>
              <p:spPr>
                <a:xfrm>
                  <a:off x="9188202" y="5715000"/>
                  <a:ext cx="7923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8CA1E73-C77B-E3C2-1110-E1E041F71B3F}"/>
                    </a:ext>
                  </a:extLst>
                </p:cNvPr>
                <p:cNvCxnSpPr>
                  <a:cxnSpLocks/>
                </p:cNvCxnSpPr>
                <p:nvPr/>
              </p:nvCxnSpPr>
              <p:spPr>
                <a:xfrm>
                  <a:off x="9673114" y="5715000"/>
                  <a:ext cx="0" cy="419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3D50664-E1F9-F224-F623-E98194AB8F9B}"/>
                  </a:ext>
                </a:extLst>
              </p:cNvPr>
              <p:cNvGrpSpPr/>
              <p:nvPr/>
            </p:nvGrpSpPr>
            <p:grpSpPr>
              <a:xfrm>
                <a:off x="8158132" y="2722014"/>
                <a:ext cx="2157860" cy="1094160"/>
                <a:chOff x="9188202" y="5488502"/>
                <a:chExt cx="1170632" cy="645598"/>
              </a:xfrm>
            </p:grpSpPr>
            <p:cxnSp>
              <p:nvCxnSpPr>
                <p:cNvPr id="42" name="Straight Connector 41">
                  <a:extLst>
                    <a:ext uri="{FF2B5EF4-FFF2-40B4-BE49-F238E27FC236}">
                      <a16:creationId xmlns:a16="http://schemas.microsoft.com/office/drawing/2014/main" id="{38829949-C479-C3F3-C6FC-05539B0E4AAD}"/>
                    </a:ext>
                  </a:extLst>
                </p:cNvPr>
                <p:cNvCxnSpPr>
                  <a:cxnSpLocks/>
                </p:cNvCxnSpPr>
                <p:nvPr/>
              </p:nvCxnSpPr>
              <p:spPr>
                <a:xfrm>
                  <a:off x="9188202" y="5715000"/>
                  <a:ext cx="11706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C24A4B-0E10-C169-E38F-5B95D579B6BC}"/>
                    </a:ext>
                  </a:extLst>
                </p:cNvPr>
                <p:cNvCxnSpPr>
                  <a:cxnSpLocks/>
                </p:cNvCxnSpPr>
                <p:nvPr/>
              </p:nvCxnSpPr>
              <p:spPr>
                <a:xfrm>
                  <a:off x="9673114" y="5488502"/>
                  <a:ext cx="0" cy="64559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7FFE5BA-4124-1257-864B-332E07522520}"/>
                  </a:ext>
                </a:extLst>
              </p:cNvPr>
              <p:cNvGrpSpPr/>
              <p:nvPr/>
            </p:nvGrpSpPr>
            <p:grpSpPr>
              <a:xfrm>
                <a:off x="8158134" y="2736874"/>
                <a:ext cx="2118385" cy="1103391"/>
                <a:chOff x="9188202" y="4966648"/>
                <a:chExt cx="2071331" cy="1167452"/>
              </a:xfrm>
            </p:grpSpPr>
            <p:cxnSp>
              <p:nvCxnSpPr>
                <p:cNvPr id="40" name="Straight Connector 39">
                  <a:extLst>
                    <a:ext uri="{FF2B5EF4-FFF2-40B4-BE49-F238E27FC236}">
                      <a16:creationId xmlns:a16="http://schemas.microsoft.com/office/drawing/2014/main" id="{6851D2B7-B10D-C62F-ADE0-EA010E18438C}"/>
                    </a:ext>
                  </a:extLst>
                </p:cNvPr>
                <p:cNvCxnSpPr>
                  <a:cxnSpLocks/>
                </p:cNvCxnSpPr>
                <p:nvPr/>
              </p:nvCxnSpPr>
              <p:spPr>
                <a:xfrm>
                  <a:off x="9188202" y="5715000"/>
                  <a:ext cx="2071331" cy="347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DC6648-E5A7-9391-54FA-D8B5EDE448EF}"/>
                    </a:ext>
                  </a:extLst>
                </p:cNvPr>
                <p:cNvCxnSpPr>
                  <a:cxnSpLocks/>
                </p:cNvCxnSpPr>
                <p:nvPr/>
              </p:nvCxnSpPr>
              <p:spPr>
                <a:xfrm flipH="1">
                  <a:off x="9673114" y="4966648"/>
                  <a:ext cx="2580" cy="11674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A017E44-115F-DAE6-5051-E8EFE724F04B}"/>
                  </a:ext>
                </a:extLst>
              </p:cNvPr>
              <p:cNvSpPr txBox="1"/>
              <p:nvPr/>
            </p:nvSpPr>
            <p:spPr>
              <a:xfrm>
                <a:off x="8357317" y="3899315"/>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a:t>
                </a:r>
                <a:endParaRPr lang="en-US" sz="2000" baseline="-25000"/>
              </a:p>
            </p:txBody>
          </p:sp>
          <p:sp>
            <p:nvSpPr>
              <p:cNvPr id="31" name="TextBox 30">
                <a:extLst>
                  <a:ext uri="{FF2B5EF4-FFF2-40B4-BE49-F238E27FC236}">
                    <a16:creationId xmlns:a16="http://schemas.microsoft.com/office/drawing/2014/main" id="{646D3B79-AC71-132F-254D-2A08D927E195}"/>
                  </a:ext>
                </a:extLst>
              </p:cNvPr>
              <p:cNvSpPr txBox="1"/>
              <p:nvPr/>
            </p:nvSpPr>
            <p:spPr>
              <a:xfrm>
                <a:off x="8757561"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2</a:t>
                </a:r>
                <a:endParaRPr lang="en-US" sz="2000" baseline="-25000"/>
              </a:p>
            </p:txBody>
          </p:sp>
          <p:sp>
            <p:nvSpPr>
              <p:cNvPr id="35" name="TextBox 34">
                <a:extLst>
                  <a:ext uri="{FF2B5EF4-FFF2-40B4-BE49-F238E27FC236}">
                    <a16:creationId xmlns:a16="http://schemas.microsoft.com/office/drawing/2014/main" id="{6018BD0D-5FB3-7089-FC8E-47BC1382C0C4}"/>
                  </a:ext>
                </a:extLst>
              </p:cNvPr>
              <p:cNvSpPr txBox="1"/>
              <p:nvPr/>
            </p:nvSpPr>
            <p:spPr>
              <a:xfrm>
                <a:off x="9200509" y="390384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3</a:t>
                </a:r>
                <a:endParaRPr lang="en-US" sz="2000" baseline="-25000"/>
              </a:p>
            </p:txBody>
          </p:sp>
          <p:sp>
            <p:nvSpPr>
              <p:cNvPr id="36" name="TextBox 35">
                <a:extLst>
                  <a:ext uri="{FF2B5EF4-FFF2-40B4-BE49-F238E27FC236}">
                    <a16:creationId xmlns:a16="http://schemas.microsoft.com/office/drawing/2014/main" id="{CC955C30-3196-D17A-514F-DCCE3D417688}"/>
                  </a:ext>
                </a:extLst>
              </p:cNvPr>
              <p:cNvSpPr txBox="1"/>
              <p:nvPr/>
            </p:nvSpPr>
            <p:spPr>
              <a:xfrm>
                <a:off x="9604955" y="3899958"/>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4</a:t>
                </a:r>
                <a:endParaRPr lang="en-US" sz="2000" baseline="-25000"/>
              </a:p>
            </p:txBody>
          </p:sp>
          <p:sp>
            <p:nvSpPr>
              <p:cNvPr id="37" name="TextBox 36">
                <a:extLst>
                  <a:ext uri="{FF2B5EF4-FFF2-40B4-BE49-F238E27FC236}">
                    <a16:creationId xmlns:a16="http://schemas.microsoft.com/office/drawing/2014/main" id="{05B8D81E-D707-3D09-DBAE-1FAA7DB6515F}"/>
                  </a:ext>
                </a:extLst>
              </p:cNvPr>
              <p:cNvSpPr txBox="1"/>
              <p:nvPr/>
            </p:nvSpPr>
            <p:spPr>
              <a:xfrm>
                <a:off x="7647192" y="323651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0,5</a:t>
                </a:r>
                <a:endParaRPr lang="en-US" sz="2000" baseline="-25000"/>
              </a:p>
            </p:txBody>
          </p:sp>
          <p:sp>
            <p:nvSpPr>
              <p:cNvPr id="38" name="TextBox 37">
                <a:extLst>
                  <a:ext uri="{FF2B5EF4-FFF2-40B4-BE49-F238E27FC236}">
                    <a16:creationId xmlns:a16="http://schemas.microsoft.com/office/drawing/2014/main" id="{22498547-E50F-F06E-40F9-F6877AC22457}"/>
                  </a:ext>
                </a:extLst>
              </p:cNvPr>
              <p:cNvSpPr txBox="1"/>
              <p:nvPr/>
            </p:nvSpPr>
            <p:spPr>
              <a:xfrm>
                <a:off x="7647192" y="2881729"/>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1,0</a:t>
                </a:r>
                <a:endParaRPr lang="en-US" sz="2000" baseline="-25000"/>
              </a:p>
            </p:txBody>
          </p:sp>
          <p:sp>
            <p:nvSpPr>
              <p:cNvPr id="39" name="TextBox 38">
                <a:extLst>
                  <a:ext uri="{FF2B5EF4-FFF2-40B4-BE49-F238E27FC236}">
                    <a16:creationId xmlns:a16="http://schemas.microsoft.com/office/drawing/2014/main" id="{A3BE04AB-C6D2-53DE-5AE4-E682677C4E63}"/>
                  </a:ext>
                </a:extLst>
              </p:cNvPr>
              <p:cNvSpPr txBox="1"/>
              <p:nvPr/>
            </p:nvSpPr>
            <p:spPr>
              <a:xfrm>
                <a:off x="7630300" y="2526504"/>
                <a:ext cx="545416" cy="367652"/>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1,5</a:t>
                </a:r>
                <a:endParaRPr lang="en-US" sz="2000" baseline="-25000"/>
              </a:p>
            </p:txBody>
          </p:sp>
        </p:grpSp>
        <p:sp>
          <p:nvSpPr>
            <p:cNvPr id="15" name="TextBox 14">
              <a:extLst>
                <a:ext uri="{FF2B5EF4-FFF2-40B4-BE49-F238E27FC236}">
                  <a16:creationId xmlns:a16="http://schemas.microsoft.com/office/drawing/2014/main" id="{7B51DB53-5EBE-AE0A-9AFE-32033D374D49}"/>
                </a:ext>
              </a:extLst>
            </p:cNvPr>
            <p:cNvSpPr txBox="1"/>
            <p:nvPr/>
          </p:nvSpPr>
          <p:spPr>
            <a:xfrm>
              <a:off x="9988623" y="3888661"/>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5</a:t>
              </a:r>
              <a:endParaRPr lang="en-US" sz="2000" baseline="-25000"/>
            </a:p>
          </p:txBody>
        </p:sp>
        <p:cxnSp>
          <p:nvCxnSpPr>
            <p:cNvPr id="16" name="Straight Connector 15">
              <a:extLst>
                <a:ext uri="{FF2B5EF4-FFF2-40B4-BE49-F238E27FC236}">
                  <a16:creationId xmlns:a16="http://schemas.microsoft.com/office/drawing/2014/main" id="{C04B118E-FF0B-A10F-450D-7ACC0E5E382A}"/>
                </a:ext>
              </a:extLst>
            </p:cNvPr>
            <p:cNvCxnSpPr>
              <a:cxnSpLocks/>
            </p:cNvCxnSpPr>
            <p:nvPr/>
          </p:nvCxnSpPr>
          <p:spPr>
            <a:xfrm>
              <a:off x="10276521" y="2781061"/>
              <a:ext cx="0" cy="111825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67255D5-71C9-2791-86AF-0C156E58E51D}"/>
                </a:ext>
              </a:extLst>
            </p:cNvPr>
            <p:cNvSpPr txBox="1"/>
            <p:nvPr/>
          </p:nvSpPr>
          <p:spPr>
            <a:xfrm>
              <a:off x="7626579" y="3936133"/>
              <a:ext cx="545416" cy="400110"/>
            </a:xfrm>
            <a:prstGeom prst="rect">
              <a:avLst/>
            </a:prstGeom>
            <a:noFill/>
          </p:spPr>
          <p:txBody>
            <a:bodyPr wrap="square">
              <a:spAutoFit/>
            </a:bodyPr>
            <a:lstStyle/>
            <a:p>
              <a:pPr algn="ctr"/>
              <a:r>
                <a:rPr lang="en-US" sz="2000">
                  <a:latin typeface="Arial" panose="020B0604020202020204" pitchFamily="34" charset="0"/>
                  <a:ea typeface="Times New Roman" panose="02020603050405020304" pitchFamily="18" charset="0"/>
                  <a:cs typeface="Times New Roman" panose="02020603050405020304" pitchFamily="18" charset="0"/>
                </a:rPr>
                <a:t>0</a:t>
              </a:r>
              <a:endParaRPr lang="en-US" sz="2000" baseline="-25000"/>
            </a:p>
          </p:txBody>
        </p:sp>
      </p:grpSp>
    </p:spTree>
    <p:extLst>
      <p:ext uri="{BB962C8B-B14F-4D97-AF65-F5344CB8AC3E}">
        <p14:creationId xmlns:p14="http://schemas.microsoft.com/office/powerpoint/2010/main" val="119482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132836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74009" y="769638"/>
            <a:ext cx="10431902" cy="129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quả bóng khối lượng 0,50 kg đang nằm yên trên mặt đất. Một cầu thủ đá bóng với một lực 250 N. Thời gian chân tác dụng vào bóng là 0,020 s. Quả bóng bay đi với tốc độ:</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4" name="Picture 4" descr="empty-blue-rectangle">
            <a:extLst>
              <a:ext uri="{FF2B5EF4-FFF2-40B4-BE49-F238E27FC236}">
                <a16:creationId xmlns:a16="http://schemas.microsoft.com/office/drawing/2014/main" id="{896B0E04-1372-ECA6-7456-93323CD36B85}"/>
              </a:ext>
            </a:extLst>
          </p:cNvPr>
          <p:cNvPicPr>
            <a:picLocks noChangeAspect="1" noChangeArrowheads="1"/>
          </p:cNvPicPr>
          <p:nvPr/>
        </p:nvPicPr>
        <p:blipFill>
          <a:blip r:embed="rId4"/>
          <a:srcRect/>
          <a:stretch>
            <a:fillRect/>
          </a:stretch>
        </p:blipFill>
        <p:spPr bwMode="auto">
          <a:xfrm>
            <a:off x="1194294" y="2582209"/>
            <a:ext cx="3609045" cy="3151487"/>
          </a:xfrm>
          <a:prstGeom prst="rect">
            <a:avLst/>
          </a:prstGeom>
          <a:noFill/>
          <a:ln w="9525">
            <a:noFill/>
            <a:miter lim="800000"/>
            <a:headEnd/>
            <a:tailEnd/>
          </a:ln>
        </p:spPr>
      </p:pic>
      <p:sp>
        <p:nvSpPr>
          <p:cNvPr id="15" name="TextBox 14">
            <a:extLst>
              <a:ext uri="{FF2B5EF4-FFF2-40B4-BE49-F238E27FC236}">
                <a16:creationId xmlns:a16="http://schemas.microsoft.com/office/drawing/2014/main" id="{F01D559D-6521-2C25-551F-3C4A596353DD}"/>
              </a:ext>
            </a:extLst>
          </p:cNvPr>
          <p:cNvSpPr txBox="1"/>
          <p:nvPr/>
        </p:nvSpPr>
        <p:spPr>
          <a:xfrm>
            <a:off x="1656303" y="2945219"/>
            <a:ext cx="2667000" cy="2400657"/>
          </a:xfrm>
          <a:prstGeom prst="rect">
            <a:avLst/>
          </a:prstGeom>
          <a:noFill/>
        </p:spPr>
        <p:txBody>
          <a:bodyPr wrap="square">
            <a:spAutoFit/>
          </a:bodyPr>
          <a:lstStyle/>
          <a:p>
            <a:pPr marL="342900" marR="0" indent="-342900">
              <a:spcBef>
                <a:spcPts val="600"/>
              </a:spcBef>
              <a:spcAft>
                <a:spcPts val="600"/>
              </a:spcAft>
              <a:buAutoNum type="alphaUcPeriod"/>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0,01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0,10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2,50 m/s.</a:t>
            </a:r>
          </a:p>
          <a:p>
            <a:pPr marR="0">
              <a:spcBef>
                <a:spcPts val="600"/>
              </a:spcBef>
              <a:spcAft>
                <a:spcPts val="600"/>
              </a:spcAft>
            </a:pPr>
            <a:r>
              <a:rPr lang="en-US" sz="3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 10,00 m/s.</a:t>
            </a:r>
            <a:endParaRPr lang="en-US" sz="30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6" name="Picture 5" descr="A person kicking a football ball&#10;&#10;Description automatically generated">
            <a:extLst>
              <a:ext uri="{FF2B5EF4-FFF2-40B4-BE49-F238E27FC236}">
                <a16:creationId xmlns:a16="http://schemas.microsoft.com/office/drawing/2014/main" id="{DD512933-3CB1-8F50-A584-56DDFA4ED5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002" y="2557694"/>
            <a:ext cx="5022998" cy="3202583"/>
          </a:xfrm>
          <a:prstGeom prst="rect">
            <a:avLst/>
          </a:prstGeom>
          <a:ln>
            <a:noFill/>
          </a:ln>
          <a:effectLst>
            <a:softEdge rad="112500"/>
          </a:effectLst>
        </p:spPr>
      </p:pic>
    </p:spTree>
    <p:extLst>
      <p:ext uri="{BB962C8B-B14F-4D97-AF65-F5344CB8AC3E}">
        <p14:creationId xmlns:p14="http://schemas.microsoft.com/office/powerpoint/2010/main" val="20234646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3372</TotalTime>
  <Words>520</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Calibri</vt:lpstr>
      <vt:lpstr>Calibri Light</vt:lpstr>
      <vt:lpstr>Cambria Math</vt:lpstr>
      <vt:lpstr>Symbol</vt:lpstr>
      <vt:lpstr>Times New Roman</vt:lpstr>
      <vt:lpstr>游明朝</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ASUS</cp:lastModifiedBy>
  <cp:revision>253</cp:revision>
  <dcterms:created xsi:type="dcterms:W3CDTF">2007-10-27T08:09:53Z</dcterms:created>
  <dcterms:modified xsi:type="dcterms:W3CDTF">2022-12-05T11:44:33Z</dcterms:modified>
</cp:coreProperties>
</file>