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04" r:id="rId3"/>
    <p:sldId id="268" r:id="rId4"/>
    <p:sldId id="257" r:id="rId5"/>
    <p:sldId id="306" r:id="rId6"/>
    <p:sldId id="307" r:id="rId7"/>
    <p:sldId id="258" r:id="rId8"/>
    <p:sldId id="308" r:id="rId9"/>
    <p:sldId id="312" r:id="rId10"/>
    <p:sldId id="309" r:id="rId11"/>
    <p:sldId id="313" r:id="rId12"/>
    <p:sldId id="310" r:id="rId13"/>
    <p:sldId id="314" r:id="rId14"/>
    <p:sldId id="311" r:id="rId15"/>
    <p:sldId id="315" r:id="rId16"/>
    <p:sldId id="317" r:id="rId17"/>
    <p:sldId id="259" r:id="rId18"/>
    <p:sldId id="316" r:id="rId19"/>
    <p:sldId id="318" r:id="rId20"/>
    <p:sldId id="323" r:id="rId21"/>
    <p:sldId id="273" r:id="rId22"/>
    <p:sldId id="324" r:id="rId23"/>
    <p:sldId id="320" r:id="rId24"/>
    <p:sldId id="322" r:id="rId25"/>
    <p:sldId id="274" r:id="rId26"/>
    <p:sldId id="321" r:id="rId27"/>
    <p:sldId id="266" r:id="rId28"/>
  </p:sldIdLst>
  <p:sldSz cx="18288000" cy="10287000"/>
  <p:notesSz cx="6858000" cy="9144000"/>
  <p:embeddedFontLst>
    <p:embeddedFont>
      <p:font typeface=".VnTime" panose="020B7200000000000000" pitchFamily="34" charset="0"/>
      <p:regular r:id="rId30"/>
      <p:bold r:id="rId31"/>
      <p:italic r:id="rId32"/>
      <p:boldItalic r:id="rId33"/>
    </p:embeddedFont>
    <p:embeddedFont>
      <p:font typeface="Balsamiq Sans Bold" panose="020B0604020202020204" charset="0"/>
      <p:regular r:id="rId34"/>
    </p:embeddedFont>
    <p:embeddedFont>
      <p:font typeface="Cambria Math" panose="02040503050406030204" pitchFamily="18" charset="0"/>
      <p:regular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Tw Cen MT" panose="020B0602020104020603" pitchFamily="34" charset="0"/>
      <p:regular r:id="rId38"/>
      <p:bold r:id="rId39"/>
      <p:italic r:id="rId40"/>
      <p:boldItalic r:id="rId41"/>
    </p:embeddedFont>
    <p:embeddedFont>
      <p:font typeface="เอฟซี โอนิกิริ" panose="020B0604020202020204" charset="-34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22" autoAdjust="0"/>
  </p:normalViewPr>
  <p:slideViewPr>
    <p:cSldViewPr>
      <p:cViewPr varScale="1">
        <p:scale>
          <a:sx n="47" d="100"/>
          <a:sy n="47" d="100"/>
        </p:scale>
        <p:origin x="64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82430-DDE7-4D52-B2A6-E747C9B9107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C6717-C1D2-43E8-B249-C31BA00B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0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C6717-C1D2-43E8-B249-C31BA00B1B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95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9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13D54-EE26-A5ED-D2AB-13610D204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B6D6F2-8EEF-669B-4205-EF0FB4B8E1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253C3D-06DC-B981-7BF3-2882721BA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93A81-1CBE-C3B6-6903-D156D8FAB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C6717-C1D2-43E8-B249-C31BA00B1B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06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A115A-6215-7CD6-6F68-D0743EBB9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6FADE-4C8E-9170-0EF5-DEAED185FE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DDBE4-13E4-A487-E7AA-7F0D2CE59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508A8-B10E-C77F-AEA0-82692005D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C6717-C1D2-43E8-B249-C31BA00B1B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7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511F5-0949-B730-E062-E0657ABEA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B8BE08-D69C-243B-7ED0-A0D28D496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ED25AB-CB08-71A2-61DC-9436A8683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F58CB-D9E6-1A3C-CE59-C692E4738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C6717-C1D2-43E8-B249-C31BA00B1B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9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7CF58-EED5-DBC0-E2A7-C1474D23E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15572B-EAAF-D00D-FBCB-32B4C14FB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F5B008-3FB9-B8B4-FAC3-59C0364A1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2903C-4345-A00C-B47B-53FB9F24D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C6717-C1D2-43E8-B249-C31BA00B1B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98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EE148-6646-FB90-E234-0421EEF6E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E69E16-CC0F-72C1-E78D-F0770F0A2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435225-67C4-0137-A655-06D7517BD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A9EAD-BC09-1164-721E-0875188B4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C6717-C1D2-43E8-B249-C31BA00B1B5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48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5B8E9-F9CD-55FC-DCFE-FF8BE1C7B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B510F-8575-0BE0-FC6E-C741EA4F3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54A6C5-1E3B-3644-1E10-D95489950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44313-177D-6A5D-1B89-3B1388797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C6717-C1D2-43E8-B249-C31BA00B1B5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03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70EC4-4254-92D5-425D-4876F7970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1545E-E6CD-37DA-3650-013D5229ED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CC82D-81B7-9FF0-FF19-83ECC5D39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61EB3-55B0-A9FF-6A83-C65CCAEAA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C6717-C1D2-43E8-B249-C31BA00B1B5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59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F1539-C487-E743-2D6F-3F84C0618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BEDF6-D345-B1C8-BF61-FA4F925386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5D0652-66C8-1B74-F139-B46CB5B6F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43B1C-2293-4799-601C-915947E18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C6717-C1D2-43E8-B249-C31BA00B1B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39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972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1"/>
            <a:ext cx="3457577" cy="10287002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4637" y="1683545"/>
            <a:ext cx="13187363" cy="3581400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4637" y="5403057"/>
            <a:ext cx="13187363" cy="2483643"/>
          </a:xfrm>
        </p:spPr>
        <p:txBody>
          <a:bodyPr>
            <a:normAutofit/>
          </a:bodyPr>
          <a:lstStyle>
            <a:lvl1pPr marL="0" indent="0" algn="l">
              <a:buNone/>
              <a:defRPr sz="3000" cap="all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16267" y="8115302"/>
            <a:ext cx="4114800" cy="547688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4636" y="8115302"/>
            <a:ext cx="7687329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845367" y="8115299"/>
            <a:ext cx="1156634" cy="54768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210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30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7" y="2128840"/>
            <a:ext cx="14859000" cy="4279106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2117" y="6636543"/>
            <a:ext cx="14859000" cy="2062164"/>
          </a:xfrm>
        </p:spPr>
        <p:txBody>
          <a:bodyPr>
            <a:normAutofit/>
          </a:bodyPr>
          <a:lstStyle>
            <a:lvl1pPr marL="0" indent="0">
              <a:buNone/>
              <a:defRPr sz="27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5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2116" y="3374229"/>
            <a:ext cx="7317584" cy="53125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1" y="3374229"/>
            <a:ext cx="7312817" cy="53125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58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7" y="928690"/>
            <a:ext cx="14859000" cy="2216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5029" y="3374229"/>
            <a:ext cx="6974675" cy="1235868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2116" y="4610096"/>
            <a:ext cx="7317587" cy="40767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12" y="3374228"/>
            <a:ext cx="6969903" cy="1235868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4610096"/>
            <a:ext cx="7312815" cy="40767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46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79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416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058" y="914402"/>
            <a:ext cx="5784056" cy="245982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4301" y="888999"/>
            <a:ext cx="8836814" cy="7797801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058" y="3374229"/>
            <a:ext cx="5784056" cy="531257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897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20" y="914400"/>
            <a:ext cx="8901762" cy="245982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071082" y="914402"/>
            <a:ext cx="5500035" cy="77723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116" y="3374229"/>
            <a:ext cx="8901767" cy="531257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27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6" y="6456997"/>
            <a:ext cx="14868533" cy="1229033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2117" y="909639"/>
            <a:ext cx="14868531" cy="4949667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48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047" y="7686030"/>
            <a:ext cx="14866289" cy="102370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4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85" y="914400"/>
            <a:ext cx="14858933" cy="5143500"/>
          </a:xfrm>
        </p:spPr>
        <p:txBody>
          <a:bodyPr anchor="ctr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116" y="6629399"/>
            <a:ext cx="14856689" cy="2057399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33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914399"/>
            <a:ext cx="13954128" cy="4122644"/>
          </a:xfrm>
        </p:spPr>
        <p:txBody>
          <a:bodyPr anchor="ctr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5048336"/>
            <a:ext cx="13128449" cy="82345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117" y="6464879"/>
            <a:ext cx="14859003" cy="2234244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355268" y="109859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806055" y="414745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7403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6" y="3201062"/>
            <a:ext cx="14859002" cy="376775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047" y="6986483"/>
            <a:ext cx="14856758" cy="1710966"/>
          </a:xfrm>
        </p:spPr>
        <p:txBody>
          <a:bodyPr anchor="t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12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712120" y="914400"/>
            <a:ext cx="14858997" cy="2857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712116" y="4011695"/>
            <a:ext cx="4795349" cy="10287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691878" y="5040395"/>
            <a:ext cx="4813103" cy="364640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72150" y="4016453"/>
            <a:ext cx="4776578" cy="10287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756320" y="5045153"/>
            <a:ext cx="4793745" cy="364640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778663" y="4011695"/>
            <a:ext cx="4792452" cy="10287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778663" y="5040395"/>
            <a:ext cx="4792452" cy="364640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398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712117" y="914400"/>
            <a:ext cx="14858999" cy="2857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712120" y="6606894"/>
            <a:ext cx="4792860" cy="86439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712120" y="4000497"/>
            <a:ext cx="4792860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712120" y="7471288"/>
            <a:ext cx="4792860" cy="1226765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33580" y="6606894"/>
            <a:ext cx="4800600" cy="86439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733580" y="4000497"/>
            <a:ext cx="4798410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31390" y="7471286"/>
            <a:ext cx="4800600" cy="1215513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778851" y="6606893"/>
            <a:ext cx="4786112" cy="86439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778664" y="4000497"/>
            <a:ext cx="4792454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778663" y="7471281"/>
            <a:ext cx="4792452" cy="1215518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203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38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563601" y="914399"/>
            <a:ext cx="3007517" cy="77724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2115" y="914399"/>
            <a:ext cx="11622885" cy="777240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5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1432" y="1"/>
            <a:ext cx="18080832" cy="10287002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2120" y="927777"/>
            <a:ext cx="14858997" cy="2217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2119" y="3374230"/>
            <a:ext cx="14858999" cy="5312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85382" y="882491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2117" y="8824913"/>
            <a:ext cx="935896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14482" y="8824912"/>
            <a:ext cx="115663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51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SzPct val="125000"/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10" Type="http://schemas.openxmlformats.org/officeDocument/2006/relationships/image" Target="../media/image3.png"/><Relationship Id="rId4" Type="http://schemas.openxmlformats.org/officeDocument/2006/relationships/image" Target="../media/image30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20.sv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5" Type="http://schemas.openxmlformats.org/officeDocument/2006/relationships/image" Target="../media/image3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6.sv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png"/><Relationship Id="rId3" Type="http://schemas.openxmlformats.org/officeDocument/2006/relationships/image" Target="../media/image20.svg"/><Relationship Id="rId7" Type="http://schemas.openxmlformats.org/officeDocument/2006/relationships/image" Target="../media/image36.svg"/><Relationship Id="rId12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3.png"/><Relationship Id="rId18" Type="http://schemas.openxmlformats.org/officeDocument/2006/relationships/oleObject" Target="../embeddings/oleObject3.bin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420.png"/><Relationship Id="rId17" Type="http://schemas.openxmlformats.org/officeDocument/2006/relationships/image" Target="../media/image44.wmf"/><Relationship Id="rId2" Type="http://schemas.openxmlformats.org/officeDocument/2006/relationships/image" Target="../media/image16.png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.png"/><Relationship Id="rId5" Type="http://schemas.openxmlformats.org/officeDocument/2006/relationships/image" Target="../media/image42.png"/><Relationship Id="rId15" Type="http://schemas.openxmlformats.org/officeDocument/2006/relationships/image" Target="../media/image43.wmf"/><Relationship Id="rId10" Type="http://schemas.openxmlformats.org/officeDocument/2006/relationships/image" Target="../media/image12.png"/><Relationship Id="rId19" Type="http://schemas.openxmlformats.org/officeDocument/2006/relationships/image" Target="../media/image45.wmf"/><Relationship Id="rId4" Type="http://schemas.openxmlformats.org/officeDocument/2006/relationships/image" Target="../media/image20.svg"/><Relationship Id="rId9" Type="http://schemas.openxmlformats.org/officeDocument/2006/relationships/image" Target="../media/image11.png"/><Relationship Id="rId1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11" Type="http://schemas.openxmlformats.org/officeDocument/2006/relationships/image" Target="../media/image4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51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.png"/><Relationship Id="rId5" Type="http://schemas.openxmlformats.org/officeDocument/2006/relationships/image" Target="../media/image42.png"/><Relationship Id="rId10" Type="http://schemas.openxmlformats.org/officeDocument/2006/relationships/image" Target="../media/image12.png"/><Relationship Id="rId4" Type="http://schemas.openxmlformats.org/officeDocument/2006/relationships/image" Target="../media/image20.sv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oleObject" Target="../embeddings/oleObject5.bin"/><Relationship Id="rId12" Type="http://schemas.openxmlformats.org/officeDocument/2006/relationships/image" Target="../media/image55.emf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image" Target="../media/image3.png"/><Relationship Id="rId10" Type="http://schemas.openxmlformats.org/officeDocument/2006/relationships/image" Target="../media/image54.emf"/><Relationship Id="rId4" Type="http://schemas.openxmlformats.org/officeDocument/2006/relationships/image" Target="../media/image49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oleObject" Target="../embeddings/oleObject9.bin"/><Relationship Id="rId12" Type="http://schemas.openxmlformats.org/officeDocument/2006/relationships/image" Target="../media/image59.wmf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image" Target="../media/image3.png"/><Relationship Id="rId10" Type="http://schemas.openxmlformats.org/officeDocument/2006/relationships/image" Target="../media/image58.wmf"/><Relationship Id="rId4" Type="http://schemas.openxmlformats.org/officeDocument/2006/relationships/image" Target="../media/image49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.png"/><Relationship Id="rId5" Type="http://schemas.openxmlformats.org/officeDocument/2006/relationships/image" Target="../media/image42.png"/><Relationship Id="rId10" Type="http://schemas.openxmlformats.org/officeDocument/2006/relationships/image" Target="../media/image12.png"/><Relationship Id="rId4" Type="http://schemas.openxmlformats.org/officeDocument/2006/relationships/image" Target="../media/image20.sv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2.svg"/><Relationship Id="rId7" Type="http://schemas.openxmlformats.org/officeDocument/2006/relationships/image" Target="../media/image42.png"/><Relationship Id="rId12" Type="http://schemas.openxmlformats.org/officeDocument/2006/relationships/image" Target="../media/image1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64.svg"/><Relationship Id="rId10" Type="http://schemas.openxmlformats.org/officeDocument/2006/relationships/image" Target="../media/image66.svg"/><Relationship Id="rId4" Type="http://schemas.openxmlformats.org/officeDocument/2006/relationships/image" Target="../media/image63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image" Target="../media/image6.svg"/><Relationship Id="rId4" Type="http://schemas.openxmlformats.org/officeDocument/2006/relationships/image" Target="../media/image18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9006" y="545935"/>
            <a:ext cx="15205394" cy="1092365"/>
          </a:xfrm>
        </p:spPr>
        <p:txBody>
          <a:bodyPr>
            <a:noAutofit/>
          </a:bodyPr>
          <a:lstStyle/>
          <a:p>
            <a:pPr algn="ctr"/>
            <a:r>
              <a:rPr lang="en-US" sz="4800" b="1" cap="none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8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Tin</a:t>
            </a:r>
            <a:endParaRPr lang="en-GB" sz="4800" b="1" cap="none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991100"/>
            <a:ext cx="17678400" cy="2041544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10/16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5899" y="266700"/>
            <a:ext cx="10246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 THPT TRẦN CAO VÂN</a:t>
            </a:r>
            <a:endParaRPr kumimoji="0" lang="en-GB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5EA6DB-3EC8-6436-F9FF-D5FC017AD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709" y="1869454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67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6A910-420D-EE1F-10FE-6357E03A5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C46ABF-09C9-C393-CF0C-53763474B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86100"/>
            <a:ext cx="11190086" cy="6175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172CF-5EDF-044B-2FE8-776CAEBFB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400" y="3467100"/>
            <a:ext cx="5715000" cy="43190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179EE1-3549-3A05-67E4-D5A5531610EB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2C9D4AB-CF93-47BE-FF2D-B61A5AD9D97B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BEB3878-6BF1-E2D8-15D6-7F28058A6D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8" name="TextBox 321">
                <a:extLst>
                  <a:ext uri="{FF2B5EF4-FFF2-40B4-BE49-F238E27FC236}">
                    <a16:creationId xmlns:a16="http://schemas.microsoft.com/office/drawing/2014/main" id="{4F04B9CD-C562-DEE5-8B68-DED89CCC8FB7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4B11F8-346D-D190-00F5-050BC4044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3BDEE45-9E8A-9293-C754-9D8E603A0ACC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D3E55A-691A-5AA9-1736-572B5E590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9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ED063-2D8B-7936-3377-C51759AA3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1C7D4-1355-D4A8-BEEA-832D7FCAA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922" y="1650284"/>
            <a:ext cx="12800878" cy="87510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E1AE3D-F1F3-6553-FE91-BE2E5FCDA5A4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DA8B563-FB31-16D0-41F9-85B96EFC22F1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A42535C-138D-DBD1-ABE2-82CE92CE7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7" name="TextBox 321">
                <a:extLst>
                  <a:ext uri="{FF2B5EF4-FFF2-40B4-BE49-F238E27FC236}">
                    <a16:creationId xmlns:a16="http://schemas.microsoft.com/office/drawing/2014/main" id="{704D1920-2EEE-4E9F-5E43-2B5778F43468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AADDAC-6AAD-31C0-B4F4-115F0CFF8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312053-9253-F4D4-578C-89A692231247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152F7-D0F3-DA0D-C46A-C5B5E3753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89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F03E0-0A8E-BAFD-B1C8-8F868D7A4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9D2B46-019C-963B-7173-FBDDF85B0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552700"/>
            <a:ext cx="12086643" cy="723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2ABE3D-F886-F3A1-0042-F9EBC933B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675" y="2405512"/>
            <a:ext cx="6936925" cy="52425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E94535-DBD6-D1C4-A75D-8FAA17080FBA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215DBD-32E5-14EB-06B4-7C896FD4F21C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A039F2D-DA6A-6025-5572-B15B1DC6D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8" name="TextBox 321">
                <a:extLst>
                  <a:ext uri="{FF2B5EF4-FFF2-40B4-BE49-F238E27FC236}">
                    <a16:creationId xmlns:a16="http://schemas.microsoft.com/office/drawing/2014/main" id="{51992236-FB05-6FE9-D1CB-0BC12903D5DC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E0FBF0-18C0-7A20-4DE2-9C7EB51B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63E171-5122-6D29-A563-680215ABD48F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077251-DFFF-4A38-BFB1-1E1AB5BCA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51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B3562-87A4-A51C-123D-B4E8D25FD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001DA-2950-7E8B-C587-85A71407B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866" y="1409701"/>
            <a:ext cx="12754549" cy="88391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49E51B-B5A2-65FF-779F-5BCC4815D765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DF8ADA-BAD3-CD1B-3E58-8946FEA5119B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F2A3ACA-6CED-A960-FB94-5570B8969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7" name="TextBox 321">
                <a:extLst>
                  <a:ext uri="{FF2B5EF4-FFF2-40B4-BE49-F238E27FC236}">
                    <a16:creationId xmlns:a16="http://schemas.microsoft.com/office/drawing/2014/main" id="{506BD472-1892-F05E-C5F8-F1DF34910F10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4B590C-44F5-711D-D6B2-9FEB5A42F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2039624-3CF1-D284-CF50-F8598EF4EF69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67BB3-2022-F9C6-9A7A-40D1D25EB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71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D31C8-E968-3127-97AC-4B11E4518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1821BA-DBBC-8C3D-D69B-7595515AD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71700"/>
            <a:ext cx="13031173" cy="777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297EDB-418C-3166-C160-30846EFBD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8510" y="5030401"/>
            <a:ext cx="6936925" cy="52425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0111EA-15FC-5B74-80B6-D277EC53CC87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A078499-783A-1C03-D5A5-D78A93BE7EBF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648C4AC-D246-A7DB-B07D-D4F7A7382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8" name="TextBox 321">
                <a:extLst>
                  <a:ext uri="{FF2B5EF4-FFF2-40B4-BE49-F238E27FC236}">
                    <a16:creationId xmlns:a16="http://schemas.microsoft.com/office/drawing/2014/main" id="{7609035F-903C-870E-8469-BC274C1F5E21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204CA3-BD82-9874-91CF-82C14F382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5918FA-F372-62AA-019F-5D66B7A5124D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323373-CFE4-DD58-2D62-A3787C8DEF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9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026E4-3CF7-4418-9743-A4ACCAF8C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D46B50-361E-11F1-95C9-CD5D6A1D4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3695700"/>
            <a:ext cx="6936925" cy="5242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307111-59E6-D5DB-5E7C-63F47A411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82" y="1835054"/>
            <a:ext cx="9988917" cy="5184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43699-C48D-8CFD-FD9D-F2CFA5D59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001" y="5676900"/>
            <a:ext cx="11344399" cy="1981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2737C-5341-18B4-B84F-F2F248EC7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3504" y="2309060"/>
            <a:ext cx="9948296" cy="3139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EF5943-393D-751D-4BDA-88B4A725A26E}"/>
                  </a:ext>
                </a:extLst>
              </p:cNvPr>
              <p:cNvSpPr txBox="1"/>
              <p:nvPr/>
            </p:nvSpPr>
            <p:spPr>
              <a:xfrm>
                <a:off x="1371600" y="8343900"/>
                <a:ext cx="11506200" cy="120032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Chú ý.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Người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ta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chứng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minh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được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kết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quả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trên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đối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với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cả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vuông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hoặc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nhọn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EF5943-393D-751D-4BDA-88B4A725A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8343900"/>
                <a:ext cx="11506200" cy="1200329"/>
              </a:xfrm>
              <a:prstGeom prst="rect">
                <a:avLst/>
              </a:prstGeom>
              <a:blipFill>
                <a:blip r:embed="rId7"/>
                <a:stretch>
                  <a:fillRect l="-1854" t="-14213" r="-424" b="-20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F4E14BE-34C1-4F62-A8D2-6F0832CE38F6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B36469-B6C1-179B-F93E-BA2A4C496A38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593EDEB-69E7-FAD6-19C1-F1EB05C8B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1" name="TextBox 321">
                <a:extLst>
                  <a:ext uri="{FF2B5EF4-FFF2-40B4-BE49-F238E27FC236}">
                    <a16:creationId xmlns:a16="http://schemas.microsoft.com/office/drawing/2014/main" id="{BA898F39-F18D-2EA3-7728-A7FA2BD01D43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7A8801-455C-A1E2-DA9B-9A42E6D83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502FAB-9B69-BBF7-DD71-407300CAB8AF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B558B5-91FB-0A38-F169-1B8B03F238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6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21" name="Freeform 2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25" name="Freeform 2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9FFB3994-6E5E-ACCE-7CCA-6B2DEEF945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5676812"/>
                  </p:ext>
                </p:extLst>
              </p:nvPr>
            </p:nvGraphicFramePr>
            <p:xfrm>
              <a:off x="4638749" y="3390900"/>
              <a:ext cx="10220251" cy="4267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20251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426720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2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Định </a:t>
                          </a:r>
                          <a:r>
                            <a:rPr lang="en-US" sz="4200" b="1" dirty="0" err="1">
                              <a:solidFill>
                                <a:srgbClr val="C00000"/>
                              </a:solidFill>
                              <a:effectLst/>
                            </a:rPr>
                            <a:t>lí</a:t>
                          </a:r>
                          <a:r>
                            <a:rPr lang="en-US" sz="42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200" b="1" dirty="0" err="1">
                              <a:solidFill>
                                <a:srgbClr val="C00000"/>
                              </a:solidFill>
                              <a:effectLst/>
                            </a:rPr>
                            <a:t>côsin</a:t>
                          </a:r>
                          <a:r>
                            <a:rPr lang="en-US" sz="42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. </a:t>
                          </a:r>
                          <a:r>
                            <a:rPr lang="en-US" sz="4200" b="1" dirty="0" err="1">
                              <a:solidFill>
                                <a:srgbClr val="C00000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2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200" b="1" dirty="0" err="1">
                              <a:solidFill>
                                <a:srgbClr val="C00000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2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2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2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𝒃𝒄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, 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𝒄𝒂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,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.</a:t>
                          </a:r>
                          <a:endParaRPr lang="en-US" sz="4200" b="1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9FFB3994-6E5E-ACCE-7CCA-6B2DEEF945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5676812"/>
                  </p:ext>
                </p:extLst>
              </p:nvPr>
            </p:nvGraphicFramePr>
            <p:xfrm>
              <a:off x="4638749" y="3390900"/>
              <a:ext cx="10220251" cy="4267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20251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42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60" t="-2568" r="-238" b="-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CBCECBEF-E853-F4BC-CF57-5CA64C4ADA32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B3996C-B340-1D82-B2A5-3C3BFC1D52F4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26400F-0226-F49F-5B23-9519B39DF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9" name="TextBox 321">
                <a:extLst>
                  <a:ext uri="{FF2B5EF4-FFF2-40B4-BE49-F238E27FC236}">
                    <a16:creationId xmlns:a16="http://schemas.microsoft.com/office/drawing/2014/main" id="{10D2E8D5-7B55-FA98-093D-207EC40CE457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73CF68-95FC-98DA-67E4-2C7F6ED0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3B36849-7AF4-7E45-4629-26C1FB7B6127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78791-574D-D192-8033-6E2A8D4C20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644DC3-8D48-7485-ED10-9B34F5893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B97A191-28EF-DC22-FE53-F07E36A66C36}"/>
              </a:ext>
            </a:extLst>
          </p:cNvPr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88B763F-7E10-58DB-9604-E2C5B18962AE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36A7B10-2E04-E3F7-C714-882A2570A284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F8B55A92-0E87-1BE8-299B-0D1C74B7A675}"/>
              </a:ext>
            </a:extLst>
          </p:cNvPr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02BAA4E2-951F-F06C-AD9B-2863BD24715D}"/>
              </a:ext>
            </a:extLst>
          </p:cNvPr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838FD4DA-B8D2-2D8B-4DC1-0F92A3DCDF48}"/>
              </a:ext>
            </a:extLst>
          </p:cNvPr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C45ED80-ADF2-8837-8F0D-6E64C7BFD30C}"/>
                </a:ext>
              </a:extLst>
            </p:cNvPr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F87D2E57-5550-E68E-AE75-4A35B49A3A57}"/>
                </a:ext>
              </a:extLst>
            </p:cNvPr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217B49E7-D570-2429-B4B8-CB6D9A407DFF}"/>
                </a:ext>
              </a:extLst>
            </p:cNvPr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E6A08A7F-5791-D0C4-9602-749FF6DCED0E}"/>
              </a:ext>
            </a:extLst>
          </p:cNvPr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C978A7AE-3799-BFC2-20CB-1EA0FC60F15D}"/>
                </a:ext>
              </a:extLst>
            </p:cNvPr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3158742B-B2B1-7596-B9C1-778BB9FB779B}"/>
                </a:ext>
              </a:extLst>
            </p:cNvPr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1EEA8A88-A5BC-B172-1194-DD6C4845B16F}"/>
                </a:ext>
              </a:extLst>
            </p:cNvPr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84C776F7-88BF-A07C-01BC-4DE1841EB8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-190500"/>
                <a:ext cx="18288000" cy="120554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   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lang="en-US" b="1" dirty="0">
                  <a:solidFill>
                    <a:prstClr val="black"/>
                  </a:solidFill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lang="en-US" b="1" dirty="0">
                  <a:solidFill>
                    <a:prstClr val="black"/>
                  </a:solidFill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Pythagore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phải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một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đặc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biệt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côsin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hay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không</a:t>
                </a:r>
                <a:r>
                  <a:rPr lang="en-US" sz="4200" b="1" dirty="0">
                    <a:solidFill>
                      <a:prstClr val="black"/>
                    </a:solidFill>
                  </a:rPr>
                  <a:t>?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giải</a:t>
                </a:r>
                <a:r>
                  <a:rPr lang="en-US" sz="4400" b="1" dirty="0">
                    <a:solidFill>
                      <a:srgbClr val="FF0000"/>
                    </a:solidFill>
                  </a:rPr>
                  <a:t>: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Pythagore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phải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một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đặc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biệt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côsin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bởi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vì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: 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44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</m:t>
                    </m:r>
                    <m:sSup>
                      <m:sSup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  <m:func>
                      <m:func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func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84C776F7-88BF-A07C-01BC-4DE1841EB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90500"/>
                <a:ext cx="18288000" cy="12055476"/>
              </a:xfrm>
              <a:prstGeom prst="rect">
                <a:avLst/>
              </a:prstGeom>
              <a:blipFill>
                <a:blip r:embed="rId12"/>
                <a:stretch>
                  <a:fillRect l="-1299" r="-129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B05EDC1E-6F07-7F2C-B98C-352F16D67E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930166"/>
                  </p:ext>
                </p:extLst>
              </p:nvPr>
            </p:nvGraphicFramePr>
            <p:xfrm>
              <a:off x="5562600" y="38100"/>
              <a:ext cx="8915400" cy="2819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Định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lí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côsin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𝒃𝒄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 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𝒄𝒂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</a:t>
                          </a:r>
                          <a:endParaRPr lang="en-US" sz="42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B05EDC1E-6F07-7F2C-B98C-352F16D67E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930166"/>
                  </p:ext>
                </p:extLst>
              </p:nvPr>
            </p:nvGraphicFramePr>
            <p:xfrm>
              <a:off x="5562600" y="38100"/>
              <a:ext cx="8915400" cy="2819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68" t="-3888" r="-342" b="-9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5033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6974B-5DB0-1C4B-6D69-CFD48D2BB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D164B55-E59E-17E1-9905-7567AF086E4B}"/>
              </a:ext>
            </a:extLst>
          </p:cNvPr>
          <p:cNvGrpSpPr/>
          <p:nvPr/>
        </p:nvGrpSpPr>
        <p:grpSpPr>
          <a:xfrm>
            <a:off x="644504" y="682412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128AB88-1472-2F72-F632-72C76B86A721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F3E07BE-165E-1961-E56E-E49EBB2AB68E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001EC70-2650-24E3-181C-C4BA7333A127}"/>
              </a:ext>
            </a:extLst>
          </p:cNvPr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AFDAC6D-9239-7F7E-3B81-5C4AAD33D9BF}"/>
              </a:ext>
            </a:extLst>
          </p:cNvPr>
          <p:cNvSpPr/>
          <p:nvPr/>
        </p:nvSpPr>
        <p:spPr>
          <a:xfrm flipH="1">
            <a:off x="405315" y="7438937"/>
            <a:ext cx="3987514" cy="2848063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9783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D77702-748D-3217-0141-D3A95BCBB4F8}"/>
              </a:ext>
            </a:extLst>
          </p:cNvPr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5F990FF-C63B-EF25-04D3-63A2AB2F12FA}"/>
              </a:ext>
            </a:extLst>
          </p:cNvPr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1121BAA-1293-3FFC-CD48-07FA44559A2E}"/>
              </a:ext>
            </a:extLst>
          </p:cNvPr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1DA6CE-04AE-9C41-49E8-45375937028B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D645FE1-3D39-3942-2765-B185E762225D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BB916B3-5566-6D81-E30A-4ECA7A575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7" name="TextBox 321">
                <a:extLst>
                  <a:ext uri="{FF2B5EF4-FFF2-40B4-BE49-F238E27FC236}">
                    <a16:creationId xmlns:a16="http://schemas.microsoft.com/office/drawing/2014/main" id="{BB625BCE-625A-9ED5-EB2C-5879C0923188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1A76B8-C78B-B440-EDFC-05FEEE89F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A672C77-5095-73DE-2265-6C5CDF2EBC9B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542C232-A03E-93F5-8962-91BABDACAF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E11BB6-32EB-2D00-787E-B0350FB4EB1E}"/>
                  </a:ext>
                </a:extLst>
              </p:cNvPr>
              <p:cNvSpPr txBox="1"/>
              <p:nvPr/>
            </p:nvSpPr>
            <p:spPr>
              <a:xfrm>
                <a:off x="7200863" y="3619500"/>
                <a:ext cx="6362737" cy="5398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endParaRPr lang="en-US" sz="3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𝒃𝒄</m:t>
                      </m:r>
                      <m:func>
                        <m:func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US" sz="30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</m:oMath>
                </a14:m>
                <a:r>
                  <a:rPr lang="en-US" sz="3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𝒂𝒄</m:t>
                      </m:r>
                      <m:func>
                        <m:func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func>
                    </m:oMath>
                  </m:oMathPara>
                </a14:m>
                <a:endParaRPr lang="en-US" sz="30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func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𝒂𝒄</m:t>
                        </m:r>
                      </m:den>
                    </m:f>
                  </m:oMath>
                </a14:m>
                <a:r>
                  <a:rPr lang="en-US" sz="3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𝒂𝒃</m:t>
                      </m:r>
                      <m:func>
                        <m:func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func>
                    </m:oMath>
                  </m:oMathPara>
                </a14:m>
                <a:endParaRPr lang="en-US" sz="30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func>
                      <m:r>
                        <a:rPr lang="en-US" sz="30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0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0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0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0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30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0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</m:den>
                      </m:f>
                    </m:oMath>
                  </m:oMathPara>
                </a14:m>
                <a:endParaRPr lang="en-US" sz="30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E11BB6-32EB-2D00-787E-B0350FB4E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863" y="3619500"/>
                <a:ext cx="6362737" cy="53989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74E640-EB14-FDFF-0909-A53E55D6E7F5}"/>
                  </a:ext>
                </a:extLst>
              </p:cNvPr>
              <p:cNvSpPr txBox="1"/>
              <p:nvPr/>
            </p:nvSpPr>
            <p:spPr>
              <a:xfrm>
                <a:off x="1905000" y="2476500"/>
                <a:ext cx="1316230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en-US" sz="3600" b="1" dirty="0"/>
                  <a:t>		    </a:t>
                </a:r>
                <a:r>
                  <a:rPr lang="en-US" sz="3600" b="1" dirty="0" err="1"/>
                  <a:t>Từ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Định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lí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côsin</a:t>
                </a:r>
                <a:r>
                  <a:rPr lang="en-US" sz="3600" b="1" dirty="0"/>
                  <a:t>, </a:t>
                </a:r>
                <a:r>
                  <a:rPr lang="en-US" sz="3600" b="1" dirty="0" err="1"/>
                  <a:t>hãy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viết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các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công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thức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tính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sz="3600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US" sz="3600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func>
                  </m:oMath>
                </a14:m>
                <a:r>
                  <a:rPr lang="en-US" sz="3600" b="1" dirty="0"/>
                  <a:t> </a:t>
                </a:r>
                <a:r>
                  <a:rPr lang="en-US" sz="3600" b="1" dirty="0" err="1"/>
                  <a:t>theo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độ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dài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các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cạnh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3600" b="1" dirty="0"/>
                  <a:t> </a:t>
                </a:r>
                <a:r>
                  <a:rPr lang="en-US" sz="3600" b="1" dirty="0" err="1"/>
                  <a:t>của</a:t>
                </a:r>
                <a:r>
                  <a:rPr lang="en-US" sz="3600" b="1" dirty="0"/>
                  <a:t> tam </a:t>
                </a:r>
                <a:r>
                  <a:rPr lang="en-US" sz="3600" b="1" dirty="0" err="1"/>
                  <a:t>giác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3600" b="1" dirty="0"/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74E640-EB14-FDFF-0909-A53E55D6E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476500"/>
                <a:ext cx="13162309" cy="1200329"/>
              </a:xfrm>
              <a:prstGeom prst="rect">
                <a:avLst/>
              </a:prstGeom>
              <a:blipFill>
                <a:blip r:embed="rId13"/>
                <a:stretch>
                  <a:fillRect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9">
            <a:extLst>
              <a:ext uri="{FF2B5EF4-FFF2-40B4-BE49-F238E27FC236}">
                <a16:creationId xmlns:a16="http://schemas.microsoft.com/office/drawing/2014/main" id="{91E528D8-D392-0612-D8D5-4E36E5501E20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4075578"/>
            <a:ext cx="5549104" cy="4800872"/>
            <a:chOff x="291" y="2458"/>
            <a:chExt cx="1389" cy="1774"/>
          </a:xfrm>
        </p:grpSpPr>
        <p:graphicFrame>
          <p:nvGraphicFramePr>
            <p:cNvPr id="23" name="Object 10">
              <a:extLst>
                <a:ext uri="{FF2B5EF4-FFF2-40B4-BE49-F238E27FC236}">
                  <a16:creationId xmlns:a16="http://schemas.microsoft.com/office/drawing/2014/main" id="{7ED44FA8-8069-9487-ECCE-B371B746BD0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1571543"/>
                </p:ext>
              </p:extLst>
            </p:nvPr>
          </p:nvGraphicFramePr>
          <p:xfrm>
            <a:off x="291" y="2458"/>
            <a:ext cx="1344" cy="4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180800" imgH="419040" progId="Equation.DSMT4">
                    <p:embed/>
                  </p:oleObj>
                </mc:Choice>
                <mc:Fallback>
                  <p:oleObj name="Equation" r:id="rId14" imgW="1180800" imgH="419040" progId="Equation.DSMT4">
                    <p:embed/>
                    <p:pic>
                      <p:nvPicPr>
                        <p:cNvPr id="12298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" y="2458"/>
                          <a:ext cx="1344" cy="4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 Box 11">
              <a:extLst>
                <a:ext uri="{FF2B5EF4-FFF2-40B4-BE49-F238E27FC236}">
                  <a16:creationId xmlns:a16="http://schemas.microsoft.com/office/drawing/2014/main" id="{8D274238-13FD-9ED6-1827-7895E2FE2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" y="2496"/>
              <a:ext cx="63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dirty="0">
                  <a:latin typeface=".VnTime" panose="020B7200000000000000" pitchFamily="34" charset="0"/>
                </a:rPr>
                <a:t> </a:t>
              </a:r>
            </a:p>
          </p:txBody>
        </p:sp>
        <p:graphicFrame>
          <p:nvGraphicFramePr>
            <p:cNvPr id="25" name="Object 12">
              <a:extLst>
                <a:ext uri="{FF2B5EF4-FFF2-40B4-BE49-F238E27FC236}">
                  <a16:creationId xmlns:a16="http://schemas.microsoft.com/office/drawing/2014/main" id="{415A9647-4A68-4CEE-A72A-CCA5FDC355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0066673"/>
                </p:ext>
              </p:extLst>
            </p:nvPr>
          </p:nvGraphicFramePr>
          <p:xfrm>
            <a:off x="336" y="3078"/>
            <a:ext cx="1344" cy="4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168200" imgH="419040" progId="Equation.DSMT4">
                    <p:embed/>
                  </p:oleObj>
                </mc:Choice>
                <mc:Fallback>
                  <p:oleObj name="Equation" r:id="rId16" imgW="1168200" imgH="419040" progId="Equation.DSMT4">
                    <p:embed/>
                    <p:pic>
                      <p:nvPicPr>
                        <p:cNvPr id="1230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3078"/>
                          <a:ext cx="1344" cy="4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13">
              <a:extLst>
                <a:ext uri="{FF2B5EF4-FFF2-40B4-BE49-F238E27FC236}">
                  <a16:creationId xmlns:a16="http://schemas.microsoft.com/office/drawing/2014/main" id="{EBB9D793-5D9D-A74C-41F7-C2492866230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2073323"/>
                </p:ext>
              </p:extLst>
            </p:nvPr>
          </p:nvGraphicFramePr>
          <p:xfrm>
            <a:off x="336" y="3784"/>
            <a:ext cx="1248" cy="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168200" imgH="419040" progId="Equation.DSMT4">
                    <p:embed/>
                  </p:oleObj>
                </mc:Choice>
                <mc:Fallback>
                  <p:oleObj name="Equation" r:id="rId18" imgW="1168200" imgH="419040" progId="Equation.DSMT4">
                    <p:embed/>
                    <p:pic>
                      <p:nvPicPr>
                        <p:cNvPr id="12301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3784"/>
                          <a:ext cx="1248" cy="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852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628650" y="1409701"/>
            <a:ext cx="17373600" cy="590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050" b="1" dirty="0"/>
              <a:t>1. ĐỊNH LÍ CÔSIN </a:t>
            </a:r>
            <a:endParaRPr lang="en-US" sz="4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057400"/>
                <a:ext cx="18002250" cy="8070057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3600" dirty="0"/>
              </a:p>
              <a:p>
                <a:pPr marL="0" indent="0">
                  <a:buNone/>
                </a:pPr>
                <a:r>
                  <a:rPr lang="en-US" sz="3450" b="1" dirty="0"/>
                  <a:t>		Cho tam </a:t>
                </a:r>
                <a:r>
                  <a:rPr lang="en-US" sz="3450" b="1" dirty="0" err="1"/>
                  <a:t>giác</a:t>
                </a:r>
                <a:r>
                  <a:rPr lang="en-US" sz="3450" b="1" dirty="0"/>
                  <a:t> </a:t>
                </a:r>
                <a14:m>
                  <m:oMath xmlns:m="http://schemas.openxmlformats.org/officeDocument/2006/math">
                    <m:r>
                      <a:rPr lang="en-US" sz="345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3450" b="1" dirty="0"/>
                  <a:t> </a:t>
                </a:r>
                <a:r>
                  <a:rPr lang="en-US" sz="3450" b="1" dirty="0" err="1"/>
                  <a:t>có</a:t>
                </a:r>
                <a:r>
                  <a:rPr lang="en-US" sz="345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5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345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5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3450" b="1" dirty="0"/>
                  <a:t> và</a:t>
                </a:r>
              </a:p>
              <a:p>
                <a:pPr marL="0" indent="0">
                  <a:buNone/>
                </a:pPr>
                <a:r>
                  <a:rPr lang="en-US" sz="3450" b="1" dirty="0"/>
                  <a:t> 		</a:t>
                </a:r>
                <a14:m>
                  <m:oMath xmlns:m="http://schemas.openxmlformats.org/officeDocument/2006/math">
                    <m:r>
                      <a:rPr lang="en-US" sz="345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45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45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3450" b="1" dirty="0"/>
                  <a:t>. </a:t>
                </a:r>
                <a:r>
                  <a:rPr lang="en-US" sz="3450" b="1" dirty="0" err="1"/>
                  <a:t>Tính</a:t>
                </a:r>
                <a:r>
                  <a:rPr lang="en-US" sz="3450" b="1" dirty="0"/>
                  <a:t> </a:t>
                </a:r>
                <a:r>
                  <a:rPr lang="en-US" sz="3450" b="1" dirty="0" err="1"/>
                  <a:t>độ</a:t>
                </a:r>
                <a:r>
                  <a:rPr lang="en-US" sz="3450" b="1" dirty="0"/>
                  <a:t> </a:t>
                </a:r>
                <a:r>
                  <a:rPr lang="en-US" sz="3450" b="1" dirty="0" err="1"/>
                  <a:t>dài</a:t>
                </a:r>
                <a:r>
                  <a:rPr lang="en-US" sz="3450" b="1" dirty="0"/>
                  <a:t> </a:t>
                </a:r>
                <a:r>
                  <a:rPr lang="en-US" sz="3450" b="1" dirty="0" err="1"/>
                  <a:t>cạnh</a:t>
                </a:r>
                <a:r>
                  <a:rPr lang="en-US" sz="3450" b="1" dirty="0"/>
                  <a:t> </a:t>
                </a:r>
                <a14:m>
                  <m:oMath xmlns:m="http://schemas.openxmlformats.org/officeDocument/2006/math">
                    <m:r>
                      <a:rPr lang="en-US" sz="3450" b="1" i="1"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3450" b="1" dirty="0"/>
                  <a:t>.</a:t>
                </a:r>
              </a:p>
              <a:p>
                <a:endParaRPr lang="en-US" sz="3600" b="1" dirty="0"/>
              </a:p>
              <a:p>
                <a:endParaRPr lang="en-US" sz="3600" b="1" dirty="0"/>
              </a:p>
              <a:p>
                <a:endParaRPr lang="en-US" sz="3600" b="1" dirty="0"/>
              </a:p>
              <a:p>
                <a:endParaRPr lang="en-US" sz="1050" b="1" dirty="0"/>
              </a:p>
              <a:p>
                <a:pPr marL="3657600" lvl="4" indent="0">
                  <a:buNone/>
                </a:pPr>
                <a:r>
                  <a:rPr lang="en-US" sz="3450" b="1" dirty="0" err="1"/>
                  <a:t>Giải</a:t>
                </a:r>
                <a:r>
                  <a:rPr lang="en-US" sz="3450" b="1" dirty="0"/>
                  <a:t>:</a:t>
                </a:r>
              </a:p>
              <a:p>
                <a:pPr marL="2743200" lvl="3" indent="0">
                  <a:buNone/>
                </a:pPr>
                <a:r>
                  <a:rPr lang="en-US" sz="3450" b="1" dirty="0"/>
                  <a:t>	</a:t>
                </a:r>
                <a:r>
                  <a:rPr lang="en-US" sz="3450" b="1" dirty="0" err="1"/>
                  <a:t>Áp</a:t>
                </a:r>
                <a:r>
                  <a:rPr lang="en-US" sz="3450" b="1" dirty="0"/>
                  <a:t> </a:t>
                </a:r>
                <a:r>
                  <a:rPr lang="en-US" sz="3450" b="1" dirty="0" err="1"/>
                  <a:t>dụng</a:t>
                </a:r>
                <a:r>
                  <a:rPr lang="en-US" sz="3450" b="1" dirty="0"/>
                  <a:t> </a:t>
                </a:r>
                <a:r>
                  <a:rPr lang="en-US" sz="3450" b="1" dirty="0" err="1"/>
                  <a:t>Định</a:t>
                </a:r>
                <a:r>
                  <a:rPr lang="en-US" sz="3450" b="1" dirty="0"/>
                  <a:t> </a:t>
                </a:r>
                <a:r>
                  <a:rPr lang="en-US" sz="3450" b="1" dirty="0" err="1"/>
                  <a:t>lí</a:t>
                </a:r>
                <a:r>
                  <a:rPr lang="en-US" sz="3450" b="1" dirty="0"/>
                  <a:t> </a:t>
                </a:r>
                <a:r>
                  <a:rPr lang="en-US" sz="3450" b="1" dirty="0" err="1"/>
                  <a:t>côsin</a:t>
                </a:r>
                <a:r>
                  <a:rPr lang="en-US" sz="3450" b="1" dirty="0"/>
                  <a:t> </a:t>
                </a:r>
                <a:r>
                  <a:rPr lang="en-US" sz="3450" b="1" dirty="0" err="1"/>
                  <a:t>cho</a:t>
                </a:r>
                <a:r>
                  <a:rPr lang="en-US" sz="3450" b="1" dirty="0"/>
                  <a:t> tam </a:t>
                </a:r>
                <a:r>
                  <a:rPr lang="en-US" sz="3450" b="1" dirty="0" err="1"/>
                  <a:t>giác</a:t>
                </a:r>
                <a:r>
                  <a:rPr lang="en-US" sz="3450" b="1" dirty="0"/>
                  <a:t> </a:t>
                </a:r>
                <a14:m>
                  <m:oMath xmlns:m="http://schemas.openxmlformats.org/officeDocument/2006/math">
                    <m:r>
                      <a:rPr lang="en-US" sz="345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3450" b="1" dirty="0"/>
                  <a:t>, ta </a:t>
                </a:r>
                <a:r>
                  <a:rPr lang="en-US" sz="3450" b="1" dirty="0" err="1"/>
                  <a:t>có</a:t>
                </a:r>
                <a:r>
                  <a:rPr lang="en-US" sz="3450" b="1" dirty="0"/>
                  <a:t>:</a:t>
                </a:r>
              </a:p>
              <a:p>
                <a:pPr marL="0" indent="0">
                  <a:buNone/>
                </a:pPr>
                <a:r>
                  <a:rPr lang="en-US" sz="3450" b="1" dirty="0"/>
                  <a:t>		</a:t>
                </a:r>
                <a14:m>
                  <m:oMath xmlns:m="http://schemas.openxmlformats.org/officeDocument/2006/math">
                    <m:r>
                      <a:rPr lang="en-US" sz="3450" b="1" i="1"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345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5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345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5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345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5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345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345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3450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450" b="1" dirty="0"/>
                  <a:t>          		         </a:t>
                </a:r>
                <a14:m>
                  <m:oMath xmlns:m="http://schemas.openxmlformats.org/officeDocument/2006/math">
                    <m:r>
                      <a:rPr lang="en-US" sz="345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5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5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5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45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5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p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5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45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45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3450" b="1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45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50" b="1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45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5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45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en-US" sz="345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450" b="1" i="1" smtClean="0">
                        <a:latin typeface="Cambria Math" panose="02040503050406030204" pitchFamily="18" charset="0"/>
                      </a:rPr>
                      <m:t>𝟕𝟔</m:t>
                    </m:r>
                  </m:oMath>
                </a14:m>
                <a:r>
                  <a:rPr lang="en-US" sz="3450" b="1" dirty="0"/>
                  <a:t> </a:t>
                </a:r>
              </a:p>
              <a:p>
                <a:pPr marL="0" indent="0">
                  <a:buNone/>
                </a:pPr>
                <a:endParaRPr lang="en-US" sz="3600" dirty="0"/>
              </a:p>
              <a:p>
                <a:pPr lvl="0"/>
                <a:endParaRPr lang="en-US" sz="24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57400"/>
                <a:ext cx="18002250" cy="8070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715296" y="2093641"/>
            <a:ext cx="2258026" cy="763859"/>
            <a:chOff x="22440" y="16831"/>
            <a:chExt cx="913236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850471" cy="159855"/>
              <a:chOff x="31572" y="60276"/>
              <a:chExt cx="119662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102361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600"/>
                  </a:spcAft>
                </a:pPr>
                <a:r>
                  <a:rPr lang="en-US" sz="750" b="1">
                    <a:solidFill>
                      <a:srgbClr val="0000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9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16831"/>
              <a:ext cx="747568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36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36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36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1. </a:t>
              </a:r>
              <a:endParaRPr lang="en-US" sz="3600" dirty="0"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1AE7CA-8162-1DCB-6320-16F4165CB375}"/>
                  </a:ext>
                </a:extLst>
              </p:cNvPr>
              <p:cNvSpPr txBox="1"/>
              <p:nvPr/>
            </p:nvSpPr>
            <p:spPr>
              <a:xfrm>
                <a:off x="5822212" y="9473765"/>
                <a:ext cx="4159988" cy="622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632959">
                  <a:defRPr/>
                </a:pPr>
                <a:r>
                  <a:rPr lang="en-US" sz="3150" b="1" dirty="0">
                    <a:solidFill>
                      <a:prstClr val="black"/>
                    </a:solidFill>
                    <a:latin typeface="Calibri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31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31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15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31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1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e>
                    </m:rad>
                  </m:oMath>
                </a14:m>
                <a:r>
                  <a:rPr lang="en-US" sz="3150" b="1" dirty="0">
                    <a:solidFill>
                      <a:prstClr val="black"/>
                    </a:solidFill>
                    <a:latin typeface="Calibri"/>
                  </a:rPr>
                  <a:t>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1AE7CA-8162-1DCB-6320-16F4165CB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212" y="9473765"/>
                <a:ext cx="4159988" cy="622735"/>
              </a:xfrm>
              <a:prstGeom prst="rect">
                <a:avLst/>
              </a:prstGeom>
              <a:blipFill>
                <a:blip r:embed="rId4"/>
                <a:stretch>
                  <a:fillRect l="-3660" t="-4902" b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2FCCBFF-4FFB-0BC2-8682-D67B7F81F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4172361"/>
            <a:ext cx="9144000" cy="250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7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ọc sinh vùng cao vượt rét đến trường- VTV4">
            <a:hlinkClick r:id="" action="ppaction://media"/>
            <a:extLst>
              <a:ext uri="{FF2B5EF4-FFF2-40B4-BE49-F238E27FC236}">
                <a16:creationId xmlns:a16="http://schemas.microsoft.com/office/drawing/2014/main" id="{B23FD26D-CD61-2CAA-5213-39FF213619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5400"/>
            <a:ext cx="18313400" cy="1030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4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211863" y="6609667"/>
            <a:ext cx="3010401" cy="10431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0,5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54767" y="4739305"/>
            <a:ext cx="3061745" cy="10431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0,125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11863" y="4739306"/>
            <a:ext cx="3061745" cy="10431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0,25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854768" y="6609668"/>
            <a:ext cx="3061745" cy="10431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0,0125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60872" y="2149563"/>
            <a:ext cx="10717944" cy="17747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4, AC = 5, BC = 6.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cos A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2" action="ppaction://hlinksldjump" highlightClick="1">
              <a:snd r:embed="rId3" name="arrow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0" y="952384"/>
            <a:ext cx="2069538" cy="19202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3C1F00-AF75-EE0B-E550-8D3DBD5C068B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C6CC1D-4DD7-3E2B-832D-167706BBDAA5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40DC18A-71C0-B3D3-1A20-B03302BA4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7" name="TextBox 321">
                <a:extLst>
                  <a:ext uri="{FF2B5EF4-FFF2-40B4-BE49-F238E27FC236}">
                    <a16:creationId xmlns:a16="http://schemas.microsoft.com/office/drawing/2014/main" id="{C4C6A07C-A981-BA83-ED7A-C712E713CB04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A3B90F-DEBF-3D12-38E6-646073D12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D471C39-2F9B-2BA4-EA49-89C307F0C4FD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8E788A-8DC0-B862-EC9C-39366CE2F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8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E26EB-68D0-23B8-63A2-6C92315D2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56B5707-AF35-7BA8-0CF7-06E52991B1B1}"/>
              </a:ext>
            </a:extLst>
          </p:cNvPr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B9D47D2-379C-CD86-61F0-64A4A112B687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8CF6EEF-03CE-3DA7-D70A-E63E927B3D42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FD84025-6053-0D63-3E6A-13590F49335D}"/>
              </a:ext>
            </a:extLst>
          </p:cNvPr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2F1D29D-4455-64CD-6CED-9C6442B35E88}"/>
              </a:ext>
            </a:extLst>
          </p:cNvPr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0462308-D1AF-2625-3489-9C6C052E3138}"/>
              </a:ext>
            </a:extLst>
          </p:cNvPr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7C135C-D0C4-2A91-0B78-DFD07CCD2A75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2857137-B586-1CF1-042A-5A47AFD2E546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94E5FE5-925A-7CFA-7DF5-4B749967F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27" name="TextBox 321">
                <a:extLst>
                  <a:ext uri="{FF2B5EF4-FFF2-40B4-BE49-F238E27FC236}">
                    <a16:creationId xmlns:a16="http://schemas.microsoft.com/office/drawing/2014/main" id="{1EA63AAD-D353-5EC9-5C3B-BB7FF5450424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7016CE5-B591-C347-00C1-9AC81239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F3A5CDA-FDAE-F8B5-4DFD-32D7AEADE803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E05B87F-8B46-364A-A2B7-F2E4D719C1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7635" y="4728629"/>
            <a:ext cx="4330637" cy="4894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ADF178-6020-1913-DD2F-844454AAAB64}"/>
              </a:ext>
            </a:extLst>
          </p:cNvPr>
          <p:cNvSpPr txBox="1"/>
          <p:nvPr/>
        </p:nvSpPr>
        <p:spPr>
          <a:xfrm rot="10800000" flipH="1" flipV="1">
            <a:off x="168398" y="2118573"/>
            <a:ext cx="921683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BC=10km, AC=8km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C=70</a:t>
            </a:r>
            <a:r>
              <a:rPr lang="en-US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3200" dirty="0"/>
          </a:p>
        </p:txBody>
      </p:sp>
      <p:pic>
        <p:nvPicPr>
          <p:cNvPr id="8" name="Học sinh vùng cao vượt rét đến trường- VTV4">
            <a:hlinkClick r:id="" action="ppaction://media"/>
            <a:extLst>
              <a:ext uri="{FF2B5EF4-FFF2-40B4-BE49-F238E27FC236}">
                <a16:creationId xmlns:a16="http://schemas.microsoft.com/office/drawing/2014/main" id="{55A0EF32-EDDF-72A7-8735-0A48F4FD70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07635" y="559423"/>
            <a:ext cx="7356364" cy="41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C0D85-DA03-470A-A35E-8E1F92577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53ED03-0562-DC88-8552-CE17A4AB2838}"/>
              </a:ext>
            </a:extLst>
          </p:cNvPr>
          <p:cNvGrpSpPr/>
          <p:nvPr/>
        </p:nvGrpSpPr>
        <p:grpSpPr>
          <a:xfrm>
            <a:off x="644504" y="682412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F1C5F35-870F-C7B5-7DD4-8B044FF02722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BD433CA-F971-B786-E166-F9B05DC6FCC1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0E61A47-F2A5-94D3-9558-9C18A91A1428}"/>
              </a:ext>
            </a:extLst>
          </p:cNvPr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1EA788D-8B98-2CAF-8271-A6EC4C308BDD}"/>
              </a:ext>
            </a:extLst>
          </p:cNvPr>
          <p:cNvSpPr/>
          <p:nvPr/>
        </p:nvSpPr>
        <p:spPr>
          <a:xfrm flipH="1">
            <a:off x="405315" y="7438937"/>
            <a:ext cx="3987514" cy="2848063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9783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68FAC27-30EE-5601-A688-C799D0729277}"/>
              </a:ext>
            </a:extLst>
          </p:cNvPr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FE748F2-72A3-3CBD-E4CA-03B1AD505BAB}"/>
              </a:ext>
            </a:extLst>
          </p:cNvPr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3961F0-F27B-8189-2713-77A136FFEE45}"/>
              </a:ext>
            </a:extLst>
          </p:cNvPr>
          <p:cNvGrpSpPr/>
          <p:nvPr/>
        </p:nvGrpSpPr>
        <p:grpSpPr>
          <a:xfrm>
            <a:off x="644504" y="-38100"/>
            <a:ext cx="17119732" cy="1220707"/>
            <a:chOff x="6112487" y="3208277"/>
            <a:chExt cx="17795896" cy="133997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3F4D7AD-A6E4-07D9-8C25-C7394DB9BD89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5FF8BA1-6F5D-64D7-0128-A2CB88991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7" name="TextBox 321">
                <a:extLst>
                  <a:ext uri="{FF2B5EF4-FFF2-40B4-BE49-F238E27FC236}">
                    <a16:creationId xmlns:a16="http://schemas.microsoft.com/office/drawing/2014/main" id="{192556BE-3796-5137-76B6-06A8A3A9AA97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3E0D97-24D3-63C0-FEF6-30E7C83F8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FD41B1F-2494-771F-E034-3FDCEEBA039C}"/>
              </a:ext>
            </a:extLst>
          </p:cNvPr>
          <p:cNvSpPr txBox="1"/>
          <p:nvPr/>
        </p:nvSpPr>
        <p:spPr>
          <a:xfrm>
            <a:off x="2803400" y="1927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CF1A384-261A-F6F4-688D-E9C80AEE33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619A2-055D-4E8D-9038-A375187CAB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4793" y="4849048"/>
            <a:ext cx="12098413" cy="4956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2DCD3-B46B-10C3-3DBB-4832C228C9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64" y="1345746"/>
            <a:ext cx="5960036" cy="34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1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950896" y="6174244"/>
            <a:ext cx="6688784" cy="10431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453266" y="6174245"/>
            <a:ext cx="6754796" cy="10431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50895" y="4475258"/>
            <a:ext cx="6615437" cy="10431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53266" y="4439639"/>
            <a:ext cx="6688784" cy="10431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60872" y="2225763"/>
            <a:ext cx="10717944" cy="17747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giác ABC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hlinkClick r:id="rId2" action="ppaction://hlinksldjump" highlightClick="1">
              <a:snd r:embed="rId3" name="arrow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0" y="952384"/>
            <a:ext cx="2069538" cy="1920260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0319673" y="6438139"/>
          <a:ext cx="5888388" cy="515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76427" imgH="190393" progId="Equation.DSMT4">
                  <p:embed/>
                </p:oleObj>
              </mc:Choice>
              <mc:Fallback>
                <p:oleObj name="Equation" r:id="rId5" imgW="2176427" imgH="190393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19673" y="6438139"/>
                        <a:ext cx="5888388" cy="515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750207" y="4811603"/>
          <a:ext cx="5543229" cy="48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76427" imgH="190393" progId="Equation.DSMT4">
                  <p:embed/>
                </p:oleObj>
              </mc:Choice>
              <mc:Fallback>
                <p:oleObj name="Equation" r:id="rId7" imgW="2176427" imgH="190393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50207" y="4811603"/>
                        <a:ext cx="5543229" cy="485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0240341" y="4790345"/>
          <a:ext cx="5786109" cy="506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76427" imgH="190393" progId="Equation.DSMT4">
                  <p:embed/>
                </p:oleObj>
              </mc:Choice>
              <mc:Fallback>
                <p:oleObj name="Equation" r:id="rId9" imgW="2176427" imgH="190393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40341" y="4790345"/>
                        <a:ext cx="5786109" cy="506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679526" y="6465687"/>
          <a:ext cx="5915159" cy="487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309905" imgH="190393" progId="Equation.DSMT4">
                  <p:embed/>
                </p:oleObj>
              </mc:Choice>
              <mc:Fallback>
                <p:oleObj name="Equation" r:id="rId11" imgW="2309905" imgH="190393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79526" y="6465687"/>
                        <a:ext cx="5915159" cy="487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58088D6-A3E5-03AF-5D19-CFB93A065F93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3759934-D894-EE7E-6114-538E8B02BE50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EB497D9-4E06-87CE-36D9-1D5C82705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2" name="TextBox 321">
                <a:extLst>
                  <a:ext uri="{FF2B5EF4-FFF2-40B4-BE49-F238E27FC236}">
                    <a16:creationId xmlns:a16="http://schemas.microsoft.com/office/drawing/2014/main" id="{281F7706-B0D4-EFC0-F050-461F3243C472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10A27D-B489-C971-C3B2-19D7CC703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32ED117-74C6-5D78-513B-64C96133EE4B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109181-8F38-9B54-A16D-23B8F350A4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8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0004319" y="6675089"/>
            <a:ext cx="4495692" cy="10431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60872" y="6643496"/>
            <a:ext cx="4613562" cy="10431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821423" y="4952017"/>
            <a:ext cx="4613562" cy="10431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04320" y="4935160"/>
            <a:ext cx="4437014" cy="104318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60872" y="2225763"/>
            <a:ext cx="10717944" cy="17747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= 7, AC = 6,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= 60</a:t>
            </a:r>
            <a:r>
              <a:rPr lang="en-US" sz="4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hlinkClick r:id="rId2" action="ppaction://hlinksldjump" highlightClick="1">
              <a:snd r:embed="rId3" name="arrow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0" y="952384"/>
            <a:ext cx="2069538" cy="192026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78375" y="6651625"/>
          <a:ext cx="1230313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4560" imgH="228600" progId="Equation.DSMT4">
                  <p:embed/>
                </p:oleObj>
              </mc:Choice>
              <mc:Fallback>
                <p:oleObj name="Equation" r:id="rId5" imgW="30456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78375" y="6651625"/>
                        <a:ext cx="1230313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454525" y="5013325"/>
          <a:ext cx="14763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80880" imgH="228600" progId="Equation.DSMT4">
                  <p:embed/>
                </p:oleObj>
              </mc:Choice>
              <mc:Fallback>
                <p:oleObj name="Equation" r:id="rId7" imgW="38088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54525" y="5013325"/>
                        <a:ext cx="1476375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0644188" y="6735763"/>
          <a:ext cx="1479550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93480" imgH="228600" progId="Equation.DSMT4">
                  <p:embed/>
                </p:oleObj>
              </mc:Choice>
              <mc:Fallback>
                <p:oleObj name="Equation" r:id="rId9" imgW="39348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44188" y="6735763"/>
                        <a:ext cx="1479550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0791825" y="5048250"/>
          <a:ext cx="1182688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17160" imgH="228600" progId="Equation.DSMT4">
                  <p:embed/>
                </p:oleObj>
              </mc:Choice>
              <mc:Fallback>
                <p:oleObj name="Equation" r:id="rId11" imgW="31716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791825" y="5048250"/>
                        <a:ext cx="1182688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7716BCE-3DFB-7B4E-C6E1-D5D747396BD0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77F9CD3-127B-8295-1671-E211CCBCDE46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9141132-840A-E24C-1DB9-7F8C6147F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2" name="TextBox 321">
                <a:extLst>
                  <a:ext uri="{FF2B5EF4-FFF2-40B4-BE49-F238E27FC236}">
                    <a16:creationId xmlns:a16="http://schemas.microsoft.com/office/drawing/2014/main" id="{FA09C286-488C-73DB-B9EF-7E1A766DE69D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7A6E30-60E5-1CC0-89C9-E48D0E6D2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2733EAB-C353-9E87-D458-9FADB01E92AF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061A59-680F-37C4-9689-CE861F0E63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C45C1-13D2-709C-F561-C438CDAF2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9714772-4565-C771-883C-273D7DFE7FDC}"/>
              </a:ext>
            </a:extLst>
          </p:cNvPr>
          <p:cNvGrpSpPr/>
          <p:nvPr/>
        </p:nvGrpSpPr>
        <p:grpSpPr>
          <a:xfrm>
            <a:off x="644504" y="682412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7D3917E-5611-F06C-0538-13F8482BB6C1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F8434A5-B918-C1E0-A096-DE306E9ED264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1057874D-A4C7-80B3-42E5-F2237C5661D6}"/>
              </a:ext>
            </a:extLst>
          </p:cNvPr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E1451C4-A819-7241-E7C7-0261F1037EC4}"/>
              </a:ext>
            </a:extLst>
          </p:cNvPr>
          <p:cNvSpPr/>
          <p:nvPr/>
        </p:nvSpPr>
        <p:spPr>
          <a:xfrm flipH="1">
            <a:off x="405315" y="7438937"/>
            <a:ext cx="3987514" cy="2848063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9783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68A2280-4A42-FD4D-B2A6-2745CCA2E8F6}"/>
              </a:ext>
            </a:extLst>
          </p:cNvPr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E58A838-904F-C6C5-B831-0BC7171F0436}"/>
              </a:ext>
            </a:extLst>
          </p:cNvPr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4764A8-9AF8-4043-FF2E-98F9BB9113C9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1DA4EFE-1EEE-04F7-7F64-CA66DFD79DB0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8A75AF6-D4A3-12A2-D1CF-67AEF90A0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7" name="TextBox 321">
                <a:extLst>
                  <a:ext uri="{FF2B5EF4-FFF2-40B4-BE49-F238E27FC236}">
                    <a16:creationId xmlns:a16="http://schemas.microsoft.com/office/drawing/2014/main" id="{D344698D-ACBF-83BC-6563-01684570C447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73C270-9CEF-2EDC-28BF-0D2AE6E5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FFCEE7-561B-4EF7-2808-ED056E2C69AD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323F79E-3890-34D4-89A0-6ABEA55E4C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977D96-58CD-C19A-A084-F27DD20A6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757" y="3332166"/>
            <a:ext cx="17039956" cy="37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50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10420" y="3486950"/>
            <a:ext cx="8535625" cy="387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4"/>
              </a:lnSpc>
            </a:pPr>
            <a:r>
              <a:rPr lang="en-US" sz="19208">
                <a:solidFill>
                  <a:srgbClr val="5B4A3B"/>
                </a:solidFill>
                <a:latin typeface="เอฟซี โอนิกิริ"/>
                <a:ea typeface="เอฟซี โอนิกิริ"/>
                <a:cs typeface="เอฟซี โอนิกิริ"/>
                <a:sym typeface="เอฟซี โอนิกิริ"/>
              </a:rPr>
              <a:t>Thank</a:t>
            </a:r>
          </a:p>
          <a:p>
            <a:pPr algn="ctr">
              <a:lnSpc>
                <a:spcPts val="14214"/>
              </a:lnSpc>
            </a:pPr>
            <a:r>
              <a:rPr lang="en-US" sz="19208">
                <a:solidFill>
                  <a:srgbClr val="5B4A3B"/>
                </a:solidFill>
                <a:latin typeface="เอฟซี โอนิกิริ"/>
                <a:ea typeface="เอฟซี โอนิกิริ"/>
                <a:cs typeface="เอฟซี โอนิกิริ"/>
                <a:sym typeface="เอฟซี โอนิกิริ"/>
              </a:rPr>
              <a:t>you!</a:t>
            </a:r>
          </a:p>
        </p:txBody>
      </p:sp>
      <p:sp>
        <p:nvSpPr>
          <p:cNvPr id="6" name="Freeform 6"/>
          <p:cNvSpPr/>
          <p:nvPr/>
        </p:nvSpPr>
        <p:spPr>
          <a:xfrm>
            <a:off x="12067181" y="2639225"/>
            <a:ext cx="4934063" cy="6619075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676341" y="8470139"/>
            <a:ext cx="4403783" cy="4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</a:pPr>
            <a:r>
              <a:rPr lang="en-US" sz="2600" b="1" spc="57">
                <a:solidFill>
                  <a:srgbClr val="5B4A3B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www.reallygreatsite.com</a:t>
            </a:r>
          </a:p>
        </p:txBody>
      </p:sp>
      <p:sp>
        <p:nvSpPr>
          <p:cNvPr id="15" name="Freeform 15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Freeform 16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11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F77D08-2B40-3311-463C-CA115329B066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7C36B05-718B-285A-049F-F7DD5E4DDE7C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082A0B6-D7E1-A110-3598-AD1580545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27" name="TextBox 321">
                <a:extLst>
                  <a:ext uri="{FF2B5EF4-FFF2-40B4-BE49-F238E27FC236}">
                    <a16:creationId xmlns:a16="http://schemas.microsoft.com/office/drawing/2014/main" id="{53CFD85B-A768-4C53-34A8-6BE9A5F04FD5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56A81E0-6F33-8B31-51C8-83DB4787F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14BB76F-FEC5-E2FD-D00E-82EBEFEF8E40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1F09490-1C1F-439C-2B17-C95930740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9800" y="1859762"/>
            <a:ext cx="6883466" cy="7779538"/>
          </a:xfrm>
          <a:prstGeom prst="rect">
            <a:avLst/>
          </a:prstGeom>
        </p:spPr>
      </p:pic>
      <p:sp>
        <p:nvSpPr>
          <p:cNvPr id="30" name="Flowchart: Sequential Access Storage 29">
            <a:extLst>
              <a:ext uri="{FF2B5EF4-FFF2-40B4-BE49-F238E27FC236}">
                <a16:creationId xmlns:a16="http://schemas.microsoft.com/office/drawing/2014/main" id="{B05138E4-D6AB-570D-B226-99DA7643DF31}"/>
              </a:ext>
            </a:extLst>
          </p:cNvPr>
          <p:cNvSpPr/>
          <p:nvPr/>
        </p:nvSpPr>
        <p:spPr>
          <a:xfrm>
            <a:off x="585580" y="1806694"/>
            <a:ext cx="9183850" cy="7779537"/>
          </a:xfrm>
          <a:prstGeom prst="flowChartMagneticTap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B,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BC=10km, AC=8km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C=70</a:t>
            </a:r>
            <a:r>
              <a:rPr lang="en-US" sz="2800" b="1" baseline="30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hầm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hầm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4BCA0-B228-C7C9-A70A-C5959FBB3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C21D31-C056-9AAE-8B95-11B178BE1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490084-7E0E-C5C4-9DFD-90AC155255C4}"/>
              </a:ext>
            </a:extLst>
          </p:cNvPr>
          <p:cNvSpPr txBox="1"/>
          <p:nvPr/>
        </p:nvSpPr>
        <p:spPr>
          <a:xfrm>
            <a:off x="381001" y="3061781"/>
            <a:ext cx="1788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 THỨC LƯỢNG TRONG TAM GIÁC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883BB2-A646-2232-DC7B-7CFAC2242CB8}"/>
              </a:ext>
            </a:extLst>
          </p:cNvPr>
          <p:cNvGrpSpPr/>
          <p:nvPr/>
        </p:nvGrpSpPr>
        <p:grpSpPr>
          <a:xfrm>
            <a:off x="0" y="4538821"/>
            <a:ext cx="18288000" cy="2281079"/>
            <a:chOff x="6112487" y="3208277"/>
            <a:chExt cx="17795896" cy="13399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CB8EB68-1499-435E-07A5-497515DCD1FA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A11492F-A025-41D3-3DFB-BB079773F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4" name="TextBox 321">
                <a:extLst>
                  <a:ext uri="{FF2B5EF4-FFF2-40B4-BE49-F238E27FC236}">
                    <a16:creationId xmlns:a16="http://schemas.microsoft.com/office/drawing/2014/main" id="{A1BCF10E-E509-79E3-C81D-FB1A891A4342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9995AB-BF5D-4132-C68D-1822E91C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F11517-6BD7-47BE-1589-87204C15D284}"/>
              </a:ext>
            </a:extLst>
          </p:cNvPr>
          <p:cNvSpPr txBox="1"/>
          <p:nvPr/>
        </p:nvSpPr>
        <p:spPr>
          <a:xfrm>
            <a:off x="2971800" y="5143500"/>
            <a:ext cx="12681121" cy="102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CFFEF"/>
                </a:solidFill>
                <a:effectLst/>
                <a:uLnTx/>
                <a:uFillTx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8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891D9-5B28-95A1-C1BA-2497F6721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19AF043-767F-3200-8F3A-8998EB2D9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6FF304-9932-E6FC-20B9-2CA032F90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4272767"/>
            <a:ext cx="7830421" cy="2470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29930C-2673-6374-8BA5-0D84FC2D9AA2}"/>
              </a:ext>
            </a:extLst>
          </p:cNvPr>
          <p:cNvSpPr txBox="1"/>
          <p:nvPr/>
        </p:nvSpPr>
        <p:spPr>
          <a:xfrm>
            <a:off x="2989979" y="1638300"/>
            <a:ext cx="101164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 hiệu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là các góc của tam giác tại đỉnh tương ứng;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tương ứng là độ dài của các cạnh đối diện với đỉnh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A87480-4E6F-A2D4-F186-77990AEEC110}"/>
              </a:ext>
            </a:extLst>
          </p:cNvPr>
          <p:cNvSpPr txBox="1"/>
          <p:nvPr/>
        </p:nvSpPr>
        <p:spPr>
          <a:xfrm>
            <a:off x="3124200" y="7528015"/>
            <a:ext cx="10116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05E2B64-F238-48A9-AF90-88A22F0A4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537" y="3886200"/>
            <a:ext cx="7175910" cy="35433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523245-179F-B581-DA75-080A9A56E119}"/>
              </a:ext>
            </a:extLst>
          </p:cNvPr>
          <p:cNvGrpSpPr/>
          <p:nvPr/>
        </p:nvGrpSpPr>
        <p:grpSpPr>
          <a:xfrm>
            <a:off x="152400" y="114300"/>
            <a:ext cx="14859000" cy="1220707"/>
            <a:chOff x="6112487" y="3208277"/>
            <a:chExt cx="17795896" cy="133997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D7408C6-492A-797E-71FD-028689E60927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00B5747-5971-6898-569D-B53A6DFC32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31" name="TextBox 321">
                <a:extLst>
                  <a:ext uri="{FF2B5EF4-FFF2-40B4-BE49-F238E27FC236}">
                    <a16:creationId xmlns:a16="http://schemas.microsoft.com/office/drawing/2014/main" id="{5705F76C-1917-AF57-5F1D-6AC9DDB4FEDC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75EFAF2-4388-8B9E-7A89-4293E1D6D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7AC8986-4B67-95AA-6AF9-538502A3E60E}"/>
              </a:ext>
            </a:extLst>
          </p:cNvPr>
          <p:cNvSpPr txBox="1"/>
          <p:nvPr/>
        </p:nvSpPr>
        <p:spPr>
          <a:xfrm>
            <a:off x="2311296" y="345142"/>
            <a:ext cx="9597519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4504" y="682412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4134" y="983056"/>
            <a:ext cx="4679573" cy="2987909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05315" y="7438937"/>
            <a:ext cx="3987514" cy="2848063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8978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389E71-0667-2E5F-572A-6785CCD5D615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6BF1D18-7F86-6821-406F-53A081500E59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1C0E4F9-6E50-37DD-EC76-83BCE91E0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7" name="TextBox 321">
                <a:extLst>
                  <a:ext uri="{FF2B5EF4-FFF2-40B4-BE49-F238E27FC236}">
                    <a16:creationId xmlns:a16="http://schemas.microsoft.com/office/drawing/2014/main" id="{6ACD0BB8-8186-E2EC-CD8A-3CF325FB90EA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C696791-1C45-DD05-9CA9-F19ADFE48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B3E373B-3219-4B6A-5C3A-F29DC3F08CA9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003ECA3-BBE3-86DF-2E39-380BBDEBB5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43EA0D8-3F8B-CFE1-40CC-A246303E3848}"/>
              </a:ext>
            </a:extLst>
          </p:cNvPr>
          <p:cNvSpPr txBox="1"/>
          <p:nvPr/>
        </p:nvSpPr>
        <p:spPr>
          <a:xfrm>
            <a:off x="1981349" y="4271308"/>
            <a:ext cx="14706451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c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938ED6-C096-7093-0715-ED3524069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25" y="1765454"/>
            <a:ext cx="16825775" cy="87120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0F839C-D73D-1212-4568-77CA018AB5C1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31096A5-BE47-B041-6EB5-C5C76EDC2B7F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127947E-D320-7808-8723-B43E488B3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7" name="TextBox 321">
                <a:extLst>
                  <a:ext uri="{FF2B5EF4-FFF2-40B4-BE49-F238E27FC236}">
                    <a16:creationId xmlns:a16="http://schemas.microsoft.com/office/drawing/2014/main" id="{01EE9885-7700-B733-E636-65A7AE7CED54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CD15BA-B0B8-BB08-52A8-272259E75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65A1DDB-4487-1F69-6B9B-E76F93D2F42E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496691-5A5C-C554-3A18-A775B643A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7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8EDE0-E837-6054-3357-300FEAEB0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083ED-952A-56FA-92C6-50EECB19D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406138"/>
            <a:ext cx="9458462" cy="5699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5FCCE0-FFCF-F4AB-677F-EFF3EAF34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2644138"/>
            <a:ext cx="6936925" cy="52425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F87F39-BF77-D82C-E00F-91778CEBE78B}"/>
              </a:ext>
            </a:extLst>
          </p:cNvPr>
          <p:cNvGrpSpPr/>
          <p:nvPr/>
        </p:nvGrpSpPr>
        <p:grpSpPr>
          <a:xfrm>
            <a:off x="644504" y="571500"/>
            <a:ext cx="17119732" cy="1220707"/>
            <a:chOff x="6112487" y="3208277"/>
            <a:chExt cx="17795896" cy="13399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C88196-9411-FCBC-DCD3-CA9DE0074072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395881B-0A1F-E1BE-BE56-A45752D2F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8" name="TextBox 321">
                <a:extLst>
                  <a:ext uri="{FF2B5EF4-FFF2-40B4-BE49-F238E27FC236}">
                    <a16:creationId xmlns:a16="http://schemas.microsoft.com/office/drawing/2014/main" id="{50E8300F-571F-72FA-2EEE-3A8867925E66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E699D6-D993-2A16-E69C-04D626A22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6DC2B4B-C813-6260-FDBB-87E3E1B312FF}"/>
              </a:ext>
            </a:extLst>
          </p:cNvPr>
          <p:cNvSpPr txBox="1"/>
          <p:nvPr/>
        </p:nvSpPr>
        <p:spPr>
          <a:xfrm>
            <a:off x="2803400" y="8023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C57282-AA5F-9BB8-CCE9-730057929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2109" y="0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9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BC536-E390-93F0-E0AB-648ABD77D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94C587-D7DC-08E0-1334-FA1A8F139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967001"/>
            <a:ext cx="12191999" cy="91294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5F4ECD-57D3-99EB-4619-42F0ACE2552F}"/>
              </a:ext>
            </a:extLst>
          </p:cNvPr>
          <p:cNvGrpSpPr/>
          <p:nvPr/>
        </p:nvGrpSpPr>
        <p:grpSpPr>
          <a:xfrm>
            <a:off x="644504" y="76200"/>
            <a:ext cx="17119732" cy="1220707"/>
            <a:chOff x="6112487" y="3208277"/>
            <a:chExt cx="17795896" cy="133997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705CBEA-0798-C769-526B-F2543ACC2DF9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1C9DBCE-D3A6-AF24-B1DB-47AD742B1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7" name="TextBox 321">
                <a:extLst>
                  <a:ext uri="{FF2B5EF4-FFF2-40B4-BE49-F238E27FC236}">
                    <a16:creationId xmlns:a16="http://schemas.microsoft.com/office/drawing/2014/main" id="{1A779636-C6CB-622C-0C42-B11BDEB040E0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548E06-16CF-35A8-A6D8-50BD6F214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0B86D4-F255-9789-9A89-D987307AD321}"/>
              </a:ext>
            </a:extLst>
          </p:cNvPr>
          <p:cNvSpPr txBox="1"/>
          <p:nvPr/>
        </p:nvSpPr>
        <p:spPr>
          <a:xfrm>
            <a:off x="2803400" y="307042"/>
            <a:ext cx="1105774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78640F-AB42-910F-222C-747F33F7E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2109" y="43209"/>
            <a:ext cx="2890491" cy="2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4328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1019</Words>
  <Application>Microsoft Office PowerPoint</Application>
  <PresentationFormat>Custom</PresentationFormat>
  <Paragraphs>126</Paragraphs>
  <Slides>26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Times New Roman</vt:lpstr>
      <vt:lpstr>Balsamiq Sans Bold</vt:lpstr>
      <vt:lpstr>Arial</vt:lpstr>
      <vt:lpstr>Tahoma</vt:lpstr>
      <vt:lpstr>Calibri</vt:lpstr>
      <vt:lpstr>Tw Cen MT</vt:lpstr>
      <vt:lpstr>Cambria Math</vt:lpstr>
      <vt:lpstr>Tomaho</vt:lpstr>
      <vt:lpstr>เอฟซี โอนิกิริ</vt:lpstr>
      <vt:lpstr>.VnTime</vt:lpstr>
      <vt:lpstr>Office Theme</vt:lpstr>
      <vt:lpstr>Circuit</vt:lpstr>
      <vt:lpstr>Equation</vt:lpstr>
      <vt:lpstr>Tổ Toán - 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 cấp số cộng (u_n ) với số hạng đầu u_1 và công sai d Để tính tổng của n số hạng đầu Sn = u1 + u2 + … + u_(n-1)+u_n</dc:title>
  <dc:creator>Admin</dc:creator>
  <cp:lastModifiedBy>dellB5X1WL3@outlook.com</cp:lastModifiedBy>
  <cp:revision>10</cp:revision>
  <dcterms:created xsi:type="dcterms:W3CDTF">2006-08-16T00:00:00Z</dcterms:created>
  <dcterms:modified xsi:type="dcterms:W3CDTF">2025-03-10T13:06:37Z</dcterms:modified>
  <dc:identifier>DAGTg0ljrvE</dc:identifier>
</cp:coreProperties>
</file>