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768" r:id="rId2"/>
    <p:sldMasterId id="2147483696" r:id="rId3"/>
    <p:sldMasterId id="2147483708" r:id="rId4"/>
  </p:sldMasterIdLst>
  <p:notesMasterIdLst>
    <p:notesMasterId r:id="rId57"/>
  </p:notesMasterIdLst>
  <p:handoutMasterIdLst>
    <p:handoutMasterId r:id="rId58"/>
  </p:handoutMasterIdLst>
  <p:sldIdLst>
    <p:sldId id="256" r:id="rId5"/>
    <p:sldId id="327" r:id="rId6"/>
    <p:sldId id="328" r:id="rId7"/>
    <p:sldId id="329" r:id="rId8"/>
    <p:sldId id="330" r:id="rId9"/>
    <p:sldId id="331" r:id="rId10"/>
    <p:sldId id="332" r:id="rId11"/>
    <p:sldId id="333" r:id="rId12"/>
    <p:sldId id="257" r:id="rId13"/>
    <p:sldId id="259" r:id="rId14"/>
    <p:sldId id="258" r:id="rId15"/>
    <p:sldId id="260" r:id="rId16"/>
    <p:sldId id="261" r:id="rId17"/>
    <p:sldId id="313" r:id="rId18"/>
    <p:sldId id="312" r:id="rId19"/>
    <p:sldId id="342" r:id="rId20"/>
    <p:sldId id="341" r:id="rId21"/>
    <p:sldId id="314" r:id="rId22"/>
    <p:sldId id="349" r:id="rId23"/>
    <p:sldId id="315" r:id="rId24"/>
    <p:sldId id="316" r:id="rId25"/>
    <p:sldId id="317" r:id="rId26"/>
    <p:sldId id="343" r:id="rId27"/>
    <p:sldId id="344" r:id="rId28"/>
    <p:sldId id="345" r:id="rId29"/>
    <p:sldId id="318" r:id="rId30"/>
    <p:sldId id="346" r:id="rId31"/>
    <p:sldId id="266" r:id="rId32"/>
    <p:sldId id="262" r:id="rId33"/>
    <p:sldId id="319" r:id="rId34"/>
    <p:sldId id="264" r:id="rId35"/>
    <p:sldId id="347" r:id="rId36"/>
    <p:sldId id="265" r:id="rId37"/>
    <p:sldId id="340" r:id="rId38"/>
    <p:sldId id="320" r:id="rId39"/>
    <p:sldId id="321" r:id="rId40"/>
    <p:sldId id="322" r:id="rId41"/>
    <p:sldId id="323" r:id="rId42"/>
    <p:sldId id="348" r:id="rId43"/>
    <p:sldId id="324" r:id="rId44"/>
    <p:sldId id="267" r:id="rId45"/>
    <p:sldId id="325" r:id="rId46"/>
    <p:sldId id="334" r:id="rId47"/>
    <p:sldId id="335" r:id="rId48"/>
    <p:sldId id="336" r:id="rId49"/>
    <p:sldId id="337" r:id="rId50"/>
    <p:sldId id="338" r:id="rId51"/>
    <p:sldId id="339" r:id="rId52"/>
    <p:sldId id="326" r:id="rId53"/>
    <p:sldId id="269" r:id="rId54"/>
    <p:sldId id="263" r:id="rId55"/>
    <p:sldId id="268" r:id="rId56"/>
  </p:sldIdLst>
  <p:sldSz cx="9144000" cy="5143500" type="screen16x9"/>
  <p:notesSz cx="9144000" cy="6858000"/>
  <p:embeddedFontLst>
    <p:embeddedFont>
      <p:font typeface="Cambria" panose="02040503050406030204" pitchFamily="18" charset="0"/>
      <p:regular r:id="rId59"/>
      <p:bold r:id="rId60"/>
      <p:italic r:id="rId61"/>
      <p:boldItalic r:id="rId62"/>
    </p:embeddedFont>
    <p:embeddedFont>
      <p:font typeface="Cambria Math" panose="02040503050406030204" pitchFamily="18" charset="0"/>
      <p:regular r:id="rId63"/>
    </p:embeddedFont>
    <p:embeddedFont>
      <p:font typeface="Dancing Script" panose="020B0604020202020204" charset="0"/>
      <p:regular r:id="rId64"/>
      <p:bold r:id="rId65"/>
    </p:embeddedFont>
    <p:embeddedFont>
      <p:font typeface="Delius Swash Caps" panose="020B0604020202020204" charset="0"/>
      <p:regular r:id="rId66"/>
    </p:embeddedFont>
    <p:embeddedFont>
      <p:font typeface="Monotype Corsiva" panose="03010101010201010101" pitchFamily="66" charset="0"/>
      <p:italic r:id="rId67"/>
    </p:embeddedFont>
    <p:embeddedFont>
      <p:font typeface="Roboto Condensed Light" panose="02000000000000000000" pitchFamily="2" charset="0"/>
      <p:regular r:id="rId68"/>
      <p:italic r:id="rId69"/>
    </p:embeddedFont>
    <p:embeddedFont>
      <p:font typeface="UTM Showcard" panose="02040603050506020204" pitchFamily="18"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914D0B-CF12-43CF-8D2E-89AF80C6174C}">
  <a:tblStyle styleId="{D2914D0B-CF12-43CF-8D2E-89AF80C61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6" autoAdjust="0"/>
    <p:restoredTop sz="94660"/>
  </p:normalViewPr>
  <p:slideViewPr>
    <p:cSldViewPr snapToGrid="0">
      <p:cViewPr varScale="1">
        <p:scale>
          <a:sx n="82" d="100"/>
          <a:sy n="82" d="100"/>
        </p:scale>
        <p:origin x="912" y="78"/>
      </p:cViewPr>
      <p:guideLst/>
    </p:cSldViewPr>
  </p:slideViewPr>
  <p:notesTextViewPr>
    <p:cViewPr>
      <p:scale>
        <a:sx n="1" d="1"/>
        <a:sy n="1" d="1"/>
      </p:scale>
      <p:origin x="0" y="0"/>
    </p:cViewPr>
  </p:notesTextViewPr>
  <p:notesViewPr>
    <p:cSldViewPr snapToGrid="0">
      <p:cViewPr varScale="1">
        <p:scale>
          <a:sx n="65" d="100"/>
          <a:sy n="65" d="100"/>
        </p:scale>
        <p:origin x="186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581D96-A604-4FA0-8B60-4143BB58CBF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888082-92A7-4613-9D8B-B69BF990B4E5}"/>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EB116372-572E-4189-9079-AE2C5CC2B377}" type="datetimeFigureOut">
              <a:rPr lang="en-US" smtClean="0"/>
              <a:t>2/8/2024</a:t>
            </a:fld>
            <a:endParaRPr lang="en-US"/>
          </a:p>
        </p:txBody>
      </p:sp>
      <p:sp>
        <p:nvSpPr>
          <p:cNvPr id="4" name="Footer Placeholder 3">
            <a:extLst>
              <a:ext uri="{FF2B5EF4-FFF2-40B4-BE49-F238E27FC236}">
                <a16:creationId xmlns:a16="http://schemas.microsoft.com/office/drawing/2014/main" id="{3CB07533-FFAF-4313-8EE5-01128FAC6A1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6E7FCF-3D7B-44FD-9FD1-84213B20B70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A250954-9B1E-4101-A4D3-8B50D3DB8621}" type="slidenum">
              <a:rPr lang="en-US" smtClean="0"/>
              <a:t>‹#›</a:t>
            </a:fld>
            <a:endParaRPr lang="en-US"/>
          </a:p>
        </p:txBody>
      </p:sp>
    </p:spTree>
    <p:extLst>
      <p:ext uri="{BB962C8B-B14F-4D97-AF65-F5344CB8AC3E}">
        <p14:creationId xmlns:p14="http://schemas.microsoft.com/office/powerpoint/2010/main" val="5906261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773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57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82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626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63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d1982dd69e_0_209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d1982dd69e_0_209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gd1982dd69e_0_2103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9" name="Google Shape;2559;gd1982dd69e_0_210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42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10a259dcb6a_0_7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10a259dcb6a_0_7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355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d1982dd69e_0_219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d1982dd69e_0_2199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62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10a259dcb6a_0_6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10a259dcb6a_0_6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515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1982dd69e_0_2273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1982dd69e_0_2273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942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d1982dd69e_0_214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d1982dd69e_0_214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d1982dd69e_0_2087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d1982dd69e_0_2087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d1982dd69e_0_216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d1982dd69e_0_216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42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5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d1982dd69e_0_2074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d1982dd69e_0_2074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51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8"/>
        <p:cNvGrpSpPr/>
        <p:nvPr/>
      </p:nvGrpSpPr>
      <p:grpSpPr>
        <a:xfrm>
          <a:off x="0" y="0"/>
          <a:ext cx="0" cy="0"/>
          <a:chOff x="0" y="0"/>
          <a:chExt cx="0" cy="0"/>
        </a:xfrm>
      </p:grpSpPr>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504"/>
        <p:cNvGrpSpPr/>
        <p:nvPr/>
      </p:nvGrpSpPr>
      <p:grpSpPr>
        <a:xfrm>
          <a:off x="0" y="0"/>
          <a:ext cx="0" cy="0"/>
          <a:chOff x="0" y="0"/>
          <a:chExt cx="0" cy="0"/>
        </a:xfrm>
      </p:grpSpPr>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607"/>
        <p:cNvGrpSpPr/>
        <p:nvPr/>
      </p:nvGrpSpPr>
      <p:grpSpPr>
        <a:xfrm>
          <a:off x="0" y="0"/>
          <a:ext cx="0" cy="0"/>
          <a:chOff x="0" y="0"/>
          <a:chExt cx="0" cy="0"/>
        </a:xfrm>
      </p:grpSpPr>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659"/>
        <p:cNvGrpSpPr/>
        <p:nvPr/>
      </p:nvGrpSpPr>
      <p:grpSpPr>
        <a:xfrm>
          <a:off x="0" y="0"/>
          <a:ext cx="0" cy="0"/>
          <a:chOff x="0" y="0"/>
          <a:chExt cx="0" cy="0"/>
        </a:xfrm>
      </p:grpSpPr>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807"/>
        <p:cNvGrpSpPr/>
        <p:nvPr/>
      </p:nvGrpSpPr>
      <p:grpSpPr>
        <a:xfrm>
          <a:off x="0" y="0"/>
          <a:ext cx="0" cy="0"/>
          <a:chOff x="0" y="0"/>
          <a:chExt cx="0" cy="0"/>
        </a:xfrm>
      </p:grpSpPr>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2">
  <p:cSld name="CUSTOM_5_1">
    <p:spTree>
      <p:nvGrpSpPr>
        <p:cNvPr id="1" name="Shape 1048"/>
        <p:cNvGrpSpPr/>
        <p:nvPr/>
      </p:nvGrpSpPr>
      <p:grpSpPr>
        <a:xfrm>
          <a:off x="0" y="0"/>
          <a:ext cx="0" cy="0"/>
          <a:chOff x="0" y="0"/>
          <a:chExt cx="0" cy="0"/>
        </a:xfrm>
      </p:grpSpPr>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cSld name="CUSTOM_5_1_1">
    <p:spTree>
      <p:nvGrpSpPr>
        <p:cNvPr id="1" name="Shape 1089"/>
        <p:cNvGrpSpPr/>
        <p:nvPr/>
      </p:nvGrpSpPr>
      <p:grpSpPr>
        <a:xfrm>
          <a:off x="0" y="0"/>
          <a:ext cx="0" cy="0"/>
          <a:chOff x="0" y="0"/>
          <a:chExt cx="0" cy="0"/>
        </a:xfrm>
      </p:grpSpPr>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478113" y="941687"/>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931413" y="18945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Cambria" panose="02040503050406030204" pitchFamily="18" charset="0"/>
                <a:ea typeface="Cambria" panose="02040503050406030204" pitchFamily="18" charset="0"/>
                <a:cs typeface="Cambria" panose="02040503050406030204" pitchFamily="18" charset="0"/>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Cambria" panose="02040503050406030204" pitchFamily="18" charset="0"/>
                <a:ea typeface="Cambria" panose="02040503050406030204" pitchFamily="18" charset="0"/>
                <a:cs typeface="Cambria" panose="02040503050406030204" pitchFamily="18" charset="0"/>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7184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5216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7451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144"/>
        <p:cNvGrpSpPr/>
        <p:nvPr/>
      </p:nvGrpSpPr>
      <p:grpSpPr>
        <a:xfrm>
          <a:off x="0" y="0"/>
          <a:ext cx="0" cy="0"/>
          <a:chOff x="0" y="0"/>
          <a:chExt cx="0" cy="0"/>
        </a:xfrm>
      </p:grpSpPr>
      <p:grpSp>
        <p:nvGrpSpPr>
          <p:cNvPr id="145" name="Google Shape;145;p5"/>
          <p:cNvGrpSpPr/>
          <p:nvPr/>
        </p:nvGrpSpPr>
        <p:grpSpPr>
          <a:xfrm>
            <a:off x="95" y="25"/>
            <a:ext cx="9143969" cy="5143446"/>
            <a:chOff x="95" y="25"/>
            <a:chExt cx="9143969" cy="5143446"/>
          </a:xfrm>
        </p:grpSpPr>
        <p:sp>
          <p:nvSpPr>
            <p:cNvPr id="146" name="Google Shape;146;p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76" name="Google Shape;176;p5"/>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5"/>
          <p:cNvGrpSpPr/>
          <p:nvPr/>
        </p:nvGrpSpPr>
        <p:grpSpPr>
          <a:xfrm>
            <a:off x="8064488" y="2661000"/>
            <a:ext cx="529900" cy="149350"/>
            <a:chOff x="3898800" y="2624300"/>
            <a:chExt cx="529900" cy="149350"/>
          </a:xfrm>
        </p:grpSpPr>
        <p:sp>
          <p:nvSpPr>
            <p:cNvPr id="186" name="Google Shape;186;p5"/>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9001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188"/>
        <p:cNvGrpSpPr/>
        <p:nvPr/>
      </p:nvGrpSpPr>
      <p:grpSpPr>
        <a:xfrm>
          <a:off x="0" y="0"/>
          <a:ext cx="0" cy="0"/>
          <a:chOff x="0" y="0"/>
          <a:chExt cx="0" cy="0"/>
        </a:xfrm>
      </p:grpSpPr>
      <p:grpSp>
        <p:nvGrpSpPr>
          <p:cNvPr id="189" name="Google Shape;189;p6"/>
          <p:cNvGrpSpPr/>
          <p:nvPr/>
        </p:nvGrpSpPr>
        <p:grpSpPr>
          <a:xfrm>
            <a:off x="95" y="25"/>
            <a:ext cx="9143969" cy="5143446"/>
            <a:chOff x="95" y="25"/>
            <a:chExt cx="9143969" cy="5143446"/>
          </a:xfrm>
        </p:grpSpPr>
        <p:sp>
          <p:nvSpPr>
            <p:cNvPr id="190" name="Google Shape;190;p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8347050" y="7287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6328375" y="4045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825" y="2337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6"/>
          <p:cNvGrpSpPr/>
          <p:nvPr/>
        </p:nvGrpSpPr>
        <p:grpSpPr>
          <a:xfrm>
            <a:off x="8632975" y="3425438"/>
            <a:ext cx="311900" cy="314700"/>
            <a:chOff x="8571050" y="1873050"/>
            <a:chExt cx="311900" cy="314700"/>
          </a:xfrm>
        </p:grpSpPr>
        <p:sp>
          <p:nvSpPr>
            <p:cNvPr id="223" name="Google Shape;223;p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012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853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atin typeface="Cambria" panose="02040503050406030204" pitchFamily="18" charset="0"/>
                <a:ea typeface="Cambria" panose="02040503050406030204" pitchFamily="18" charset="0"/>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dirty="0"/>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5330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24"/>
        <p:cNvGrpSpPr/>
        <p:nvPr/>
      </p:nvGrpSpPr>
      <p:grpSpPr>
        <a:xfrm>
          <a:off x="0" y="0"/>
          <a:ext cx="0" cy="0"/>
          <a:chOff x="0" y="0"/>
          <a:chExt cx="0" cy="0"/>
        </a:xfrm>
      </p:grpSpPr>
      <p:grpSp>
        <p:nvGrpSpPr>
          <p:cNvPr id="325" name="Google Shape;325;p9"/>
          <p:cNvGrpSpPr/>
          <p:nvPr/>
        </p:nvGrpSpPr>
        <p:grpSpPr>
          <a:xfrm>
            <a:off x="95" y="25"/>
            <a:ext cx="9143969" cy="5143446"/>
            <a:chOff x="95" y="25"/>
            <a:chExt cx="9143969" cy="5143446"/>
          </a:xfrm>
        </p:grpSpPr>
        <p:sp>
          <p:nvSpPr>
            <p:cNvPr id="326" name="Google Shape;326;p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4" name="Google Shape;354;p9"/>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8724913" y="18623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3535475" y="1071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9"/>
          <p:cNvGrpSpPr/>
          <p:nvPr/>
        </p:nvGrpSpPr>
        <p:grpSpPr>
          <a:xfrm>
            <a:off x="2118825" y="4151363"/>
            <a:ext cx="311900" cy="314700"/>
            <a:chOff x="8571050" y="1873050"/>
            <a:chExt cx="311900" cy="314700"/>
          </a:xfrm>
        </p:grpSpPr>
        <p:sp>
          <p:nvSpPr>
            <p:cNvPr id="362" name="Google Shape;362;p9"/>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9"/>
          <p:cNvGrpSpPr/>
          <p:nvPr/>
        </p:nvGrpSpPr>
        <p:grpSpPr>
          <a:xfrm>
            <a:off x="347725" y="833175"/>
            <a:ext cx="730975" cy="238525"/>
            <a:chOff x="3798300" y="2287225"/>
            <a:chExt cx="730975" cy="238525"/>
          </a:xfrm>
        </p:grpSpPr>
        <p:sp>
          <p:nvSpPr>
            <p:cNvPr id="367" name="Google Shape;367;p9"/>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9"/>
          <p:cNvGrpSpPr/>
          <p:nvPr/>
        </p:nvGrpSpPr>
        <p:grpSpPr>
          <a:xfrm>
            <a:off x="6077875" y="460850"/>
            <a:ext cx="529900" cy="149350"/>
            <a:chOff x="3898800" y="2624300"/>
            <a:chExt cx="529900" cy="149350"/>
          </a:xfrm>
        </p:grpSpPr>
        <p:sp>
          <p:nvSpPr>
            <p:cNvPr id="370" name="Google Shape;370;p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2441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445"/>
        <p:cNvGrpSpPr/>
        <p:nvPr/>
      </p:nvGrpSpPr>
      <p:grpSpPr>
        <a:xfrm>
          <a:off x="0" y="0"/>
          <a:ext cx="0" cy="0"/>
          <a:chOff x="0" y="0"/>
          <a:chExt cx="0" cy="0"/>
        </a:xfrm>
      </p:grpSpPr>
    </p:spTree>
    <p:extLst>
      <p:ext uri="{BB962C8B-B14F-4D97-AF65-F5344CB8AC3E}">
        <p14:creationId xmlns:p14="http://schemas.microsoft.com/office/powerpoint/2010/main" val="1658557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dirty="0"/>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dirty="0"/>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04297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504"/>
        <p:cNvGrpSpPr/>
        <p:nvPr/>
      </p:nvGrpSpPr>
      <p:grpSpPr>
        <a:xfrm>
          <a:off x="0" y="0"/>
          <a:ext cx="0" cy="0"/>
          <a:chOff x="0" y="0"/>
          <a:chExt cx="0" cy="0"/>
        </a:xfrm>
      </p:grpSpPr>
      <p:grpSp>
        <p:nvGrpSpPr>
          <p:cNvPr id="505" name="Google Shape;505;p14"/>
          <p:cNvGrpSpPr/>
          <p:nvPr/>
        </p:nvGrpSpPr>
        <p:grpSpPr>
          <a:xfrm>
            <a:off x="95" y="25"/>
            <a:ext cx="9143969" cy="5143446"/>
            <a:chOff x="95" y="25"/>
            <a:chExt cx="9143969" cy="5143446"/>
          </a:xfrm>
        </p:grpSpPr>
        <p:sp>
          <p:nvSpPr>
            <p:cNvPr id="506" name="Google Shape;506;p1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38" name="Google Shape;538;p14"/>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850150" y="46678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8318688" y="68001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4"/>
          <p:cNvGrpSpPr/>
          <p:nvPr/>
        </p:nvGrpSpPr>
        <p:grpSpPr>
          <a:xfrm>
            <a:off x="8216100"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14"/>
          <p:cNvGrpSpPr/>
          <p:nvPr/>
        </p:nvGrpSpPr>
        <p:grpSpPr>
          <a:xfrm flipH="1">
            <a:off x="8122500" y="1658400"/>
            <a:ext cx="730975" cy="238525"/>
            <a:chOff x="3798300" y="2287225"/>
            <a:chExt cx="730975" cy="238525"/>
          </a:xfrm>
        </p:grpSpPr>
        <p:sp>
          <p:nvSpPr>
            <p:cNvPr id="551" name="Google Shape;551;p14"/>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flipH="1">
            <a:off x="2248825" y="4783975"/>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0992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50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659"/>
        <p:cNvGrpSpPr/>
        <p:nvPr/>
      </p:nvGrpSpPr>
      <p:grpSpPr>
        <a:xfrm>
          <a:off x="0" y="0"/>
          <a:ext cx="0" cy="0"/>
          <a:chOff x="0" y="0"/>
          <a:chExt cx="0" cy="0"/>
        </a:xfrm>
      </p:grpSpPr>
      <p:grpSp>
        <p:nvGrpSpPr>
          <p:cNvPr id="660" name="Google Shape;660;p17"/>
          <p:cNvGrpSpPr/>
          <p:nvPr/>
        </p:nvGrpSpPr>
        <p:grpSpPr>
          <a:xfrm>
            <a:off x="95" y="25"/>
            <a:ext cx="9143969" cy="5143446"/>
            <a:chOff x="95" y="25"/>
            <a:chExt cx="9143969" cy="5143446"/>
          </a:xfrm>
        </p:grpSpPr>
        <p:sp>
          <p:nvSpPr>
            <p:cNvPr id="661" name="Google Shape;661;p1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17"/>
          <p:cNvSpPr txBox="1">
            <a:spLocks noGrp="1"/>
          </p:cNvSpPr>
          <p:nvPr>
            <p:ph type="title"/>
          </p:nvPr>
        </p:nvSpPr>
        <p:spPr>
          <a:xfrm>
            <a:off x="3463263"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87" name="Google Shape;687;p17"/>
          <p:cNvSpPr txBox="1">
            <a:spLocks noGrp="1"/>
          </p:cNvSpPr>
          <p:nvPr>
            <p:ph type="subTitle" idx="1"/>
          </p:nvPr>
        </p:nvSpPr>
        <p:spPr>
          <a:xfrm>
            <a:off x="3463263"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88" name="Google Shape;688;p1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689" name="Google Shape;689;p17"/>
          <p:cNvSpPr txBox="1">
            <a:spLocks noGrp="1"/>
          </p:cNvSpPr>
          <p:nvPr>
            <p:ph type="title" idx="3"/>
          </p:nvPr>
        </p:nvSpPr>
        <p:spPr>
          <a:xfrm>
            <a:off x="6037947"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0" name="Google Shape;690;p17"/>
          <p:cNvSpPr txBox="1">
            <a:spLocks noGrp="1"/>
          </p:cNvSpPr>
          <p:nvPr>
            <p:ph type="subTitle" idx="4"/>
          </p:nvPr>
        </p:nvSpPr>
        <p:spPr>
          <a:xfrm>
            <a:off x="6037954"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1" name="Google Shape;691;p17"/>
          <p:cNvSpPr txBox="1">
            <a:spLocks noGrp="1"/>
          </p:cNvSpPr>
          <p:nvPr>
            <p:ph type="title" idx="5"/>
          </p:nvPr>
        </p:nvSpPr>
        <p:spPr>
          <a:xfrm>
            <a:off x="3463263"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2" name="Google Shape;692;p17"/>
          <p:cNvSpPr txBox="1">
            <a:spLocks noGrp="1"/>
          </p:cNvSpPr>
          <p:nvPr>
            <p:ph type="subTitle" idx="6"/>
          </p:nvPr>
        </p:nvSpPr>
        <p:spPr>
          <a:xfrm>
            <a:off x="3463263"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3" name="Google Shape;693;p17"/>
          <p:cNvSpPr txBox="1">
            <a:spLocks noGrp="1"/>
          </p:cNvSpPr>
          <p:nvPr>
            <p:ph type="title" idx="7"/>
          </p:nvPr>
        </p:nvSpPr>
        <p:spPr>
          <a:xfrm>
            <a:off x="6037947"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4" name="Google Shape;694;p17"/>
          <p:cNvSpPr txBox="1">
            <a:spLocks noGrp="1"/>
          </p:cNvSpPr>
          <p:nvPr>
            <p:ph type="subTitle" idx="8"/>
          </p:nvPr>
        </p:nvSpPr>
        <p:spPr>
          <a:xfrm>
            <a:off x="6037954"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5" name="Google Shape;695;p17"/>
          <p:cNvSpPr txBox="1">
            <a:spLocks noGrp="1"/>
          </p:cNvSpPr>
          <p:nvPr>
            <p:ph type="title" idx="9"/>
          </p:nvPr>
        </p:nvSpPr>
        <p:spPr>
          <a:xfrm>
            <a:off x="888572" y="164877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6" name="Google Shape;696;p17"/>
          <p:cNvSpPr txBox="1">
            <a:spLocks noGrp="1"/>
          </p:cNvSpPr>
          <p:nvPr>
            <p:ph type="subTitle" idx="13"/>
          </p:nvPr>
        </p:nvSpPr>
        <p:spPr>
          <a:xfrm>
            <a:off x="888579" y="207142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7" name="Google Shape;697;p17"/>
          <p:cNvSpPr txBox="1">
            <a:spLocks noGrp="1"/>
          </p:cNvSpPr>
          <p:nvPr>
            <p:ph type="title" idx="14"/>
          </p:nvPr>
        </p:nvSpPr>
        <p:spPr>
          <a:xfrm>
            <a:off x="888572" y="3104925"/>
            <a:ext cx="22230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698" name="Google Shape;698;p17"/>
          <p:cNvSpPr txBox="1">
            <a:spLocks noGrp="1"/>
          </p:cNvSpPr>
          <p:nvPr>
            <p:ph type="subTitle" idx="15"/>
          </p:nvPr>
        </p:nvSpPr>
        <p:spPr>
          <a:xfrm>
            <a:off x="888579" y="3527575"/>
            <a:ext cx="2223000" cy="83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699" name="Google Shape;699;p1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936650" y="5515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60752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8493875" y="41825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7"/>
          <p:cNvGrpSpPr/>
          <p:nvPr/>
        </p:nvGrpSpPr>
        <p:grpSpPr>
          <a:xfrm>
            <a:off x="224750" y="2606563"/>
            <a:ext cx="311900" cy="314700"/>
            <a:chOff x="8571050" y="1873050"/>
            <a:chExt cx="311900" cy="314700"/>
          </a:xfrm>
        </p:grpSpPr>
        <p:sp>
          <p:nvSpPr>
            <p:cNvPr id="706" name="Google Shape;706;p1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17"/>
          <p:cNvGrpSpPr/>
          <p:nvPr/>
        </p:nvGrpSpPr>
        <p:grpSpPr>
          <a:xfrm rot="8927671" flipH="1">
            <a:off x="8286283" y="1017201"/>
            <a:ext cx="288970" cy="174347"/>
            <a:chOff x="4177750" y="2899175"/>
            <a:chExt cx="288975" cy="174350"/>
          </a:xfrm>
        </p:grpSpPr>
        <p:sp>
          <p:nvSpPr>
            <p:cNvPr id="711" name="Google Shape;711;p1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7"/>
          <p:cNvGrpSpPr/>
          <p:nvPr/>
        </p:nvGrpSpPr>
        <p:grpSpPr>
          <a:xfrm>
            <a:off x="1709413" y="738500"/>
            <a:ext cx="581325" cy="169475"/>
            <a:chOff x="5393300" y="2420750"/>
            <a:chExt cx="581325" cy="169475"/>
          </a:xfrm>
        </p:grpSpPr>
        <p:sp>
          <p:nvSpPr>
            <p:cNvPr id="714" name="Google Shape;714;p1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4715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807"/>
        <p:cNvGrpSpPr/>
        <p:nvPr/>
      </p:nvGrpSpPr>
      <p:grpSpPr>
        <a:xfrm>
          <a:off x="0" y="0"/>
          <a:ext cx="0" cy="0"/>
          <a:chOff x="0" y="0"/>
          <a:chExt cx="0" cy="0"/>
        </a:xfrm>
      </p:grpSpPr>
      <p:grpSp>
        <p:nvGrpSpPr>
          <p:cNvPr id="808" name="Google Shape;808;p20"/>
          <p:cNvGrpSpPr/>
          <p:nvPr/>
        </p:nvGrpSpPr>
        <p:grpSpPr>
          <a:xfrm>
            <a:off x="95" y="25"/>
            <a:ext cx="9143969" cy="5143446"/>
            <a:chOff x="95" y="25"/>
            <a:chExt cx="9143969" cy="5143446"/>
          </a:xfrm>
        </p:grpSpPr>
        <p:sp>
          <p:nvSpPr>
            <p:cNvPr id="809" name="Google Shape;809;p2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0"/>
          <p:cNvSpPr txBox="1">
            <a:spLocks noGrp="1"/>
          </p:cNvSpPr>
          <p:nvPr>
            <p:ph type="title"/>
          </p:nvPr>
        </p:nvSpPr>
        <p:spPr>
          <a:xfrm flipH="1">
            <a:off x="3102450" y="3160800"/>
            <a:ext cx="4499100" cy="40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835" name="Google Shape;835;p20"/>
          <p:cNvSpPr txBox="1">
            <a:spLocks noGrp="1"/>
          </p:cNvSpPr>
          <p:nvPr>
            <p:ph type="subTitle" idx="1"/>
          </p:nvPr>
        </p:nvSpPr>
        <p:spPr>
          <a:xfrm flipH="1">
            <a:off x="1542200" y="1274700"/>
            <a:ext cx="5101200" cy="1581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7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36" name="Google Shape;836;p20"/>
          <p:cNvSpPr/>
          <p:nvPr/>
        </p:nvSpPr>
        <p:spPr>
          <a:xfrm flipH="1">
            <a:off x="425175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flipH="1">
            <a:off x="7966980"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flipH="1">
            <a:off x="6376917" y="77342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flipH="1">
            <a:off x="874980" y="35640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flipH="1">
            <a:off x="4039105" y="38007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flipH="1">
            <a:off x="6135930" y="4293263"/>
            <a:ext cx="311900" cy="314700"/>
            <a:chOff x="8571050" y="1873050"/>
            <a:chExt cx="311900" cy="314700"/>
          </a:xfrm>
        </p:grpSpPr>
        <p:sp>
          <p:nvSpPr>
            <p:cNvPr id="842" name="Google Shape;842;p20"/>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0"/>
          <p:cNvSpPr/>
          <p:nvPr/>
        </p:nvSpPr>
        <p:spPr>
          <a:xfrm rot="-989451" flipH="1">
            <a:off x="1290283" y="752238"/>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530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8502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894"/>
        <p:cNvGrpSpPr/>
        <p:nvPr/>
      </p:nvGrpSpPr>
      <p:grpSpPr>
        <a:xfrm>
          <a:off x="0" y="0"/>
          <a:ext cx="0" cy="0"/>
          <a:chOff x="0" y="0"/>
          <a:chExt cx="0" cy="0"/>
        </a:xfrm>
      </p:grpSpPr>
      <p:sp>
        <p:nvSpPr>
          <p:cNvPr id="895" name="Google Shape;895;p22"/>
          <p:cNvSpPr txBox="1">
            <a:spLocks noGrp="1"/>
          </p:cNvSpPr>
          <p:nvPr>
            <p:ph type="title" hasCustomPrompt="1"/>
          </p:nvPr>
        </p:nvSpPr>
        <p:spPr>
          <a:xfrm>
            <a:off x="713225" y="535525"/>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6" name="Google Shape;896;p22"/>
          <p:cNvSpPr txBox="1">
            <a:spLocks noGrp="1"/>
          </p:cNvSpPr>
          <p:nvPr>
            <p:ph type="subTitle" idx="1"/>
          </p:nvPr>
        </p:nvSpPr>
        <p:spPr>
          <a:xfrm>
            <a:off x="823216" y="1423783"/>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7" name="Google Shape;897;p22"/>
          <p:cNvSpPr txBox="1">
            <a:spLocks noGrp="1"/>
          </p:cNvSpPr>
          <p:nvPr>
            <p:ph type="title" idx="2" hasCustomPrompt="1"/>
          </p:nvPr>
        </p:nvSpPr>
        <p:spPr>
          <a:xfrm>
            <a:off x="3575100" y="1720259"/>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898" name="Google Shape;898;p22"/>
          <p:cNvSpPr txBox="1">
            <a:spLocks noGrp="1"/>
          </p:cNvSpPr>
          <p:nvPr>
            <p:ph type="subTitle" idx="3"/>
          </p:nvPr>
        </p:nvSpPr>
        <p:spPr>
          <a:xfrm>
            <a:off x="3685091" y="2608566"/>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899" name="Google Shape;899;p22"/>
          <p:cNvSpPr txBox="1">
            <a:spLocks noGrp="1"/>
          </p:cNvSpPr>
          <p:nvPr>
            <p:ph type="title" idx="4" hasCustomPrompt="1"/>
          </p:nvPr>
        </p:nvSpPr>
        <p:spPr>
          <a:xfrm>
            <a:off x="6436975" y="2905042"/>
            <a:ext cx="1993800" cy="88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mbria" panose="02040503050406030204" pitchFamily="18" charset="0"/>
                <a:ea typeface="Cambria" panose="02040503050406030204" pitchFamily="18"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900" name="Google Shape;900;p22"/>
          <p:cNvSpPr txBox="1">
            <a:spLocks noGrp="1"/>
          </p:cNvSpPr>
          <p:nvPr>
            <p:ph type="subTitle" idx="5"/>
          </p:nvPr>
        </p:nvSpPr>
        <p:spPr>
          <a:xfrm>
            <a:off x="6546966" y="3793349"/>
            <a:ext cx="1773600" cy="81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grpSp>
        <p:nvGrpSpPr>
          <p:cNvPr id="901" name="Google Shape;901;p22"/>
          <p:cNvGrpSpPr/>
          <p:nvPr/>
        </p:nvGrpSpPr>
        <p:grpSpPr>
          <a:xfrm>
            <a:off x="95" y="25"/>
            <a:ext cx="9143969" cy="5143446"/>
            <a:chOff x="95" y="25"/>
            <a:chExt cx="9143969" cy="5143446"/>
          </a:xfrm>
        </p:grpSpPr>
        <p:sp>
          <p:nvSpPr>
            <p:cNvPr id="902" name="Google Shape;902;p2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22"/>
          <p:cNvSpPr/>
          <p:nvPr/>
        </p:nvSpPr>
        <p:spPr>
          <a:xfrm>
            <a:off x="5955525" y="47791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3487500" y="47766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2525925" y="26318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4697350" y="38423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671488" y="2303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5458700" y="3090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2"/>
          <p:cNvGrpSpPr/>
          <p:nvPr/>
        </p:nvGrpSpPr>
        <p:grpSpPr>
          <a:xfrm>
            <a:off x="448300" y="2631900"/>
            <a:ext cx="311900" cy="314700"/>
            <a:chOff x="8571050" y="1873050"/>
            <a:chExt cx="311900" cy="314700"/>
          </a:xfrm>
        </p:grpSpPr>
        <p:sp>
          <p:nvSpPr>
            <p:cNvPr id="934" name="Google Shape;934;p2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2"/>
          <p:cNvGrpSpPr/>
          <p:nvPr/>
        </p:nvGrpSpPr>
        <p:grpSpPr>
          <a:xfrm rot="-4179191">
            <a:off x="8432201" y="3341516"/>
            <a:ext cx="340423" cy="202574"/>
            <a:chOff x="3780075" y="2889150"/>
            <a:chExt cx="340425" cy="202575"/>
          </a:xfrm>
        </p:grpSpPr>
        <p:sp>
          <p:nvSpPr>
            <p:cNvPr id="939" name="Google Shape;939;p22"/>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22"/>
          <p:cNvGrpSpPr/>
          <p:nvPr/>
        </p:nvGrpSpPr>
        <p:grpSpPr>
          <a:xfrm rot="8795091" flipH="1">
            <a:off x="3599229" y="824440"/>
            <a:ext cx="288974" cy="174350"/>
            <a:chOff x="4177750" y="2899175"/>
            <a:chExt cx="288975" cy="174350"/>
          </a:xfrm>
        </p:grpSpPr>
        <p:sp>
          <p:nvSpPr>
            <p:cNvPr id="942" name="Google Shape;942;p22"/>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63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71" name="Google Shape;171;p5"/>
          <p:cNvSpPr txBox="1">
            <a:spLocks noGrp="1"/>
          </p:cNvSpPr>
          <p:nvPr>
            <p:ph type="title"/>
          </p:nvPr>
        </p:nvSpPr>
        <p:spPr>
          <a:xfrm>
            <a:off x="1307344"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2" name="Google Shape;172;p5"/>
          <p:cNvSpPr txBox="1">
            <a:spLocks noGrp="1"/>
          </p:cNvSpPr>
          <p:nvPr>
            <p:ph type="subTitle" idx="1"/>
          </p:nvPr>
        </p:nvSpPr>
        <p:spPr>
          <a:xfrm>
            <a:off x="1307350"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3" name="Google Shape;173;p5"/>
          <p:cNvSpPr txBox="1">
            <a:spLocks noGrp="1"/>
          </p:cNvSpPr>
          <p:nvPr>
            <p:ph type="title" idx="2"/>
          </p:nvPr>
        </p:nvSpPr>
        <p:spPr>
          <a:xfrm>
            <a:off x="4881356" y="2604267"/>
            <a:ext cx="29553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3100" b="1">
                <a:highlight>
                  <a:schemeClr val="dk2"/>
                </a:highlight>
                <a:latin typeface="Cambria" panose="02040503050406030204" pitchFamily="18" charset="0"/>
                <a:ea typeface="Cambria" panose="02040503050406030204" pitchFamily="18" charset="0"/>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dirty="0"/>
          </a:p>
        </p:txBody>
      </p:sp>
      <p:sp>
        <p:nvSpPr>
          <p:cNvPr id="174" name="Google Shape;174;p5"/>
          <p:cNvSpPr txBox="1">
            <a:spLocks noGrp="1"/>
          </p:cNvSpPr>
          <p:nvPr>
            <p:ph type="subTitle" idx="3"/>
          </p:nvPr>
        </p:nvSpPr>
        <p:spPr>
          <a:xfrm>
            <a:off x="4881351" y="3149929"/>
            <a:ext cx="2955300" cy="107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75" name="Google Shape;175;p5"/>
          <p:cNvSpPr txBox="1">
            <a:spLocks noGrp="1"/>
          </p:cNvSpPr>
          <p:nvPr>
            <p:ph type="title" idx="4"/>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181" name="Google Shape;181;p5"/>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5"/>
          <p:cNvGrpSpPr/>
          <p:nvPr/>
        </p:nvGrpSpPr>
        <p:grpSpPr>
          <a:xfrm>
            <a:off x="378088" y="2730938"/>
            <a:ext cx="730975" cy="238525"/>
            <a:chOff x="3798300" y="2287225"/>
            <a:chExt cx="730975" cy="238525"/>
          </a:xfrm>
        </p:grpSpPr>
        <p:sp>
          <p:nvSpPr>
            <p:cNvPr id="183" name="Google Shape;183;p5"/>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rPr dirty="0"/>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817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2" preserve="1">
  <p:cSld name="Section header 2">
    <p:spTree>
      <p:nvGrpSpPr>
        <p:cNvPr id="1" name="Shape 1048"/>
        <p:cNvGrpSpPr/>
        <p:nvPr/>
      </p:nvGrpSpPr>
      <p:grpSpPr>
        <a:xfrm>
          <a:off x="0" y="0"/>
          <a:ext cx="0" cy="0"/>
          <a:chOff x="0" y="0"/>
          <a:chExt cx="0" cy="0"/>
        </a:xfrm>
      </p:grpSpPr>
      <p:grpSp>
        <p:nvGrpSpPr>
          <p:cNvPr id="1049" name="Google Shape;1049;p25"/>
          <p:cNvGrpSpPr/>
          <p:nvPr/>
        </p:nvGrpSpPr>
        <p:grpSpPr>
          <a:xfrm>
            <a:off x="95" y="25"/>
            <a:ext cx="9143969" cy="5143446"/>
            <a:chOff x="95" y="25"/>
            <a:chExt cx="9143969" cy="5143446"/>
          </a:xfrm>
        </p:grpSpPr>
        <p:sp>
          <p:nvSpPr>
            <p:cNvPr id="1050" name="Google Shape;1050;p25"/>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5"/>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5"/>
          <p:cNvSpPr txBox="1">
            <a:spLocks noGrp="1"/>
          </p:cNvSpPr>
          <p:nvPr>
            <p:ph type="title"/>
          </p:nvPr>
        </p:nvSpPr>
        <p:spPr>
          <a:xfrm>
            <a:off x="2436900" y="2532250"/>
            <a:ext cx="4270200" cy="8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076" name="Google Shape;1076;p25"/>
          <p:cNvSpPr txBox="1">
            <a:spLocks noGrp="1"/>
          </p:cNvSpPr>
          <p:nvPr>
            <p:ph type="title" idx="2" hasCustomPrompt="1"/>
          </p:nvPr>
        </p:nvSpPr>
        <p:spPr>
          <a:xfrm>
            <a:off x="3944100" y="1000931"/>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077" name="Google Shape;1077;p25"/>
          <p:cNvSpPr txBox="1">
            <a:spLocks noGrp="1"/>
          </p:cNvSpPr>
          <p:nvPr>
            <p:ph type="subTitle" idx="1"/>
          </p:nvPr>
        </p:nvSpPr>
        <p:spPr>
          <a:xfrm>
            <a:off x="2436900" y="3545662"/>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078" name="Google Shape;1078;p25"/>
          <p:cNvSpPr/>
          <p:nvPr/>
        </p:nvSpPr>
        <p:spPr>
          <a:xfrm>
            <a:off x="5149850" y="47048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188725" y="42932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2869538" y="7073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8388225" y="47217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52263" y="76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5"/>
          <p:cNvGrpSpPr/>
          <p:nvPr/>
        </p:nvGrpSpPr>
        <p:grpSpPr>
          <a:xfrm>
            <a:off x="2170700" y="4450613"/>
            <a:ext cx="311900" cy="314700"/>
            <a:chOff x="8571050" y="1873050"/>
            <a:chExt cx="311900" cy="314700"/>
          </a:xfrm>
        </p:grpSpPr>
        <p:sp>
          <p:nvSpPr>
            <p:cNvPr id="1084" name="Google Shape;1084;p25"/>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5"/>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25"/>
          <p:cNvSpPr/>
          <p:nvPr/>
        </p:nvSpPr>
        <p:spPr>
          <a:xfrm rot="989451">
            <a:off x="6924573" y="861363"/>
            <a:ext cx="121724" cy="113202"/>
          </a:xfrm>
          <a:custGeom>
            <a:avLst/>
            <a:gdLst/>
            <a:ahLst/>
            <a:cxnLst/>
            <a:rect l="l" t="t" r="r" b="b"/>
            <a:pathLst>
              <a:path w="4371" h="4065" extrusionOk="0">
                <a:moveTo>
                  <a:pt x="2803" y="1301"/>
                </a:moveTo>
                <a:cubicBezTo>
                  <a:pt x="2803" y="1312"/>
                  <a:pt x="2810" y="1323"/>
                  <a:pt x="2818" y="1331"/>
                </a:cubicBezTo>
                <a:lnTo>
                  <a:pt x="2818" y="1331"/>
                </a:lnTo>
                <a:lnTo>
                  <a:pt x="2803" y="1301"/>
                </a:lnTo>
                <a:close/>
                <a:moveTo>
                  <a:pt x="1902" y="934"/>
                </a:moveTo>
                <a:cubicBezTo>
                  <a:pt x="2039" y="973"/>
                  <a:pt x="2176" y="990"/>
                  <a:pt x="2313" y="990"/>
                </a:cubicBezTo>
                <a:cubicBezTo>
                  <a:pt x="2337" y="990"/>
                  <a:pt x="2361" y="989"/>
                  <a:pt x="2385" y="988"/>
                </a:cubicBezTo>
                <a:lnTo>
                  <a:pt x="2385" y="988"/>
                </a:lnTo>
                <a:cubicBezTo>
                  <a:pt x="2391" y="992"/>
                  <a:pt x="2397" y="997"/>
                  <a:pt x="2403" y="1001"/>
                </a:cubicBezTo>
                <a:cubicBezTo>
                  <a:pt x="2469" y="1034"/>
                  <a:pt x="2536" y="1068"/>
                  <a:pt x="2569" y="1101"/>
                </a:cubicBezTo>
                <a:cubicBezTo>
                  <a:pt x="2569" y="1101"/>
                  <a:pt x="2633" y="1144"/>
                  <a:pt x="2625" y="1144"/>
                </a:cubicBezTo>
                <a:cubicBezTo>
                  <a:pt x="2623" y="1144"/>
                  <a:pt x="2616" y="1141"/>
                  <a:pt x="2603" y="1134"/>
                </a:cubicBezTo>
                <a:lnTo>
                  <a:pt x="2603" y="1134"/>
                </a:lnTo>
                <a:lnTo>
                  <a:pt x="2669" y="1168"/>
                </a:lnTo>
                <a:lnTo>
                  <a:pt x="2803" y="1301"/>
                </a:lnTo>
                <a:lnTo>
                  <a:pt x="2803" y="1301"/>
                </a:lnTo>
                <a:lnTo>
                  <a:pt x="2803" y="1301"/>
                </a:lnTo>
                <a:cubicBezTo>
                  <a:pt x="2803" y="1301"/>
                  <a:pt x="2803" y="1301"/>
                  <a:pt x="2803" y="1301"/>
                </a:cubicBezTo>
                <a:lnTo>
                  <a:pt x="2803" y="1301"/>
                </a:lnTo>
                <a:cubicBezTo>
                  <a:pt x="2831" y="1329"/>
                  <a:pt x="2835" y="1340"/>
                  <a:pt x="2831" y="1340"/>
                </a:cubicBezTo>
                <a:cubicBezTo>
                  <a:pt x="2829" y="1340"/>
                  <a:pt x="2823" y="1336"/>
                  <a:pt x="2818" y="1331"/>
                </a:cubicBezTo>
                <a:lnTo>
                  <a:pt x="2818" y="1331"/>
                </a:lnTo>
                <a:lnTo>
                  <a:pt x="2870" y="1435"/>
                </a:lnTo>
                <a:cubicBezTo>
                  <a:pt x="2900" y="1465"/>
                  <a:pt x="2930" y="1522"/>
                  <a:pt x="2960" y="1583"/>
                </a:cubicBezTo>
                <a:lnTo>
                  <a:pt x="2960" y="1583"/>
                </a:lnTo>
                <a:cubicBezTo>
                  <a:pt x="2959" y="1587"/>
                  <a:pt x="2961" y="1601"/>
                  <a:pt x="2970" y="1635"/>
                </a:cubicBezTo>
                <a:lnTo>
                  <a:pt x="3003" y="1701"/>
                </a:lnTo>
                <a:cubicBezTo>
                  <a:pt x="3003" y="1768"/>
                  <a:pt x="3036" y="1835"/>
                  <a:pt x="3036" y="1902"/>
                </a:cubicBezTo>
                <a:cubicBezTo>
                  <a:pt x="3036" y="1935"/>
                  <a:pt x="3036" y="1968"/>
                  <a:pt x="3036" y="2035"/>
                </a:cubicBezTo>
                <a:lnTo>
                  <a:pt x="3036" y="2135"/>
                </a:lnTo>
                <a:cubicBezTo>
                  <a:pt x="3036" y="2202"/>
                  <a:pt x="3003" y="2269"/>
                  <a:pt x="3003" y="2335"/>
                </a:cubicBezTo>
                <a:cubicBezTo>
                  <a:pt x="2979" y="2360"/>
                  <a:pt x="2936" y="2439"/>
                  <a:pt x="2942" y="2439"/>
                </a:cubicBezTo>
                <a:cubicBezTo>
                  <a:pt x="2944" y="2439"/>
                  <a:pt x="2952" y="2428"/>
                  <a:pt x="2970" y="2402"/>
                </a:cubicBezTo>
                <a:lnTo>
                  <a:pt x="2970" y="2402"/>
                </a:lnTo>
                <a:cubicBezTo>
                  <a:pt x="2936" y="2469"/>
                  <a:pt x="2903" y="2535"/>
                  <a:pt x="2836" y="2602"/>
                </a:cubicBezTo>
                <a:cubicBezTo>
                  <a:pt x="2836" y="2602"/>
                  <a:pt x="2787" y="2676"/>
                  <a:pt x="2794" y="2676"/>
                </a:cubicBezTo>
                <a:cubicBezTo>
                  <a:pt x="2795" y="2676"/>
                  <a:pt x="2798" y="2674"/>
                  <a:pt x="2803" y="2669"/>
                </a:cubicBezTo>
                <a:cubicBezTo>
                  <a:pt x="2811" y="2652"/>
                  <a:pt x="2815" y="2646"/>
                  <a:pt x="2816" y="2646"/>
                </a:cubicBezTo>
                <a:lnTo>
                  <a:pt x="2816" y="2646"/>
                </a:lnTo>
                <a:cubicBezTo>
                  <a:pt x="2820" y="2646"/>
                  <a:pt x="2795" y="2702"/>
                  <a:pt x="2770" y="2702"/>
                </a:cubicBezTo>
                <a:cubicBezTo>
                  <a:pt x="2770" y="2702"/>
                  <a:pt x="2703" y="2802"/>
                  <a:pt x="2636" y="2836"/>
                </a:cubicBezTo>
                <a:lnTo>
                  <a:pt x="2569" y="2902"/>
                </a:lnTo>
                <a:lnTo>
                  <a:pt x="2403" y="3002"/>
                </a:lnTo>
                <a:cubicBezTo>
                  <a:pt x="2395" y="3006"/>
                  <a:pt x="2389" y="3009"/>
                  <a:pt x="2384" y="3012"/>
                </a:cubicBezTo>
                <a:lnTo>
                  <a:pt x="2384" y="3012"/>
                </a:lnTo>
                <a:cubicBezTo>
                  <a:pt x="2388" y="3007"/>
                  <a:pt x="2386" y="3002"/>
                  <a:pt x="2369" y="3002"/>
                </a:cubicBezTo>
                <a:lnTo>
                  <a:pt x="2269" y="3036"/>
                </a:lnTo>
                <a:cubicBezTo>
                  <a:pt x="2202" y="3036"/>
                  <a:pt x="2136" y="3069"/>
                  <a:pt x="2069" y="3069"/>
                </a:cubicBezTo>
                <a:lnTo>
                  <a:pt x="1769" y="3069"/>
                </a:lnTo>
                <a:cubicBezTo>
                  <a:pt x="1869" y="3069"/>
                  <a:pt x="1669" y="3069"/>
                  <a:pt x="1635" y="3036"/>
                </a:cubicBezTo>
                <a:cubicBezTo>
                  <a:pt x="1569" y="3036"/>
                  <a:pt x="1502" y="3002"/>
                  <a:pt x="1469" y="3002"/>
                </a:cubicBezTo>
                <a:cubicBezTo>
                  <a:pt x="1535" y="3002"/>
                  <a:pt x="1402" y="2936"/>
                  <a:pt x="1369" y="2936"/>
                </a:cubicBezTo>
                <a:lnTo>
                  <a:pt x="1302" y="2902"/>
                </a:lnTo>
                <a:cubicBezTo>
                  <a:pt x="1302" y="2902"/>
                  <a:pt x="1246" y="2846"/>
                  <a:pt x="1231" y="2846"/>
                </a:cubicBezTo>
                <a:cubicBezTo>
                  <a:pt x="1227" y="2846"/>
                  <a:pt x="1227" y="2852"/>
                  <a:pt x="1235" y="2869"/>
                </a:cubicBezTo>
                <a:cubicBezTo>
                  <a:pt x="1202" y="2802"/>
                  <a:pt x="1135" y="2769"/>
                  <a:pt x="1102" y="2702"/>
                </a:cubicBezTo>
                <a:cubicBezTo>
                  <a:pt x="1102" y="2702"/>
                  <a:pt x="1072" y="2673"/>
                  <a:pt x="1062" y="2673"/>
                </a:cubicBezTo>
                <a:cubicBezTo>
                  <a:pt x="1062" y="2673"/>
                  <a:pt x="1062" y="2673"/>
                  <a:pt x="1061" y="2673"/>
                </a:cubicBezTo>
                <a:lnTo>
                  <a:pt x="1061" y="2673"/>
                </a:lnTo>
                <a:cubicBezTo>
                  <a:pt x="1052" y="2649"/>
                  <a:pt x="1035" y="2626"/>
                  <a:pt x="1035" y="2602"/>
                </a:cubicBezTo>
                <a:cubicBezTo>
                  <a:pt x="1002" y="2569"/>
                  <a:pt x="1002" y="2535"/>
                  <a:pt x="1002" y="2502"/>
                </a:cubicBezTo>
                <a:cubicBezTo>
                  <a:pt x="987" y="2459"/>
                  <a:pt x="985" y="2447"/>
                  <a:pt x="988" y="2447"/>
                </a:cubicBezTo>
                <a:lnTo>
                  <a:pt x="988" y="2447"/>
                </a:lnTo>
                <a:cubicBezTo>
                  <a:pt x="991" y="2447"/>
                  <a:pt x="1002" y="2469"/>
                  <a:pt x="1002" y="2469"/>
                </a:cubicBezTo>
                <a:cubicBezTo>
                  <a:pt x="1002" y="2402"/>
                  <a:pt x="1002" y="2369"/>
                  <a:pt x="1002" y="2302"/>
                </a:cubicBezTo>
                <a:cubicBezTo>
                  <a:pt x="1002" y="2269"/>
                  <a:pt x="1002" y="2235"/>
                  <a:pt x="1002" y="2202"/>
                </a:cubicBezTo>
                <a:lnTo>
                  <a:pt x="1002" y="2168"/>
                </a:lnTo>
                <a:cubicBezTo>
                  <a:pt x="1002" y="2135"/>
                  <a:pt x="1035" y="2035"/>
                  <a:pt x="1035" y="1968"/>
                </a:cubicBezTo>
                <a:cubicBezTo>
                  <a:pt x="1068" y="1902"/>
                  <a:pt x="1068" y="1868"/>
                  <a:pt x="1102" y="1802"/>
                </a:cubicBezTo>
                <a:lnTo>
                  <a:pt x="1168" y="1668"/>
                </a:lnTo>
                <a:cubicBezTo>
                  <a:pt x="1202" y="1601"/>
                  <a:pt x="1235" y="1535"/>
                  <a:pt x="1268" y="1468"/>
                </a:cubicBezTo>
                <a:lnTo>
                  <a:pt x="1335" y="1368"/>
                </a:lnTo>
                <a:cubicBezTo>
                  <a:pt x="1336" y="1367"/>
                  <a:pt x="1337" y="1366"/>
                  <a:pt x="1337" y="1366"/>
                </a:cubicBezTo>
                <a:cubicBezTo>
                  <a:pt x="1337" y="1366"/>
                  <a:pt x="1344" y="1359"/>
                  <a:pt x="1369" y="1335"/>
                </a:cubicBezTo>
                <a:lnTo>
                  <a:pt x="1535" y="1168"/>
                </a:lnTo>
                <a:lnTo>
                  <a:pt x="1602" y="1101"/>
                </a:lnTo>
                <a:lnTo>
                  <a:pt x="1635" y="1068"/>
                </a:lnTo>
                <a:cubicBezTo>
                  <a:pt x="1702" y="1034"/>
                  <a:pt x="1769" y="968"/>
                  <a:pt x="1836" y="934"/>
                </a:cubicBezTo>
                <a:close/>
                <a:moveTo>
                  <a:pt x="1869" y="0"/>
                </a:moveTo>
                <a:cubicBezTo>
                  <a:pt x="1602" y="0"/>
                  <a:pt x="1369" y="100"/>
                  <a:pt x="1168" y="234"/>
                </a:cubicBezTo>
                <a:cubicBezTo>
                  <a:pt x="535" y="701"/>
                  <a:pt x="101" y="1435"/>
                  <a:pt x="34" y="2235"/>
                </a:cubicBezTo>
                <a:cubicBezTo>
                  <a:pt x="1" y="2669"/>
                  <a:pt x="134" y="3102"/>
                  <a:pt x="468" y="3436"/>
                </a:cubicBezTo>
                <a:cubicBezTo>
                  <a:pt x="872" y="3855"/>
                  <a:pt x="1413" y="4065"/>
                  <a:pt x="1953" y="4065"/>
                </a:cubicBezTo>
                <a:cubicBezTo>
                  <a:pt x="2574" y="4065"/>
                  <a:pt x="3193" y="3789"/>
                  <a:pt x="3603" y="3236"/>
                </a:cubicBezTo>
                <a:cubicBezTo>
                  <a:pt x="4371" y="2235"/>
                  <a:pt x="4004" y="767"/>
                  <a:pt x="2870" y="200"/>
                </a:cubicBezTo>
                <a:cubicBezTo>
                  <a:pt x="2828" y="178"/>
                  <a:pt x="2787" y="163"/>
                  <a:pt x="2747" y="154"/>
                </a:cubicBezTo>
                <a:lnTo>
                  <a:pt x="2747" y="154"/>
                </a:lnTo>
                <a:cubicBezTo>
                  <a:pt x="2663" y="90"/>
                  <a:pt x="2563" y="52"/>
                  <a:pt x="2454" y="52"/>
                </a:cubicBezTo>
                <a:cubicBezTo>
                  <a:pt x="2416" y="52"/>
                  <a:pt x="2376" y="57"/>
                  <a:pt x="2336" y="67"/>
                </a:cubicBezTo>
                <a:lnTo>
                  <a:pt x="2202" y="34"/>
                </a:lnTo>
                <a:cubicBezTo>
                  <a:pt x="2069" y="0"/>
                  <a:pt x="1969" y="0"/>
                  <a:pt x="1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14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1089"/>
        <p:cNvGrpSpPr/>
        <p:nvPr/>
      </p:nvGrpSpPr>
      <p:grpSpPr>
        <a:xfrm>
          <a:off x="0" y="0"/>
          <a:ext cx="0" cy="0"/>
          <a:chOff x="0" y="0"/>
          <a:chExt cx="0" cy="0"/>
        </a:xfrm>
      </p:grpSpPr>
      <p:grpSp>
        <p:nvGrpSpPr>
          <p:cNvPr id="1090" name="Google Shape;1090;p26"/>
          <p:cNvGrpSpPr/>
          <p:nvPr/>
        </p:nvGrpSpPr>
        <p:grpSpPr>
          <a:xfrm>
            <a:off x="95" y="25"/>
            <a:ext cx="9143969" cy="5143446"/>
            <a:chOff x="95" y="25"/>
            <a:chExt cx="9143969" cy="5143446"/>
          </a:xfrm>
        </p:grpSpPr>
        <p:sp>
          <p:nvSpPr>
            <p:cNvPr id="1091" name="Google Shape;1091;p2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26"/>
          <p:cNvSpPr txBox="1">
            <a:spLocks noGrp="1"/>
          </p:cNvSpPr>
          <p:nvPr>
            <p:ph type="title"/>
          </p:nvPr>
        </p:nvSpPr>
        <p:spPr>
          <a:xfrm>
            <a:off x="3677026" y="1861775"/>
            <a:ext cx="4270200" cy="81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50">
                <a:solidFill>
                  <a:srgbClr val="212529"/>
                </a:solidFill>
                <a:latin typeface="Cambria" panose="02040503050406030204" pitchFamily="18" charset="0"/>
                <a:ea typeface="Cambria" panose="020405030504060302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17" name="Google Shape;1117;p26"/>
          <p:cNvSpPr txBox="1">
            <a:spLocks noGrp="1"/>
          </p:cNvSpPr>
          <p:nvPr>
            <p:ph type="title" idx="2" hasCustomPrompt="1"/>
          </p:nvPr>
        </p:nvSpPr>
        <p:spPr>
          <a:xfrm>
            <a:off x="1935363" y="1967119"/>
            <a:ext cx="1255800" cy="11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400">
                <a:latin typeface="Cambria" panose="02040503050406030204" pitchFamily="18" charset="0"/>
                <a:ea typeface="Cambria" panose="02040503050406030204" pitchFamily="18" charset="0"/>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rPr dirty="0"/>
              <a:t>xx%</a:t>
            </a:r>
          </a:p>
        </p:txBody>
      </p:sp>
      <p:sp>
        <p:nvSpPr>
          <p:cNvPr id="1118" name="Google Shape;1118;p26"/>
          <p:cNvSpPr txBox="1">
            <a:spLocks noGrp="1"/>
          </p:cNvSpPr>
          <p:nvPr>
            <p:ph type="subTitle" idx="1"/>
          </p:nvPr>
        </p:nvSpPr>
        <p:spPr>
          <a:xfrm>
            <a:off x="3677013" y="2828211"/>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119" name="Google Shape;1119;p26"/>
          <p:cNvSpPr/>
          <p:nvPr/>
        </p:nvSpPr>
        <p:spPr>
          <a:xfrm>
            <a:off x="7580575" y="39412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2087775" y="4779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2399575" y="8988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42663" y="30597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4092475" y="60523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5716338" y="1088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915925" y="16562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6"/>
          <p:cNvGrpSpPr/>
          <p:nvPr/>
        </p:nvGrpSpPr>
        <p:grpSpPr>
          <a:xfrm>
            <a:off x="5450525" y="4284600"/>
            <a:ext cx="311900" cy="314700"/>
            <a:chOff x="8571050" y="1873050"/>
            <a:chExt cx="311900" cy="314700"/>
          </a:xfrm>
        </p:grpSpPr>
        <p:sp>
          <p:nvSpPr>
            <p:cNvPr id="1127" name="Google Shape;1127;p2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26"/>
          <p:cNvGrpSpPr/>
          <p:nvPr/>
        </p:nvGrpSpPr>
        <p:grpSpPr>
          <a:xfrm flipH="1">
            <a:off x="7917350" y="2521938"/>
            <a:ext cx="730975" cy="238525"/>
            <a:chOff x="3798300" y="2287225"/>
            <a:chExt cx="730975" cy="238525"/>
          </a:xfrm>
        </p:grpSpPr>
        <p:sp>
          <p:nvSpPr>
            <p:cNvPr id="1132" name="Google Shape;1132;p2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26"/>
          <p:cNvGrpSpPr/>
          <p:nvPr/>
        </p:nvGrpSpPr>
        <p:grpSpPr>
          <a:xfrm flipH="1">
            <a:off x="3129650" y="4135250"/>
            <a:ext cx="529900" cy="149350"/>
            <a:chOff x="3898800" y="2624300"/>
            <a:chExt cx="529900" cy="149350"/>
          </a:xfrm>
        </p:grpSpPr>
        <p:sp>
          <p:nvSpPr>
            <p:cNvPr id="1135" name="Google Shape;1135;p26"/>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453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3320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3600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reserve="1">
  <p:cSld name="Background 2">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712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reserve="1">
  <p:cSld name="Background 3">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3350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954200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48395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756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8"/>
        <p:cNvGrpSpPr/>
        <p:nvPr/>
      </p:nvGrpSpPr>
      <p:grpSpPr>
        <a:xfrm>
          <a:off x="0" y="0"/>
          <a:ext cx="0" cy="0"/>
          <a:chOff x="0" y="0"/>
          <a:chExt cx="0" cy="0"/>
        </a:xfrm>
      </p:grpSpPr>
      <p:sp>
        <p:nvSpPr>
          <p:cNvPr id="215" name="Google Shape;215;p6"/>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43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16" name="Google Shape;216;p6"/>
          <p:cNvSpPr/>
          <p:nvPr/>
        </p:nvSpPr>
        <p:spPr>
          <a:xfrm>
            <a:off x="4387775" y="48953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60150" y="8326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368488" y="374013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4317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753264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235499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489781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94216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2538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53177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22294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69285" indent="0" algn="ctr">
              <a:buNone/>
              <a:defRPr>
                <a:solidFill>
                  <a:schemeClr val="tx1">
                    <a:tint val="75000"/>
                  </a:schemeClr>
                </a:solidFill>
              </a:defRPr>
            </a:lvl2pPr>
            <a:lvl3pPr marL="738570" indent="0" algn="ctr">
              <a:buNone/>
              <a:defRPr>
                <a:solidFill>
                  <a:schemeClr val="tx1">
                    <a:tint val="75000"/>
                  </a:schemeClr>
                </a:solidFill>
              </a:defRPr>
            </a:lvl3pPr>
            <a:lvl4pPr marL="1107856" indent="0" algn="ctr">
              <a:buNone/>
              <a:defRPr>
                <a:solidFill>
                  <a:schemeClr val="tx1">
                    <a:tint val="75000"/>
                  </a:schemeClr>
                </a:solidFill>
              </a:defRPr>
            </a:lvl4pPr>
            <a:lvl5pPr marL="1477141" indent="0" algn="ctr">
              <a:buNone/>
              <a:defRPr>
                <a:solidFill>
                  <a:schemeClr val="tx1">
                    <a:tint val="75000"/>
                  </a:schemeClr>
                </a:solidFill>
              </a:defRPr>
            </a:lvl5pPr>
            <a:lvl6pPr marL="1846426" indent="0" algn="ctr">
              <a:buNone/>
              <a:defRPr>
                <a:solidFill>
                  <a:schemeClr val="tx1">
                    <a:tint val="75000"/>
                  </a:schemeClr>
                </a:solidFill>
              </a:defRPr>
            </a:lvl6pPr>
            <a:lvl7pPr marL="2215712" indent="0" algn="ctr">
              <a:buNone/>
              <a:defRPr>
                <a:solidFill>
                  <a:schemeClr val="tx1">
                    <a:tint val="75000"/>
                  </a:schemeClr>
                </a:solidFill>
              </a:defRPr>
            </a:lvl7pPr>
            <a:lvl8pPr marL="2584997" indent="0" algn="ctr">
              <a:buNone/>
              <a:defRPr>
                <a:solidFill>
                  <a:schemeClr val="tx1">
                    <a:tint val="75000"/>
                  </a:schemeClr>
                </a:solidFill>
              </a:defRPr>
            </a:lvl8pPr>
            <a:lvl9pPr marL="2954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490974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23703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atin typeface="Cambria" panose="02040503050406030204" pitchFamily="18" charset="0"/>
                <a:ea typeface="Cambria" panose="02040503050406030204" pitchFamily="18" charset="0"/>
              </a:defRPr>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dirty="0"/>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745512" y="4754762"/>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80487" y="439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21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633">
                <a:solidFill>
                  <a:schemeClr val="tx1">
                    <a:tint val="75000"/>
                  </a:schemeClr>
                </a:solidFill>
              </a:defRPr>
            </a:lvl1pPr>
            <a:lvl2pPr marL="369285" indent="0">
              <a:buNone/>
              <a:defRPr sz="1464">
                <a:solidFill>
                  <a:schemeClr val="tx1">
                    <a:tint val="75000"/>
                  </a:schemeClr>
                </a:solidFill>
              </a:defRPr>
            </a:lvl2pPr>
            <a:lvl3pPr marL="738570" indent="0">
              <a:buNone/>
              <a:defRPr sz="1295">
                <a:solidFill>
                  <a:schemeClr val="tx1">
                    <a:tint val="75000"/>
                  </a:schemeClr>
                </a:solidFill>
              </a:defRPr>
            </a:lvl3pPr>
            <a:lvl4pPr marL="1107856" indent="0">
              <a:buNone/>
              <a:defRPr sz="1126">
                <a:solidFill>
                  <a:schemeClr val="tx1">
                    <a:tint val="75000"/>
                  </a:schemeClr>
                </a:solidFill>
              </a:defRPr>
            </a:lvl4pPr>
            <a:lvl5pPr marL="1477141" indent="0">
              <a:buNone/>
              <a:defRPr sz="1126">
                <a:solidFill>
                  <a:schemeClr val="tx1">
                    <a:tint val="75000"/>
                  </a:schemeClr>
                </a:solidFill>
              </a:defRPr>
            </a:lvl5pPr>
            <a:lvl6pPr marL="1846426" indent="0">
              <a:buNone/>
              <a:defRPr sz="1126">
                <a:solidFill>
                  <a:schemeClr val="tx1">
                    <a:tint val="75000"/>
                  </a:schemeClr>
                </a:solidFill>
              </a:defRPr>
            </a:lvl6pPr>
            <a:lvl7pPr marL="2215712" indent="0">
              <a:buNone/>
              <a:defRPr sz="1126">
                <a:solidFill>
                  <a:schemeClr val="tx1">
                    <a:tint val="75000"/>
                  </a:schemeClr>
                </a:solidFill>
              </a:defRPr>
            </a:lvl7pPr>
            <a:lvl8pPr marL="2584997" indent="0">
              <a:buNone/>
              <a:defRPr sz="1126">
                <a:solidFill>
                  <a:schemeClr val="tx1">
                    <a:tint val="75000"/>
                  </a:schemeClr>
                </a:solidFill>
              </a:defRPr>
            </a:lvl8pPr>
            <a:lvl9pPr marL="2954282" indent="0">
              <a:buNone/>
              <a:defRPr sz="11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586805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252"/>
            </a:lvl1pPr>
            <a:lvl2pPr>
              <a:defRPr sz="1915"/>
            </a:lvl2pPr>
            <a:lvl3pPr>
              <a:defRPr sz="1633"/>
            </a:lvl3pPr>
            <a:lvl4pPr>
              <a:defRPr sz="1464"/>
            </a:lvl4pPr>
            <a:lvl5pPr>
              <a:defRPr sz="1464"/>
            </a:lvl5pPr>
            <a:lvl6pPr>
              <a:defRPr sz="1464"/>
            </a:lvl6pPr>
            <a:lvl7pPr>
              <a:defRPr sz="1464"/>
            </a:lvl7pPr>
            <a:lvl8pPr>
              <a:defRPr sz="1464"/>
            </a:lvl8pPr>
            <a:lvl9pPr>
              <a:defRPr sz="14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252"/>
            </a:lvl1pPr>
            <a:lvl2pPr>
              <a:defRPr sz="1915"/>
            </a:lvl2pPr>
            <a:lvl3pPr>
              <a:defRPr sz="1633"/>
            </a:lvl3pPr>
            <a:lvl4pPr>
              <a:defRPr sz="1464"/>
            </a:lvl4pPr>
            <a:lvl5pPr>
              <a:defRPr sz="1464"/>
            </a:lvl5pPr>
            <a:lvl6pPr>
              <a:defRPr sz="1464"/>
            </a:lvl6pPr>
            <a:lvl7pPr>
              <a:defRPr sz="1464"/>
            </a:lvl7pPr>
            <a:lvl8pPr>
              <a:defRPr sz="1464"/>
            </a:lvl8pPr>
            <a:lvl9pPr>
              <a:defRPr sz="14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E6027-A882-422D-A9D1-F849DA847806}"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746447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6"/>
            <a:ext cx="4040188" cy="479822"/>
          </a:xfrm>
        </p:spPr>
        <p:txBody>
          <a:bodyPr anchor="b"/>
          <a:lstStyle>
            <a:lvl1pPr marL="0" indent="0">
              <a:buNone/>
              <a:defRPr sz="1915" b="1"/>
            </a:lvl1pPr>
            <a:lvl2pPr marL="369285" indent="0">
              <a:buNone/>
              <a:defRPr sz="1633" b="1"/>
            </a:lvl2pPr>
            <a:lvl3pPr marL="738570" indent="0">
              <a:buNone/>
              <a:defRPr sz="1464" b="1"/>
            </a:lvl3pPr>
            <a:lvl4pPr marL="1107856" indent="0">
              <a:buNone/>
              <a:defRPr sz="1295" b="1"/>
            </a:lvl4pPr>
            <a:lvl5pPr marL="1477141" indent="0">
              <a:buNone/>
              <a:defRPr sz="1295" b="1"/>
            </a:lvl5pPr>
            <a:lvl6pPr marL="1846426" indent="0">
              <a:buNone/>
              <a:defRPr sz="1295" b="1"/>
            </a:lvl6pPr>
            <a:lvl7pPr marL="2215712" indent="0">
              <a:buNone/>
              <a:defRPr sz="1295" b="1"/>
            </a:lvl7pPr>
            <a:lvl8pPr marL="2584997" indent="0">
              <a:buNone/>
              <a:defRPr sz="1295" b="1"/>
            </a:lvl8pPr>
            <a:lvl9pPr marL="2954282" indent="0">
              <a:buNone/>
              <a:defRPr sz="129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915"/>
            </a:lvl1pPr>
            <a:lvl2pPr>
              <a:defRPr sz="1633"/>
            </a:lvl2pPr>
            <a:lvl3pPr>
              <a:defRPr sz="1464"/>
            </a:lvl3pPr>
            <a:lvl4pPr>
              <a:defRPr sz="1295"/>
            </a:lvl4pPr>
            <a:lvl5pPr>
              <a:defRPr sz="1295"/>
            </a:lvl5pPr>
            <a:lvl6pPr>
              <a:defRPr sz="1295"/>
            </a:lvl6pPr>
            <a:lvl7pPr>
              <a:defRPr sz="1295"/>
            </a:lvl7pPr>
            <a:lvl8pPr>
              <a:defRPr sz="1295"/>
            </a:lvl8pPr>
            <a:lvl9pPr>
              <a:defRPr sz="1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6"/>
            <a:ext cx="4041775" cy="479822"/>
          </a:xfrm>
        </p:spPr>
        <p:txBody>
          <a:bodyPr anchor="b"/>
          <a:lstStyle>
            <a:lvl1pPr marL="0" indent="0">
              <a:buNone/>
              <a:defRPr sz="1915" b="1"/>
            </a:lvl1pPr>
            <a:lvl2pPr marL="369285" indent="0">
              <a:buNone/>
              <a:defRPr sz="1633" b="1"/>
            </a:lvl2pPr>
            <a:lvl3pPr marL="738570" indent="0">
              <a:buNone/>
              <a:defRPr sz="1464" b="1"/>
            </a:lvl3pPr>
            <a:lvl4pPr marL="1107856" indent="0">
              <a:buNone/>
              <a:defRPr sz="1295" b="1"/>
            </a:lvl4pPr>
            <a:lvl5pPr marL="1477141" indent="0">
              <a:buNone/>
              <a:defRPr sz="1295" b="1"/>
            </a:lvl5pPr>
            <a:lvl6pPr marL="1846426" indent="0">
              <a:buNone/>
              <a:defRPr sz="1295" b="1"/>
            </a:lvl6pPr>
            <a:lvl7pPr marL="2215712" indent="0">
              <a:buNone/>
              <a:defRPr sz="1295" b="1"/>
            </a:lvl7pPr>
            <a:lvl8pPr marL="2584997" indent="0">
              <a:buNone/>
              <a:defRPr sz="1295" b="1"/>
            </a:lvl8pPr>
            <a:lvl9pPr marL="2954282" indent="0">
              <a:buNone/>
              <a:defRPr sz="1295"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915"/>
            </a:lvl1pPr>
            <a:lvl2pPr>
              <a:defRPr sz="1633"/>
            </a:lvl2pPr>
            <a:lvl3pPr>
              <a:defRPr sz="1464"/>
            </a:lvl3pPr>
            <a:lvl4pPr>
              <a:defRPr sz="1295"/>
            </a:lvl4pPr>
            <a:lvl5pPr>
              <a:defRPr sz="1295"/>
            </a:lvl5pPr>
            <a:lvl6pPr>
              <a:defRPr sz="1295"/>
            </a:lvl6pPr>
            <a:lvl7pPr>
              <a:defRPr sz="1295"/>
            </a:lvl7pPr>
            <a:lvl8pPr>
              <a:defRPr sz="1295"/>
            </a:lvl8pPr>
            <a:lvl9pPr>
              <a:defRPr sz="12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E6027-A882-422D-A9D1-F849DA847806}"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821071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E6027-A882-422D-A9D1-F849DA847806}"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541441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E6027-A882-422D-A9D1-F849DA847806}"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617563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6"/>
            <a:ext cx="3008313" cy="871539"/>
          </a:xfrm>
        </p:spPr>
        <p:txBody>
          <a:bodyPr anchor="b"/>
          <a:lstStyle>
            <a:lvl1pPr algn="l">
              <a:defRPr sz="1633"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590"/>
            </a:lvl1pPr>
            <a:lvl2pPr>
              <a:defRPr sz="2252"/>
            </a:lvl2pPr>
            <a:lvl3pPr>
              <a:defRPr sz="191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126"/>
            </a:lvl1pPr>
            <a:lvl2pPr marL="369285" indent="0">
              <a:buNone/>
              <a:defRPr sz="957"/>
            </a:lvl2pPr>
            <a:lvl3pPr marL="738570" indent="0">
              <a:buNone/>
              <a:defRPr sz="788"/>
            </a:lvl3pPr>
            <a:lvl4pPr marL="1107856" indent="0">
              <a:buNone/>
              <a:defRPr sz="732"/>
            </a:lvl4pPr>
            <a:lvl5pPr marL="1477141" indent="0">
              <a:buNone/>
              <a:defRPr sz="732"/>
            </a:lvl5pPr>
            <a:lvl6pPr marL="1846426" indent="0">
              <a:buNone/>
              <a:defRPr sz="732"/>
            </a:lvl6pPr>
            <a:lvl7pPr marL="2215712" indent="0">
              <a:buNone/>
              <a:defRPr sz="732"/>
            </a:lvl7pPr>
            <a:lvl8pPr marL="2584997" indent="0">
              <a:buNone/>
              <a:defRPr sz="732"/>
            </a:lvl8pPr>
            <a:lvl9pPr marL="2954282"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93616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633"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590"/>
            </a:lvl1pPr>
            <a:lvl2pPr marL="369285" indent="0">
              <a:buNone/>
              <a:defRPr sz="2252"/>
            </a:lvl2pPr>
            <a:lvl3pPr marL="738570" indent="0">
              <a:buNone/>
              <a:defRPr sz="1915"/>
            </a:lvl3pPr>
            <a:lvl4pPr marL="1107856" indent="0">
              <a:buNone/>
              <a:defRPr sz="1633"/>
            </a:lvl4pPr>
            <a:lvl5pPr marL="1477141" indent="0">
              <a:buNone/>
              <a:defRPr sz="1633"/>
            </a:lvl5pPr>
            <a:lvl6pPr marL="1846426" indent="0">
              <a:buNone/>
              <a:defRPr sz="1633"/>
            </a:lvl6pPr>
            <a:lvl7pPr marL="2215712" indent="0">
              <a:buNone/>
              <a:defRPr sz="1633"/>
            </a:lvl7pPr>
            <a:lvl8pPr marL="2584997" indent="0">
              <a:buNone/>
              <a:defRPr sz="1633"/>
            </a:lvl8pPr>
            <a:lvl9pPr marL="2954282" indent="0">
              <a:buNone/>
              <a:defRPr sz="1633"/>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126"/>
            </a:lvl1pPr>
            <a:lvl2pPr marL="369285" indent="0">
              <a:buNone/>
              <a:defRPr sz="957"/>
            </a:lvl2pPr>
            <a:lvl3pPr marL="738570" indent="0">
              <a:buNone/>
              <a:defRPr sz="788"/>
            </a:lvl3pPr>
            <a:lvl4pPr marL="1107856" indent="0">
              <a:buNone/>
              <a:defRPr sz="732"/>
            </a:lvl4pPr>
            <a:lvl5pPr marL="1477141" indent="0">
              <a:buNone/>
              <a:defRPr sz="732"/>
            </a:lvl5pPr>
            <a:lvl6pPr marL="1846426" indent="0">
              <a:buNone/>
              <a:defRPr sz="732"/>
            </a:lvl6pPr>
            <a:lvl7pPr marL="2215712" indent="0">
              <a:buNone/>
              <a:defRPr sz="732"/>
            </a:lvl7pPr>
            <a:lvl8pPr marL="2584997" indent="0">
              <a:buNone/>
              <a:defRPr sz="732"/>
            </a:lvl8pPr>
            <a:lvl9pPr marL="2954282"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010695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949989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61763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latin typeface="Cambria" panose="02040503050406030204" pitchFamily="18" charset="0"/>
                <a:ea typeface="Cambria" panose="02040503050406030204"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860254" y="223144"/>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4"/>
        <p:cNvGrpSpPr/>
        <p:nvPr/>
      </p:nvGrpSpPr>
      <p:grpSpPr>
        <a:xfrm>
          <a:off x="0" y="0"/>
          <a:ext cx="0" cy="0"/>
          <a:chOff x="0" y="0"/>
          <a:chExt cx="0" cy="0"/>
        </a:xfrm>
      </p:grpSpPr>
      <p:sp>
        <p:nvSpPr>
          <p:cNvPr id="351" name="Google Shape;351;p9"/>
          <p:cNvSpPr txBox="1">
            <a:spLocks noGrp="1"/>
          </p:cNvSpPr>
          <p:nvPr>
            <p:ph type="body" idx="1"/>
          </p:nvPr>
        </p:nvSpPr>
        <p:spPr>
          <a:xfrm>
            <a:off x="4572000" y="951150"/>
            <a:ext cx="3858600" cy="3241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317500">
              <a:spcBef>
                <a:spcPts val="0"/>
              </a:spcBef>
              <a:spcAft>
                <a:spcPts val="0"/>
              </a:spcAft>
              <a:buClr>
                <a:schemeClr val="accent2"/>
              </a:buClr>
              <a:buSzPts val="1400"/>
              <a:buChar char="●"/>
              <a:defRPr sz="1600">
                <a:latin typeface="Cambria" panose="02040503050406030204" pitchFamily="18" charset="0"/>
                <a:ea typeface="Cambria" panose="02040503050406030204" pitchFamily="18"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52" name="Google Shape;352;p9"/>
          <p:cNvSpPr txBox="1">
            <a:spLocks noGrp="1"/>
          </p:cNvSpPr>
          <p:nvPr>
            <p:ph type="title"/>
          </p:nvPr>
        </p:nvSpPr>
        <p:spPr>
          <a:xfrm flipH="1">
            <a:off x="799350" y="1520229"/>
            <a:ext cx="2949900" cy="595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300"/>
              <a:buNone/>
              <a:defRPr sz="4700">
                <a:latin typeface="Cambria" panose="02040503050406030204" pitchFamily="18" charset="0"/>
                <a:ea typeface="Cambria" panose="02040503050406030204" pitchFamily="18" charset="0"/>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dirty="0"/>
          </a:p>
        </p:txBody>
      </p:sp>
      <p:sp>
        <p:nvSpPr>
          <p:cNvPr id="353" name="Google Shape;353;p9"/>
          <p:cNvSpPr txBox="1">
            <a:spLocks noGrp="1"/>
          </p:cNvSpPr>
          <p:nvPr>
            <p:ph type="subTitle" idx="2"/>
          </p:nvPr>
        </p:nvSpPr>
        <p:spPr>
          <a:xfrm flipH="1">
            <a:off x="799825" y="2333204"/>
            <a:ext cx="2949900" cy="138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mbria" panose="02040503050406030204" pitchFamily="18" charset="0"/>
                <a:ea typeface="Cambria" panose="02040503050406030204" pitchFamily="18"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55" name="Google Shape;355;p9"/>
          <p:cNvSpPr/>
          <p:nvPr/>
        </p:nvSpPr>
        <p:spPr>
          <a:xfrm>
            <a:off x="1689363"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231975" y="28904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8557800" y="46747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5936938" y="45333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pic>
        <p:nvPicPr>
          <p:cNvPr id="1032" name="Picture 8" descr="Màu Xanh Nhạt Đơn Giản Màu Pastel Mềm Mại Cho Nền Màu Xanh Trơn Cho Hình Nền  Màu Xanh Pastel Hình minh họa Sẵn có - Tải xuống Hình ảnh Ngay bây">
            <a:extLst>
              <a:ext uri="{FF2B5EF4-FFF2-40B4-BE49-F238E27FC236}">
                <a16:creationId xmlns:a16="http://schemas.microsoft.com/office/drawing/2014/main" id="{5DA610B9-3F93-48DD-B19B-56D13552F411}"/>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0" r:id="rId11"/>
    <p:sldLayoutId id="2147483662" r:id="rId12"/>
    <p:sldLayoutId id="2147483663" r:id="rId13"/>
    <p:sldLayoutId id="2147483666" r:id="rId14"/>
    <p:sldLayoutId id="2147483667" r:id="rId15"/>
    <p:sldLayoutId id="2147483668" r:id="rId16"/>
    <p:sldLayoutId id="2147483670" r:id="rId17"/>
    <p:sldLayoutId id="2147483671" r:id="rId18"/>
    <p:sldLayoutId id="2147483672" r:id="rId19"/>
    <p:sldLayoutId id="2147483685" r:id="rId20"/>
    <p:sldLayoutId id="2147483686" r:id="rId21"/>
    <p:sldLayoutId id="2147483687" r:id="rId22"/>
    <p:sldLayoutId id="214748368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dirty="0"/>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dirty="0"/>
          </a:p>
        </p:txBody>
      </p:sp>
    </p:spTree>
    <p:extLst>
      <p:ext uri="{BB962C8B-B14F-4D97-AF65-F5344CB8AC3E}">
        <p14:creationId xmlns:p14="http://schemas.microsoft.com/office/powerpoint/2010/main" val="271116155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mbria" panose="02040503050406030204" pitchFamily="18" charset="0"/>
          <a:ea typeface="Cambria" panose="0204050305040603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F6199F-9AE4-45D4-B2DC-EE9C8D19449C}" type="datetimeFigureOut">
              <a:rPr lang="en-US" smtClean="0"/>
              <a:t>2/8/2024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3171379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3"/>
            <a:ext cx="2133600" cy="273844"/>
          </a:xfrm>
          <a:prstGeom prst="rect">
            <a:avLst/>
          </a:prstGeom>
        </p:spPr>
        <p:txBody>
          <a:bodyPr vert="horz" lIns="131162" tIns="65581" rIns="131162" bIns="65581" rtlCol="0" anchor="ctr"/>
          <a:lstStyle>
            <a:lvl1pPr algn="l">
              <a:defRPr sz="957">
                <a:solidFill>
                  <a:schemeClr val="tx1">
                    <a:tint val="75000"/>
                  </a:schemeClr>
                </a:solidFill>
              </a:defRPr>
            </a:lvl1pPr>
          </a:lstStyle>
          <a:p>
            <a:fld id="{095E6027-A882-422D-A9D1-F849DA847806}" type="datetimeFigureOut">
              <a:rPr lang="en-US" smtClean="0"/>
              <a:t>2/8/2024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31162" tIns="65581" rIns="131162" bIns="65581" rtlCol="0" anchor="ctr"/>
          <a:lstStyle>
            <a:lvl1pPr algn="ctr">
              <a:defRPr sz="95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31162" tIns="65581" rIns="131162" bIns="65581" rtlCol="0" anchor="ctr"/>
          <a:lstStyle>
            <a:lvl1pPr algn="r">
              <a:defRPr sz="957">
                <a:solidFill>
                  <a:schemeClr val="tx1">
                    <a:tint val="75000"/>
                  </a:schemeClr>
                </a:solidFill>
              </a:defRPr>
            </a:lvl1pPr>
          </a:lstStyle>
          <a:p>
            <a:fld id="{E8B9FE83-06E5-4D2A-99AD-2ACE8CEC4484}" type="slidenum">
              <a:rPr lang="en-US" smtClean="0"/>
              <a:t>‹#›</a:t>
            </a:fld>
            <a:endParaRPr lang="en-US"/>
          </a:p>
        </p:txBody>
      </p:sp>
    </p:spTree>
    <p:extLst>
      <p:ext uri="{BB962C8B-B14F-4D97-AF65-F5344CB8AC3E}">
        <p14:creationId xmlns:p14="http://schemas.microsoft.com/office/powerpoint/2010/main" val="35895666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738570" rtl="0" eaLnBrk="1" latinLnBrk="0" hangingPunct="1">
        <a:spcBef>
          <a:spcPct val="0"/>
        </a:spcBef>
        <a:buNone/>
        <a:defRPr sz="3548" kern="1200">
          <a:solidFill>
            <a:schemeClr val="tx1"/>
          </a:solidFill>
          <a:latin typeface="+mj-lt"/>
          <a:ea typeface="+mj-ea"/>
          <a:cs typeface="+mj-cs"/>
        </a:defRPr>
      </a:lvl1pPr>
    </p:titleStyle>
    <p:bodyStyle>
      <a:lvl1pPr marL="276964" indent="-276964" algn="l" defTabSz="738570" rtl="0" eaLnBrk="1" latinLnBrk="0" hangingPunct="1">
        <a:spcBef>
          <a:spcPct val="20000"/>
        </a:spcBef>
        <a:buFont typeface="Arial" panose="020B0604020202020204" pitchFamily="34" charset="0"/>
        <a:buChar char="•"/>
        <a:defRPr sz="2590" kern="1200">
          <a:solidFill>
            <a:schemeClr val="tx1"/>
          </a:solidFill>
          <a:latin typeface="+mn-lt"/>
          <a:ea typeface="+mn-ea"/>
          <a:cs typeface="+mn-cs"/>
        </a:defRPr>
      </a:lvl1pPr>
      <a:lvl2pPr marL="600088" indent="-230803" algn="l" defTabSz="738570" rtl="0" eaLnBrk="1" latinLnBrk="0" hangingPunct="1">
        <a:spcBef>
          <a:spcPct val="20000"/>
        </a:spcBef>
        <a:buFont typeface="Arial" panose="020B0604020202020204" pitchFamily="34" charset="0"/>
        <a:buChar char="–"/>
        <a:defRPr sz="2252" kern="1200">
          <a:solidFill>
            <a:schemeClr val="tx1"/>
          </a:solidFill>
          <a:latin typeface="+mn-lt"/>
          <a:ea typeface="+mn-ea"/>
          <a:cs typeface="+mn-cs"/>
        </a:defRPr>
      </a:lvl2pPr>
      <a:lvl3pPr marL="923213" indent="-184643" algn="l" defTabSz="738570" rtl="0" eaLnBrk="1" latinLnBrk="0" hangingPunct="1">
        <a:spcBef>
          <a:spcPct val="20000"/>
        </a:spcBef>
        <a:buFont typeface="Arial" panose="020B0604020202020204" pitchFamily="34" charset="0"/>
        <a:buChar char="•"/>
        <a:defRPr sz="1915" kern="1200">
          <a:solidFill>
            <a:schemeClr val="tx1"/>
          </a:solidFill>
          <a:latin typeface="+mn-lt"/>
          <a:ea typeface="+mn-ea"/>
          <a:cs typeface="+mn-cs"/>
        </a:defRPr>
      </a:lvl3pPr>
      <a:lvl4pPr marL="1292499"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4pPr>
      <a:lvl5pPr marL="1661784"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5pPr>
      <a:lvl6pPr marL="2031069"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6pPr>
      <a:lvl7pPr marL="2400355"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7pPr>
      <a:lvl8pPr marL="2769640"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8pPr>
      <a:lvl9pPr marL="3138925" indent="-184643" algn="l" defTabSz="738570" rtl="0" eaLnBrk="1" latinLnBrk="0" hangingPunct="1">
        <a:spcBef>
          <a:spcPct val="20000"/>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738570" rtl="0" eaLnBrk="1" latinLnBrk="0" hangingPunct="1">
        <a:defRPr sz="1464" kern="1200">
          <a:solidFill>
            <a:schemeClr val="tx1"/>
          </a:solidFill>
          <a:latin typeface="+mn-lt"/>
          <a:ea typeface="+mn-ea"/>
          <a:cs typeface="+mn-cs"/>
        </a:defRPr>
      </a:lvl1pPr>
      <a:lvl2pPr marL="369285" algn="l" defTabSz="738570" rtl="0" eaLnBrk="1" latinLnBrk="0" hangingPunct="1">
        <a:defRPr sz="1464" kern="1200">
          <a:solidFill>
            <a:schemeClr val="tx1"/>
          </a:solidFill>
          <a:latin typeface="+mn-lt"/>
          <a:ea typeface="+mn-ea"/>
          <a:cs typeface="+mn-cs"/>
        </a:defRPr>
      </a:lvl2pPr>
      <a:lvl3pPr marL="738570" algn="l" defTabSz="738570" rtl="0" eaLnBrk="1" latinLnBrk="0" hangingPunct="1">
        <a:defRPr sz="1464" kern="1200">
          <a:solidFill>
            <a:schemeClr val="tx1"/>
          </a:solidFill>
          <a:latin typeface="+mn-lt"/>
          <a:ea typeface="+mn-ea"/>
          <a:cs typeface="+mn-cs"/>
        </a:defRPr>
      </a:lvl3pPr>
      <a:lvl4pPr marL="1107856" algn="l" defTabSz="738570" rtl="0" eaLnBrk="1" latinLnBrk="0" hangingPunct="1">
        <a:defRPr sz="1464" kern="1200">
          <a:solidFill>
            <a:schemeClr val="tx1"/>
          </a:solidFill>
          <a:latin typeface="+mn-lt"/>
          <a:ea typeface="+mn-ea"/>
          <a:cs typeface="+mn-cs"/>
        </a:defRPr>
      </a:lvl4pPr>
      <a:lvl5pPr marL="1477141" algn="l" defTabSz="738570" rtl="0" eaLnBrk="1" latinLnBrk="0" hangingPunct="1">
        <a:defRPr sz="1464" kern="1200">
          <a:solidFill>
            <a:schemeClr val="tx1"/>
          </a:solidFill>
          <a:latin typeface="+mn-lt"/>
          <a:ea typeface="+mn-ea"/>
          <a:cs typeface="+mn-cs"/>
        </a:defRPr>
      </a:lvl5pPr>
      <a:lvl6pPr marL="1846426" algn="l" defTabSz="738570" rtl="0" eaLnBrk="1" latinLnBrk="0" hangingPunct="1">
        <a:defRPr sz="1464" kern="1200">
          <a:solidFill>
            <a:schemeClr val="tx1"/>
          </a:solidFill>
          <a:latin typeface="+mn-lt"/>
          <a:ea typeface="+mn-ea"/>
          <a:cs typeface="+mn-cs"/>
        </a:defRPr>
      </a:lvl6pPr>
      <a:lvl7pPr marL="2215712" algn="l" defTabSz="738570" rtl="0" eaLnBrk="1" latinLnBrk="0" hangingPunct="1">
        <a:defRPr sz="1464" kern="1200">
          <a:solidFill>
            <a:schemeClr val="tx1"/>
          </a:solidFill>
          <a:latin typeface="+mn-lt"/>
          <a:ea typeface="+mn-ea"/>
          <a:cs typeface="+mn-cs"/>
        </a:defRPr>
      </a:lvl7pPr>
      <a:lvl8pPr marL="2584997" algn="l" defTabSz="738570" rtl="0" eaLnBrk="1" latinLnBrk="0" hangingPunct="1">
        <a:defRPr sz="1464" kern="1200">
          <a:solidFill>
            <a:schemeClr val="tx1"/>
          </a:solidFill>
          <a:latin typeface="+mn-lt"/>
          <a:ea typeface="+mn-ea"/>
          <a:cs typeface="+mn-cs"/>
        </a:defRPr>
      </a:lvl8pPr>
      <a:lvl9pPr marL="2954282" algn="l" defTabSz="738570" rtl="0" eaLnBrk="1" latinLnBrk="0" hangingPunct="1">
        <a:defRPr sz="14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slideLayout" Target="../slideLayouts/slideLayout47.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4.wdp"/><Relationship Id="rId24" Type="http://schemas.openxmlformats.org/officeDocument/2006/relationships/image" Target="../media/image13.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10" Type="http://schemas.openxmlformats.org/officeDocument/2006/relationships/image" Target="../media/image6.png"/><Relationship Id="rId19" Type="http://schemas.microsoft.com/office/2007/relationships/hdphoto" Target="../media/hdphoto8.wdp"/><Relationship Id="rId31" Type="http://schemas.openxmlformats.org/officeDocument/2006/relationships/image" Target="../media/image17.png"/><Relationship Id="rId4" Type="http://schemas.openxmlformats.org/officeDocument/2006/relationships/image" Target="../media/image3.jpeg"/><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2.gi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gi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7.xml"/><Relationship Id="rId5" Type="http://schemas.openxmlformats.org/officeDocument/2006/relationships/image" Target="../media/image20.png"/><Relationship Id="rId4" Type="http://schemas.microsoft.com/office/2007/relationships/hdphoto" Target="../media/hdphoto14.wdp"/></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2.gif"/></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8.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slide" Target="slide7.xml"/><Relationship Id="rId26" Type="http://schemas.openxmlformats.org/officeDocument/2006/relationships/image" Target="../media/image13.png"/><Relationship Id="rId39" Type="http://schemas.microsoft.com/office/2007/relationships/hdphoto" Target="../media/hdphoto25.wdp"/><Relationship Id="rId21" Type="http://schemas.openxmlformats.org/officeDocument/2006/relationships/image" Target="../media/image10.png"/><Relationship Id="rId34" Type="http://schemas.openxmlformats.org/officeDocument/2006/relationships/image" Target="../media/image32.png"/><Relationship Id="rId42" Type="http://schemas.openxmlformats.org/officeDocument/2006/relationships/image" Target="../media/image36.png"/><Relationship Id="rId7" Type="http://schemas.openxmlformats.org/officeDocument/2006/relationships/image" Target="../media/image23.png"/><Relationship Id="rId2" Type="http://schemas.openxmlformats.org/officeDocument/2006/relationships/image" Target="../media/image18.jpeg"/><Relationship Id="rId16" Type="http://schemas.microsoft.com/office/2007/relationships/hdphoto" Target="../media/hdphoto9.wdp"/><Relationship Id="rId29" Type="http://schemas.microsoft.com/office/2007/relationships/hdphoto" Target="../media/hdphoto21.wdp"/><Relationship Id="rId1" Type="http://schemas.openxmlformats.org/officeDocument/2006/relationships/slideLayout" Target="../slideLayouts/slideLayout47.xml"/><Relationship Id="rId6" Type="http://schemas.microsoft.com/office/2007/relationships/hdphoto" Target="../media/hdphoto16.wdp"/><Relationship Id="rId11" Type="http://schemas.openxmlformats.org/officeDocument/2006/relationships/image" Target="../media/image25.png"/><Relationship Id="rId24" Type="http://schemas.openxmlformats.org/officeDocument/2006/relationships/image" Target="../media/image29.png"/><Relationship Id="rId32" Type="http://schemas.openxmlformats.org/officeDocument/2006/relationships/image" Target="../media/image14.png"/><Relationship Id="rId37" Type="http://schemas.microsoft.com/office/2007/relationships/hdphoto" Target="../media/hdphoto24.wdp"/><Relationship Id="rId40" Type="http://schemas.openxmlformats.org/officeDocument/2006/relationships/image" Target="../media/image35.png"/><Relationship Id="rId45" Type="http://schemas.openxmlformats.org/officeDocument/2006/relationships/image" Target="../media/image20.png"/><Relationship Id="rId5" Type="http://schemas.openxmlformats.org/officeDocument/2006/relationships/image" Target="../media/image22.png"/><Relationship Id="rId15" Type="http://schemas.openxmlformats.org/officeDocument/2006/relationships/image" Target="../media/image11.png"/><Relationship Id="rId23" Type="http://schemas.openxmlformats.org/officeDocument/2006/relationships/slide" Target="slide8.xml"/><Relationship Id="rId28" Type="http://schemas.openxmlformats.org/officeDocument/2006/relationships/image" Target="../media/image30.png"/><Relationship Id="rId36" Type="http://schemas.openxmlformats.org/officeDocument/2006/relationships/image" Target="../media/image33.png"/><Relationship Id="rId10" Type="http://schemas.microsoft.com/office/2007/relationships/hdphoto" Target="../media/hdphoto18.wdp"/><Relationship Id="rId19" Type="http://schemas.openxmlformats.org/officeDocument/2006/relationships/image" Target="../media/image28.png"/><Relationship Id="rId31" Type="http://schemas.microsoft.com/office/2007/relationships/hdphoto" Target="../media/hdphoto22.wdp"/><Relationship Id="rId44" Type="http://schemas.openxmlformats.org/officeDocument/2006/relationships/slide" Target="slide9.xml"/><Relationship Id="rId4" Type="http://schemas.microsoft.com/office/2007/relationships/hdphoto" Target="../media/hdphoto15.wdp"/><Relationship Id="rId9" Type="http://schemas.openxmlformats.org/officeDocument/2006/relationships/image" Target="../media/image24.png"/><Relationship Id="rId14" Type="http://schemas.openxmlformats.org/officeDocument/2006/relationships/slide" Target="slide5.xml"/><Relationship Id="rId22" Type="http://schemas.microsoft.com/office/2007/relationships/hdphoto" Target="../media/hdphoto8.wdp"/><Relationship Id="rId27" Type="http://schemas.microsoft.com/office/2007/relationships/hdphoto" Target="../media/hdphoto11.wdp"/><Relationship Id="rId30" Type="http://schemas.openxmlformats.org/officeDocument/2006/relationships/image" Target="../media/image31.png"/><Relationship Id="rId35" Type="http://schemas.microsoft.com/office/2007/relationships/hdphoto" Target="../media/hdphoto23.wdp"/><Relationship Id="rId43" Type="http://schemas.microsoft.com/office/2007/relationships/hdphoto" Target="../media/hdphoto27.wdp"/><Relationship Id="rId8" Type="http://schemas.microsoft.com/office/2007/relationships/hdphoto" Target="../media/hdphoto17.wdp"/><Relationship Id="rId3" Type="http://schemas.openxmlformats.org/officeDocument/2006/relationships/image" Target="../media/image21.png"/><Relationship Id="rId12" Type="http://schemas.microsoft.com/office/2007/relationships/hdphoto" Target="../media/hdphoto19.wdp"/><Relationship Id="rId17" Type="http://schemas.openxmlformats.org/officeDocument/2006/relationships/image" Target="../media/image27.png"/><Relationship Id="rId25" Type="http://schemas.microsoft.com/office/2007/relationships/hdphoto" Target="../media/hdphoto20.wdp"/><Relationship Id="rId33" Type="http://schemas.microsoft.com/office/2007/relationships/hdphoto" Target="../media/hdphoto12.wdp"/><Relationship Id="rId38" Type="http://schemas.openxmlformats.org/officeDocument/2006/relationships/image" Target="../media/image34.png"/><Relationship Id="rId20" Type="http://schemas.openxmlformats.org/officeDocument/2006/relationships/slide" Target="slide6.xml"/><Relationship Id="rId41" Type="http://schemas.microsoft.com/office/2007/relationships/hdphoto" Target="../media/hdphoto26.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7.png"/><Relationship Id="rId5" Type="http://schemas.openxmlformats.org/officeDocument/2006/relationships/slide" Target="slide44.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slide" Target="slide48.xml"/><Relationship Id="rId3" Type="http://schemas.openxmlformats.org/officeDocument/2006/relationships/slideLayout" Target="../slideLayouts/slideLayout58.xml"/><Relationship Id="rId21" Type="http://schemas.openxmlformats.org/officeDocument/2006/relationships/slide" Target="slide49.xml"/><Relationship Id="rId7" Type="http://schemas.microsoft.com/office/2007/relationships/hdphoto" Target="../media/hdphoto29.wdp"/><Relationship Id="rId12" Type="http://schemas.openxmlformats.org/officeDocument/2006/relationships/image" Target="../media/image84.png"/><Relationship Id="rId17" Type="http://schemas.openxmlformats.org/officeDocument/2006/relationships/slide" Target="slide47.xml"/><Relationship Id="rId2" Type="http://schemas.microsoft.com/office/2007/relationships/media" Target="../media/media3.mp3"/><Relationship Id="rId16" Type="http://schemas.openxmlformats.org/officeDocument/2006/relationships/slide" Target="slide46.xml"/><Relationship Id="rId20" Type="http://schemas.openxmlformats.org/officeDocument/2006/relationships/image" Target="../media/image77.png"/><Relationship Id="rId1" Type="http://schemas.openxmlformats.org/officeDocument/2006/relationships/audio" Target="NULL" TargetMode="Externa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gif"/><Relationship Id="rId15" Type="http://schemas.openxmlformats.org/officeDocument/2006/relationships/slide" Target="slide45.xml"/><Relationship Id="rId10" Type="http://schemas.openxmlformats.org/officeDocument/2006/relationships/image" Target="../media/image82.png"/><Relationship Id="rId19" Type="http://schemas.openxmlformats.org/officeDocument/2006/relationships/image" Target="../media/image87.png"/><Relationship Id="rId4" Type="http://schemas.openxmlformats.org/officeDocument/2006/relationships/notesSlide" Target="../notesSlides/notesSlide23.xml"/><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58.xml"/><Relationship Id="rId6" Type="http://schemas.openxmlformats.org/officeDocument/2006/relationships/image" Target="../media/image92.png"/><Relationship Id="rId5" Type="http://schemas.openxmlformats.org/officeDocument/2006/relationships/slide" Target="slide44.xml"/><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7.png"/><Relationship Id="rId4" Type="http://schemas.microsoft.com/office/2007/relationships/hdphoto" Target="../media/hdphoto14.wdp"/></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97.gif"/><Relationship Id="rId4" Type="http://schemas.openxmlformats.org/officeDocument/2006/relationships/image" Target="../media/image96.gif"/></Relationships>
</file>

<file path=ppt/slides/_rels/slide5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8.png"/><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image" Target="../media/image20.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39.png"/><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descr="n28 SP Ly k27"/>
          <p:cNvSpPr txBox="1">
            <a:spLocks noGrp="1"/>
          </p:cNvSpPr>
          <p:nvPr>
            <p:ph type="ctrTitle" idx="4294967295"/>
          </p:nvPr>
        </p:nvSpPr>
        <p:spPr>
          <a:xfrm>
            <a:off x="2508191" y="1217528"/>
            <a:ext cx="6723150" cy="1845300"/>
          </a:xfrm>
          <a:prstGeom prst="rect">
            <a:avLst/>
          </a:prstGeom>
        </p:spPr>
        <p:txBody>
          <a:bodyPr spcFirstLastPara="1" wrap="square" lIns="91425" tIns="91425" rIns="91425" bIns="91425" anchor="ctr" anchorCtr="0">
            <a:noAutofit/>
          </a:bodyPr>
          <a:lstStyle/>
          <a:p>
            <a:pPr marL="0" lvl="0" indent="0" algn="ctr" rtl="0">
              <a:spcBef>
                <a:spcPts val="0"/>
              </a:spcBef>
              <a:spcAft>
                <a:spcPts val="200"/>
              </a:spcAft>
              <a:buNone/>
            </a:pPr>
            <a:r>
              <a:rPr lang="en" sz="8800" dirty="0">
                <a:solidFill>
                  <a:schemeClr val="dk1"/>
                </a:solidFill>
                <a:latin typeface="Cambria" panose="02040503050406030204" pitchFamily="18" charset="0"/>
              </a:rPr>
              <a:t>WELCOME</a:t>
            </a:r>
            <a:endParaRPr sz="8800" dirty="0">
              <a:solidFill>
                <a:schemeClr val="dk1"/>
              </a:solidFill>
              <a:latin typeface="Cambria" panose="02040503050406030204" pitchFamily="18" charset="0"/>
            </a:endParaRPr>
          </a:p>
        </p:txBody>
      </p:sp>
      <p:grpSp>
        <p:nvGrpSpPr>
          <p:cNvPr id="1871" name="Google Shape;1871;p49" descr="n28 SP Ly k27"/>
          <p:cNvGrpSpPr/>
          <p:nvPr/>
        </p:nvGrpSpPr>
        <p:grpSpPr>
          <a:xfrm>
            <a:off x="907246" y="1419546"/>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9" descr="n28 SP Ly k27"/>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descr="n28 SP Ly k27"/>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descr="n28 SP Ly k27"/>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869;p49" descr="n28 SP Ly k27">
            <a:extLst>
              <a:ext uri="{FF2B5EF4-FFF2-40B4-BE49-F238E27FC236}">
                <a16:creationId xmlns:a16="http://schemas.microsoft.com/office/drawing/2014/main" id="{C1C390EC-4F0E-3F60-8689-3F6AEF5BDCBE}"/>
              </a:ext>
            </a:extLst>
          </p:cNvPr>
          <p:cNvSpPr txBox="1">
            <a:spLocks/>
          </p:cNvSpPr>
          <p:nvPr/>
        </p:nvSpPr>
        <p:spPr>
          <a:xfrm>
            <a:off x="5504146" y="3431590"/>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52" descr="n28 SP Ly k27"/>
          <p:cNvSpPr txBox="1">
            <a:spLocks noGrp="1"/>
          </p:cNvSpPr>
          <p:nvPr>
            <p:ph type="title"/>
          </p:nvPr>
        </p:nvSpPr>
        <p:spPr>
          <a:xfrm>
            <a:off x="-473740" y="829157"/>
            <a:ext cx="9915276" cy="27152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600" dirty="0">
                <a:latin typeface="Cambria" panose="02040503050406030204" pitchFamily="18" charset="0"/>
                <a:ea typeface="Cambria" panose="02040503050406030204" pitchFamily="18" charset="0"/>
              </a:rPr>
              <a:t>BÀI 4:</a:t>
            </a:r>
            <a:r>
              <a:rPr lang="en" sz="8000" dirty="0">
                <a:latin typeface="Cambria" panose="02040503050406030204" pitchFamily="18" charset="0"/>
                <a:ea typeface="Cambria" panose="02040503050406030204" pitchFamily="18" charset="0"/>
              </a:rPr>
              <a:t> </a:t>
            </a:r>
            <a:br>
              <a:rPr lang="en" sz="8000" dirty="0">
                <a:latin typeface="Cambria" panose="02040503050406030204" pitchFamily="18" charset="0"/>
                <a:ea typeface="Cambria" panose="02040503050406030204" pitchFamily="18" charset="0"/>
              </a:rPr>
            </a:br>
            <a:r>
              <a:rPr lang="en" sz="7200" b="1" dirty="0">
                <a:solidFill>
                  <a:srgbClr val="000066"/>
                </a:solidFill>
                <a:latin typeface="Cambria" panose="02040503050406030204" pitchFamily="18" charset="0"/>
                <a:ea typeface="Cambria" panose="02040503050406030204" pitchFamily="18" charset="0"/>
              </a:rPr>
              <a:t>NHIỆT DUNG RIÊNG</a:t>
            </a:r>
            <a:endParaRPr sz="8000" b="1" dirty="0">
              <a:solidFill>
                <a:srgbClr val="000066"/>
              </a:solidFill>
              <a:latin typeface="Cambria" panose="02040503050406030204" pitchFamily="18" charset="0"/>
              <a:ea typeface="Cambria" panose="02040503050406030204" pitchFamily="18" charset="0"/>
            </a:endParaRPr>
          </a:p>
        </p:txBody>
      </p:sp>
      <p:grpSp>
        <p:nvGrpSpPr>
          <p:cNvPr id="2127" name="Google Shape;2127;p52" descr="n28 SP Ly k27"/>
          <p:cNvGrpSpPr/>
          <p:nvPr/>
        </p:nvGrpSpPr>
        <p:grpSpPr>
          <a:xfrm>
            <a:off x="7949815" y="3949355"/>
            <a:ext cx="1002623" cy="934476"/>
            <a:chOff x="6556651" y="3032093"/>
            <a:chExt cx="1672432" cy="1558759"/>
          </a:xfrm>
        </p:grpSpPr>
        <p:sp>
          <p:nvSpPr>
            <p:cNvPr id="2128" name="Google Shape;2128;p52"/>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52" descr="n28 SP Ly k27"/>
          <p:cNvGrpSpPr/>
          <p:nvPr/>
        </p:nvGrpSpPr>
        <p:grpSpPr>
          <a:xfrm rot="1283121">
            <a:off x="-525011" y="4120817"/>
            <a:ext cx="1490322" cy="486577"/>
            <a:chOff x="2564525" y="5223525"/>
            <a:chExt cx="2556110" cy="834547"/>
          </a:xfrm>
        </p:grpSpPr>
        <p:sp>
          <p:nvSpPr>
            <p:cNvPr id="2133" name="Google Shape;2133;p52"/>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2"/>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2"/>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2"/>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2"/>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2"/>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2"/>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2"/>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2"/>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2"/>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2" descr="n28 SP Ly k27"/>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869;p49" descr="n28 SP Ly k27">
            <a:extLst>
              <a:ext uri="{FF2B5EF4-FFF2-40B4-BE49-F238E27FC236}">
                <a16:creationId xmlns:a16="http://schemas.microsoft.com/office/drawing/2014/main" id="{862134A4-C979-A30C-1D02-A5DABAA896F7}"/>
              </a:ext>
            </a:extLst>
          </p:cNvPr>
          <p:cNvSpPr txBox="1">
            <a:spLocks/>
          </p:cNvSpPr>
          <p:nvPr/>
        </p:nvSpPr>
        <p:spPr>
          <a:xfrm>
            <a:off x="5008479" y="3973263"/>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descr="n28 SP Ly k27"/>
          <p:cNvSpPr txBox="1">
            <a:spLocks noGrp="1"/>
          </p:cNvSpPr>
          <p:nvPr>
            <p:ph type="title"/>
          </p:nvPr>
        </p:nvSpPr>
        <p:spPr>
          <a:xfrm>
            <a:off x="1056005" y="762534"/>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NỘI DUNG CHÍNH</a:t>
            </a:r>
            <a:endParaRPr dirty="0">
              <a:latin typeface="Cambria" panose="02040503050406030204" pitchFamily="18" charset="0"/>
              <a:ea typeface="Cambria" panose="02040503050406030204" pitchFamily="18" charset="0"/>
            </a:endParaRPr>
          </a:p>
        </p:txBody>
      </p:sp>
      <p:sp>
        <p:nvSpPr>
          <p:cNvPr id="1961" name="Google Shape;1961;p51" descr="n28 SP Ly k27"/>
          <p:cNvSpPr txBox="1">
            <a:spLocks noGrp="1"/>
          </p:cNvSpPr>
          <p:nvPr>
            <p:ph type="title" idx="2"/>
          </p:nvPr>
        </p:nvSpPr>
        <p:spPr>
          <a:xfrm>
            <a:off x="1684834" y="1721574"/>
            <a:ext cx="7539938"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latin typeface="Cambria" panose="02040503050406030204" pitchFamily="18" charset="0"/>
                <a:ea typeface="Cambria" panose="02040503050406030204" pitchFamily="18" charset="0"/>
              </a:rPr>
              <a:t>KHÁI NIỆM NHIỆT DUNG RIÊNG</a:t>
            </a:r>
            <a:endParaRPr sz="3600" dirty="0">
              <a:solidFill>
                <a:schemeClr val="bg1"/>
              </a:solidFill>
              <a:latin typeface="Cambria" panose="02040503050406030204" pitchFamily="18" charset="0"/>
              <a:ea typeface="Cambria" panose="02040503050406030204" pitchFamily="18" charset="0"/>
            </a:endParaRPr>
          </a:p>
        </p:txBody>
      </p:sp>
      <p:sp>
        <p:nvSpPr>
          <p:cNvPr id="1962" name="Google Shape;1962;p51" descr="n28 SP Ly k27"/>
          <p:cNvSpPr txBox="1">
            <a:spLocks noGrp="1"/>
          </p:cNvSpPr>
          <p:nvPr>
            <p:ph type="title" idx="3"/>
          </p:nvPr>
        </p:nvSpPr>
        <p:spPr>
          <a:xfrm>
            <a:off x="1147534"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mbria" panose="02040503050406030204" pitchFamily="18" charset="0"/>
                <a:ea typeface="Cambria" panose="02040503050406030204" pitchFamily="18" charset="0"/>
              </a:rPr>
              <a:t>01</a:t>
            </a:r>
            <a:endParaRPr sz="4400" dirty="0">
              <a:latin typeface="Cambria" panose="02040503050406030204" pitchFamily="18" charset="0"/>
              <a:ea typeface="Cambria" panose="02040503050406030204" pitchFamily="18" charset="0"/>
            </a:endParaRPr>
          </a:p>
        </p:txBody>
      </p:sp>
      <p:sp>
        <p:nvSpPr>
          <p:cNvPr id="1963" name="Google Shape;1963;p51" descr="n28 SP Ly k27"/>
          <p:cNvSpPr txBox="1">
            <a:spLocks noGrp="1"/>
          </p:cNvSpPr>
          <p:nvPr>
            <p:ph type="title" idx="4"/>
          </p:nvPr>
        </p:nvSpPr>
        <p:spPr>
          <a:xfrm>
            <a:off x="1991833" y="3394595"/>
            <a:ext cx="6821399"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latin typeface="Cambria" panose="02040503050406030204" pitchFamily="18" charset="0"/>
                <a:ea typeface="Cambria" panose="02040503050406030204" pitchFamily="18" charset="0"/>
              </a:rPr>
              <a:t>THỰC HÀNH ĐO NHIỆT DUNG RIÊNG CỦA NƯỚC</a:t>
            </a:r>
            <a:endParaRPr sz="3600" dirty="0">
              <a:solidFill>
                <a:schemeClr val="bg1"/>
              </a:solidFill>
              <a:latin typeface="Cambria" panose="02040503050406030204" pitchFamily="18" charset="0"/>
              <a:ea typeface="Cambria" panose="02040503050406030204" pitchFamily="18" charset="0"/>
            </a:endParaRPr>
          </a:p>
        </p:txBody>
      </p:sp>
      <p:sp>
        <p:nvSpPr>
          <p:cNvPr id="1965" name="Google Shape;1965;p51" descr="n28 SP Ly k27"/>
          <p:cNvSpPr txBox="1">
            <a:spLocks noGrp="1"/>
          </p:cNvSpPr>
          <p:nvPr>
            <p:ph type="title" idx="6"/>
          </p:nvPr>
        </p:nvSpPr>
        <p:spPr>
          <a:xfrm>
            <a:off x="1110079" y="3355473"/>
            <a:ext cx="1029086" cy="8045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mbria" panose="02040503050406030204" pitchFamily="18" charset="0"/>
                <a:ea typeface="Cambria" panose="02040503050406030204" pitchFamily="18" charset="0"/>
              </a:rPr>
              <a:t>02</a:t>
            </a:r>
            <a:endParaRPr sz="4400" dirty="0">
              <a:latin typeface="Cambria" panose="02040503050406030204" pitchFamily="18" charset="0"/>
              <a:ea typeface="Cambria" panose="02040503050406030204" pitchFamily="18" charset="0"/>
            </a:endParaRPr>
          </a:p>
        </p:txBody>
      </p:sp>
      <p:grpSp>
        <p:nvGrpSpPr>
          <p:cNvPr id="1972" name="Google Shape;1972;p51" descr="n28 SP Ly k27"/>
          <p:cNvGrpSpPr/>
          <p:nvPr/>
        </p:nvGrpSpPr>
        <p:grpSpPr>
          <a:xfrm>
            <a:off x="1101758" y="1852727"/>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descr="n28 SP Ly k27"/>
          <p:cNvGrpSpPr/>
          <p:nvPr/>
        </p:nvGrpSpPr>
        <p:grpSpPr>
          <a:xfrm>
            <a:off x="1219090" y="3392019"/>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51" descr="n28 SP Ly k27"/>
          <p:cNvGrpSpPr/>
          <p:nvPr/>
        </p:nvGrpSpPr>
        <p:grpSpPr>
          <a:xfrm rot="390124">
            <a:off x="-711125" y="318230"/>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descr="n28 SP Ly k27"/>
          <p:cNvGrpSpPr/>
          <p:nvPr/>
        </p:nvGrpSpPr>
        <p:grpSpPr>
          <a:xfrm rot="3109902">
            <a:off x="8218698" y="325093"/>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2"/>
                                        </p:tgtEl>
                                        <p:attrNameLst>
                                          <p:attrName>style.visibility</p:attrName>
                                        </p:attrNameLst>
                                      </p:cBhvr>
                                      <p:to>
                                        <p:strVal val="visible"/>
                                      </p:to>
                                    </p:set>
                                    <p:anim calcmode="lin" valueType="num">
                                      <p:cBhvr additive="base">
                                        <p:cTn id="7" dur="500" fill="hold"/>
                                        <p:tgtEl>
                                          <p:spTgt spid="1962"/>
                                        </p:tgtEl>
                                        <p:attrNameLst>
                                          <p:attrName>ppt_x</p:attrName>
                                        </p:attrNameLst>
                                      </p:cBhvr>
                                      <p:tavLst>
                                        <p:tav tm="0">
                                          <p:val>
                                            <p:strVal val="#ppt_x"/>
                                          </p:val>
                                        </p:tav>
                                        <p:tav tm="100000">
                                          <p:val>
                                            <p:strVal val="#ppt_x"/>
                                          </p:val>
                                        </p:tav>
                                      </p:tavLst>
                                    </p:anim>
                                    <p:anim calcmode="lin" valueType="num">
                                      <p:cBhvr additive="base">
                                        <p:cTn id="8" dur="500" fill="hold"/>
                                        <p:tgtEl>
                                          <p:spTgt spid="19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2"/>
                                        </p:tgtEl>
                                        <p:attrNameLst>
                                          <p:attrName>style.visibility</p:attrName>
                                        </p:attrNameLst>
                                      </p:cBhvr>
                                      <p:to>
                                        <p:strVal val="visible"/>
                                      </p:to>
                                    </p:set>
                                    <p:anim calcmode="lin" valueType="num">
                                      <p:cBhvr additive="base">
                                        <p:cTn id="11" dur="500" fill="hold"/>
                                        <p:tgtEl>
                                          <p:spTgt spid="1972"/>
                                        </p:tgtEl>
                                        <p:attrNameLst>
                                          <p:attrName>ppt_x</p:attrName>
                                        </p:attrNameLst>
                                      </p:cBhvr>
                                      <p:tavLst>
                                        <p:tav tm="0">
                                          <p:val>
                                            <p:strVal val="#ppt_x"/>
                                          </p:val>
                                        </p:tav>
                                        <p:tav tm="100000">
                                          <p:val>
                                            <p:strVal val="#ppt_x"/>
                                          </p:val>
                                        </p:tav>
                                      </p:tavLst>
                                    </p:anim>
                                    <p:anim calcmode="lin" valueType="num">
                                      <p:cBhvr additive="base">
                                        <p:cTn id="12" dur="500" fill="hold"/>
                                        <p:tgtEl>
                                          <p:spTgt spid="19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61"/>
                                        </p:tgtEl>
                                        <p:attrNameLst>
                                          <p:attrName>style.visibility</p:attrName>
                                        </p:attrNameLst>
                                      </p:cBhvr>
                                      <p:to>
                                        <p:strVal val="visible"/>
                                      </p:to>
                                    </p:set>
                                    <p:anim calcmode="lin" valueType="num">
                                      <p:cBhvr additive="base">
                                        <p:cTn id="15" dur="500" fill="hold"/>
                                        <p:tgtEl>
                                          <p:spTgt spid="1961"/>
                                        </p:tgtEl>
                                        <p:attrNameLst>
                                          <p:attrName>ppt_x</p:attrName>
                                        </p:attrNameLst>
                                      </p:cBhvr>
                                      <p:tavLst>
                                        <p:tav tm="0">
                                          <p:val>
                                            <p:strVal val="#ppt_x"/>
                                          </p:val>
                                        </p:tav>
                                        <p:tav tm="100000">
                                          <p:val>
                                            <p:strVal val="#ppt_x"/>
                                          </p:val>
                                        </p:tav>
                                      </p:tavLst>
                                    </p:anim>
                                    <p:anim calcmode="lin" valueType="num">
                                      <p:cBhvr additive="base">
                                        <p:cTn id="16"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24"/>
                                        </p:tgtEl>
                                        <p:attrNameLst>
                                          <p:attrName>style.visibility</p:attrName>
                                        </p:attrNameLst>
                                      </p:cBhvr>
                                      <p:to>
                                        <p:strVal val="visible"/>
                                      </p:to>
                                    </p:set>
                                    <p:anim calcmode="lin" valueType="num">
                                      <p:cBhvr additive="base">
                                        <p:cTn id="21" dur="500" fill="hold"/>
                                        <p:tgtEl>
                                          <p:spTgt spid="2024"/>
                                        </p:tgtEl>
                                        <p:attrNameLst>
                                          <p:attrName>ppt_x</p:attrName>
                                        </p:attrNameLst>
                                      </p:cBhvr>
                                      <p:tavLst>
                                        <p:tav tm="0">
                                          <p:val>
                                            <p:strVal val="#ppt_x"/>
                                          </p:val>
                                        </p:tav>
                                        <p:tav tm="100000">
                                          <p:val>
                                            <p:strVal val="#ppt_x"/>
                                          </p:val>
                                        </p:tav>
                                      </p:tavLst>
                                    </p:anim>
                                    <p:anim calcmode="lin" valueType="num">
                                      <p:cBhvr additive="base">
                                        <p:cTn id="22" dur="500" fill="hold"/>
                                        <p:tgtEl>
                                          <p:spTgt spid="20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65"/>
                                        </p:tgtEl>
                                        <p:attrNameLst>
                                          <p:attrName>style.visibility</p:attrName>
                                        </p:attrNameLst>
                                      </p:cBhvr>
                                      <p:to>
                                        <p:strVal val="visible"/>
                                      </p:to>
                                    </p:set>
                                    <p:anim calcmode="lin" valueType="num">
                                      <p:cBhvr additive="base">
                                        <p:cTn id="25" dur="500" fill="hold"/>
                                        <p:tgtEl>
                                          <p:spTgt spid="1965"/>
                                        </p:tgtEl>
                                        <p:attrNameLst>
                                          <p:attrName>ppt_x</p:attrName>
                                        </p:attrNameLst>
                                      </p:cBhvr>
                                      <p:tavLst>
                                        <p:tav tm="0">
                                          <p:val>
                                            <p:strVal val="#ppt_x"/>
                                          </p:val>
                                        </p:tav>
                                        <p:tav tm="100000">
                                          <p:val>
                                            <p:strVal val="#ppt_x"/>
                                          </p:val>
                                        </p:tav>
                                      </p:tavLst>
                                    </p:anim>
                                    <p:anim calcmode="lin" valueType="num">
                                      <p:cBhvr additive="base">
                                        <p:cTn id="26" dur="500" fill="hold"/>
                                        <p:tgtEl>
                                          <p:spTgt spid="196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63"/>
                                        </p:tgtEl>
                                        <p:attrNameLst>
                                          <p:attrName>style.visibility</p:attrName>
                                        </p:attrNameLst>
                                      </p:cBhvr>
                                      <p:to>
                                        <p:strVal val="visible"/>
                                      </p:to>
                                    </p:set>
                                    <p:anim calcmode="lin" valueType="num">
                                      <p:cBhvr additive="base">
                                        <p:cTn id="29" dur="500" fill="hold"/>
                                        <p:tgtEl>
                                          <p:spTgt spid="1963"/>
                                        </p:tgtEl>
                                        <p:attrNameLst>
                                          <p:attrName>ppt_x</p:attrName>
                                        </p:attrNameLst>
                                      </p:cBhvr>
                                      <p:tavLst>
                                        <p:tav tm="0">
                                          <p:val>
                                            <p:strVal val="#ppt_x"/>
                                          </p:val>
                                        </p:tav>
                                        <p:tav tm="100000">
                                          <p:val>
                                            <p:strVal val="#ppt_x"/>
                                          </p:val>
                                        </p:tav>
                                      </p:tavLst>
                                    </p:anim>
                                    <p:anim calcmode="lin" valueType="num">
                                      <p:cBhvr additive="base">
                                        <p:cTn id="30"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2" grpId="0"/>
      <p:bldP spid="1963" grpId="0"/>
      <p:bldP spid="19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Google Shape;2189;p53" descr="n28 SP Ly k27"/>
          <p:cNvSpPr txBox="1">
            <a:spLocks noGrp="1"/>
          </p:cNvSpPr>
          <p:nvPr>
            <p:ph type="title"/>
          </p:nvPr>
        </p:nvSpPr>
        <p:spPr>
          <a:xfrm>
            <a:off x="926952" y="2522178"/>
            <a:ext cx="7731060" cy="1756128"/>
          </a:xfrm>
          <a:prstGeom prst="rect">
            <a:avLst/>
          </a:prstGeom>
        </p:spPr>
        <p:txBody>
          <a:bodyPr spcFirstLastPara="1" wrap="square" lIns="91425" tIns="91425" rIns="91425" bIns="91425" anchor="ctr" anchorCtr="0">
            <a:noAutofit/>
          </a:bodyPr>
          <a:lstStyle/>
          <a:p>
            <a:pPr algn="ctr">
              <a:buSzPts val="1100"/>
            </a:pPr>
            <a:r>
              <a:rPr lang="en-US" sz="6000" b="1" dirty="0">
                <a:latin typeface="Cambria" panose="02040503050406030204" pitchFamily="18" charset="0"/>
                <a:ea typeface="Cambria" panose="02040503050406030204" pitchFamily="18" charset="0"/>
              </a:rPr>
              <a:t>KHÁI NIỆM NHIỆT DUNG RIÊNG</a:t>
            </a:r>
            <a:endParaRPr b="1" dirty="0">
              <a:latin typeface="Cambria" panose="02040503050406030204" pitchFamily="18" charset="0"/>
              <a:ea typeface="Cambria" panose="02040503050406030204" pitchFamily="18" charset="0"/>
            </a:endParaRPr>
          </a:p>
        </p:txBody>
      </p:sp>
      <p:sp>
        <p:nvSpPr>
          <p:cNvPr id="2190" name="Google Shape;2190;p53" descr="n28 SP Ly k27"/>
          <p:cNvSpPr txBox="1">
            <a:spLocks noGrp="1"/>
          </p:cNvSpPr>
          <p:nvPr>
            <p:ph type="title" idx="2"/>
          </p:nvPr>
        </p:nvSpPr>
        <p:spPr>
          <a:xfrm>
            <a:off x="1488725" y="1000931"/>
            <a:ext cx="1255800" cy="114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01</a:t>
            </a:r>
            <a:endParaRPr dirty="0">
              <a:latin typeface="Cambria" panose="02040503050406030204" pitchFamily="18" charset="0"/>
              <a:ea typeface="Cambria" panose="02040503050406030204" pitchFamily="18" charset="0"/>
            </a:endParaRPr>
          </a:p>
        </p:txBody>
      </p:sp>
      <p:grpSp>
        <p:nvGrpSpPr>
          <p:cNvPr id="2192" name="Google Shape;2192;p53" descr="n28 SP Ly k27"/>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descr="n28 SP Ly k27"/>
          <p:cNvGrpSpPr/>
          <p:nvPr/>
        </p:nvGrpSpPr>
        <p:grpSpPr>
          <a:xfrm>
            <a:off x="6421930" y="27719"/>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descr="n28 SP Ly k27"/>
          <p:cNvGrpSpPr/>
          <p:nvPr/>
        </p:nvGrpSpPr>
        <p:grpSpPr>
          <a:xfrm>
            <a:off x="7994393" y="3290265"/>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descr="n28 SP Ly k27"/>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descr="n28 SP Ly k27"/>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28 SP Ly k27"/>
          <p:cNvSpPr txBox="1">
            <a:spLocks noGrp="1"/>
          </p:cNvSpPr>
          <p:nvPr>
            <p:ph type="subTitle" idx="2"/>
          </p:nvPr>
        </p:nvSpPr>
        <p:spPr>
          <a:xfrm flipH="1">
            <a:off x="222637" y="184640"/>
            <a:ext cx="8428382" cy="585643"/>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400" b="1" dirty="0">
                <a:latin typeface="Cambria" panose="02040503050406030204" pitchFamily="18" charset="0"/>
                <a:ea typeface="Cambria" panose="02040503050406030204" pitchFamily="18" charset="0"/>
              </a:rPr>
              <a:t>1) Hệ thức tính nhiệt lượng trong quá trình truyền nhiệt để làm thay đổi nhiệt độ của vật</a:t>
            </a:r>
            <a:endParaRPr sz="2400" b="1" dirty="0">
              <a:latin typeface="Cambria" panose="02040503050406030204" pitchFamily="18" charset="0"/>
              <a:ea typeface="Cambria" panose="02040503050406030204" pitchFamily="18" charset="0"/>
            </a:endParaRPr>
          </a:p>
        </p:txBody>
      </p:sp>
      <p:sp>
        <p:nvSpPr>
          <p:cNvPr id="54" name="Google Shape;2270;p54" descr="n28 SP Ly k27">
            <a:extLst>
              <a:ext uri="{FF2B5EF4-FFF2-40B4-BE49-F238E27FC236}">
                <a16:creationId xmlns:a16="http://schemas.microsoft.com/office/drawing/2014/main" id="{76D65F66-CA64-D9D1-71AE-F4247C55EA6C}"/>
              </a:ext>
            </a:extLst>
          </p:cNvPr>
          <p:cNvSpPr txBox="1">
            <a:spLocks noGrp="1"/>
          </p:cNvSpPr>
          <p:nvPr>
            <p:ph type="body" idx="1"/>
          </p:nvPr>
        </p:nvSpPr>
        <p:spPr>
          <a:xfrm>
            <a:off x="222637" y="969562"/>
            <a:ext cx="8428382" cy="3204375"/>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400" b="1" dirty="0">
                <a:solidFill>
                  <a:srgbClr val="7030A0"/>
                </a:solidFill>
                <a:latin typeface="Cambria" panose="02040503050406030204" pitchFamily="18" charset="0"/>
                <a:ea typeface="Cambria" panose="02040503050406030204" pitchFamily="18" charset="0"/>
              </a:rPr>
              <a:t>PHIẾU HỌC TẬP SỐ 1</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1: </a:t>
            </a:r>
            <a:r>
              <a:rPr lang="vi-VN" sz="2400" dirty="0">
                <a:latin typeface="Cambria" panose="02040503050406030204" pitchFamily="18" charset="0"/>
                <a:ea typeface="Cambria" panose="02040503050406030204" pitchFamily="18" charset="0"/>
              </a:rPr>
              <a:t>Để làm tăng nhiệt độ của vật phụ thuộc vào các yếu tố nào?</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2: </a:t>
            </a:r>
            <a:r>
              <a:rPr lang="vi-VN" sz="2400" dirty="0">
                <a:latin typeface="Cambria" panose="02040503050406030204" pitchFamily="18" charset="0"/>
                <a:ea typeface="Cambria" panose="02040503050406030204" pitchFamily="18" charset="0"/>
              </a:rPr>
              <a:t>Hãy tìm thêm ví dụ trong đời sống để minh họa cho nội dung trên?</a:t>
            </a:r>
          </a:p>
          <a:p>
            <a:pPr marL="127000" lvl="0" indent="0" algn="l" rtl="0">
              <a:spcBef>
                <a:spcPts val="0"/>
              </a:spcBef>
              <a:spcAft>
                <a:spcPts val="0"/>
              </a:spcAft>
              <a:buSzPts val="1600"/>
              <a:buNone/>
            </a:pPr>
            <a:r>
              <a:rPr lang="vi-VN" sz="2400" b="1" dirty="0">
                <a:latin typeface="Cambria" panose="02040503050406030204" pitchFamily="18" charset="0"/>
                <a:ea typeface="Cambria" panose="02040503050406030204" pitchFamily="18" charset="0"/>
              </a:rPr>
              <a:t>Câu 3: </a:t>
            </a:r>
            <a:r>
              <a:rPr lang="vi-VN" sz="2400" dirty="0">
                <a:latin typeface="Cambria" panose="02040503050406030204" pitchFamily="18" charset="0"/>
                <a:ea typeface="Cambria" panose="02040503050406030204" pitchFamily="18" charset="0"/>
              </a:rPr>
              <a:t>Nêu lại công thức tính nhiệt lượng Q? Giải thích các đại lượng?</a:t>
            </a:r>
          </a:p>
          <a:p>
            <a:pPr marL="127000" lvl="0" indent="0" algn="l" rtl="0">
              <a:spcBef>
                <a:spcPts val="0"/>
              </a:spcBef>
              <a:spcAft>
                <a:spcPts val="0"/>
              </a:spcAft>
              <a:buSzPts val="1600"/>
              <a:buNone/>
            </a:pPr>
            <a:endParaRPr dirty="0">
              <a:latin typeface="Cambria" panose="02040503050406030204" pitchFamily="18" charset="0"/>
              <a:ea typeface="Cambria" panose="02040503050406030204" pitchFamily="18" charset="0"/>
            </a:endParaRPr>
          </a:p>
        </p:txBody>
      </p:sp>
      <p:pic>
        <p:nvPicPr>
          <p:cNvPr id="7170" name="Picture 2" descr="n28 SP Ly k27">
            <a:extLst>
              <a:ext uri="{FF2B5EF4-FFF2-40B4-BE49-F238E27FC236}">
                <a16:creationId xmlns:a16="http://schemas.microsoft.com/office/drawing/2014/main" id="{07E74E5F-89A1-43F4-9347-3714B91A9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 r="52783" b="26"/>
          <a:stretch/>
        </p:blipFill>
        <p:spPr bwMode="auto">
          <a:xfrm>
            <a:off x="6854024" y="3550101"/>
            <a:ext cx="2067339" cy="1472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Google Shape;3058;p66" descr="n28 SP Ly k27"/>
          <p:cNvSpPr txBox="1">
            <a:spLocks noGrp="1"/>
          </p:cNvSpPr>
          <p:nvPr>
            <p:ph type="title"/>
          </p:nvPr>
        </p:nvSpPr>
        <p:spPr>
          <a:xfrm>
            <a:off x="713225" y="535525"/>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Cambria" panose="02040503050406030204" pitchFamily="18" charset="0"/>
                <a:ea typeface="Cambria" panose="02040503050406030204" pitchFamily="18" charset="0"/>
              </a:rPr>
              <a:t>1</a:t>
            </a:r>
          </a:p>
        </p:txBody>
      </p:sp>
      <p:sp>
        <p:nvSpPr>
          <p:cNvPr id="3059" name="Google Shape;3059;p66" descr="n28 SP Ly k27"/>
          <p:cNvSpPr txBox="1">
            <a:spLocks noGrp="1"/>
          </p:cNvSpPr>
          <p:nvPr>
            <p:ph type="subTitle" idx="1"/>
          </p:nvPr>
        </p:nvSpPr>
        <p:spPr>
          <a:xfrm>
            <a:off x="575150" y="1431594"/>
            <a:ext cx="2269949" cy="8270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sz="2800" dirty="0">
              <a:latin typeface="Cambria" panose="02040503050406030204" pitchFamily="18" charset="0"/>
              <a:ea typeface="Cambria" panose="02040503050406030204" pitchFamily="18" charset="0"/>
            </a:endParaRPr>
          </a:p>
        </p:txBody>
      </p:sp>
      <p:sp>
        <p:nvSpPr>
          <p:cNvPr id="3060" name="Google Shape;3060;p66" descr="n28 SP Ly k27"/>
          <p:cNvSpPr txBox="1">
            <a:spLocks noGrp="1"/>
          </p:cNvSpPr>
          <p:nvPr>
            <p:ph type="title" idx="2"/>
          </p:nvPr>
        </p:nvSpPr>
        <p:spPr>
          <a:xfrm>
            <a:off x="3575100" y="1720259"/>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2</a:t>
            </a:r>
            <a:endParaRPr dirty="0">
              <a:latin typeface="Cambria" panose="02040503050406030204" pitchFamily="18" charset="0"/>
              <a:ea typeface="Cambria" panose="02040503050406030204" pitchFamily="18" charset="0"/>
            </a:endParaRPr>
          </a:p>
        </p:txBody>
      </p:sp>
      <p:sp>
        <p:nvSpPr>
          <p:cNvPr id="3061" name="Google Shape;3061;p66" descr="n28 SP Ly k27"/>
          <p:cNvSpPr txBox="1">
            <a:spLocks noGrp="1"/>
          </p:cNvSpPr>
          <p:nvPr>
            <p:ph type="subTitle" idx="3"/>
          </p:nvPr>
        </p:nvSpPr>
        <p:spPr>
          <a:xfrm>
            <a:off x="3346547" y="2695932"/>
            <a:ext cx="2450905" cy="8620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sz="2800" dirty="0">
              <a:latin typeface="Cambria" panose="02040503050406030204" pitchFamily="18" charset="0"/>
              <a:ea typeface="Cambria" panose="02040503050406030204" pitchFamily="18" charset="0"/>
            </a:endParaRPr>
          </a:p>
        </p:txBody>
      </p:sp>
      <p:sp>
        <p:nvSpPr>
          <p:cNvPr id="3062" name="Google Shape;3062;p66" descr="n28 SP Ly k27"/>
          <p:cNvSpPr txBox="1">
            <a:spLocks noGrp="1"/>
          </p:cNvSpPr>
          <p:nvPr>
            <p:ph type="title" idx="4"/>
          </p:nvPr>
        </p:nvSpPr>
        <p:spPr>
          <a:xfrm>
            <a:off x="6436975" y="2905042"/>
            <a:ext cx="1993800" cy="88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3</a:t>
            </a:r>
            <a:endParaRPr dirty="0">
              <a:latin typeface="Cambria" panose="02040503050406030204" pitchFamily="18" charset="0"/>
              <a:ea typeface="Cambria" panose="02040503050406030204" pitchFamily="18" charset="0"/>
            </a:endParaRPr>
          </a:p>
        </p:txBody>
      </p:sp>
      <p:sp>
        <p:nvSpPr>
          <p:cNvPr id="90" name="Google Shape;3059;p66" descr="n28 SP Ly k27">
            <a:extLst>
              <a:ext uri="{FF2B5EF4-FFF2-40B4-BE49-F238E27FC236}">
                <a16:creationId xmlns:a16="http://schemas.microsoft.com/office/drawing/2014/main" id="{F4DE4042-DB2F-AC1A-3206-8368F2A9EF77}"/>
              </a:ext>
            </a:extLst>
          </p:cNvPr>
          <p:cNvSpPr txBox="1">
            <a:spLocks/>
          </p:cNvSpPr>
          <p:nvPr/>
        </p:nvSpPr>
        <p:spPr>
          <a:xfrm>
            <a:off x="5629791" y="784549"/>
            <a:ext cx="3607949" cy="888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800" dirty="0" err="1">
                <a:solidFill>
                  <a:srgbClr val="0070C0"/>
                </a:solidFill>
                <a:latin typeface="Cambria" panose="02040503050406030204" pitchFamily="18" charset="0"/>
                <a:ea typeface="Cambria" panose="02040503050406030204" pitchFamily="18" charset="0"/>
              </a:rPr>
              <a:t>Để</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làm</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tăng</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nhiệt</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độ</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của</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vật</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phụ</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thuộc</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vào</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các</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yếu</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tố</a:t>
            </a:r>
            <a:r>
              <a:rPr lang="en-US" sz="2800" dirty="0">
                <a:solidFill>
                  <a:srgbClr val="0070C0"/>
                </a:solidFill>
                <a:latin typeface="Cambria" panose="02040503050406030204" pitchFamily="18" charset="0"/>
                <a:ea typeface="Cambria" panose="02040503050406030204" pitchFamily="18" charset="0"/>
              </a:rPr>
              <a:t>:</a:t>
            </a:r>
          </a:p>
        </p:txBody>
      </p:sp>
      <p:sp>
        <p:nvSpPr>
          <p:cNvPr id="92" name="TextBox 91" descr="n28 SP Ly k27">
            <a:extLst>
              <a:ext uri="{FF2B5EF4-FFF2-40B4-BE49-F238E27FC236}">
                <a16:creationId xmlns:a16="http://schemas.microsoft.com/office/drawing/2014/main" id="{EC5C667C-D418-0F5A-5A02-BF0E3D176590}"/>
              </a:ext>
            </a:extLst>
          </p:cNvPr>
          <p:cNvSpPr txBox="1"/>
          <p:nvPr/>
        </p:nvSpPr>
        <p:spPr>
          <a:xfrm>
            <a:off x="-51265361" y="1277705"/>
            <a:ext cx="116908728" cy="307777"/>
          </a:xfrm>
          <a:prstGeom prst="rect">
            <a:avLst/>
          </a:prstGeom>
          <a:noFill/>
        </p:spPr>
        <p:txBody>
          <a:bodyPr wrap="square">
            <a:spAutoFit/>
          </a:bodyPr>
          <a:lstStyle/>
          <a:p>
            <a:pPr marL="0" indent="0">
              <a:buSzPts val="1100"/>
              <a:buFont typeface="Arial"/>
              <a:buNone/>
            </a:pPr>
            <a:r>
              <a:rPr lang="en-US" sz="1400" dirty="0" err="1"/>
              <a:t>Để</a:t>
            </a:r>
            <a:r>
              <a:rPr lang="en-US" sz="1400" dirty="0"/>
              <a:t> </a:t>
            </a:r>
            <a:r>
              <a:rPr lang="en-US" sz="1400" dirty="0" err="1"/>
              <a:t>làm</a:t>
            </a:r>
            <a:r>
              <a:rPr lang="en-US" sz="1400" dirty="0"/>
              <a:t> </a:t>
            </a:r>
            <a:r>
              <a:rPr lang="en-US" sz="1400" dirty="0" err="1"/>
              <a:t>tăng</a:t>
            </a:r>
            <a:r>
              <a:rPr lang="en-US" sz="1400" dirty="0"/>
              <a:t> </a:t>
            </a:r>
            <a:r>
              <a:rPr lang="en-US" sz="1400" dirty="0" err="1"/>
              <a:t>nhiệt</a:t>
            </a:r>
            <a:r>
              <a:rPr lang="en-US" sz="1400" dirty="0"/>
              <a:t> </a:t>
            </a:r>
            <a:r>
              <a:rPr lang="en-US" sz="1400" dirty="0" err="1"/>
              <a:t>độ</a:t>
            </a:r>
            <a:r>
              <a:rPr lang="en-US" sz="1400" dirty="0"/>
              <a:t> </a:t>
            </a:r>
            <a:r>
              <a:rPr lang="en-US" sz="1400" dirty="0" err="1"/>
              <a:t>của</a:t>
            </a:r>
            <a:r>
              <a:rPr lang="en-US" sz="1400" dirty="0"/>
              <a:t> </a:t>
            </a:r>
            <a:r>
              <a:rPr lang="en-US" sz="1400" dirty="0" err="1"/>
              <a:t>vật</a:t>
            </a:r>
            <a:r>
              <a:rPr lang="en-US" sz="1400" dirty="0"/>
              <a:t> </a:t>
            </a:r>
            <a:r>
              <a:rPr lang="en-US" sz="1400" dirty="0" err="1"/>
              <a:t>phụ</a:t>
            </a:r>
            <a:r>
              <a:rPr lang="en-US" sz="1400" dirty="0"/>
              <a:t> </a:t>
            </a:r>
            <a:r>
              <a:rPr lang="en-US" sz="1400" dirty="0" err="1"/>
              <a:t>thuộc</a:t>
            </a:r>
            <a:r>
              <a:rPr lang="en-US" sz="1400" dirty="0"/>
              <a:t> </a:t>
            </a:r>
            <a:r>
              <a:rPr lang="en-US" sz="1400" dirty="0" err="1"/>
              <a:t>vào</a:t>
            </a:r>
            <a:r>
              <a:rPr lang="en-US" sz="1400" dirty="0"/>
              <a:t> </a:t>
            </a:r>
            <a:r>
              <a:rPr lang="en-US" sz="1400" dirty="0" err="1"/>
              <a:t>các</a:t>
            </a:r>
            <a:r>
              <a:rPr lang="en-US" sz="1400" dirty="0"/>
              <a:t> </a:t>
            </a:r>
            <a:r>
              <a:rPr lang="en-US" sz="1400" dirty="0" err="1"/>
              <a:t>yếu</a:t>
            </a:r>
            <a:r>
              <a:rPr lang="en-US" sz="1400" dirty="0"/>
              <a:t> </a:t>
            </a:r>
            <a:r>
              <a:rPr lang="en-US" sz="1400" dirty="0" err="1"/>
              <a:t>tố</a:t>
            </a:r>
            <a:r>
              <a:rPr lang="en-US" sz="1400" dirty="0"/>
              <a:t>:</a:t>
            </a:r>
          </a:p>
        </p:txBody>
      </p:sp>
      <p:sp>
        <p:nvSpPr>
          <p:cNvPr id="93" name="Google Shape;3061;p66" descr="n28 SP Ly k27">
            <a:extLst>
              <a:ext uri="{FF2B5EF4-FFF2-40B4-BE49-F238E27FC236}">
                <a16:creationId xmlns:a16="http://schemas.microsoft.com/office/drawing/2014/main" id="{8381FAA3-6CD2-11B5-3714-2DA2E8F20DD9}"/>
              </a:ext>
            </a:extLst>
          </p:cNvPr>
          <p:cNvSpPr txBox="1">
            <a:spLocks/>
          </p:cNvSpPr>
          <p:nvPr/>
        </p:nvSpPr>
        <p:spPr>
          <a:xfrm>
            <a:off x="6090483" y="3865794"/>
            <a:ext cx="2542103" cy="8386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lang="en-US" sz="2800" dirty="0">
              <a:latin typeface="Cambria" panose="02040503050406030204" pitchFamily="18" charset="0"/>
              <a:ea typeface="Cambria" panose="02040503050406030204" pitchFamily="18" charset="0"/>
            </a:endParaRPr>
          </a:p>
        </p:txBody>
      </p:sp>
      <p:pic>
        <p:nvPicPr>
          <p:cNvPr id="5" name="Picture 4" descr="n28 SP Ly k27">
            <a:extLst>
              <a:ext uri="{FF2B5EF4-FFF2-40B4-BE49-F238E27FC236}">
                <a16:creationId xmlns:a16="http://schemas.microsoft.com/office/drawing/2014/main" id="{08BD6E06-09DB-070F-C614-F89BE5323620}"/>
              </a:ext>
            </a:extLst>
          </p:cNvPr>
          <p:cNvPicPr>
            <a:picLocks noChangeAspect="1"/>
          </p:cNvPicPr>
          <p:nvPr/>
        </p:nvPicPr>
        <p:blipFill>
          <a:blip r:embed="rId3"/>
          <a:stretch>
            <a:fillRect/>
          </a:stretch>
        </p:blipFill>
        <p:spPr>
          <a:xfrm>
            <a:off x="2756757" y="65130"/>
            <a:ext cx="2766629" cy="1567756"/>
          </a:xfrm>
          <a:prstGeom prst="rect">
            <a:avLst/>
          </a:prstGeom>
        </p:spPr>
      </p:pic>
      <p:pic>
        <p:nvPicPr>
          <p:cNvPr id="7" name="Picture 6" descr="n28 SP Ly k27">
            <a:extLst>
              <a:ext uri="{FF2B5EF4-FFF2-40B4-BE49-F238E27FC236}">
                <a16:creationId xmlns:a16="http://schemas.microsoft.com/office/drawing/2014/main" id="{9D134954-8864-5067-E50A-5CBD16150988}"/>
              </a:ext>
            </a:extLst>
          </p:cNvPr>
          <p:cNvPicPr>
            <a:picLocks noChangeAspect="1"/>
          </p:cNvPicPr>
          <p:nvPr/>
        </p:nvPicPr>
        <p:blipFill>
          <a:blip r:embed="rId4"/>
          <a:stretch>
            <a:fillRect/>
          </a:stretch>
        </p:blipFill>
        <p:spPr>
          <a:xfrm>
            <a:off x="161826" y="2532422"/>
            <a:ext cx="3184721" cy="2171980"/>
          </a:xfrm>
          <a:prstGeom prst="rect">
            <a:avLst/>
          </a:prstGeom>
        </p:spPr>
      </p:pic>
    </p:spTree>
    <p:extLst>
      <p:ext uri="{BB962C8B-B14F-4D97-AF65-F5344CB8AC3E}">
        <p14:creationId xmlns:p14="http://schemas.microsoft.com/office/powerpoint/2010/main" val="754299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58"/>
                                        </p:tgtEl>
                                        <p:attrNameLst>
                                          <p:attrName>style.visibility</p:attrName>
                                        </p:attrNameLst>
                                      </p:cBhvr>
                                      <p:to>
                                        <p:strVal val="visible"/>
                                      </p:to>
                                    </p:set>
                                    <p:anim calcmode="lin" valueType="num">
                                      <p:cBhvr additive="base">
                                        <p:cTn id="11" dur="500" fill="hold"/>
                                        <p:tgtEl>
                                          <p:spTgt spid="3058"/>
                                        </p:tgtEl>
                                        <p:attrNameLst>
                                          <p:attrName>ppt_x</p:attrName>
                                        </p:attrNameLst>
                                      </p:cBhvr>
                                      <p:tavLst>
                                        <p:tav tm="0">
                                          <p:val>
                                            <p:strVal val="#ppt_x"/>
                                          </p:val>
                                        </p:tav>
                                        <p:tav tm="100000">
                                          <p:val>
                                            <p:strVal val="#ppt_x"/>
                                          </p:val>
                                        </p:tav>
                                      </p:tavLst>
                                    </p:anim>
                                    <p:anim calcmode="lin" valueType="num">
                                      <p:cBhvr additive="base">
                                        <p:cTn id="12" dur="500" fill="hold"/>
                                        <p:tgtEl>
                                          <p:spTgt spid="30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59">
                                            <p:txEl>
                                              <p:pRg st="0" end="0"/>
                                            </p:txEl>
                                          </p:spTgt>
                                        </p:tgtEl>
                                        <p:attrNameLst>
                                          <p:attrName>style.visibility</p:attrName>
                                        </p:attrNameLst>
                                      </p:cBhvr>
                                      <p:to>
                                        <p:strVal val="visible"/>
                                      </p:to>
                                    </p:set>
                                    <p:anim calcmode="lin" valueType="num">
                                      <p:cBhvr additive="base">
                                        <p:cTn id="15" dur="500" fill="hold"/>
                                        <p:tgtEl>
                                          <p:spTgt spid="305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60"/>
                                        </p:tgtEl>
                                        <p:attrNameLst>
                                          <p:attrName>style.visibility</p:attrName>
                                        </p:attrNameLst>
                                      </p:cBhvr>
                                      <p:to>
                                        <p:strVal val="visible"/>
                                      </p:to>
                                    </p:set>
                                    <p:anim calcmode="lin" valueType="num">
                                      <p:cBhvr additive="base">
                                        <p:cTn id="21" dur="500" fill="hold"/>
                                        <p:tgtEl>
                                          <p:spTgt spid="3060"/>
                                        </p:tgtEl>
                                        <p:attrNameLst>
                                          <p:attrName>ppt_x</p:attrName>
                                        </p:attrNameLst>
                                      </p:cBhvr>
                                      <p:tavLst>
                                        <p:tav tm="0">
                                          <p:val>
                                            <p:strVal val="#ppt_x"/>
                                          </p:val>
                                        </p:tav>
                                        <p:tav tm="100000">
                                          <p:val>
                                            <p:strVal val="#ppt_x"/>
                                          </p:val>
                                        </p:tav>
                                      </p:tavLst>
                                    </p:anim>
                                    <p:anim calcmode="lin" valueType="num">
                                      <p:cBhvr additive="base">
                                        <p:cTn id="22" dur="500" fill="hold"/>
                                        <p:tgtEl>
                                          <p:spTgt spid="306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61">
                                            <p:txEl>
                                              <p:pRg st="0" end="0"/>
                                            </p:txEl>
                                          </p:spTgt>
                                        </p:tgtEl>
                                        <p:attrNameLst>
                                          <p:attrName>style.visibility</p:attrName>
                                        </p:attrNameLst>
                                      </p:cBhvr>
                                      <p:to>
                                        <p:strVal val="visible"/>
                                      </p:to>
                                    </p:set>
                                    <p:anim calcmode="lin" valueType="num">
                                      <p:cBhvr additive="base">
                                        <p:cTn id="25" dur="500" fill="hold"/>
                                        <p:tgtEl>
                                          <p:spTgt spid="306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6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62"/>
                                        </p:tgtEl>
                                        <p:attrNameLst>
                                          <p:attrName>style.visibility</p:attrName>
                                        </p:attrNameLst>
                                      </p:cBhvr>
                                      <p:to>
                                        <p:strVal val="visible"/>
                                      </p:to>
                                    </p:set>
                                    <p:anim calcmode="lin" valueType="num">
                                      <p:cBhvr additive="base">
                                        <p:cTn id="35" dur="500" fill="hold"/>
                                        <p:tgtEl>
                                          <p:spTgt spid="3062"/>
                                        </p:tgtEl>
                                        <p:attrNameLst>
                                          <p:attrName>ppt_x</p:attrName>
                                        </p:attrNameLst>
                                      </p:cBhvr>
                                      <p:tavLst>
                                        <p:tav tm="0">
                                          <p:val>
                                            <p:strVal val="#ppt_x"/>
                                          </p:val>
                                        </p:tav>
                                        <p:tav tm="100000">
                                          <p:val>
                                            <p:strVal val="#ppt_x"/>
                                          </p:val>
                                        </p:tav>
                                      </p:tavLst>
                                    </p:anim>
                                    <p:anim calcmode="lin" valueType="num">
                                      <p:cBhvr additive="base">
                                        <p:cTn id="36" dur="500" fill="hold"/>
                                        <p:tgtEl>
                                          <p:spTgt spid="306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additive="base">
                                        <p:cTn id="39" dur="500" fill="hold"/>
                                        <p:tgtEl>
                                          <p:spTgt spid="93"/>
                                        </p:tgtEl>
                                        <p:attrNameLst>
                                          <p:attrName>ppt_x</p:attrName>
                                        </p:attrNameLst>
                                      </p:cBhvr>
                                      <p:tavLst>
                                        <p:tav tm="0">
                                          <p:val>
                                            <p:strVal val="#ppt_x"/>
                                          </p:val>
                                        </p:tav>
                                        <p:tav tm="100000">
                                          <p:val>
                                            <p:strVal val="#ppt_x"/>
                                          </p:val>
                                        </p:tav>
                                      </p:tavLst>
                                    </p:anim>
                                    <p:anim calcmode="lin" valueType="num">
                                      <p:cBhvr additive="base">
                                        <p:cTn id="4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8" grpId="0"/>
      <p:bldP spid="3059" grpId="0" build="p"/>
      <p:bldP spid="3060" grpId="0"/>
      <p:bldP spid="3061" grpId="0" build="p"/>
      <p:bldP spid="3062" grpId="0"/>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28 SP Ly k27"/>
          <p:cNvSpPr txBox="1">
            <a:spLocks noGrp="1"/>
          </p:cNvSpPr>
          <p:nvPr>
            <p:ph type="subTitle" idx="4294967295"/>
          </p:nvPr>
        </p:nvSpPr>
        <p:spPr>
          <a:xfrm flipH="1">
            <a:off x="938251" y="195594"/>
            <a:ext cx="7879745" cy="107661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US" sz="2400" b="1" dirty="0" err="1">
                <a:solidFill>
                  <a:schemeClr val="bg2"/>
                </a:solidFill>
                <a:latin typeface="Cambria" panose="02040503050406030204" pitchFamily="18" charset="0"/>
                <a:ea typeface="Cambria" panose="02040503050406030204" pitchFamily="18" charset="0"/>
              </a:rPr>
              <a:t>Câu</a:t>
            </a:r>
            <a:r>
              <a:rPr lang="en-US" sz="2400" b="1" dirty="0">
                <a:solidFill>
                  <a:schemeClr val="bg2"/>
                </a:solidFill>
                <a:latin typeface="Cambria" panose="02040503050406030204" pitchFamily="18" charset="0"/>
                <a:ea typeface="Cambria" panose="02040503050406030204" pitchFamily="18" charset="0"/>
              </a:rPr>
              <a:t> 2: </a:t>
            </a:r>
            <a:r>
              <a:rPr lang="en-US" sz="2400" b="1" dirty="0" err="1">
                <a:solidFill>
                  <a:schemeClr val="bg2"/>
                </a:solidFill>
                <a:latin typeface="Cambria" panose="02040503050406030204" pitchFamily="18" charset="0"/>
                <a:ea typeface="Cambria" panose="02040503050406030204" pitchFamily="18" charset="0"/>
              </a:rPr>
              <a:t>Hãy</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tìm</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thêm</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ví</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dụ</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trong</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đời</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sống</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để</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minh</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họa</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cho</a:t>
            </a:r>
            <a:r>
              <a:rPr lang="en-US"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nội</a:t>
            </a:r>
            <a:r>
              <a:rPr lang="en-US" sz="2400" b="1" dirty="0">
                <a:solidFill>
                  <a:schemeClr val="bg2"/>
                </a:solidFill>
                <a:latin typeface="Cambria" panose="02040503050406030204" pitchFamily="18" charset="0"/>
                <a:ea typeface="Cambria" panose="02040503050406030204" pitchFamily="18" charset="0"/>
              </a:rPr>
              <a:t> dung </a:t>
            </a:r>
            <a:r>
              <a:rPr lang="en-US" sz="2400" b="1" dirty="0" err="1">
                <a:solidFill>
                  <a:schemeClr val="bg2"/>
                </a:solidFill>
                <a:latin typeface="Cambria" panose="02040503050406030204" pitchFamily="18" charset="0"/>
                <a:ea typeface="Cambria" panose="02040503050406030204" pitchFamily="18" charset="0"/>
              </a:rPr>
              <a:t>trên</a:t>
            </a:r>
            <a:r>
              <a:rPr lang="en-US" sz="2400" b="1" dirty="0">
                <a:solidFill>
                  <a:schemeClr val="bg2"/>
                </a:solidFill>
                <a:latin typeface="Cambria" panose="02040503050406030204" pitchFamily="18" charset="0"/>
                <a:ea typeface="Cambria" panose="02040503050406030204" pitchFamily="18" charset="0"/>
              </a:rPr>
              <a:t>?</a:t>
            </a:r>
          </a:p>
        </p:txBody>
      </p:sp>
      <p:sp>
        <p:nvSpPr>
          <p:cNvPr id="2270" name="Google Shape;2270;p54" descr="n28 SP Ly k27"/>
          <p:cNvSpPr txBox="1">
            <a:spLocks noGrp="1"/>
          </p:cNvSpPr>
          <p:nvPr>
            <p:ph type="body" idx="4294967295"/>
          </p:nvPr>
        </p:nvSpPr>
        <p:spPr>
          <a:xfrm>
            <a:off x="938251" y="1272209"/>
            <a:ext cx="4452734" cy="3498574"/>
          </a:xfrm>
          <a:prstGeom prst="rect">
            <a:avLst/>
          </a:prstGeom>
        </p:spPr>
        <p:txBody>
          <a:bodyPr spcFirstLastPara="1" wrap="square" lIns="91425" tIns="91425" rIns="91425" bIns="91425" anchor="ctr" anchorCtr="0">
            <a:noAutofit/>
          </a:bodyPr>
          <a:lstStyle/>
          <a:p>
            <a:pPr marL="457200" lvl="0" indent="-330200" algn="just" rtl="0">
              <a:spcBef>
                <a:spcPts val="0"/>
              </a:spcBef>
              <a:spcAft>
                <a:spcPts val="0"/>
              </a:spcAft>
              <a:buSzPts val="1600"/>
              <a:buChar char="●"/>
            </a:pPr>
            <a:r>
              <a:rPr lang="vi-VN" sz="2400" b="1" i="1" dirty="0">
                <a:solidFill>
                  <a:schemeClr val="bg2">
                    <a:lumMod val="75000"/>
                  </a:schemeClr>
                </a:solidFill>
                <a:latin typeface="Cambria" panose="02040503050406030204" pitchFamily="18" charset="0"/>
                <a:ea typeface="Cambria" panose="02040503050406030204" pitchFamily="18" charset="0"/>
              </a:rPr>
              <a:t>Khối lượng của vật:</a:t>
            </a:r>
            <a:endParaRPr lang="en-US" sz="2400" b="1" i="1" dirty="0">
              <a:solidFill>
                <a:schemeClr val="bg2">
                  <a:lumMod val="75000"/>
                </a:schemeClr>
              </a:solidFill>
              <a:latin typeface="Cambria" panose="02040503050406030204" pitchFamily="18" charset="0"/>
              <a:ea typeface="Cambria" panose="02040503050406030204" pitchFamily="18" charset="0"/>
            </a:endParaRPr>
          </a:p>
          <a:p>
            <a:pPr marL="127000" lvl="0" indent="0" algn="just" rtl="0">
              <a:spcBef>
                <a:spcPts val="0"/>
              </a:spcBef>
              <a:spcAft>
                <a:spcPts val="0"/>
              </a:spcAft>
              <a:buSzPts val="1600"/>
              <a:buNone/>
            </a:pPr>
            <a:r>
              <a:rPr lang="vi-VN" sz="2400" dirty="0">
                <a:solidFill>
                  <a:schemeClr val="bg2">
                    <a:lumMod val="75000"/>
                  </a:schemeClr>
                </a:solidFill>
                <a:latin typeface="Cambria" panose="02040503050406030204" pitchFamily="18" charset="0"/>
                <a:ea typeface="Cambria" panose="02040503050406030204" pitchFamily="18" charset="0"/>
              </a:rPr>
              <a:t>+ Thời gian đun sôi 10 lít nước lâu hơn đun sôi 1 lít nước, chứng tỏ nhiệt lượng cần cung cấp cho 10 lít nước nhiều hơn, nên nhiệt lượng cần cung cấp cho vật để làm tăng nhiệt độ phụ thuộc vào khối lượng.</a:t>
            </a:r>
          </a:p>
        </p:txBody>
      </p:sp>
      <p:pic>
        <p:nvPicPr>
          <p:cNvPr id="7170" name="Picture 2" descr="n28 SP Ly k27">
            <a:extLst>
              <a:ext uri="{FF2B5EF4-FFF2-40B4-BE49-F238E27FC236}">
                <a16:creationId xmlns:a16="http://schemas.microsoft.com/office/drawing/2014/main" id="{68314438-25D5-4609-8F15-5AAB95FFE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27" y="2282025"/>
            <a:ext cx="3408445"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842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wipe(down)">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wipe(down)">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70" name="Google Shape;2270;p54" descr="n28 SP Ly k27"/>
          <p:cNvSpPr txBox="1">
            <a:spLocks noGrp="1"/>
          </p:cNvSpPr>
          <p:nvPr>
            <p:ph type="body" idx="4294967295"/>
          </p:nvPr>
        </p:nvSpPr>
        <p:spPr>
          <a:xfrm>
            <a:off x="938249" y="1248355"/>
            <a:ext cx="4611761" cy="3137577"/>
          </a:xfrm>
          <a:prstGeom prst="rect">
            <a:avLst/>
          </a:prstGeom>
        </p:spPr>
        <p:txBody>
          <a:bodyPr spcFirstLastPara="1" wrap="square" lIns="91425" tIns="91425" rIns="91425" bIns="91425" anchor="ctr" anchorCtr="0">
            <a:noAutofit/>
          </a:bodyPr>
          <a:lstStyle/>
          <a:p>
            <a:pPr marL="457200" lvl="0" indent="-330200" algn="just" rtl="0">
              <a:spcBef>
                <a:spcPts val="0"/>
              </a:spcBef>
              <a:spcAft>
                <a:spcPts val="0"/>
              </a:spcAft>
              <a:buSzPts val="1600"/>
              <a:buChar char="●"/>
            </a:pPr>
            <a:r>
              <a:rPr lang="vi-VN" sz="2400" b="1" i="1" dirty="0">
                <a:solidFill>
                  <a:schemeClr val="bg2">
                    <a:lumMod val="75000"/>
                  </a:schemeClr>
                </a:solidFill>
                <a:latin typeface="Cambria" panose="02040503050406030204" pitchFamily="18" charset="0"/>
                <a:ea typeface="Cambria" panose="02040503050406030204" pitchFamily="18" charset="0"/>
              </a:rPr>
              <a:t>Độ tăng nhiệt độ của vật:</a:t>
            </a:r>
          </a:p>
          <a:p>
            <a:pPr marL="127000" lvl="0" indent="0" algn="just" rtl="0">
              <a:spcBef>
                <a:spcPts val="0"/>
              </a:spcBef>
              <a:spcAft>
                <a:spcPts val="0"/>
              </a:spcAft>
              <a:buSzPts val="1600"/>
              <a:buNone/>
            </a:pPr>
            <a:r>
              <a:rPr lang="vi-VN" sz="2400" dirty="0">
                <a:solidFill>
                  <a:schemeClr val="bg2">
                    <a:lumMod val="75000"/>
                  </a:schemeClr>
                </a:solidFill>
                <a:latin typeface="Cambria" panose="02040503050406030204" pitchFamily="18" charset="0"/>
                <a:ea typeface="Cambria" panose="02040503050406030204" pitchFamily="18" charset="0"/>
              </a:rPr>
              <a:t> + Để đun sôi cùng một lượng 5 lít nước từ 20 °C và từ 50 °C sẽ tốn thời gian khác nhau, chứng tỏ nhiệt lượng cần cung cấp để nước sôi phụ thuộc vào độ tăng nhiệt độ.</a:t>
            </a:r>
          </a:p>
        </p:txBody>
      </p:sp>
      <p:pic>
        <p:nvPicPr>
          <p:cNvPr id="8194" name="Picture 2" descr="n28 SP Ly k27">
            <a:extLst>
              <a:ext uri="{FF2B5EF4-FFF2-40B4-BE49-F238E27FC236}">
                <a16:creationId xmlns:a16="http://schemas.microsoft.com/office/drawing/2014/main" id="{27B8A8FB-EB01-4E01-BF81-1BA20B749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92" y="1838035"/>
            <a:ext cx="3001646" cy="195821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68;p54" descr="n28 SP Ly k27">
            <a:extLst>
              <a:ext uri="{FF2B5EF4-FFF2-40B4-BE49-F238E27FC236}">
                <a16:creationId xmlns:a16="http://schemas.microsoft.com/office/drawing/2014/main" id="{A769166F-CA4E-0E84-80CF-D36B95D593B4}"/>
              </a:ext>
            </a:extLst>
          </p:cNvPr>
          <p:cNvSpPr txBox="1">
            <a:spLocks/>
          </p:cNvSpPr>
          <p:nvPr/>
        </p:nvSpPr>
        <p:spPr>
          <a:xfrm flipH="1">
            <a:off x="938251" y="195594"/>
            <a:ext cx="7879745"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400" b="1">
                <a:solidFill>
                  <a:schemeClr val="bg2"/>
                </a:solidFill>
                <a:latin typeface="Cambria" panose="02040503050406030204" pitchFamily="18" charset="0"/>
                <a:ea typeface="Cambria" panose="02040503050406030204" pitchFamily="18" charset="0"/>
              </a:rPr>
              <a:t>Câu 2: Hãy tìm thêm ví dụ trong đời sống để minh họa cho nội dung trên?</a:t>
            </a:r>
            <a:endParaRPr lang="en-US" sz="2400" b="1"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708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barn(inVertical)">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barn(inVertical)">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70" name="Google Shape;2270;p54" descr="n28 SP Ly k27"/>
          <p:cNvSpPr txBox="1">
            <a:spLocks noGrp="1"/>
          </p:cNvSpPr>
          <p:nvPr>
            <p:ph type="body" idx="4294967295"/>
          </p:nvPr>
        </p:nvSpPr>
        <p:spPr>
          <a:xfrm>
            <a:off x="866692" y="1221309"/>
            <a:ext cx="4341412" cy="3212327"/>
          </a:xfrm>
          <a:prstGeom prst="rect">
            <a:avLst/>
          </a:prstGeom>
        </p:spPr>
        <p:txBody>
          <a:bodyPr spcFirstLastPara="1" wrap="square" lIns="91425" tIns="91425" rIns="91425" bIns="91425" anchor="ctr" anchorCtr="0">
            <a:noAutofit/>
          </a:bodyPr>
          <a:lstStyle/>
          <a:p>
            <a:pPr marL="412750" indent="-285750" algn="just">
              <a:buSzPts val="1600"/>
            </a:pPr>
            <a:r>
              <a:rPr lang="vi-VN" sz="2400" b="1" i="1" dirty="0">
                <a:solidFill>
                  <a:schemeClr val="bg2">
                    <a:lumMod val="75000"/>
                  </a:schemeClr>
                </a:solidFill>
                <a:latin typeface="Cambria" panose="02040503050406030204" pitchFamily="18" charset="0"/>
                <a:ea typeface="Cambria" panose="02040503050406030204" pitchFamily="18" charset="0"/>
              </a:rPr>
              <a:t>Tính chất của chất làm vật:</a:t>
            </a:r>
          </a:p>
          <a:p>
            <a:pPr marL="127000" lvl="0" indent="0" algn="just" rtl="0">
              <a:spcBef>
                <a:spcPts val="0"/>
              </a:spcBef>
              <a:spcAft>
                <a:spcPts val="0"/>
              </a:spcAft>
              <a:buSzPts val="1600"/>
              <a:buNone/>
            </a:pPr>
            <a:r>
              <a:rPr lang="en-US" sz="2400" dirty="0">
                <a:solidFill>
                  <a:schemeClr val="bg2">
                    <a:lumMod val="75000"/>
                  </a:schemeClr>
                </a:solidFill>
                <a:latin typeface="Cambria" panose="02040503050406030204" pitchFamily="18" charset="0"/>
                <a:ea typeface="Cambria" panose="02040503050406030204" pitchFamily="18" charset="0"/>
              </a:rPr>
              <a:t>+ </a:t>
            </a:r>
            <a:r>
              <a:rPr lang="vi-VN" sz="2400" dirty="0">
                <a:solidFill>
                  <a:schemeClr val="bg2">
                    <a:lumMod val="75000"/>
                  </a:schemeClr>
                </a:solidFill>
                <a:latin typeface="Cambria" panose="02040503050406030204" pitchFamily="18" charset="0"/>
                <a:ea typeface="Cambria" panose="02040503050406030204" pitchFamily="18" charset="0"/>
              </a:rPr>
              <a:t>Để làm nóng 1 miếng sắt và 1 miếng nhôm có cùng khối lượng đến một nhiệt độ như nhau sẽ tốn thời gian khác nhau, chứng tỏ nhiệt lượng cần cung cấp khác nhau.</a:t>
            </a:r>
          </a:p>
        </p:txBody>
      </p:sp>
      <p:pic>
        <p:nvPicPr>
          <p:cNvPr id="8" name="Picture 7" descr="n28 SP Ly k27">
            <a:extLst>
              <a:ext uri="{FF2B5EF4-FFF2-40B4-BE49-F238E27FC236}">
                <a16:creationId xmlns:a16="http://schemas.microsoft.com/office/drawing/2014/main" id="{DBE60F11-EB2F-820C-F2BA-2D082A5C548D}"/>
              </a:ext>
            </a:extLst>
          </p:cNvPr>
          <p:cNvPicPr>
            <a:picLocks noChangeAspect="1"/>
          </p:cNvPicPr>
          <p:nvPr/>
        </p:nvPicPr>
        <p:blipFill>
          <a:blip r:embed="rId3"/>
          <a:stretch>
            <a:fillRect/>
          </a:stretch>
        </p:blipFill>
        <p:spPr>
          <a:xfrm>
            <a:off x="5435579" y="1824485"/>
            <a:ext cx="3566180" cy="2005976"/>
          </a:xfrm>
          <a:prstGeom prst="rect">
            <a:avLst/>
          </a:prstGeom>
        </p:spPr>
      </p:pic>
      <p:sp>
        <p:nvSpPr>
          <p:cNvPr id="2" name="Google Shape;2268;p54" descr="n28 SP Ly k27">
            <a:extLst>
              <a:ext uri="{FF2B5EF4-FFF2-40B4-BE49-F238E27FC236}">
                <a16:creationId xmlns:a16="http://schemas.microsoft.com/office/drawing/2014/main" id="{1C5AFE2F-95ED-7AC7-2DBB-D3DD69CF6505}"/>
              </a:ext>
            </a:extLst>
          </p:cNvPr>
          <p:cNvSpPr txBox="1">
            <a:spLocks/>
          </p:cNvSpPr>
          <p:nvPr/>
        </p:nvSpPr>
        <p:spPr>
          <a:xfrm flipH="1">
            <a:off x="938251" y="195594"/>
            <a:ext cx="7879745" cy="1076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1pPr>
            <a:lvl2pPr marL="914400" marR="0" lvl="1"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l" rtl="0">
              <a:lnSpc>
                <a:spcPct val="115000"/>
              </a:lnSpc>
              <a:spcBef>
                <a:spcPts val="0"/>
              </a:spcBef>
              <a:spcAft>
                <a:spcPts val="0"/>
              </a:spcAft>
              <a:buClr>
                <a:schemeClr val="dk1"/>
              </a:buClr>
              <a:buSzPts val="1400"/>
              <a:buFont typeface="Delius Swash Caps"/>
              <a:buChar char="■"/>
              <a:defRPr sz="1400" b="0" i="0" u="none" strike="noStrike" cap="none">
                <a:solidFill>
                  <a:schemeClr val="dk1"/>
                </a:solidFill>
                <a:latin typeface="Delius Swash Caps"/>
                <a:ea typeface="Delius Swash Caps"/>
                <a:cs typeface="Delius Swash Caps"/>
                <a:sym typeface="Delius Swash Caps"/>
              </a:defRPr>
            </a:lvl9pPr>
          </a:lstStyle>
          <a:p>
            <a:pPr marL="0" indent="0" algn="just">
              <a:buSzPts val="1100"/>
              <a:buFont typeface="Arial"/>
              <a:buNone/>
            </a:pPr>
            <a:r>
              <a:rPr lang="en-US" sz="2400" b="1">
                <a:solidFill>
                  <a:schemeClr val="bg2"/>
                </a:solidFill>
                <a:latin typeface="Cambria" panose="02040503050406030204" pitchFamily="18" charset="0"/>
                <a:ea typeface="Cambria" panose="02040503050406030204" pitchFamily="18" charset="0"/>
              </a:rPr>
              <a:t>Câu 2: Hãy tìm thêm ví dụ trong đời sống để minh họa cho nội dung trên?</a:t>
            </a:r>
            <a:endParaRPr lang="en-US" sz="2400" b="1"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6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0">
                                            <p:txEl>
                                              <p:pRg st="1" end="1"/>
                                            </p:txEl>
                                          </p:spTgt>
                                        </p:tgtEl>
                                        <p:attrNameLst>
                                          <p:attrName>style.visibility</p:attrName>
                                        </p:attrNameLst>
                                      </p:cBhvr>
                                      <p:to>
                                        <p:strVal val="visible"/>
                                      </p:to>
                                    </p:set>
                                    <p:animEffect transition="in" filter="barn(inVertical)">
                                      <p:cBhvr>
                                        <p:cTn id="12" dur="500"/>
                                        <p:tgtEl>
                                          <p:spTgt spid="2270">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28 SP Ly k27"/>
          <p:cNvSpPr txBox="1">
            <a:spLocks noGrp="1"/>
          </p:cNvSpPr>
          <p:nvPr>
            <p:ph type="subTitle" idx="4294967295"/>
          </p:nvPr>
        </p:nvSpPr>
        <p:spPr>
          <a:xfrm flipH="1">
            <a:off x="938252" y="195594"/>
            <a:ext cx="7951306" cy="107661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2800" b="1" dirty="0">
                <a:solidFill>
                  <a:schemeClr val="accent2">
                    <a:lumMod val="75000"/>
                  </a:schemeClr>
                </a:solidFill>
                <a:latin typeface="Cambria" panose="02040503050406030204" pitchFamily="18" charset="0"/>
                <a:ea typeface="Cambria" panose="02040503050406030204" pitchFamily="18" charset="0"/>
              </a:rPr>
              <a:t>Câu 3: Nêu lại công thức tính nhiệt lượng Q? Giải thích các đại lượng?</a:t>
            </a:r>
          </a:p>
        </p:txBody>
      </p:sp>
      <mc:AlternateContent xmlns:mc="http://schemas.openxmlformats.org/markup-compatibility/2006">
        <mc:Choice xmlns:a14="http://schemas.microsoft.com/office/drawing/2010/main" Requires="a14">
          <p:sp>
            <p:nvSpPr>
              <p:cNvPr id="2270" name="Google Shape;2270;p54" descr="n28 SP Ly k27"/>
              <p:cNvSpPr txBox="1">
                <a:spLocks noGrp="1"/>
              </p:cNvSpPr>
              <p:nvPr>
                <p:ph type="body" idx="4294967295"/>
              </p:nvPr>
            </p:nvSpPr>
            <p:spPr>
              <a:xfrm>
                <a:off x="866693" y="1554480"/>
                <a:ext cx="7148222" cy="2993667"/>
              </a:xfrm>
              <a:prstGeom prst="rect">
                <a:avLst/>
              </a:prstGeom>
            </p:spPr>
            <p:txBody>
              <a:bodyPr spcFirstLastPara="1" wrap="square" lIns="91425" tIns="91425" rIns="91425" bIns="91425" anchor="ctr" anchorCtr="0">
                <a:noAutofit/>
              </a:bodyPr>
              <a:lstStyle/>
              <a:p>
                <a:pPr marL="127000" lvl="0" indent="0" algn="l" rtl="0">
                  <a:spcBef>
                    <a:spcPts val="0"/>
                  </a:spcBef>
                  <a:spcAft>
                    <a:spcPts val="0"/>
                  </a:spcAft>
                  <a:buSzPts val="1600"/>
                  <a:buNone/>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Công thức tính nhiệt lượng:</a:t>
                </a:r>
                <a:r>
                  <a:rPr lang="en-US" sz="2800"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Q</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mc</a:t>
                </a:r>
                <a14:m>
                  <m:oMath xmlns:m="http://schemas.openxmlformats.org/officeDocument/2006/math">
                    <m:r>
                      <a:rPr lang="vi-VN" sz="2800" b="1" i="1" smtClean="0">
                        <a:latin typeface="Cambria Math" panose="02040503050406030204" pitchFamily="18" charset="0"/>
                        <a:ea typeface="Cambria Math" panose="02040503050406030204" pitchFamily="18" charset="0"/>
                      </a:rPr>
                      <m:t>∆</m:t>
                    </m:r>
                    <m:r>
                      <a:rPr lang="en-US" sz="2800" b="1" i="0" smtClean="0">
                        <a:latin typeface="Cambria Math" panose="02040503050406030204" pitchFamily="18" charset="0"/>
                        <a:ea typeface="Cambria Math" panose="02040503050406030204" pitchFamily="18" charset="0"/>
                      </a:rPr>
                      <m:t>𝐓</m:t>
                    </m:r>
                  </m:oMath>
                </a14:m>
                <a:endParaRPr lang="vi-VN" sz="2800" b="1" dirty="0">
                  <a:latin typeface="Cambria" panose="02040503050406030204" pitchFamily="18" charset="0"/>
                  <a:ea typeface="Cambria" panose="02040503050406030204" pitchFamily="18" charset="0"/>
                </a:endParaRPr>
              </a:p>
              <a:p>
                <a:pPr marL="127000" lvl="0" indent="0" algn="l" rtl="0">
                  <a:spcBef>
                    <a:spcPts val="0"/>
                  </a:spcBef>
                  <a:spcAft>
                    <a:spcPts val="0"/>
                  </a:spcAft>
                  <a:buSzPts val="1600"/>
                  <a:buNone/>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Trong đó:</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Q là nhiệt lượng cần truyền cho vật (J).</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m là khối lượng vật (kg).</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a:t>
                </a: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 là độ tăng nhiệt độ của vật (K)</a:t>
                </a:r>
              </a:p>
              <a:p>
                <a:pPr marL="127000" lvl="0" indent="0" algn="l" rtl="0">
                  <a:spcBef>
                    <a:spcPts val="0"/>
                  </a:spcBef>
                  <a:spcAft>
                    <a:spcPts val="0"/>
                  </a:spcAft>
                  <a:buSzPts val="1600"/>
                  <a:buNone/>
                </a:pPr>
                <a:r>
                  <a:rPr lang="vi-VN" sz="2800" dirty="0">
                    <a:latin typeface="Cambria" panose="02040503050406030204" pitchFamily="18" charset="0"/>
                    <a:ea typeface="Cambria" panose="02040503050406030204" pitchFamily="18" charset="0"/>
                  </a:rPr>
                  <a:t>  + c là nhiệt dung riêng của chất (J/kg.K)</a:t>
                </a:r>
              </a:p>
              <a:p>
                <a:pPr marL="127000" lvl="0" indent="0" algn="l" rtl="0">
                  <a:spcBef>
                    <a:spcPts val="0"/>
                  </a:spcBef>
                  <a:spcAft>
                    <a:spcPts val="0"/>
                  </a:spcAft>
                  <a:buSzPts val="1600"/>
                  <a:buNone/>
                </a:pPr>
                <a:endParaRPr lang="vi-VN" sz="2000" dirty="0">
                  <a:latin typeface="Cambria" panose="02040503050406030204" pitchFamily="18" charset="0"/>
                  <a:ea typeface="Cambria" panose="02040503050406030204" pitchFamily="18" charset="0"/>
                </a:endParaRPr>
              </a:p>
              <a:p>
                <a:pPr marL="457200" lvl="0" indent="-330200" algn="l" rtl="0">
                  <a:spcBef>
                    <a:spcPts val="0"/>
                  </a:spcBef>
                  <a:spcAft>
                    <a:spcPts val="0"/>
                  </a:spcAft>
                  <a:buSzPts val="1600"/>
                  <a:buChar char="●"/>
                </a:pPr>
                <a:endParaRPr sz="1600" dirty="0">
                  <a:latin typeface="Cambria" panose="02040503050406030204" pitchFamily="18" charset="0"/>
                  <a:ea typeface="Cambria" panose="02040503050406030204" pitchFamily="18" charset="0"/>
                </a:endParaRPr>
              </a:p>
            </p:txBody>
          </p:sp>
        </mc:Choice>
        <mc:Fallback>
          <p:sp>
            <p:nvSpPr>
              <p:cNvPr id="2270" name="Google Shape;2270;p54" descr="n28 SP Ly k27"/>
              <p:cNvSpPr txBox="1">
                <a:spLocks noGrp="1" noRot="1" noChangeAspect="1" noMove="1" noResize="1" noEditPoints="1" noAdjustHandles="1" noChangeArrowheads="1" noChangeShapeType="1" noTextEdit="1"/>
              </p:cNvSpPr>
              <p:nvPr>
                <p:ph type="body" idx="4294967295"/>
              </p:nvPr>
            </p:nvSpPr>
            <p:spPr>
              <a:xfrm>
                <a:off x="866693" y="1554480"/>
                <a:ext cx="7148222" cy="2993667"/>
              </a:xfrm>
              <a:prstGeom prst="rect">
                <a:avLst/>
              </a:prstGeom>
              <a:blipFill>
                <a:blip r:embed="rId3"/>
                <a:stretch>
                  <a:fillRect t="-12831"/>
                </a:stretch>
              </a:blipFill>
            </p:spPr>
            <p:txBody>
              <a:bodyPr/>
              <a:lstStyle/>
              <a:p>
                <a:r>
                  <a:rPr lang="en-US">
                    <a:noFill/>
                  </a:rPr>
                  <a:t> </a:t>
                </a:r>
              </a:p>
            </p:txBody>
          </p:sp>
        </mc:Fallback>
      </mc:AlternateContent>
    </p:spTree>
    <p:extLst>
      <p:ext uri="{BB962C8B-B14F-4D97-AF65-F5344CB8AC3E}">
        <p14:creationId xmlns:p14="http://schemas.microsoft.com/office/powerpoint/2010/main" val="274447901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 name="Rectangle 1" descr="n28 SP Ly k27">
            <a:extLst>
              <a:ext uri="{FF2B5EF4-FFF2-40B4-BE49-F238E27FC236}">
                <a16:creationId xmlns:a16="http://schemas.microsoft.com/office/drawing/2014/main" id="{34E54E21-D942-4BA4-81CC-6A4307C47FC1}"/>
              </a:ext>
            </a:extLst>
          </p:cNvPr>
          <p:cNvSpPr/>
          <p:nvPr/>
        </p:nvSpPr>
        <p:spPr>
          <a:xfrm>
            <a:off x="5701084" y="1399430"/>
            <a:ext cx="2019633" cy="6917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 name="Google Shape;2268;p54" descr="n28 SP Ly k27"/>
          <p:cNvSpPr txBox="1">
            <a:spLocks noGrp="1"/>
          </p:cNvSpPr>
          <p:nvPr>
            <p:ph type="subTitle" idx="4294967295"/>
          </p:nvPr>
        </p:nvSpPr>
        <p:spPr>
          <a:xfrm flipH="1">
            <a:off x="368300" y="195594"/>
            <a:ext cx="8407399" cy="1076615"/>
          </a:xfrm>
          <a:prstGeom prst="rect">
            <a:avLst/>
          </a:prstGeom>
        </p:spPr>
        <p:txBody>
          <a:bodyPr spcFirstLastPara="1" wrap="square" lIns="91425" tIns="91425" rIns="91425" bIns="91425" anchor="ctr" anchorCtr="0">
            <a:noAutofit/>
          </a:bodyPr>
          <a:lstStyle/>
          <a:p>
            <a:pPr marL="0" indent="0" algn="just">
              <a:buSzPts val="1100"/>
              <a:buNone/>
            </a:pPr>
            <a:r>
              <a:rPr lang="vi-VN" sz="2800" b="1" dirty="0">
                <a:solidFill>
                  <a:schemeClr val="bg1"/>
                </a:solidFill>
                <a:highlight>
                  <a:srgbClr val="000066"/>
                </a:highlight>
                <a:latin typeface="Cambria" panose="02040503050406030204" pitchFamily="18" charset="0"/>
                <a:ea typeface="Cambria" panose="02040503050406030204" pitchFamily="18" charset="0"/>
              </a:rPr>
              <a:t>1) Hệ thức tính nhiệt lượng trong </a:t>
            </a:r>
            <a:r>
              <a:rPr lang="vi-VN" sz="2800" b="1">
                <a:solidFill>
                  <a:schemeClr val="bg1"/>
                </a:solidFill>
                <a:highlight>
                  <a:srgbClr val="000066"/>
                </a:highlight>
                <a:latin typeface="Cambria" panose="02040503050406030204" pitchFamily="18" charset="0"/>
                <a:ea typeface="Cambria" panose="02040503050406030204" pitchFamily="18" charset="0"/>
              </a:rPr>
              <a:t>quá trình</a:t>
            </a:r>
            <a:r>
              <a:rPr lang="en-US" sz="2800" b="1">
                <a:solidFill>
                  <a:schemeClr val="bg1"/>
                </a:solidFill>
                <a:highlight>
                  <a:srgbClr val="000066"/>
                </a:highlight>
                <a:latin typeface="Cambria" panose="02040503050406030204" pitchFamily="18" charset="0"/>
                <a:ea typeface="Cambria" panose="02040503050406030204" pitchFamily="18" charset="0"/>
              </a:rPr>
              <a:t> </a:t>
            </a:r>
            <a:r>
              <a:rPr lang="vi-VN" sz="2800" b="1">
                <a:solidFill>
                  <a:schemeClr val="bg1"/>
                </a:solidFill>
                <a:highlight>
                  <a:srgbClr val="000066"/>
                </a:highlight>
                <a:latin typeface="Cambria" panose="02040503050406030204" pitchFamily="18" charset="0"/>
                <a:ea typeface="Cambria" panose="02040503050406030204" pitchFamily="18" charset="0"/>
              </a:rPr>
              <a:t>truyền </a:t>
            </a:r>
            <a:r>
              <a:rPr lang="vi-VN" sz="2800" b="1" dirty="0">
                <a:solidFill>
                  <a:schemeClr val="bg1"/>
                </a:solidFill>
                <a:highlight>
                  <a:srgbClr val="000066"/>
                </a:highlight>
                <a:latin typeface="Cambria" panose="02040503050406030204" pitchFamily="18" charset="0"/>
                <a:ea typeface="Cambria" panose="02040503050406030204" pitchFamily="18" charset="0"/>
              </a:rPr>
              <a:t>nhiệt để làm thay đổi nhiệt độ của vật</a:t>
            </a:r>
          </a:p>
        </p:txBody>
      </p:sp>
      <mc:AlternateContent xmlns:mc="http://schemas.openxmlformats.org/markup-compatibility/2006">
        <mc:Choice xmlns:a14="http://schemas.microsoft.com/office/drawing/2010/main" Requires="a14">
          <p:sp>
            <p:nvSpPr>
              <p:cNvPr id="2270" name="Google Shape;2270;p54" descr="n28 SP Ly k27"/>
              <p:cNvSpPr txBox="1">
                <a:spLocks noGrp="1"/>
              </p:cNvSpPr>
              <p:nvPr>
                <p:ph type="body" idx="4294967295"/>
              </p:nvPr>
            </p:nvSpPr>
            <p:spPr>
              <a:xfrm>
                <a:off x="997889" y="1272209"/>
                <a:ext cx="7148222" cy="3387257"/>
              </a:xfrm>
              <a:prstGeom prst="rect">
                <a:avLst/>
              </a:prstGeom>
              <a:noFill/>
            </p:spPr>
            <p:txBody>
              <a:bodyPr spcFirstLastPara="1" wrap="square" lIns="91425" tIns="91425" rIns="91425" bIns="91425" anchor="ctr" anchorCtr="0">
                <a:noAutofit/>
              </a:bodyPr>
              <a:lstStyle/>
              <a:p>
                <a:pPr marL="127000" lvl="0" indent="0" algn="l" rtl="0">
                  <a:spcBef>
                    <a:spcPts val="0"/>
                  </a:spcBef>
                  <a:spcAft>
                    <a:spcPts val="0"/>
                  </a:spcAft>
                  <a:buSzPts val="1600"/>
                  <a:buNone/>
                </a:pP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dirty="0">
                    <a:solidFill>
                      <a:schemeClr val="bg2">
                        <a:lumMod val="75000"/>
                      </a:schemeClr>
                    </a:solidFill>
                    <a:latin typeface="Cambria" panose="02040503050406030204" pitchFamily="18" charset="0"/>
                    <a:ea typeface="Cambria" panose="02040503050406030204" pitchFamily="18" charset="0"/>
                  </a:rPr>
                  <a:t>Công thức tính nhiệt lượng:</a:t>
                </a: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Q</a:t>
                </a:r>
                <a:r>
                  <a:rPr lang="en-US" sz="2800" b="1"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a:t>
                </a:r>
                <a:r>
                  <a:rPr lang="en-US" sz="2800" b="1" dirty="0">
                    <a:solidFill>
                      <a:schemeClr val="bg2">
                        <a:lumMod val="75000"/>
                      </a:schemeClr>
                    </a:solidFill>
                    <a:latin typeface="Cambria" panose="02040503050406030204" pitchFamily="18" charset="0"/>
                    <a:ea typeface="Cambria" panose="02040503050406030204" pitchFamily="18" charset="0"/>
                  </a:rPr>
                  <a:t> </a:t>
                </a:r>
                <a:r>
                  <a:rPr lang="vi-VN" sz="2800" b="1" dirty="0">
                    <a:solidFill>
                      <a:schemeClr val="bg2">
                        <a:lumMod val="75000"/>
                      </a:schemeClr>
                    </a:solidFill>
                    <a:latin typeface="Cambria" panose="02040503050406030204" pitchFamily="18" charset="0"/>
                    <a:ea typeface="Cambria" panose="02040503050406030204" pitchFamily="18" charset="0"/>
                  </a:rPr>
                  <a:t>mc</a:t>
                </a:r>
                <a14:m>
                  <m:oMath xmlns:m="http://schemas.openxmlformats.org/officeDocument/2006/math">
                    <m:r>
                      <a:rPr lang="vi-VN" sz="2800" b="1" i="1" smtClean="0">
                        <a:solidFill>
                          <a:schemeClr val="bg2">
                            <a:lumMod val="75000"/>
                          </a:schemeClr>
                        </a:solidFill>
                        <a:latin typeface="Cambria Math" panose="02040503050406030204" pitchFamily="18" charset="0"/>
                        <a:ea typeface="Cambria Math" panose="02040503050406030204" pitchFamily="18" charset="0"/>
                      </a:rPr>
                      <m:t>∆</m:t>
                    </m:r>
                    <m:r>
                      <a:rPr lang="en-US" sz="2800" b="1" i="0" smtClean="0">
                        <a:solidFill>
                          <a:schemeClr val="bg2">
                            <a:lumMod val="75000"/>
                          </a:schemeClr>
                        </a:solidFill>
                        <a:latin typeface="Cambria Math" panose="02040503050406030204" pitchFamily="18" charset="0"/>
                        <a:ea typeface="Cambria Math" panose="02040503050406030204" pitchFamily="18" charset="0"/>
                      </a:rPr>
                      <m:t>𝐓</m:t>
                    </m:r>
                  </m:oMath>
                </a14:m>
                <a:endParaRPr lang="vi-VN" sz="2800" b="1" dirty="0">
                  <a:solidFill>
                    <a:schemeClr val="bg2">
                      <a:lumMod val="75000"/>
                    </a:schemeClr>
                  </a:solidFill>
                  <a:latin typeface="Cambria" panose="02040503050406030204" pitchFamily="18" charset="0"/>
                  <a:ea typeface="Cambria" panose="02040503050406030204" pitchFamily="18" charset="0"/>
                </a:endParaRPr>
              </a:p>
              <a:p>
                <a:pPr marL="127000" lvl="0" indent="0" algn="l" rtl="0">
                  <a:spcBef>
                    <a:spcPts val="0"/>
                  </a:spcBef>
                  <a:spcAft>
                    <a:spcPts val="0"/>
                  </a:spcAft>
                  <a:buSzPts val="1600"/>
                  <a:buNone/>
                </a:pPr>
                <a:r>
                  <a:rPr lang="en-US" sz="2800" dirty="0">
                    <a:solidFill>
                      <a:schemeClr val="bg2">
                        <a:lumMod val="75000"/>
                      </a:schemeClr>
                    </a:solidFill>
                    <a:latin typeface="Cambria" panose="02040503050406030204" pitchFamily="18" charset="0"/>
                    <a:ea typeface="Cambria" panose="02040503050406030204" pitchFamily="18" charset="0"/>
                  </a:rPr>
                  <a:t>- </a:t>
                </a:r>
                <a:r>
                  <a:rPr lang="vi-VN" sz="2800" dirty="0">
                    <a:solidFill>
                      <a:schemeClr val="bg2">
                        <a:lumMod val="75000"/>
                      </a:schemeClr>
                    </a:solidFill>
                    <a:latin typeface="Cambria" panose="02040503050406030204" pitchFamily="18" charset="0"/>
                    <a:ea typeface="Cambria" panose="02040503050406030204" pitchFamily="18" charset="0"/>
                  </a:rPr>
                  <a:t>Trong đó:</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Q là nhiệt lượng cần truyền cho vật (J).</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m là khối lượng vật (kg).</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a:t>
                </a:r>
                <a:r>
                  <a:rPr lang="en-US" sz="2800" dirty="0">
                    <a:solidFill>
                      <a:schemeClr val="bg2">
                        <a:lumMod val="75000"/>
                      </a:schemeClr>
                    </a:solidFill>
                    <a:latin typeface="Cambria" panose="02040503050406030204" pitchFamily="18" charset="0"/>
                    <a:ea typeface="Cambria" panose="02040503050406030204" pitchFamily="18" charset="0"/>
                  </a:rPr>
                  <a:t>T</a:t>
                </a:r>
                <a:r>
                  <a:rPr lang="vi-VN" sz="2800" dirty="0">
                    <a:solidFill>
                      <a:schemeClr val="bg2">
                        <a:lumMod val="75000"/>
                      </a:schemeClr>
                    </a:solidFill>
                    <a:latin typeface="Cambria" panose="02040503050406030204" pitchFamily="18" charset="0"/>
                    <a:ea typeface="Cambria" panose="02040503050406030204" pitchFamily="18" charset="0"/>
                  </a:rPr>
                  <a:t> là độ tăng nhiệt độ của vật (K)</a:t>
                </a:r>
              </a:p>
              <a:p>
                <a:pPr marL="127000" lvl="0" indent="0" algn="l" rtl="0">
                  <a:spcBef>
                    <a:spcPts val="0"/>
                  </a:spcBef>
                  <a:spcAft>
                    <a:spcPts val="0"/>
                  </a:spcAft>
                  <a:buSzPts val="1600"/>
                  <a:buNone/>
                </a:pPr>
                <a:r>
                  <a:rPr lang="vi-VN" sz="2800" dirty="0">
                    <a:solidFill>
                      <a:schemeClr val="bg2">
                        <a:lumMod val="75000"/>
                      </a:schemeClr>
                    </a:solidFill>
                    <a:latin typeface="Cambria" panose="02040503050406030204" pitchFamily="18" charset="0"/>
                    <a:ea typeface="Cambria" panose="02040503050406030204" pitchFamily="18" charset="0"/>
                  </a:rPr>
                  <a:t>  + c là nhiệt dung riêng của chất (J/kg.K)</a:t>
                </a:r>
                <a:endParaRPr lang="vi-VN" sz="2000" dirty="0">
                  <a:solidFill>
                    <a:schemeClr val="bg2">
                      <a:lumMod val="75000"/>
                    </a:schemeClr>
                  </a:solidFill>
                  <a:latin typeface="Cambria" panose="02040503050406030204" pitchFamily="18" charset="0"/>
                  <a:ea typeface="Cambria" panose="02040503050406030204" pitchFamily="18" charset="0"/>
                </a:endParaRPr>
              </a:p>
            </p:txBody>
          </p:sp>
        </mc:Choice>
        <mc:Fallback>
          <p:sp>
            <p:nvSpPr>
              <p:cNvPr id="2270" name="Google Shape;2270;p54" descr="n28 SP Ly k27"/>
              <p:cNvSpPr txBox="1">
                <a:spLocks noGrp="1" noRot="1" noChangeAspect="1" noMove="1" noResize="1" noEditPoints="1" noAdjustHandles="1" noChangeArrowheads="1" noChangeShapeType="1" noTextEdit="1"/>
              </p:cNvSpPr>
              <p:nvPr>
                <p:ph type="body" idx="4294967295"/>
              </p:nvPr>
            </p:nvSpPr>
            <p:spPr>
              <a:xfrm>
                <a:off x="997889" y="1272209"/>
                <a:ext cx="7148222" cy="338725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16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70">
                                            <p:txEl>
                                              <p:pRg st="0" end="0"/>
                                            </p:txEl>
                                          </p:spTgt>
                                        </p:tgtEl>
                                        <p:attrNameLst>
                                          <p:attrName>style.visibility</p:attrName>
                                        </p:attrNameLst>
                                      </p:cBhvr>
                                      <p:to>
                                        <p:strVal val="visible"/>
                                      </p:to>
                                    </p:set>
                                    <p:animEffect transition="in" filter="barn(inVertical)">
                                      <p:cBhvr>
                                        <p:cTn id="7" dur="500"/>
                                        <p:tgtEl>
                                          <p:spTgt spid="2270">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70">
                                            <p:txEl>
                                              <p:pRg st="1" end="1"/>
                                            </p:txEl>
                                          </p:spTgt>
                                        </p:tgtEl>
                                        <p:attrNameLst>
                                          <p:attrName>style.visibility</p:attrName>
                                        </p:attrNameLst>
                                      </p:cBhvr>
                                      <p:to>
                                        <p:strVal val="visible"/>
                                      </p:to>
                                    </p:set>
                                    <p:animEffect transition="in" filter="wipe(down)">
                                      <p:cBhvr>
                                        <p:cTn id="15" dur="500"/>
                                        <p:tgtEl>
                                          <p:spTgt spid="2270">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270">
                                            <p:txEl>
                                              <p:pRg st="2" end="2"/>
                                            </p:txEl>
                                          </p:spTgt>
                                        </p:tgtEl>
                                        <p:attrNameLst>
                                          <p:attrName>style.visibility</p:attrName>
                                        </p:attrNameLst>
                                      </p:cBhvr>
                                      <p:to>
                                        <p:strVal val="visible"/>
                                      </p:to>
                                    </p:set>
                                    <p:animEffect transition="in" filter="wipe(down)">
                                      <p:cBhvr>
                                        <p:cTn id="18" dur="500"/>
                                        <p:tgtEl>
                                          <p:spTgt spid="2270">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270">
                                            <p:txEl>
                                              <p:pRg st="3" end="3"/>
                                            </p:txEl>
                                          </p:spTgt>
                                        </p:tgtEl>
                                        <p:attrNameLst>
                                          <p:attrName>style.visibility</p:attrName>
                                        </p:attrNameLst>
                                      </p:cBhvr>
                                      <p:to>
                                        <p:strVal val="visible"/>
                                      </p:to>
                                    </p:set>
                                    <p:animEffect transition="in" filter="wipe(down)">
                                      <p:cBhvr>
                                        <p:cTn id="21" dur="500"/>
                                        <p:tgtEl>
                                          <p:spTgt spid="2270">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270">
                                            <p:txEl>
                                              <p:pRg st="4" end="4"/>
                                            </p:txEl>
                                          </p:spTgt>
                                        </p:tgtEl>
                                        <p:attrNameLst>
                                          <p:attrName>style.visibility</p:attrName>
                                        </p:attrNameLst>
                                      </p:cBhvr>
                                      <p:to>
                                        <p:strVal val="visible"/>
                                      </p:to>
                                    </p:set>
                                    <p:animEffect transition="in" filter="wipe(down)">
                                      <p:cBhvr>
                                        <p:cTn id="24" dur="500"/>
                                        <p:tgtEl>
                                          <p:spTgt spid="2270">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270">
                                            <p:txEl>
                                              <p:pRg st="5" end="5"/>
                                            </p:txEl>
                                          </p:spTgt>
                                        </p:tgtEl>
                                        <p:attrNameLst>
                                          <p:attrName>style.visibility</p:attrName>
                                        </p:attrNameLst>
                                      </p:cBhvr>
                                      <p:to>
                                        <p:strVal val="visible"/>
                                      </p:to>
                                    </p:set>
                                    <p:animEffect transition="in" filter="wipe(down)">
                                      <p:cBhvr>
                                        <p:cTn id="27" dur="500"/>
                                        <p:tgtEl>
                                          <p:spTgt spid="22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00" y="0"/>
            <a:ext cx="9156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28 SP Ly k2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8800" y="3409950"/>
            <a:ext cx="971550" cy="1176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28 SP Ly k2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97477"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8 SP Ly k27"/>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0124" y="3998119"/>
            <a:ext cx="1787353" cy="605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n28 SP Ly k27"/>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3998119"/>
            <a:ext cx="762000" cy="505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n28 SP Ly k2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n28 SP Ly k27"/>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128001" y="3971345"/>
            <a:ext cx="914400" cy="5590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28 SP Ly k27"/>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19800" y="2760452"/>
            <a:ext cx="1474982" cy="2630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n28 SP Ly k27"/>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7391993" y="2872914"/>
            <a:ext cx="1835809" cy="27732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28 SP Ly k27"/>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267200" y="-1695450"/>
            <a:ext cx="9281827" cy="8248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n28 SP Ly k27"/>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914401" y="-100238"/>
            <a:ext cx="914399" cy="1319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n28 SP Ly k27"/>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34967" y="2433612"/>
            <a:ext cx="1015637" cy="9918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28 SP Ly k27"/>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3923" y="-628650"/>
            <a:ext cx="2605877" cy="2617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28 SP Ly k27"/>
          <p:cNvSpPr txBox="1"/>
          <p:nvPr/>
        </p:nvSpPr>
        <p:spPr>
          <a:xfrm>
            <a:off x="3696499" y="978753"/>
            <a:ext cx="20730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n28 SP Ly k27">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5766" y="2059534"/>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descr="n28 SP Ly k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677400" y="4505156"/>
            <a:ext cx="609600" cy="609600"/>
          </a:xfrm>
          <a:prstGeom prst="rect">
            <a:avLst/>
          </a:prstGeom>
        </p:spPr>
      </p:pic>
    </p:spTree>
    <p:extLst>
      <p:ext uri="{BB962C8B-B14F-4D97-AF65-F5344CB8AC3E}">
        <p14:creationId xmlns:p14="http://schemas.microsoft.com/office/powerpoint/2010/main" val="311511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28 SP Ly k27"/>
          <p:cNvSpPr txBox="1">
            <a:spLocks noGrp="1"/>
          </p:cNvSpPr>
          <p:nvPr>
            <p:ph type="subTitle" idx="2"/>
          </p:nvPr>
        </p:nvSpPr>
        <p:spPr>
          <a:xfrm flipH="1">
            <a:off x="594786" y="318526"/>
            <a:ext cx="5310714" cy="585643"/>
          </a:xfrm>
          <a:prstGeom prst="rect">
            <a:avLst/>
          </a:prstGeom>
          <a:ln>
            <a:noFill/>
          </a:ln>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en" sz="2800" b="1" dirty="0">
                <a:solidFill>
                  <a:schemeClr val="bg1"/>
                </a:solidFill>
                <a:highlight>
                  <a:srgbClr val="000066"/>
                </a:highlight>
              </a:rPr>
              <a:t>2) Định nghĩa nhiệt dung riêng</a:t>
            </a:r>
            <a:endParaRPr sz="2800" b="1" dirty="0">
              <a:solidFill>
                <a:schemeClr val="bg1"/>
              </a:solidFill>
              <a:highlight>
                <a:srgbClr val="000066"/>
              </a:highlight>
            </a:endParaRPr>
          </a:p>
        </p:txBody>
      </p:sp>
      <mc:AlternateContent xmlns:mc="http://schemas.openxmlformats.org/markup-compatibility/2006">
        <mc:Choice xmlns:a14="http://schemas.microsoft.com/office/drawing/2010/main" Requires="a14">
          <p:sp>
            <p:nvSpPr>
              <p:cNvPr id="3" name="Text Placeholder 2" descr="n28 SP Ly k27">
                <a:extLst>
                  <a:ext uri="{FF2B5EF4-FFF2-40B4-BE49-F238E27FC236}">
                    <a16:creationId xmlns:a16="http://schemas.microsoft.com/office/drawing/2014/main" id="{46E29F30-271E-1A0C-BE37-C6AC5CD7FA1B}"/>
                  </a:ext>
                </a:extLst>
              </p:cNvPr>
              <p:cNvSpPr>
                <a:spLocks noGrp="1"/>
              </p:cNvSpPr>
              <p:nvPr>
                <p:ph type="body" idx="1"/>
              </p:nvPr>
            </p:nvSpPr>
            <p:spPr>
              <a:xfrm>
                <a:off x="746756" y="1320885"/>
                <a:ext cx="2186610" cy="1250865"/>
              </a:xfrm>
              <a:custGeom>
                <a:avLst/>
                <a:gdLst>
                  <a:gd name="connsiteX0" fmla="*/ 0 w 2186610"/>
                  <a:gd name="connsiteY0" fmla="*/ 0 h 1250865"/>
                  <a:gd name="connsiteX1" fmla="*/ 2186610 w 2186610"/>
                  <a:gd name="connsiteY1" fmla="*/ 0 h 1250865"/>
                  <a:gd name="connsiteX2" fmla="*/ 2186610 w 2186610"/>
                  <a:gd name="connsiteY2" fmla="*/ 1250865 h 1250865"/>
                  <a:gd name="connsiteX3" fmla="*/ 0 w 2186610"/>
                  <a:gd name="connsiteY3" fmla="*/ 1250865 h 1250865"/>
                  <a:gd name="connsiteX4" fmla="*/ 0 w 2186610"/>
                  <a:gd name="connsiteY4" fmla="*/ 0 h 125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610" h="1250865" fill="none" extrusionOk="0">
                    <a:moveTo>
                      <a:pt x="0" y="0"/>
                    </a:moveTo>
                    <a:cubicBezTo>
                      <a:pt x="832857" y="95565"/>
                      <a:pt x="1616644" y="53187"/>
                      <a:pt x="2186610" y="0"/>
                    </a:cubicBezTo>
                    <a:cubicBezTo>
                      <a:pt x="2178566" y="211727"/>
                      <a:pt x="2271283" y="966957"/>
                      <a:pt x="2186610" y="1250865"/>
                    </a:cubicBezTo>
                    <a:cubicBezTo>
                      <a:pt x="1505827" y="1290156"/>
                      <a:pt x="312998" y="1275544"/>
                      <a:pt x="0" y="1250865"/>
                    </a:cubicBezTo>
                    <a:cubicBezTo>
                      <a:pt x="-56179" y="721404"/>
                      <a:pt x="-594" y="126430"/>
                      <a:pt x="0" y="0"/>
                    </a:cubicBezTo>
                    <a:close/>
                  </a:path>
                  <a:path w="2186610" h="1250865" stroke="0" extrusionOk="0">
                    <a:moveTo>
                      <a:pt x="0" y="0"/>
                    </a:moveTo>
                    <a:cubicBezTo>
                      <a:pt x="403666" y="-163996"/>
                      <a:pt x="1671596" y="-91646"/>
                      <a:pt x="2186610" y="0"/>
                    </a:cubicBezTo>
                    <a:cubicBezTo>
                      <a:pt x="2162882" y="453662"/>
                      <a:pt x="2171058" y="873363"/>
                      <a:pt x="2186610" y="1250865"/>
                    </a:cubicBezTo>
                    <a:cubicBezTo>
                      <a:pt x="1358446" y="1229567"/>
                      <a:pt x="1079666" y="1367111"/>
                      <a:pt x="0" y="1250865"/>
                    </a:cubicBezTo>
                    <a:cubicBezTo>
                      <a:pt x="-82378" y="1106164"/>
                      <a:pt x="53606" y="428560"/>
                      <a:pt x="0" y="0"/>
                    </a:cubicBezTo>
                    <a:close/>
                  </a:path>
                </a:pathLst>
              </a:custGeom>
              <a:solidFill>
                <a:srgbClr val="FFC000"/>
              </a:solid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a:lstStyle/>
              <a:p>
                <a:pPr marL="139700" indent="0">
                  <a:buNone/>
                </a:pPr>
                <a14:m>
                  <m:oMathPara xmlns:m="http://schemas.openxmlformats.org/officeDocument/2006/math">
                    <m:oMathParaPr>
                      <m:jc m:val="centerGroup"/>
                    </m:oMathParaPr>
                    <m:oMath xmlns:m="http://schemas.openxmlformats.org/officeDocument/2006/math">
                      <m:r>
                        <a:rPr lang="en-US" sz="2800" b="1" i="1" smtClean="0">
                          <a:effectLst/>
                          <a:latin typeface="Cambria Math" panose="02040503050406030204" pitchFamily="18" charset="0"/>
                          <a:ea typeface="Calibri" panose="020F0502020204030204" pitchFamily="34" charset="0"/>
                          <a:cs typeface="Times New Roman" panose="02020603050405020304" pitchFamily="18" charset="0"/>
                        </a:rPr>
                        <m:t>𝒄</m:t>
                      </m:r>
                      <m:r>
                        <a:rPr lang="en-US" sz="2800" b="1"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effectLst/>
                              <a:latin typeface="Cambria Math" panose="02040503050406030204" pitchFamily="18" charset="0"/>
                              <a:ea typeface="Calibri" panose="020F0502020204030204" pitchFamily="34" charset="0"/>
                            </a:rPr>
                          </m:ctrlPr>
                        </m:fPr>
                        <m:num>
                          <m:r>
                            <a:rPr lang="en-US" sz="2800" b="1" i="1">
                              <a:effectLst/>
                              <a:latin typeface="Cambria Math" panose="02040503050406030204" pitchFamily="18" charset="0"/>
                              <a:ea typeface="Calibri" panose="020F0502020204030204" pitchFamily="34" charset="0"/>
                              <a:cs typeface="Times New Roman" panose="02020603050405020304" pitchFamily="18" charset="0"/>
                            </a:rPr>
                            <m:t>𝑸</m:t>
                          </m:r>
                        </m:num>
                        <m:den>
                          <m:r>
                            <a:rPr lang="en-US" sz="2800" b="1" i="1">
                              <a:effectLst/>
                              <a:latin typeface="Cambria Math" panose="02040503050406030204" pitchFamily="18" charset="0"/>
                              <a:ea typeface="Calibri" panose="020F0502020204030204" pitchFamily="34" charset="0"/>
                              <a:cs typeface="Times New Roman" panose="02020603050405020304" pitchFamily="18" charset="0"/>
                            </a:rPr>
                            <m:t>𝒎</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a:effectLst/>
                              <a:latin typeface="Cambria Math" panose="02040503050406030204" pitchFamily="18" charset="0"/>
                              <a:ea typeface="Calibri" panose="020F0502020204030204" pitchFamily="34" charset="0"/>
                              <a:cs typeface="Times New Roman" panose="02020603050405020304" pitchFamily="18" charset="0"/>
                            </a:rPr>
                            <m:t>𝑻</m:t>
                          </m:r>
                        </m:den>
                      </m:f>
                    </m:oMath>
                  </m:oMathPara>
                </a14:m>
                <a:endParaRPr lang="en-US" sz="2400" b="1" dirty="0"/>
              </a:p>
            </p:txBody>
          </p:sp>
        </mc:Choice>
        <mc:Fallback>
          <p:sp>
            <p:nvSpPr>
              <p:cNvPr id="3" name="Text Placeholder 2" descr="n28 SP Ly k27">
                <a:extLst>
                  <a:ext uri="{FF2B5EF4-FFF2-40B4-BE49-F238E27FC236}">
                    <a16:creationId xmlns:a16="http://schemas.microsoft.com/office/drawing/2014/main" id="{46E29F30-271E-1A0C-BE37-C6AC5CD7FA1B}"/>
                  </a:ext>
                </a:extLst>
              </p:cNvPr>
              <p:cNvSpPr>
                <a:spLocks noGrp="1" noRot="1" noChangeAspect="1" noMove="1" noResize="1" noEditPoints="1" noAdjustHandles="1" noChangeArrowheads="1" noChangeShapeType="1" noTextEdit="1"/>
              </p:cNvSpPr>
              <p:nvPr>
                <p:ph type="body" idx="1"/>
              </p:nvPr>
            </p:nvSpPr>
            <p:spPr>
              <a:xfrm>
                <a:off x="746756" y="1320885"/>
                <a:ext cx="2186610" cy="1250865"/>
              </a:xfrm>
              <a:custGeom>
                <a:avLst/>
                <a:gdLst>
                  <a:gd name="connsiteX0" fmla="*/ 0 w 2186610"/>
                  <a:gd name="connsiteY0" fmla="*/ 0 h 1250865"/>
                  <a:gd name="connsiteX1" fmla="*/ 2186610 w 2186610"/>
                  <a:gd name="connsiteY1" fmla="*/ 0 h 1250865"/>
                  <a:gd name="connsiteX2" fmla="*/ 2186610 w 2186610"/>
                  <a:gd name="connsiteY2" fmla="*/ 1250865 h 1250865"/>
                  <a:gd name="connsiteX3" fmla="*/ 0 w 2186610"/>
                  <a:gd name="connsiteY3" fmla="*/ 1250865 h 1250865"/>
                  <a:gd name="connsiteX4" fmla="*/ 0 w 2186610"/>
                  <a:gd name="connsiteY4" fmla="*/ 0 h 125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610" h="1250865" fill="none" extrusionOk="0">
                    <a:moveTo>
                      <a:pt x="0" y="0"/>
                    </a:moveTo>
                    <a:cubicBezTo>
                      <a:pt x="832857" y="95565"/>
                      <a:pt x="1616644" y="53187"/>
                      <a:pt x="2186610" y="0"/>
                    </a:cubicBezTo>
                    <a:cubicBezTo>
                      <a:pt x="2178566" y="211727"/>
                      <a:pt x="2271283" y="966957"/>
                      <a:pt x="2186610" y="1250865"/>
                    </a:cubicBezTo>
                    <a:cubicBezTo>
                      <a:pt x="1505827" y="1290156"/>
                      <a:pt x="312998" y="1275544"/>
                      <a:pt x="0" y="1250865"/>
                    </a:cubicBezTo>
                    <a:cubicBezTo>
                      <a:pt x="-56179" y="721404"/>
                      <a:pt x="-594" y="126430"/>
                      <a:pt x="0" y="0"/>
                    </a:cubicBezTo>
                    <a:close/>
                  </a:path>
                  <a:path w="2186610" h="1250865" stroke="0" extrusionOk="0">
                    <a:moveTo>
                      <a:pt x="0" y="0"/>
                    </a:moveTo>
                    <a:cubicBezTo>
                      <a:pt x="403666" y="-163996"/>
                      <a:pt x="1671596" y="-91646"/>
                      <a:pt x="2186610" y="0"/>
                    </a:cubicBezTo>
                    <a:cubicBezTo>
                      <a:pt x="2162882" y="453662"/>
                      <a:pt x="2171058" y="873363"/>
                      <a:pt x="2186610" y="1250865"/>
                    </a:cubicBezTo>
                    <a:cubicBezTo>
                      <a:pt x="1358446" y="1229567"/>
                      <a:pt x="1079666" y="1367111"/>
                      <a:pt x="0" y="1250865"/>
                    </a:cubicBezTo>
                    <a:cubicBezTo>
                      <a:pt x="-82378" y="1106164"/>
                      <a:pt x="53606" y="428560"/>
                      <a:pt x="0" y="0"/>
                    </a:cubicBezTo>
                    <a:close/>
                  </a:path>
                </a:pathLst>
              </a:custGeom>
              <a:blipFill>
                <a:blip r:embed="rId3"/>
                <a:stretch>
                  <a:fillRect/>
                </a:stretch>
              </a:blipFill>
              <a:ln w="28575">
                <a:solidFill>
                  <a:schemeClr val="accent3">
                    <a:lumMod val="50000"/>
                  </a:schemeClr>
                </a:solidFill>
                <a:extLst>
                  <a:ext uri="{C807C97D-BFC1-408E-A445-0C87EB9F89A2}">
                    <ask:lineSketchStyleProps xmlns:ask="http://schemas.microsoft.com/office/drawing/2018/sketchyshapes" sd="729038450">
                      <ask:type>
                        <ask:lineSketchCurved/>
                      </ask:type>
                    </ask:lineSketchStyleProps>
                  </a:ext>
                </a:extLst>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descr="n28 SP Ly k27">
                <a:extLst>
                  <a:ext uri="{FF2B5EF4-FFF2-40B4-BE49-F238E27FC236}">
                    <a16:creationId xmlns:a16="http://schemas.microsoft.com/office/drawing/2014/main" id="{54CE9CEC-3530-059D-74AA-B290979FC8CB}"/>
                  </a:ext>
                </a:extLst>
              </p:cNvPr>
              <p:cNvSpPr txBox="1"/>
              <p:nvPr/>
            </p:nvSpPr>
            <p:spPr>
              <a:xfrm>
                <a:off x="3673478" y="1291384"/>
                <a:ext cx="5074316" cy="1815882"/>
              </a:xfrm>
              <a:prstGeom prst="rect">
                <a:avLst/>
              </a:prstGeom>
              <a:noFill/>
            </p:spPr>
            <p:txBody>
              <a:bodyPr wrap="square" rtlCol="0">
                <a:spAutoFit/>
              </a:bodyPr>
              <a:lstStyle/>
              <a:p>
                <a:pPr algn="ctr"/>
                <a:r>
                  <a:rPr lang="en-US" sz="2800" dirty="0" err="1">
                    <a:latin typeface="Cambria" panose="02040503050406030204" pitchFamily="18" charset="0"/>
                  </a:rPr>
                  <a:t>Nhiệt</a:t>
                </a:r>
                <a:r>
                  <a:rPr lang="en-US" sz="2800" dirty="0">
                    <a:latin typeface="Cambria" panose="02040503050406030204" pitchFamily="18" charset="0"/>
                  </a:rPr>
                  <a:t> dung </a:t>
                </a:r>
                <a:r>
                  <a:rPr lang="en-US" sz="2800" dirty="0" err="1">
                    <a:latin typeface="Cambria" panose="02040503050406030204" pitchFamily="18" charset="0"/>
                  </a:rPr>
                  <a:t>riêng</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một</a:t>
                </a:r>
                <a:r>
                  <a:rPr lang="en-US" sz="2800" dirty="0">
                    <a:latin typeface="Cambria" panose="02040503050406030204" pitchFamily="18" charset="0"/>
                  </a:rPr>
                  <a:t> </a:t>
                </a:r>
                <a:r>
                  <a:rPr lang="en-US" sz="2800" dirty="0" err="1">
                    <a:latin typeface="Cambria" panose="02040503050406030204" pitchFamily="18" charset="0"/>
                  </a:rPr>
                  <a:t>chất</a:t>
                </a:r>
                <a:r>
                  <a:rPr lang="en-US" sz="2800" dirty="0">
                    <a:latin typeface="Cambria" panose="02040503050406030204" pitchFamily="18" charset="0"/>
                  </a:rPr>
                  <a:t> </a:t>
                </a:r>
                <a:r>
                  <a:rPr lang="en-US" sz="2800" dirty="0" err="1">
                    <a:latin typeface="Cambria" panose="02040503050406030204" pitchFamily="18" charset="0"/>
                  </a:rPr>
                  <a:t>là</a:t>
                </a:r>
                <a:r>
                  <a:rPr lang="en-US" sz="2800" dirty="0">
                    <a:latin typeface="Cambria" panose="02040503050406030204" pitchFamily="18" charset="0"/>
                  </a:rPr>
                  <a:t> </a:t>
                </a:r>
                <a:r>
                  <a:rPr lang="en-US" sz="2800" dirty="0" err="1">
                    <a:latin typeface="Cambria" panose="02040503050406030204" pitchFamily="18" charset="0"/>
                  </a:rPr>
                  <a:t>nhiệt</a:t>
                </a:r>
                <a:r>
                  <a:rPr lang="en-US" sz="2800" dirty="0">
                    <a:latin typeface="Cambria" panose="02040503050406030204" pitchFamily="18" charset="0"/>
                  </a:rPr>
                  <a:t> </a:t>
                </a:r>
                <a:r>
                  <a:rPr lang="en-US" sz="2800" dirty="0" err="1">
                    <a:latin typeface="Cambria" panose="02040503050406030204" pitchFamily="18" charset="0"/>
                  </a:rPr>
                  <a:t>lượng</a:t>
                </a:r>
                <a:r>
                  <a:rPr lang="en-US" sz="2800" dirty="0">
                    <a:latin typeface="Cambria" panose="02040503050406030204" pitchFamily="18" charset="0"/>
                  </a:rPr>
                  <a:t> </a:t>
                </a:r>
                <a:r>
                  <a:rPr lang="en-US" sz="2800" dirty="0" err="1">
                    <a:latin typeface="Cambria" panose="02040503050406030204" pitchFamily="18" charset="0"/>
                  </a:rPr>
                  <a:t>cần</a:t>
                </a:r>
                <a:r>
                  <a:rPr lang="en-US" sz="2800" dirty="0">
                    <a:latin typeface="Cambria" panose="02040503050406030204" pitchFamily="18" charset="0"/>
                  </a:rPr>
                  <a:t> </a:t>
                </a:r>
                <a:r>
                  <a:rPr lang="en-US" sz="2800" dirty="0" err="1">
                    <a:latin typeface="Cambria" panose="02040503050406030204" pitchFamily="18" charset="0"/>
                  </a:rPr>
                  <a:t>truyền</a:t>
                </a:r>
                <a:r>
                  <a:rPr lang="en-US" sz="2800" dirty="0">
                    <a:latin typeface="Cambria" panose="02040503050406030204" pitchFamily="18" charset="0"/>
                  </a:rPr>
                  <a:t> </a:t>
                </a:r>
                <a:r>
                  <a:rPr lang="en-US" sz="2800" dirty="0" err="1">
                    <a:latin typeface="Cambria" panose="02040503050406030204" pitchFamily="18" charset="0"/>
                  </a:rPr>
                  <a:t>cho</a:t>
                </a:r>
                <a:r>
                  <a:rPr lang="en-US" sz="2800" dirty="0">
                    <a:latin typeface="Cambria" panose="02040503050406030204" pitchFamily="18" charset="0"/>
                  </a:rPr>
                  <a:t> 1kg </a:t>
                </a:r>
                <a:r>
                  <a:rPr lang="en-US" sz="2800" dirty="0" err="1">
                    <a:latin typeface="Cambria" panose="02040503050406030204" pitchFamily="18" charset="0"/>
                  </a:rPr>
                  <a:t>chất</a:t>
                </a:r>
                <a:r>
                  <a:rPr lang="en-US" sz="2800" dirty="0">
                    <a:latin typeface="Cambria" panose="02040503050406030204" pitchFamily="18" charset="0"/>
                  </a:rPr>
                  <a:t> </a:t>
                </a:r>
                <a:r>
                  <a:rPr lang="en-US" sz="2800" dirty="0" err="1">
                    <a:latin typeface="Cambria" panose="02040503050406030204" pitchFamily="18" charset="0"/>
                  </a:rPr>
                  <a:t>đó</a:t>
                </a:r>
                <a:r>
                  <a:rPr lang="en-US" sz="2800" dirty="0">
                    <a:latin typeface="Cambria" panose="02040503050406030204" pitchFamily="18" charset="0"/>
                  </a:rPr>
                  <a:t> </a:t>
                </a:r>
                <a:r>
                  <a:rPr lang="en-US" sz="2800" dirty="0" err="1">
                    <a:latin typeface="Cambria" panose="02040503050406030204" pitchFamily="18" charset="0"/>
                  </a:rPr>
                  <a:t>để</a:t>
                </a:r>
                <a:r>
                  <a:rPr lang="en-US" sz="2800" dirty="0">
                    <a:latin typeface="Cambria" panose="02040503050406030204" pitchFamily="18" charset="0"/>
                  </a:rPr>
                  <a:t> </a:t>
                </a:r>
                <a:r>
                  <a:rPr lang="en-US" sz="2800" dirty="0" err="1">
                    <a:latin typeface="Cambria" panose="02040503050406030204" pitchFamily="18" charset="0"/>
                  </a:rPr>
                  <a:t>làm</a:t>
                </a:r>
                <a:r>
                  <a:rPr lang="en-US" sz="2800" dirty="0">
                    <a:latin typeface="Cambria" panose="02040503050406030204" pitchFamily="18" charset="0"/>
                  </a:rPr>
                  <a:t> </a:t>
                </a:r>
                <a:r>
                  <a:rPr lang="en-US" sz="2800" dirty="0" err="1">
                    <a:latin typeface="Cambria" panose="02040503050406030204" pitchFamily="18" charset="0"/>
                  </a:rPr>
                  <a:t>cho</a:t>
                </a:r>
                <a:r>
                  <a:rPr lang="en-US" sz="2800" dirty="0">
                    <a:latin typeface="Cambria" panose="02040503050406030204" pitchFamily="18" charset="0"/>
                  </a:rPr>
                  <a:t> </a:t>
                </a:r>
                <a:r>
                  <a:rPr lang="en-US" sz="2800" dirty="0" err="1">
                    <a:latin typeface="Cambria" panose="02040503050406030204" pitchFamily="18" charset="0"/>
                  </a:rPr>
                  <a:t>nhiệt</a:t>
                </a:r>
                <a:r>
                  <a:rPr lang="en-US" sz="2800" dirty="0">
                    <a:latin typeface="Cambria" panose="02040503050406030204" pitchFamily="18" charset="0"/>
                  </a:rPr>
                  <a:t> </a:t>
                </a:r>
                <a:r>
                  <a:rPr lang="en-US" sz="2800" dirty="0" err="1">
                    <a:latin typeface="Cambria" panose="02040503050406030204" pitchFamily="18" charset="0"/>
                  </a:rPr>
                  <a:t>độ</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nó</a:t>
                </a:r>
                <a:r>
                  <a:rPr lang="en-US" sz="2800" dirty="0">
                    <a:latin typeface="Cambria" panose="02040503050406030204" pitchFamily="18" charset="0"/>
                  </a:rPr>
                  <a:t> </a:t>
                </a:r>
                <a:r>
                  <a:rPr lang="en-US" sz="2800" dirty="0" err="1">
                    <a:latin typeface="Cambria" panose="02040503050406030204" pitchFamily="18" charset="0"/>
                  </a:rPr>
                  <a:t>tăng</a:t>
                </a:r>
                <a:r>
                  <a:rPr lang="en-US" sz="2800" dirty="0">
                    <a:latin typeface="Cambria" panose="02040503050406030204" pitchFamily="18" charset="0"/>
                  </a:rPr>
                  <a:t> </a:t>
                </a:r>
                <a:r>
                  <a:rPr lang="en-US" sz="2800" dirty="0" err="1">
                    <a:latin typeface="Cambria" panose="02040503050406030204" pitchFamily="18" charset="0"/>
                  </a:rPr>
                  <a:t>thêm</a:t>
                </a:r>
                <a:r>
                  <a:rPr lang="en-US" sz="2800" dirty="0">
                    <a:latin typeface="Cambria" panose="02040503050406030204" pitchFamily="18" charset="0"/>
                  </a:rPr>
                  <a:t> 1</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endParaRPr lang="en-US" sz="2800" dirty="0">
                  <a:latin typeface="Cambria" panose="02040503050406030204" pitchFamily="18" charset="0"/>
                </a:endParaRPr>
              </a:p>
            </p:txBody>
          </p:sp>
        </mc:Choice>
        <mc:Fallback>
          <p:sp>
            <p:nvSpPr>
              <p:cNvPr id="4" name="TextBox 3" descr="n28 SP Ly k27">
                <a:extLst>
                  <a:ext uri="{FF2B5EF4-FFF2-40B4-BE49-F238E27FC236}">
                    <a16:creationId xmlns:a16="http://schemas.microsoft.com/office/drawing/2014/main" id="{54CE9CEC-3530-059D-74AA-B290979FC8CB}"/>
                  </a:ext>
                </a:extLst>
              </p:cNvPr>
              <p:cNvSpPr txBox="1">
                <a:spLocks noRot="1" noChangeAspect="1" noMove="1" noResize="1" noEditPoints="1" noAdjustHandles="1" noChangeArrowheads="1" noChangeShapeType="1" noTextEdit="1"/>
              </p:cNvSpPr>
              <p:nvPr/>
            </p:nvSpPr>
            <p:spPr>
              <a:xfrm>
                <a:off x="3673478" y="1291384"/>
                <a:ext cx="5074316" cy="1815882"/>
              </a:xfrm>
              <a:prstGeom prst="rect">
                <a:avLst/>
              </a:prstGeom>
              <a:blipFill>
                <a:blip r:embed="rId4"/>
                <a:stretch>
                  <a:fillRect l="-1563" t="-3691" r="-1322" b="-8389"/>
                </a:stretch>
              </a:blipFill>
            </p:spPr>
            <p:txBody>
              <a:bodyPr/>
              <a:lstStyle/>
              <a:p>
                <a:r>
                  <a:rPr lang="en-US">
                    <a:noFill/>
                  </a:rPr>
                  <a:t> </a:t>
                </a:r>
              </a:p>
            </p:txBody>
          </p:sp>
        </mc:Fallback>
      </mc:AlternateContent>
      <p:cxnSp>
        <p:nvCxnSpPr>
          <p:cNvPr id="7" name="Connector: Curved 6" descr="n28 SP Ly k27">
            <a:extLst>
              <a:ext uri="{FF2B5EF4-FFF2-40B4-BE49-F238E27FC236}">
                <a16:creationId xmlns:a16="http://schemas.microsoft.com/office/drawing/2014/main" id="{29C86A64-FF69-88CA-B0E0-62797615ADCD}"/>
              </a:ext>
            </a:extLst>
          </p:cNvPr>
          <p:cNvCxnSpPr>
            <a:cxnSpLocks/>
          </p:cNvCxnSpPr>
          <p:nvPr/>
        </p:nvCxnSpPr>
        <p:spPr>
          <a:xfrm>
            <a:off x="2714649" y="1910507"/>
            <a:ext cx="846152" cy="528017"/>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Flowchart: Alternate Process 9" descr="n28 SP Ly k27">
            <a:extLst>
              <a:ext uri="{FF2B5EF4-FFF2-40B4-BE49-F238E27FC236}">
                <a16:creationId xmlns:a16="http://schemas.microsoft.com/office/drawing/2014/main" id="{B746B7DD-7C79-CD35-E413-6AECDB23ADA6}"/>
              </a:ext>
            </a:extLst>
          </p:cNvPr>
          <p:cNvSpPr/>
          <p:nvPr/>
        </p:nvSpPr>
        <p:spPr>
          <a:xfrm>
            <a:off x="594786" y="3578088"/>
            <a:ext cx="5776622" cy="1283936"/>
          </a:xfrm>
          <a:custGeom>
            <a:avLst/>
            <a:gdLst>
              <a:gd name="connsiteX0" fmla="*/ 0 w 5776622"/>
              <a:gd name="connsiteY0" fmla="*/ 213989 h 1283936"/>
              <a:gd name="connsiteX1" fmla="*/ 213989 w 5776622"/>
              <a:gd name="connsiteY1" fmla="*/ 0 h 1283936"/>
              <a:gd name="connsiteX2" fmla="*/ 989542 w 5776622"/>
              <a:gd name="connsiteY2" fmla="*/ 0 h 1283936"/>
              <a:gd name="connsiteX3" fmla="*/ 1658123 w 5776622"/>
              <a:gd name="connsiteY3" fmla="*/ 0 h 1283936"/>
              <a:gd name="connsiteX4" fmla="*/ 2166244 w 5776622"/>
              <a:gd name="connsiteY4" fmla="*/ 0 h 1283936"/>
              <a:gd name="connsiteX5" fmla="*/ 2834825 w 5776622"/>
              <a:gd name="connsiteY5" fmla="*/ 0 h 1283936"/>
              <a:gd name="connsiteX6" fmla="*/ 3556892 w 5776622"/>
              <a:gd name="connsiteY6" fmla="*/ 0 h 1283936"/>
              <a:gd name="connsiteX7" fmla="*/ 4332445 w 5776622"/>
              <a:gd name="connsiteY7" fmla="*/ 0 h 1283936"/>
              <a:gd name="connsiteX8" fmla="*/ 5562633 w 5776622"/>
              <a:gd name="connsiteY8" fmla="*/ 0 h 1283936"/>
              <a:gd name="connsiteX9" fmla="*/ 5776622 w 5776622"/>
              <a:gd name="connsiteY9" fmla="*/ 213989 h 1283936"/>
              <a:gd name="connsiteX10" fmla="*/ 5776622 w 5776622"/>
              <a:gd name="connsiteY10" fmla="*/ 650528 h 1283936"/>
              <a:gd name="connsiteX11" fmla="*/ 5776622 w 5776622"/>
              <a:gd name="connsiteY11" fmla="*/ 1069947 h 1283936"/>
              <a:gd name="connsiteX12" fmla="*/ 5562633 w 5776622"/>
              <a:gd name="connsiteY12" fmla="*/ 1283936 h 1283936"/>
              <a:gd name="connsiteX13" fmla="*/ 4840566 w 5776622"/>
              <a:gd name="connsiteY13" fmla="*/ 1283936 h 1283936"/>
              <a:gd name="connsiteX14" fmla="*/ 4278958 w 5776622"/>
              <a:gd name="connsiteY14" fmla="*/ 1283936 h 1283936"/>
              <a:gd name="connsiteX15" fmla="*/ 3717351 w 5776622"/>
              <a:gd name="connsiteY15" fmla="*/ 1283936 h 1283936"/>
              <a:gd name="connsiteX16" fmla="*/ 3155743 w 5776622"/>
              <a:gd name="connsiteY16" fmla="*/ 1283936 h 1283936"/>
              <a:gd name="connsiteX17" fmla="*/ 2647622 w 5776622"/>
              <a:gd name="connsiteY17" fmla="*/ 1283936 h 1283936"/>
              <a:gd name="connsiteX18" fmla="*/ 2086014 w 5776622"/>
              <a:gd name="connsiteY18" fmla="*/ 1283936 h 1283936"/>
              <a:gd name="connsiteX19" fmla="*/ 1310461 w 5776622"/>
              <a:gd name="connsiteY19" fmla="*/ 1283936 h 1283936"/>
              <a:gd name="connsiteX20" fmla="*/ 802340 w 5776622"/>
              <a:gd name="connsiteY20" fmla="*/ 1283936 h 1283936"/>
              <a:gd name="connsiteX21" fmla="*/ 213989 w 5776622"/>
              <a:gd name="connsiteY21" fmla="*/ 1283936 h 1283936"/>
              <a:gd name="connsiteX22" fmla="*/ 0 w 5776622"/>
              <a:gd name="connsiteY22" fmla="*/ 1069947 h 1283936"/>
              <a:gd name="connsiteX23" fmla="*/ 0 w 5776622"/>
              <a:gd name="connsiteY23" fmla="*/ 633408 h 1283936"/>
              <a:gd name="connsiteX24" fmla="*/ 0 w 5776622"/>
              <a:gd name="connsiteY24" fmla="*/ 213989 h 128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6622" h="1283936" fill="none" extrusionOk="0">
                <a:moveTo>
                  <a:pt x="0" y="213989"/>
                </a:moveTo>
                <a:cubicBezTo>
                  <a:pt x="-941" y="103809"/>
                  <a:pt x="76720" y="3457"/>
                  <a:pt x="213989" y="0"/>
                </a:cubicBezTo>
                <a:cubicBezTo>
                  <a:pt x="483786" y="4416"/>
                  <a:pt x="731587" y="15091"/>
                  <a:pt x="989542" y="0"/>
                </a:cubicBezTo>
                <a:cubicBezTo>
                  <a:pt x="1247497" y="-15091"/>
                  <a:pt x="1481776" y="6462"/>
                  <a:pt x="1658123" y="0"/>
                </a:cubicBezTo>
                <a:cubicBezTo>
                  <a:pt x="1834470" y="-6462"/>
                  <a:pt x="1937355" y="458"/>
                  <a:pt x="2166244" y="0"/>
                </a:cubicBezTo>
                <a:cubicBezTo>
                  <a:pt x="2395133" y="-458"/>
                  <a:pt x="2645591" y="27225"/>
                  <a:pt x="2834825" y="0"/>
                </a:cubicBezTo>
                <a:cubicBezTo>
                  <a:pt x="3024059" y="-27225"/>
                  <a:pt x="3253716" y="-31419"/>
                  <a:pt x="3556892" y="0"/>
                </a:cubicBezTo>
                <a:cubicBezTo>
                  <a:pt x="3860068" y="31419"/>
                  <a:pt x="3955110" y="14767"/>
                  <a:pt x="4332445" y="0"/>
                </a:cubicBezTo>
                <a:cubicBezTo>
                  <a:pt x="4709780" y="-14767"/>
                  <a:pt x="5007962" y="53173"/>
                  <a:pt x="5562633" y="0"/>
                </a:cubicBezTo>
                <a:cubicBezTo>
                  <a:pt x="5668851" y="-11743"/>
                  <a:pt x="5755432" y="106926"/>
                  <a:pt x="5776622" y="213989"/>
                </a:cubicBezTo>
                <a:cubicBezTo>
                  <a:pt x="5760354" y="342322"/>
                  <a:pt x="5790495" y="510683"/>
                  <a:pt x="5776622" y="650528"/>
                </a:cubicBezTo>
                <a:cubicBezTo>
                  <a:pt x="5762749" y="790373"/>
                  <a:pt x="5777282" y="946334"/>
                  <a:pt x="5776622" y="1069947"/>
                </a:cubicBezTo>
                <a:cubicBezTo>
                  <a:pt x="5780686" y="1189199"/>
                  <a:pt x="5681935" y="1286797"/>
                  <a:pt x="5562633" y="1283936"/>
                </a:cubicBezTo>
                <a:cubicBezTo>
                  <a:pt x="5266153" y="1314054"/>
                  <a:pt x="5033385" y="1293052"/>
                  <a:pt x="4840566" y="1283936"/>
                </a:cubicBezTo>
                <a:cubicBezTo>
                  <a:pt x="4647747" y="1274820"/>
                  <a:pt x="4457097" y="1297279"/>
                  <a:pt x="4278958" y="1283936"/>
                </a:cubicBezTo>
                <a:cubicBezTo>
                  <a:pt x="4100819" y="1270593"/>
                  <a:pt x="3972007" y="1294231"/>
                  <a:pt x="3717351" y="1283936"/>
                </a:cubicBezTo>
                <a:cubicBezTo>
                  <a:pt x="3462695" y="1273641"/>
                  <a:pt x="3355190" y="1287717"/>
                  <a:pt x="3155743" y="1283936"/>
                </a:cubicBezTo>
                <a:cubicBezTo>
                  <a:pt x="2956296" y="1280155"/>
                  <a:pt x="2857915" y="1282324"/>
                  <a:pt x="2647622" y="1283936"/>
                </a:cubicBezTo>
                <a:cubicBezTo>
                  <a:pt x="2437329" y="1285548"/>
                  <a:pt x="2227008" y="1278874"/>
                  <a:pt x="2086014" y="1283936"/>
                </a:cubicBezTo>
                <a:cubicBezTo>
                  <a:pt x="1945020" y="1288998"/>
                  <a:pt x="1618186" y="1309558"/>
                  <a:pt x="1310461" y="1283936"/>
                </a:cubicBezTo>
                <a:cubicBezTo>
                  <a:pt x="1002736" y="1258314"/>
                  <a:pt x="962080" y="1304182"/>
                  <a:pt x="802340" y="1283936"/>
                </a:cubicBezTo>
                <a:cubicBezTo>
                  <a:pt x="642600" y="1263690"/>
                  <a:pt x="413561" y="1298602"/>
                  <a:pt x="213989" y="1283936"/>
                </a:cubicBezTo>
                <a:cubicBezTo>
                  <a:pt x="92249" y="1291232"/>
                  <a:pt x="-5597" y="1161503"/>
                  <a:pt x="0" y="1069947"/>
                </a:cubicBezTo>
                <a:cubicBezTo>
                  <a:pt x="-18996" y="927822"/>
                  <a:pt x="18990" y="740937"/>
                  <a:pt x="0" y="633408"/>
                </a:cubicBezTo>
                <a:cubicBezTo>
                  <a:pt x="-18990" y="525879"/>
                  <a:pt x="-1980" y="417852"/>
                  <a:pt x="0" y="213989"/>
                </a:cubicBezTo>
                <a:close/>
              </a:path>
              <a:path w="5776622" h="1283936" stroke="0" extrusionOk="0">
                <a:moveTo>
                  <a:pt x="0" y="213989"/>
                </a:moveTo>
                <a:cubicBezTo>
                  <a:pt x="8453" y="114443"/>
                  <a:pt x="99959" y="715"/>
                  <a:pt x="213989" y="0"/>
                </a:cubicBezTo>
                <a:cubicBezTo>
                  <a:pt x="399127" y="-26143"/>
                  <a:pt x="533164" y="-13656"/>
                  <a:pt x="775597" y="0"/>
                </a:cubicBezTo>
                <a:cubicBezTo>
                  <a:pt x="1018030" y="13656"/>
                  <a:pt x="1182298" y="38710"/>
                  <a:pt x="1551150" y="0"/>
                </a:cubicBezTo>
                <a:cubicBezTo>
                  <a:pt x="1920002" y="-38710"/>
                  <a:pt x="2029662" y="-27786"/>
                  <a:pt x="2326703" y="0"/>
                </a:cubicBezTo>
                <a:cubicBezTo>
                  <a:pt x="2623744" y="27786"/>
                  <a:pt x="2828700" y="-7809"/>
                  <a:pt x="3048770" y="0"/>
                </a:cubicBezTo>
                <a:cubicBezTo>
                  <a:pt x="3268840" y="7809"/>
                  <a:pt x="3463781" y="11716"/>
                  <a:pt x="3770837" y="0"/>
                </a:cubicBezTo>
                <a:cubicBezTo>
                  <a:pt x="4077893" y="-11716"/>
                  <a:pt x="4104120" y="-20590"/>
                  <a:pt x="4278958" y="0"/>
                </a:cubicBezTo>
                <a:cubicBezTo>
                  <a:pt x="4453796" y="20590"/>
                  <a:pt x="5179085" y="35658"/>
                  <a:pt x="5562633" y="0"/>
                </a:cubicBezTo>
                <a:cubicBezTo>
                  <a:pt x="5673688" y="-15157"/>
                  <a:pt x="5781320" y="86004"/>
                  <a:pt x="5776622" y="213989"/>
                </a:cubicBezTo>
                <a:cubicBezTo>
                  <a:pt x="5786986" y="413820"/>
                  <a:pt x="5796457" y="451986"/>
                  <a:pt x="5776622" y="624849"/>
                </a:cubicBezTo>
                <a:cubicBezTo>
                  <a:pt x="5756787" y="797712"/>
                  <a:pt x="5783953" y="967139"/>
                  <a:pt x="5776622" y="1069947"/>
                </a:cubicBezTo>
                <a:cubicBezTo>
                  <a:pt x="5785417" y="1160299"/>
                  <a:pt x="5705086" y="1287847"/>
                  <a:pt x="5562633" y="1283936"/>
                </a:cubicBezTo>
                <a:cubicBezTo>
                  <a:pt x="5419523" y="1306154"/>
                  <a:pt x="5224524" y="1263499"/>
                  <a:pt x="4894053" y="1283936"/>
                </a:cubicBezTo>
                <a:cubicBezTo>
                  <a:pt x="4563582" y="1304373"/>
                  <a:pt x="4500165" y="1290372"/>
                  <a:pt x="4385931" y="1283936"/>
                </a:cubicBezTo>
                <a:cubicBezTo>
                  <a:pt x="4271697" y="1277500"/>
                  <a:pt x="4044863" y="1304812"/>
                  <a:pt x="3770837" y="1283936"/>
                </a:cubicBezTo>
                <a:cubicBezTo>
                  <a:pt x="3496811" y="1263060"/>
                  <a:pt x="3474091" y="1275416"/>
                  <a:pt x="3209230" y="1283936"/>
                </a:cubicBezTo>
                <a:cubicBezTo>
                  <a:pt x="2944369" y="1292456"/>
                  <a:pt x="2841383" y="1293932"/>
                  <a:pt x="2540649" y="1283936"/>
                </a:cubicBezTo>
                <a:cubicBezTo>
                  <a:pt x="2239915" y="1273940"/>
                  <a:pt x="2037919" y="1270119"/>
                  <a:pt x="1818582" y="1283936"/>
                </a:cubicBezTo>
                <a:cubicBezTo>
                  <a:pt x="1599245" y="1297753"/>
                  <a:pt x="1438509" y="1267814"/>
                  <a:pt x="1256975" y="1283936"/>
                </a:cubicBezTo>
                <a:cubicBezTo>
                  <a:pt x="1075441" y="1300058"/>
                  <a:pt x="634628" y="1280821"/>
                  <a:pt x="213989" y="1283936"/>
                </a:cubicBezTo>
                <a:cubicBezTo>
                  <a:pt x="107769" y="1282677"/>
                  <a:pt x="-26818" y="1196006"/>
                  <a:pt x="0" y="1069947"/>
                </a:cubicBezTo>
                <a:cubicBezTo>
                  <a:pt x="9293" y="951496"/>
                  <a:pt x="-12464" y="773433"/>
                  <a:pt x="0" y="667647"/>
                </a:cubicBezTo>
                <a:cubicBezTo>
                  <a:pt x="12464" y="561861"/>
                  <a:pt x="-4487" y="311193"/>
                  <a:pt x="0" y="213989"/>
                </a:cubicBezTo>
                <a:close/>
              </a:path>
            </a:pathLst>
          </a:custGeom>
          <a:ln w="28575">
            <a:extLst>
              <a:ext uri="{C807C97D-BFC1-408E-A445-0C87EB9F89A2}">
                <ask:lineSketchStyleProps xmlns:ask="http://schemas.microsoft.com/office/drawing/2018/sketchyshapes" sd="4099027688">
                  <a:prstGeom prst="flowChartAlternateProcess">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n28 SP Ly k27">
            <a:extLst>
              <a:ext uri="{FF2B5EF4-FFF2-40B4-BE49-F238E27FC236}">
                <a16:creationId xmlns:a16="http://schemas.microsoft.com/office/drawing/2014/main" id="{E5FDBDD4-529E-0EC1-7494-C61EE8DD04C1}"/>
              </a:ext>
            </a:extLst>
          </p:cNvPr>
          <p:cNvSpPr txBox="1"/>
          <p:nvPr/>
        </p:nvSpPr>
        <p:spPr>
          <a:xfrm>
            <a:off x="516835" y="3661695"/>
            <a:ext cx="5979924" cy="1200329"/>
          </a:xfrm>
          <a:prstGeom prst="rect">
            <a:avLst/>
          </a:prstGeom>
          <a:noFill/>
        </p:spPr>
        <p:txBody>
          <a:bodyPr wrap="square" rtlCol="0">
            <a:spAutoFit/>
          </a:bodyPr>
          <a:lstStyle/>
          <a:p>
            <a:pPr algn="ctr"/>
            <a:r>
              <a:rPr lang="en-US" sz="2400" dirty="0" err="1">
                <a:solidFill>
                  <a:schemeClr val="bg1"/>
                </a:solidFill>
                <a:latin typeface="Cambria" panose="02040503050406030204" pitchFamily="18" charset="0"/>
              </a:rPr>
              <a:t>Nhiệt</a:t>
            </a:r>
            <a:r>
              <a:rPr lang="en-US" sz="2400" dirty="0">
                <a:solidFill>
                  <a:schemeClr val="bg1"/>
                </a:solidFill>
                <a:latin typeface="Cambria" panose="02040503050406030204" pitchFamily="18" charset="0"/>
              </a:rPr>
              <a:t> dung </a:t>
            </a:r>
            <a:r>
              <a:rPr lang="en-US" sz="2400" dirty="0" err="1">
                <a:solidFill>
                  <a:schemeClr val="bg1"/>
                </a:solidFill>
                <a:latin typeface="Cambria" panose="02040503050406030204" pitchFamily="18" charset="0"/>
              </a:rPr>
              <a:t>riêng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là</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thông</a:t>
            </a:r>
            <a:r>
              <a:rPr lang="en-US" sz="2400" dirty="0">
                <a:solidFill>
                  <a:schemeClr val="bg1"/>
                </a:solidFill>
                <a:latin typeface="Cambria" panose="02040503050406030204" pitchFamily="18" charset="0"/>
              </a:rPr>
              <a:t> tin </a:t>
            </a:r>
            <a:r>
              <a:rPr lang="en-US" sz="2400" dirty="0" err="1">
                <a:solidFill>
                  <a:schemeClr val="bg1"/>
                </a:solidFill>
                <a:latin typeface="Cambria" panose="02040503050406030204" pitchFamily="18" charset="0"/>
              </a:rPr>
              <a:t>quan</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trọng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thường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dùng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khi</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thiết</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kế</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các</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hệ</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thống</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làm</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mát</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sưởi</a:t>
            </a:r>
            <a:r>
              <a:rPr lang="en-US" sz="2400" dirty="0">
                <a:solidFill>
                  <a:schemeClr val="bg1"/>
                </a:solidFill>
                <a:latin typeface="Cambria" panose="02040503050406030204" pitchFamily="18" charset="0"/>
              </a:rPr>
              <a:t> </a:t>
            </a:r>
            <a:r>
              <a:rPr lang="en-US" sz="2400" dirty="0" err="1">
                <a:solidFill>
                  <a:schemeClr val="bg1"/>
                </a:solidFill>
                <a:latin typeface="Cambria" panose="02040503050406030204" pitchFamily="18" charset="0"/>
              </a:rPr>
              <a:t>ấm</a:t>
            </a:r>
            <a:r>
              <a:rPr lang="en-US" sz="2400" dirty="0">
                <a:solidFill>
                  <a:schemeClr val="bg1"/>
                </a:solidFill>
                <a:latin typeface="Cambria" panose="02040503050406030204" pitchFamily="18" charset="0"/>
              </a:rPr>
              <a:t>,…</a:t>
            </a:r>
          </a:p>
        </p:txBody>
      </p:sp>
      <p:pic>
        <p:nvPicPr>
          <p:cNvPr id="12" name="Picture 11" descr="n28 SP Ly k27">
            <a:extLst>
              <a:ext uri="{FF2B5EF4-FFF2-40B4-BE49-F238E27FC236}">
                <a16:creationId xmlns:a16="http://schemas.microsoft.com/office/drawing/2014/main" id="{29A5F590-C93B-F8CC-7384-565D74A013D3}"/>
              </a:ext>
            </a:extLst>
          </p:cNvPr>
          <p:cNvPicPr>
            <a:picLocks noChangeAspect="1"/>
          </p:cNvPicPr>
          <p:nvPr/>
        </p:nvPicPr>
        <p:blipFill>
          <a:blip r:embed="rId5"/>
          <a:stretch>
            <a:fillRect/>
          </a:stretch>
        </p:blipFill>
        <p:spPr>
          <a:xfrm>
            <a:off x="6622109" y="3126733"/>
            <a:ext cx="2421177" cy="1815883"/>
          </a:xfrm>
          <a:prstGeom prst="rect">
            <a:avLst/>
          </a:prstGeom>
        </p:spPr>
      </p:pic>
    </p:spTree>
    <p:extLst>
      <p:ext uri="{BB962C8B-B14F-4D97-AF65-F5344CB8AC3E}">
        <p14:creationId xmlns:p14="http://schemas.microsoft.com/office/powerpoint/2010/main" val="921709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10"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descr="n28 SP Ly k27"/>
          <p:cNvSpPr txBox="1">
            <a:spLocks noGrp="1"/>
          </p:cNvSpPr>
          <p:nvPr>
            <p:ph type="subTitle" idx="2"/>
          </p:nvPr>
        </p:nvSpPr>
        <p:spPr>
          <a:xfrm flipH="1">
            <a:off x="310886" y="0"/>
            <a:ext cx="4507604" cy="641891"/>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b="1" dirty="0"/>
              <a:t>2) Định nghĩa nhiệt dung riêng</a:t>
            </a:r>
            <a:endParaRPr sz="2400" b="1" dirty="0"/>
          </a:p>
        </p:txBody>
      </p:sp>
      <p:sp>
        <p:nvSpPr>
          <p:cNvPr id="54" name="Google Shape;2270;p54" descr="n28 SP Ly k27">
            <a:extLst>
              <a:ext uri="{FF2B5EF4-FFF2-40B4-BE49-F238E27FC236}">
                <a16:creationId xmlns:a16="http://schemas.microsoft.com/office/drawing/2014/main" id="{76D65F66-CA64-D9D1-71AE-F4247C55EA6C}"/>
              </a:ext>
            </a:extLst>
          </p:cNvPr>
          <p:cNvSpPr txBox="1">
            <a:spLocks noGrp="1"/>
          </p:cNvSpPr>
          <p:nvPr>
            <p:ph type="body" idx="1"/>
          </p:nvPr>
        </p:nvSpPr>
        <p:spPr>
          <a:xfrm>
            <a:off x="202760" y="699715"/>
            <a:ext cx="6027088" cy="4214192"/>
          </a:xfrm>
          <a:prstGeom prst="rect">
            <a:avLst/>
          </a:prstGeom>
        </p:spPr>
        <p:txBody>
          <a:bodyPr spcFirstLastPara="1" wrap="square" lIns="91425" tIns="91425" rIns="91425" bIns="91425" anchor="ctr" anchorCtr="0">
            <a:noAutofit/>
          </a:bodyPr>
          <a:lstStyle/>
          <a:p>
            <a:pPr marL="127000" lvl="0" indent="0" algn="ctr" rtl="0">
              <a:spcBef>
                <a:spcPts val="0"/>
              </a:spcBef>
              <a:spcAft>
                <a:spcPts val="0"/>
              </a:spcAft>
              <a:buSzPts val="1600"/>
              <a:buNone/>
            </a:pPr>
            <a:r>
              <a:rPr lang="en-US" sz="2400" b="1" dirty="0">
                <a:solidFill>
                  <a:srgbClr val="7030A0"/>
                </a:solidFill>
              </a:rPr>
              <a:t>PHIẾU HỌC TẬP SỐ 2</a:t>
            </a:r>
          </a:p>
          <a:p>
            <a:pPr marL="0" lvl="0" indent="0" algn="just" rtl="0">
              <a:spcBef>
                <a:spcPts val="0"/>
              </a:spcBef>
              <a:spcAft>
                <a:spcPts val="0"/>
              </a:spcAft>
              <a:buSzPts val="1600"/>
              <a:buNone/>
            </a:pPr>
            <a:r>
              <a:rPr lang="vi-VN" sz="2200" b="1" u="sng" dirty="0"/>
              <a:t>Câu 1:</a:t>
            </a:r>
            <a:r>
              <a:rPr lang="en-US" sz="2200" b="1" dirty="0"/>
              <a:t> </a:t>
            </a:r>
            <a:r>
              <a:rPr lang="vi-VN" sz="2200" dirty="0"/>
              <a:t>Biết nhiệt dung riêng của nước lớn gấp hơn hai lần của dầu, tại sao trong bộ tản nhiệt (làm mát) của máy biến thế, người ta lại dùng dầu mà không dùng nước như bộ tản nhiệt của động cơ nhiệt?</a:t>
            </a:r>
          </a:p>
          <a:p>
            <a:pPr marL="0" lvl="0" indent="0" algn="just" rtl="0">
              <a:spcBef>
                <a:spcPts val="0"/>
              </a:spcBef>
              <a:spcAft>
                <a:spcPts val="0"/>
              </a:spcAft>
              <a:buSzPts val="1600"/>
              <a:buNone/>
            </a:pPr>
            <a:r>
              <a:rPr lang="vi-VN" sz="2200" b="1" u="sng" dirty="0"/>
              <a:t>Câu 2:</a:t>
            </a:r>
            <a:r>
              <a:rPr lang="vi-VN" sz="2200" b="1" dirty="0"/>
              <a:t> </a:t>
            </a:r>
            <a:r>
              <a:rPr lang="vi-VN" sz="2200" dirty="0"/>
              <a:t>Hãy dựa vào giá trị của nhiệt dung riêng của nước và của đất trong Bảng 4.1 để giải thích tại sao ban ngày có gió mát thổi từ biển vào đất liền, ban đêm có gió ấm thổi từ đất liền ra biển?</a:t>
            </a:r>
          </a:p>
          <a:p>
            <a:pPr marL="127000" lvl="0" indent="0" algn="just" rtl="0">
              <a:spcBef>
                <a:spcPts val="0"/>
              </a:spcBef>
              <a:spcAft>
                <a:spcPts val="0"/>
              </a:spcAft>
              <a:buSzPts val="1600"/>
              <a:buNone/>
            </a:pPr>
            <a:endParaRPr dirty="0"/>
          </a:p>
        </p:txBody>
      </p:sp>
      <p:sp>
        <p:nvSpPr>
          <p:cNvPr id="6" name="TextBox 5" descr="n28 SP Ly k27">
            <a:extLst>
              <a:ext uri="{FF2B5EF4-FFF2-40B4-BE49-F238E27FC236}">
                <a16:creationId xmlns:a16="http://schemas.microsoft.com/office/drawing/2014/main" id="{1DBC0CE6-107C-30E6-185E-25F9F2B6FBAF}"/>
              </a:ext>
            </a:extLst>
          </p:cNvPr>
          <p:cNvSpPr txBox="1"/>
          <p:nvPr/>
        </p:nvSpPr>
        <p:spPr>
          <a:xfrm>
            <a:off x="6318306" y="3685163"/>
            <a:ext cx="2711394" cy="923330"/>
          </a:xfrm>
          <a:prstGeom prst="rect">
            <a:avLst/>
          </a:prstGeom>
          <a:noFill/>
        </p:spPr>
        <p:txBody>
          <a:bodyPr wrap="square">
            <a:spAutoFit/>
          </a:bodyPr>
          <a:lstStyle/>
          <a:p>
            <a:pPr algn="ctr"/>
            <a:r>
              <a:rPr lang="vi-VN" sz="1800" b="1" dirty="0"/>
              <a:t>Bảng 4.1. </a:t>
            </a:r>
            <a:r>
              <a:rPr lang="vi-VN" sz="1800" dirty="0"/>
              <a:t>Giá trị gần đúng nhiệt dung riêng của một số chất</a:t>
            </a:r>
          </a:p>
        </p:txBody>
      </p:sp>
      <p:pic>
        <p:nvPicPr>
          <p:cNvPr id="8" name="Picture 7" descr="n28 SP Ly k27">
            <a:extLst>
              <a:ext uri="{FF2B5EF4-FFF2-40B4-BE49-F238E27FC236}">
                <a16:creationId xmlns:a16="http://schemas.microsoft.com/office/drawing/2014/main" id="{DF09DEC6-6D72-45CF-A6BE-A8F2D6F199F3}"/>
              </a:ext>
            </a:extLst>
          </p:cNvPr>
          <p:cNvPicPr>
            <a:picLocks noChangeAspect="1"/>
          </p:cNvPicPr>
          <p:nvPr/>
        </p:nvPicPr>
        <p:blipFill rotWithShape="1">
          <a:blip r:embed="rId3"/>
          <a:srcRect l="1666" t="2718" r="2517" b="2216"/>
          <a:stretch/>
        </p:blipFill>
        <p:spPr>
          <a:xfrm>
            <a:off x="6280648" y="667291"/>
            <a:ext cx="2746939" cy="2961698"/>
          </a:xfrm>
          <a:prstGeom prst="rect">
            <a:avLst/>
          </a:prstGeom>
        </p:spPr>
      </p:pic>
    </p:spTree>
    <p:extLst>
      <p:ext uri="{BB962C8B-B14F-4D97-AF65-F5344CB8AC3E}">
        <p14:creationId xmlns:p14="http://schemas.microsoft.com/office/powerpoint/2010/main" val="1294346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8 SP Ly k27">
            <a:extLst>
              <a:ext uri="{FF2B5EF4-FFF2-40B4-BE49-F238E27FC236}">
                <a16:creationId xmlns:a16="http://schemas.microsoft.com/office/drawing/2014/main" id="{67EA20C8-F3BE-48FE-A811-2A29231B8D18}"/>
              </a:ext>
            </a:extLst>
          </p:cNvPr>
          <p:cNvSpPr txBox="1"/>
          <p:nvPr/>
        </p:nvSpPr>
        <p:spPr>
          <a:xfrm>
            <a:off x="771278" y="461176"/>
            <a:ext cx="8142136" cy="1938992"/>
          </a:xfrm>
          <a:prstGeom prst="rect">
            <a:avLst/>
          </a:prstGeom>
          <a:noFill/>
        </p:spPr>
        <p:txBody>
          <a:bodyPr wrap="square" rtlCol="0">
            <a:spAutoFit/>
          </a:bodyPr>
          <a:lstStyle/>
          <a:p>
            <a:pPr lvl="0" algn="just"/>
            <a:r>
              <a:rPr lang="vi-VN" sz="2400" b="1" u="sng" dirty="0">
                <a:solidFill>
                  <a:schemeClr val="accent2">
                    <a:lumMod val="75000"/>
                  </a:schemeClr>
                </a:solidFill>
                <a:latin typeface="Cambria" panose="02040503050406030204" pitchFamily="18" charset="0"/>
                <a:ea typeface="Cambria" panose="02040503050406030204" pitchFamily="18" charset="0"/>
              </a:rPr>
              <a:t>Câu 1:</a:t>
            </a:r>
            <a:r>
              <a:rPr lang="vi-VN" sz="2400" b="1" dirty="0">
                <a:solidFill>
                  <a:schemeClr val="accent2">
                    <a:lumMod val="75000"/>
                  </a:schemeClr>
                </a:solidFill>
                <a:latin typeface="Cambria" panose="02040503050406030204" pitchFamily="18" charset="0"/>
                <a:ea typeface="Cambria" panose="02040503050406030204" pitchFamily="18" charset="0"/>
              </a:rPr>
              <a:t> Người ta lại dùng dầu mà không dùng nước như trong</a:t>
            </a:r>
            <a:r>
              <a:rPr lang="en-US" sz="2400" b="1" dirty="0">
                <a:solidFill>
                  <a:schemeClr val="accent2">
                    <a:lumMod val="75000"/>
                  </a:schemeClr>
                </a:solidFill>
                <a:latin typeface="Cambria" panose="02040503050406030204" pitchFamily="18" charset="0"/>
                <a:ea typeface="Cambria" panose="02040503050406030204" pitchFamily="18" charset="0"/>
              </a:rPr>
              <a:t> </a:t>
            </a:r>
            <a:r>
              <a:rPr lang="vi-VN" sz="2400" b="1" dirty="0">
                <a:solidFill>
                  <a:schemeClr val="accent2">
                    <a:lumMod val="75000"/>
                  </a:schemeClr>
                </a:solidFill>
                <a:latin typeface="Cambria" panose="02040503050406030204" pitchFamily="18" charset="0"/>
                <a:ea typeface="Cambria" panose="02040503050406030204" pitchFamily="18" charset="0"/>
              </a:rPr>
              <a:t>bộ tản nhiệt của động cơ nhiệt vì:</a:t>
            </a:r>
            <a:endParaRPr lang="en-US" sz="2400" b="1" dirty="0">
              <a:solidFill>
                <a:schemeClr val="accent2">
                  <a:lumMod val="75000"/>
                </a:schemeClr>
              </a:solidFill>
              <a:latin typeface="Cambria" panose="02040503050406030204" pitchFamily="18" charset="0"/>
              <a:ea typeface="Cambria" panose="02040503050406030204" pitchFamily="18" charset="0"/>
            </a:endParaRPr>
          </a:p>
          <a:p>
            <a:pPr lvl="0" algn="just"/>
            <a:r>
              <a:rPr lang="vi-VN" sz="2400" dirty="0">
                <a:solidFill>
                  <a:schemeClr val="accent2">
                    <a:lumMod val="75000"/>
                  </a:schemeClr>
                </a:solidFill>
                <a:latin typeface="Cambria" panose="02040503050406030204" pitchFamily="18" charset="0"/>
                <a:ea typeface="Cambria" panose="02040503050406030204" pitchFamily="18" charset="0"/>
              </a:rPr>
              <a:t>+ Điểm nóng chảy và nhiệt độ sôi của dầu cao hơn so với nước, giúp nó có thể hoạt động ở nhiệt độ cao hơn mà không cần áp lực cao.</a:t>
            </a:r>
            <a:endParaRPr lang="en-US" sz="2400" dirty="0">
              <a:solidFill>
                <a:schemeClr val="accent2">
                  <a:lumMod val="75000"/>
                </a:schemeClr>
              </a:solidFill>
              <a:latin typeface="Cambria" panose="02040503050406030204" pitchFamily="18" charset="0"/>
              <a:ea typeface="Cambria" panose="02040503050406030204" pitchFamily="18" charset="0"/>
            </a:endParaRPr>
          </a:p>
        </p:txBody>
      </p:sp>
      <p:pic>
        <p:nvPicPr>
          <p:cNvPr id="10244" name="Picture 4" descr="n28 SP Ly k27">
            <a:extLst>
              <a:ext uri="{FF2B5EF4-FFF2-40B4-BE49-F238E27FC236}">
                <a16:creationId xmlns:a16="http://schemas.microsoft.com/office/drawing/2014/main" id="{AED21AB8-619D-490A-A440-051CAC4E4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203" y="2571750"/>
            <a:ext cx="3663065" cy="19852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n28 SP Ly k27">
            <a:extLst>
              <a:ext uri="{FF2B5EF4-FFF2-40B4-BE49-F238E27FC236}">
                <a16:creationId xmlns:a16="http://schemas.microsoft.com/office/drawing/2014/main" id="{B12F9DA4-3534-44CC-9157-3961A484B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78" y="2571750"/>
            <a:ext cx="3970468" cy="198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91386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n28 SP Ly k27">
            <a:extLst>
              <a:ext uri="{FF2B5EF4-FFF2-40B4-BE49-F238E27FC236}">
                <a16:creationId xmlns:a16="http://schemas.microsoft.com/office/drawing/2014/main" id="{05ED4B94-39B8-4D48-A67D-207304874015}"/>
              </a:ext>
            </a:extLst>
          </p:cNvPr>
          <p:cNvSpPr txBox="1"/>
          <p:nvPr/>
        </p:nvSpPr>
        <p:spPr>
          <a:xfrm>
            <a:off x="739470" y="595167"/>
            <a:ext cx="7951304" cy="1154162"/>
          </a:xfrm>
          <a:prstGeom prst="rect">
            <a:avLst/>
          </a:prstGeom>
          <a:noFill/>
        </p:spPr>
        <p:txBody>
          <a:bodyPr wrap="square" rtlCol="0">
            <a:spAutoFit/>
          </a:bodyPr>
          <a:lstStyle/>
          <a:p>
            <a:pPr algn="just"/>
            <a:r>
              <a:rPr lang="vi-VN" sz="2300" dirty="0">
                <a:solidFill>
                  <a:schemeClr val="accent2">
                    <a:lumMod val="75000"/>
                  </a:schemeClr>
                </a:solidFill>
                <a:latin typeface="Cambria" panose="02040503050406030204" pitchFamily="18" charset="0"/>
                <a:ea typeface="Cambria" panose="02040503050406030204" pitchFamily="18" charset="0"/>
                <a:sym typeface="Dancing Script"/>
              </a:rPr>
              <a:t>+ Dầu không dẫn điện tốt hơn nước, điều này là quan trọng trong bộ tản nhiệt của máy biến thế để tránh nguy cơ hỏng hóc và sự cố điện.</a:t>
            </a:r>
            <a:endParaRPr lang="en-US" dirty="0">
              <a:solidFill>
                <a:schemeClr val="accent2">
                  <a:lumMod val="75000"/>
                </a:schemeClr>
              </a:solidFill>
            </a:endParaRPr>
          </a:p>
        </p:txBody>
      </p:sp>
      <p:pic>
        <p:nvPicPr>
          <p:cNvPr id="11266" name="Picture 2" descr="n28 SP Ly k27">
            <a:extLst>
              <a:ext uri="{FF2B5EF4-FFF2-40B4-BE49-F238E27FC236}">
                <a16:creationId xmlns:a16="http://schemas.microsoft.com/office/drawing/2014/main" id="{FC117072-BD14-449B-859F-0FF2F74FF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279" y="1983208"/>
            <a:ext cx="3847687" cy="25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468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id="{7759F405-974B-4F0B-AD5D-D6AAC6FCB080}"/>
              </a:ext>
            </a:extLst>
          </p:cNvPr>
          <p:cNvSpPr txBox="1"/>
          <p:nvPr/>
        </p:nvSpPr>
        <p:spPr>
          <a:xfrm>
            <a:off x="759349" y="572494"/>
            <a:ext cx="7843962" cy="800219"/>
          </a:xfrm>
          <a:prstGeom prst="rect">
            <a:avLst/>
          </a:prstGeom>
          <a:noFill/>
        </p:spPr>
        <p:txBody>
          <a:bodyPr wrap="square" rtlCol="0">
            <a:spAutoFit/>
          </a:bodyPr>
          <a:lstStyle/>
          <a:p>
            <a:pPr algn="just"/>
            <a:r>
              <a:rPr lang="vi-VN" sz="2300" dirty="0">
                <a:solidFill>
                  <a:schemeClr val="accent2">
                    <a:lumMod val="75000"/>
                  </a:schemeClr>
                </a:solidFill>
                <a:latin typeface="Cambria" panose="02040503050406030204" pitchFamily="18" charset="0"/>
                <a:ea typeface="Cambria" panose="02040503050406030204" pitchFamily="18" charset="0"/>
                <a:sym typeface="Dancing Script"/>
              </a:rPr>
              <a:t>+ Dầu ít bay hơi hơn và ít bị bay hơi trong quá trình vận hành, giảm nguy cơ mất nước và cần bổ sung nước định kỳ.</a:t>
            </a:r>
            <a:endParaRPr lang="en-US" dirty="0">
              <a:solidFill>
                <a:schemeClr val="accent2">
                  <a:lumMod val="75000"/>
                </a:schemeClr>
              </a:solidFill>
            </a:endParaRPr>
          </a:p>
        </p:txBody>
      </p:sp>
      <p:pic>
        <p:nvPicPr>
          <p:cNvPr id="12290" name="Picture 2" descr="n28 SP Ly k27">
            <a:extLst>
              <a:ext uri="{FF2B5EF4-FFF2-40B4-BE49-F238E27FC236}">
                <a16:creationId xmlns:a16="http://schemas.microsoft.com/office/drawing/2014/main" id="{5442209C-2E84-47DF-B128-99196E578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04"/>
          <a:stretch/>
        </p:blipFill>
        <p:spPr bwMode="auto">
          <a:xfrm>
            <a:off x="2577665" y="1717483"/>
            <a:ext cx="3988670" cy="259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57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8 SP Ly k27">
            <a:extLst>
              <a:ext uri="{FF2B5EF4-FFF2-40B4-BE49-F238E27FC236}">
                <a16:creationId xmlns:a16="http://schemas.microsoft.com/office/drawing/2014/main" id="{0C472B3B-A0EF-422C-BB96-3FC0597A1834}"/>
              </a:ext>
            </a:extLst>
          </p:cNvPr>
          <p:cNvSpPr txBox="1"/>
          <p:nvPr/>
        </p:nvSpPr>
        <p:spPr>
          <a:xfrm>
            <a:off x="628153" y="628152"/>
            <a:ext cx="7983110" cy="800219"/>
          </a:xfrm>
          <a:prstGeom prst="rect">
            <a:avLst/>
          </a:prstGeom>
          <a:noFill/>
        </p:spPr>
        <p:txBody>
          <a:bodyPr wrap="square" rtlCol="0">
            <a:spAutoFit/>
          </a:bodyPr>
          <a:lstStyle/>
          <a:p>
            <a:pPr algn="just"/>
            <a:r>
              <a:rPr lang="vi-VN" sz="2300" dirty="0">
                <a:solidFill>
                  <a:schemeClr val="bg2"/>
                </a:solidFill>
                <a:latin typeface="Cambria" panose="02040503050406030204" pitchFamily="18" charset="0"/>
                <a:ea typeface="Cambria" panose="02040503050406030204" pitchFamily="18" charset="0"/>
                <a:sym typeface="Dancing Script"/>
              </a:rPr>
              <a:t>+ Dầu cũng có khả năng chống oxy hóa tốt hơn nước, giúp kéo dài tuổi thọ của hệ thống.</a:t>
            </a:r>
            <a:endParaRPr lang="en-US" dirty="0">
              <a:solidFill>
                <a:schemeClr val="bg2"/>
              </a:solidFill>
            </a:endParaRPr>
          </a:p>
        </p:txBody>
      </p:sp>
      <p:pic>
        <p:nvPicPr>
          <p:cNvPr id="5122" name="Picture 2" descr="n28 SP Ly k27">
            <a:extLst>
              <a:ext uri="{FF2B5EF4-FFF2-40B4-BE49-F238E27FC236}">
                <a16:creationId xmlns:a16="http://schemas.microsoft.com/office/drawing/2014/main" id="{155B8465-2B70-427B-A4AA-FFCB2E6C8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779" y="1852654"/>
            <a:ext cx="5896441" cy="229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2791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28 SP Ly k27">
            <a:extLst>
              <a:ext uri="{FF2B5EF4-FFF2-40B4-BE49-F238E27FC236}">
                <a16:creationId xmlns:a16="http://schemas.microsoft.com/office/drawing/2014/main" id="{F7AC1EAE-811D-4F9C-B07A-5E812DB9A2A9}"/>
              </a:ext>
            </a:extLst>
          </p:cNvPr>
          <p:cNvSpPr txBox="1"/>
          <p:nvPr/>
        </p:nvSpPr>
        <p:spPr>
          <a:xfrm>
            <a:off x="540690" y="350604"/>
            <a:ext cx="8428386" cy="1569660"/>
          </a:xfrm>
          <a:prstGeom prst="rect">
            <a:avLst/>
          </a:prstGeom>
          <a:noFill/>
        </p:spPr>
        <p:txBody>
          <a:bodyPr wrap="square" rtlCol="0">
            <a:spAutoFit/>
          </a:bodyPr>
          <a:lstStyle/>
          <a:p>
            <a:pPr algn="just"/>
            <a:r>
              <a:rPr lang="en-US" sz="2400" b="1" dirty="0" err="1">
                <a:solidFill>
                  <a:srgbClr val="0070C0"/>
                </a:solidFill>
                <a:latin typeface="Cambria" panose="02040503050406030204" pitchFamily="18" charset="0"/>
                <a:ea typeface="Cambria" panose="02040503050406030204" pitchFamily="18" charset="0"/>
                <a:sym typeface="Dancing Script"/>
              </a:rPr>
              <a:t>Câu</a:t>
            </a:r>
            <a:r>
              <a:rPr lang="en-US" sz="2400" b="1" dirty="0">
                <a:solidFill>
                  <a:srgbClr val="0070C0"/>
                </a:solidFill>
                <a:latin typeface="Cambria" panose="02040503050406030204" pitchFamily="18" charset="0"/>
                <a:ea typeface="Cambria" panose="02040503050406030204" pitchFamily="18" charset="0"/>
                <a:sym typeface="Dancing Script"/>
              </a:rPr>
              <a:t> 2:</a:t>
            </a:r>
          </a:p>
          <a:p>
            <a:pPr algn="just"/>
            <a:r>
              <a:rPr lang="vi-VN" sz="2400" dirty="0">
                <a:solidFill>
                  <a:prstClr val="black"/>
                </a:solidFill>
                <a:latin typeface="Cambria" panose="02040503050406030204" pitchFamily="18" charset="0"/>
                <a:ea typeface="Cambria" panose="02040503050406030204" pitchFamily="18" charset="0"/>
                <a:sym typeface="Dancing Script"/>
              </a:rPr>
              <a:t>+ Đo nhiệt dung riêng của nước và của đất khác nhau nên việc trao đổi nhiệt lượng khác nhau, vật có nhiệt dung riêng nhỏ thì dễ nóng lên và cũng dễ nguội đi.</a:t>
            </a:r>
            <a:endParaRPr lang="en-US" dirty="0"/>
          </a:p>
        </p:txBody>
      </p:sp>
      <p:pic>
        <p:nvPicPr>
          <p:cNvPr id="3074" name="Picture 2" descr="n28 SP Ly k27">
            <a:extLst>
              <a:ext uri="{FF2B5EF4-FFF2-40B4-BE49-F238E27FC236}">
                <a16:creationId xmlns:a16="http://schemas.microsoft.com/office/drawing/2014/main" id="{2929ABA7-1D68-4CF4-90FB-9AC61C3DA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724" y="2052206"/>
            <a:ext cx="3371352" cy="2107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D44F76D4-2488-4204-881E-03C99795FA36}"/>
              </a:ext>
            </a:extLst>
          </p:cNvPr>
          <p:cNvSpPr txBox="1"/>
          <p:nvPr/>
        </p:nvSpPr>
        <p:spPr>
          <a:xfrm>
            <a:off x="540690" y="1884409"/>
            <a:ext cx="5001369" cy="2677656"/>
          </a:xfrm>
          <a:prstGeom prst="rect">
            <a:avLst/>
          </a:prstGeom>
          <a:noFill/>
        </p:spPr>
        <p:txBody>
          <a:bodyPr wrap="square" rtlCol="0">
            <a:spAutoFit/>
          </a:bodyPr>
          <a:lstStyle/>
          <a:p>
            <a:pPr algn="just"/>
            <a:r>
              <a:rPr lang="vi-VN" sz="2400" dirty="0">
                <a:solidFill>
                  <a:prstClr val="black"/>
                </a:solidFill>
                <a:latin typeface="Cambria" panose="02040503050406030204" pitchFamily="18" charset="0"/>
                <a:ea typeface="Cambria" panose="02040503050406030204" pitchFamily="18" charset="0"/>
                <a:sym typeface="Dancing Script"/>
              </a:rPr>
              <a:t>+ Vào ban ngày, có ánh sáng mặt trời nên mặt đất dễ nóng lên nhanh hơn so với nước biển, đồng thời lớp không khí ở sát bề mặt đất nóng hơn ở lớp không khí trên cao nên sinh ra hiện tượng đối lưu, dòng khí mát từ biển đẩy vào sinh ra gió mát</a:t>
            </a:r>
            <a:endParaRPr lang="en-US" sz="2400" dirty="0"/>
          </a:p>
        </p:txBody>
      </p:sp>
    </p:spTree>
    <p:extLst>
      <p:ext uri="{BB962C8B-B14F-4D97-AF65-F5344CB8AC3E}">
        <p14:creationId xmlns:p14="http://schemas.microsoft.com/office/powerpoint/2010/main" val="158300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28 SP Ly k27">
            <a:extLst>
              <a:ext uri="{FF2B5EF4-FFF2-40B4-BE49-F238E27FC236}">
                <a16:creationId xmlns:a16="http://schemas.microsoft.com/office/drawing/2014/main" id="{340EB6F5-F04A-B80D-D94A-368CCE2EC9DA}"/>
              </a:ext>
            </a:extLst>
          </p:cNvPr>
          <p:cNvPicPr>
            <a:picLocks noChangeAspect="1"/>
          </p:cNvPicPr>
          <p:nvPr/>
        </p:nvPicPr>
        <p:blipFill>
          <a:blip r:embed="rId2"/>
          <a:stretch>
            <a:fillRect/>
          </a:stretch>
        </p:blipFill>
        <p:spPr>
          <a:xfrm>
            <a:off x="6606478" y="1058556"/>
            <a:ext cx="2004785" cy="2673046"/>
          </a:xfrm>
          <a:prstGeom prst="rect">
            <a:avLst/>
          </a:prstGeom>
        </p:spPr>
      </p:pic>
      <p:sp>
        <p:nvSpPr>
          <p:cNvPr id="8" name="TextBox 7" descr="n28 SP Ly k27">
            <a:extLst>
              <a:ext uri="{FF2B5EF4-FFF2-40B4-BE49-F238E27FC236}">
                <a16:creationId xmlns:a16="http://schemas.microsoft.com/office/drawing/2014/main" id="{016B92E9-16A0-4D5B-9F70-F12E355799F9}"/>
              </a:ext>
            </a:extLst>
          </p:cNvPr>
          <p:cNvSpPr txBox="1"/>
          <p:nvPr/>
        </p:nvSpPr>
        <p:spPr>
          <a:xfrm>
            <a:off x="898497" y="1368656"/>
            <a:ext cx="5224007" cy="1938992"/>
          </a:xfrm>
          <a:prstGeom prst="rect">
            <a:avLst/>
          </a:prstGeom>
          <a:noFill/>
        </p:spPr>
        <p:txBody>
          <a:bodyPr wrap="square" rtlCol="0">
            <a:spAutoFit/>
          </a:bodyPr>
          <a:lstStyle/>
          <a:p>
            <a:pPr algn="just"/>
            <a:r>
              <a:rPr lang="vi-VN" sz="2400" b="1" dirty="0">
                <a:solidFill>
                  <a:schemeClr val="bg2"/>
                </a:solidFill>
                <a:latin typeface="Cambria" panose="02040503050406030204" pitchFamily="18" charset="0"/>
                <a:ea typeface="Cambria" panose="02040503050406030204" pitchFamily="18" charset="0"/>
              </a:rPr>
              <a:t>  </a:t>
            </a:r>
            <a:r>
              <a:rPr lang="en-US" sz="2400" b="1" dirty="0" err="1">
                <a:solidFill>
                  <a:schemeClr val="bg2"/>
                </a:solidFill>
                <a:latin typeface="Cambria" panose="02040503050406030204" pitchFamily="18" charset="0"/>
                <a:ea typeface="Cambria" panose="02040503050406030204" pitchFamily="18" charset="0"/>
              </a:rPr>
              <a:t>Câu</a:t>
            </a:r>
            <a:r>
              <a:rPr lang="en-US" sz="2400" b="1" dirty="0">
                <a:solidFill>
                  <a:schemeClr val="bg2"/>
                </a:solidFill>
                <a:latin typeface="Cambria" panose="02040503050406030204" pitchFamily="18" charset="0"/>
                <a:ea typeface="Cambria" panose="02040503050406030204" pitchFamily="18" charset="0"/>
              </a:rPr>
              <a:t> 2:</a:t>
            </a:r>
          </a:p>
          <a:p>
            <a:pPr algn="just"/>
            <a:r>
              <a:rPr lang="en-US" sz="2400" dirty="0">
                <a:solidFill>
                  <a:schemeClr val="bg2"/>
                </a:solidFill>
                <a:latin typeface="Cambria" panose="02040503050406030204" pitchFamily="18" charset="0"/>
                <a:ea typeface="Cambria" panose="02040503050406030204" pitchFamily="18" charset="0"/>
              </a:rPr>
              <a:t>+ N</a:t>
            </a:r>
            <a:r>
              <a:rPr lang="vi-VN" sz="2400" dirty="0">
                <a:solidFill>
                  <a:schemeClr val="bg2"/>
                </a:solidFill>
                <a:latin typeface="Cambria" panose="02040503050406030204" pitchFamily="18" charset="0"/>
                <a:ea typeface="Cambria" panose="02040503050406030204" pitchFamily="18" charset="0"/>
              </a:rPr>
              <a:t>gược lại vào ban đêm không có ánh sáng mặt trời, mặt đất nguội đi nhanh hơn nên dòng khí chuyển động ngược lại ra biển.</a:t>
            </a:r>
            <a:endParaRPr lang="en-US" sz="2400"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28652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grpSp>
        <p:nvGrpSpPr>
          <p:cNvPr id="2598" name="Google Shape;2598;p59" descr="n28 SP Ly k27"/>
          <p:cNvGrpSpPr/>
          <p:nvPr/>
        </p:nvGrpSpPr>
        <p:grpSpPr>
          <a:xfrm>
            <a:off x="880966" y="3854744"/>
            <a:ext cx="1179374" cy="1205478"/>
            <a:chOff x="6822150" y="3335625"/>
            <a:chExt cx="1512405" cy="1545881"/>
          </a:xfrm>
        </p:grpSpPr>
        <p:sp>
          <p:nvSpPr>
            <p:cNvPr id="2599" name="Google Shape;2599;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59" descr="n28 SP Ly k27"/>
          <p:cNvSpPr txBox="1">
            <a:spLocks noGrp="1"/>
          </p:cNvSpPr>
          <p:nvPr>
            <p:ph type="title"/>
          </p:nvPr>
        </p:nvSpPr>
        <p:spPr>
          <a:xfrm>
            <a:off x="969219" y="2135732"/>
            <a:ext cx="8129291" cy="1563541"/>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b="1" dirty="0"/>
              <a:t>THỰC HÀNH ĐO NHIỆT DUNG RIÊNG CỦA NƯỚC</a:t>
            </a:r>
            <a:endParaRPr b="1" dirty="0"/>
          </a:p>
        </p:txBody>
      </p:sp>
      <p:sp>
        <p:nvSpPr>
          <p:cNvPr id="2613" name="Google Shape;2613;p59" descr="n28 SP Ly k27"/>
          <p:cNvSpPr txBox="1">
            <a:spLocks noGrp="1"/>
          </p:cNvSpPr>
          <p:nvPr>
            <p:ph type="title" idx="2"/>
          </p:nvPr>
        </p:nvSpPr>
        <p:spPr>
          <a:xfrm>
            <a:off x="6055385" y="476892"/>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grpSp>
        <p:nvGrpSpPr>
          <p:cNvPr id="2614" name="Google Shape;2614;p59" descr="n28 SP Ly k27"/>
          <p:cNvGrpSpPr/>
          <p:nvPr/>
        </p:nvGrpSpPr>
        <p:grpSpPr>
          <a:xfrm>
            <a:off x="6177197" y="440026"/>
            <a:ext cx="1553648" cy="1421934"/>
            <a:chOff x="-164200" y="1462250"/>
            <a:chExt cx="1037425" cy="949475"/>
          </a:xfrm>
        </p:grpSpPr>
        <p:sp>
          <p:nvSpPr>
            <p:cNvPr id="2615" name="Google Shape;2615;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9" descr="n28 SP Ly k27"/>
          <p:cNvGrpSpPr/>
          <p:nvPr/>
        </p:nvGrpSpPr>
        <p:grpSpPr>
          <a:xfrm rot="1046361" flipH="1">
            <a:off x="6065346" y="4710594"/>
            <a:ext cx="1693749" cy="857898"/>
            <a:chOff x="0" y="6078527"/>
            <a:chExt cx="2501774" cy="1267169"/>
          </a:xfrm>
        </p:grpSpPr>
        <p:sp>
          <p:nvSpPr>
            <p:cNvPr id="2641" name="Google Shape;2641;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59" descr="n28 SP Ly k27"/>
          <p:cNvGrpSpPr/>
          <p:nvPr/>
        </p:nvGrpSpPr>
        <p:grpSpPr>
          <a:xfrm rot="-820655" flipH="1">
            <a:off x="-758808" y="3351781"/>
            <a:ext cx="1653929" cy="539993"/>
            <a:chOff x="2564525" y="5223525"/>
            <a:chExt cx="2556110" cy="834547"/>
          </a:xfrm>
        </p:grpSpPr>
        <p:sp>
          <p:nvSpPr>
            <p:cNvPr id="2648" name="Google Shape;2648;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8" name="Google Shape;2658;p59" descr="n28 SP Ly k27"/>
          <p:cNvGrpSpPr/>
          <p:nvPr/>
        </p:nvGrpSpPr>
        <p:grpSpPr>
          <a:xfrm rot="1653028" flipH="1">
            <a:off x="-684470" y="-230580"/>
            <a:ext cx="1719310" cy="916179"/>
            <a:chOff x="7463504" y="3075665"/>
            <a:chExt cx="2603050" cy="1387103"/>
          </a:xfrm>
        </p:grpSpPr>
        <p:sp>
          <p:nvSpPr>
            <p:cNvPr id="2659" name="Google Shape;2659;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descr="n28 SP Ly k27"/>
          <p:cNvGrpSpPr/>
          <p:nvPr/>
        </p:nvGrpSpPr>
        <p:grpSpPr>
          <a:xfrm>
            <a:off x="1598213" y="-92613"/>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chemeClr val="accent4"/>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28 SP Ly k27"/>
          <p:cNvSpPr txBox="1">
            <a:spLocks noGrp="1"/>
          </p:cNvSpPr>
          <p:nvPr>
            <p:ph type="title"/>
          </p:nvPr>
        </p:nvSpPr>
        <p:spPr>
          <a:xfrm>
            <a:off x="302150" y="496957"/>
            <a:ext cx="3185242"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mc:AlternateContent xmlns:mc="http://schemas.openxmlformats.org/markup-compatibility/2006">
        <mc:Choice xmlns:a14="http://schemas.microsoft.com/office/drawing/2010/main" Requires="a14">
          <p:sp>
            <p:nvSpPr>
              <p:cNvPr id="3" name="Subtitle 2" descr="n28 SP Ly k27">
                <a:extLst>
                  <a:ext uri="{FF2B5EF4-FFF2-40B4-BE49-F238E27FC236}">
                    <a16:creationId xmlns:a16="http://schemas.microsoft.com/office/drawing/2014/main" id="{821F3BBF-7C0C-D6BD-213F-3E4598B1E62C}"/>
                  </a:ext>
                </a:extLst>
              </p:cNvPr>
              <p:cNvSpPr>
                <a:spLocks noGrp="1"/>
              </p:cNvSpPr>
              <p:nvPr>
                <p:ph type="subTitle" idx="1"/>
              </p:nvPr>
            </p:nvSpPr>
            <p:spPr>
              <a:xfrm>
                <a:off x="3026714" y="496957"/>
                <a:ext cx="5815136" cy="4418164"/>
              </a:xfrm>
            </p:spPr>
            <p:txBody>
              <a:bodyPr/>
              <a:lstStyle/>
              <a:p>
                <a:pPr marL="0" marR="0">
                  <a:lnSpc>
                    <a:spcPct val="107000"/>
                  </a:lnSpc>
                  <a:spcBef>
                    <a:spcPts val="0"/>
                  </a:spcBef>
                  <a:spcAft>
                    <a:spcPts val="0"/>
                  </a:spcAft>
                </a:pPr>
                <a:r>
                  <a:rPr lang="en-US" sz="2400" b="1" dirty="0">
                    <a:solidFill>
                      <a:srgbClr val="7030A0"/>
                    </a:solidFill>
                    <a:effectLst/>
                    <a:ea typeface="Calibri" panose="020F0502020204030204" pitchFamily="34" charset="0"/>
                  </a:rPr>
                  <a:t>PHIẾU HỌC TẬP SỐ 3</a:t>
                </a:r>
              </a:p>
              <a:p>
                <a:pPr marL="0" marR="0" algn="just">
                  <a:lnSpc>
                    <a:spcPct val="107000"/>
                  </a:lnSpc>
                  <a:spcBef>
                    <a:spcPts val="0"/>
                  </a:spcBef>
                  <a:spcAft>
                    <a:spcPts val="0"/>
                  </a:spcAft>
                </a:pPr>
                <a:r>
                  <a:rPr lang="en-US" sz="2400" b="1" dirty="0">
                    <a:solidFill>
                      <a:schemeClr val="tx1"/>
                    </a:solidFill>
                    <a:effectLst/>
                    <a:ea typeface="Calibri" panose="020F0502020204030204" pitchFamily="34" charset="0"/>
                  </a:rPr>
                  <a:t>Câu 1:</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Từ</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hệ</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thức</a:t>
                </a:r>
                <a:r>
                  <a:rPr lang="en-US" sz="2400" dirty="0">
                    <a:solidFill>
                      <a:schemeClr val="tx1"/>
                    </a:solidFill>
                    <a:effectLst/>
                    <a:ea typeface="Calibri" panose="020F0502020204030204" pitchFamily="34" charset="0"/>
                  </a:rPr>
                  <a:t> </a:t>
                </a:r>
                <a14:m>
                  <m:oMath xmlns:m="http://schemas.openxmlformats.org/officeDocument/2006/math">
                    <m:r>
                      <a:rPr lang="en-US" sz="2400" i="1">
                        <a:solidFill>
                          <a:schemeClr val="tx1"/>
                        </a:solidFill>
                        <a:effectLst/>
                        <a:latin typeface="Cambria Math" panose="02040503050406030204" pitchFamily="18" charset="0"/>
                        <a:ea typeface="Calibri" panose="020F0502020204030204" pitchFamily="34" charset="0"/>
                      </a:rPr>
                      <m:t>𝑄</m:t>
                    </m:r>
                    <m:r>
                      <a:rPr lang="en-US" sz="2400" i="1">
                        <a:solidFill>
                          <a:schemeClr val="tx1"/>
                        </a:solidFill>
                        <a:effectLst/>
                        <a:latin typeface="Cambria Math" panose="02040503050406030204" pitchFamily="18" charset="0"/>
                        <a:ea typeface="Calibri" panose="020F0502020204030204" pitchFamily="34" charset="0"/>
                      </a:rPr>
                      <m:t>=</m:t>
                    </m:r>
                    <m:r>
                      <a:rPr lang="en-US" sz="2400" i="1">
                        <a:solidFill>
                          <a:schemeClr val="tx1"/>
                        </a:solidFill>
                        <a:effectLst/>
                        <a:latin typeface="Cambria Math" panose="02040503050406030204" pitchFamily="18" charset="0"/>
                        <a:ea typeface="Calibri" panose="020F0502020204030204" pitchFamily="34" charset="0"/>
                      </a:rPr>
                      <m:t>𝑚𝑐</m:t>
                    </m:r>
                    <m:r>
                      <a:rPr lang="en-US" sz="2400">
                        <a:solidFill>
                          <a:schemeClr val="tx1"/>
                        </a:solidFill>
                        <a:effectLst/>
                        <a:latin typeface="Cambria Math" panose="02040503050406030204" pitchFamily="18" charset="0"/>
                        <a:ea typeface="Calibri" panose="020F0502020204030204" pitchFamily="34" charset="0"/>
                      </a:rPr>
                      <m:t>∆</m:t>
                    </m:r>
                    <m:r>
                      <m:rPr>
                        <m:sty m:val="p"/>
                      </m:rPr>
                      <a:rPr lang="en-US" sz="2400">
                        <a:solidFill>
                          <a:schemeClr val="tx1"/>
                        </a:solidFill>
                        <a:effectLst/>
                        <a:latin typeface="Cambria Math" panose="02040503050406030204" pitchFamily="18" charset="0"/>
                        <a:ea typeface="Calibri" panose="020F0502020204030204" pitchFamily="34" charset="0"/>
                      </a:rPr>
                      <m:t>T</m:t>
                    </m:r>
                  </m:oMath>
                </a14:m>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cho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biết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cần</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đại</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nào</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để</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xác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định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dung </a:t>
                </a:r>
                <a:r>
                  <a:rPr lang="en-US" sz="2400" dirty="0" err="1">
                    <a:solidFill>
                      <a:schemeClr val="tx1"/>
                    </a:solidFill>
                    <a:effectLst/>
                    <a:ea typeface="Calibri" panose="020F0502020204030204" pitchFamily="34" charset="0"/>
                  </a:rPr>
                  <a:t>riêng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của</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2: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mà</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trong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bình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kế</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thu</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được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lấy</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từ</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đâu</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3: </a:t>
                </a:r>
                <a:r>
                  <a:rPr lang="en-US" sz="2400" dirty="0" err="1">
                    <a:solidFill>
                      <a:schemeClr val="tx1"/>
                    </a:solidFill>
                    <a:effectLst/>
                    <a:ea typeface="Calibri" panose="020F0502020204030204" pitchFamily="34" charset="0"/>
                  </a:rPr>
                  <a:t>Xác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định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nhiệt</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lượng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mà</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thu</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được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bằng</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cách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nào</a:t>
                </a:r>
                <a:r>
                  <a:rPr lang="en-US" sz="2400" dirty="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a:p>
                <a:pPr marL="0" marR="0" algn="just">
                  <a:lnSpc>
                    <a:spcPct val="107000"/>
                  </a:lnSpc>
                  <a:spcBef>
                    <a:spcPts val="0"/>
                  </a:spcBef>
                  <a:spcAft>
                    <a:spcPts val="0"/>
                  </a:spcAft>
                </a:pPr>
                <a:r>
                  <a:rPr lang="en-US" sz="2400" b="1" dirty="0" err="1">
                    <a:solidFill>
                      <a:schemeClr val="tx1"/>
                    </a:solidFill>
                    <a:effectLst/>
                    <a:ea typeface="Calibri" panose="020F0502020204030204" pitchFamily="34" charset="0"/>
                  </a:rPr>
                  <a:t>Câu</a:t>
                </a:r>
                <a:r>
                  <a:rPr lang="en-US" sz="2400" b="1" dirty="0">
                    <a:solidFill>
                      <a:schemeClr val="tx1"/>
                    </a:solidFill>
                    <a:effectLst/>
                    <a:ea typeface="Calibri" panose="020F0502020204030204" pitchFamily="34" charset="0"/>
                  </a:rPr>
                  <a:t> 4: </a:t>
                </a:r>
                <a:r>
                  <a:rPr lang="en-US" sz="2400" dirty="0" err="1">
                    <a:solidFill>
                      <a:schemeClr val="tx1"/>
                    </a:solidFill>
                    <a:effectLst/>
                    <a:ea typeface="Calibri" panose="020F0502020204030204" pitchFamily="34" charset="0"/>
                  </a:rPr>
                  <a:t>Mô</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tả</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các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bước</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tiến</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hành</a:t>
                </a:r>
                <a:r>
                  <a:rPr lang="en-US" sz="2400" dirty="0">
                    <a:solidFill>
                      <a:schemeClr val="tx1"/>
                    </a:solidFill>
                    <a:effectLst/>
                    <a:ea typeface="Calibri" panose="020F0502020204030204" pitchFamily="34" charset="0"/>
                  </a:rPr>
                  <a:t> </a:t>
                </a:r>
                <a:r>
                  <a:rPr lang="en-US" sz="2400" dirty="0" err="1">
                    <a:solidFill>
                      <a:schemeClr val="tx1"/>
                    </a:solidFill>
                    <a:effectLst/>
                    <a:ea typeface="Calibri" panose="020F0502020204030204" pitchFamily="34" charset="0"/>
                  </a:rPr>
                  <a:t>thí</a:t>
                </a:r>
                <a:r>
                  <a:rPr lang="en-US" sz="2400" dirty="0">
                    <a:solidFill>
                      <a:schemeClr val="tx1"/>
                    </a:solidFill>
                    <a:effectLst/>
                    <a:ea typeface="Calibri" panose="020F0502020204030204" pitchFamily="34" charset="0"/>
                  </a:rPr>
                  <a:t> </a:t>
                </a:r>
                <a:r>
                  <a:rPr lang="en-US" sz="2400" err="1">
                    <a:solidFill>
                      <a:schemeClr val="tx1"/>
                    </a:solidFill>
                    <a:effectLst/>
                    <a:ea typeface="Calibri" panose="020F0502020204030204" pitchFamily="34" charset="0"/>
                  </a:rPr>
                  <a:t>nghiệm</a:t>
                </a:r>
                <a:r>
                  <a:rPr lang="en-US" sz="2400">
                    <a:solidFill>
                      <a:schemeClr val="tx1"/>
                    </a:solidFill>
                    <a:effectLst/>
                    <a:ea typeface="Calibri" panose="020F0502020204030204" pitchFamily="34" charset="0"/>
                  </a:rPr>
                  <a:t>?</a:t>
                </a:r>
                <a:endParaRPr lang="en-US" sz="2800" dirty="0">
                  <a:solidFill>
                    <a:schemeClr val="tx1"/>
                  </a:solidFill>
                  <a:effectLst/>
                  <a:ea typeface="Times New Roman" panose="02020603050405020304" pitchFamily="18" charset="0"/>
                </a:endParaRPr>
              </a:p>
            </p:txBody>
          </p:sp>
        </mc:Choice>
        <mc:Fallback>
          <p:sp>
            <p:nvSpPr>
              <p:cNvPr id="3" name="Subtitle 2" descr="n28 SP Ly k27">
                <a:extLst>
                  <a:ext uri="{FF2B5EF4-FFF2-40B4-BE49-F238E27FC236}">
                    <a16:creationId xmlns:a16="http://schemas.microsoft.com/office/drawing/2014/main" id="{821F3BBF-7C0C-D6BD-213F-3E4598B1E62C}"/>
                  </a:ext>
                </a:extLst>
              </p:cNvPr>
              <p:cNvSpPr>
                <a:spLocks noGrp="1" noRot="1" noChangeAspect="1" noMove="1" noResize="1" noEditPoints="1" noAdjustHandles="1" noChangeArrowheads="1" noChangeShapeType="1" noTextEdit="1"/>
              </p:cNvSpPr>
              <p:nvPr>
                <p:ph type="subTitle" idx="1"/>
              </p:nvPr>
            </p:nvSpPr>
            <p:spPr>
              <a:xfrm>
                <a:off x="3026714" y="496957"/>
                <a:ext cx="5815136" cy="4418164"/>
              </a:xfrm>
              <a:blipFill>
                <a:blip r:embed="rId3"/>
                <a:stretch>
                  <a:fillRect l="-1679" r="-1679"/>
                </a:stretch>
              </a:blipFill>
            </p:spPr>
            <p:txBody>
              <a:bodyPr/>
              <a:lstStyle/>
              <a:p>
                <a:r>
                  <a:rPr lang="en-US">
                    <a:noFill/>
                  </a:rPr>
                  <a:t> </a:t>
                </a:r>
              </a:p>
            </p:txBody>
          </p:sp>
        </mc:Fallback>
      </mc:AlternateContent>
      <p:pic>
        <p:nvPicPr>
          <p:cNvPr id="9" name="Picture 8" descr="n28 SP Ly k27">
            <a:extLst>
              <a:ext uri="{FF2B5EF4-FFF2-40B4-BE49-F238E27FC236}">
                <a16:creationId xmlns:a16="http://schemas.microsoft.com/office/drawing/2014/main" id="{CC7DFE5A-18C7-824C-3BAE-A1B060BAFBCB}"/>
              </a:ext>
            </a:extLst>
          </p:cNvPr>
          <p:cNvPicPr>
            <a:picLocks noChangeAspect="1"/>
          </p:cNvPicPr>
          <p:nvPr/>
        </p:nvPicPr>
        <p:blipFill>
          <a:blip r:embed="rId4"/>
          <a:stretch>
            <a:fillRect/>
          </a:stretch>
        </p:blipFill>
        <p:spPr>
          <a:xfrm>
            <a:off x="-1" y="3028453"/>
            <a:ext cx="2115047" cy="21150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9805"/>
            <a:ext cx="8458200" cy="513641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28 SP Ly k27"/>
          <p:cNvSpPr txBox="1"/>
          <p:nvPr/>
        </p:nvSpPr>
        <p:spPr>
          <a:xfrm>
            <a:off x="1600200" y="1177826"/>
            <a:ext cx="6248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n28 SP Ly k27">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Subtitle 4" descr="n28 SP Ly k27">
                <a:extLst>
                  <a:ext uri="{FF2B5EF4-FFF2-40B4-BE49-F238E27FC236}">
                    <a16:creationId xmlns:a16="http://schemas.microsoft.com/office/drawing/2014/main" id="{E9A253B5-6B44-1456-0FE4-009E62C7BAE4}"/>
                  </a:ext>
                </a:extLst>
              </p:cNvPr>
              <p:cNvSpPr>
                <a:spLocks noGrp="1"/>
              </p:cNvSpPr>
              <p:nvPr>
                <p:ph type="subTitle" idx="4294967295"/>
              </p:nvPr>
            </p:nvSpPr>
            <p:spPr>
              <a:xfrm>
                <a:off x="723570" y="404964"/>
                <a:ext cx="7951303" cy="4103426"/>
              </a:xfrm>
            </p:spPr>
            <p:txBody>
              <a:bodyPr/>
              <a:lstStyle/>
              <a:p>
                <a:pPr marL="0" marR="0" indent="0" algn="just">
                  <a:lnSpc>
                    <a:spcPct val="107000"/>
                  </a:lnSpc>
                  <a:spcBef>
                    <a:spcPts val="0"/>
                  </a:spcBef>
                  <a:spcAft>
                    <a:spcPts val="0"/>
                  </a:spcAft>
                  <a:buNone/>
                </a:pPr>
                <a:r>
                  <a:rPr lang="en-US" sz="2400" b="1" u="sng" dirty="0">
                    <a:solidFill>
                      <a:schemeClr val="bg2">
                        <a:lumMod val="75000"/>
                      </a:schemeClr>
                    </a:solidFill>
                    <a:effectLst/>
                    <a:latin typeface="Cambria" panose="02040503050406030204" pitchFamily="18" charset="0"/>
                    <a:ea typeface="Times New Roman" panose="02020603050405020304" pitchFamily="18" charset="0"/>
                  </a:rPr>
                  <a:t>Câu 1:</a:t>
                </a:r>
                <a:r>
                  <a:rPr lang="en-US" sz="2400" b="1" i="1" dirty="0">
                    <a:solidFill>
                      <a:schemeClr val="bg2">
                        <a:lumMod val="75000"/>
                      </a:schemeClr>
                    </a:solidFill>
                    <a:effectLst/>
                    <a:latin typeface="Cambria" panose="02040503050406030204" pitchFamily="18" charset="0"/>
                    <a:ea typeface="Times New Roman" panose="02020603050405020304" pitchFamily="18"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hệ</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thức</a:t>
                </a:r>
                <a:r>
                  <a:rPr lang="en-US" sz="2400" dirty="0">
                    <a:solidFill>
                      <a:schemeClr val="bg2">
                        <a:lumMod val="75000"/>
                      </a:schemeClr>
                    </a:solidFill>
                    <a:effectLst/>
                    <a:latin typeface="Cambria" panose="02040503050406030204" pitchFamily="18" charset="0"/>
                    <a:ea typeface="Calibri" panose="020F0502020204030204" pitchFamily="34" charset="0"/>
                  </a:rPr>
                  <a:t> </a:t>
                </a:r>
                <a14:m>
                  <m:oMath xmlns:m="http://schemas.openxmlformats.org/officeDocument/2006/math">
                    <m:r>
                      <a:rPr lang="en-US" sz="2400" i="1">
                        <a:solidFill>
                          <a:schemeClr val="bg2">
                            <a:lumMod val="75000"/>
                          </a:schemeClr>
                        </a:solidFill>
                        <a:effectLst/>
                        <a:latin typeface="Cambria Math" panose="02040503050406030204" pitchFamily="18" charset="0"/>
                        <a:ea typeface="Calibri" panose="020F0502020204030204" pitchFamily="34" charset="0"/>
                      </a:rPr>
                      <m:t>𝑄</m:t>
                    </m:r>
                    <m:r>
                      <a:rPr lang="en-US" sz="2400" i="1">
                        <a:solidFill>
                          <a:schemeClr val="bg2">
                            <a:lumMod val="75000"/>
                          </a:schemeClr>
                        </a:solidFill>
                        <a:effectLst/>
                        <a:latin typeface="Cambria Math" panose="02040503050406030204" pitchFamily="18" charset="0"/>
                        <a:ea typeface="Calibri" panose="020F0502020204030204" pitchFamily="34" charset="0"/>
                      </a:rPr>
                      <m:t>=</m:t>
                    </m:r>
                    <m:r>
                      <a:rPr lang="en-US" sz="2400" i="1">
                        <a:solidFill>
                          <a:schemeClr val="bg2">
                            <a:lumMod val="75000"/>
                          </a:schemeClr>
                        </a:solidFill>
                        <a:effectLst/>
                        <a:latin typeface="Cambria Math" panose="02040503050406030204" pitchFamily="18" charset="0"/>
                        <a:ea typeface="Calibri" panose="020F0502020204030204" pitchFamily="34" charset="0"/>
                      </a:rPr>
                      <m:t>𝑚𝑐</m:t>
                    </m:r>
                    <m:r>
                      <a:rPr lang="en-US" sz="2400">
                        <a:solidFill>
                          <a:schemeClr val="bg2">
                            <a:lumMod val="75000"/>
                          </a:schemeClr>
                        </a:solidFill>
                        <a:effectLst/>
                        <a:latin typeface="Cambria Math" panose="02040503050406030204" pitchFamily="18" charset="0"/>
                        <a:ea typeface="Calibri" panose="020F0502020204030204" pitchFamily="34" charset="0"/>
                      </a:rPr>
                      <m:t>∆</m:t>
                    </m:r>
                    <m:r>
                      <m:rPr>
                        <m:sty m:val="p"/>
                      </m:rPr>
                      <a:rPr lang="en-US" sz="2400">
                        <a:solidFill>
                          <a:schemeClr val="bg2">
                            <a:lumMod val="75000"/>
                          </a:schemeClr>
                        </a:solidFill>
                        <a:effectLst/>
                        <a:latin typeface="Cambria Math" panose="02040503050406030204" pitchFamily="18" charset="0"/>
                        <a:ea typeface="Calibri" panose="020F0502020204030204" pitchFamily="34" charset="0"/>
                      </a:rPr>
                      <m:t>T</m:t>
                    </m:r>
                  </m:oMath>
                </a14:m>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cho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biết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cần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đại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dung </a:t>
                </a:r>
                <a:r>
                  <a:rPr lang="en-US" sz="2400" dirty="0" err="1">
                    <a:solidFill>
                      <a:schemeClr val="bg2">
                        <a:lumMod val="75000"/>
                      </a:schemeClr>
                    </a:solidFill>
                    <a:effectLst/>
                    <a:latin typeface="Cambria" panose="02040503050406030204" pitchFamily="18" charset="0"/>
                    <a:ea typeface="Calibri" panose="020F0502020204030204" pitchFamily="34" charset="0"/>
                  </a:rPr>
                  <a:t>riêng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err="1">
                    <a:solidFill>
                      <a:schemeClr val="bg2">
                        <a:lumMod val="75000"/>
                      </a:schemeClr>
                    </a:solidFill>
                    <a:effectLst/>
                    <a:latin typeface="Cambria" panose="02040503050406030204" pitchFamily="18" charset="0"/>
                    <a:ea typeface="Calibri" panose="020F0502020204030204" pitchFamily="34" charset="0"/>
                  </a:rPr>
                  <a:t>nước</a:t>
                </a:r>
                <a:r>
                  <a:rPr lang="en-US" sz="2400">
                    <a:solidFill>
                      <a:schemeClr val="bg2">
                        <a:lumMod val="75000"/>
                      </a:schemeClr>
                    </a:solidFill>
                    <a:effectLst/>
                    <a:latin typeface="Cambria" panose="02040503050406030204" pitchFamily="18" charset="0"/>
                    <a:ea typeface="Calibri" panose="020F0502020204030204" pitchFamily="34" charset="0"/>
                  </a:rPr>
                  <a:t>:</a:t>
                </a:r>
              </a:p>
              <a:p>
                <a:pPr marL="0" marR="0" indent="0" algn="just">
                  <a:lnSpc>
                    <a:spcPct val="107000"/>
                  </a:lnSpc>
                  <a:spcBef>
                    <a:spcPts val="0"/>
                  </a:spcBef>
                  <a:spcAft>
                    <a:spcPts val="0"/>
                  </a:spcAft>
                  <a:buNone/>
                </a:pPr>
                <a:endParaRPr lang="en-US" sz="2400" dirty="0">
                  <a:solidFill>
                    <a:schemeClr val="bg2">
                      <a:lumMod val="75000"/>
                    </a:schemeClr>
                  </a:solidFill>
                  <a:effectLst/>
                  <a:latin typeface="Cambria" panose="02040503050406030204" pitchFamily="18" charset="0"/>
                  <a:ea typeface="Calibri" panose="020F0502020204030204" pitchFamily="34"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Nhiệt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và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sau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biết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tăng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độ</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Thời </a:t>
                </a:r>
                <a:r>
                  <a:rPr lang="en-US" sz="2400" dirty="0" err="1">
                    <a:solidFill>
                      <a:schemeClr val="bg2">
                        <a:lumMod val="75000"/>
                      </a:schemeClr>
                    </a:solidFill>
                    <a:effectLst/>
                    <a:latin typeface="Cambria" panose="02040503050406030204" pitchFamily="18" charset="0"/>
                    <a:ea typeface="Calibri" panose="020F0502020204030204" pitchFamily="34" charset="0"/>
                  </a:rPr>
                  <a:t>gian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đun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suất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nguồn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gián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tiếp</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Đo </a:t>
                </a:r>
                <a:r>
                  <a:rPr lang="en-US" sz="2400" dirty="0" err="1">
                    <a:solidFill>
                      <a:schemeClr val="bg2">
                        <a:lumMod val="75000"/>
                      </a:schemeClr>
                    </a:solidFill>
                    <a:effectLst/>
                    <a:latin typeface="Cambria" panose="02040503050406030204" pitchFamily="18" charset="0"/>
                    <a:ea typeface="Calibri" panose="020F0502020204030204" pitchFamily="34" charset="0"/>
                  </a:rPr>
                  <a:t>khối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342900" marR="0" indent="-342900" algn="just">
                  <a:lnSpc>
                    <a:spcPct val="107000"/>
                  </a:lnSpc>
                  <a:spcBef>
                    <a:spcPts val="0"/>
                  </a:spcBef>
                  <a:spcAft>
                    <a:spcPts val="0"/>
                  </a:spcAft>
                  <a:buFont typeface="Wingdings" panose="05000000000000000000" pitchFamily="2" charset="2"/>
                  <a:buChar char="q"/>
                </a:pPr>
                <a:r>
                  <a:rPr lang="en-US" sz="2400">
                    <a:solidFill>
                      <a:schemeClr val="bg2">
                        <a:lumMod val="75000"/>
                      </a:schemeClr>
                    </a:solidFill>
                    <a:effectLst/>
                    <a:latin typeface="Cambria" panose="02040503050406030204" pitchFamily="18" charset="0"/>
                    <a:ea typeface="Calibri" panose="020F0502020204030204" pitchFamily="34" charset="0"/>
                  </a:rPr>
                  <a:t>Sử </a:t>
                </a:r>
                <a:r>
                  <a:rPr lang="en-US" sz="2400" dirty="0" err="1">
                    <a:solidFill>
                      <a:schemeClr val="bg2">
                        <a:lumMod val="75000"/>
                      </a:schemeClr>
                    </a:solidFill>
                    <a:effectLst/>
                    <a:latin typeface="Cambria" panose="02040503050406030204" pitchFamily="18" charset="0"/>
                    <a:ea typeface="Calibri" panose="020F0502020204030204" pitchFamily="34" charset="0"/>
                  </a:rPr>
                  <a:t>dụng</a:t>
                </a:r>
                <a:r>
                  <a:rPr lang="en-US" sz="2400" dirty="0">
                    <a:solidFill>
                      <a:schemeClr val="bg2">
                        <a:lumMod val="75000"/>
                      </a:schemeClr>
                    </a:solidFill>
                    <a:effectLst/>
                    <a:latin typeface="Cambria" panose="02040503050406030204" pitchFamily="18" charset="0"/>
                    <a:ea typeface="Calibri" panose="020F0502020204030204" pitchFamily="34" charset="0"/>
                  </a:rPr>
                  <a:t> CT: </a:t>
                </a:r>
                <a14:m>
                  <m:oMath xmlns:m="http://schemas.openxmlformats.org/officeDocument/2006/math">
                    <m:r>
                      <a:rPr lang="en-US" sz="2400" i="1">
                        <a:solidFill>
                          <a:schemeClr val="bg2">
                            <a:lumMod val="75000"/>
                          </a:schemeClr>
                        </a:solidFill>
                        <a:effectLst/>
                        <a:latin typeface="Cambria Math" panose="02040503050406030204" pitchFamily="18" charset="0"/>
                        <a:ea typeface="Calibri" panose="020F0502020204030204" pitchFamily="34" charset="0"/>
                      </a:rPr>
                      <m:t>𝑐</m:t>
                    </m:r>
                    <m:r>
                      <a:rPr lang="en-US" sz="2400" i="1">
                        <a:solidFill>
                          <a:schemeClr val="bg2">
                            <a:lumMod val="75000"/>
                          </a:schemeClr>
                        </a:solidFill>
                        <a:effectLst/>
                        <a:latin typeface="Cambria Math" panose="02040503050406030204" pitchFamily="18" charset="0"/>
                        <a:ea typeface="Calibri" panose="020F0502020204030204" pitchFamily="34" charset="0"/>
                      </a:rPr>
                      <m:t>=</m:t>
                    </m:r>
                    <m:f>
                      <m:fPr>
                        <m:ctrlPr>
                          <a:rPr lang="en-US" sz="2400" i="1">
                            <a:solidFill>
                              <a:schemeClr val="bg2">
                                <a:lumMod val="75000"/>
                              </a:schemeClr>
                            </a:solidFill>
                            <a:effectLst/>
                            <a:latin typeface="Cambria Math" panose="02040503050406030204" pitchFamily="18" charset="0"/>
                            <a:ea typeface="Calibri" panose="020F0502020204030204" pitchFamily="34" charset="0"/>
                          </a:rPr>
                        </m:ctrlPr>
                      </m:fPr>
                      <m:num>
                        <m:r>
                          <a:rPr lang="en-US" sz="2400" i="1">
                            <a:solidFill>
                              <a:schemeClr val="bg2">
                                <a:lumMod val="75000"/>
                              </a:schemeClr>
                            </a:solidFill>
                            <a:effectLst/>
                            <a:latin typeface="Cambria Math" panose="02040503050406030204" pitchFamily="18" charset="0"/>
                            <a:ea typeface="Calibri" panose="020F0502020204030204" pitchFamily="34" charset="0"/>
                          </a:rPr>
                          <m:t>𝑄</m:t>
                        </m:r>
                      </m:num>
                      <m:den>
                        <m:r>
                          <a:rPr lang="en-US" sz="2400" i="1">
                            <a:solidFill>
                              <a:schemeClr val="bg2">
                                <a:lumMod val="75000"/>
                              </a:schemeClr>
                            </a:solidFill>
                            <a:effectLst/>
                            <a:latin typeface="Cambria Math" panose="02040503050406030204" pitchFamily="18" charset="0"/>
                            <a:ea typeface="Calibri" panose="020F0502020204030204" pitchFamily="34" charset="0"/>
                          </a:rPr>
                          <m:t>𝑚</m:t>
                        </m:r>
                        <m:r>
                          <a:rPr lang="en-US" sz="2400" i="1">
                            <a:solidFill>
                              <a:schemeClr val="bg2">
                                <a:lumMod val="75000"/>
                              </a:schemeClr>
                            </a:solidFill>
                            <a:effectLst/>
                            <a:latin typeface="Cambria Math" panose="02040503050406030204" pitchFamily="18" charset="0"/>
                            <a:ea typeface="Calibri" panose="020F0502020204030204" pitchFamily="34" charset="0"/>
                          </a:rPr>
                          <m:t>.∆</m:t>
                        </m:r>
                        <m:r>
                          <a:rPr lang="en-US" sz="2400" i="1">
                            <a:solidFill>
                              <a:schemeClr val="bg2">
                                <a:lumMod val="75000"/>
                              </a:schemeClr>
                            </a:solidFill>
                            <a:effectLst/>
                            <a:latin typeface="Cambria Math" panose="02040503050406030204" pitchFamily="18" charset="0"/>
                            <a:ea typeface="Calibri" panose="020F0502020204030204" pitchFamily="34" charset="0"/>
                          </a:rPr>
                          <m:t>𝑇</m:t>
                        </m:r>
                      </m:den>
                    </m:f>
                  </m:oMath>
                </a14:m>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để</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dung </a:t>
                </a:r>
                <a:r>
                  <a:rPr lang="en-US" sz="2400" dirty="0" err="1">
                    <a:solidFill>
                      <a:schemeClr val="bg2">
                        <a:lumMod val="75000"/>
                      </a:schemeClr>
                    </a:solidFill>
                    <a:effectLst/>
                    <a:latin typeface="Cambria" panose="02040503050406030204" pitchFamily="18" charset="0"/>
                    <a:ea typeface="Calibri" panose="020F0502020204030204" pitchFamily="34" charset="0"/>
                  </a:rPr>
                  <a:t>riêng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a:t>
                </a:r>
                <a:endParaRPr lang="en-US" sz="2400" dirty="0">
                  <a:solidFill>
                    <a:schemeClr val="bg2">
                      <a:lumMod val="75000"/>
                    </a:schemeClr>
                  </a:solidFill>
                  <a:effectLst/>
                  <a:latin typeface="Cambria" panose="02040503050406030204" pitchFamily="18" charset="0"/>
                  <a:ea typeface="Times New Roman" panose="02020603050405020304" pitchFamily="18" charset="0"/>
                </a:endParaRPr>
              </a:p>
            </p:txBody>
          </p:sp>
        </mc:Choice>
        <mc:Fallback>
          <p:sp>
            <p:nvSpPr>
              <p:cNvPr id="5" name="Subtitle 4" descr="n28 SP Ly k27">
                <a:extLst>
                  <a:ext uri="{FF2B5EF4-FFF2-40B4-BE49-F238E27FC236}">
                    <a16:creationId xmlns:a16="http://schemas.microsoft.com/office/drawing/2014/main" id="{E9A253B5-6B44-1456-0FE4-009E62C7BAE4}"/>
                  </a:ext>
                </a:extLst>
              </p:cNvPr>
              <p:cNvSpPr>
                <a:spLocks noGrp="1" noRot="1" noChangeAspect="1" noMove="1" noResize="1" noEditPoints="1" noAdjustHandles="1" noChangeArrowheads="1" noChangeShapeType="1" noTextEdit="1"/>
              </p:cNvSpPr>
              <p:nvPr>
                <p:ph type="subTitle" idx="4294967295"/>
              </p:nvPr>
            </p:nvSpPr>
            <p:spPr>
              <a:xfrm>
                <a:off x="723570" y="404964"/>
                <a:ext cx="7951303" cy="4103426"/>
              </a:xfrm>
              <a:blipFill>
                <a:blip r:embed="rId2"/>
                <a:stretch>
                  <a:fillRect l="-1227" t="-148" r="-1150" b="-5341"/>
                </a:stretch>
              </a:blipFill>
            </p:spPr>
            <p:txBody>
              <a:bodyPr/>
              <a:lstStyle/>
              <a:p>
                <a:r>
                  <a:rPr lang="en-US">
                    <a:noFill/>
                  </a:rPr>
                  <a:t> </a:t>
                </a:r>
              </a:p>
            </p:txBody>
          </p:sp>
        </mc:Fallback>
      </mc:AlternateContent>
    </p:spTree>
    <p:extLst>
      <p:ext uri="{BB962C8B-B14F-4D97-AF65-F5344CB8AC3E}">
        <p14:creationId xmlns:p14="http://schemas.microsoft.com/office/powerpoint/2010/main" val="118567378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4" name="Google Shape;2484;p57" descr="n28 SP Ly k27"/>
          <p:cNvSpPr txBox="1">
            <a:spLocks noGrp="1"/>
          </p:cNvSpPr>
          <p:nvPr>
            <p:ph type="subTitle" idx="1"/>
          </p:nvPr>
        </p:nvSpPr>
        <p:spPr>
          <a:xfrm>
            <a:off x="3217962" y="591859"/>
            <a:ext cx="2560538" cy="83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t>1. Biến thế nguồn</a:t>
            </a:r>
            <a:endParaRPr sz="2400" dirty="0"/>
          </a:p>
        </p:txBody>
      </p:sp>
      <p:sp>
        <p:nvSpPr>
          <p:cNvPr id="2485" name="Google Shape;2485;p57" descr="n28 SP Ly k27"/>
          <p:cNvSpPr txBox="1">
            <a:spLocks noGrp="1"/>
          </p:cNvSpPr>
          <p:nvPr>
            <p:ph type="title" idx="2"/>
          </p:nvPr>
        </p:nvSpPr>
        <p:spPr>
          <a:xfrm>
            <a:off x="839058" y="76753"/>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C00000"/>
                </a:solidFill>
              </a:rPr>
              <a:t>Dụng cụ thí nghiệm</a:t>
            </a:r>
            <a:endParaRPr dirty="0">
              <a:solidFill>
                <a:srgbClr val="C00000"/>
              </a:solidFill>
            </a:endParaRPr>
          </a:p>
        </p:txBody>
      </p:sp>
      <p:sp>
        <p:nvSpPr>
          <p:cNvPr id="2487" name="Google Shape;2487;p57" descr="n28 SP Ly k27"/>
          <p:cNvSpPr txBox="1">
            <a:spLocks noGrp="1"/>
          </p:cNvSpPr>
          <p:nvPr>
            <p:ph type="subTitle" idx="4"/>
          </p:nvPr>
        </p:nvSpPr>
        <p:spPr>
          <a:xfrm>
            <a:off x="6492597" y="3197501"/>
            <a:ext cx="2499003"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t>4. Nhiệt lượng kế bằng nhựa có vỏ xốp, kèm dây điện trở</a:t>
            </a:r>
            <a:endParaRPr sz="2400" dirty="0"/>
          </a:p>
        </p:txBody>
      </p:sp>
      <p:sp>
        <p:nvSpPr>
          <p:cNvPr id="2489" name="Google Shape;2489;p57" descr="n28 SP Ly k27"/>
          <p:cNvSpPr txBox="1">
            <a:spLocks noGrp="1"/>
          </p:cNvSpPr>
          <p:nvPr>
            <p:ph type="subTitle" idx="6"/>
          </p:nvPr>
        </p:nvSpPr>
        <p:spPr>
          <a:xfrm>
            <a:off x="4490177" y="4042121"/>
            <a:ext cx="2114794" cy="5856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a:t>2. Bộ đo công suất nguồn điện</a:t>
            </a:r>
            <a:endParaRPr sz="2400" dirty="0"/>
          </a:p>
        </p:txBody>
      </p:sp>
      <p:sp>
        <p:nvSpPr>
          <p:cNvPr id="2491" name="Google Shape;2491;p57" descr="n28 SP Ly k27"/>
          <p:cNvSpPr txBox="1">
            <a:spLocks noGrp="1"/>
          </p:cNvSpPr>
          <p:nvPr>
            <p:ph type="subTitle" idx="8"/>
          </p:nvPr>
        </p:nvSpPr>
        <p:spPr>
          <a:xfrm>
            <a:off x="1457944" y="3623921"/>
            <a:ext cx="2223000" cy="83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dirty="0"/>
              <a:t>5. Cân điện tử</a:t>
            </a:r>
            <a:endParaRPr sz="2400" dirty="0"/>
          </a:p>
        </p:txBody>
      </p:sp>
      <p:sp>
        <p:nvSpPr>
          <p:cNvPr id="78" name="Google Shape;2489;p57" descr="n28 SP Ly k27">
            <a:extLst>
              <a:ext uri="{FF2B5EF4-FFF2-40B4-BE49-F238E27FC236}">
                <a16:creationId xmlns:a16="http://schemas.microsoft.com/office/drawing/2014/main" id="{4E31DBD4-92E1-102A-F86B-83F9D4C7F1DB}"/>
              </a:ext>
            </a:extLst>
          </p:cNvPr>
          <p:cNvSpPr txBox="1">
            <a:spLocks/>
          </p:cNvSpPr>
          <p:nvPr/>
        </p:nvSpPr>
        <p:spPr>
          <a:xfrm>
            <a:off x="6498358" y="1198280"/>
            <a:ext cx="2645641" cy="83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400" dirty="0">
                <a:latin typeface="Cambria" panose="02040503050406030204" pitchFamily="18" charset="0"/>
                <a:ea typeface="Cambria" panose="02040503050406030204" pitchFamily="18" charset="0"/>
              </a:rPr>
              <a:t>3.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endParaRPr lang="en-US" sz="2400" dirty="0">
              <a:latin typeface="Cambria" panose="02040503050406030204" pitchFamily="18" charset="0"/>
              <a:ea typeface="Cambria" panose="02040503050406030204" pitchFamily="18" charset="0"/>
            </a:endParaRPr>
          </a:p>
        </p:txBody>
      </p:sp>
      <p:sp>
        <p:nvSpPr>
          <p:cNvPr id="79" name="Google Shape;2489;p57" descr="n28 SP Ly k27">
            <a:extLst>
              <a:ext uri="{FF2B5EF4-FFF2-40B4-BE49-F238E27FC236}">
                <a16:creationId xmlns:a16="http://schemas.microsoft.com/office/drawing/2014/main" id="{856B6DF3-6E2D-92D1-A1D6-A5CA679518BD}"/>
              </a:ext>
            </a:extLst>
          </p:cNvPr>
          <p:cNvSpPr txBox="1">
            <a:spLocks/>
          </p:cNvSpPr>
          <p:nvPr/>
        </p:nvSpPr>
        <p:spPr>
          <a:xfrm>
            <a:off x="276223" y="2162265"/>
            <a:ext cx="2223000" cy="83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elius Swash Caps"/>
              <a:buNone/>
              <a:defRPr sz="1500" b="0" i="0" u="none" strike="noStrike" cap="none">
                <a:solidFill>
                  <a:schemeClr val="dk1"/>
                </a:solidFill>
                <a:latin typeface="Delius Swash Caps"/>
                <a:ea typeface="Delius Swash Caps"/>
                <a:cs typeface="Delius Swash Caps"/>
                <a:sym typeface="Delius Swash Caps"/>
              </a:defRPr>
            </a:lvl1pPr>
            <a:lvl2pPr marL="914400" marR="0" lvl="1"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2pPr>
            <a:lvl3pPr marL="1371600" marR="0" lvl="2"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3pPr>
            <a:lvl4pPr marL="1828800" marR="0" lvl="3"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4pPr>
            <a:lvl5pPr marL="2286000" marR="0" lvl="4"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5pPr>
            <a:lvl6pPr marL="2743200" marR="0" lvl="5"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6pPr>
            <a:lvl7pPr marL="3200400" marR="0" lvl="6"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7pPr>
            <a:lvl8pPr marL="3657600" marR="0" lvl="7"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8pPr>
            <a:lvl9pPr marL="4114800" marR="0" lvl="8" indent="-317500" algn="ctr" rtl="0">
              <a:lnSpc>
                <a:spcPct val="115000"/>
              </a:lnSpc>
              <a:spcBef>
                <a:spcPts val="0"/>
              </a:spcBef>
              <a:spcAft>
                <a:spcPts val="0"/>
              </a:spcAft>
              <a:buClr>
                <a:schemeClr val="dk1"/>
              </a:buClr>
              <a:buSzPts val="1400"/>
              <a:buFont typeface="Delius Swash Caps"/>
              <a:buNone/>
              <a:defRPr sz="1400" b="0" i="0" u="none" strike="noStrike" cap="none">
                <a:solidFill>
                  <a:schemeClr val="dk1"/>
                </a:solidFill>
                <a:latin typeface="Delius Swash Caps"/>
                <a:ea typeface="Delius Swash Caps"/>
                <a:cs typeface="Delius Swash Caps"/>
                <a:sym typeface="Delius Swash Caps"/>
              </a:defRPr>
            </a:lvl9pPr>
          </a:lstStyle>
          <a:p>
            <a:pPr marL="0" indent="0">
              <a:buSzPts val="1100"/>
              <a:buFont typeface="Arial"/>
              <a:buNone/>
            </a:pPr>
            <a:r>
              <a:rPr lang="en-US" sz="2400" dirty="0">
                <a:latin typeface="Cambria" panose="02040503050406030204" pitchFamily="18" charset="0"/>
                <a:ea typeface="Cambria" panose="02040503050406030204" pitchFamily="18" charset="0"/>
              </a:rPr>
              <a:t>6.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endParaRPr lang="en-US" sz="2400" dirty="0">
              <a:latin typeface="Cambria" panose="02040503050406030204" pitchFamily="18" charset="0"/>
              <a:ea typeface="Cambria" panose="02040503050406030204" pitchFamily="18" charset="0"/>
            </a:endParaRPr>
          </a:p>
        </p:txBody>
      </p:sp>
      <p:pic>
        <p:nvPicPr>
          <p:cNvPr id="13" name="Picture 12" descr="n28 SP Ly k27">
            <a:extLst>
              <a:ext uri="{FF2B5EF4-FFF2-40B4-BE49-F238E27FC236}">
                <a16:creationId xmlns:a16="http://schemas.microsoft.com/office/drawing/2014/main" id="{CC40A3BC-0F10-E483-9C04-E0A4F347DB7A}"/>
              </a:ext>
            </a:extLst>
          </p:cNvPr>
          <p:cNvPicPr>
            <a:picLocks noChangeAspect="1"/>
          </p:cNvPicPr>
          <p:nvPr/>
        </p:nvPicPr>
        <p:blipFill>
          <a:blip r:embed="rId3"/>
          <a:stretch>
            <a:fillRect/>
          </a:stretch>
        </p:blipFill>
        <p:spPr>
          <a:xfrm>
            <a:off x="2303623" y="1342474"/>
            <a:ext cx="3938217" cy="2366673"/>
          </a:xfrm>
          <a:prstGeom prst="rect">
            <a:avLst/>
          </a:prstGeom>
        </p:spPr>
      </p:pic>
      <p:cxnSp>
        <p:nvCxnSpPr>
          <p:cNvPr id="15" name="Connector: Curved 14" descr="n28 SP Ly k27">
            <a:extLst>
              <a:ext uri="{FF2B5EF4-FFF2-40B4-BE49-F238E27FC236}">
                <a16:creationId xmlns:a16="http://schemas.microsoft.com/office/drawing/2014/main" id="{19833F3F-C61D-5EB5-4C07-892E43B94BF8}"/>
              </a:ext>
            </a:extLst>
          </p:cNvPr>
          <p:cNvCxnSpPr>
            <a:cxnSpLocks/>
          </p:cNvCxnSpPr>
          <p:nvPr/>
        </p:nvCxnSpPr>
        <p:spPr>
          <a:xfrm rot="16200000" flipV="1">
            <a:off x="3232802" y="1527473"/>
            <a:ext cx="1103623" cy="349436"/>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3" name="Connector: Curved 92" descr="n28 SP Ly k27">
            <a:extLst>
              <a:ext uri="{FF2B5EF4-FFF2-40B4-BE49-F238E27FC236}">
                <a16:creationId xmlns:a16="http://schemas.microsoft.com/office/drawing/2014/main" id="{D0ABBDD5-2CBB-1D81-0384-70A2FD90807C}"/>
              </a:ext>
            </a:extLst>
          </p:cNvPr>
          <p:cNvCxnSpPr>
            <a:cxnSpLocks/>
          </p:cNvCxnSpPr>
          <p:nvPr/>
        </p:nvCxnSpPr>
        <p:spPr>
          <a:xfrm flipV="1">
            <a:off x="6007059" y="1884456"/>
            <a:ext cx="737547" cy="95614"/>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5" name="Connector: Curved 94" descr="n28 SP Ly k27">
            <a:extLst>
              <a:ext uri="{FF2B5EF4-FFF2-40B4-BE49-F238E27FC236}">
                <a16:creationId xmlns:a16="http://schemas.microsoft.com/office/drawing/2014/main" id="{ED158918-F464-1059-9D06-D517AFD92798}"/>
              </a:ext>
            </a:extLst>
          </p:cNvPr>
          <p:cNvCxnSpPr>
            <a:cxnSpLocks/>
          </p:cNvCxnSpPr>
          <p:nvPr/>
        </p:nvCxnSpPr>
        <p:spPr>
          <a:xfrm rot="5400000">
            <a:off x="4605572" y="3251391"/>
            <a:ext cx="930622" cy="306121"/>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7" name="Connector: Curved 96" descr="n28 SP Ly k27">
            <a:extLst>
              <a:ext uri="{FF2B5EF4-FFF2-40B4-BE49-F238E27FC236}">
                <a16:creationId xmlns:a16="http://schemas.microsoft.com/office/drawing/2014/main" id="{F925E8CE-415C-B666-452D-2CC00F355239}"/>
              </a:ext>
            </a:extLst>
          </p:cNvPr>
          <p:cNvCxnSpPr>
            <a:cxnSpLocks/>
          </p:cNvCxnSpPr>
          <p:nvPr/>
        </p:nvCxnSpPr>
        <p:spPr>
          <a:xfrm>
            <a:off x="5937225" y="2939139"/>
            <a:ext cx="555372" cy="465312"/>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99" name="Connector: Curved 98" descr="n28 SP Ly k27">
            <a:extLst>
              <a:ext uri="{FF2B5EF4-FFF2-40B4-BE49-F238E27FC236}">
                <a16:creationId xmlns:a16="http://schemas.microsoft.com/office/drawing/2014/main" id="{1DD761AA-B689-D677-605C-5D9980DDDE0E}"/>
              </a:ext>
            </a:extLst>
          </p:cNvPr>
          <p:cNvCxnSpPr>
            <a:cxnSpLocks/>
          </p:cNvCxnSpPr>
          <p:nvPr/>
        </p:nvCxnSpPr>
        <p:spPr>
          <a:xfrm rot="5400000">
            <a:off x="2149806" y="3301086"/>
            <a:ext cx="649661" cy="393362"/>
          </a:xfrm>
          <a:prstGeom prst="curvedConnector3">
            <a:avLst/>
          </a:prstGeom>
          <a:ln>
            <a:tailEnd type="triangle"/>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84">
                                            <p:txEl>
                                              <p:pRg st="0" end="0"/>
                                            </p:txEl>
                                          </p:spTgt>
                                        </p:tgtEl>
                                        <p:attrNameLst>
                                          <p:attrName>style.visibility</p:attrName>
                                        </p:attrNameLst>
                                      </p:cBhvr>
                                      <p:to>
                                        <p:strVal val="visible"/>
                                      </p:to>
                                    </p:set>
                                    <p:anim calcmode="lin" valueType="num">
                                      <p:cBhvr additive="base">
                                        <p:cTn id="11" dur="500" fill="hold"/>
                                        <p:tgtEl>
                                          <p:spTgt spid="248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89">
                                            <p:txEl>
                                              <p:pRg st="0" end="0"/>
                                            </p:txEl>
                                          </p:spTgt>
                                        </p:tgtEl>
                                        <p:attrNameLst>
                                          <p:attrName>style.visibility</p:attrName>
                                        </p:attrNameLst>
                                      </p:cBhvr>
                                      <p:to>
                                        <p:strVal val="visible"/>
                                      </p:to>
                                    </p:set>
                                    <p:anim calcmode="lin" valueType="num">
                                      <p:cBhvr additive="base">
                                        <p:cTn id="17" dur="500" fill="hold"/>
                                        <p:tgtEl>
                                          <p:spTgt spid="248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8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ppt_x"/>
                                          </p:val>
                                        </p:tav>
                                        <p:tav tm="100000">
                                          <p:val>
                                            <p:strVal val="#ppt_x"/>
                                          </p:val>
                                        </p:tav>
                                      </p:tavLst>
                                    </p:anim>
                                    <p:anim calcmode="lin" valueType="num">
                                      <p:cBhvr additive="base">
                                        <p:cTn id="2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ppt_x"/>
                                          </p:val>
                                        </p:tav>
                                        <p:tav tm="100000">
                                          <p:val>
                                            <p:strVal val="#ppt_x"/>
                                          </p:val>
                                        </p:tav>
                                      </p:tavLst>
                                    </p:anim>
                                    <p:anim calcmode="lin" valueType="num">
                                      <p:cBhvr additive="base">
                                        <p:cTn id="28" dur="500" fill="hold"/>
                                        <p:tgtEl>
                                          <p:spTgt spid="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500" fill="hold"/>
                                        <p:tgtEl>
                                          <p:spTgt spid="97"/>
                                        </p:tgtEl>
                                        <p:attrNameLst>
                                          <p:attrName>ppt_x</p:attrName>
                                        </p:attrNameLst>
                                      </p:cBhvr>
                                      <p:tavLst>
                                        <p:tav tm="0">
                                          <p:val>
                                            <p:strVal val="#ppt_x"/>
                                          </p:val>
                                        </p:tav>
                                        <p:tav tm="100000">
                                          <p:val>
                                            <p:strVal val="#ppt_x"/>
                                          </p:val>
                                        </p:tav>
                                      </p:tavLst>
                                    </p:anim>
                                    <p:anim calcmode="lin" valueType="num">
                                      <p:cBhvr additive="base">
                                        <p:cTn id="38" dur="500" fill="hold"/>
                                        <p:tgtEl>
                                          <p:spTgt spid="9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87">
                                            <p:txEl>
                                              <p:pRg st="0" end="0"/>
                                            </p:txEl>
                                          </p:spTgt>
                                        </p:tgtEl>
                                        <p:attrNameLst>
                                          <p:attrName>style.visibility</p:attrName>
                                        </p:attrNameLst>
                                      </p:cBhvr>
                                      <p:to>
                                        <p:strVal val="visible"/>
                                      </p:to>
                                    </p:set>
                                    <p:anim calcmode="lin" valueType="num">
                                      <p:cBhvr additive="base">
                                        <p:cTn id="41" dur="500" fill="hold"/>
                                        <p:tgtEl>
                                          <p:spTgt spid="248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4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91">
                                            <p:txEl>
                                              <p:pRg st="0" end="0"/>
                                            </p:txEl>
                                          </p:spTgt>
                                        </p:tgtEl>
                                        <p:attrNameLst>
                                          <p:attrName>style.visibility</p:attrName>
                                        </p:attrNameLst>
                                      </p:cBhvr>
                                      <p:to>
                                        <p:strVal val="visible"/>
                                      </p:to>
                                    </p:set>
                                    <p:anim calcmode="lin" valueType="num">
                                      <p:cBhvr additive="base">
                                        <p:cTn id="47" dur="500" fill="hold"/>
                                        <p:tgtEl>
                                          <p:spTgt spid="249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91">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additive="base">
                                        <p:cTn id="57" dur="500" fill="hold"/>
                                        <p:tgtEl>
                                          <p:spTgt spid="79"/>
                                        </p:tgtEl>
                                        <p:attrNameLst>
                                          <p:attrName>ppt_x</p:attrName>
                                        </p:attrNameLst>
                                      </p:cBhvr>
                                      <p:tavLst>
                                        <p:tav tm="0">
                                          <p:val>
                                            <p:strVal val="#ppt_x"/>
                                          </p:val>
                                        </p:tav>
                                        <p:tav tm="100000">
                                          <p:val>
                                            <p:strVal val="#ppt_x"/>
                                          </p:val>
                                        </p:tav>
                                      </p:tavLst>
                                    </p:anim>
                                    <p:anim calcmode="lin" valueType="num">
                                      <p:cBhvr additive="base">
                                        <p:cTn id="5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4" grpId="0" build="p"/>
      <p:bldP spid="2487" grpId="0" build="p"/>
      <p:bldP spid="2489" grpId="0" build="p"/>
      <p:bldP spid="2491" grpId="0" build="p"/>
      <p:bldP spid="78" grpId="0"/>
      <p:bldP spid="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descr="n28 SP Ly k27">
            <a:extLst>
              <a:ext uri="{FF2B5EF4-FFF2-40B4-BE49-F238E27FC236}">
                <a16:creationId xmlns:a16="http://schemas.microsoft.com/office/drawing/2014/main" id="{E9A253B5-6B44-1456-0FE4-009E62C7BAE4}"/>
              </a:ext>
            </a:extLst>
          </p:cNvPr>
          <p:cNvSpPr>
            <a:spLocks noGrp="1"/>
          </p:cNvSpPr>
          <p:nvPr>
            <p:ph type="subTitle" idx="4294967295"/>
          </p:nvPr>
        </p:nvSpPr>
        <p:spPr>
          <a:xfrm>
            <a:off x="636105" y="476525"/>
            <a:ext cx="8205746" cy="2429179"/>
          </a:xfrm>
        </p:spPr>
        <p:txBody>
          <a:bodyPr/>
          <a:lstStyle/>
          <a:p>
            <a:pPr marL="0" marR="0" indent="0" algn="just">
              <a:lnSpc>
                <a:spcPct val="107000"/>
              </a:lnSpc>
              <a:spcBef>
                <a:spcPts val="0"/>
              </a:spcBef>
              <a:spcAft>
                <a:spcPts val="0"/>
              </a:spcAft>
              <a:buNone/>
            </a:pPr>
            <a:r>
              <a:rPr lang="en-US" sz="2400" b="1" u="sng" dirty="0">
                <a:solidFill>
                  <a:schemeClr val="bg2">
                    <a:lumMod val="75000"/>
                  </a:schemeClr>
                </a:solidFill>
                <a:effectLst/>
                <a:latin typeface="Cambria" panose="02040503050406030204" pitchFamily="18" charset="0"/>
                <a:ea typeface="Calibri" panose="020F0502020204030204" pitchFamily="34" charset="0"/>
              </a:rPr>
              <a:t>Câu 2:</a:t>
            </a:r>
            <a:r>
              <a:rPr lang="en-US" sz="2400" b="1"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mà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trong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bình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kế</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lấy</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a:t>
            </a:r>
            <a:r>
              <a:rPr lang="en-US" sz="2800" dirty="0">
                <a:solidFill>
                  <a:schemeClr val="bg2">
                    <a:lumMod val="75000"/>
                  </a:schemeClr>
                </a:solidFill>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Sự</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toả</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kế</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kèm</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dây</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gắn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trở</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khi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có</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dòng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chạy</a:t>
            </a:r>
            <a:r>
              <a:rPr lang="en-US" sz="2400" dirty="0">
                <a:solidFill>
                  <a:schemeClr val="bg2">
                    <a:lumMod val="75000"/>
                  </a:schemeClr>
                </a:solidFill>
                <a:effectLst/>
                <a:latin typeface="Cambria" panose="02040503050406030204" pitchFamily="18" charset="0"/>
                <a:ea typeface="Calibri" panose="020F0502020204030204" pitchFamily="34" charset="0"/>
              </a:rPr>
              <a:t> qua.</a:t>
            </a:r>
          </a:p>
          <a:p>
            <a:pPr marL="0" marR="0" indent="0" algn="just">
              <a:lnSpc>
                <a:spcPct val="107000"/>
              </a:lnSpc>
              <a:spcBef>
                <a:spcPts val="0"/>
              </a:spcBef>
              <a:spcAft>
                <a:spcPts val="0"/>
              </a:spcAft>
              <a:buNone/>
            </a:pPr>
            <a:endParaRPr lang="en-US" sz="2800" dirty="0">
              <a:solidFill>
                <a:schemeClr val="bg2">
                  <a:lumMod val="75000"/>
                </a:schemeClr>
              </a:solidFill>
              <a:effectLst/>
              <a:latin typeface="Cambria" panose="02040503050406030204" pitchFamily="18" charset="0"/>
              <a:ea typeface="Times New Roman" panose="02020603050405020304" pitchFamily="18" charset="0"/>
            </a:endParaRPr>
          </a:p>
          <a:p>
            <a:pPr marL="0" marR="0" indent="0" algn="just">
              <a:lnSpc>
                <a:spcPct val="107000"/>
              </a:lnSpc>
              <a:spcBef>
                <a:spcPts val="0"/>
              </a:spcBef>
              <a:spcAft>
                <a:spcPts val="0"/>
              </a:spcAft>
              <a:buNone/>
            </a:pPr>
            <a:r>
              <a:rPr lang="en-US" sz="2400" b="1" u="sng" dirty="0" err="1">
                <a:solidFill>
                  <a:schemeClr val="bg2">
                    <a:lumMod val="75000"/>
                  </a:schemeClr>
                </a:solidFill>
                <a:effectLst/>
                <a:latin typeface="Cambria" panose="02040503050406030204" pitchFamily="18" charset="0"/>
                <a:ea typeface="Calibri" panose="020F0502020204030204" pitchFamily="34" charset="0"/>
              </a:rPr>
              <a:t>Câu</a:t>
            </a:r>
            <a:r>
              <a:rPr lang="en-US" sz="2400" b="1" u="sng" dirty="0">
                <a:solidFill>
                  <a:schemeClr val="bg2">
                    <a:lumMod val="75000"/>
                  </a:schemeClr>
                </a:solidFill>
                <a:effectLst/>
                <a:latin typeface="Cambria" panose="02040503050406030204" pitchFamily="18" charset="0"/>
                <a:ea typeface="Calibri" panose="020F0502020204030204" pitchFamily="34" charset="0"/>
              </a:rPr>
              <a:t> 3:</a:t>
            </a:r>
            <a:r>
              <a:rPr lang="en-US" sz="2400" b="1"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mà</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nước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thu</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được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bằng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cách</a:t>
            </a:r>
            <a:r>
              <a:rPr lang="en-US" sz="2400" dirty="0">
                <a:solidFill>
                  <a:schemeClr val="bg2">
                    <a:lumMod val="75000"/>
                  </a:schemeClr>
                </a:solidFill>
                <a:effectLst/>
                <a:latin typeface="Cambria" panose="02040503050406030204" pitchFamily="18" charset="0"/>
                <a:ea typeface="Calibri" panose="020F0502020204030204" pitchFamily="34" charset="0"/>
              </a:rPr>
              <a:t>:</a:t>
            </a:r>
            <a:r>
              <a:rPr lang="en-US" sz="2800" dirty="0">
                <a:solidFill>
                  <a:schemeClr val="bg2">
                    <a:lumMod val="75000"/>
                  </a:schemeClr>
                </a:solidFill>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Đo</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suất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của</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nguồn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thời</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gian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thực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hiện</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từ</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đó</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xác</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định</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nhiệt</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lượng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thông</a:t>
            </a:r>
            <a:r>
              <a:rPr lang="en-US" sz="2400" dirty="0">
                <a:solidFill>
                  <a:schemeClr val="bg2">
                    <a:lumMod val="75000"/>
                  </a:schemeClr>
                </a:solidFill>
                <a:effectLst/>
                <a:latin typeface="Cambria" panose="02040503050406030204" pitchFamily="18" charset="0"/>
                <a:ea typeface="Calibri" panose="020F0502020204030204" pitchFamily="34" charset="0"/>
              </a:rPr>
              <a:t> qua </a:t>
            </a:r>
            <a:r>
              <a:rPr lang="en-US" sz="2400" dirty="0" err="1">
                <a:solidFill>
                  <a:schemeClr val="bg2">
                    <a:lumMod val="75000"/>
                  </a:schemeClr>
                </a:solidFill>
                <a:effectLst/>
                <a:latin typeface="Cambria" panose="02040503050406030204" pitchFamily="18" charset="0"/>
                <a:ea typeface="Calibri" panose="020F0502020204030204" pitchFamily="34" charset="0"/>
              </a:rPr>
              <a:t>công</a:t>
            </a:r>
            <a:r>
              <a:rPr lang="en-US" sz="2400" dirty="0">
                <a:solidFill>
                  <a:schemeClr val="bg2">
                    <a:lumMod val="75000"/>
                  </a:schemeClr>
                </a:solidFill>
                <a:effectLst/>
                <a:latin typeface="Cambria" panose="02040503050406030204" pitchFamily="18" charset="0"/>
                <a:ea typeface="Calibri" panose="020F0502020204030204" pitchFamily="34" charset="0"/>
              </a:rPr>
              <a:t> </a:t>
            </a:r>
            <a:r>
              <a:rPr lang="en-US" sz="2400" dirty="0" err="1">
                <a:solidFill>
                  <a:schemeClr val="bg2">
                    <a:lumMod val="75000"/>
                  </a:schemeClr>
                </a:solidFill>
                <a:effectLst/>
                <a:latin typeface="Cambria" panose="02040503050406030204" pitchFamily="18" charset="0"/>
                <a:ea typeface="Calibri" panose="020F0502020204030204" pitchFamily="34" charset="0"/>
              </a:rPr>
              <a:t>thức</a:t>
            </a:r>
            <a:r>
              <a:rPr lang="en-US" sz="2400" dirty="0">
                <a:solidFill>
                  <a:schemeClr val="bg2">
                    <a:lumMod val="75000"/>
                  </a:schemeClr>
                </a:solidFill>
                <a:latin typeface="Cambria" panose="02040503050406030204" pitchFamily="18" charset="0"/>
                <a:ea typeface="Calibri" panose="020F0502020204030204" pitchFamily="34" charset="0"/>
              </a:rPr>
              <a:t>: </a:t>
            </a:r>
          </a:p>
          <a:p>
            <a:pPr marL="0" marR="0" indent="0" algn="ctr">
              <a:lnSpc>
                <a:spcPct val="107000"/>
              </a:lnSpc>
              <a:spcBef>
                <a:spcPts val="0"/>
              </a:spcBef>
              <a:spcAft>
                <a:spcPts val="0"/>
              </a:spcAft>
              <a:buNone/>
            </a:pPr>
            <a:r>
              <a:rPr lang="en-US" sz="2400" dirty="0">
                <a:solidFill>
                  <a:schemeClr val="bg2">
                    <a:lumMod val="75000"/>
                  </a:schemeClr>
                </a:solidFill>
                <a:latin typeface="Cambria" panose="02040503050406030204" pitchFamily="18" charset="0"/>
                <a:ea typeface="Calibri" panose="020F0502020204030204" pitchFamily="34" charset="0"/>
              </a:rPr>
              <a:t>Q = </a:t>
            </a:r>
            <a:r>
              <a:rPr lang="en-US" sz="2800" dirty="0">
                <a:solidFill>
                  <a:schemeClr val="bg2">
                    <a:lumMod val="75000"/>
                  </a:schemeClr>
                </a:solidFill>
                <a:latin typeface="Monotype Corsiva" panose="03010101010201010101" pitchFamily="66" charset="0"/>
                <a:ea typeface="Calibri" panose="020F0502020204030204" pitchFamily="34" charset="0"/>
              </a:rPr>
              <a:t>P</a:t>
            </a:r>
            <a:r>
              <a:rPr lang="en-US" sz="2400" dirty="0">
                <a:solidFill>
                  <a:schemeClr val="bg2">
                    <a:lumMod val="75000"/>
                  </a:schemeClr>
                </a:solidFill>
                <a:latin typeface="Cambria" panose="02040503050406030204" pitchFamily="18" charset="0"/>
                <a:ea typeface="Calibri" panose="020F0502020204030204" pitchFamily="34" charset="0"/>
              </a:rPr>
              <a:t>.t</a:t>
            </a:r>
          </a:p>
        </p:txBody>
      </p:sp>
    </p:spTree>
    <p:extLst>
      <p:ext uri="{BB962C8B-B14F-4D97-AF65-F5344CB8AC3E}">
        <p14:creationId xmlns:p14="http://schemas.microsoft.com/office/powerpoint/2010/main" val="619014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down)">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p58" descr="n28 SP Ly k27"/>
          <p:cNvSpPr txBox="1">
            <a:spLocks noGrp="1"/>
          </p:cNvSpPr>
          <p:nvPr>
            <p:ph type="title"/>
          </p:nvPr>
        </p:nvSpPr>
        <p:spPr>
          <a:xfrm>
            <a:off x="3701802" y="1112234"/>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2</a:t>
            </a:r>
            <a:endParaRPr dirty="0">
              <a:solidFill>
                <a:schemeClr val="bg1"/>
              </a:solidFill>
            </a:endParaRPr>
          </a:p>
        </p:txBody>
      </p:sp>
      <p:sp>
        <p:nvSpPr>
          <p:cNvPr id="2562" name="Google Shape;2562;p58" descr="n28 SP Ly k27"/>
          <p:cNvSpPr txBox="1">
            <a:spLocks noGrp="1"/>
          </p:cNvSpPr>
          <p:nvPr>
            <p:ph type="subTitle" idx="1"/>
          </p:nvPr>
        </p:nvSpPr>
        <p:spPr>
          <a:xfrm>
            <a:off x="3454843" y="1735350"/>
            <a:ext cx="2930047" cy="80509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Cắm đầu đo của nhiệt kế vào nhiệt kế vào nhiệt lượng kế vào nhiệt lượng kế</a:t>
            </a:r>
            <a:endParaRPr sz="1800" dirty="0"/>
          </a:p>
        </p:txBody>
      </p:sp>
      <p:sp>
        <p:nvSpPr>
          <p:cNvPr id="2563" name="Google Shape;2563;p58" descr="n28 SP Ly k27"/>
          <p:cNvSpPr txBox="1">
            <a:spLocks noGrp="1"/>
          </p:cNvSpPr>
          <p:nvPr>
            <p:ph type="title" idx="2"/>
          </p:nvPr>
        </p:nvSpPr>
        <p:spPr>
          <a:xfrm>
            <a:off x="848398" y="238742"/>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rgbClr val="C00000"/>
                </a:solidFill>
              </a:rPr>
              <a:t>Các bước tiến hành thí nghiệm</a:t>
            </a:r>
            <a:endParaRPr dirty="0">
              <a:solidFill>
                <a:srgbClr val="C00000"/>
              </a:solidFill>
            </a:endParaRPr>
          </a:p>
        </p:txBody>
      </p:sp>
      <p:sp>
        <p:nvSpPr>
          <p:cNvPr id="2564" name="Google Shape;2564;p58" descr="n28 SP Ly k27"/>
          <p:cNvSpPr txBox="1">
            <a:spLocks noGrp="1"/>
          </p:cNvSpPr>
          <p:nvPr>
            <p:ph type="title" idx="3"/>
          </p:nvPr>
        </p:nvSpPr>
        <p:spPr>
          <a:xfrm>
            <a:off x="6871303" y="1117884"/>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3</a:t>
            </a:r>
            <a:endParaRPr dirty="0">
              <a:solidFill>
                <a:schemeClr val="bg1"/>
              </a:solidFill>
            </a:endParaRPr>
          </a:p>
        </p:txBody>
      </p:sp>
      <p:sp>
        <p:nvSpPr>
          <p:cNvPr id="2565" name="Google Shape;2565;p58" descr="n28 SP Ly k27"/>
          <p:cNvSpPr txBox="1">
            <a:spLocks noGrp="1"/>
          </p:cNvSpPr>
          <p:nvPr>
            <p:ph type="subTitle" idx="4"/>
          </p:nvPr>
        </p:nvSpPr>
        <p:spPr>
          <a:xfrm>
            <a:off x="6821608" y="1735305"/>
            <a:ext cx="2322391" cy="798075"/>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Nối oát kế với nhiệt lượng kế và nguồn điện.</a:t>
            </a:r>
            <a:endParaRPr sz="1800" dirty="0"/>
          </a:p>
        </p:txBody>
      </p:sp>
      <p:sp>
        <p:nvSpPr>
          <p:cNvPr id="2566" name="Google Shape;2566;p58" descr="n28 SP Ly k27"/>
          <p:cNvSpPr txBox="1">
            <a:spLocks noGrp="1"/>
          </p:cNvSpPr>
          <p:nvPr>
            <p:ph type="title" idx="5"/>
          </p:nvPr>
        </p:nvSpPr>
        <p:spPr>
          <a:xfrm>
            <a:off x="3701802" y="287892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5</a:t>
            </a:r>
            <a:endParaRPr dirty="0">
              <a:solidFill>
                <a:schemeClr val="bg1"/>
              </a:solidFill>
            </a:endParaRPr>
          </a:p>
        </p:txBody>
      </p:sp>
      <p:sp>
        <p:nvSpPr>
          <p:cNvPr id="2567" name="Google Shape;2567;p58" descr="n28 SP Ly k27"/>
          <p:cNvSpPr txBox="1">
            <a:spLocks noGrp="1"/>
          </p:cNvSpPr>
          <p:nvPr>
            <p:ph type="subTitle" idx="6"/>
          </p:nvPr>
        </p:nvSpPr>
        <p:spPr>
          <a:xfrm>
            <a:off x="3181389" y="3549525"/>
            <a:ext cx="3509631" cy="120255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Khuấy liên tục để nước nóng đều. Cứ sau mỗi khoảng thời gian 1 phút đọc công suất dòng điện từ oát kế, nhiệt độ từ nhiệt kế rồi điền kết quả vào vở theo mẫu tương tự Bảng 4.2.</a:t>
            </a:r>
            <a:endParaRPr sz="1800" dirty="0"/>
          </a:p>
        </p:txBody>
      </p:sp>
      <p:sp>
        <p:nvSpPr>
          <p:cNvPr id="2568" name="Google Shape;2568;p58" descr="n28 SP Ly k27"/>
          <p:cNvSpPr txBox="1">
            <a:spLocks noGrp="1"/>
          </p:cNvSpPr>
          <p:nvPr>
            <p:ph type="title" idx="7"/>
          </p:nvPr>
        </p:nvSpPr>
        <p:spPr>
          <a:xfrm>
            <a:off x="6985560" y="287892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6</a:t>
            </a:r>
            <a:endParaRPr dirty="0">
              <a:solidFill>
                <a:schemeClr val="bg1"/>
              </a:solidFill>
            </a:endParaRPr>
          </a:p>
        </p:txBody>
      </p:sp>
      <p:sp>
        <p:nvSpPr>
          <p:cNvPr id="2569" name="Google Shape;2569;p58" descr="n28 SP Ly k27"/>
          <p:cNvSpPr txBox="1">
            <a:spLocks noGrp="1"/>
          </p:cNvSpPr>
          <p:nvPr>
            <p:ph type="subTitle" idx="8"/>
          </p:nvPr>
        </p:nvSpPr>
        <p:spPr>
          <a:xfrm>
            <a:off x="6921000" y="3511672"/>
            <a:ext cx="22230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t>Tắt nguồn điện</a:t>
            </a:r>
            <a:endParaRPr sz="1800" dirty="0"/>
          </a:p>
        </p:txBody>
      </p:sp>
      <p:sp>
        <p:nvSpPr>
          <p:cNvPr id="2570" name="Google Shape;2570;p58" descr="n28 SP Ly k27"/>
          <p:cNvSpPr txBox="1">
            <a:spLocks noGrp="1"/>
          </p:cNvSpPr>
          <p:nvPr>
            <p:ph type="title" idx="9"/>
          </p:nvPr>
        </p:nvSpPr>
        <p:spPr>
          <a:xfrm>
            <a:off x="338226" y="1005807"/>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1</a:t>
            </a:r>
            <a:endParaRPr dirty="0">
              <a:solidFill>
                <a:schemeClr val="bg1"/>
              </a:solidFill>
            </a:endParaRPr>
          </a:p>
        </p:txBody>
      </p:sp>
      <p:sp>
        <p:nvSpPr>
          <p:cNvPr id="2571" name="Google Shape;2571;p58" descr="n28 SP Ly k27"/>
          <p:cNvSpPr txBox="1">
            <a:spLocks noGrp="1"/>
          </p:cNvSpPr>
          <p:nvPr>
            <p:ph type="subTitle" idx="13"/>
          </p:nvPr>
        </p:nvSpPr>
        <p:spPr>
          <a:xfrm>
            <a:off x="177511" y="1672707"/>
            <a:ext cx="2811591" cy="92561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1800" dirty="0"/>
              <a:t>Đổ một lượng nước vào bình nhiệt lượng kế, sao cho toàn bộ điện trở nhiệt chìm trong nước, xác định khối lượng nước này.</a:t>
            </a:r>
            <a:endParaRPr sz="1800" dirty="0"/>
          </a:p>
        </p:txBody>
      </p:sp>
      <p:sp>
        <p:nvSpPr>
          <p:cNvPr id="2572" name="Google Shape;2572;p58" descr="n28 SP Ly k27"/>
          <p:cNvSpPr txBox="1">
            <a:spLocks noGrp="1"/>
          </p:cNvSpPr>
          <p:nvPr>
            <p:ph type="title" idx="14"/>
          </p:nvPr>
        </p:nvSpPr>
        <p:spPr>
          <a:xfrm>
            <a:off x="383662" y="2976330"/>
            <a:ext cx="22230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solidFill>
                  <a:schemeClr val="bg1"/>
                </a:solidFill>
              </a:rPr>
              <a:t>4</a:t>
            </a:r>
            <a:endParaRPr dirty="0">
              <a:solidFill>
                <a:schemeClr val="bg1"/>
              </a:solidFill>
            </a:endParaRPr>
          </a:p>
        </p:txBody>
      </p:sp>
      <p:sp>
        <p:nvSpPr>
          <p:cNvPr id="2573" name="Google Shape;2573;p58" descr="n28 SP Ly k27"/>
          <p:cNvSpPr txBox="1">
            <a:spLocks noGrp="1"/>
          </p:cNvSpPr>
          <p:nvPr>
            <p:ph type="subTitle" idx="15"/>
          </p:nvPr>
        </p:nvSpPr>
        <p:spPr>
          <a:xfrm>
            <a:off x="348584" y="3420930"/>
            <a:ext cx="22230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t>Bật nguồn điện</a:t>
            </a:r>
            <a:endParaRPr sz="1800" dirty="0"/>
          </a:p>
        </p:txBody>
      </p:sp>
      <p:cxnSp>
        <p:nvCxnSpPr>
          <p:cNvPr id="2592" name="Google Shape;2592;p58" descr="n28 SP Ly k27"/>
          <p:cNvCxnSpPr>
            <a:cxnSpLocks/>
          </p:cNvCxnSpPr>
          <p:nvPr/>
        </p:nvCxnSpPr>
        <p:spPr>
          <a:xfrm>
            <a:off x="3111233" y="934278"/>
            <a:ext cx="0" cy="4130703"/>
          </a:xfrm>
          <a:prstGeom prst="straightConnector1">
            <a:avLst/>
          </a:prstGeom>
          <a:noFill/>
          <a:ln w="19050" cap="flat" cmpd="sng">
            <a:solidFill>
              <a:schemeClr val="dk1"/>
            </a:solidFill>
            <a:prstDash val="dash"/>
            <a:round/>
            <a:headEnd type="none" w="med" len="med"/>
            <a:tailEnd type="none" w="med" len="med"/>
          </a:ln>
        </p:spPr>
      </p:cxnSp>
      <p:cxnSp>
        <p:nvCxnSpPr>
          <p:cNvPr id="2593" name="Google Shape;2593;p58" descr="n28 SP Ly k27"/>
          <p:cNvCxnSpPr>
            <a:cxnSpLocks/>
          </p:cNvCxnSpPr>
          <p:nvPr/>
        </p:nvCxnSpPr>
        <p:spPr>
          <a:xfrm>
            <a:off x="6749172" y="978010"/>
            <a:ext cx="0" cy="4086971"/>
          </a:xfrm>
          <a:prstGeom prst="straightConnector1">
            <a:avLst/>
          </a:prstGeom>
          <a:noFill/>
          <a:ln w="19050" cap="flat" cmpd="sng">
            <a:solidFill>
              <a:schemeClr val="dk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70"/>
                                        </p:tgtEl>
                                        <p:attrNameLst>
                                          <p:attrName>style.visibility</p:attrName>
                                        </p:attrNameLst>
                                      </p:cBhvr>
                                      <p:to>
                                        <p:strVal val="visible"/>
                                      </p:to>
                                    </p:set>
                                    <p:anim calcmode="lin" valueType="num">
                                      <p:cBhvr additive="base">
                                        <p:cTn id="7" dur="500" fill="hold"/>
                                        <p:tgtEl>
                                          <p:spTgt spid="2570"/>
                                        </p:tgtEl>
                                        <p:attrNameLst>
                                          <p:attrName>ppt_x</p:attrName>
                                        </p:attrNameLst>
                                      </p:cBhvr>
                                      <p:tavLst>
                                        <p:tav tm="0">
                                          <p:val>
                                            <p:strVal val="#ppt_x"/>
                                          </p:val>
                                        </p:tav>
                                        <p:tav tm="100000">
                                          <p:val>
                                            <p:strVal val="#ppt_x"/>
                                          </p:val>
                                        </p:tav>
                                      </p:tavLst>
                                    </p:anim>
                                    <p:anim calcmode="lin" valueType="num">
                                      <p:cBhvr additive="base">
                                        <p:cTn id="8" dur="500" fill="hold"/>
                                        <p:tgtEl>
                                          <p:spTgt spid="25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71">
                                            <p:txEl>
                                              <p:pRg st="0" end="0"/>
                                            </p:txEl>
                                          </p:spTgt>
                                        </p:tgtEl>
                                        <p:attrNameLst>
                                          <p:attrName>style.visibility</p:attrName>
                                        </p:attrNameLst>
                                      </p:cBhvr>
                                      <p:to>
                                        <p:strVal val="visible"/>
                                      </p:to>
                                    </p:set>
                                    <p:anim calcmode="lin" valueType="num">
                                      <p:cBhvr additive="base">
                                        <p:cTn id="11" dur="500" fill="hold"/>
                                        <p:tgtEl>
                                          <p:spTgt spid="25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61"/>
                                        </p:tgtEl>
                                        <p:attrNameLst>
                                          <p:attrName>style.visibility</p:attrName>
                                        </p:attrNameLst>
                                      </p:cBhvr>
                                      <p:to>
                                        <p:strVal val="visible"/>
                                      </p:to>
                                    </p:set>
                                    <p:anim calcmode="lin" valueType="num">
                                      <p:cBhvr additive="base">
                                        <p:cTn id="17" dur="500" fill="hold"/>
                                        <p:tgtEl>
                                          <p:spTgt spid="2561"/>
                                        </p:tgtEl>
                                        <p:attrNameLst>
                                          <p:attrName>ppt_x</p:attrName>
                                        </p:attrNameLst>
                                      </p:cBhvr>
                                      <p:tavLst>
                                        <p:tav tm="0">
                                          <p:val>
                                            <p:strVal val="#ppt_x"/>
                                          </p:val>
                                        </p:tav>
                                        <p:tav tm="100000">
                                          <p:val>
                                            <p:strVal val="#ppt_x"/>
                                          </p:val>
                                        </p:tav>
                                      </p:tavLst>
                                    </p:anim>
                                    <p:anim calcmode="lin" valueType="num">
                                      <p:cBhvr additive="base">
                                        <p:cTn id="18" dur="500" fill="hold"/>
                                        <p:tgtEl>
                                          <p:spTgt spid="256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2">
                                            <p:txEl>
                                              <p:pRg st="0" end="0"/>
                                            </p:txEl>
                                          </p:spTgt>
                                        </p:tgtEl>
                                        <p:attrNameLst>
                                          <p:attrName>style.visibility</p:attrName>
                                        </p:attrNameLst>
                                      </p:cBhvr>
                                      <p:to>
                                        <p:strVal val="visible"/>
                                      </p:to>
                                    </p:set>
                                    <p:anim calcmode="lin" valueType="num">
                                      <p:cBhvr additive="base">
                                        <p:cTn id="21" dur="500" fill="hold"/>
                                        <p:tgtEl>
                                          <p:spTgt spid="256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64"/>
                                        </p:tgtEl>
                                        <p:attrNameLst>
                                          <p:attrName>style.visibility</p:attrName>
                                        </p:attrNameLst>
                                      </p:cBhvr>
                                      <p:to>
                                        <p:strVal val="visible"/>
                                      </p:to>
                                    </p:set>
                                    <p:anim calcmode="lin" valueType="num">
                                      <p:cBhvr additive="base">
                                        <p:cTn id="27" dur="500" fill="hold"/>
                                        <p:tgtEl>
                                          <p:spTgt spid="2564"/>
                                        </p:tgtEl>
                                        <p:attrNameLst>
                                          <p:attrName>ppt_x</p:attrName>
                                        </p:attrNameLst>
                                      </p:cBhvr>
                                      <p:tavLst>
                                        <p:tav tm="0">
                                          <p:val>
                                            <p:strVal val="#ppt_x"/>
                                          </p:val>
                                        </p:tav>
                                        <p:tav tm="100000">
                                          <p:val>
                                            <p:strVal val="#ppt_x"/>
                                          </p:val>
                                        </p:tav>
                                      </p:tavLst>
                                    </p:anim>
                                    <p:anim calcmode="lin" valueType="num">
                                      <p:cBhvr additive="base">
                                        <p:cTn id="28" dur="500" fill="hold"/>
                                        <p:tgtEl>
                                          <p:spTgt spid="256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65">
                                            <p:txEl>
                                              <p:pRg st="0" end="0"/>
                                            </p:txEl>
                                          </p:spTgt>
                                        </p:tgtEl>
                                        <p:attrNameLst>
                                          <p:attrName>style.visibility</p:attrName>
                                        </p:attrNameLst>
                                      </p:cBhvr>
                                      <p:to>
                                        <p:strVal val="visible"/>
                                      </p:to>
                                    </p:set>
                                    <p:anim calcmode="lin" valueType="num">
                                      <p:cBhvr additive="base">
                                        <p:cTn id="31" dur="500" fill="hold"/>
                                        <p:tgtEl>
                                          <p:spTgt spid="256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72"/>
                                        </p:tgtEl>
                                        <p:attrNameLst>
                                          <p:attrName>style.visibility</p:attrName>
                                        </p:attrNameLst>
                                      </p:cBhvr>
                                      <p:to>
                                        <p:strVal val="visible"/>
                                      </p:to>
                                    </p:set>
                                    <p:anim calcmode="lin" valueType="num">
                                      <p:cBhvr additive="base">
                                        <p:cTn id="37" dur="500" fill="hold"/>
                                        <p:tgtEl>
                                          <p:spTgt spid="2572"/>
                                        </p:tgtEl>
                                        <p:attrNameLst>
                                          <p:attrName>ppt_x</p:attrName>
                                        </p:attrNameLst>
                                      </p:cBhvr>
                                      <p:tavLst>
                                        <p:tav tm="0">
                                          <p:val>
                                            <p:strVal val="#ppt_x"/>
                                          </p:val>
                                        </p:tav>
                                        <p:tav tm="100000">
                                          <p:val>
                                            <p:strVal val="#ppt_x"/>
                                          </p:val>
                                        </p:tav>
                                      </p:tavLst>
                                    </p:anim>
                                    <p:anim calcmode="lin" valueType="num">
                                      <p:cBhvr additive="base">
                                        <p:cTn id="38" dur="500" fill="hold"/>
                                        <p:tgtEl>
                                          <p:spTgt spid="257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73">
                                            <p:txEl>
                                              <p:pRg st="0" end="0"/>
                                            </p:txEl>
                                          </p:spTgt>
                                        </p:tgtEl>
                                        <p:attrNameLst>
                                          <p:attrName>style.visibility</p:attrName>
                                        </p:attrNameLst>
                                      </p:cBhvr>
                                      <p:to>
                                        <p:strVal val="visible"/>
                                      </p:to>
                                    </p:set>
                                    <p:anim calcmode="lin" valueType="num">
                                      <p:cBhvr additive="base">
                                        <p:cTn id="41" dur="500" fill="hold"/>
                                        <p:tgtEl>
                                          <p:spTgt spid="2573">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66"/>
                                        </p:tgtEl>
                                        <p:attrNameLst>
                                          <p:attrName>style.visibility</p:attrName>
                                        </p:attrNameLst>
                                      </p:cBhvr>
                                      <p:to>
                                        <p:strVal val="visible"/>
                                      </p:to>
                                    </p:set>
                                    <p:anim calcmode="lin" valueType="num">
                                      <p:cBhvr additive="base">
                                        <p:cTn id="47" dur="500" fill="hold"/>
                                        <p:tgtEl>
                                          <p:spTgt spid="2566"/>
                                        </p:tgtEl>
                                        <p:attrNameLst>
                                          <p:attrName>ppt_x</p:attrName>
                                        </p:attrNameLst>
                                      </p:cBhvr>
                                      <p:tavLst>
                                        <p:tav tm="0">
                                          <p:val>
                                            <p:strVal val="#ppt_x"/>
                                          </p:val>
                                        </p:tav>
                                        <p:tav tm="100000">
                                          <p:val>
                                            <p:strVal val="#ppt_x"/>
                                          </p:val>
                                        </p:tav>
                                      </p:tavLst>
                                    </p:anim>
                                    <p:anim calcmode="lin" valueType="num">
                                      <p:cBhvr additive="base">
                                        <p:cTn id="48" dur="500" fill="hold"/>
                                        <p:tgtEl>
                                          <p:spTgt spid="256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67">
                                            <p:txEl>
                                              <p:pRg st="0" end="0"/>
                                            </p:txEl>
                                          </p:spTgt>
                                        </p:tgtEl>
                                        <p:attrNameLst>
                                          <p:attrName>style.visibility</p:attrName>
                                        </p:attrNameLst>
                                      </p:cBhvr>
                                      <p:to>
                                        <p:strVal val="visible"/>
                                      </p:to>
                                    </p:set>
                                    <p:anim calcmode="lin" valueType="num">
                                      <p:cBhvr additive="base">
                                        <p:cTn id="51" dur="500" fill="hold"/>
                                        <p:tgtEl>
                                          <p:spTgt spid="2567">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68"/>
                                        </p:tgtEl>
                                        <p:attrNameLst>
                                          <p:attrName>style.visibility</p:attrName>
                                        </p:attrNameLst>
                                      </p:cBhvr>
                                      <p:to>
                                        <p:strVal val="visible"/>
                                      </p:to>
                                    </p:set>
                                    <p:anim calcmode="lin" valueType="num">
                                      <p:cBhvr additive="base">
                                        <p:cTn id="57" dur="500" fill="hold"/>
                                        <p:tgtEl>
                                          <p:spTgt spid="2568"/>
                                        </p:tgtEl>
                                        <p:attrNameLst>
                                          <p:attrName>ppt_x</p:attrName>
                                        </p:attrNameLst>
                                      </p:cBhvr>
                                      <p:tavLst>
                                        <p:tav tm="0">
                                          <p:val>
                                            <p:strVal val="#ppt_x"/>
                                          </p:val>
                                        </p:tav>
                                        <p:tav tm="100000">
                                          <p:val>
                                            <p:strVal val="#ppt_x"/>
                                          </p:val>
                                        </p:tav>
                                      </p:tavLst>
                                    </p:anim>
                                    <p:anim calcmode="lin" valueType="num">
                                      <p:cBhvr additive="base">
                                        <p:cTn id="58" dur="500" fill="hold"/>
                                        <p:tgtEl>
                                          <p:spTgt spid="256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69">
                                            <p:txEl>
                                              <p:pRg st="0" end="0"/>
                                            </p:txEl>
                                          </p:spTgt>
                                        </p:tgtEl>
                                        <p:attrNameLst>
                                          <p:attrName>style.visibility</p:attrName>
                                        </p:attrNameLst>
                                      </p:cBhvr>
                                      <p:to>
                                        <p:strVal val="visible"/>
                                      </p:to>
                                    </p:set>
                                    <p:anim calcmode="lin" valueType="num">
                                      <p:cBhvr additive="base">
                                        <p:cTn id="61" dur="500" fill="hold"/>
                                        <p:tgtEl>
                                          <p:spTgt spid="256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 grpId="0"/>
      <p:bldP spid="2562" grpId="0" build="p"/>
      <p:bldP spid="2564" grpId="0"/>
      <p:bldP spid="2565" grpId="0" build="p"/>
      <p:bldP spid="2566" grpId="0"/>
      <p:bldP spid="2567" grpId="0" build="p"/>
      <p:bldP spid="2568" grpId="0"/>
      <p:bldP spid="2569" grpId="0" build="p"/>
      <p:bldP spid="2570" grpId="0"/>
      <p:bldP spid="2571" grpId="0" build="p"/>
      <p:bldP spid="2572" grpId="0"/>
      <p:bldP spid="257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hí nghiệm_ Đo nhiệt dung riêng của nước" descr="n28 SP Ly k27">
            <a:hlinkClick r:id="" action="ppaction://media"/>
            <a:extLst>
              <a:ext uri="{FF2B5EF4-FFF2-40B4-BE49-F238E27FC236}">
                <a16:creationId xmlns:a16="http://schemas.microsoft.com/office/drawing/2014/main" id="{A3AF754E-5969-23BE-BB3D-5AC1975B11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42470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28 SP Ly k27"/>
          <p:cNvSpPr txBox="1">
            <a:spLocks noGrp="1"/>
          </p:cNvSpPr>
          <p:nvPr>
            <p:ph type="title"/>
          </p:nvPr>
        </p:nvSpPr>
        <p:spPr>
          <a:xfrm>
            <a:off x="79514" y="473103"/>
            <a:ext cx="3185242"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mc:AlternateContent xmlns:mc="http://schemas.openxmlformats.org/markup-compatibility/2006">
        <mc:Choice xmlns:a14="http://schemas.microsoft.com/office/drawing/2010/main" Requires="a14">
          <p:sp>
            <p:nvSpPr>
              <p:cNvPr id="3" name="Subtitle 2" descr="n28 SP Ly k27">
                <a:extLst>
                  <a:ext uri="{FF2B5EF4-FFF2-40B4-BE49-F238E27FC236}">
                    <a16:creationId xmlns:a16="http://schemas.microsoft.com/office/drawing/2014/main" id="{821F3BBF-7C0C-D6BD-213F-3E4598B1E62C}"/>
                  </a:ext>
                </a:extLst>
              </p:cNvPr>
              <p:cNvSpPr>
                <a:spLocks noGrp="1"/>
              </p:cNvSpPr>
              <p:nvPr>
                <p:ph type="subTitle" idx="1"/>
              </p:nvPr>
            </p:nvSpPr>
            <p:spPr>
              <a:xfrm>
                <a:off x="3188473" y="473103"/>
                <a:ext cx="5645426" cy="4067093"/>
              </a:xfrm>
            </p:spPr>
            <p:txBody>
              <a:bodyPr/>
              <a:lstStyle/>
              <a:p>
                <a:pPr marL="0" marR="0">
                  <a:lnSpc>
                    <a:spcPct val="107000"/>
                  </a:lnSpc>
                  <a:spcBef>
                    <a:spcPts val="0"/>
                  </a:spcBef>
                  <a:spcAft>
                    <a:spcPts val="0"/>
                  </a:spcAft>
                </a:pPr>
                <a:r>
                  <a:rPr lang="en-US" sz="2800" b="1" dirty="0">
                    <a:solidFill>
                      <a:srgbClr val="7030A0"/>
                    </a:solidFill>
                    <a:effectLst/>
                    <a:ea typeface="Calibri" panose="020F0502020204030204" pitchFamily="34" charset="0"/>
                  </a:rPr>
                  <a:t>PHIẾU HỌC TẬP SỐ 4</a:t>
                </a:r>
              </a:p>
              <a:p>
                <a:pPr marL="0" marR="0" algn="just">
                  <a:lnSpc>
                    <a:spcPct val="107000"/>
                  </a:lnSpc>
                  <a:spcBef>
                    <a:spcPts val="0"/>
                  </a:spcBef>
                  <a:spcAft>
                    <a:spcPts val="800"/>
                  </a:spcAft>
                </a:pPr>
                <a:r>
                  <a:rPr lang="en-US" sz="2800" b="1" dirty="0">
                    <a:solidFill>
                      <a:schemeClr val="tx1">
                        <a:lumMod val="95000"/>
                        <a:lumOff val="5000"/>
                      </a:schemeClr>
                    </a:solidFill>
                    <a:effectLst/>
                    <a:ea typeface="Calibri" panose="020F0502020204030204" pitchFamily="34" charset="0"/>
                  </a:rPr>
                  <a:t>Câu 1: </a:t>
                </a:r>
                <a:r>
                  <a:rPr lang="en-US" sz="2800" dirty="0" err="1">
                    <a:solidFill>
                      <a:schemeClr val="tx1">
                        <a:lumMod val="95000"/>
                        <a:lumOff val="5000"/>
                      </a:schemeClr>
                    </a:solidFill>
                    <a:effectLst/>
                    <a:ea typeface="Calibri" panose="020F0502020204030204" pitchFamily="34" charset="0"/>
                  </a:rPr>
                  <a:t>Vẽ</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đồ</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nhiệt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độ</a:t>
                </a:r>
                <a:r>
                  <a:rPr lang="en-US" sz="2800" dirty="0">
                    <a:solidFill>
                      <a:schemeClr val="tx1">
                        <a:lumMod val="95000"/>
                        <a:lumOff val="5000"/>
                      </a:schemeClr>
                    </a:solidFill>
                    <a:effectLst/>
                    <a:ea typeface="Calibri" panose="020F0502020204030204" pitchFamily="34" charset="0"/>
                  </a:rPr>
                  <a:t> t </a:t>
                </a:r>
                <a:r>
                  <a:rPr lang="en-US" sz="2800" dirty="0" err="1">
                    <a:solidFill>
                      <a:schemeClr val="tx1">
                        <a:lumMod val="95000"/>
                        <a:lumOff val="5000"/>
                      </a:schemeClr>
                    </a:solidFill>
                    <a:effectLst/>
                    <a:ea typeface="Calibri" panose="020F0502020204030204" pitchFamily="34" charset="0"/>
                  </a:rPr>
                  <a:t>theo</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thời</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và</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vẽ</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đường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thẳng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đi</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gần</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nhất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các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điểm</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thực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nghiệm</a:t>
                </a:r>
                <a:r>
                  <a:rPr lang="en-US" sz="2800" dirty="0">
                    <a:solidFill>
                      <a:schemeClr val="tx1">
                        <a:lumMod val="95000"/>
                        <a:lumOff val="5000"/>
                      </a:schemeClr>
                    </a:solidFill>
                    <a:effectLst/>
                    <a:ea typeface="Calibri" panose="020F0502020204030204" pitchFamily="34" charset="0"/>
                  </a:rPr>
                  <a:t>?</a:t>
                </a:r>
                <a:endParaRPr lang="en-US" sz="3200" dirty="0">
                  <a:solidFill>
                    <a:schemeClr val="tx1">
                      <a:lumMod val="95000"/>
                      <a:lumOff val="5000"/>
                    </a:schemeClr>
                  </a:solidFill>
                  <a:effectLst/>
                  <a:ea typeface="Times New Roman" panose="02020603050405020304" pitchFamily="18" charset="0"/>
                </a:endParaRPr>
              </a:p>
              <a:p>
                <a:pPr marL="0" marR="0" algn="just">
                  <a:lnSpc>
                    <a:spcPct val="107000"/>
                  </a:lnSpc>
                  <a:spcBef>
                    <a:spcPts val="0"/>
                  </a:spcBef>
                  <a:spcAft>
                    <a:spcPts val="800"/>
                  </a:spcAft>
                </a:pPr>
                <a:r>
                  <a:rPr lang="en-US" sz="2800" b="1" dirty="0" err="1">
                    <a:solidFill>
                      <a:schemeClr val="tx1">
                        <a:lumMod val="95000"/>
                        <a:lumOff val="5000"/>
                      </a:schemeClr>
                    </a:solidFill>
                    <a:effectLst/>
                    <a:ea typeface="Calibri" panose="020F0502020204030204" pitchFamily="34" charset="0"/>
                  </a:rPr>
                  <a:t>Câu</a:t>
                </a:r>
                <a:r>
                  <a:rPr lang="en-US" sz="2800" b="1" dirty="0">
                    <a:solidFill>
                      <a:schemeClr val="tx1">
                        <a:lumMod val="95000"/>
                        <a:lumOff val="5000"/>
                      </a:schemeClr>
                    </a:solidFill>
                    <a:effectLst/>
                    <a:ea typeface="Calibri" panose="020F0502020204030204" pitchFamily="34" charset="0"/>
                  </a:rPr>
                  <a:t> 2:  </a:t>
                </a:r>
                <a:r>
                  <a:rPr lang="en-US" sz="2800" dirty="0" err="1">
                    <a:solidFill>
                      <a:schemeClr val="tx1">
                        <a:lumMod val="95000"/>
                        <a:lumOff val="5000"/>
                      </a:schemeClr>
                    </a:solidFill>
                    <a:effectLst/>
                    <a:ea typeface="Calibri" panose="020F0502020204030204" pitchFamily="34" charset="0"/>
                  </a:rPr>
                  <a:t>Chọn</a:t>
                </a:r>
                <a:r>
                  <a:rPr lang="en-US" sz="2800" dirty="0">
                    <a:solidFill>
                      <a:schemeClr val="tx1">
                        <a:lumMod val="95000"/>
                        <a:lumOff val="5000"/>
                      </a:schemeClr>
                    </a:solidFill>
                    <a:effectLst/>
                    <a:ea typeface="Calibri" panose="020F0502020204030204" pitchFamily="34" charset="0"/>
                  </a:rPr>
                  <a:t> 2 </a:t>
                </a:r>
                <a:r>
                  <a:rPr lang="en-US" sz="2800" dirty="0" err="1">
                    <a:solidFill>
                      <a:schemeClr val="tx1">
                        <a:lumMod val="95000"/>
                        <a:lumOff val="5000"/>
                      </a:schemeClr>
                    </a:solidFill>
                    <a:effectLst/>
                    <a:ea typeface="Calibri" panose="020F0502020204030204" pitchFamily="34" charset="0"/>
                  </a:rPr>
                  <a:t>điểm</a:t>
                </a:r>
                <a:r>
                  <a:rPr lang="en-US" sz="2800" dirty="0">
                    <a:solidFill>
                      <a:schemeClr val="tx1">
                        <a:lumMod val="95000"/>
                        <a:lumOff val="5000"/>
                      </a:schemeClr>
                    </a:solidFill>
                    <a:effectLst/>
                    <a:ea typeface="Calibri" panose="020F0502020204030204" pitchFamily="34" charset="0"/>
                  </a:rPr>
                  <a:t> M, N </a:t>
                </a:r>
                <a:r>
                  <a:rPr lang="en-US" sz="2800" dirty="0" err="1">
                    <a:solidFill>
                      <a:schemeClr val="tx1">
                        <a:lumMod val="95000"/>
                        <a:lumOff val="5000"/>
                      </a:schemeClr>
                    </a:solidFill>
                    <a:effectLst/>
                    <a:ea typeface="Calibri" panose="020F0502020204030204" pitchFamily="34" charset="0"/>
                  </a:rPr>
                  <a:t>trên</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đồ</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xác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định</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các</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giá</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trị</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thời</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gian</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𝑀</m:t>
                        </m:r>
                      </m:sub>
                    </m:sSub>
                  </m:oMath>
                </a14:m>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𝜏</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𝑁</m:t>
                        </m:r>
                      </m:sub>
                    </m:sSub>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và</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nhiệt</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độ</a:t>
                </a:r>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𝑡</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𝑀</m:t>
                        </m:r>
                      </m:sub>
                    </m:sSub>
                  </m:oMath>
                </a14:m>
                <a:r>
                  <a:rPr lang="en-US" sz="2800" dirty="0">
                    <a:solidFill>
                      <a:schemeClr val="tx1">
                        <a:lumMod val="95000"/>
                        <a:lumOff val="5000"/>
                      </a:schemeClr>
                    </a:solidFill>
                    <a:effectLst/>
                    <a:ea typeface="Calibri" panose="020F0502020204030204" pitchFamily="34" charset="0"/>
                  </a:rPr>
                  <a:t>, </a:t>
                </a:r>
                <a14:m>
                  <m:oMath xmlns:m="http://schemas.openxmlformats.org/officeDocument/2006/math">
                    <m:sSub>
                      <m:sSubPr>
                        <m:ctrlPr>
                          <a:rPr lang="en-US" sz="2800" i="1">
                            <a:solidFill>
                              <a:schemeClr val="tx1">
                                <a:lumMod val="95000"/>
                                <a:lumOff val="5000"/>
                              </a:schemeClr>
                            </a:solidFill>
                            <a:effectLst/>
                            <a:latin typeface="Cambria Math" panose="02040503050406030204" pitchFamily="18" charset="0"/>
                            <a:ea typeface="Calibri" panose="020F0502020204030204" pitchFamily="34" charset="0"/>
                          </a:rPr>
                        </m:ctrlPr>
                      </m:sSubPr>
                      <m:e>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𝑡</m:t>
                        </m:r>
                      </m:e>
                      <m:sub>
                        <m:r>
                          <a:rPr lang="en-US" sz="2800" b="0" i="1">
                            <a:solidFill>
                              <a:schemeClr val="tx1">
                                <a:lumMod val="95000"/>
                                <a:lumOff val="5000"/>
                              </a:schemeClr>
                            </a:solidFill>
                            <a:effectLst/>
                            <a:latin typeface="Cambria Math" panose="02040503050406030204" pitchFamily="18" charset="0"/>
                            <a:ea typeface="Calibri" panose="020F0502020204030204" pitchFamily="34" charset="0"/>
                          </a:rPr>
                          <m:t>𝑁</m:t>
                        </m:r>
                      </m:sub>
                    </m:sSub>
                  </m:oMath>
                </a14:m>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tương</a:t>
                </a:r>
                <a:r>
                  <a:rPr lang="en-US" sz="2800" dirty="0">
                    <a:solidFill>
                      <a:schemeClr val="tx1">
                        <a:lumMod val="95000"/>
                        <a:lumOff val="5000"/>
                      </a:schemeClr>
                    </a:solidFill>
                    <a:effectLst/>
                    <a:ea typeface="Calibri" panose="020F0502020204030204" pitchFamily="34" charset="0"/>
                  </a:rPr>
                  <a:t> </a:t>
                </a:r>
                <a:r>
                  <a:rPr lang="en-US" sz="2800" dirty="0" err="1">
                    <a:solidFill>
                      <a:schemeClr val="tx1">
                        <a:lumMod val="95000"/>
                        <a:lumOff val="5000"/>
                      </a:schemeClr>
                    </a:solidFill>
                    <a:effectLst/>
                    <a:ea typeface="Calibri" panose="020F0502020204030204" pitchFamily="34" charset="0"/>
                  </a:rPr>
                  <a:t>ứng</a:t>
                </a:r>
                <a:endParaRPr lang="en-US" sz="3200" dirty="0">
                  <a:solidFill>
                    <a:schemeClr val="tx1">
                      <a:lumMod val="95000"/>
                      <a:lumOff val="5000"/>
                    </a:schemeClr>
                  </a:solidFill>
                  <a:effectLst/>
                  <a:ea typeface="Times New Roman" panose="02020603050405020304" pitchFamily="18" charset="0"/>
                </a:endParaRPr>
              </a:p>
            </p:txBody>
          </p:sp>
        </mc:Choice>
        <mc:Fallback>
          <p:sp>
            <p:nvSpPr>
              <p:cNvPr id="3" name="Subtitle 2" descr="n28 SP Ly k27">
                <a:extLst>
                  <a:ext uri="{FF2B5EF4-FFF2-40B4-BE49-F238E27FC236}">
                    <a16:creationId xmlns:a16="http://schemas.microsoft.com/office/drawing/2014/main" id="{821F3BBF-7C0C-D6BD-213F-3E4598B1E62C}"/>
                  </a:ext>
                </a:extLst>
              </p:cNvPr>
              <p:cNvSpPr>
                <a:spLocks noGrp="1" noRot="1" noChangeAspect="1" noMove="1" noResize="1" noEditPoints="1" noAdjustHandles="1" noChangeArrowheads="1" noChangeShapeType="1" noTextEdit="1"/>
              </p:cNvSpPr>
              <p:nvPr>
                <p:ph type="subTitle" idx="1"/>
              </p:nvPr>
            </p:nvSpPr>
            <p:spPr>
              <a:xfrm>
                <a:off x="3188473" y="473103"/>
                <a:ext cx="5645426" cy="4067093"/>
              </a:xfrm>
              <a:blipFill>
                <a:blip r:embed="rId3"/>
                <a:stretch>
                  <a:fillRect l="-2160" r="-2268"/>
                </a:stretch>
              </a:blipFill>
            </p:spPr>
            <p:txBody>
              <a:bodyPr/>
              <a:lstStyle/>
              <a:p>
                <a:r>
                  <a:rPr lang="en-US">
                    <a:noFill/>
                  </a:rPr>
                  <a:t> </a:t>
                </a:r>
              </a:p>
            </p:txBody>
          </p:sp>
        </mc:Fallback>
      </mc:AlternateContent>
      <p:pic>
        <p:nvPicPr>
          <p:cNvPr id="9" name="Picture 8" descr="n28 SP Ly k27">
            <a:extLst>
              <a:ext uri="{FF2B5EF4-FFF2-40B4-BE49-F238E27FC236}">
                <a16:creationId xmlns:a16="http://schemas.microsoft.com/office/drawing/2014/main" id="{CC7DFE5A-18C7-824C-3BAE-A1B060BAFBCB}"/>
              </a:ext>
            </a:extLst>
          </p:cNvPr>
          <p:cNvPicPr>
            <a:picLocks noChangeAspect="1"/>
          </p:cNvPicPr>
          <p:nvPr/>
        </p:nvPicPr>
        <p:blipFill>
          <a:blip r:embed="rId4"/>
          <a:stretch>
            <a:fillRect/>
          </a:stretch>
        </p:blipFill>
        <p:spPr>
          <a:xfrm>
            <a:off x="191826" y="2401294"/>
            <a:ext cx="2360543" cy="2360543"/>
          </a:xfrm>
          <a:prstGeom prst="rect">
            <a:avLst/>
          </a:prstGeom>
        </p:spPr>
      </p:pic>
    </p:spTree>
    <p:extLst>
      <p:ext uri="{BB962C8B-B14F-4D97-AF65-F5344CB8AC3E}">
        <p14:creationId xmlns:p14="http://schemas.microsoft.com/office/powerpoint/2010/main" val="86745009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8 SP Ly k27">
            <a:extLst>
              <a:ext uri="{FF2B5EF4-FFF2-40B4-BE49-F238E27FC236}">
                <a16:creationId xmlns:a16="http://schemas.microsoft.com/office/drawing/2014/main" id="{22B2DB26-1FEA-15F0-77F2-9FB729C44C98}"/>
              </a:ext>
            </a:extLst>
          </p:cNvPr>
          <p:cNvPicPr>
            <a:picLocks noChangeAspect="1"/>
          </p:cNvPicPr>
          <p:nvPr/>
        </p:nvPicPr>
        <p:blipFill>
          <a:blip r:embed="rId2"/>
          <a:stretch>
            <a:fillRect/>
          </a:stretch>
        </p:blipFill>
        <p:spPr>
          <a:xfrm>
            <a:off x="1494845" y="386435"/>
            <a:ext cx="6042991" cy="4017594"/>
          </a:xfrm>
          <a:prstGeom prst="rect">
            <a:avLst/>
          </a:prstGeom>
        </p:spPr>
      </p:pic>
      <p:sp>
        <p:nvSpPr>
          <p:cNvPr id="9" name="TextBox 8" descr="n28 SP Ly k27">
            <a:extLst>
              <a:ext uri="{FF2B5EF4-FFF2-40B4-BE49-F238E27FC236}">
                <a16:creationId xmlns:a16="http://schemas.microsoft.com/office/drawing/2014/main" id="{013EF232-EA2F-5293-4E66-54BE677E606C}"/>
              </a:ext>
            </a:extLst>
          </p:cNvPr>
          <p:cNvSpPr txBox="1"/>
          <p:nvPr/>
        </p:nvSpPr>
        <p:spPr>
          <a:xfrm>
            <a:off x="1731395" y="4404029"/>
            <a:ext cx="5681208" cy="707886"/>
          </a:xfrm>
          <a:prstGeom prst="rect">
            <a:avLst/>
          </a:prstGeom>
          <a:noFill/>
        </p:spPr>
        <p:txBody>
          <a:bodyPr wrap="square">
            <a:spAutoFit/>
          </a:bodyPr>
          <a:lstStyle/>
          <a:p>
            <a:pPr algn="ctr"/>
            <a:r>
              <a:rPr lang="vi-VN" sz="2000" dirty="0">
                <a:latin typeface="Cambria" panose="02040503050406030204" pitchFamily="18" charset="0"/>
                <a:ea typeface="Cambria" panose="02040503050406030204" pitchFamily="18" charset="0"/>
              </a:rPr>
              <a:t>Đồ thị biểu diễn sự thay đổi nhiệt độ theo thời gian của nước trong bình nhiệt lượng kế</a:t>
            </a:r>
            <a:endParaRPr lang="en-US" sz="2000" dirty="0">
              <a:latin typeface="Cambria" panose="02040503050406030204" pitchFamily="18" charset="0"/>
              <a:ea typeface="Cambria" panose="02040503050406030204" pitchFamily="18" charset="0"/>
            </a:endParaRPr>
          </a:p>
        </p:txBody>
      </p:sp>
      <p:sp>
        <p:nvSpPr>
          <p:cNvPr id="2" name="TextBox 1" descr="n28 SP Ly k27">
            <a:hlinkClick r:id="" action="ppaction://hlinkshowjump?jump=lastslideviewed" highlightClick="1"/>
            <a:extLst>
              <a:ext uri="{FF2B5EF4-FFF2-40B4-BE49-F238E27FC236}">
                <a16:creationId xmlns:a16="http://schemas.microsoft.com/office/drawing/2014/main" id="{86DAD125-C710-4CC6-85E6-68220011F7D1}"/>
              </a:ext>
            </a:extLst>
          </p:cNvPr>
          <p:cNvSpPr txBox="1"/>
          <p:nvPr/>
        </p:nvSpPr>
        <p:spPr>
          <a:xfrm>
            <a:off x="3474718" y="2166233"/>
            <a:ext cx="1892411" cy="400110"/>
          </a:xfrm>
          <a:prstGeom prst="borderCallout1">
            <a:avLst>
              <a:gd name="adj1" fmla="val 54522"/>
              <a:gd name="adj2" fmla="val -770"/>
              <a:gd name="adj3" fmla="val -26609"/>
              <a:gd name="adj4" fmla="val -17745"/>
            </a:avLst>
          </a:prstGeom>
          <a:solidFill>
            <a:schemeClr val="bg2"/>
          </a:solidFill>
          <a:ln w="28575">
            <a:solidFill>
              <a:schemeClr val="tx1">
                <a:lumMod val="85000"/>
                <a:lumOff val="15000"/>
              </a:schemeClr>
            </a:solidFill>
          </a:ln>
        </p:spPr>
        <p:txBody>
          <a:bodyPr wrap="square" rtlCol="0">
            <a:spAutoFit/>
          </a:bodyPr>
          <a:lstStyle/>
          <a:p>
            <a:r>
              <a:rPr lang="en-US" sz="2000" b="1" i="1" dirty="0">
                <a:solidFill>
                  <a:schemeClr val="bg1"/>
                </a:solidFill>
              </a:rPr>
              <a:t>(100s; 25,5</a:t>
            </a:r>
            <a:r>
              <a:rPr lang="en-US" sz="2000" b="1" i="1" baseline="30000" dirty="0">
                <a:solidFill>
                  <a:schemeClr val="bg1"/>
                </a:solidFill>
              </a:rPr>
              <a:t>o</a:t>
            </a:r>
            <a:r>
              <a:rPr lang="en-US" sz="2000" b="1" i="1" dirty="0">
                <a:solidFill>
                  <a:schemeClr val="bg1"/>
                </a:solidFill>
              </a:rPr>
              <a:t>C)</a:t>
            </a:r>
            <a:endParaRPr lang="en-US" sz="2000" b="1" dirty="0">
              <a:solidFill>
                <a:schemeClr val="bg1"/>
              </a:solidFill>
            </a:endParaRPr>
          </a:p>
        </p:txBody>
      </p:sp>
      <p:sp>
        <p:nvSpPr>
          <p:cNvPr id="3" name="TextBox 2" descr="n28 SP Ly k27">
            <a:extLst>
              <a:ext uri="{FF2B5EF4-FFF2-40B4-BE49-F238E27FC236}">
                <a16:creationId xmlns:a16="http://schemas.microsoft.com/office/drawing/2014/main" id="{85731288-4FE9-455C-AC55-4F9AB8FCAAF5}"/>
              </a:ext>
            </a:extLst>
          </p:cNvPr>
          <p:cNvSpPr txBox="1"/>
          <p:nvPr/>
        </p:nvSpPr>
        <p:spPr>
          <a:xfrm>
            <a:off x="7068710" y="826936"/>
            <a:ext cx="1789044" cy="400110"/>
          </a:xfrm>
          <a:prstGeom prst="borderCallout1">
            <a:avLst>
              <a:gd name="adj1" fmla="val 38623"/>
              <a:gd name="adj2" fmla="val -3889"/>
              <a:gd name="adj3" fmla="val 112500"/>
              <a:gd name="adj4" fmla="val -38333"/>
            </a:avLst>
          </a:prstGeom>
          <a:solidFill>
            <a:schemeClr val="bg2"/>
          </a:solidFill>
          <a:ln w="28575">
            <a:solidFill>
              <a:schemeClr val="tx1">
                <a:lumMod val="85000"/>
                <a:lumOff val="15000"/>
              </a:schemeClr>
            </a:solidFill>
          </a:ln>
        </p:spPr>
        <p:txBody>
          <a:bodyPr wrap="square" rtlCol="0">
            <a:spAutoFit/>
          </a:bodyPr>
          <a:lstStyle/>
          <a:p>
            <a:r>
              <a:rPr lang="en-US" sz="2000" b="1" i="1" dirty="0">
                <a:solidFill>
                  <a:schemeClr val="bg1"/>
                </a:solidFill>
              </a:rPr>
              <a:t>(400s; 33</a:t>
            </a:r>
            <a:r>
              <a:rPr lang="en-US" sz="2000" b="1" i="1" baseline="30000" dirty="0">
                <a:solidFill>
                  <a:schemeClr val="bg1"/>
                </a:solidFill>
              </a:rPr>
              <a:t>o</a:t>
            </a:r>
            <a:r>
              <a:rPr lang="en-US" sz="2000" b="1" i="1" dirty="0">
                <a:solidFill>
                  <a:schemeClr val="bg1"/>
                </a:solidFill>
              </a:rPr>
              <a:t>C)</a:t>
            </a:r>
            <a:endParaRPr lang="en-US" sz="2000" b="1" dirty="0">
              <a:solidFill>
                <a:schemeClr val="bg1"/>
              </a:solidFill>
            </a:endParaRPr>
          </a:p>
        </p:txBody>
      </p:sp>
    </p:spTree>
    <p:extLst>
      <p:ext uri="{BB962C8B-B14F-4D97-AF65-F5344CB8AC3E}">
        <p14:creationId xmlns:p14="http://schemas.microsoft.com/office/powerpoint/2010/main" val="1512833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1" name="Google Shape;2321;p55" descr="n28 SP Ly k27"/>
          <p:cNvSpPr txBox="1">
            <a:spLocks noGrp="1"/>
          </p:cNvSpPr>
          <p:nvPr>
            <p:ph type="title"/>
          </p:nvPr>
        </p:nvSpPr>
        <p:spPr>
          <a:xfrm>
            <a:off x="0" y="94424"/>
            <a:ext cx="3598710" cy="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THẢO LUẬN NHÓM</a:t>
            </a:r>
            <a:endParaRPr dirty="0">
              <a:solidFill>
                <a:schemeClr val="bg1"/>
              </a:solidFill>
            </a:endParaRPr>
          </a:p>
        </p:txBody>
      </p:sp>
      <p:sp>
        <p:nvSpPr>
          <p:cNvPr id="3" name="Subtitle 2" descr="n28 SP Ly k27">
            <a:extLst>
              <a:ext uri="{FF2B5EF4-FFF2-40B4-BE49-F238E27FC236}">
                <a16:creationId xmlns:a16="http://schemas.microsoft.com/office/drawing/2014/main" id="{821F3BBF-7C0C-D6BD-213F-3E4598B1E62C}"/>
              </a:ext>
            </a:extLst>
          </p:cNvPr>
          <p:cNvSpPr>
            <a:spLocks noGrp="1"/>
          </p:cNvSpPr>
          <p:nvPr>
            <p:ph type="subTitle" idx="1"/>
          </p:nvPr>
        </p:nvSpPr>
        <p:spPr>
          <a:xfrm>
            <a:off x="2838616" y="361784"/>
            <a:ext cx="6265627" cy="4687292"/>
          </a:xfrm>
        </p:spPr>
        <p:txBody>
          <a:bodyPr/>
          <a:lstStyle/>
          <a:p>
            <a:pPr marL="0" marR="0">
              <a:lnSpc>
                <a:spcPct val="107000"/>
              </a:lnSpc>
              <a:spcBef>
                <a:spcPts val="0"/>
              </a:spcBef>
              <a:spcAft>
                <a:spcPts val="0"/>
              </a:spcAft>
            </a:pPr>
            <a:r>
              <a:rPr lang="en-US" sz="2400" b="1" dirty="0">
                <a:solidFill>
                  <a:srgbClr val="7030A0"/>
                </a:solidFill>
                <a:effectLst/>
                <a:ea typeface="Calibri" panose="020F0502020204030204" pitchFamily="34" charset="0"/>
              </a:rPr>
              <a:t>PHIẾU HỌC TẬP SỐ </a:t>
            </a:r>
            <a:r>
              <a:rPr lang="en-US" sz="2400" b="1" dirty="0">
                <a:solidFill>
                  <a:srgbClr val="7030A0"/>
                </a:solidFill>
                <a:ea typeface="Calibri" panose="020F0502020204030204" pitchFamily="34" charset="0"/>
              </a:rPr>
              <a:t>5</a:t>
            </a:r>
            <a:endParaRPr lang="en-US" sz="2400" b="1" dirty="0">
              <a:solidFill>
                <a:srgbClr val="7030A0"/>
              </a:solidFill>
              <a:effectLst/>
              <a:ea typeface="Calibri" panose="020F0502020204030204" pitchFamily="34" charset="0"/>
            </a:endParaRPr>
          </a:p>
          <a:p>
            <a:pPr marL="111125" indent="0" algn="just"/>
            <a:r>
              <a:rPr lang="vi-VN" sz="2400" b="1" dirty="0"/>
              <a:t>Câu 1: </a:t>
            </a:r>
            <a:r>
              <a:rPr lang="vi-VN" sz="2400" dirty="0"/>
              <a:t>Tính giá trị trung bình của công suất dòng điện?</a:t>
            </a:r>
          </a:p>
          <a:p>
            <a:pPr marL="111125" indent="28575" algn="just"/>
            <a:r>
              <a:rPr lang="vi-VN" sz="2400" b="1" dirty="0"/>
              <a:t>Câu 2: </a:t>
            </a:r>
            <a:r>
              <a:rPr lang="vi-VN" sz="2400" dirty="0"/>
              <a:t>Tính nhiệt dung riêng của nước theo hệ thức?</a:t>
            </a:r>
            <a:endParaRPr lang="en-US" sz="2400" dirty="0"/>
          </a:p>
          <a:p>
            <a:pPr algn="just"/>
            <a:endParaRPr lang="en-US" sz="2400" dirty="0"/>
          </a:p>
          <a:p>
            <a:pPr algn="just"/>
            <a:endParaRPr lang="vi-VN" sz="2400" dirty="0"/>
          </a:p>
          <a:p>
            <a:pPr marL="230188" indent="-55563" algn="just"/>
            <a:r>
              <a:rPr lang="vi-VN" sz="2400" b="1" dirty="0"/>
              <a:t>Câu 3: </a:t>
            </a:r>
            <a:r>
              <a:rPr lang="vi-VN" sz="2400" dirty="0"/>
              <a:t>Xác định sai số của phép đo nhiệt dung riêng của nước?</a:t>
            </a:r>
          </a:p>
          <a:p>
            <a:pPr marL="174625" indent="0" algn="just"/>
            <a:r>
              <a:rPr lang="vi-VN" sz="2400" b="1" dirty="0"/>
              <a:t>Câu 4: </a:t>
            </a:r>
            <a:r>
              <a:rPr lang="vi-VN" sz="2400" dirty="0"/>
              <a:t>So sánh kết quả đo với nhiệt dung riêng của nước ở Bảng 4.1 và giải thích tại sao có sự sai khác (Nếu có)?</a:t>
            </a:r>
          </a:p>
          <a:p>
            <a:pPr algn="just"/>
            <a:endParaRPr lang="en-US" dirty="0"/>
          </a:p>
        </p:txBody>
      </p:sp>
      <p:pic>
        <p:nvPicPr>
          <p:cNvPr id="9" name="Picture 8" descr="n28 SP Ly k27">
            <a:extLst>
              <a:ext uri="{FF2B5EF4-FFF2-40B4-BE49-F238E27FC236}">
                <a16:creationId xmlns:a16="http://schemas.microsoft.com/office/drawing/2014/main" id="{CC7DFE5A-18C7-824C-3BAE-A1B060BAFBCB}"/>
              </a:ext>
            </a:extLst>
          </p:cNvPr>
          <p:cNvPicPr>
            <a:picLocks noChangeAspect="1"/>
          </p:cNvPicPr>
          <p:nvPr/>
        </p:nvPicPr>
        <p:blipFill>
          <a:blip r:embed="rId3"/>
          <a:stretch>
            <a:fillRect/>
          </a:stretch>
        </p:blipFill>
        <p:spPr>
          <a:xfrm>
            <a:off x="0" y="3044356"/>
            <a:ext cx="2099144" cy="2099144"/>
          </a:xfrm>
          <a:prstGeom prst="rect">
            <a:avLst/>
          </a:prstGeom>
        </p:spPr>
      </p:pic>
      <p:sp>
        <p:nvSpPr>
          <p:cNvPr id="6" name="Rectangle 5" descr="n28 SP Ly k27">
            <a:extLst>
              <a:ext uri="{FF2B5EF4-FFF2-40B4-BE49-F238E27FC236}">
                <a16:creationId xmlns:a16="http://schemas.microsoft.com/office/drawing/2014/main" id="{A585ACAC-145C-8E45-C69A-065D120223B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descr="n28 SP Ly k27">
            <a:extLst>
              <a:ext uri="{FF2B5EF4-FFF2-40B4-BE49-F238E27FC236}">
                <a16:creationId xmlns:a16="http://schemas.microsoft.com/office/drawing/2014/main" id="{5D34299B-9256-6BB6-3171-6ECDE6EC52AC}"/>
              </a:ext>
            </a:extLst>
          </p:cNvPr>
          <p:cNvGraphicFramePr>
            <a:graphicFrameLocks noChangeAspect="1"/>
          </p:cNvGraphicFramePr>
          <p:nvPr>
            <p:extLst>
              <p:ext uri="{D42A27DB-BD31-4B8C-83A1-F6EECF244321}">
                <p14:modId xmlns:p14="http://schemas.microsoft.com/office/powerpoint/2010/main" val="2425314404"/>
              </p:ext>
            </p:extLst>
          </p:nvPr>
        </p:nvGraphicFramePr>
        <p:xfrm>
          <a:off x="4689475" y="2035175"/>
          <a:ext cx="2970213" cy="858838"/>
        </p:xfrm>
        <a:graphic>
          <a:graphicData uri="http://schemas.openxmlformats.org/presentationml/2006/ole">
            <mc:AlternateContent xmlns:mc="http://schemas.openxmlformats.org/markup-compatibility/2006">
              <mc:Choice xmlns:v="urn:schemas-microsoft-com:vml" Requires="v">
                <p:oleObj name="Equation" r:id="rId4" imgW="1726920" imgH="495000" progId="Equation.DSMT4">
                  <p:embed/>
                </p:oleObj>
              </mc:Choice>
              <mc:Fallback>
                <p:oleObj name="Equation" r:id="rId4" imgW="1726920" imgH="495000" progId="Equation.DSMT4">
                  <p:embed/>
                  <p:pic>
                    <p:nvPicPr>
                      <p:cNvPr id="0" name="Object 4"/>
                      <p:cNvPicPr>
                        <a:picLocks noChangeAspect="1" noChangeArrowheads="1"/>
                      </p:cNvPicPr>
                      <p:nvPr/>
                    </p:nvPicPr>
                    <p:blipFill>
                      <a:blip r:embed="rId5"/>
                      <a:srcRect/>
                      <a:stretch>
                        <a:fillRect/>
                      </a:stretch>
                    </p:blipFill>
                    <p:spPr bwMode="auto">
                      <a:xfrm>
                        <a:off x="4689475" y="2035175"/>
                        <a:ext cx="2970213" cy="858838"/>
                      </a:xfrm>
                      <a:prstGeom prst="rect">
                        <a:avLst/>
                      </a:prstGeom>
                      <a:noFill/>
                    </p:spPr>
                  </p:pic>
                </p:oleObj>
              </mc:Fallback>
            </mc:AlternateContent>
          </a:graphicData>
        </a:graphic>
      </p:graphicFrame>
    </p:spTree>
    <p:extLst>
      <p:ext uri="{BB962C8B-B14F-4D97-AF65-F5344CB8AC3E}">
        <p14:creationId xmlns:p14="http://schemas.microsoft.com/office/powerpoint/2010/main" val="25316197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 name="TextBox 17" descr="n28 SP Ly k27">
                <a:extLst>
                  <a:ext uri="{FF2B5EF4-FFF2-40B4-BE49-F238E27FC236}">
                    <a16:creationId xmlns:a16="http://schemas.microsoft.com/office/drawing/2014/main" id="{C4FBA230-B86A-8D8C-BA30-2BC8920497C3}"/>
                  </a:ext>
                </a:extLst>
              </p:cNvPr>
              <p:cNvSpPr txBox="1"/>
              <p:nvPr/>
            </p:nvSpPr>
            <p:spPr>
              <a:xfrm>
                <a:off x="683813" y="538790"/>
                <a:ext cx="8460187" cy="3611310"/>
              </a:xfrm>
              <a:prstGeom prst="rect">
                <a:avLst/>
              </a:prstGeom>
              <a:noFill/>
            </p:spPr>
            <p:txBody>
              <a:bodyPr wrap="square">
                <a:spAutoFit/>
              </a:bodyPr>
              <a:lstStyle/>
              <a:p>
                <a:pPr marL="0" marR="0">
                  <a:lnSpc>
                    <a:spcPct val="107000"/>
                  </a:lnSpc>
                  <a:spcBef>
                    <a:spcPts val="0"/>
                  </a:spcBef>
                  <a:spcAft>
                    <a:spcPts val="0"/>
                  </a:spcAft>
                </a:pPr>
                <a:r>
                  <a:rPr lang="en-US" sz="2400" b="1" dirty="0">
                    <a:solidFill>
                      <a:schemeClr val="tx1">
                        <a:lumMod val="95000"/>
                        <a:lumOff val="5000"/>
                      </a:schemeClr>
                    </a:solidFill>
                    <a:effectLst/>
                    <a:latin typeface="Cambria" panose="02040503050406030204" pitchFamily="18" charset="0"/>
                    <a:ea typeface="Calibri" panose="020F0502020204030204" pitchFamily="34" charset="0"/>
                  </a:rPr>
                  <a:t>Câu 1:</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Giá</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trị</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trung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bình</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của</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công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suất</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dòng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điện</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14:m>
                  <m:oMathPara xmlns:m="http://schemas.openxmlformats.org/officeDocument/2006/math">
                    <m:oMathParaPr>
                      <m:jc m:val="left"/>
                    </m:oMathParaPr>
                    <m:oMath xmlns:m="http://schemas.openxmlformats.org/officeDocument/2006/math">
                      <m:r>
                        <a:rPr lang="en-US" sz="2400" b="0" i="1" smtClean="0">
                          <a:solidFill>
                            <a:schemeClr val="tx1">
                              <a:lumMod val="95000"/>
                              <a:lumOff val="5000"/>
                            </a:schemeClr>
                          </a:solidFill>
                          <a:effectLst/>
                          <a:latin typeface="Cambria Math" panose="02040503050406030204" pitchFamily="18" charset="0"/>
                          <a:ea typeface="Calibri" panose="020F0502020204030204" pitchFamily="34" charset="0"/>
                        </a:rPr>
                        <m:t>𝒫</m:t>
                      </m:r>
                      <m:r>
                        <a:rPr lang="en-US" sz="2400" i="1">
                          <a:solidFill>
                            <a:schemeClr val="tx1">
                              <a:lumMod val="95000"/>
                              <a:lumOff val="5000"/>
                            </a:schemeClr>
                          </a:solidFill>
                          <a:effectLst/>
                          <a:latin typeface="Cambria Math" panose="02040503050406030204" pitchFamily="18" charset="0"/>
                          <a:ea typeface="Calibri" panose="020F0502020204030204" pitchFamily="34" charset="0"/>
                        </a:rPr>
                        <m:t>=</m:t>
                      </m:r>
                      <m:f>
                        <m:fPr>
                          <m:ctrlPr>
                            <a:rPr lang="en-US" sz="2400" i="1">
                              <a:solidFill>
                                <a:schemeClr val="tx1">
                                  <a:lumMod val="95000"/>
                                  <a:lumOff val="5000"/>
                                </a:schemeClr>
                              </a:solidFill>
                              <a:effectLst/>
                              <a:latin typeface="Cambria Math" panose="02040503050406030204" pitchFamily="18" charset="0"/>
                              <a:ea typeface="Calibri" panose="020F0502020204030204" pitchFamily="34" charset="0"/>
                            </a:rPr>
                          </m:ctrlPr>
                        </m:fPr>
                        <m:num>
                          <m:r>
                            <a:rPr lang="en-US" sz="2400" i="1">
                              <a:solidFill>
                                <a:schemeClr val="tx1">
                                  <a:lumMod val="95000"/>
                                  <a:lumOff val="5000"/>
                                </a:schemeClr>
                              </a:solidFill>
                              <a:effectLst/>
                              <a:latin typeface="Cambria Math" panose="02040503050406030204" pitchFamily="18" charset="0"/>
                              <a:ea typeface="Calibri" panose="020F0502020204030204" pitchFamily="34" charset="0"/>
                            </a:rPr>
                            <m:t>15,04+15,07+15,03+15,94+15,84+15,94+15,94</m:t>
                          </m:r>
                        </m:num>
                        <m:den>
                          <m:r>
                            <a:rPr lang="en-US" sz="2400" i="1">
                              <a:solidFill>
                                <a:schemeClr val="tx1">
                                  <a:lumMod val="95000"/>
                                  <a:lumOff val="5000"/>
                                </a:schemeClr>
                              </a:solidFill>
                              <a:effectLst/>
                              <a:latin typeface="Cambria Math" panose="02040503050406030204" pitchFamily="18" charset="0"/>
                              <a:ea typeface="Calibri" panose="020F0502020204030204" pitchFamily="34" charset="0"/>
                            </a:rPr>
                            <m:t>7</m:t>
                          </m:r>
                        </m:den>
                      </m:f>
                      <m:r>
                        <a:rPr lang="en-US" sz="2400" b="0" i="1" smtClean="0">
                          <a:solidFill>
                            <a:schemeClr val="tx1">
                              <a:lumMod val="95000"/>
                              <a:lumOff val="5000"/>
                            </a:schemeClr>
                          </a:solidFill>
                          <a:effectLst/>
                          <a:latin typeface="Cambria Math" panose="02040503050406030204" pitchFamily="18" charset="0"/>
                          <a:ea typeface="Calibri" panose="020F0502020204030204" pitchFamily="34" charset="0"/>
                        </a:rPr>
                        <m:t>    </m:t>
                      </m:r>
                    </m:oMath>
                  </m:oMathPara>
                </a14:m>
                <a:endParaRPr lang="en-US" sz="2400" i="1" dirty="0">
                  <a:solidFill>
                    <a:schemeClr val="tx1">
                      <a:lumMod val="95000"/>
                      <a:lumOff val="5000"/>
                    </a:schemeClr>
                  </a:solidFill>
                  <a:effectLst/>
                  <a:latin typeface="Cambria Math" panose="02040503050406030204" pitchFamily="18" charset="0"/>
                  <a:ea typeface="Calibri" panose="020F0502020204030204" pitchFamily="34" charset="0"/>
                </a:endParaRPr>
              </a:p>
              <a:p>
                <a:pPr marL="0" marR="0">
                  <a:lnSpc>
                    <a:spcPct val="107000"/>
                  </a:lnSpc>
                  <a:spcBef>
                    <a:spcPts val="0"/>
                  </a:spcBef>
                  <a:spcAft>
                    <a:spcPts val="0"/>
                  </a:spcAft>
                </a:pPr>
                <a:r>
                  <a:rPr lang="en-US" sz="2400" i="1" dirty="0">
                    <a:solidFill>
                      <a:schemeClr val="tx1">
                        <a:lumMod val="95000"/>
                        <a:lumOff val="5000"/>
                      </a:schemeClr>
                    </a:solidFill>
                    <a:latin typeface="Cambria Math" panose="02040503050406030204" pitchFamily="18" charset="0"/>
                    <a:ea typeface="Calibri" panose="020F0502020204030204" pitchFamily="34" charset="0"/>
                  </a:rPr>
                  <a:t>    </a:t>
                </a:r>
                <a14:m>
                  <m:oMath xmlns:m="http://schemas.openxmlformats.org/officeDocument/2006/math">
                    <m:r>
                      <a:rPr lang="en-US" sz="2400" i="1">
                        <a:solidFill>
                          <a:schemeClr val="tx1">
                            <a:lumMod val="95000"/>
                            <a:lumOff val="5000"/>
                          </a:schemeClr>
                        </a:solidFill>
                        <a:effectLst/>
                        <a:latin typeface="Cambria Math" panose="02040503050406030204" pitchFamily="18" charset="0"/>
                        <a:ea typeface="Calibri" panose="020F0502020204030204" pitchFamily="34" charset="0"/>
                      </a:rPr>
                      <m:t>=15, 54</m:t>
                    </m:r>
                    <m:r>
                      <a:rPr lang="en-US" sz="2400" i="1">
                        <a:solidFill>
                          <a:schemeClr val="tx1">
                            <a:lumMod val="95000"/>
                            <a:lumOff val="5000"/>
                          </a:schemeClr>
                        </a:solidFill>
                        <a:effectLst/>
                        <a:latin typeface="Cambria Math" panose="02040503050406030204" pitchFamily="18" charset="0"/>
                        <a:ea typeface="Calibri" panose="020F0502020204030204" pitchFamily="34" charset="0"/>
                      </a:rPr>
                      <m:t>𝑊</m:t>
                    </m:r>
                  </m:oMath>
                </a14:m>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r>
                  <a:rPr lang="en-US" sz="2400" b="1" dirty="0" err="1">
                    <a:solidFill>
                      <a:schemeClr val="tx1">
                        <a:lumMod val="95000"/>
                        <a:lumOff val="5000"/>
                      </a:schemeClr>
                    </a:solidFill>
                    <a:effectLst/>
                    <a:latin typeface="Cambria" panose="02040503050406030204" pitchFamily="18" charset="0"/>
                    <a:ea typeface="Calibri" panose="020F0502020204030204" pitchFamily="34" charset="0"/>
                  </a:rPr>
                  <a:t>Câu</a:t>
                </a:r>
                <a:r>
                  <a:rPr lang="en-US" sz="2400" b="1" dirty="0">
                    <a:solidFill>
                      <a:schemeClr val="tx1">
                        <a:lumMod val="95000"/>
                        <a:lumOff val="5000"/>
                      </a:schemeClr>
                    </a:solidFill>
                    <a:effectLst/>
                    <a:latin typeface="Cambria" panose="02040503050406030204" pitchFamily="18" charset="0"/>
                    <a:ea typeface="Calibri" panose="020F0502020204030204" pitchFamily="34" charset="0"/>
                  </a:rPr>
                  <a:t> 2: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Nhiệt</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dung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riêng</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của</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nước</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theo</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hệ</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 </a:t>
                </a:r>
                <a:r>
                  <a:rPr lang="en-US" sz="2400" dirty="0" err="1">
                    <a:solidFill>
                      <a:schemeClr val="tx1">
                        <a:lumMod val="95000"/>
                        <a:lumOff val="5000"/>
                      </a:schemeClr>
                    </a:solidFill>
                    <a:effectLst/>
                    <a:latin typeface="Cambria" panose="02040503050406030204" pitchFamily="18" charset="0"/>
                    <a:ea typeface="Calibri" panose="020F0502020204030204" pitchFamily="34" charset="0"/>
                  </a:rPr>
                  <a:t>thức</a:t>
                </a:r>
                <a:r>
                  <a:rPr lang="en-US" sz="2400" dirty="0">
                    <a:solidFill>
                      <a:schemeClr val="tx1">
                        <a:lumMod val="95000"/>
                        <a:lumOff val="5000"/>
                      </a:schemeClr>
                    </a:solidFill>
                    <a:effectLst/>
                    <a:latin typeface="Cambria" panose="02040503050406030204" pitchFamily="18" charset="0"/>
                    <a:ea typeface="Calibri" panose="020F0502020204030204" pitchFamily="34" charset="0"/>
                  </a:rPr>
                  <a:t>:</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smtClean="0">
                              <a:solidFill>
                                <a:schemeClr val="tx1">
                                  <a:lumMod val="95000"/>
                                  <a:lumOff val="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𝑐</m:t>
                          </m:r>
                        </m:e>
                        <m:sub>
                          <m:sSub>
                            <m:sSub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sSubPr>
                            <m:e>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𝐻</m:t>
                              </m:r>
                            </m:e>
                            <m: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2</m:t>
                              </m:r>
                            </m:sub>
                          </m:s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𝑂</m:t>
                          </m:r>
                        </m:sub>
                      </m:sSub>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m:t>
                      </m:r>
                      <m:f>
                        <m:f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fPr>
                        <m:num>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15,54. (400−100)</m:t>
                          </m:r>
                        </m:num>
                        <m:den>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0,15. (33−25,5)</m:t>
                          </m:r>
                        </m:den>
                      </m:f>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=4144</m:t>
                      </m:r>
                      <m:f>
                        <m:fPr>
                          <m:ctrlP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ctrlPr>
                        </m:fPr>
                        <m:num>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𝐽</m:t>
                          </m:r>
                        </m:num>
                        <m:den>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𝑘𝑔</m:t>
                          </m:r>
                        </m:den>
                      </m:f>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m:t>
                      </m:r>
                      <m:r>
                        <a:rPr lang="en-US" sz="2400" i="1">
                          <a:solidFill>
                            <a:schemeClr val="tx1">
                              <a:lumMod val="95000"/>
                              <a:lumOff val="5000"/>
                            </a:schemeClr>
                          </a:solidFill>
                          <a:effectLst/>
                          <a:latin typeface="Cambria Math" panose="02040503050406030204" pitchFamily="18" charset="0"/>
                          <a:ea typeface="Times New Roman" panose="02020603050405020304" pitchFamily="18" charset="0"/>
                        </a:rPr>
                        <m:t>𝐾</m:t>
                      </m:r>
                    </m:oMath>
                  </m:oMathPara>
                </a14:m>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a:p>
                <a:pPr marL="0" marR="0">
                  <a:lnSpc>
                    <a:spcPct val="107000"/>
                  </a:lnSpc>
                  <a:spcBef>
                    <a:spcPts val="0"/>
                  </a:spcBef>
                  <a:spcAft>
                    <a:spcPts val="0"/>
                  </a:spcAft>
                </a:pPr>
                <a:r>
                  <a:rPr lang="en-US" sz="2400" b="1" dirty="0" err="1">
                    <a:solidFill>
                      <a:schemeClr val="tx1">
                        <a:lumMod val="95000"/>
                        <a:lumOff val="5000"/>
                      </a:schemeClr>
                    </a:solidFill>
                    <a:effectLst/>
                    <a:latin typeface="Cambria" panose="02040503050406030204" pitchFamily="18" charset="0"/>
                    <a:ea typeface="Times New Roman" panose="02020603050405020304" pitchFamily="18" charset="0"/>
                  </a:rPr>
                  <a:t>Câu</a:t>
                </a:r>
                <a:r>
                  <a:rPr lang="en-US" sz="2400" b="1" dirty="0">
                    <a:solidFill>
                      <a:schemeClr val="tx1">
                        <a:lumMod val="95000"/>
                        <a:lumOff val="5000"/>
                      </a:schemeClr>
                    </a:solidFill>
                    <a:effectLst/>
                    <a:latin typeface="Cambria" panose="02040503050406030204" pitchFamily="18" charset="0"/>
                    <a:ea typeface="Times New Roman" panose="02020603050405020304" pitchFamily="18" charset="0"/>
                  </a:rPr>
                  <a:t> 3: </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Sai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số</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của</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phép</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đo</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nhiệt</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dung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riêng</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của</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 </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nước</a:t>
                </a: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a:t>
                </a:r>
              </a:p>
              <a:p>
                <a:pPr marL="0" marR="0" algn="ctr">
                  <a:lnSpc>
                    <a:spcPct val="107000"/>
                  </a:lnSpc>
                  <a:spcBef>
                    <a:spcPts val="0"/>
                  </a:spcBef>
                  <a:spcAft>
                    <a:spcPts val="0"/>
                  </a:spcAft>
                </a:pPr>
                <a:r>
                  <a:rPr lang="en-US" sz="2400" dirty="0">
                    <a:solidFill>
                      <a:schemeClr val="tx1">
                        <a:lumMod val="95000"/>
                        <a:lumOff val="5000"/>
                      </a:schemeClr>
                    </a:solidFill>
                    <a:effectLst/>
                    <a:latin typeface="Cambria" panose="02040503050406030204" pitchFamily="18" charset="0"/>
                    <a:ea typeface="Times New Roman" panose="02020603050405020304" pitchFamily="18" charset="0"/>
                  </a:rPr>
                  <a:t>4200 – 4144 = 56 J/</a:t>
                </a:r>
                <a:r>
                  <a:rPr lang="en-US" sz="2400" dirty="0" err="1">
                    <a:solidFill>
                      <a:schemeClr val="tx1">
                        <a:lumMod val="95000"/>
                        <a:lumOff val="5000"/>
                      </a:schemeClr>
                    </a:solidFill>
                    <a:effectLst/>
                    <a:latin typeface="Cambria" panose="02040503050406030204" pitchFamily="18" charset="0"/>
                    <a:ea typeface="Times New Roman" panose="02020603050405020304" pitchFamily="18" charset="0"/>
                  </a:rPr>
                  <a:t>kg.K</a:t>
                </a:r>
                <a:endParaRPr lang="en-US" sz="2400" dirty="0">
                  <a:solidFill>
                    <a:schemeClr val="tx1">
                      <a:lumMod val="95000"/>
                      <a:lumOff val="5000"/>
                    </a:schemeClr>
                  </a:solidFill>
                  <a:effectLst/>
                  <a:latin typeface="Cambria" panose="02040503050406030204" pitchFamily="18" charset="0"/>
                  <a:ea typeface="Times New Roman" panose="02020603050405020304" pitchFamily="18" charset="0"/>
                </a:endParaRPr>
              </a:p>
            </p:txBody>
          </p:sp>
        </mc:Choice>
        <mc:Fallback>
          <p:sp>
            <p:nvSpPr>
              <p:cNvPr id="18" name="TextBox 17" descr="n28 SP Ly k27">
                <a:extLst>
                  <a:ext uri="{FF2B5EF4-FFF2-40B4-BE49-F238E27FC236}">
                    <a16:creationId xmlns:a16="http://schemas.microsoft.com/office/drawing/2014/main" id="{C4FBA230-B86A-8D8C-BA30-2BC8920497C3}"/>
                  </a:ext>
                </a:extLst>
              </p:cNvPr>
              <p:cNvSpPr txBox="1">
                <a:spLocks noRot="1" noChangeAspect="1" noMove="1" noResize="1" noEditPoints="1" noAdjustHandles="1" noChangeArrowheads="1" noChangeShapeType="1" noTextEdit="1"/>
              </p:cNvSpPr>
              <p:nvPr/>
            </p:nvSpPr>
            <p:spPr>
              <a:xfrm>
                <a:off x="683813" y="538790"/>
                <a:ext cx="8460187" cy="3611310"/>
              </a:xfrm>
              <a:prstGeom prst="rect">
                <a:avLst/>
              </a:prstGeom>
              <a:blipFill>
                <a:blip r:embed="rId2"/>
                <a:stretch>
                  <a:fillRect l="-1081" t="-1518" b="-2698"/>
                </a:stretch>
              </a:blipFill>
            </p:spPr>
            <p:txBody>
              <a:bodyPr/>
              <a:lstStyle/>
              <a:p>
                <a:r>
                  <a:rPr lang="en-US">
                    <a:noFill/>
                  </a:rPr>
                  <a:t> </a:t>
                </a:r>
              </a:p>
            </p:txBody>
          </p:sp>
        </mc:Fallback>
      </mc:AlternateContent>
    </p:spTree>
    <p:extLst>
      <p:ext uri="{BB962C8B-B14F-4D97-AF65-F5344CB8AC3E}">
        <p14:creationId xmlns:p14="http://schemas.microsoft.com/office/powerpoint/2010/main" val="1799941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wipe(down)">
                                      <p:cBhvr>
                                        <p:cTn id="10" dur="500"/>
                                        <p:tgtEl>
                                          <p:spTgt spid="1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wipe(down)">
                                      <p:cBhvr>
                                        <p:cTn id="13" dur="500"/>
                                        <p:tgtEl>
                                          <p:spTgt spid="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xEl>
                                              <p:pRg st="3" end="3"/>
                                            </p:txEl>
                                          </p:spTgt>
                                        </p:tgtEl>
                                        <p:attrNameLst>
                                          <p:attrName>style.visibility</p:attrName>
                                        </p:attrNameLst>
                                      </p:cBhvr>
                                      <p:to>
                                        <p:strVal val="visible"/>
                                      </p:to>
                                    </p:set>
                                    <p:animEffect transition="in" filter="wipe(down)">
                                      <p:cBhvr>
                                        <p:cTn id="18" dur="500"/>
                                        <p:tgtEl>
                                          <p:spTgt spid="18">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wipe(down)">
                                      <p:cBhvr>
                                        <p:cTn id="21" dur="500"/>
                                        <p:tgtEl>
                                          <p:spTgt spid="1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5" end="5"/>
                                            </p:txEl>
                                          </p:spTgt>
                                        </p:tgtEl>
                                        <p:attrNameLst>
                                          <p:attrName>style.visibility</p:attrName>
                                        </p:attrNameLst>
                                      </p:cBhvr>
                                      <p:to>
                                        <p:strVal val="visible"/>
                                      </p:to>
                                    </p:set>
                                    <p:animEffect transition="in" filter="barn(inVertical)">
                                      <p:cBhvr>
                                        <p:cTn id="26" dur="500"/>
                                        <p:tgtEl>
                                          <p:spTgt spid="1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barn(inVertical)">
                                      <p:cBhvr>
                                        <p:cTn id="29"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descr="n28 SP Ly k27">
            <a:extLst>
              <a:ext uri="{FF2B5EF4-FFF2-40B4-BE49-F238E27FC236}">
                <a16:creationId xmlns:a16="http://schemas.microsoft.com/office/drawing/2014/main" id="{C4FBA230-B86A-8D8C-BA30-2BC8920497C3}"/>
              </a:ext>
            </a:extLst>
          </p:cNvPr>
          <p:cNvSpPr txBox="1"/>
          <p:nvPr/>
        </p:nvSpPr>
        <p:spPr>
          <a:xfrm>
            <a:off x="376914" y="187166"/>
            <a:ext cx="8026843" cy="4587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Câu</a:t>
            </a:r>
            <a:r>
              <a:rPr kumimoji="0" lang="en-US" sz="24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4: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Kết</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quả</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đo</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với</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nhiệt</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dung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riêng</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của</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nước</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ở </a:t>
            </a:r>
            <a:r>
              <a:rPr kumimoji="0" lang="en-US" sz="24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Bảng</a:t>
            </a:r>
            <a:r>
              <a:rPr kumimoji="0" lang="en-US" sz="24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Times New Roman" panose="02020603050405020304" pitchFamily="18" charset="0"/>
                <a:cs typeface="Arial"/>
                <a:sym typeface="Arial"/>
              </a:rPr>
              <a:t> 4.1:</a:t>
            </a:r>
          </a:p>
        </p:txBody>
      </p:sp>
      <p:pic>
        <p:nvPicPr>
          <p:cNvPr id="3" name="Picture 2" descr="n28 SP Ly k27">
            <a:extLst>
              <a:ext uri="{FF2B5EF4-FFF2-40B4-BE49-F238E27FC236}">
                <a16:creationId xmlns:a16="http://schemas.microsoft.com/office/drawing/2014/main" id="{F2A2451D-FFA6-46E6-8CB7-75642C607A7A}"/>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70701" y="2801047"/>
            <a:ext cx="2458158" cy="1610762"/>
          </a:xfrm>
          <a:prstGeom prst="rect">
            <a:avLst/>
          </a:prstGeom>
        </p:spPr>
      </p:pic>
      <p:sp>
        <p:nvSpPr>
          <p:cNvPr id="2" name="TextBox 1" descr="n28 SP Ly k27">
            <a:extLst>
              <a:ext uri="{FF2B5EF4-FFF2-40B4-BE49-F238E27FC236}">
                <a16:creationId xmlns:a16="http://schemas.microsoft.com/office/drawing/2014/main" id="{B48A5C48-C9F1-4573-A63F-A9EF0ADAD9D5}"/>
              </a:ext>
            </a:extLst>
          </p:cNvPr>
          <p:cNvSpPr txBox="1"/>
          <p:nvPr/>
        </p:nvSpPr>
        <p:spPr>
          <a:xfrm>
            <a:off x="366110" y="1052328"/>
            <a:ext cx="2067339" cy="1200329"/>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Sai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số</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trong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thiết</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bị</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đo</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lường</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4" name="TextBox 3" descr="n28 SP Ly k27">
            <a:extLst>
              <a:ext uri="{FF2B5EF4-FFF2-40B4-BE49-F238E27FC236}">
                <a16:creationId xmlns:a16="http://schemas.microsoft.com/office/drawing/2014/main" id="{957D5DB7-D082-43AB-B9A8-F955F1E8B089}"/>
              </a:ext>
            </a:extLst>
          </p:cNvPr>
          <p:cNvSpPr txBox="1"/>
          <p:nvPr/>
        </p:nvSpPr>
        <p:spPr>
          <a:xfrm>
            <a:off x="2784444" y="867663"/>
            <a:ext cx="1970597" cy="1569660"/>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Điều</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kiện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thực</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nghiệm</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không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hoàn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hảo</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6" name="TextBox 5" descr="n28 SP Ly k27">
            <a:extLst>
              <a:ext uri="{FF2B5EF4-FFF2-40B4-BE49-F238E27FC236}">
                <a16:creationId xmlns:a16="http://schemas.microsoft.com/office/drawing/2014/main" id="{F1163030-5D78-4C02-86C4-0E9B2117BA5D}"/>
              </a:ext>
            </a:extLst>
          </p:cNvPr>
          <p:cNvSpPr txBox="1"/>
          <p:nvPr/>
        </p:nvSpPr>
        <p:spPr>
          <a:xfrm>
            <a:off x="4654877" y="1015212"/>
            <a:ext cx="1970597" cy="1200329"/>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Sai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số</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trong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phương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pháp</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đo</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lường</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sp>
        <p:nvSpPr>
          <p:cNvPr id="7" name="TextBox 6" descr="n28 SP Ly k27">
            <a:extLst>
              <a:ext uri="{FF2B5EF4-FFF2-40B4-BE49-F238E27FC236}">
                <a16:creationId xmlns:a16="http://schemas.microsoft.com/office/drawing/2014/main" id="{7DB3D89C-6E38-40DA-A6F1-16B09FAB0BA9}"/>
              </a:ext>
            </a:extLst>
          </p:cNvPr>
          <p:cNvSpPr txBox="1"/>
          <p:nvPr/>
        </p:nvSpPr>
        <p:spPr>
          <a:xfrm>
            <a:off x="6801744" y="867663"/>
            <a:ext cx="2195425" cy="1569660"/>
          </a:xfrm>
          <a:prstGeom prst="rect">
            <a:avLst/>
          </a:prstGeom>
          <a:noFill/>
        </p:spPr>
        <p:txBody>
          <a:bodyPr wrap="square" rtlCol="0">
            <a:spAutoFit/>
          </a:bodyPr>
          <a:lstStyle/>
          <a:p>
            <a:pPr algn="ct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Sự</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biến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đổi</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tự</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nhiên</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của</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nhiệt</a:t>
            </a:r>
            <a:r>
              <a:rPr lang="en-US" sz="2400" dirty="0">
                <a:solidFill>
                  <a:prstClr val="black">
                    <a:lumMod val="95000"/>
                    <a:lumOff val="5000"/>
                  </a:prstClr>
                </a:solidFill>
                <a:latin typeface="Cambria" panose="02040503050406030204" pitchFamily="18" charset="0"/>
                <a:ea typeface="Times New Roman" panose="02020603050405020304" pitchFamily="18" charset="0"/>
              </a:rPr>
              <a:t> dung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riêng</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của</a:t>
            </a:r>
            <a:r>
              <a:rPr lang="en-US" sz="2400" dirty="0">
                <a:solidFill>
                  <a:prstClr val="black">
                    <a:lumMod val="95000"/>
                    <a:lumOff val="5000"/>
                  </a:prstClr>
                </a:solidFill>
                <a:latin typeface="Cambria" panose="02040503050406030204" pitchFamily="18" charset="0"/>
                <a:ea typeface="Times New Roman" panose="02020603050405020304" pitchFamily="18" charset="0"/>
              </a:rPr>
              <a:t> </a:t>
            </a:r>
            <a:r>
              <a:rPr lang="en-US" sz="2400" dirty="0" err="1">
                <a:solidFill>
                  <a:prstClr val="black">
                    <a:lumMod val="95000"/>
                    <a:lumOff val="5000"/>
                  </a:prstClr>
                </a:solidFill>
                <a:latin typeface="Cambria" panose="02040503050406030204" pitchFamily="18" charset="0"/>
                <a:ea typeface="Times New Roman" panose="02020603050405020304" pitchFamily="18" charset="0"/>
              </a:rPr>
              <a:t>nước</a:t>
            </a:r>
            <a:r>
              <a:rPr lang="en-US" sz="2400" dirty="0">
                <a:solidFill>
                  <a:prstClr val="black">
                    <a:lumMod val="95000"/>
                    <a:lumOff val="5000"/>
                  </a:prstClr>
                </a:solidFill>
                <a:latin typeface="Cambria" panose="02040503050406030204" pitchFamily="18" charset="0"/>
                <a:ea typeface="Times New Roman" panose="02020603050405020304" pitchFamily="18" charset="0"/>
              </a:rPr>
              <a:t>.</a:t>
            </a:r>
          </a:p>
        </p:txBody>
      </p:sp>
      <p:pic>
        <p:nvPicPr>
          <p:cNvPr id="6146" name="Picture 2" descr="n28 SP Ly k27">
            <a:extLst>
              <a:ext uri="{FF2B5EF4-FFF2-40B4-BE49-F238E27FC236}">
                <a16:creationId xmlns:a16="http://schemas.microsoft.com/office/drawing/2014/main" id="{51226E04-73BE-444C-80AE-09C993407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116" y="2437323"/>
            <a:ext cx="3315220" cy="22096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28 SP Ly k27">
            <a:extLst>
              <a:ext uri="{FF2B5EF4-FFF2-40B4-BE49-F238E27FC236}">
                <a16:creationId xmlns:a16="http://schemas.microsoft.com/office/drawing/2014/main" id="{4D3B527A-0ED4-4DDB-B186-1777CB71C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615" y="2801047"/>
            <a:ext cx="2147684" cy="161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29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wipe(down)">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 presetClass="entr" presetSubtype="4" fill="hold" nodeType="withEffect">
                                  <p:stCondLst>
                                    <p:cond delay="0"/>
                                  </p:stCondLst>
                                  <p:childTnLst>
                                    <p:set>
                                      <p:cBhvr>
                                        <p:cTn id="33" dur="1" fill="hold">
                                          <p:stCondLst>
                                            <p:cond delay="0"/>
                                          </p:stCondLst>
                                        </p:cTn>
                                        <p:tgtEl>
                                          <p:spTgt spid="6148"/>
                                        </p:tgtEl>
                                        <p:attrNameLst>
                                          <p:attrName>style.visibility</p:attrName>
                                        </p:attrNameLst>
                                      </p:cBhvr>
                                      <p:to>
                                        <p:strVal val="visible"/>
                                      </p:to>
                                    </p:set>
                                    <p:anim calcmode="lin" valueType="num">
                                      <p:cBhvr additive="base">
                                        <p:cTn id="34" dur="500" fill="hold"/>
                                        <p:tgtEl>
                                          <p:spTgt spid="6148"/>
                                        </p:tgtEl>
                                        <p:attrNameLst>
                                          <p:attrName>ppt_x</p:attrName>
                                        </p:attrNameLst>
                                      </p:cBhvr>
                                      <p:tavLst>
                                        <p:tav tm="0">
                                          <p:val>
                                            <p:strVal val="#ppt_x"/>
                                          </p:val>
                                        </p:tav>
                                        <p:tav tm="100000">
                                          <p:val>
                                            <p:strVal val="#ppt_x"/>
                                          </p:val>
                                        </p:tav>
                                      </p:tavLst>
                                    </p:anim>
                                    <p:anim calcmode="lin" valueType="num">
                                      <p:cBhvr additive="base">
                                        <p:cTn id="35"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28 SP Ly k27"/>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752600" y="3057672"/>
            <a:ext cx="762000" cy="961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28 SP Ly k27"/>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944258" y="3531663"/>
            <a:ext cx="1676400" cy="430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28 SP Ly k27"/>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6705600" y="3531663"/>
            <a:ext cx="1044576" cy="6929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28 SP Ly k27"/>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481147" y="3877556"/>
            <a:ext cx="1091619" cy="369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n28 SP Ly k2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5620658" y="3716048"/>
            <a:ext cx="994682" cy="6929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n28 SP Ly k2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2800" y="3867150"/>
            <a:ext cx="593725" cy="571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n28 SP Ly k27">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299087" y="3253763"/>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n28 SP Ly k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600" y="1504950"/>
            <a:ext cx="40894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28 SP Ly k27">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20914" y="3090904"/>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n28 SP Ly k27">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209800" y="3237454"/>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n28 SP Ly k27">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5981427" y="3921557"/>
            <a:ext cx="990600" cy="1385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28 SP Ly k27"/>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3257" y="-119288"/>
            <a:ext cx="946944" cy="1319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28 SP Ly k27"/>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077072" y="536345"/>
            <a:ext cx="797916" cy="850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28 SP Ly k27"/>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5692960" y="-303592"/>
            <a:ext cx="1066109" cy="13252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28 SP Ly k27"/>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4596709" y="359045"/>
            <a:ext cx="835776" cy="8162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28 SP Ly k27"/>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74804" y="950553"/>
            <a:ext cx="829187" cy="8709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28 SP Ly k27"/>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69619" y="1337162"/>
            <a:ext cx="500579" cy="6051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28 SP Ly k27"/>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840737" y="231510"/>
            <a:ext cx="562424" cy="7302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n28 SP Ly k27"/>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67439" y="982446"/>
            <a:ext cx="482600" cy="583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n28 SP Ly k27"/>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7603015" y="1632612"/>
            <a:ext cx="528998" cy="686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28 SP Ly k27"/>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739" y="2748810"/>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n28 SP Ly k27"/>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393537" y="4224238"/>
            <a:ext cx="1455738" cy="22423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n28 SP Ly k27"/>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55810" y="289670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n28 SP Ly k27"/>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1905374" y="4485503"/>
            <a:ext cx="1104900" cy="20694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28 SP Ly k27"/>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52652" y="2824162"/>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28 SP Ly k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4399253" y="4221997"/>
            <a:ext cx="1560513" cy="22621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n28 SP Ly k27"/>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10225" y="3609975"/>
            <a:ext cx="16287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n28 SP Ly k27"/>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6287955" y="4641646"/>
            <a:ext cx="990600" cy="13853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descr="n28 SP Ly k27">
            <a:hlinkClick r:id="rId14" action="ppaction://hlinksldjump"/>
          </p:cNvPr>
          <p:cNvSpPr/>
          <p:nvPr/>
        </p:nvSpPr>
        <p:spPr>
          <a:xfrm>
            <a:off x="914400"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descr="n28 SP Ly k27">
            <a:hlinkClick r:id="rId20" action="ppaction://hlinksldjump"/>
          </p:cNvPr>
          <p:cNvSpPr/>
          <p:nvPr/>
        </p:nvSpPr>
        <p:spPr>
          <a:xfrm>
            <a:off x="2532497" y="2800350"/>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descr="n28 SP Ly k27">
            <a:hlinkClick r:id="rId18" action="ppaction://hlinksldjump"/>
          </p:cNvPr>
          <p:cNvSpPr/>
          <p:nvPr/>
        </p:nvSpPr>
        <p:spPr>
          <a:xfrm>
            <a:off x="4871338" y="2835728"/>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descr="n28 SP Ly k27">
            <a:hlinkClick r:id="rId23" action="ppaction://hlinksldjump"/>
          </p:cNvPr>
          <p:cNvSpPr/>
          <p:nvPr/>
        </p:nvSpPr>
        <p:spPr>
          <a:xfrm>
            <a:off x="6161395" y="3419475"/>
            <a:ext cx="436118"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00"/>
                </a:solidFill>
                <a:effectLst/>
                <a:uLnTx/>
                <a:uFillTx/>
                <a:latin typeface="Calibri"/>
                <a:ea typeface="+mn-ea"/>
                <a:cs typeface="+mn-cs"/>
              </a:rPr>
              <a:t>4</a:t>
            </a:r>
          </a:p>
        </p:txBody>
      </p:sp>
      <p:pic>
        <p:nvPicPr>
          <p:cNvPr id="44" name="Picture 2" descr="n28 SP Ly k27">
            <a:hlinkClick r:id="rId44" action="ppaction://hlinksldjump"/>
            <a:extLst>
              <a:ext uri="{FF2B5EF4-FFF2-40B4-BE49-F238E27FC236}">
                <a16:creationId xmlns:a16="http://schemas.microsoft.com/office/drawing/2014/main" id="{53E0E02D-E9A8-6F54-904D-2646AB115583}"/>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0 0 L 0 0.25 E" pathEditMode="relative" ptsTypes="">
                                      <p:cBhvr>
                                        <p:cTn id="34" dur="1000" fill="hold"/>
                                        <p:tgtEl>
                                          <p:spTgt spid="24"/>
                                        </p:tgtEl>
                                        <p:attrNameLst>
                                          <p:attrName>ppt_x</p:attrName>
                                          <p:attrName>ppt_y</p:attrName>
                                        </p:attrNameLst>
                                      </p:cBhvr>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46"/>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05556E-6 6.17284E-7 L 0.00226 0.47284 " pathEditMode="relative" rAng="0" ptsTypes="AA">
                                      <p:cBhvr>
                                        <p:cTn id="43" dur="1000" fill="hold"/>
                                        <p:tgtEl>
                                          <p:spTgt spid="1046"/>
                                        </p:tgtEl>
                                        <p:attrNameLst>
                                          <p:attrName>ppt_x</p:attrName>
                                          <p:attrName>ppt_y</p:attrName>
                                        </p:attrNameLst>
                                      </p:cBhvr>
                                      <p:rCtr x="104" y="23642"/>
                                    </p:animMotion>
                                  </p:childTnLst>
                                </p:cTn>
                              </p:par>
                            </p:childTnLst>
                          </p:cTn>
                        </p:par>
                        <p:par>
                          <p:cTn id="44" fill="hold">
                            <p:stCondLst>
                              <p:cond delay="1000"/>
                            </p:stCondLst>
                            <p:childTnLst>
                              <p:par>
                                <p:cTn id="45" presetID="1" presetClass="exit" presetSubtype="0" fill="hold" nodeType="afterEffect">
                                  <p:stCondLst>
                                    <p:cond delay="0"/>
                                  </p:stCondLst>
                                  <p:childTnLst>
                                    <p:set>
                                      <p:cBhvr>
                                        <p:cTn id="46" dur="1" fill="hold">
                                          <p:stCondLst>
                                            <p:cond delay="0"/>
                                          </p:stCondLst>
                                        </p:cTn>
                                        <p:tgtEl>
                                          <p:spTgt spid="104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xit" presetSubtype="0" fill="hold" nodeType="withEffect">
                                  <p:stCondLst>
                                    <p:cond delay="100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21"/>
                                        </p:tgtEl>
                                        <p:attrNameLst>
                                          <p:attrName>style.visibility</p:attrName>
                                        </p:attrNameLst>
                                      </p:cBhvr>
                                      <p:to>
                                        <p:strVal val="hidden"/>
                                      </p:to>
                                    </p:set>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64" presetClass="path" presetSubtype="0" accel="50000" decel="50000" fill="hold" nodeType="withEffect">
                                  <p:stCondLst>
                                    <p:cond delay="0"/>
                                  </p:stCondLst>
                                  <p:childTnLst>
                                    <p:animMotion origin="layout" path="M 1.66667E-6 2.83951E-6 L 0.00521 0.28487 " pathEditMode="relative" rAng="0" ptsTypes="AA">
                                      <p:cBhvr>
                                        <p:cTn id="62" dur="1000" fill="hold"/>
                                        <p:tgtEl>
                                          <p:spTgt spid="1044"/>
                                        </p:tgtEl>
                                        <p:attrNameLst>
                                          <p:attrName>ppt_x</p:attrName>
                                          <p:attrName>ppt_y</p:attrName>
                                        </p:attrNameLst>
                                      </p:cBhvr>
                                      <p:rCtr x="260" y="14228"/>
                                    </p:animMotion>
                                  </p:childTnLst>
                                </p:cTn>
                              </p:par>
                            </p:childTnLst>
                          </p:cTn>
                        </p:par>
                        <p:par>
                          <p:cTn id="63" fill="hold">
                            <p:stCondLst>
                              <p:cond delay="1000"/>
                            </p:stCondLst>
                            <p:childTnLst>
                              <p:par>
                                <p:cTn id="64" presetID="1" presetClass="entr" presetSubtype="0"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1044"/>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32"/>
                                        </p:tgtEl>
                                        <p:attrNameLst>
                                          <p:attrName>style.visibility</p:attrName>
                                        </p:attrNameLst>
                                      </p:cBhvr>
                                      <p:to>
                                        <p:strVal val="hidden"/>
                                      </p:to>
                                    </p:set>
                                  </p:childTnLst>
                                </p:cTn>
                              </p:par>
                              <p:par>
                                <p:cTn id="70" presetID="1" presetClass="exit" presetSubtype="0" fill="hold" nodeType="withEffect">
                                  <p:stCondLst>
                                    <p:cond delay="1000"/>
                                  </p:stCondLst>
                                  <p:childTnLst>
                                    <p:set>
                                      <p:cBhvr>
                                        <p:cTn id="71" dur="1" fill="hold">
                                          <p:stCondLst>
                                            <p:cond delay="0"/>
                                          </p:stCondLst>
                                        </p:cTn>
                                        <p:tgtEl>
                                          <p:spTgt spid="27"/>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038"/>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2"/>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77778E-6 -4.44444E-6 L 0.00173 0.33426 " pathEditMode="relative" rAng="0" ptsTypes="AA">
                                      <p:cBhvr>
                                        <p:cTn id="80" dur="1000" fill="hold"/>
                                        <p:tgtEl>
                                          <p:spTgt spid="1042"/>
                                        </p:tgtEl>
                                        <p:attrNameLst>
                                          <p:attrName>ppt_x</p:attrName>
                                          <p:attrName>ppt_y</p:attrName>
                                        </p:attrNameLst>
                                      </p:cBhvr>
                                      <p:rCtr x="87" y="16698"/>
                                    </p:animMotion>
                                  </p:childTnLst>
                                </p:cTn>
                              </p:par>
                            </p:childTnLst>
                          </p:cTn>
                        </p:par>
                        <p:par>
                          <p:cTn id="81" fill="hold">
                            <p:stCondLst>
                              <p:cond delay="1000"/>
                            </p:stCondLst>
                            <p:childTnLst>
                              <p:par>
                                <p:cTn id="82" presetID="1" presetClass="entr" presetSubtype="0"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1042"/>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xit" presetSubtype="0" fill="hold" nodeType="withEffect">
                                  <p:stCondLst>
                                    <p:cond delay="1000"/>
                                  </p:stCondLst>
                                  <p:childTnLst>
                                    <p:set>
                                      <p:cBhvr>
                                        <p:cTn id="89" dur="1" fill="hold">
                                          <p:stCondLst>
                                            <p:cond delay="0"/>
                                          </p:stCondLst>
                                        </p:cTn>
                                        <p:tgtEl>
                                          <p:spTgt spid="26"/>
                                        </p:tgtEl>
                                        <p:attrNameLst>
                                          <p:attrName>style.visibility</p:attrName>
                                        </p:attrNameLst>
                                      </p:cBhvr>
                                      <p:to>
                                        <p:strVal val="hidden"/>
                                      </p:to>
                                    </p:set>
                                  </p:childTnLst>
                                </p:cTn>
                              </p:par>
                              <p:par>
                                <p:cTn id="90" presetID="1" presetClass="entr" presetSubtype="0" fill="hold" nodeType="withEffect">
                                  <p:stCondLst>
                                    <p:cond delay="1000"/>
                                  </p:stCondLst>
                                  <p:childTnLst>
                                    <p:set>
                                      <p:cBhvr>
                                        <p:cTn id="91"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2" restart="whenNotActive" fill="hold" evtFilter="cancelBubble" nodeType="interactiveSeq">
                <p:stCondLst>
                  <p:cond evt="onClick" delay="0">
                    <p:tgtEl>
                      <p:spTgt spid="103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par>
                                <p:cTn id="97" presetID="42" presetClass="path" presetSubtype="0" accel="50000" decel="50000" fill="hold" nodeType="withEffect">
                                  <p:stCondLst>
                                    <p:cond delay="0"/>
                                  </p:stCondLst>
                                  <p:childTnLst>
                                    <p:animMotion origin="layout" path="M 1.94444E-6 -8.64198E-7 L -0.00087 0.53395 " pathEditMode="relative" rAng="0" ptsTypes="AA">
                                      <p:cBhvr>
                                        <p:cTn id="98" dur="1000" fill="hold"/>
                                        <p:tgtEl>
                                          <p:spTgt spid="23"/>
                                        </p:tgtEl>
                                        <p:attrNameLst>
                                          <p:attrName>ppt_x</p:attrName>
                                          <p:attrName>ppt_y</p:attrName>
                                        </p:attrNameLst>
                                      </p:cBhvr>
                                      <p:rCtr x="-52" y="26698"/>
                                    </p:animMotion>
                                  </p:childTnLst>
                                </p:cTn>
                              </p:par>
                            </p:childTnLst>
                          </p:cTn>
                        </p:par>
                        <p:par>
                          <p:cTn id="99" fill="hold">
                            <p:stCondLst>
                              <p:cond delay="1000"/>
                            </p:stCondLst>
                            <p:childTnLst>
                              <p:par>
                                <p:cTn id="100" presetID="1" presetClass="entr" presetSubtype="0" fill="hold" nodeType="after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2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nodeType="withEffect">
                                  <p:stCondLst>
                                    <p:cond delay="1000"/>
                                  </p:stCondLst>
                                  <p:childTnLst>
                                    <p:set>
                                      <p:cBhvr>
                                        <p:cTn id="107" dur="1" fill="hold">
                                          <p:stCondLst>
                                            <p:cond delay="0"/>
                                          </p:stCondLst>
                                        </p:cTn>
                                        <p:tgtEl>
                                          <p:spTgt spid="28"/>
                                        </p:tgtEl>
                                        <p:attrNameLst>
                                          <p:attrName>style.visibility</p:attrName>
                                        </p:attrNameLst>
                                      </p:cBhvr>
                                      <p:to>
                                        <p:strVal val="hidden"/>
                                      </p:to>
                                    </p:set>
                                  </p:childTnLst>
                                </p:cTn>
                              </p:par>
                              <p:par>
                                <p:cTn id="108" presetID="1" presetClass="entr" presetSubtype="0" fill="hold" nodeType="withEffect">
                                  <p:stCondLst>
                                    <p:cond delay="100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10" restart="whenNotActive" fill="hold" evtFilter="cancelBubble" nodeType="interactiveSeq">
                <p:stCondLst>
                  <p:cond evt="onClick" delay="0">
                    <p:tgtEl>
                      <p:spTgt spid="21"/>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8"/>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68" descr="n28 SP Ly k27"/>
          <p:cNvSpPr txBox="1">
            <a:spLocks noGrp="1"/>
          </p:cNvSpPr>
          <p:nvPr>
            <p:ph type="title"/>
          </p:nvPr>
        </p:nvSpPr>
        <p:spPr>
          <a:xfrm>
            <a:off x="1865712" y="2703008"/>
            <a:ext cx="5464597" cy="105116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LUYỆN TẬP</a:t>
            </a:r>
            <a:endParaRPr sz="8000" dirty="0"/>
          </a:p>
        </p:txBody>
      </p:sp>
      <p:sp>
        <p:nvSpPr>
          <p:cNvPr id="3221" name="Google Shape;3221;p68" descr="n28 SP Ly k27"/>
          <p:cNvSpPr txBox="1">
            <a:spLocks noGrp="1"/>
          </p:cNvSpPr>
          <p:nvPr>
            <p:ph type="title" idx="2"/>
          </p:nvPr>
        </p:nvSpPr>
        <p:spPr>
          <a:xfrm>
            <a:off x="3944100" y="1000931"/>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3223" name="Google Shape;3223;p68" descr="n28 SP Ly k27"/>
          <p:cNvGrpSpPr/>
          <p:nvPr/>
        </p:nvGrpSpPr>
        <p:grpSpPr>
          <a:xfrm>
            <a:off x="3804736" y="964059"/>
            <a:ext cx="1553648" cy="1421934"/>
            <a:chOff x="-164200" y="1462250"/>
            <a:chExt cx="1037425" cy="949475"/>
          </a:xfrm>
        </p:grpSpPr>
        <p:sp>
          <p:nvSpPr>
            <p:cNvPr id="3224" name="Google Shape;3224;p68"/>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68"/>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6" name="Google Shape;3226;p68"/>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3227;p68"/>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8" name="Google Shape;3228;p68"/>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9" name="Google Shape;3229;p68"/>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3230;p68"/>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3231;p68"/>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3232;p68"/>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68"/>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4" name="Google Shape;3234;p68"/>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5" name="Google Shape;3235;p68"/>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68"/>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68"/>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68"/>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68"/>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0" name="Google Shape;3240;p68"/>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3241;p68"/>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3242;p68"/>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68"/>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68"/>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68"/>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68"/>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68"/>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68"/>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49" name="Google Shape;3249;p68" descr="n28 SP Ly k27"/>
          <p:cNvGrpSpPr/>
          <p:nvPr/>
        </p:nvGrpSpPr>
        <p:grpSpPr>
          <a:xfrm rot="438146">
            <a:off x="7253012" y="2721764"/>
            <a:ext cx="1038227" cy="1592561"/>
            <a:chOff x="3620829" y="2133831"/>
            <a:chExt cx="1694039" cy="2598526"/>
          </a:xfrm>
        </p:grpSpPr>
        <p:sp>
          <p:nvSpPr>
            <p:cNvPr id="3250" name="Google Shape;3250;p68"/>
            <p:cNvSpPr/>
            <p:nvPr/>
          </p:nvSpPr>
          <p:spPr>
            <a:xfrm>
              <a:off x="3620829" y="2133831"/>
              <a:ext cx="1694039" cy="2598526"/>
            </a:xfrm>
            <a:custGeom>
              <a:avLst/>
              <a:gdLst/>
              <a:ahLst/>
              <a:cxnLst/>
              <a:rect l="l" t="t" r="r" b="b"/>
              <a:pathLst>
                <a:path w="44733" h="68617" extrusionOk="0">
                  <a:moveTo>
                    <a:pt x="20315" y="1"/>
                  </a:moveTo>
                  <a:cubicBezTo>
                    <a:pt x="19148" y="1"/>
                    <a:pt x="18080" y="668"/>
                    <a:pt x="17580" y="1669"/>
                  </a:cubicBezTo>
                  <a:cubicBezTo>
                    <a:pt x="17513" y="1769"/>
                    <a:pt x="17480" y="1902"/>
                    <a:pt x="17413" y="2002"/>
                  </a:cubicBezTo>
                  <a:cubicBezTo>
                    <a:pt x="17213" y="2069"/>
                    <a:pt x="17013" y="2102"/>
                    <a:pt x="16779" y="2169"/>
                  </a:cubicBezTo>
                  <a:cubicBezTo>
                    <a:pt x="16546" y="2035"/>
                    <a:pt x="16312" y="1935"/>
                    <a:pt x="16045" y="1835"/>
                  </a:cubicBezTo>
                  <a:cubicBezTo>
                    <a:pt x="15778" y="1769"/>
                    <a:pt x="15445" y="1702"/>
                    <a:pt x="15145" y="1702"/>
                  </a:cubicBezTo>
                  <a:cubicBezTo>
                    <a:pt x="14077" y="1702"/>
                    <a:pt x="13077" y="2302"/>
                    <a:pt x="12509" y="3236"/>
                  </a:cubicBezTo>
                  <a:cubicBezTo>
                    <a:pt x="12476" y="3303"/>
                    <a:pt x="12409" y="3403"/>
                    <a:pt x="12376" y="3503"/>
                  </a:cubicBezTo>
                  <a:cubicBezTo>
                    <a:pt x="10375" y="3703"/>
                    <a:pt x="9107" y="5738"/>
                    <a:pt x="9808" y="7639"/>
                  </a:cubicBezTo>
                  <a:cubicBezTo>
                    <a:pt x="9707" y="7940"/>
                    <a:pt x="9574" y="8273"/>
                    <a:pt x="9441" y="8607"/>
                  </a:cubicBezTo>
                  <a:cubicBezTo>
                    <a:pt x="8373" y="8940"/>
                    <a:pt x="7573" y="9808"/>
                    <a:pt x="7339" y="10875"/>
                  </a:cubicBezTo>
                  <a:cubicBezTo>
                    <a:pt x="7106" y="11876"/>
                    <a:pt x="7406" y="12910"/>
                    <a:pt x="8106" y="13610"/>
                  </a:cubicBezTo>
                  <a:cubicBezTo>
                    <a:pt x="8040" y="13944"/>
                    <a:pt x="7973" y="14244"/>
                    <a:pt x="7906" y="14578"/>
                  </a:cubicBezTo>
                  <a:lnTo>
                    <a:pt x="7773" y="14578"/>
                  </a:lnTo>
                  <a:cubicBezTo>
                    <a:pt x="6205" y="14778"/>
                    <a:pt x="5071" y="16079"/>
                    <a:pt x="5071" y="17647"/>
                  </a:cubicBezTo>
                  <a:cubicBezTo>
                    <a:pt x="5071" y="18914"/>
                    <a:pt x="5838" y="20082"/>
                    <a:pt x="7039" y="20549"/>
                  </a:cubicBezTo>
                  <a:cubicBezTo>
                    <a:pt x="7006" y="20816"/>
                    <a:pt x="6972" y="21116"/>
                    <a:pt x="6939" y="21383"/>
                  </a:cubicBezTo>
                  <a:cubicBezTo>
                    <a:pt x="6739" y="21583"/>
                    <a:pt x="6539" y="21783"/>
                    <a:pt x="6372" y="21983"/>
                  </a:cubicBezTo>
                  <a:cubicBezTo>
                    <a:pt x="5338" y="23217"/>
                    <a:pt x="5404" y="25019"/>
                    <a:pt x="6505" y="26153"/>
                  </a:cubicBezTo>
                  <a:cubicBezTo>
                    <a:pt x="6338" y="27954"/>
                    <a:pt x="6238" y="29822"/>
                    <a:pt x="6138" y="31790"/>
                  </a:cubicBezTo>
                  <a:cubicBezTo>
                    <a:pt x="5304" y="32524"/>
                    <a:pt x="4937" y="33691"/>
                    <a:pt x="5204" y="34792"/>
                  </a:cubicBezTo>
                  <a:cubicBezTo>
                    <a:pt x="5271" y="35226"/>
                    <a:pt x="5471" y="35626"/>
                    <a:pt x="5738" y="35960"/>
                  </a:cubicBezTo>
                  <a:cubicBezTo>
                    <a:pt x="3536" y="36127"/>
                    <a:pt x="2936" y="36327"/>
                    <a:pt x="2336" y="36760"/>
                  </a:cubicBezTo>
                  <a:cubicBezTo>
                    <a:pt x="1235" y="37528"/>
                    <a:pt x="534" y="38695"/>
                    <a:pt x="367" y="40029"/>
                  </a:cubicBezTo>
                  <a:cubicBezTo>
                    <a:pt x="1" y="42331"/>
                    <a:pt x="768" y="45567"/>
                    <a:pt x="2035" y="47234"/>
                  </a:cubicBezTo>
                  <a:cubicBezTo>
                    <a:pt x="2169" y="47368"/>
                    <a:pt x="2302" y="47501"/>
                    <a:pt x="2469" y="47635"/>
                  </a:cubicBezTo>
                  <a:cubicBezTo>
                    <a:pt x="2869" y="51904"/>
                    <a:pt x="4204" y="63246"/>
                    <a:pt x="7172" y="66315"/>
                  </a:cubicBezTo>
                  <a:cubicBezTo>
                    <a:pt x="7940" y="67082"/>
                    <a:pt x="9140" y="67682"/>
                    <a:pt x="12676" y="68149"/>
                  </a:cubicBezTo>
                  <a:cubicBezTo>
                    <a:pt x="15078" y="68450"/>
                    <a:pt x="17513" y="68616"/>
                    <a:pt x="19915" y="68616"/>
                  </a:cubicBezTo>
                  <a:cubicBezTo>
                    <a:pt x="27620" y="68616"/>
                    <a:pt x="29522" y="67082"/>
                    <a:pt x="30155" y="66582"/>
                  </a:cubicBezTo>
                  <a:cubicBezTo>
                    <a:pt x="31189" y="65781"/>
                    <a:pt x="33491" y="63946"/>
                    <a:pt x="35693" y="48435"/>
                  </a:cubicBezTo>
                  <a:cubicBezTo>
                    <a:pt x="36060" y="48168"/>
                    <a:pt x="36360" y="47835"/>
                    <a:pt x="36593" y="47468"/>
                  </a:cubicBezTo>
                  <a:cubicBezTo>
                    <a:pt x="37894" y="45233"/>
                    <a:pt x="38561" y="40963"/>
                    <a:pt x="37494" y="38528"/>
                  </a:cubicBezTo>
                  <a:cubicBezTo>
                    <a:pt x="38295" y="38462"/>
                    <a:pt x="39062" y="38095"/>
                    <a:pt x="39629" y="37461"/>
                  </a:cubicBezTo>
                  <a:cubicBezTo>
                    <a:pt x="40196" y="36827"/>
                    <a:pt x="40496" y="35926"/>
                    <a:pt x="40429" y="35059"/>
                  </a:cubicBezTo>
                  <a:cubicBezTo>
                    <a:pt x="40396" y="34692"/>
                    <a:pt x="40329" y="34359"/>
                    <a:pt x="40229" y="33992"/>
                  </a:cubicBezTo>
                  <a:cubicBezTo>
                    <a:pt x="40463" y="33525"/>
                    <a:pt x="40663" y="33024"/>
                    <a:pt x="40830" y="32524"/>
                  </a:cubicBezTo>
                  <a:cubicBezTo>
                    <a:pt x="44065" y="32224"/>
                    <a:pt x="44733" y="27754"/>
                    <a:pt x="41730" y="26520"/>
                  </a:cubicBezTo>
                  <a:lnTo>
                    <a:pt x="41597" y="26453"/>
                  </a:lnTo>
                  <a:cubicBezTo>
                    <a:pt x="43865" y="25419"/>
                    <a:pt x="44032" y="22250"/>
                    <a:pt x="41897" y="20982"/>
                  </a:cubicBezTo>
                  <a:cubicBezTo>
                    <a:pt x="42431" y="20148"/>
                    <a:pt x="42564" y="19114"/>
                    <a:pt x="42231" y="18180"/>
                  </a:cubicBezTo>
                  <a:cubicBezTo>
                    <a:pt x="41764" y="16913"/>
                    <a:pt x="40563" y="16079"/>
                    <a:pt x="39229" y="16079"/>
                  </a:cubicBezTo>
                  <a:lnTo>
                    <a:pt x="39062" y="16079"/>
                  </a:lnTo>
                  <a:cubicBezTo>
                    <a:pt x="38395" y="15345"/>
                    <a:pt x="37594" y="14745"/>
                    <a:pt x="36693" y="14344"/>
                  </a:cubicBezTo>
                  <a:cubicBezTo>
                    <a:pt x="36097" y="13410"/>
                    <a:pt x="35120" y="12950"/>
                    <a:pt x="34148" y="12950"/>
                  </a:cubicBezTo>
                  <a:cubicBezTo>
                    <a:pt x="33108" y="12950"/>
                    <a:pt x="32075" y="13476"/>
                    <a:pt x="31523" y="14511"/>
                  </a:cubicBezTo>
                  <a:cubicBezTo>
                    <a:pt x="31256" y="14678"/>
                    <a:pt x="30989" y="14845"/>
                    <a:pt x="30756" y="15045"/>
                  </a:cubicBezTo>
                  <a:cubicBezTo>
                    <a:pt x="30789" y="14678"/>
                    <a:pt x="30756" y="14311"/>
                    <a:pt x="30656" y="13977"/>
                  </a:cubicBezTo>
                  <a:cubicBezTo>
                    <a:pt x="30589" y="13844"/>
                    <a:pt x="30556" y="13710"/>
                    <a:pt x="30489" y="13577"/>
                  </a:cubicBezTo>
                  <a:cubicBezTo>
                    <a:pt x="31723" y="12176"/>
                    <a:pt x="31456" y="10008"/>
                    <a:pt x="29889" y="8940"/>
                  </a:cubicBezTo>
                  <a:cubicBezTo>
                    <a:pt x="30322" y="8073"/>
                    <a:pt x="30322" y="7039"/>
                    <a:pt x="29889" y="6172"/>
                  </a:cubicBezTo>
                  <a:cubicBezTo>
                    <a:pt x="29588" y="5605"/>
                    <a:pt x="29121" y="5138"/>
                    <a:pt x="28554" y="4837"/>
                  </a:cubicBezTo>
                  <a:cubicBezTo>
                    <a:pt x="28154" y="4104"/>
                    <a:pt x="27587" y="3470"/>
                    <a:pt x="26886" y="3003"/>
                  </a:cubicBezTo>
                  <a:cubicBezTo>
                    <a:pt x="26820" y="2869"/>
                    <a:pt x="26753" y="2769"/>
                    <a:pt x="26653" y="2669"/>
                  </a:cubicBezTo>
                  <a:cubicBezTo>
                    <a:pt x="26086" y="1935"/>
                    <a:pt x="25185" y="1502"/>
                    <a:pt x="24251" y="1468"/>
                  </a:cubicBezTo>
                  <a:cubicBezTo>
                    <a:pt x="23918" y="1468"/>
                    <a:pt x="23551" y="1535"/>
                    <a:pt x="23217" y="1669"/>
                  </a:cubicBezTo>
                  <a:lnTo>
                    <a:pt x="23050" y="1635"/>
                  </a:lnTo>
                  <a:cubicBezTo>
                    <a:pt x="22517" y="634"/>
                    <a:pt x="21449" y="1"/>
                    <a:pt x="20315" y="1"/>
                  </a:cubicBezTo>
                  <a:close/>
                </a:path>
              </a:pathLst>
            </a:custGeom>
            <a:solidFill>
              <a:schemeClr val="accent4"/>
            </a:solidFill>
            <a:ln>
              <a:noFill/>
            </a:ln>
            <a:effectLst>
              <a:outerShdw dist="76200" dir="2880000" algn="bl" rotWithShape="0">
                <a:schemeClr val="dk1">
                  <a:alpha val="8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68"/>
            <p:cNvSpPr/>
            <p:nvPr/>
          </p:nvSpPr>
          <p:spPr>
            <a:xfrm>
              <a:off x="3961896" y="2304061"/>
              <a:ext cx="1140758" cy="1461593"/>
            </a:xfrm>
            <a:custGeom>
              <a:avLst/>
              <a:gdLst/>
              <a:ahLst/>
              <a:cxnLst/>
              <a:rect l="l" t="t" r="r" b="b"/>
              <a:pathLst>
                <a:path w="30123" h="38595" extrusionOk="0">
                  <a:moveTo>
                    <a:pt x="12527" y="1"/>
                  </a:moveTo>
                  <a:cubicBezTo>
                    <a:pt x="10674" y="1"/>
                    <a:pt x="8395" y="448"/>
                    <a:pt x="5939" y="1477"/>
                  </a:cubicBezTo>
                  <a:cubicBezTo>
                    <a:pt x="201" y="3878"/>
                    <a:pt x="1" y="36035"/>
                    <a:pt x="1" y="36035"/>
                  </a:cubicBezTo>
                  <a:cubicBezTo>
                    <a:pt x="2148" y="37951"/>
                    <a:pt x="5010" y="38595"/>
                    <a:pt x="7886" y="38595"/>
                  </a:cubicBezTo>
                  <a:cubicBezTo>
                    <a:pt x="13771" y="38595"/>
                    <a:pt x="19715" y="35901"/>
                    <a:pt x="19715" y="35901"/>
                  </a:cubicBezTo>
                  <a:cubicBezTo>
                    <a:pt x="19648" y="34434"/>
                    <a:pt x="19715" y="32966"/>
                    <a:pt x="19848" y="31531"/>
                  </a:cubicBezTo>
                  <a:cubicBezTo>
                    <a:pt x="20082" y="30064"/>
                    <a:pt x="22984" y="31231"/>
                    <a:pt x="26553" y="30164"/>
                  </a:cubicBezTo>
                  <a:cubicBezTo>
                    <a:pt x="30123" y="29130"/>
                    <a:pt x="29756" y="21558"/>
                    <a:pt x="29522" y="17922"/>
                  </a:cubicBezTo>
                  <a:cubicBezTo>
                    <a:pt x="29339" y="14631"/>
                    <a:pt x="27487" y="12287"/>
                    <a:pt x="25311" y="12287"/>
                  </a:cubicBezTo>
                  <a:cubicBezTo>
                    <a:pt x="25105" y="12287"/>
                    <a:pt x="24896" y="12308"/>
                    <a:pt x="24685" y="12351"/>
                  </a:cubicBezTo>
                  <a:cubicBezTo>
                    <a:pt x="22250" y="12851"/>
                    <a:pt x="22317" y="18088"/>
                    <a:pt x="21650" y="19590"/>
                  </a:cubicBezTo>
                  <a:cubicBezTo>
                    <a:pt x="21162" y="20712"/>
                    <a:pt x="20620" y="21228"/>
                    <a:pt x="19934" y="21228"/>
                  </a:cubicBezTo>
                  <a:cubicBezTo>
                    <a:pt x="19682" y="21228"/>
                    <a:pt x="19410" y="21158"/>
                    <a:pt x="19115" y="21024"/>
                  </a:cubicBezTo>
                  <a:cubicBezTo>
                    <a:pt x="18014" y="20524"/>
                    <a:pt x="17714" y="4312"/>
                    <a:pt x="17080" y="2077"/>
                  </a:cubicBezTo>
                  <a:cubicBezTo>
                    <a:pt x="16717" y="799"/>
                    <a:pt x="15002" y="1"/>
                    <a:pt x="125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68"/>
            <p:cNvSpPr/>
            <p:nvPr/>
          </p:nvSpPr>
          <p:spPr>
            <a:xfrm>
              <a:off x="4153940" y="2397035"/>
              <a:ext cx="119745" cy="495718"/>
            </a:xfrm>
            <a:custGeom>
              <a:avLst/>
              <a:gdLst/>
              <a:ahLst/>
              <a:cxnLst/>
              <a:rect l="l" t="t" r="r" b="b"/>
              <a:pathLst>
                <a:path w="3162" h="13090" extrusionOk="0">
                  <a:moveTo>
                    <a:pt x="3052" y="0"/>
                  </a:moveTo>
                  <a:cubicBezTo>
                    <a:pt x="3035" y="0"/>
                    <a:pt x="3018" y="7"/>
                    <a:pt x="3002" y="22"/>
                  </a:cubicBezTo>
                  <a:cubicBezTo>
                    <a:pt x="1701" y="1457"/>
                    <a:pt x="1335" y="3358"/>
                    <a:pt x="968" y="5193"/>
                  </a:cubicBezTo>
                  <a:cubicBezTo>
                    <a:pt x="467" y="7761"/>
                    <a:pt x="0" y="10330"/>
                    <a:pt x="0" y="12965"/>
                  </a:cubicBezTo>
                  <a:cubicBezTo>
                    <a:pt x="0" y="13048"/>
                    <a:pt x="59" y="13090"/>
                    <a:pt x="121" y="13090"/>
                  </a:cubicBezTo>
                  <a:cubicBezTo>
                    <a:pt x="184" y="13090"/>
                    <a:pt x="250" y="13048"/>
                    <a:pt x="267" y="12965"/>
                  </a:cubicBezTo>
                  <a:cubicBezTo>
                    <a:pt x="267" y="8729"/>
                    <a:pt x="934" y="3792"/>
                    <a:pt x="3136" y="122"/>
                  </a:cubicBezTo>
                  <a:cubicBezTo>
                    <a:pt x="3161" y="71"/>
                    <a:pt x="3108" y="0"/>
                    <a:pt x="3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68"/>
            <p:cNvSpPr/>
            <p:nvPr/>
          </p:nvSpPr>
          <p:spPr>
            <a:xfrm>
              <a:off x="4117281" y="2984491"/>
              <a:ext cx="66992" cy="657234"/>
            </a:xfrm>
            <a:custGeom>
              <a:avLst/>
              <a:gdLst/>
              <a:ahLst/>
              <a:cxnLst/>
              <a:rect l="l" t="t" r="r" b="b"/>
              <a:pathLst>
                <a:path w="1769" h="17355" extrusionOk="0">
                  <a:moveTo>
                    <a:pt x="1037" y="0"/>
                  </a:moveTo>
                  <a:cubicBezTo>
                    <a:pt x="983" y="0"/>
                    <a:pt x="935" y="35"/>
                    <a:pt x="935" y="88"/>
                  </a:cubicBezTo>
                  <a:cubicBezTo>
                    <a:pt x="1068" y="3024"/>
                    <a:pt x="668" y="5926"/>
                    <a:pt x="535" y="8861"/>
                  </a:cubicBezTo>
                  <a:cubicBezTo>
                    <a:pt x="368" y="11596"/>
                    <a:pt x="1" y="14532"/>
                    <a:pt x="535" y="17234"/>
                  </a:cubicBezTo>
                  <a:cubicBezTo>
                    <a:pt x="551" y="17313"/>
                    <a:pt x="627" y="17355"/>
                    <a:pt x="699" y="17355"/>
                  </a:cubicBezTo>
                  <a:cubicBezTo>
                    <a:pt x="779" y="17355"/>
                    <a:pt x="852" y="17305"/>
                    <a:pt x="835" y="17200"/>
                  </a:cubicBezTo>
                  <a:cubicBezTo>
                    <a:pt x="568" y="14198"/>
                    <a:pt x="868" y="11163"/>
                    <a:pt x="1068" y="8127"/>
                  </a:cubicBezTo>
                  <a:cubicBezTo>
                    <a:pt x="1235" y="5425"/>
                    <a:pt x="1769" y="2757"/>
                    <a:pt x="1168" y="88"/>
                  </a:cubicBezTo>
                  <a:cubicBezTo>
                    <a:pt x="1137" y="26"/>
                    <a:pt x="1085" y="0"/>
                    <a:pt x="10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68"/>
            <p:cNvSpPr/>
            <p:nvPr/>
          </p:nvSpPr>
          <p:spPr>
            <a:xfrm>
              <a:off x="4423468" y="2402261"/>
              <a:ext cx="53889" cy="389455"/>
            </a:xfrm>
            <a:custGeom>
              <a:avLst/>
              <a:gdLst/>
              <a:ahLst/>
              <a:cxnLst/>
              <a:rect l="l" t="t" r="r" b="b"/>
              <a:pathLst>
                <a:path w="1423" h="10284" extrusionOk="0">
                  <a:moveTo>
                    <a:pt x="185" y="0"/>
                  </a:moveTo>
                  <a:cubicBezTo>
                    <a:pt x="91" y="0"/>
                    <a:pt x="0" y="88"/>
                    <a:pt x="22" y="218"/>
                  </a:cubicBezTo>
                  <a:cubicBezTo>
                    <a:pt x="55" y="685"/>
                    <a:pt x="188" y="1185"/>
                    <a:pt x="389" y="1652"/>
                  </a:cubicBezTo>
                  <a:cubicBezTo>
                    <a:pt x="922" y="2886"/>
                    <a:pt x="989" y="4154"/>
                    <a:pt x="1022" y="5455"/>
                  </a:cubicBezTo>
                  <a:cubicBezTo>
                    <a:pt x="1089" y="7056"/>
                    <a:pt x="1022" y="8657"/>
                    <a:pt x="1089" y="10258"/>
                  </a:cubicBezTo>
                  <a:cubicBezTo>
                    <a:pt x="1089" y="10275"/>
                    <a:pt x="1097" y="10283"/>
                    <a:pt x="1110" y="10283"/>
                  </a:cubicBezTo>
                  <a:cubicBezTo>
                    <a:pt x="1122" y="10283"/>
                    <a:pt x="1139" y="10275"/>
                    <a:pt x="1156" y="10258"/>
                  </a:cubicBezTo>
                  <a:cubicBezTo>
                    <a:pt x="1356" y="8457"/>
                    <a:pt x="1423" y="6622"/>
                    <a:pt x="1356" y="4821"/>
                  </a:cubicBezTo>
                  <a:cubicBezTo>
                    <a:pt x="1256" y="3253"/>
                    <a:pt x="1122" y="1485"/>
                    <a:pt x="322" y="84"/>
                  </a:cubicBezTo>
                  <a:cubicBezTo>
                    <a:pt x="287" y="26"/>
                    <a:pt x="235" y="0"/>
                    <a:pt x="1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68"/>
            <p:cNvSpPr/>
            <p:nvPr/>
          </p:nvSpPr>
          <p:spPr>
            <a:xfrm>
              <a:off x="4435625" y="2873528"/>
              <a:ext cx="53094" cy="742820"/>
            </a:xfrm>
            <a:custGeom>
              <a:avLst/>
              <a:gdLst/>
              <a:ahLst/>
              <a:cxnLst/>
              <a:rect l="l" t="t" r="r" b="b"/>
              <a:pathLst>
                <a:path w="1402" h="19615" extrusionOk="0">
                  <a:moveTo>
                    <a:pt x="1133" y="0"/>
                  </a:moveTo>
                  <a:cubicBezTo>
                    <a:pt x="1070" y="0"/>
                    <a:pt x="1002" y="52"/>
                    <a:pt x="1002" y="149"/>
                  </a:cubicBezTo>
                  <a:cubicBezTo>
                    <a:pt x="1202" y="1751"/>
                    <a:pt x="935" y="3318"/>
                    <a:pt x="868" y="4919"/>
                  </a:cubicBezTo>
                  <a:cubicBezTo>
                    <a:pt x="768" y="6587"/>
                    <a:pt x="801" y="8322"/>
                    <a:pt x="601" y="9990"/>
                  </a:cubicBezTo>
                  <a:cubicBezTo>
                    <a:pt x="301" y="13025"/>
                    <a:pt x="1" y="16528"/>
                    <a:pt x="601" y="19530"/>
                  </a:cubicBezTo>
                  <a:cubicBezTo>
                    <a:pt x="616" y="19588"/>
                    <a:pt x="663" y="19615"/>
                    <a:pt x="708" y="19615"/>
                  </a:cubicBezTo>
                  <a:cubicBezTo>
                    <a:pt x="765" y="19615"/>
                    <a:pt x="820" y="19572"/>
                    <a:pt x="801" y="19497"/>
                  </a:cubicBezTo>
                  <a:cubicBezTo>
                    <a:pt x="668" y="16061"/>
                    <a:pt x="735" y="12625"/>
                    <a:pt x="935" y="9223"/>
                  </a:cubicBezTo>
                  <a:cubicBezTo>
                    <a:pt x="1035" y="7321"/>
                    <a:pt x="801" y="5453"/>
                    <a:pt x="1135" y="3585"/>
                  </a:cubicBezTo>
                  <a:cubicBezTo>
                    <a:pt x="1369" y="2418"/>
                    <a:pt x="1402" y="1250"/>
                    <a:pt x="1235" y="83"/>
                  </a:cubicBezTo>
                  <a:cubicBezTo>
                    <a:pt x="1221" y="27"/>
                    <a:pt x="1178" y="0"/>
                    <a:pt x="113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68"/>
            <p:cNvSpPr/>
            <p:nvPr/>
          </p:nvSpPr>
          <p:spPr>
            <a:xfrm>
              <a:off x="4617482" y="2886253"/>
              <a:ext cx="348745" cy="435619"/>
            </a:xfrm>
            <a:custGeom>
              <a:avLst/>
              <a:gdLst/>
              <a:ahLst/>
              <a:cxnLst/>
              <a:rect l="l" t="t" r="r" b="b"/>
              <a:pathLst>
                <a:path w="9209" h="11503" extrusionOk="0">
                  <a:moveTo>
                    <a:pt x="8504" y="0"/>
                  </a:moveTo>
                  <a:cubicBezTo>
                    <a:pt x="8462" y="0"/>
                    <a:pt x="8408" y="31"/>
                    <a:pt x="8408" y="80"/>
                  </a:cubicBezTo>
                  <a:cubicBezTo>
                    <a:pt x="8709" y="1181"/>
                    <a:pt x="8575" y="2382"/>
                    <a:pt x="8709" y="3516"/>
                  </a:cubicBezTo>
                  <a:cubicBezTo>
                    <a:pt x="8942" y="5184"/>
                    <a:pt x="8675" y="6885"/>
                    <a:pt x="7941" y="8386"/>
                  </a:cubicBezTo>
                  <a:cubicBezTo>
                    <a:pt x="6984" y="10324"/>
                    <a:pt x="5107" y="10984"/>
                    <a:pt x="3173" y="10984"/>
                  </a:cubicBezTo>
                  <a:cubicBezTo>
                    <a:pt x="2278" y="10984"/>
                    <a:pt x="1370" y="10843"/>
                    <a:pt x="536" y="10621"/>
                  </a:cubicBezTo>
                  <a:cubicBezTo>
                    <a:pt x="502" y="10613"/>
                    <a:pt x="470" y="10609"/>
                    <a:pt x="439" y="10609"/>
                  </a:cubicBezTo>
                  <a:cubicBezTo>
                    <a:pt x="111" y="10609"/>
                    <a:pt x="0" y="11066"/>
                    <a:pt x="336" y="11188"/>
                  </a:cubicBezTo>
                  <a:cubicBezTo>
                    <a:pt x="1069" y="11398"/>
                    <a:pt x="1802" y="11502"/>
                    <a:pt x="2518" y="11502"/>
                  </a:cubicBezTo>
                  <a:cubicBezTo>
                    <a:pt x="4540" y="11502"/>
                    <a:pt x="6429" y="10670"/>
                    <a:pt x="7808" y="9020"/>
                  </a:cubicBezTo>
                  <a:cubicBezTo>
                    <a:pt x="8809" y="7819"/>
                    <a:pt x="9042" y="6251"/>
                    <a:pt x="9076" y="4750"/>
                  </a:cubicBezTo>
                  <a:cubicBezTo>
                    <a:pt x="9076" y="3116"/>
                    <a:pt x="9209" y="1548"/>
                    <a:pt x="8542" y="14"/>
                  </a:cubicBezTo>
                  <a:cubicBezTo>
                    <a:pt x="8533" y="5"/>
                    <a:pt x="8519" y="0"/>
                    <a:pt x="850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3257;p68"/>
            <p:cNvSpPr/>
            <p:nvPr/>
          </p:nvSpPr>
          <p:spPr>
            <a:xfrm>
              <a:off x="4003970" y="2565750"/>
              <a:ext cx="61160" cy="20563"/>
            </a:xfrm>
            <a:custGeom>
              <a:avLst/>
              <a:gdLst/>
              <a:ahLst/>
              <a:cxnLst/>
              <a:rect l="l" t="t" r="r" b="b"/>
              <a:pathLst>
                <a:path w="1615" h="543" extrusionOk="0">
                  <a:moveTo>
                    <a:pt x="194" y="0"/>
                  </a:moveTo>
                  <a:cubicBezTo>
                    <a:pt x="77" y="0"/>
                    <a:pt x="1" y="173"/>
                    <a:pt x="124" y="204"/>
                  </a:cubicBezTo>
                  <a:cubicBezTo>
                    <a:pt x="558" y="404"/>
                    <a:pt x="1025" y="538"/>
                    <a:pt x="1525" y="538"/>
                  </a:cubicBezTo>
                  <a:cubicBezTo>
                    <a:pt x="1533" y="541"/>
                    <a:pt x="1539" y="543"/>
                    <a:pt x="1546" y="543"/>
                  </a:cubicBezTo>
                  <a:cubicBezTo>
                    <a:pt x="1598" y="543"/>
                    <a:pt x="1614" y="434"/>
                    <a:pt x="1525" y="404"/>
                  </a:cubicBezTo>
                  <a:cubicBezTo>
                    <a:pt x="1125" y="271"/>
                    <a:pt x="691" y="104"/>
                    <a:pt x="224" y="4"/>
                  </a:cubicBezTo>
                  <a:cubicBezTo>
                    <a:pt x="214" y="1"/>
                    <a:pt x="204" y="0"/>
                    <a:pt x="1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3258;p68"/>
            <p:cNvSpPr/>
            <p:nvPr/>
          </p:nvSpPr>
          <p:spPr>
            <a:xfrm>
              <a:off x="4095278" y="2377380"/>
              <a:ext cx="59607" cy="58661"/>
            </a:xfrm>
            <a:custGeom>
              <a:avLst/>
              <a:gdLst/>
              <a:ahLst/>
              <a:cxnLst/>
              <a:rect l="l" t="t" r="r" b="b"/>
              <a:pathLst>
                <a:path w="1574" h="1549" extrusionOk="0">
                  <a:moveTo>
                    <a:pt x="166" y="0"/>
                  </a:moveTo>
                  <a:cubicBezTo>
                    <a:pt x="72" y="0"/>
                    <a:pt x="0" y="79"/>
                    <a:pt x="48" y="174"/>
                  </a:cubicBezTo>
                  <a:cubicBezTo>
                    <a:pt x="415" y="741"/>
                    <a:pt x="882" y="1175"/>
                    <a:pt x="1416" y="1542"/>
                  </a:cubicBezTo>
                  <a:cubicBezTo>
                    <a:pt x="1425" y="1547"/>
                    <a:pt x="1435" y="1549"/>
                    <a:pt x="1445" y="1549"/>
                  </a:cubicBezTo>
                  <a:cubicBezTo>
                    <a:pt x="1507" y="1549"/>
                    <a:pt x="1574" y="1466"/>
                    <a:pt x="1516" y="1409"/>
                  </a:cubicBezTo>
                  <a:cubicBezTo>
                    <a:pt x="1149" y="908"/>
                    <a:pt x="715" y="441"/>
                    <a:pt x="282" y="41"/>
                  </a:cubicBezTo>
                  <a:cubicBezTo>
                    <a:pt x="244" y="13"/>
                    <a:pt x="203" y="0"/>
                    <a:pt x="1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68"/>
            <p:cNvSpPr/>
            <p:nvPr/>
          </p:nvSpPr>
          <p:spPr>
            <a:xfrm>
              <a:off x="3920237" y="2783698"/>
              <a:ext cx="156668" cy="29008"/>
            </a:xfrm>
            <a:custGeom>
              <a:avLst/>
              <a:gdLst/>
              <a:ahLst/>
              <a:cxnLst/>
              <a:rect l="l" t="t" r="r" b="b"/>
              <a:pathLst>
                <a:path w="4137" h="766" extrusionOk="0">
                  <a:moveTo>
                    <a:pt x="2743" y="1"/>
                  </a:moveTo>
                  <a:cubicBezTo>
                    <a:pt x="1910" y="1"/>
                    <a:pt x="1086" y="211"/>
                    <a:pt x="234" y="320"/>
                  </a:cubicBezTo>
                  <a:cubicBezTo>
                    <a:pt x="0" y="320"/>
                    <a:pt x="67" y="687"/>
                    <a:pt x="300" y="720"/>
                  </a:cubicBezTo>
                  <a:cubicBezTo>
                    <a:pt x="549" y="752"/>
                    <a:pt x="794" y="766"/>
                    <a:pt x="1036" y="766"/>
                  </a:cubicBezTo>
                  <a:cubicBezTo>
                    <a:pt x="2062" y="766"/>
                    <a:pt x="3044" y="521"/>
                    <a:pt x="4070" y="387"/>
                  </a:cubicBezTo>
                  <a:cubicBezTo>
                    <a:pt x="4136" y="353"/>
                    <a:pt x="4136" y="220"/>
                    <a:pt x="4070" y="220"/>
                  </a:cubicBezTo>
                  <a:cubicBezTo>
                    <a:pt x="3621" y="59"/>
                    <a:pt x="3181" y="1"/>
                    <a:pt x="27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68"/>
            <p:cNvSpPr/>
            <p:nvPr/>
          </p:nvSpPr>
          <p:spPr>
            <a:xfrm>
              <a:off x="3942316" y="2984756"/>
              <a:ext cx="101757" cy="66613"/>
            </a:xfrm>
            <a:custGeom>
              <a:avLst/>
              <a:gdLst/>
              <a:ahLst/>
              <a:cxnLst/>
              <a:rect l="l" t="t" r="r" b="b"/>
              <a:pathLst>
                <a:path w="2687" h="1759" extrusionOk="0">
                  <a:moveTo>
                    <a:pt x="2622" y="1"/>
                  </a:moveTo>
                  <a:cubicBezTo>
                    <a:pt x="2609" y="1"/>
                    <a:pt x="2596" y="5"/>
                    <a:pt x="2586" y="14"/>
                  </a:cubicBezTo>
                  <a:cubicBezTo>
                    <a:pt x="2353" y="381"/>
                    <a:pt x="1652" y="548"/>
                    <a:pt x="1285" y="682"/>
                  </a:cubicBezTo>
                  <a:cubicBezTo>
                    <a:pt x="852" y="815"/>
                    <a:pt x="451" y="1048"/>
                    <a:pt x="151" y="1349"/>
                  </a:cubicBezTo>
                  <a:cubicBezTo>
                    <a:pt x="1" y="1499"/>
                    <a:pt x="122" y="1759"/>
                    <a:pt x="294" y="1759"/>
                  </a:cubicBezTo>
                  <a:cubicBezTo>
                    <a:pt x="313" y="1759"/>
                    <a:pt x="332" y="1755"/>
                    <a:pt x="351" y="1749"/>
                  </a:cubicBezTo>
                  <a:cubicBezTo>
                    <a:pt x="885" y="1682"/>
                    <a:pt x="1385" y="1482"/>
                    <a:pt x="1852" y="1182"/>
                  </a:cubicBezTo>
                  <a:cubicBezTo>
                    <a:pt x="2253" y="948"/>
                    <a:pt x="2553" y="515"/>
                    <a:pt x="2686" y="48"/>
                  </a:cubicBezTo>
                  <a:cubicBezTo>
                    <a:pt x="2686" y="24"/>
                    <a:pt x="2653" y="1"/>
                    <a:pt x="2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68"/>
            <p:cNvSpPr/>
            <p:nvPr/>
          </p:nvSpPr>
          <p:spPr>
            <a:xfrm>
              <a:off x="4019157" y="3210316"/>
              <a:ext cx="48701" cy="67144"/>
            </a:xfrm>
            <a:custGeom>
              <a:avLst/>
              <a:gdLst/>
              <a:ahLst/>
              <a:cxnLst/>
              <a:rect l="l" t="t" r="r" b="b"/>
              <a:pathLst>
                <a:path w="1286" h="1773" extrusionOk="0">
                  <a:moveTo>
                    <a:pt x="53" y="1"/>
                  </a:moveTo>
                  <a:cubicBezTo>
                    <a:pt x="25" y="1"/>
                    <a:pt x="0" y="40"/>
                    <a:pt x="23" y="63"/>
                  </a:cubicBezTo>
                  <a:cubicBezTo>
                    <a:pt x="357" y="630"/>
                    <a:pt x="457" y="1530"/>
                    <a:pt x="1124" y="1764"/>
                  </a:cubicBezTo>
                  <a:cubicBezTo>
                    <a:pt x="1136" y="1770"/>
                    <a:pt x="1149" y="1773"/>
                    <a:pt x="1162" y="1773"/>
                  </a:cubicBezTo>
                  <a:cubicBezTo>
                    <a:pt x="1222" y="1773"/>
                    <a:pt x="1285" y="1713"/>
                    <a:pt x="1258" y="1631"/>
                  </a:cubicBezTo>
                  <a:cubicBezTo>
                    <a:pt x="1158" y="1330"/>
                    <a:pt x="1024" y="1063"/>
                    <a:pt x="791" y="863"/>
                  </a:cubicBezTo>
                  <a:cubicBezTo>
                    <a:pt x="590" y="563"/>
                    <a:pt x="357" y="263"/>
                    <a:pt x="90" y="29"/>
                  </a:cubicBezTo>
                  <a:cubicBezTo>
                    <a:pt x="80" y="9"/>
                    <a:pt x="66" y="1"/>
                    <a:pt x="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68"/>
            <p:cNvSpPr/>
            <p:nvPr/>
          </p:nvSpPr>
          <p:spPr>
            <a:xfrm>
              <a:off x="3922737" y="3390090"/>
              <a:ext cx="105203" cy="41165"/>
            </a:xfrm>
            <a:custGeom>
              <a:avLst/>
              <a:gdLst/>
              <a:ahLst/>
              <a:cxnLst/>
              <a:rect l="l" t="t" r="r" b="b"/>
              <a:pathLst>
                <a:path w="2778" h="1087" extrusionOk="0">
                  <a:moveTo>
                    <a:pt x="2553" y="1"/>
                  </a:moveTo>
                  <a:cubicBezTo>
                    <a:pt x="2527" y="1"/>
                    <a:pt x="2499" y="6"/>
                    <a:pt x="2469" y="19"/>
                  </a:cubicBezTo>
                  <a:cubicBezTo>
                    <a:pt x="1669" y="153"/>
                    <a:pt x="868" y="419"/>
                    <a:pt x="134" y="786"/>
                  </a:cubicBezTo>
                  <a:cubicBezTo>
                    <a:pt x="1" y="853"/>
                    <a:pt x="34" y="1087"/>
                    <a:pt x="201" y="1087"/>
                  </a:cubicBezTo>
                  <a:cubicBezTo>
                    <a:pt x="1068" y="1020"/>
                    <a:pt x="1869" y="786"/>
                    <a:pt x="2603" y="319"/>
                  </a:cubicBezTo>
                  <a:cubicBezTo>
                    <a:pt x="2777" y="261"/>
                    <a:pt x="2724" y="1"/>
                    <a:pt x="25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68"/>
            <p:cNvSpPr/>
            <p:nvPr/>
          </p:nvSpPr>
          <p:spPr>
            <a:xfrm>
              <a:off x="4589760" y="2414872"/>
              <a:ext cx="66310" cy="37340"/>
            </a:xfrm>
            <a:custGeom>
              <a:avLst/>
              <a:gdLst/>
              <a:ahLst/>
              <a:cxnLst/>
              <a:rect l="l" t="t" r="r" b="b"/>
              <a:pathLst>
                <a:path w="1751" h="986" extrusionOk="0">
                  <a:moveTo>
                    <a:pt x="1543" y="1"/>
                  </a:moveTo>
                  <a:cubicBezTo>
                    <a:pt x="1518" y="1"/>
                    <a:pt x="1493" y="6"/>
                    <a:pt x="1468" y="18"/>
                  </a:cubicBezTo>
                  <a:cubicBezTo>
                    <a:pt x="1201" y="118"/>
                    <a:pt x="934" y="285"/>
                    <a:pt x="701" y="452"/>
                  </a:cubicBezTo>
                  <a:cubicBezTo>
                    <a:pt x="568" y="552"/>
                    <a:pt x="467" y="619"/>
                    <a:pt x="334" y="719"/>
                  </a:cubicBezTo>
                  <a:cubicBezTo>
                    <a:pt x="267" y="786"/>
                    <a:pt x="167" y="852"/>
                    <a:pt x="67" y="886"/>
                  </a:cubicBezTo>
                  <a:cubicBezTo>
                    <a:pt x="0" y="886"/>
                    <a:pt x="0" y="986"/>
                    <a:pt x="67" y="986"/>
                  </a:cubicBezTo>
                  <a:lnTo>
                    <a:pt x="434" y="986"/>
                  </a:lnTo>
                  <a:cubicBezTo>
                    <a:pt x="601" y="952"/>
                    <a:pt x="768" y="919"/>
                    <a:pt x="901" y="852"/>
                  </a:cubicBezTo>
                  <a:cubicBezTo>
                    <a:pt x="1201" y="719"/>
                    <a:pt x="1468" y="519"/>
                    <a:pt x="1668" y="218"/>
                  </a:cubicBezTo>
                  <a:cubicBezTo>
                    <a:pt x="1750" y="110"/>
                    <a:pt x="1654" y="1"/>
                    <a:pt x="15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68"/>
            <p:cNvSpPr/>
            <p:nvPr/>
          </p:nvSpPr>
          <p:spPr>
            <a:xfrm>
              <a:off x="4598584" y="2562077"/>
              <a:ext cx="97326" cy="38135"/>
            </a:xfrm>
            <a:custGeom>
              <a:avLst/>
              <a:gdLst/>
              <a:ahLst/>
              <a:cxnLst/>
              <a:rect l="l" t="t" r="r" b="b"/>
              <a:pathLst>
                <a:path w="2570" h="1007" extrusionOk="0">
                  <a:moveTo>
                    <a:pt x="2303" y="1"/>
                  </a:moveTo>
                  <a:cubicBezTo>
                    <a:pt x="1535" y="67"/>
                    <a:pt x="835" y="401"/>
                    <a:pt x="101" y="601"/>
                  </a:cubicBezTo>
                  <a:cubicBezTo>
                    <a:pt x="34" y="601"/>
                    <a:pt x="1" y="701"/>
                    <a:pt x="68" y="768"/>
                  </a:cubicBezTo>
                  <a:cubicBezTo>
                    <a:pt x="303" y="936"/>
                    <a:pt x="584" y="1006"/>
                    <a:pt x="875" y="1006"/>
                  </a:cubicBezTo>
                  <a:cubicBezTo>
                    <a:pt x="1448" y="1006"/>
                    <a:pt x="2060" y="733"/>
                    <a:pt x="2436" y="401"/>
                  </a:cubicBezTo>
                  <a:cubicBezTo>
                    <a:pt x="2569" y="268"/>
                    <a:pt x="2503" y="1"/>
                    <a:pt x="2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68"/>
            <p:cNvSpPr/>
            <p:nvPr/>
          </p:nvSpPr>
          <p:spPr>
            <a:xfrm>
              <a:off x="4580898" y="2692050"/>
              <a:ext cx="94524" cy="43134"/>
            </a:xfrm>
            <a:custGeom>
              <a:avLst/>
              <a:gdLst/>
              <a:ahLst/>
              <a:cxnLst/>
              <a:rect l="l" t="t" r="r" b="b"/>
              <a:pathLst>
                <a:path w="2496" h="1139" extrusionOk="0">
                  <a:moveTo>
                    <a:pt x="2338" y="1"/>
                  </a:moveTo>
                  <a:cubicBezTo>
                    <a:pt x="2327" y="1"/>
                    <a:pt x="2315" y="2"/>
                    <a:pt x="2303" y="5"/>
                  </a:cubicBezTo>
                  <a:cubicBezTo>
                    <a:pt x="1535" y="238"/>
                    <a:pt x="802" y="605"/>
                    <a:pt x="68" y="1005"/>
                  </a:cubicBezTo>
                  <a:cubicBezTo>
                    <a:pt x="1" y="1039"/>
                    <a:pt x="34" y="1139"/>
                    <a:pt x="134" y="1139"/>
                  </a:cubicBezTo>
                  <a:cubicBezTo>
                    <a:pt x="935" y="972"/>
                    <a:pt x="1702" y="672"/>
                    <a:pt x="2403" y="238"/>
                  </a:cubicBezTo>
                  <a:cubicBezTo>
                    <a:pt x="2495" y="176"/>
                    <a:pt x="2474" y="1"/>
                    <a:pt x="23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68"/>
            <p:cNvSpPr/>
            <p:nvPr/>
          </p:nvSpPr>
          <p:spPr>
            <a:xfrm>
              <a:off x="4909354" y="2734845"/>
              <a:ext cx="8899" cy="59418"/>
            </a:xfrm>
            <a:custGeom>
              <a:avLst/>
              <a:gdLst/>
              <a:ahLst/>
              <a:cxnLst/>
              <a:rect l="l" t="t" r="r" b="b"/>
              <a:pathLst>
                <a:path w="235" h="1569" extrusionOk="0">
                  <a:moveTo>
                    <a:pt x="118" y="0"/>
                  </a:moveTo>
                  <a:cubicBezTo>
                    <a:pt x="84" y="0"/>
                    <a:pt x="51" y="25"/>
                    <a:pt x="34" y="75"/>
                  </a:cubicBezTo>
                  <a:cubicBezTo>
                    <a:pt x="1" y="542"/>
                    <a:pt x="1" y="1043"/>
                    <a:pt x="1" y="1543"/>
                  </a:cubicBezTo>
                  <a:cubicBezTo>
                    <a:pt x="1" y="1560"/>
                    <a:pt x="18" y="1568"/>
                    <a:pt x="34" y="1568"/>
                  </a:cubicBezTo>
                  <a:cubicBezTo>
                    <a:pt x="51" y="1568"/>
                    <a:pt x="68" y="1560"/>
                    <a:pt x="68" y="1543"/>
                  </a:cubicBezTo>
                  <a:cubicBezTo>
                    <a:pt x="201" y="1076"/>
                    <a:pt x="234" y="542"/>
                    <a:pt x="201" y="75"/>
                  </a:cubicBezTo>
                  <a:cubicBezTo>
                    <a:pt x="184" y="25"/>
                    <a:pt x="151" y="0"/>
                    <a:pt x="1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68"/>
            <p:cNvSpPr/>
            <p:nvPr/>
          </p:nvSpPr>
          <p:spPr>
            <a:xfrm>
              <a:off x="5025239" y="2852737"/>
              <a:ext cx="94978" cy="70741"/>
            </a:xfrm>
            <a:custGeom>
              <a:avLst/>
              <a:gdLst/>
              <a:ahLst/>
              <a:cxnLst/>
              <a:rect l="l" t="t" r="r" b="b"/>
              <a:pathLst>
                <a:path w="2508" h="1868" extrusionOk="0">
                  <a:moveTo>
                    <a:pt x="2156" y="1"/>
                  </a:moveTo>
                  <a:cubicBezTo>
                    <a:pt x="2120" y="1"/>
                    <a:pt x="2082" y="10"/>
                    <a:pt x="2045" y="31"/>
                  </a:cubicBezTo>
                  <a:cubicBezTo>
                    <a:pt x="1244" y="432"/>
                    <a:pt x="577" y="999"/>
                    <a:pt x="76" y="1666"/>
                  </a:cubicBezTo>
                  <a:cubicBezTo>
                    <a:pt x="1" y="1767"/>
                    <a:pt x="97" y="1867"/>
                    <a:pt x="191" y="1867"/>
                  </a:cubicBezTo>
                  <a:cubicBezTo>
                    <a:pt x="222" y="1867"/>
                    <a:pt x="252" y="1857"/>
                    <a:pt x="277" y="1833"/>
                  </a:cubicBezTo>
                  <a:cubicBezTo>
                    <a:pt x="910" y="1332"/>
                    <a:pt x="1678" y="965"/>
                    <a:pt x="2311" y="432"/>
                  </a:cubicBezTo>
                  <a:cubicBezTo>
                    <a:pt x="2508" y="263"/>
                    <a:pt x="2350" y="1"/>
                    <a:pt x="21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68"/>
            <p:cNvSpPr/>
            <p:nvPr/>
          </p:nvSpPr>
          <p:spPr>
            <a:xfrm>
              <a:off x="5024747" y="3020355"/>
              <a:ext cx="133113" cy="30031"/>
            </a:xfrm>
            <a:custGeom>
              <a:avLst/>
              <a:gdLst/>
              <a:ahLst/>
              <a:cxnLst/>
              <a:rect l="l" t="t" r="r" b="b"/>
              <a:pathLst>
                <a:path w="3515" h="793" extrusionOk="0">
                  <a:moveTo>
                    <a:pt x="2968" y="1"/>
                  </a:moveTo>
                  <a:cubicBezTo>
                    <a:pt x="2158" y="1"/>
                    <a:pt x="1387" y="283"/>
                    <a:pt x="554" y="283"/>
                  </a:cubicBezTo>
                  <a:cubicBezTo>
                    <a:pt x="477" y="283"/>
                    <a:pt x="400" y="280"/>
                    <a:pt x="323" y="275"/>
                  </a:cubicBezTo>
                  <a:cubicBezTo>
                    <a:pt x="313" y="274"/>
                    <a:pt x="304" y="274"/>
                    <a:pt x="295" y="274"/>
                  </a:cubicBezTo>
                  <a:cubicBezTo>
                    <a:pt x="21" y="274"/>
                    <a:pt x="0" y="743"/>
                    <a:pt x="323" y="776"/>
                  </a:cubicBezTo>
                  <a:cubicBezTo>
                    <a:pt x="495" y="787"/>
                    <a:pt x="666" y="793"/>
                    <a:pt x="838" y="793"/>
                  </a:cubicBezTo>
                  <a:cubicBezTo>
                    <a:pt x="1665" y="793"/>
                    <a:pt x="2485" y="663"/>
                    <a:pt x="3258" y="442"/>
                  </a:cubicBezTo>
                  <a:cubicBezTo>
                    <a:pt x="3515" y="378"/>
                    <a:pt x="3463" y="6"/>
                    <a:pt x="3223" y="6"/>
                  </a:cubicBezTo>
                  <a:cubicBezTo>
                    <a:pt x="3213" y="6"/>
                    <a:pt x="3202" y="7"/>
                    <a:pt x="3192" y="8"/>
                  </a:cubicBezTo>
                  <a:cubicBezTo>
                    <a:pt x="3117" y="3"/>
                    <a:pt x="3042"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68"/>
            <p:cNvSpPr/>
            <p:nvPr/>
          </p:nvSpPr>
          <p:spPr>
            <a:xfrm>
              <a:off x="4744577" y="2856032"/>
              <a:ext cx="108838" cy="44838"/>
            </a:xfrm>
            <a:custGeom>
              <a:avLst/>
              <a:gdLst/>
              <a:ahLst/>
              <a:cxnLst/>
              <a:rect l="l" t="t" r="r" b="b"/>
              <a:pathLst>
                <a:path w="2874" h="1184" extrusionOk="0">
                  <a:moveTo>
                    <a:pt x="229" y="0"/>
                  </a:moveTo>
                  <a:cubicBezTo>
                    <a:pt x="90" y="0"/>
                    <a:pt x="0" y="218"/>
                    <a:pt x="149" y="278"/>
                  </a:cubicBezTo>
                  <a:cubicBezTo>
                    <a:pt x="949" y="678"/>
                    <a:pt x="1817" y="978"/>
                    <a:pt x="2684" y="1178"/>
                  </a:cubicBezTo>
                  <a:cubicBezTo>
                    <a:pt x="2695" y="1182"/>
                    <a:pt x="2706" y="1184"/>
                    <a:pt x="2716" y="1184"/>
                  </a:cubicBezTo>
                  <a:cubicBezTo>
                    <a:pt x="2803" y="1184"/>
                    <a:pt x="2873" y="1071"/>
                    <a:pt x="2784" y="1012"/>
                  </a:cubicBezTo>
                  <a:cubicBezTo>
                    <a:pt x="2017" y="511"/>
                    <a:pt x="1183" y="178"/>
                    <a:pt x="282" y="11"/>
                  </a:cubicBezTo>
                  <a:cubicBezTo>
                    <a:pt x="264" y="4"/>
                    <a:pt x="246" y="0"/>
                    <a:pt x="2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68"/>
            <p:cNvSpPr/>
            <p:nvPr/>
          </p:nvSpPr>
          <p:spPr>
            <a:xfrm>
              <a:off x="4719203" y="2996079"/>
              <a:ext cx="70022" cy="71612"/>
            </a:xfrm>
            <a:custGeom>
              <a:avLst/>
              <a:gdLst/>
              <a:ahLst/>
              <a:cxnLst/>
              <a:rect l="l" t="t" r="r" b="b"/>
              <a:pathLst>
                <a:path w="1849" h="1891" extrusionOk="0">
                  <a:moveTo>
                    <a:pt x="169" y="0"/>
                  </a:moveTo>
                  <a:cubicBezTo>
                    <a:pt x="82" y="0"/>
                    <a:pt x="1" y="132"/>
                    <a:pt x="85" y="216"/>
                  </a:cubicBezTo>
                  <a:cubicBezTo>
                    <a:pt x="619" y="716"/>
                    <a:pt x="1119" y="1350"/>
                    <a:pt x="1653" y="1884"/>
                  </a:cubicBezTo>
                  <a:cubicBezTo>
                    <a:pt x="1666" y="1888"/>
                    <a:pt x="1680" y="1890"/>
                    <a:pt x="1693" y="1890"/>
                  </a:cubicBezTo>
                  <a:cubicBezTo>
                    <a:pt x="1778" y="1890"/>
                    <a:pt x="1848" y="1808"/>
                    <a:pt x="1820" y="1750"/>
                  </a:cubicBezTo>
                  <a:cubicBezTo>
                    <a:pt x="1286" y="1150"/>
                    <a:pt x="852" y="483"/>
                    <a:pt x="218" y="16"/>
                  </a:cubicBezTo>
                  <a:cubicBezTo>
                    <a:pt x="203" y="5"/>
                    <a:pt x="186" y="0"/>
                    <a:pt x="1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68"/>
            <p:cNvSpPr/>
            <p:nvPr/>
          </p:nvSpPr>
          <p:spPr>
            <a:xfrm>
              <a:off x="5044553" y="3225313"/>
              <a:ext cx="120957" cy="30410"/>
            </a:xfrm>
            <a:custGeom>
              <a:avLst/>
              <a:gdLst/>
              <a:ahLst/>
              <a:cxnLst/>
              <a:rect l="l" t="t" r="r" b="b"/>
              <a:pathLst>
                <a:path w="3194" h="803" extrusionOk="0">
                  <a:moveTo>
                    <a:pt x="167" y="67"/>
                  </a:moveTo>
                  <a:cubicBezTo>
                    <a:pt x="0" y="67"/>
                    <a:pt x="0" y="301"/>
                    <a:pt x="167" y="301"/>
                  </a:cubicBezTo>
                  <a:cubicBezTo>
                    <a:pt x="1068" y="434"/>
                    <a:pt x="1968" y="601"/>
                    <a:pt x="2869" y="801"/>
                  </a:cubicBezTo>
                  <a:cubicBezTo>
                    <a:pt x="2879" y="802"/>
                    <a:pt x="2889" y="803"/>
                    <a:pt x="2898" y="803"/>
                  </a:cubicBezTo>
                  <a:cubicBezTo>
                    <a:pt x="3110" y="803"/>
                    <a:pt x="3194" y="463"/>
                    <a:pt x="3002" y="367"/>
                  </a:cubicBezTo>
                  <a:cubicBezTo>
                    <a:pt x="2135" y="0"/>
                    <a:pt x="1068" y="100"/>
                    <a:pt x="167" y="6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68"/>
            <p:cNvSpPr/>
            <p:nvPr/>
          </p:nvSpPr>
          <p:spPr>
            <a:xfrm>
              <a:off x="4995283" y="3360588"/>
              <a:ext cx="46769" cy="121752"/>
            </a:xfrm>
            <a:custGeom>
              <a:avLst/>
              <a:gdLst/>
              <a:ahLst/>
              <a:cxnLst/>
              <a:rect l="l" t="t" r="r" b="b"/>
              <a:pathLst>
                <a:path w="1235" h="3215" extrusionOk="0">
                  <a:moveTo>
                    <a:pt x="221" y="1"/>
                  </a:moveTo>
                  <a:cubicBezTo>
                    <a:pt x="134" y="1"/>
                    <a:pt x="47" y="65"/>
                    <a:pt x="67" y="164"/>
                  </a:cubicBezTo>
                  <a:cubicBezTo>
                    <a:pt x="300" y="1098"/>
                    <a:pt x="0" y="2366"/>
                    <a:pt x="734" y="3133"/>
                  </a:cubicBezTo>
                  <a:cubicBezTo>
                    <a:pt x="778" y="3189"/>
                    <a:pt x="849" y="3215"/>
                    <a:pt x="923" y="3215"/>
                  </a:cubicBezTo>
                  <a:cubicBezTo>
                    <a:pt x="1071" y="3215"/>
                    <a:pt x="1234" y="3111"/>
                    <a:pt x="1234" y="2933"/>
                  </a:cubicBezTo>
                  <a:cubicBezTo>
                    <a:pt x="1134" y="1966"/>
                    <a:pt x="634" y="1032"/>
                    <a:pt x="367" y="98"/>
                  </a:cubicBezTo>
                  <a:cubicBezTo>
                    <a:pt x="340" y="30"/>
                    <a:pt x="281" y="1"/>
                    <a:pt x="2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3" name="Google Shape;3273;p68"/>
            <p:cNvSpPr/>
            <p:nvPr/>
          </p:nvSpPr>
          <p:spPr>
            <a:xfrm>
              <a:off x="4856296" y="3404064"/>
              <a:ext cx="31621" cy="130765"/>
            </a:xfrm>
            <a:custGeom>
              <a:avLst/>
              <a:gdLst/>
              <a:ahLst/>
              <a:cxnLst/>
              <a:rect l="l" t="t" r="r" b="b"/>
              <a:pathLst>
                <a:path w="835" h="3453" extrusionOk="0">
                  <a:moveTo>
                    <a:pt x="384" y="0"/>
                  </a:moveTo>
                  <a:cubicBezTo>
                    <a:pt x="309" y="0"/>
                    <a:pt x="234" y="50"/>
                    <a:pt x="201" y="150"/>
                  </a:cubicBezTo>
                  <a:cubicBezTo>
                    <a:pt x="1" y="1218"/>
                    <a:pt x="201" y="2285"/>
                    <a:pt x="401" y="3353"/>
                  </a:cubicBezTo>
                  <a:cubicBezTo>
                    <a:pt x="418" y="3419"/>
                    <a:pt x="476" y="3453"/>
                    <a:pt x="535" y="3453"/>
                  </a:cubicBezTo>
                  <a:cubicBezTo>
                    <a:pt x="593" y="3453"/>
                    <a:pt x="651" y="3419"/>
                    <a:pt x="668" y="3353"/>
                  </a:cubicBezTo>
                  <a:cubicBezTo>
                    <a:pt x="835" y="2285"/>
                    <a:pt x="768" y="1185"/>
                    <a:pt x="568" y="150"/>
                  </a:cubicBezTo>
                  <a:cubicBezTo>
                    <a:pt x="535" y="50"/>
                    <a:pt x="460" y="0"/>
                    <a:pt x="38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4" name="Google Shape;3274;p68"/>
            <p:cNvSpPr/>
            <p:nvPr/>
          </p:nvSpPr>
          <p:spPr>
            <a:xfrm>
              <a:off x="4352271" y="2245664"/>
              <a:ext cx="54343" cy="117473"/>
            </a:xfrm>
            <a:custGeom>
              <a:avLst/>
              <a:gdLst/>
              <a:ahLst/>
              <a:cxnLst/>
              <a:rect l="l" t="t" r="r" b="b"/>
              <a:pathLst>
                <a:path w="1435" h="3102" extrusionOk="0">
                  <a:moveTo>
                    <a:pt x="995" y="1"/>
                  </a:moveTo>
                  <a:cubicBezTo>
                    <a:pt x="935" y="1"/>
                    <a:pt x="876" y="27"/>
                    <a:pt x="834" y="83"/>
                  </a:cubicBezTo>
                  <a:cubicBezTo>
                    <a:pt x="434" y="884"/>
                    <a:pt x="0" y="2185"/>
                    <a:pt x="334" y="3052"/>
                  </a:cubicBezTo>
                  <a:cubicBezTo>
                    <a:pt x="334" y="3085"/>
                    <a:pt x="359" y="3102"/>
                    <a:pt x="388" y="3102"/>
                  </a:cubicBezTo>
                  <a:cubicBezTo>
                    <a:pt x="417" y="3102"/>
                    <a:pt x="451" y="3085"/>
                    <a:pt x="467" y="3052"/>
                  </a:cubicBezTo>
                  <a:cubicBezTo>
                    <a:pt x="1001" y="2285"/>
                    <a:pt x="1435" y="1051"/>
                    <a:pt x="1201" y="150"/>
                  </a:cubicBezTo>
                  <a:cubicBezTo>
                    <a:pt x="1162" y="53"/>
                    <a:pt x="1078" y="1"/>
                    <a:pt x="9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5" name="Google Shape;3275;p68"/>
            <p:cNvSpPr/>
            <p:nvPr/>
          </p:nvSpPr>
          <p:spPr>
            <a:xfrm>
              <a:off x="4498263" y="2301297"/>
              <a:ext cx="45633" cy="65856"/>
            </a:xfrm>
            <a:custGeom>
              <a:avLst/>
              <a:gdLst/>
              <a:ahLst/>
              <a:cxnLst/>
              <a:rect l="l" t="t" r="r" b="b"/>
              <a:pathLst>
                <a:path w="1205" h="1739" extrusionOk="0">
                  <a:moveTo>
                    <a:pt x="1096" y="0"/>
                  </a:moveTo>
                  <a:cubicBezTo>
                    <a:pt x="1067" y="0"/>
                    <a:pt x="1038" y="15"/>
                    <a:pt x="1015" y="49"/>
                  </a:cubicBezTo>
                  <a:cubicBezTo>
                    <a:pt x="715" y="549"/>
                    <a:pt x="348" y="1016"/>
                    <a:pt x="48" y="1550"/>
                  </a:cubicBezTo>
                  <a:cubicBezTo>
                    <a:pt x="1" y="1644"/>
                    <a:pt x="87" y="1738"/>
                    <a:pt x="177" y="1738"/>
                  </a:cubicBezTo>
                  <a:cubicBezTo>
                    <a:pt x="214" y="1738"/>
                    <a:pt x="252" y="1722"/>
                    <a:pt x="282" y="1683"/>
                  </a:cubicBezTo>
                  <a:cubicBezTo>
                    <a:pt x="615" y="1183"/>
                    <a:pt x="1049" y="749"/>
                    <a:pt x="1182" y="149"/>
                  </a:cubicBezTo>
                  <a:cubicBezTo>
                    <a:pt x="1205" y="60"/>
                    <a:pt x="1153" y="0"/>
                    <a:pt x="10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6" name="Google Shape;3276;p68"/>
            <p:cNvSpPr/>
            <p:nvPr/>
          </p:nvSpPr>
          <p:spPr>
            <a:xfrm>
              <a:off x="4188365" y="2310462"/>
              <a:ext cx="38855" cy="42982"/>
            </a:xfrm>
            <a:custGeom>
              <a:avLst/>
              <a:gdLst/>
              <a:ahLst/>
              <a:cxnLst/>
              <a:rect l="l" t="t" r="r" b="b"/>
              <a:pathLst>
                <a:path w="1026" h="1135" extrusionOk="0">
                  <a:moveTo>
                    <a:pt x="152" y="0"/>
                  </a:moveTo>
                  <a:cubicBezTo>
                    <a:pt x="68" y="0"/>
                    <a:pt x="1" y="87"/>
                    <a:pt x="59" y="173"/>
                  </a:cubicBezTo>
                  <a:cubicBezTo>
                    <a:pt x="292" y="507"/>
                    <a:pt x="559" y="841"/>
                    <a:pt x="859" y="1107"/>
                  </a:cubicBezTo>
                  <a:cubicBezTo>
                    <a:pt x="878" y="1126"/>
                    <a:pt x="899" y="1134"/>
                    <a:pt x="920" y="1134"/>
                  </a:cubicBezTo>
                  <a:cubicBezTo>
                    <a:pt x="974" y="1134"/>
                    <a:pt x="1026" y="1080"/>
                    <a:pt x="1026" y="1007"/>
                  </a:cubicBezTo>
                  <a:cubicBezTo>
                    <a:pt x="926" y="574"/>
                    <a:pt x="626" y="173"/>
                    <a:pt x="192" y="7"/>
                  </a:cubicBezTo>
                  <a:cubicBezTo>
                    <a:pt x="179" y="2"/>
                    <a:pt x="165" y="0"/>
                    <a:pt x="1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7" name="Google Shape;3277;p68"/>
            <p:cNvSpPr/>
            <p:nvPr/>
          </p:nvSpPr>
          <p:spPr>
            <a:xfrm>
              <a:off x="4591010" y="2925791"/>
              <a:ext cx="129705" cy="54457"/>
            </a:xfrm>
            <a:custGeom>
              <a:avLst/>
              <a:gdLst/>
              <a:ahLst/>
              <a:cxnLst/>
              <a:rect l="l" t="t" r="r" b="b"/>
              <a:pathLst>
                <a:path w="3425" h="1438" extrusionOk="0">
                  <a:moveTo>
                    <a:pt x="3137" y="1"/>
                  </a:moveTo>
                  <a:cubicBezTo>
                    <a:pt x="3126" y="1"/>
                    <a:pt x="3115" y="2"/>
                    <a:pt x="3103" y="4"/>
                  </a:cubicBezTo>
                  <a:cubicBezTo>
                    <a:pt x="2036" y="270"/>
                    <a:pt x="1002" y="704"/>
                    <a:pt x="68" y="1305"/>
                  </a:cubicBezTo>
                  <a:cubicBezTo>
                    <a:pt x="1" y="1338"/>
                    <a:pt x="1" y="1438"/>
                    <a:pt x="101" y="1438"/>
                  </a:cubicBezTo>
                  <a:cubicBezTo>
                    <a:pt x="1202" y="1338"/>
                    <a:pt x="2236" y="737"/>
                    <a:pt x="3236" y="304"/>
                  </a:cubicBezTo>
                  <a:cubicBezTo>
                    <a:pt x="3425" y="241"/>
                    <a:pt x="3318" y="1"/>
                    <a:pt x="3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8" name="Google Shape;3278;p68"/>
            <p:cNvSpPr/>
            <p:nvPr/>
          </p:nvSpPr>
          <p:spPr>
            <a:xfrm>
              <a:off x="4577452" y="3121887"/>
              <a:ext cx="57411" cy="74907"/>
            </a:xfrm>
            <a:custGeom>
              <a:avLst/>
              <a:gdLst/>
              <a:ahLst/>
              <a:cxnLst/>
              <a:rect l="l" t="t" r="r" b="b"/>
              <a:pathLst>
                <a:path w="1516" h="1978" extrusionOk="0">
                  <a:moveTo>
                    <a:pt x="1318" y="1"/>
                  </a:moveTo>
                  <a:cubicBezTo>
                    <a:pt x="1271" y="1"/>
                    <a:pt x="1225" y="20"/>
                    <a:pt x="1193" y="63"/>
                  </a:cubicBezTo>
                  <a:cubicBezTo>
                    <a:pt x="1026" y="363"/>
                    <a:pt x="792" y="630"/>
                    <a:pt x="592" y="897"/>
                  </a:cubicBezTo>
                  <a:cubicBezTo>
                    <a:pt x="392" y="1230"/>
                    <a:pt x="192" y="1564"/>
                    <a:pt x="25" y="1897"/>
                  </a:cubicBezTo>
                  <a:cubicBezTo>
                    <a:pt x="1" y="1946"/>
                    <a:pt x="30" y="1977"/>
                    <a:pt x="61" y="1977"/>
                  </a:cubicBezTo>
                  <a:cubicBezTo>
                    <a:pt x="72" y="1977"/>
                    <a:pt x="83" y="1973"/>
                    <a:pt x="92" y="1964"/>
                  </a:cubicBezTo>
                  <a:cubicBezTo>
                    <a:pt x="359" y="1697"/>
                    <a:pt x="692" y="1464"/>
                    <a:pt x="959" y="1197"/>
                  </a:cubicBezTo>
                  <a:cubicBezTo>
                    <a:pt x="1226" y="897"/>
                    <a:pt x="1393" y="563"/>
                    <a:pt x="1493" y="196"/>
                  </a:cubicBezTo>
                  <a:cubicBezTo>
                    <a:pt x="1516" y="83"/>
                    <a:pt x="1416" y="1"/>
                    <a:pt x="13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p68"/>
            <p:cNvSpPr/>
            <p:nvPr/>
          </p:nvSpPr>
          <p:spPr>
            <a:xfrm>
              <a:off x="4770405" y="3107761"/>
              <a:ext cx="31621" cy="113345"/>
            </a:xfrm>
            <a:custGeom>
              <a:avLst/>
              <a:gdLst/>
              <a:ahLst/>
              <a:cxnLst/>
              <a:rect l="l" t="t" r="r" b="b"/>
              <a:pathLst>
                <a:path w="835" h="2993" extrusionOk="0">
                  <a:moveTo>
                    <a:pt x="723" y="0"/>
                  </a:moveTo>
                  <a:cubicBezTo>
                    <a:pt x="678" y="0"/>
                    <a:pt x="630" y="25"/>
                    <a:pt x="601" y="69"/>
                  </a:cubicBezTo>
                  <a:cubicBezTo>
                    <a:pt x="34" y="769"/>
                    <a:pt x="101" y="2037"/>
                    <a:pt x="1" y="2904"/>
                  </a:cubicBezTo>
                  <a:cubicBezTo>
                    <a:pt x="1" y="2958"/>
                    <a:pt x="48" y="2992"/>
                    <a:pt x="98" y="2992"/>
                  </a:cubicBezTo>
                  <a:cubicBezTo>
                    <a:pt x="141" y="2992"/>
                    <a:pt x="185" y="2966"/>
                    <a:pt x="201" y="2904"/>
                  </a:cubicBezTo>
                  <a:cubicBezTo>
                    <a:pt x="267" y="2437"/>
                    <a:pt x="367" y="1970"/>
                    <a:pt x="468" y="1536"/>
                  </a:cubicBezTo>
                  <a:cubicBezTo>
                    <a:pt x="634" y="1069"/>
                    <a:pt x="734" y="602"/>
                    <a:pt x="834" y="135"/>
                  </a:cubicBezTo>
                  <a:cubicBezTo>
                    <a:pt x="834" y="42"/>
                    <a:pt x="782" y="0"/>
                    <a:pt x="7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p68"/>
            <p:cNvSpPr/>
            <p:nvPr/>
          </p:nvSpPr>
          <p:spPr>
            <a:xfrm>
              <a:off x="4893713" y="3298821"/>
              <a:ext cx="35749" cy="40445"/>
            </a:xfrm>
            <a:custGeom>
              <a:avLst/>
              <a:gdLst/>
              <a:ahLst/>
              <a:cxnLst/>
              <a:rect l="l" t="t" r="r" b="b"/>
              <a:pathLst>
                <a:path w="944" h="1068" extrusionOk="0">
                  <a:moveTo>
                    <a:pt x="341" y="1"/>
                  </a:moveTo>
                  <a:cubicBezTo>
                    <a:pt x="170" y="1"/>
                    <a:pt x="1" y="129"/>
                    <a:pt x="80" y="328"/>
                  </a:cubicBezTo>
                  <a:cubicBezTo>
                    <a:pt x="147" y="661"/>
                    <a:pt x="380" y="928"/>
                    <a:pt x="714" y="1061"/>
                  </a:cubicBezTo>
                  <a:cubicBezTo>
                    <a:pt x="727" y="1066"/>
                    <a:pt x="741" y="1068"/>
                    <a:pt x="755" y="1068"/>
                  </a:cubicBezTo>
                  <a:cubicBezTo>
                    <a:pt x="846" y="1068"/>
                    <a:pt x="943" y="977"/>
                    <a:pt x="914" y="861"/>
                  </a:cubicBezTo>
                  <a:cubicBezTo>
                    <a:pt x="914" y="761"/>
                    <a:pt x="881" y="628"/>
                    <a:pt x="814" y="561"/>
                  </a:cubicBezTo>
                  <a:cubicBezTo>
                    <a:pt x="714" y="461"/>
                    <a:pt x="647" y="328"/>
                    <a:pt x="614" y="194"/>
                  </a:cubicBezTo>
                  <a:cubicBezTo>
                    <a:pt x="574" y="59"/>
                    <a:pt x="457" y="1"/>
                    <a:pt x="3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p68"/>
            <p:cNvSpPr/>
            <p:nvPr/>
          </p:nvSpPr>
          <p:spPr>
            <a:xfrm>
              <a:off x="4986421" y="3135596"/>
              <a:ext cx="55631" cy="24388"/>
            </a:xfrm>
            <a:custGeom>
              <a:avLst/>
              <a:gdLst/>
              <a:ahLst/>
              <a:cxnLst/>
              <a:rect l="l" t="t" r="r" b="b"/>
              <a:pathLst>
                <a:path w="1469" h="644" extrusionOk="0">
                  <a:moveTo>
                    <a:pt x="1101" y="1"/>
                  </a:moveTo>
                  <a:cubicBezTo>
                    <a:pt x="835" y="1"/>
                    <a:pt x="601" y="68"/>
                    <a:pt x="334" y="101"/>
                  </a:cubicBezTo>
                  <a:cubicBezTo>
                    <a:pt x="1" y="134"/>
                    <a:pt x="1" y="601"/>
                    <a:pt x="334" y="635"/>
                  </a:cubicBezTo>
                  <a:cubicBezTo>
                    <a:pt x="386" y="640"/>
                    <a:pt x="438" y="643"/>
                    <a:pt x="491" y="643"/>
                  </a:cubicBezTo>
                  <a:cubicBezTo>
                    <a:pt x="747" y="643"/>
                    <a:pt x="1014" y="578"/>
                    <a:pt x="1235" y="468"/>
                  </a:cubicBezTo>
                  <a:cubicBezTo>
                    <a:pt x="1468" y="334"/>
                    <a:pt x="1368" y="1"/>
                    <a:pt x="1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p68"/>
            <p:cNvSpPr/>
            <p:nvPr/>
          </p:nvSpPr>
          <p:spPr>
            <a:xfrm>
              <a:off x="4833006" y="2988808"/>
              <a:ext cx="53283" cy="70060"/>
            </a:xfrm>
            <a:custGeom>
              <a:avLst/>
              <a:gdLst/>
              <a:ahLst/>
              <a:cxnLst/>
              <a:rect l="l" t="t" r="r" b="b"/>
              <a:pathLst>
                <a:path w="1407" h="1850" extrusionOk="0">
                  <a:moveTo>
                    <a:pt x="224" y="1"/>
                  </a:moveTo>
                  <a:cubicBezTo>
                    <a:pt x="110" y="1"/>
                    <a:pt x="0" y="87"/>
                    <a:pt x="49" y="208"/>
                  </a:cubicBezTo>
                  <a:cubicBezTo>
                    <a:pt x="316" y="808"/>
                    <a:pt x="649" y="1342"/>
                    <a:pt x="1116" y="1809"/>
                  </a:cubicBezTo>
                  <a:cubicBezTo>
                    <a:pt x="1145" y="1837"/>
                    <a:pt x="1181" y="1849"/>
                    <a:pt x="1218" y="1849"/>
                  </a:cubicBezTo>
                  <a:cubicBezTo>
                    <a:pt x="1311" y="1849"/>
                    <a:pt x="1407" y="1771"/>
                    <a:pt x="1383" y="1675"/>
                  </a:cubicBezTo>
                  <a:cubicBezTo>
                    <a:pt x="1183" y="1042"/>
                    <a:pt x="816" y="474"/>
                    <a:pt x="349" y="41"/>
                  </a:cubicBezTo>
                  <a:cubicBezTo>
                    <a:pt x="312" y="13"/>
                    <a:pt x="268" y="1"/>
                    <a:pt x="2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68"/>
            <p:cNvSpPr/>
            <p:nvPr/>
          </p:nvSpPr>
          <p:spPr>
            <a:xfrm>
              <a:off x="4867582" y="3123856"/>
              <a:ext cx="31962" cy="39006"/>
            </a:xfrm>
            <a:custGeom>
              <a:avLst/>
              <a:gdLst/>
              <a:ahLst/>
              <a:cxnLst/>
              <a:rect l="l" t="t" r="r" b="b"/>
              <a:pathLst>
                <a:path w="844" h="1030" extrusionOk="0">
                  <a:moveTo>
                    <a:pt x="221" y="0"/>
                  </a:moveTo>
                  <a:cubicBezTo>
                    <a:pt x="96" y="0"/>
                    <a:pt x="0" y="149"/>
                    <a:pt x="103" y="278"/>
                  </a:cubicBezTo>
                  <a:cubicBezTo>
                    <a:pt x="237" y="444"/>
                    <a:pt x="370" y="678"/>
                    <a:pt x="437" y="911"/>
                  </a:cubicBezTo>
                  <a:cubicBezTo>
                    <a:pt x="464" y="993"/>
                    <a:pt x="540" y="1030"/>
                    <a:pt x="617" y="1030"/>
                  </a:cubicBezTo>
                  <a:cubicBezTo>
                    <a:pt x="730" y="1030"/>
                    <a:pt x="843" y="950"/>
                    <a:pt x="804" y="811"/>
                  </a:cubicBezTo>
                  <a:cubicBezTo>
                    <a:pt x="737" y="511"/>
                    <a:pt x="570" y="211"/>
                    <a:pt x="337" y="44"/>
                  </a:cubicBezTo>
                  <a:cubicBezTo>
                    <a:pt x="298" y="14"/>
                    <a:pt x="259" y="0"/>
                    <a:pt x="2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p68"/>
            <p:cNvSpPr/>
            <p:nvPr/>
          </p:nvSpPr>
          <p:spPr>
            <a:xfrm>
              <a:off x="4623389" y="3385469"/>
              <a:ext cx="78126" cy="43020"/>
            </a:xfrm>
            <a:custGeom>
              <a:avLst/>
              <a:gdLst/>
              <a:ahLst/>
              <a:cxnLst/>
              <a:rect l="l" t="t" r="r" b="b"/>
              <a:pathLst>
                <a:path w="2063" h="1136" extrusionOk="0">
                  <a:moveTo>
                    <a:pt x="289" y="0"/>
                  </a:moveTo>
                  <a:cubicBezTo>
                    <a:pt x="67" y="0"/>
                    <a:pt x="0" y="346"/>
                    <a:pt x="247" y="408"/>
                  </a:cubicBezTo>
                  <a:cubicBezTo>
                    <a:pt x="747" y="575"/>
                    <a:pt x="1247" y="808"/>
                    <a:pt x="1714" y="1108"/>
                  </a:cubicBezTo>
                  <a:cubicBezTo>
                    <a:pt x="1739" y="1127"/>
                    <a:pt x="1767" y="1135"/>
                    <a:pt x="1796" y="1135"/>
                  </a:cubicBezTo>
                  <a:cubicBezTo>
                    <a:pt x="1923" y="1135"/>
                    <a:pt x="2063" y="977"/>
                    <a:pt x="1981" y="842"/>
                  </a:cubicBezTo>
                  <a:cubicBezTo>
                    <a:pt x="1614" y="308"/>
                    <a:pt x="947" y="174"/>
                    <a:pt x="347" y="8"/>
                  </a:cubicBezTo>
                  <a:cubicBezTo>
                    <a:pt x="326" y="3"/>
                    <a:pt x="307" y="0"/>
                    <a:pt x="2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5" name="Google Shape;3285;p68"/>
            <p:cNvSpPr/>
            <p:nvPr/>
          </p:nvSpPr>
          <p:spPr>
            <a:xfrm>
              <a:off x="4357535" y="2492432"/>
              <a:ext cx="68052" cy="51617"/>
            </a:xfrm>
            <a:custGeom>
              <a:avLst/>
              <a:gdLst/>
              <a:ahLst/>
              <a:cxnLst/>
              <a:rect l="l" t="t" r="r" b="b"/>
              <a:pathLst>
                <a:path w="1797" h="1363" extrusionOk="0">
                  <a:moveTo>
                    <a:pt x="219" y="1"/>
                  </a:moveTo>
                  <a:cubicBezTo>
                    <a:pt x="79" y="1"/>
                    <a:pt x="1" y="150"/>
                    <a:pt x="61" y="272"/>
                  </a:cubicBezTo>
                  <a:cubicBezTo>
                    <a:pt x="228" y="572"/>
                    <a:pt x="495" y="839"/>
                    <a:pt x="795" y="1039"/>
                  </a:cubicBezTo>
                  <a:cubicBezTo>
                    <a:pt x="998" y="1191"/>
                    <a:pt x="1240" y="1363"/>
                    <a:pt x="1491" y="1363"/>
                  </a:cubicBezTo>
                  <a:cubicBezTo>
                    <a:pt x="1570" y="1363"/>
                    <a:pt x="1650" y="1346"/>
                    <a:pt x="1729" y="1306"/>
                  </a:cubicBezTo>
                  <a:cubicBezTo>
                    <a:pt x="1763" y="1306"/>
                    <a:pt x="1796" y="1239"/>
                    <a:pt x="1763" y="1206"/>
                  </a:cubicBezTo>
                  <a:cubicBezTo>
                    <a:pt x="1529" y="972"/>
                    <a:pt x="1296" y="772"/>
                    <a:pt x="1062" y="572"/>
                  </a:cubicBezTo>
                  <a:cubicBezTo>
                    <a:pt x="862" y="305"/>
                    <a:pt x="562" y="139"/>
                    <a:pt x="262" y="5"/>
                  </a:cubicBezTo>
                  <a:cubicBezTo>
                    <a:pt x="247" y="2"/>
                    <a:pt x="233" y="1"/>
                    <a:pt x="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6" name="Google Shape;3286;p68"/>
            <p:cNvSpPr/>
            <p:nvPr/>
          </p:nvSpPr>
          <p:spPr>
            <a:xfrm>
              <a:off x="4206012" y="2607522"/>
              <a:ext cx="110315" cy="99447"/>
            </a:xfrm>
            <a:custGeom>
              <a:avLst/>
              <a:gdLst/>
              <a:ahLst/>
              <a:cxnLst/>
              <a:rect l="l" t="t" r="r" b="b"/>
              <a:pathLst>
                <a:path w="2913" h="2626" extrusionOk="0">
                  <a:moveTo>
                    <a:pt x="2756" y="0"/>
                  </a:moveTo>
                  <a:cubicBezTo>
                    <a:pt x="2727" y="0"/>
                    <a:pt x="2694" y="11"/>
                    <a:pt x="2661" y="35"/>
                  </a:cubicBezTo>
                  <a:cubicBezTo>
                    <a:pt x="1761" y="802"/>
                    <a:pt x="727" y="1503"/>
                    <a:pt x="26" y="2537"/>
                  </a:cubicBezTo>
                  <a:cubicBezTo>
                    <a:pt x="1" y="2562"/>
                    <a:pt x="33" y="2626"/>
                    <a:pt x="80" y="2626"/>
                  </a:cubicBezTo>
                  <a:cubicBezTo>
                    <a:pt x="94" y="2626"/>
                    <a:pt x="110" y="2620"/>
                    <a:pt x="126" y="2603"/>
                  </a:cubicBezTo>
                  <a:cubicBezTo>
                    <a:pt x="1127" y="1936"/>
                    <a:pt x="2061" y="1102"/>
                    <a:pt x="2862" y="202"/>
                  </a:cubicBezTo>
                  <a:cubicBezTo>
                    <a:pt x="2912" y="101"/>
                    <a:pt x="2848" y="0"/>
                    <a:pt x="27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68"/>
            <p:cNvSpPr/>
            <p:nvPr/>
          </p:nvSpPr>
          <p:spPr>
            <a:xfrm>
              <a:off x="4121522" y="2556472"/>
              <a:ext cx="38779" cy="57979"/>
            </a:xfrm>
            <a:custGeom>
              <a:avLst/>
              <a:gdLst/>
              <a:ahLst/>
              <a:cxnLst/>
              <a:rect l="l" t="t" r="r" b="b"/>
              <a:pathLst>
                <a:path w="1024" h="1531" extrusionOk="0">
                  <a:moveTo>
                    <a:pt x="168" y="0"/>
                  </a:moveTo>
                  <a:cubicBezTo>
                    <a:pt x="82" y="0"/>
                    <a:pt x="0" y="60"/>
                    <a:pt x="22" y="149"/>
                  </a:cubicBezTo>
                  <a:cubicBezTo>
                    <a:pt x="122" y="682"/>
                    <a:pt x="423" y="1149"/>
                    <a:pt x="790" y="1516"/>
                  </a:cubicBezTo>
                  <a:cubicBezTo>
                    <a:pt x="799" y="1526"/>
                    <a:pt x="809" y="1530"/>
                    <a:pt x="819" y="1530"/>
                  </a:cubicBezTo>
                  <a:cubicBezTo>
                    <a:pt x="842" y="1530"/>
                    <a:pt x="866" y="1507"/>
                    <a:pt x="890" y="1483"/>
                  </a:cubicBezTo>
                  <a:cubicBezTo>
                    <a:pt x="1023" y="949"/>
                    <a:pt x="556" y="449"/>
                    <a:pt x="289" y="49"/>
                  </a:cubicBezTo>
                  <a:cubicBezTo>
                    <a:pt x="256" y="15"/>
                    <a:pt x="211"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68"/>
            <p:cNvSpPr/>
            <p:nvPr/>
          </p:nvSpPr>
          <p:spPr>
            <a:xfrm>
              <a:off x="4040251" y="2883110"/>
              <a:ext cx="82140" cy="25146"/>
            </a:xfrm>
            <a:custGeom>
              <a:avLst/>
              <a:gdLst/>
              <a:ahLst/>
              <a:cxnLst/>
              <a:rect l="l" t="t" r="r" b="b"/>
              <a:pathLst>
                <a:path w="2169" h="664" extrusionOk="0">
                  <a:moveTo>
                    <a:pt x="647" y="1"/>
                  </a:moveTo>
                  <a:cubicBezTo>
                    <a:pt x="467" y="1"/>
                    <a:pt x="284" y="22"/>
                    <a:pt x="100" y="63"/>
                  </a:cubicBezTo>
                  <a:cubicBezTo>
                    <a:pt x="0" y="63"/>
                    <a:pt x="0" y="263"/>
                    <a:pt x="134" y="263"/>
                  </a:cubicBezTo>
                  <a:cubicBezTo>
                    <a:pt x="801" y="330"/>
                    <a:pt x="1434" y="463"/>
                    <a:pt x="2068" y="664"/>
                  </a:cubicBezTo>
                  <a:cubicBezTo>
                    <a:pt x="2102" y="664"/>
                    <a:pt x="2168" y="597"/>
                    <a:pt x="2102" y="564"/>
                  </a:cubicBezTo>
                  <a:cubicBezTo>
                    <a:pt x="1701" y="188"/>
                    <a:pt x="1188"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68"/>
            <p:cNvSpPr/>
            <p:nvPr/>
          </p:nvSpPr>
          <p:spPr>
            <a:xfrm>
              <a:off x="3980869" y="3508626"/>
              <a:ext cx="106301" cy="36431"/>
            </a:xfrm>
            <a:custGeom>
              <a:avLst/>
              <a:gdLst/>
              <a:ahLst/>
              <a:cxnLst/>
              <a:rect l="l" t="t" r="r" b="b"/>
              <a:pathLst>
                <a:path w="2807" h="962" extrusionOk="0">
                  <a:moveTo>
                    <a:pt x="2617" y="0"/>
                  </a:moveTo>
                  <a:cubicBezTo>
                    <a:pt x="2592" y="0"/>
                    <a:pt x="2564" y="7"/>
                    <a:pt x="2535" y="25"/>
                  </a:cubicBezTo>
                  <a:cubicBezTo>
                    <a:pt x="1802" y="425"/>
                    <a:pt x="968" y="492"/>
                    <a:pt x="134" y="658"/>
                  </a:cubicBezTo>
                  <a:cubicBezTo>
                    <a:pt x="0" y="692"/>
                    <a:pt x="0" y="859"/>
                    <a:pt x="134" y="925"/>
                  </a:cubicBezTo>
                  <a:cubicBezTo>
                    <a:pt x="298" y="950"/>
                    <a:pt x="462" y="962"/>
                    <a:pt x="627" y="962"/>
                  </a:cubicBezTo>
                  <a:cubicBezTo>
                    <a:pt x="1366" y="962"/>
                    <a:pt x="2096" y="716"/>
                    <a:pt x="2669" y="225"/>
                  </a:cubicBezTo>
                  <a:cubicBezTo>
                    <a:pt x="2807" y="170"/>
                    <a:pt x="2739" y="0"/>
                    <a:pt x="26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0" name="Google Shape;3290;p68"/>
            <p:cNvSpPr/>
            <p:nvPr/>
          </p:nvSpPr>
          <p:spPr>
            <a:xfrm>
              <a:off x="4515836" y="3568462"/>
              <a:ext cx="101378" cy="61274"/>
            </a:xfrm>
            <a:custGeom>
              <a:avLst/>
              <a:gdLst/>
              <a:ahLst/>
              <a:cxnLst/>
              <a:rect l="l" t="t" r="r" b="b"/>
              <a:pathLst>
                <a:path w="2677" h="1618" extrusionOk="0">
                  <a:moveTo>
                    <a:pt x="171" y="1"/>
                  </a:moveTo>
                  <a:cubicBezTo>
                    <a:pt x="63" y="1"/>
                    <a:pt x="1" y="187"/>
                    <a:pt x="118" y="246"/>
                  </a:cubicBezTo>
                  <a:cubicBezTo>
                    <a:pt x="485" y="446"/>
                    <a:pt x="852" y="680"/>
                    <a:pt x="1185" y="913"/>
                  </a:cubicBezTo>
                  <a:cubicBezTo>
                    <a:pt x="1552" y="1213"/>
                    <a:pt x="1919" y="1447"/>
                    <a:pt x="2353" y="1614"/>
                  </a:cubicBezTo>
                  <a:cubicBezTo>
                    <a:pt x="2365" y="1616"/>
                    <a:pt x="2378" y="1617"/>
                    <a:pt x="2390" y="1617"/>
                  </a:cubicBezTo>
                  <a:cubicBezTo>
                    <a:pt x="2543" y="1617"/>
                    <a:pt x="2676" y="1434"/>
                    <a:pt x="2553" y="1280"/>
                  </a:cubicBezTo>
                  <a:cubicBezTo>
                    <a:pt x="2186" y="1013"/>
                    <a:pt x="1819" y="780"/>
                    <a:pt x="1385" y="580"/>
                  </a:cubicBezTo>
                  <a:cubicBezTo>
                    <a:pt x="1018" y="379"/>
                    <a:pt x="652" y="179"/>
                    <a:pt x="218" y="12"/>
                  </a:cubicBezTo>
                  <a:cubicBezTo>
                    <a:pt x="202" y="4"/>
                    <a:pt x="186" y="1"/>
                    <a:pt x="1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1" name="Google Shape;3291;p68"/>
            <p:cNvSpPr/>
            <p:nvPr/>
          </p:nvSpPr>
          <p:spPr>
            <a:xfrm>
              <a:off x="4526591" y="3495409"/>
              <a:ext cx="63167" cy="31432"/>
            </a:xfrm>
            <a:custGeom>
              <a:avLst/>
              <a:gdLst/>
              <a:ahLst/>
              <a:cxnLst/>
              <a:rect l="l" t="t" r="r" b="b"/>
              <a:pathLst>
                <a:path w="1668" h="830" extrusionOk="0">
                  <a:moveTo>
                    <a:pt x="297" y="0"/>
                  </a:moveTo>
                  <a:cubicBezTo>
                    <a:pt x="242" y="0"/>
                    <a:pt x="188" y="3"/>
                    <a:pt x="134" y="7"/>
                  </a:cubicBezTo>
                  <a:cubicBezTo>
                    <a:pt x="34" y="40"/>
                    <a:pt x="1" y="140"/>
                    <a:pt x="67" y="207"/>
                  </a:cubicBezTo>
                  <a:cubicBezTo>
                    <a:pt x="234" y="374"/>
                    <a:pt x="401" y="474"/>
                    <a:pt x="601" y="540"/>
                  </a:cubicBezTo>
                  <a:cubicBezTo>
                    <a:pt x="835" y="641"/>
                    <a:pt x="1035" y="741"/>
                    <a:pt x="1268" y="807"/>
                  </a:cubicBezTo>
                  <a:cubicBezTo>
                    <a:pt x="1303" y="823"/>
                    <a:pt x="1336" y="830"/>
                    <a:pt x="1365" y="830"/>
                  </a:cubicBezTo>
                  <a:cubicBezTo>
                    <a:pt x="1594" y="830"/>
                    <a:pt x="1667" y="425"/>
                    <a:pt x="1402" y="307"/>
                  </a:cubicBezTo>
                  <a:cubicBezTo>
                    <a:pt x="1051" y="103"/>
                    <a:pt x="676" y="0"/>
                    <a:pt x="2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68"/>
            <p:cNvSpPr/>
            <p:nvPr/>
          </p:nvSpPr>
          <p:spPr>
            <a:xfrm>
              <a:off x="4524319" y="2833006"/>
              <a:ext cx="59948" cy="52867"/>
            </a:xfrm>
            <a:custGeom>
              <a:avLst/>
              <a:gdLst/>
              <a:ahLst/>
              <a:cxnLst/>
              <a:rect l="l" t="t" r="r" b="b"/>
              <a:pathLst>
                <a:path w="1583" h="1396" extrusionOk="0">
                  <a:moveTo>
                    <a:pt x="1420" y="1"/>
                  </a:moveTo>
                  <a:cubicBezTo>
                    <a:pt x="1400" y="1"/>
                    <a:pt x="1380" y="6"/>
                    <a:pt x="1362" y="19"/>
                  </a:cubicBezTo>
                  <a:cubicBezTo>
                    <a:pt x="861" y="385"/>
                    <a:pt x="428" y="819"/>
                    <a:pt x="27" y="1319"/>
                  </a:cubicBezTo>
                  <a:cubicBezTo>
                    <a:pt x="0" y="1346"/>
                    <a:pt x="39" y="1395"/>
                    <a:pt x="90" y="1395"/>
                  </a:cubicBezTo>
                  <a:cubicBezTo>
                    <a:pt x="102" y="1395"/>
                    <a:pt x="115" y="1393"/>
                    <a:pt x="127" y="1386"/>
                  </a:cubicBezTo>
                  <a:cubicBezTo>
                    <a:pt x="628" y="1053"/>
                    <a:pt x="1095" y="652"/>
                    <a:pt x="1528" y="185"/>
                  </a:cubicBezTo>
                  <a:cubicBezTo>
                    <a:pt x="1583" y="104"/>
                    <a:pt x="1505" y="1"/>
                    <a:pt x="14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68"/>
            <p:cNvSpPr/>
            <p:nvPr/>
          </p:nvSpPr>
          <p:spPr>
            <a:xfrm>
              <a:off x="4525341" y="3025202"/>
              <a:ext cx="35408" cy="12876"/>
            </a:xfrm>
            <a:custGeom>
              <a:avLst/>
              <a:gdLst/>
              <a:ahLst/>
              <a:cxnLst/>
              <a:rect l="l" t="t" r="r" b="b"/>
              <a:pathLst>
                <a:path w="935" h="340" extrusionOk="0">
                  <a:moveTo>
                    <a:pt x="376" y="0"/>
                  </a:moveTo>
                  <a:cubicBezTo>
                    <a:pt x="318" y="0"/>
                    <a:pt x="259" y="4"/>
                    <a:pt x="200" y="14"/>
                  </a:cubicBezTo>
                  <a:cubicBezTo>
                    <a:pt x="0" y="14"/>
                    <a:pt x="0" y="314"/>
                    <a:pt x="200" y="314"/>
                  </a:cubicBezTo>
                  <a:cubicBezTo>
                    <a:pt x="300" y="331"/>
                    <a:pt x="401" y="339"/>
                    <a:pt x="501" y="339"/>
                  </a:cubicBezTo>
                  <a:cubicBezTo>
                    <a:pt x="601" y="339"/>
                    <a:pt x="701" y="331"/>
                    <a:pt x="801" y="314"/>
                  </a:cubicBezTo>
                  <a:cubicBezTo>
                    <a:pt x="934" y="281"/>
                    <a:pt x="934" y="81"/>
                    <a:pt x="801" y="47"/>
                  </a:cubicBezTo>
                  <a:cubicBezTo>
                    <a:pt x="659" y="24"/>
                    <a:pt x="518"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68"/>
            <p:cNvSpPr/>
            <p:nvPr/>
          </p:nvSpPr>
          <p:spPr>
            <a:xfrm>
              <a:off x="4176662" y="3496924"/>
              <a:ext cx="94561" cy="39536"/>
            </a:xfrm>
            <a:custGeom>
              <a:avLst/>
              <a:gdLst/>
              <a:ahLst/>
              <a:cxnLst/>
              <a:rect l="l" t="t" r="r" b="b"/>
              <a:pathLst>
                <a:path w="2497" h="1044" extrusionOk="0">
                  <a:moveTo>
                    <a:pt x="67" y="0"/>
                  </a:moveTo>
                  <a:cubicBezTo>
                    <a:pt x="34" y="0"/>
                    <a:pt x="1" y="33"/>
                    <a:pt x="67" y="67"/>
                  </a:cubicBezTo>
                  <a:cubicBezTo>
                    <a:pt x="835" y="367"/>
                    <a:pt x="1635" y="734"/>
                    <a:pt x="2436" y="1034"/>
                  </a:cubicBezTo>
                  <a:cubicBezTo>
                    <a:pt x="2442" y="1041"/>
                    <a:pt x="2449" y="1043"/>
                    <a:pt x="2454" y="1043"/>
                  </a:cubicBezTo>
                  <a:cubicBezTo>
                    <a:pt x="2479" y="1043"/>
                    <a:pt x="2496" y="994"/>
                    <a:pt x="2469" y="967"/>
                  </a:cubicBezTo>
                  <a:cubicBezTo>
                    <a:pt x="1669" y="601"/>
                    <a:pt x="868" y="267"/>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68"/>
            <p:cNvSpPr/>
            <p:nvPr/>
          </p:nvSpPr>
          <p:spPr>
            <a:xfrm>
              <a:off x="4189652" y="3405693"/>
              <a:ext cx="84034" cy="33326"/>
            </a:xfrm>
            <a:custGeom>
              <a:avLst/>
              <a:gdLst/>
              <a:ahLst/>
              <a:cxnLst/>
              <a:rect l="l" t="t" r="r" b="b"/>
              <a:pathLst>
                <a:path w="2219" h="880" extrusionOk="0">
                  <a:moveTo>
                    <a:pt x="44" y="1"/>
                  </a:moveTo>
                  <a:cubicBezTo>
                    <a:pt x="17" y="1"/>
                    <a:pt x="1" y="74"/>
                    <a:pt x="58" y="74"/>
                  </a:cubicBezTo>
                  <a:cubicBezTo>
                    <a:pt x="725" y="374"/>
                    <a:pt x="1392" y="641"/>
                    <a:pt x="2093" y="875"/>
                  </a:cubicBezTo>
                  <a:cubicBezTo>
                    <a:pt x="2104" y="878"/>
                    <a:pt x="2114" y="880"/>
                    <a:pt x="2123" y="880"/>
                  </a:cubicBezTo>
                  <a:cubicBezTo>
                    <a:pt x="2199" y="880"/>
                    <a:pt x="2219" y="771"/>
                    <a:pt x="2159" y="741"/>
                  </a:cubicBezTo>
                  <a:cubicBezTo>
                    <a:pt x="1459" y="441"/>
                    <a:pt x="758" y="208"/>
                    <a:pt x="58" y="7"/>
                  </a:cubicBezTo>
                  <a:cubicBezTo>
                    <a:pt x="53" y="3"/>
                    <a:pt x="48" y="1"/>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68"/>
            <p:cNvSpPr/>
            <p:nvPr/>
          </p:nvSpPr>
          <p:spPr>
            <a:xfrm>
              <a:off x="4203210" y="3257995"/>
              <a:ext cx="89373" cy="33363"/>
            </a:xfrm>
            <a:custGeom>
              <a:avLst/>
              <a:gdLst/>
              <a:ahLst/>
              <a:cxnLst/>
              <a:rect l="l" t="t" r="r" b="b"/>
              <a:pathLst>
                <a:path w="2360" h="881" extrusionOk="0">
                  <a:moveTo>
                    <a:pt x="2170" y="0"/>
                  </a:moveTo>
                  <a:cubicBezTo>
                    <a:pt x="2158" y="0"/>
                    <a:pt x="2147" y="2"/>
                    <a:pt x="2135" y="5"/>
                  </a:cubicBezTo>
                  <a:cubicBezTo>
                    <a:pt x="1801" y="71"/>
                    <a:pt x="1501" y="171"/>
                    <a:pt x="1201" y="338"/>
                  </a:cubicBezTo>
                  <a:cubicBezTo>
                    <a:pt x="902" y="548"/>
                    <a:pt x="548" y="677"/>
                    <a:pt x="189" y="677"/>
                  </a:cubicBezTo>
                  <a:cubicBezTo>
                    <a:pt x="149" y="677"/>
                    <a:pt x="108" y="675"/>
                    <a:pt x="67" y="672"/>
                  </a:cubicBezTo>
                  <a:cubicBezTo>
                    <a:pt x="34" y="672"/>
                    <a:pt x="0" y="738"/>
                    <a:pt x="34" y="772"/>
                  </a:cubicBezTo>
                  <a:cubicBezTo>
                    <a:pt x="218" y="847"/>
                    <a:pt x="416" y="881"/>
                    <a:pt x="617" y="881"/>
                  </a:cubicBezTo>
                  <a:cubicBezTo>
                    <a:pt x="1215" y="881"/>
                    <a:pt x="1844" y="587"/>
                    <a:pt x="2268" y="238"/>
                  </a:cubicBezTo>
                  <a:cubicBezTo>
                    <a:pt x="2360" y="147"/>
                    <a:pt x="2285" y="0"/>
                    <a:pt x="21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68"/>
            <p:cNvSpPr/>
            <p:nvPr/>
          </p:nvSpPr>
          <p:spPr>
            <a:xfrm>
              <a:off x="4204460" y="3143208"/>
              <a:ext cx="88464" cy="45482"/>
            </a:xfrm>
            <a:custGeom>
              <a:avLst/>
              <a:gdLst/>
              <a:ahLst/>
              <a:cxnLst/>
              <a:rect l="l" t="t" r="r" b="b"/>
              <a:pathLst>
                <a:path w="2336" h="1201" extrusionOk="0">
                  <a:moveTo>
                    <a:pt x="2202" y="0"/>
                  </a:moveTo>
                  <a:cubicBezTo>
                    <a:pt x="1802" y="67"/>
                    <a:pt x="1435" y="200"/>
                    <a:pt x="1135" y="434"/>
                  </a:cubicBezTo>
                  <a:cubicBezTo>
                    <a:pt x="768" y="667"/>
                    <a:pt x="401" y="867"/>
                    <a:pt x="67" y="1101"/>
                  </a:cubicBezTo>
                  <a:cubicBezTo>
                    <a:pt x="1" y="1134"/>
                    <a:pt x="34" y="1201"/>
                    <a:pt x="67" y="1201"/>
                  </a:cubicBezTo>
                  <a:cubicBezTo>
                    <a:pt x="935" y="1201"/>
                    <a:pt x="1735" y="834"/>
                    <a:pt x="2302" y="200"/>
                  </a:cubicBezTo>
                  <a:cubicBezTo>
                    <a:pt x="2336" y="100"/>
                    <a:pt x="2302" y="0"/>
                    <a:pt x="22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68"/>
            <p:cNvSpPr/>
            <p:nvPr/>
          </p:nvSpPr>
          <p:spPr>
            <a:xfrm>
              <a:off x="4205710" y="2884208"/>
              <a:ext cx="81345" cy="53018"/>
            </a:xfrm>
            <a:custGeom>
              <a:avLst/>
              <a:gdLst/>
              <a:ahLst/>
              <a:cxnLst/>
              <a:rect l="l" t="t" r="r" b="b"/>
              <a:pathLst>
                <a:path w="2148" h="1400" extrusionOk="0">
                  <a:moveTo>
                    <a:pt x="68" y="1"/>
                  </a:moveTo>
                  <a:cubicBezTo>
                    <a:pt x="34" y="1"/>
                    <a:pt x="1" y="68"/>
                    <a:pt x="34" y="101"/>
                  </a:cubicBezTo>
                  <a:cubicBezTo>
                    <a:pt x="268" y="334"/>
                    <a:pt x="535" y="535"/>
                    <a:pt x="835" y="701"/>
                  </a:cubicBezTo>
                  <a:cubicBezTo>
                    <a:pt x="1168" y="935"/>
                    <a:pt x="1502" y="1168"/>
                    <a:pt x="1836" y="1368"/>
                  </a:cubicBezTo>
                  <a:cubicBezTo>
                    <a:pt x="1871" y="1390"/>
                    <a:pt x="1907" y="1399"/>
                    <a:pt x="1940" y="1399"/>
                  </a:cubicBezTo>
                  <a:cubicBezTo>
                    <a:pt x="2061" y="1399"/>
                    <a:pt x="2148" y="1273"/>
                    <a:pt x="2069" y="1168"/>
                  </a:cubicBezTo>
                  <a:cubicBezTo>
                    <a:pt x="1602" y="501"/>
                    <a:pt x="868" y="68"/>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68"/>
            <p:cNvSpPr/>
            <p:nvPr/>
          </p:nvSpPr>
          <p:spPr>
            <a:xfrm>
              <a:off x="4320118" y="2958738"/>
              <a:ext cx="135764" cy="45936"/>
            </a:xfrm>
            <a:custGeom>
              <a:avLst/>
              <a:gdLst/>
              <a:ahLst/>
              <a:cxnLst/>
              <a:rect l="l" t="t" r="r" b="b"/>
              <a:pathLst>
                <a:path w="3585" h="1213" extrusionOk="0">
                  <a:moveTo>
                    <a:pt x="3485" y="1"/>
                  </a:moveTo>
                  <a:cubicBezTo>
                    <a:pt x="2317" y="1"/>
                    <a:pt x="1150" y="301"/>
                    <a:pt x="149" y="935"/>
                  </a:cubicBezTo>
                  <a:cubicBezTo>
                    <a:pt x="0" y="994"/>
                    <a:pt x="63" y="1212"/>
                    <a:pt x="197" y="1212"/>
                  </a:cubicBezTo>
                  <a:cubicBezTo>
                    <a:pt x="213" y="1212"/>
                    <a:pt x="231" y="1209"/>
                    <a:pt x="249" y="1202"/>
                  </a:cubicBezTo>
                  <a:cubicBezTo>
                    <a:pt x="1383" y="968"/>
                    <a:pt x="2450" y="601"/>
                    <a:pt x="3518" y="134"/>
                  </a:cubicBezTo>
                  <a:cubicBezTo>
                    <a:pt x="3585" y="101"/>
                    <a:pt x="3551" y="34"/>
                    <a:pt x="348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68"/>
            <p:cNvSpPr/>
            <p:nvPr/>
          </p:nvSpPr>
          <p:spPr>
            <a:xfrm>
              <a:off x="4330798" y="3087349"/>
              <a:ext cx="77028" cy="28440"/>
            </a:xfrm>
            <a:custGeom>
              <a:avLst/>
              <a:gdLst/>
              <a:ahLst/>
              <a:cxnLst/>
              <a:rect l="l" t="t" r="r" b="b"/>
              <a:pathLst>
                <a:path w="2034" h="751" extrusionOk="0">
                  <a:moveTo>
                    <a:pt x="408" y="0"/>
                  </a:moveTo>
                  <a:cubicBezTo>
                    <a:pt x="361" y="0"/>
                    <a:pt x="314" y="2"/>
                    <a:pt x="267" y="7"/>
                  </a:cubicBezTo>
                  <a:cubicBezTo>
                    <a:pt x="100" y="7"/>
                    <a:pt x="0" y="241"/>
                    <a:pt x="167" y="308"/>
                  </a:cubicBezTo>
                  <a:cubicBezTo>
                    <a:pt x="734" y="574"/>
                    <a:pt x="1368" y="741"/>
                    <a:pt x="2002" y="741"/>
                  </a:cubicBezTo>
                  <a:cubicBezTo>
                    <a:pt x="2008" y="748"/>
                    <a:pt x="2014" y="751"/>
                    <a:pt x="2018" y="751"/>
                  </a:cubicBezTo>
                  <a:cubicBezTo>
                    <a:pt x="2034" y="751"/>
                    <a:pt x="2028" y="708"/>
                    <a:pt x="2002" y="708"/>
                  </a:cubicBezTo>
                  <a:cubicBezTo>
                    <a:pt x="1539" y="368"/>
                    <a:pt x="990" y="0"/>
                    <a:pt x="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68"/>
            <p:cNvSpPr/>
            <p:nvPr/>
          </p:nvSpPr>
          <p:spPr>
            <a:xfrm>
              <a:off x="4360148" y="2699776"/>
              <a:ext cx="57487" cy="72559"/>
            </a:xfrm>
            <a:custGeom>
              <a:avLst/>
              <a:gdLst/>
              <a:ahLst/>
              <a:cxnLst/>
              <a:rect l="l" t="t" r="r" b="b"/>
              <a:pathLst>
                <a:path w="1518" h="1916" extrusionOk="0">
                  <a:moveTo>
                    <a:pt x="240" y="0"/>
                  </a:moveTo>
                  <a:cubicBezTo>
                    <a:pt x="112" y="0"/>
                    <a:pt x="0" y="114"/>
                    <a:pt x="26" y="268"/>
                  </a:cubicBezTo>
                  <a:cubicBezTo>
                    <a:pt x="159" y="568"/>
                    <a:pt x="326" y="868"/>
                    <a:pt x="560" y="1101"/>
                  </a:cubicBezTo>
                  <a:cubicBezTo>
                    <a:pt x="826" y="1402"/>
                    <a:pt x="1160" y="1635"/>
                    <a:pt x="1460" y="1902"/>
                  </a:cubicBezTo>
                  <a:cubicBezTo>
                    <a:pt x="1460" y="1912"/>
                    <a:pt x="1466" y="1916"/>
                    <a:pt x="1473" y="1916"/>
                  </a:cubicBezTo>
                  <a:cubicBezTo>
                    <a:pt x="1491" y="1916"/>
                    <a:pt x="1517" y="1892"/>
                    <a:pt x="1494" y="1869"/>
                  </a:cubicBezTo>
                  <a:cubicBezTo>
                    <a:pt x="1460" y="1502"/>
                    <a:pt x="1327" y="1135"/>
                    <a:pt x="1160" y="801"/>
                  </a:cubicBezTo>
                  <a:cubicBezTo>
                    <a:pt x="926" y="501"/>
                    <a:pt x="660" y="234"/>
                    <a:pt x="359" y="34"/>
                  </a:cubicBezTo>
                  <a:cubicBezTo>
                    <a:pt x="320" y="11"/>
                    <a:pt x="280"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68"/>
            <p:cNvSpPr/>
            <p:nvPr/>
          </p:nvSpPr>
          <p:spPr>
            <a:xfrm>
              <a:off x="4344696" y="3213346"/>
              <a:ext cx="85700" cy="54040"/>
            </a:xfrm>
            <a:custGeom>
              <a:avLst/>
              <a:gdLst/>
              <a:ahLst/>
              <a:cxnLst/>
              <a:rect l="l" t="t" r="r" b="b"/>
              <a:pathLst>
                <a:path w="2263" h="1427" extrusionOk="0">
                  <a:moveTo>
                    <a:pt x="306" y="0"/>
                  </a:moveTo>
                  <a:cubicBezTo>
                    <a:pt x="260" y="0"/>
                    <a:pt x="214" y="5"/>
                    <a:pt x="167" y="16"/>
                  </a:cubicBezTo>
                  <a:cubicBezTo>
                    <a:pt x="67" y="49"/>
                    <a:pt x="0" y="183"/>
                    <a:pt x="67" y="283"/>
                  </a:cubicBezTo>
                  <a:cubicBezTo>
                    <a:pt x="234" y="617"/>
                    <a:pt x="734" y="750"/>
                    <a:pt x="1068" y="950"/>
                  </a:cubicBezTo>
                  <a:cubicBezTo>
                    <a:pt x="1401" y="1150"/>
                    <a:pt x="1768" y="1317"/>
                    <a:pt x="2168" y="1417"/>
                  </a:cubicBezTo>
                  <a:cubicBezTo>
                    <a:pt x="2175" y="1423"/>
                    <a:pt x="2182" y="1426"/>
                    <a:pt x="2190" y="1426"/>
                  </a:cubicBezTo>
                  <a:cubicBezTo>
                    <a:pt x="2224" y="1426"/>
                    <a:pt x="2262" y="1377"/>
                    <a:pt x="2235" y="1350"/>
                  </a:cubicBezTo>
                  <a:cubicBezTo>
                    <a:pt x="1935" y="1050"/>
                    <a:pt x="1635" y="783"/>
                    <a:pt x="1301" y="550"/>
                  </a:cubicBezTo>
                  <a:cubicBezTo>
                    <a:pt x="1033" y="341"/>
                    <a:pt x="686" y="0"/>
                    <a:pt x="3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68"/>
            <p:cNvSpPr/>
            <p:nvPr/>
          </p:nvSpPr>
          <p:spPr>
            <a:xfrm>
              <a:off x="4349733" y="3364072"/>
              <a:ext cx="82140" cy="22305"/>
            </a:xfrm>
            <a:custGeom>
              <a:avLst/>
              <a:gdLst/>
              <a:ahLst/>
              <a:cxnLst/>
              <a:rect l="l" t="t" r="r" b="b"/>
              <a:pathLst>
                <a:path w="2169" h="589" extrusionOk="0">
                  <a:moveTo>
                    <a:pt x="426" y="1"/>
                  </a:moveTo>
                  <a:cubicBezTo>
                    <a:pt x="362" y="1"/>
                    <a:pt x="298" y="2"/>
                    <a:pt x="234" y="6"/>
                  </a:cubicBezTo>
                  <a:cubicBezTo>
                    <a:pt x="34" y="6"/>
                    <a:pt x="1" y="272"/>
                    <a:pt x="167" y="339"/>
                  </a:cubicBezTo>
                  <a:cubicBezTo>
                    <a:pt x="551" y="501"/>
                    <a:pt x="947" y="589"/>
                    <a:pt x="1341" y="589"/>
                  </a:cubicBezTo>
                  <a:cubicBezTo>
                    <a:pt x="1597" y="589"/>
                    <a:pt x="1852" y="552"/>
                    <a:pt x="2102" y="473"/>
                  </a:cubicBezTo>
                  <a:cubicBezTo>
                    <a:pt x="2169" y="473"/>
                    <a:pt x="2169" y="373"/>
                    <a:pt x="2102" y="373"/>
                  </a:cubicBezTo>
                  <a:cubicBezTo>
                    <a:pt x="1562" y="133"/>
                    <a:pt x="996" y="1"/>
                    <a:pt x="4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68"/>
            <p:cNvSpPr/>
            <p:nvPr/>
          </p:nvSpPr>
          <p:spPr>
            <a:xfrm>
              <a:off x="4538293" y="3301055"/>
              <a:ext cx="20753" cy="35939"/>
            </a:xfrm>
            <a:custGeom>
              <a:avLst/>
              <a:gdLst/>
              <a:ahLst/>
              <a:cxnLst/>
              <a:rect l="l" t="t" r="r" b="b"/>
              <a:pathLst>
                <a:path w="548" h="949" extrusionOk="0">
                  <a:moveTo>
                    <a:pt x="477" y="0"/>
                  </a:moveTo>
                  <a:cubicBezTo>
                    <a:pt x="458" y="0"/>
                    <a:pt x="437" y="11"/>
                    <a:pt x="425" y="35"/>
                  </a:cubicBezTo>
                  <a:cubicBezTo>
                    <a:pt x="325" y="335"/>
                    <a:pt x="192" y="602"/>
                    <a:pt x="25" y="869"/>
                  </a:cubicBezTo>
                  <a:cubicBezTo>
                    <a:pt x="1" y="918"/>
                    <a:pt x="48" y="949"/>
                    <a:pt x="88" y="949"/>
                  </a:cubicBezTo>
                  <a:cubicBezTo>
                    <a:pt x="103" y="949"/>
                    <a:pt x="116" y="945"/>
                    <a:pt x="125" y="936"/>
                  </a:cubicBezTo>
                  <a:cubicBezTo>
                    <a:pt x="292" y="669"/>
                    <a:pt x="425" y="402"/>
                    <a:pt x="526" y="102"/>
                  </a:cubicBezTo>
                  <a:cubicBezTo>
                    <a:pt x="547" y="37"/>
                    <a:pt x="513" y="0"/>
                    <a:pt x="4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68"/>
            <p:cNvSpPr/>
            <p:nvPr/>
          </p:nvSpPr>
          <p:spPr>
            <a:xfrm>
              <a:off x="4337425" y="3491849"/>
              <a:ext cx="80549" cy="48171"/>
            </a:xfrm>
            <a:custGeom>
              <a:avLst/>
              <a:gdLst/>
              <a:ahLst/>
              <a:cxnLst/>
              <a:rect l="l" t="t" r="r" b="b"/>
              <a:pathLst>
                <a:path w="2127" h="1272" extrusionOk="0">
                  <a:moveTo>
                    <a:pt x="2060" y="1"/>
                  </a:moveTo>
                  <a:cubicBezTo>
                    <a:pt x="1326" y="101"/>
                    <a:pt x="659" y="401"/>
                    <a:pt x="125" y="935"/>
                  </a:cubicBezTo>
                  <a:cubicBezTo>
                    <a:pt x="1" y="1059"/>
                    <a:pt x="109" y="1271"/>
                    <a:pt x="287" y="1271"/>
                  </a:cubicBezTo>
                  <a:cubicBezTo>
                    <a:pt x="300" y="1271"/>
                    <a:pt x="313" y="1270"/>
                    <a:pt x="326" y="1268"/>
                  </a:cubicBezTo>
                  <a:cubicBezTo>
                    <a:pt x="993" y="1035"/>
                    <a:pt x="1627" y="634"/>
                    <a:pt x="2094" y="101"/>
                  </a:cubicBezTo>
                  <a:cubicBezTo>
                    <a:pt x="2127" y="67"/>
                    <a:pt x="2094" y="1"/>
                    <a:pt x="20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68"/>
            <p:cNvSpPr/>
            <p:nvPr/>
          </p:nvSpPr>
          <p:spPr>
            <a:xfrm>
              <a:off x="3805261" y="3778230"/>
              <a:ext cx="1076303" cy="843100"/>
            </a:xfrm>
            <a:custGeom>
              <a:avLst/>
              <a:gdLst/>
              <a:ahLst/>
              <a:cxnLst/>
              <a:rect l="l" t="t" r="r" b="b"/>
              <a:pathLst>
                <a:path w="28421" h="22263" extrusionOk="0">
                  <a:moveTo>
                    <a:pt x="9151" y="1"/>
                  </a:moveTo>
                  <a:cubicBezTo>
                    <a:pt x="4863" y="1"/>
                    <a:pt x="1301" y="218"/>
                    <a:pt x="368" y="878"/>
                  </a:cubicBezTo>
                  <a:cubicBezTo>
                    <a:pt x="1" y="1145"/>
                    <a:pt x="1735" y="18124"/>
                    <a:pt x="4404" y="20859"/>
                  </a:cubicBezTo>
                  <a:cubicBezTo>
                    <a:pt x="5125" y="21599"/>
                    <a:pt x="10235" y="22263"/>
                    <a:pt x="15056" y="22263"/>
                  </a:cubicBezTo>
                  <a:cubicBezTo>
                    <a:pt x="18713" y="22263"/>
                    <a:pt x="22203" y="21881"/>
                    <a:pt x="23484" y="20859"/>
                  </a:cubicBezTo>
                  <a:cubicBezTo>
                    <a:pt x="26453" y="18491"/>
                    <a:pt x="28421" y="811"/>
                    <a:pt x="28421" y="811"/>
                  </a:cubicBezTo>
                  <a:cubicBezTo>
                    <a:pt x="28421" y="811"/>
                    <a:pt x="17432" y="1"/>
                    <a:pt x="91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68"/>
            <p:cNvSpPr/>
            <p:nvPr/>
          </p:nvSpPr>
          <p:spPr>
            <a:xfrm>
              <a:off x="3720619" y="3600880"/>
              <a:ext cx="1248119" cy="315154"/>
            </a:xfrm>
            <a:custGeom>
              <a:avLst/>
              <a:gdLst/>
              <a:ahLst/>
              <a:cxnLst/>
              <a:rect l="l" t="t" r="r" b="b"/>
              <a:pathLst>
                <a:path w="32958" h="8322" extrusionOk="0">
                  <a:moveTo>
                    <a:pt x="10250" y="1"/>
                  </a:moveTo>
                  <a:cubicBezTo>
                    <a:pt x="5563" y="1"/>
                    <a:pt x="1839" y="107"/>
                    <a:pt x="1368" y="424"/>
                  </a:cubicBezTo>
                  <a:cubicBezTo>
                    <a:pt x="1" y="1325"/>
                    <a:pt x="701" y="5328"/>
                    <a:pt x="1769" y="6695"/>
                  </a:cubicBezTo>
                  <a:cubicBezTo>
                    <a:pt x="2501" y="7626"/>
                    <a:pt x="12414" y="8321"/>
                    <a:pt x="20601" y="8321"/>
                  </a:cubicBezTo>
                  <a:cubicBezTo>
                    <a:pt x="26206" y="8321"/>
                    <a:pt x="31002" y="7995"/>
                    <a:pt x="31490" y="7196"/>
                  </a:cubicBezTo>
                  <a:cubicBezTo>
                    <a:pt x="32657" y="5227"/>
                    <a:pt x="32958" y="524"/>
                    <a:pt x="31590" y="424"/>
                  </a:cubicBezTo>
                  <a:cubicBezTo>
                    <a:pt x="30726" y="359"/>
                    <a:pt x="18864" y="1"/>
                    <a:pt x="10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08" name="Google Shape;3308;p68" descr="n28 SP Ly k27"/>
          <p:cNvGrpSpPr/>
          <p:nvPr/>
        </p:nvGrpSpPr>
        <p:grpSpPr>
          <a:xfrm rot="354580">
            <a:off x="1399574" y="1288124"/>
            <a:ext cx="697628" cy="1463642"/>
            <a:chOff x="4303600" y="-2397000"/>
            <a:chExt cx="1138321" cy="2388227"/>
          </a:xfrm>
        </p:grpSpPr>
        <p:sp>
          <p:nvSpPr>
            <p:cNvPr id="3309" name="Google Shape;3309;p68"/>
            <p:cNvSpPr/>
            <p:nvPr/>
          </p:nvSpPr>
          <p:spPr>
            <a:xfrm>
              <a:off x="4303600" y="-2397000"/>
              <a:ext cx="1138321" cy="2388227"/>
            </a:xfrm>
            <a:custGeom>
              <a:avLst/>
              <a:gdLst/>
              <a:ahLst/>
              <a:cxnLst/>
              <a:rect l="l" t="t" r="r" b="b"/>
              <a:pathLst>
                <a:path w="17771" h="37284" fill="none" extrusionOk="0">
                  <a:moveTo>
                    <a:pt x="12014" y="20279"/>
                  </a:moveTo>
                  <a:cubicBezTo>
                    <a:pt x="10668" y="21335"/>
                    <a:pt x="9532" y="22629"/>
                    <a:pt x="8635" y="24081"/>
                  </a:cubicBezTo>
                  <a:cubicBezTo>
                    <a:pt x="9215" y="20121"/>
                    <a:pt x="9770" y="16213"/>
                    <a:pt x="10008" y="14734"/>
                  </a:cubicBezTo>
                  <a:cubicBezTo>
                    <a:pt x="11460" y="14312"/>
                    <a:pt x="15236" y="13018"/>
                    <a:pt x="15922" y="10721"/>
                  </a:cubicBezTo>
                  <a:cubicBezTo>
                    <a:pt x="16662" y="8238"/>
                    <a:pt x="16371" y="6100"/>
                    <a:pt x="14259" y="5492"/>
                  </a:cubicBezTo>
                  <a:cubicBezTo>
                    <a:pt x="14391" y="4595"/>
                    <a:pt x="14470" y="2614"/>
                    <a:pt x="12859" y="1954"/>
                  </a:cubicBezTo>
                  <a:cubicBezTo>
                    <a:pt x="12516" y="1822"/>
                    <a:pt x="12173" y="1743"/>
                    <a:pt x="11803" y="1743"/>
                  </a:cubicBezTo>
                  <a:cubicBezTo>
                    <a:pt x="11433" y="792"/>
                    <a:pt x="10588" y="159"/>
                    <a:pt x="9585" y="79"/>
                  </a:cubicBezTo>
                  <a:cubicBezTo>
                    <a:pt x="8397" y="0"/>
                    <a:pt x="7737" y="871"/>
                    <a:pt x="7420" y="1532"/>
                  </a:cubicBezTo>
                  <a:cubicBezTo>
                    <a:pt x="6892" y="1426"/>
                    <a:pt x="6364" y="1479"/>
                    <a:pt x="5888" y="1716"/>
                  </a:cubicBezTo>
                  <a:cubicBezTo>
                    <a:pt x="4647" y="2297"/>
                    <a:pt x="4647" y="4119"/>
                    <a:pt x="4832" y="5334"/>
                  </a:cubicBezTo>
                  <a:cubicBezTo>
                    <a:pt x="2297" y="5730"/>
                    <a:pt x="2403" y="9453"/>
                    <a:pt x="4198" y="11354"/>
                  </a:cubicBezTo>
                  <a:cubicBezTo>
                    <a:pt x="5519" y="12754"/>
                    <a:pt x="7631" y="13942"/>
                    <a:pt x="8714" y="14523"/>
                  </a:cubicBezTo>
                  <a:cubicBezTo>
                    <a:pt x="8450" y="16213"/>
                    <a:pt x="7842" y="20411"/>
                    <a:pt x="7235" y="24742"/>
                  </a:cubicBezTo>
                  <a:cubicBezTo>
                    <a:pt x="6892" y="23553"/>
                    <a:pt x="6047" y="20939"/>
                    <a:pt x="4251" y="18800"/>
                  </a:cubicBezTo>
                  <a:cubicBezTo>
                    <a:pt x="1848" y="15922"/>
                    <a:pt x="0" y="16160"/>
                    <a:pt x="0" y="16160"/>
                  </a:cubicBezTo>
                  <a:cubicBezTo>
                    <a:pt x="0" y="16160"/>
                    <a:pt x="211" y="20860"/>
                    <a:pt x="2878" y="23606"/>
                  </a:cubicBezTo>
                  <a:cubicBezTo>
                    <a:pt x="4938" y="25771"/>
                    <a:pt x="6496" y="25666"/>
                    <a:pt x="7129" y="25507"/>
                  </a:cubicBezTo>
                  <a:cubicBezTo>
                    <a:pt x="6337" y="31237"/>
                    <a:pt x="5624" y="36941"/>
                    <a:pt x="5941" y="37073"/>
                  </a:cubicBezTo>
                  <a:cubicBezTo>
                    <a:pt x="6575" y="37284"/>
                    <a:pt x="6892" y="36413"/>
                    <a:pt x="7103" y="34749"/>
                  </a:cubicBezTo>
                  <a:cubicBezTo>
                    <a:pt x="7209" y="34036"/>
                    <a:pt x="7816" y="29864"/>
                    <a:pt x="8450" y="25455"/>
                  </a:cubicBezTo>
                  <a:cubicBezTo>
                    <a:pt x="9189" y="25507"/>
                    <a:pt x="10826" y="25375"/>
                    <a:pt x="13335" y="24266"/>
                  </a:cubicBezTo>
                  <a:cubicBezTo>
                    <a:pt x="16873" y="22708"/>
                    <a:pt x="17771" y="17903"/>
                    <a:pt x="17771" y="17903"/>
                  </a:cubicBezTo>
                  <a:cubicBezTo>
                    <a:pt x="17771" y="17903"/>
                    <a:pt x="15024" y="17956"/>
                    <a:pt x="12014" y="20279"/>
                  </a:cubicBezTo>
                  <a:close/>
                </a:path>
              </a:pathLst>
            </a:custGeom>
            <a:solidFill>
              <a:schemeClr val="accent4"/>
            </a:solidFill>
            <a:ln w="228600" cap="flat" cmpd="sng">
              <a:solidFill>
                <a:schemeClr val="accent4"/>
              </a:solidFill>
              <a:prstDash val="solid"/>
              <a:miter lim="26404"/>
              <a:headEnd type="none" w="sm" len="sm"/>
              <a:tailEnd type="none" w="sm" len="sm"/>
            </a:ln>
            <a:effectLst>
              <a:outerShdw dist="66675" dir="3000000" algn="bl" rotWithShape="0">
                <a:schemeClr val="dk1">
                  <a:alpha val="8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68"/>
            <p:cNvSpPr/>
            <p:nvPr/>
          </p:nvSpPr>
          <p:spPr>
            <a:xfrm>
              <a:off x="4643540" y="-1517525"/>
              <a:ext cx="306183" cy="1495556"/>
            </a:xfrm>
            <a:custGeom>
              <a:avLst/>
              <a:gdLst/>
              <a:ahLst/>
              <a:cxnLst/>
              <a:rect l="l" t="t" r="r" b="b"/>
              <a:pathLst>
                <a:path w="4780" h="23348" extrusionOk="0">
                  <a:moveTo>
                    <a:pt x="3512" y="1"/>
                  </a:moveTo>
                  <a:cubicBezTo>
                    <a:pt x="3512" y="1"/>
                    <a:pt x="0" y="23079"/>
                    <a:pt x="634" y="23316"/>
                  </a:cubicBezTo>
                  <a:cubicBezTo>
                    <a:pt x="697" y="23337"/>
                    <a:pt x="756" y="23348"/>
                    <a:pt x="813" y="23348"/>
                  </a:cubicBezTo>
                  <a:cubicBezTo>
                    <a:pt x="1330" y="23348"/>
                    <a:pt x="1606" y="22492"/>
                    <a:pt x="1796" y="20993"/>
                  </a:cubicBezTo>
                  <a:cubicBezTo>
                    <a:pt x="2034" y="19356"/>
                    <a:pt x="4780" y="344"/>
                    <a:pt x="4780" y="344"/>
                  </a:cubicBezTo>
                  <a:lnTo>
                    <a:pt x="351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68"/>
            <p:cNvSpPr/>
            <p:nvPr/>
          </p:nvSpPr>
          <p:spPr>
            <a:xfrm>
              <a:off x="4760248" y="-2390595"/>
              <a:ext cx="312973" cy="289849"/>
            </a:xfrm>
            <a:custGeom>
              <a:avLst/>
              <a:gdLst/>
              <a:ahLst/>
              <a:cxnLst/>
              <a:rect l="l" t="t" r="r" b="b"/>
              <a:pathLst>
                <a:path w="4886" h="4525" extrusionOk="0">
                  <a:moveTo>
                    <a:pt x="2297" y="0"/>
                  </a:moveTo>
                  <a:cubicBezTo>
                    <a:pt x="475" y="0"/>
                    <a:pt x="0" y="2197"/>
                    <a:pt x="0" y="2197"/>
                  </a:cubicBezTo>
                  <a:cubicBezTo>
                    <a:pt x="0" y="2197"/>
                    <a:pt x="2150" y="4524"/>
                    <a:pt x="2390" y="4524"/>
                  </a:cubicBezTo>
                  <a:cubicBezTo>
                    <a:pt x="2396" y="4524"/>
                    <a:pt x="2400" y="4523"/>
                    <a:pt x="2403" y="4521"/>
                  </a:cubicBezTo>
                  <a:cubicBezTo>
                    <a:pt x="2535" y="4415"/>
                    <a:pt x="4885" y="2197"/>
                    <a:pt x="4885" y="2197"/>
                  </a:cubicBezTo>
                  <a:cubicBezTo>
                    <a:pt x="4885" y="2197"/>
                    <a:pt x="4410" y="111"/>
                    <a:pt x="2456" y="6"/>
                  </a:cubicBezTo>
                  <a:cubicBezTo>
                    <a:pt x="2402" y="2"/>
                    <a:pt x="2349" y="0"/>
                    <a:pt x="22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68"/>
            <p:cNvSpPr/>
            <p:nvPr/>
          </p:nvSpPr>
          <p:spPr>
            <a:xfrm>
              <a:off x="4557258" y="-2302071"/>
              <a:ext cx="703708" cy="571307"/>
            </a:xfrm>
            <a:custGeom>
              <a:avLst/>
              <a:gdLst/>
              <a:ahLst/>
              <a:cxnLst/>
              <a:rect l="l" t="t" r="r" b="b"/>
              <a:pathLst>
                <a:path w="10986" h="8919" extrusionOk="0">
                  <a:moveTo>
                    <a:pt x="2961" y="1"/>
                  </a:moveTo>
                  <a:cubicBezTo>
                    <a:pt x="2627" y="1"/>
                    <a:pt x="2280" y="69"/>
                    <a:pt x="1928" y="234"/>
                  </a:cubicBezTo>
                  <a:cubicBezTo>
                    <a:pt x="1" y="1159"/>
                    <a:pt x="1083" y="5040"/>
                    <a:pt x="1083" y="5040"/>
                  </a:cubicBezTo>
                  <a:cubicBezTo>
                    <a:pt x="1083" y="5040"/>
                    <a:pt x="5543" y="8918"/>
                    <a:pt x="6126" y="8918"/>
                  </a:cubicBezTo>
                  <a:cubicBezTo>
                    <a:pt x="6152" y="8918"/>
                    <a:pt x="6170" y="8911"/>
                    <a:pt x="6180" y="8895"/>
                  </a:cubicBezTo>
                  <a:cubicBezTo>
                    <a:pt x="6417" y="8526"/>
                    <a:pt x="10220" y="4459"/>
                    <a:pt x="10220" y="4459"/>
                  </a:cubicBezTo>
                  <a:cubicBezTo>
                    <a:pt x="10220" y="4459"/>
                    <a:pt x="10985" y="1317"/>
                    <a:pt x="8899" y="472"/>
                  </a:cubicBezTo>
                  <a:cubicBezTo>
                    <a:pt x="8542" y="318"/>
                    <a:pt x="8168" y="244"/>
                    <a:pt x="7798" y="244"/>
                  </a:cubicBezTo>
                  <a:cubicBezTo>
                    <a:pt x="6965" y="244"/>
                    <a:pt x="6156" y="622"/>
                    <a:pt x="5625" y="1317"/>
                  </a:cubicBezTo>
                  <a:cubicBezTo>
                    <a:pt x="5625" y="1317"/>
                    <a:pt x="4432" y="1"/>
                    <a:pt x="29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68"/>
            <p:cNvSpPr/>
            <p:nvPr/>
          </p:nvSpPr>
          <p:spPr>
            <a:xfrm>
              <a:off x="4449005" y="-2057957"/>
              <a:ext cx="926940" cy="614928"/>
            </a:xfrm>
            <a:custGeom>
              <a:avLst/>
              <a:gdLst/>
              <a:ahLst/>
              <a:cxnLst/>
              <a:rect l="l" t="t" r="r" b="b"/>
              <a:pathLst>
                <a:path w="14471" h="9600" extrusionOk="0">
                  <a:moveTo>
                    <a:pt x="10717" y="0"/>
                  </a:moveTo>
                  <a:cubicBezTo>
                    <a:pt x="7989" y="0"/>
                    <a:pt x="6602" y="2629"/>
                    <a:pt x="6602" y="2629"/>
                  </a:cubicBezTo>
                  <a:cubicBezTo>
                    <a:pt x="6602" y="2629"/>
                    <a:pt x="5613" y="32"/>
                    <a:pt x="3036" y="32"/>
                  </a:cubicBezTo>
                  <a:cubicBezTo>
                    <a:pt x="2951" y="32"/>
                    <a:pt x="2863" y="35"/>
                    <a:pt x="2773" y="41"/>
                  </a:cubicBezTo>
                  <a:cubicBezTo>
                    <a:pt x="1" y="226"/>
                    <a:pt x="54" y="4107"/>
                    <a:pt x="1928" y="6061"/>
                  </a:cubicBezTo>
                  <a:cubicBezTo>
                    <a:pt x="3803" y="8015"/>
                    <a:pt x="7157" y="9600"/>
                    <a:pt x="7157" y="9600"/>
                  </a:cubicBezTo>
                  <a:cubicBezTo>
                    <a:pt x="7157" y="9600"/>
                    <a:pt x="12807" y="8279"/>
                    <a:pt x="13626" y="5428"/>
                  </a:cubicBezTo>
                  <a:cubicBezTo>
                    <a:pt x="14471" y="2629"/>
                    <a:pt x="13996" y="252"/>
                    <a:pt x="11065" y="15"/>
                  </a:cubicBezTo>
                  <a:cubicBezTo>
                    <a:pt x="10946" y="5"/>
                    <a:pt x="10830" y="0"/>
                    <a:pt x="10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68"/>
            <p:cNvSpPr/>
            <p:nvPr/>
          </p:nvSpPr>
          <p:spPr>
            <a:xfrm>
              <a:off x="4303600" y="-1362192"/>
              <a:ext cx="473623" cy="603014"/>
            </a:xfrm>
            <a:custGeom>
              <a:avLst/>
              <a:gdLst/>
              <a:ahLst/>
              <a:cxnLst/>
              <a:rect l="l" t="t" r="r" b="b"/>
              <a:pathLst>
                <a:path w="7394" h="9414" extrusionOk="0">
                  <a:moveTo>
                    <a:pt x="108" y="0"/>
                  </a:moveTo>
                  <a:cubicBezTo>
                    <a:pt x="37" y="0"/>
                    <a:pt x="0" y="5"/>
                    <a:pt x="0" y="5"/>
                  </a:cubicBezTo>
                  <a:cubicBezTo>
                    <a:pt x="0" y="5"/>
                    <a:pt x="211" y="4679"/>
                    <a:pt x="2878" y="7451"/>
                  </a:cubicBezTo>
                  <a:cubicBezTo>
                    <a:pt x="4427" y="9078"/>
                    <a:pt x="5713" y="9414"/>
                    <a:pt x="6511" y="9414"/>
                  </a:cubicBezTo>
                  <a:cubicBezTo>
                    <a:pt x="7073" y="9414"/>
                    <a:pt x="7393" y="9247"/>
                    <a:pt x="7393" y="9247"/>
                  </a:cubicBezTo>
                  <a:cubicBezTo>
                    <a:pt x="7393" y="9247"/>
                    <a:pt x="6654" y="5524"/>
                    <a:pt x="4251" y="2645"/>
                  </a:cubicBezTo>
                  <a:cubicBezTo>
                    <a:pt x="2189" y="175"/>
                    <a:pt x="53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68"/>
            <p:cNvSpPr/>
            <p:nvPr/>
          </p:nvSpPr>
          <p:spPr>
            <a:xfrm>
              <a:off x="4814374" y="-1251954"/>
              <a:ext cx="627547" cy="485409"/>
            </a:xfrm>
            <a:custGeom>
              <a:avLst/>
              <a:gdLst/>
              <a:ahLst/>
              <a:cxnLst/>
              <a:rect l="l" t="t" r="r" b="b"/>
              <a:pathLst>
                <a:path w="9797" h="7578" extrusionOk="0">
                  <a:moveTo>
                    <a:pt x="9797" y="0"/>
                  </a:moveTo>
                  <a:cubicBezTo>
                    <a:pt x="9796" y="0"/>
                    <a:pt x="7050" y="80"/>
                    <a:pt x="4040" y="2403"/>
                  </a:cubicBezTo>
                  <a:cubicBezTo>
                    <a:pt x="2271" y="3750"/>
                    <a:pt x="898" y="5493"/>
                    <a:pt x="0" y="7526"/>
                  </a:cubicBezTo>
                  <a:cubicBezTo>
                    <a:pt x="0" y="7526"/>
                    <a:pt x="226" y="7578"/>
                    <a:pt x="672" y="7578"/>
                  </a:cubicBezTo>
                  <a:cubicBezTo>
                    <a:pt x="1494" y="7578"/>
                    <a:pt x="3067" y="7400"/>
                    <a:pt x="5361" y="6390"/>
                  </a:cubicBezTo>
                  <a:cubicBezTo>
                    <a:pt x="8899" y="4806"/>
                    <a:pt x="9797" y="0"/>
                    <a:pt x="97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16" name="Google Shape;3316;p68" descr="n28 SP Ly k27"/>
          <p:cNvGrpSpPr/>
          <p:nvPr/>
        </p:nvGrpSpPr>
        <p:grpSpPr>
          <a:xfrm rot="1434405">
            <a:off x="-503574" y="3157580"/>
            <a:ext cx="1653827" cy="539960"/>
            <a:chOff x="2564525" y="5223525"/>
            <a:chExt cx="2556110" cy="834547"/>
          </a:xfrm>
        </p:grpSpPr>
        <p:sp>
          <p:nvSpPr>
            <p:cNvPr id="3317" name="Google Shape;3317;p68"/>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68"/>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68"/>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68"/>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68"/>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68"/>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68"/>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68"/>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68"/>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68"/>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7" name="Google Shape;3327;p68" descr="n28 SP Ly k27"/>
          <p:cNvGrpSpPr/>
          <p:nvPr/>
        </p:nvGrpSpPr>
        <p:grpSpPr>
          <a:xfrm rot="375986">
            <a:off x="7747564" y="1263873"/>
            <a:ext cx="1719436" cy="916246"/>
            <a:chOff x="7463504" y="3075665"/>
            <a:chExt cx="2603050" cy="1387103"/>
          </a:xfrm>
        </p:grpSpPr>
        <p:sp>
          <p:nvSpPr>
            <p:cNvPr id="3328" name="Google Shape;3328;p68"/>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68"/>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68"/>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68"/>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68"/>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68"/>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68"/>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68"/>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68"/>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68"/>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68"/>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68"/>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68"/>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68"/>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68"/>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68"/>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68"/>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68"/>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68"/>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68"/>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68"/>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68"/>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68"/>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68"/>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68"/>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68"/>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68"/>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68"/>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68"/>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68"/>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68"/>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68"/>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68"/>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11907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06" name="Google Shape;2706;p60" descr="n28 SP Ly k27"/>
              <p:cNvSpPr txBox="1">
                <a:spLocks noGrp="1"/>
              </p:cNvSpPr>
              <p:nvPr>
                <p:ph type="body" idx="1"/>
              </p:nvPr>
            </p:nvSpPr>
            <p:spPr>
              <a:xfrm>
                <a:off x="691765" y="329980"/>
                <a:ext cx="5416935" cy="424202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400" b="1" dirty="0"/>
                  <a:t>Bài tập: </a:t>
                </a:r>
                <a:r>
                  <a:rPr lang="vi-VN" sz="2400" dirty="0"/>
                  <a:t>Một thùng đựng 20 lít nước ở nhiệt độ 20℃. Cho khối lượng riêng của nước là 1000 kg/</a:t>
                </a:r>
                <a14:m>
                  <m:oMath xmlns:m="http://schemas.openxmlformats.org/officeDocument/2006/math">
                    <m:sSup>
                      <m:sSupPr>
                        <m:ctrlPr>
                          <a:rPr lang="vi-VN" sz="240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3</m:t>
                        </m:r>
                      </m:sup>
                    </m:sSup>
                  </m:oMath>
                </a14:m>
                <a:r>
                  <a:rPr lang="vi-VN" sz="2400" dirty="0"/>
                  <a:t>.</a:t>
                </a:r>
              </a:p>
              <a:p>
                <a:pPr marL="0" lvl="0" indent="0" algn="just" rtl="0">
                  <a:spcBef>
                    <a:spcPts val="0"/>
                  </a:spcBef>
                  <a:spcAft>
                    <a:spcPts val="0"/>
                  </a:spcAft>
                  <a:buClr>
                    <a:schemeClr val="dk1"/>
                  </a:buClr>
                  <a:buSzPts val="1100"/>
                  <a:buFont typeface="Arial"/>
                  <a:buNone/>
                </a:pPr>
                <a:r>
                  <a:rPr lang="vi-VN" sz="2400" b="1"/>
                  <a:t>a)</a:t>
                </a:r>
                <a:r>
                  <a:rPr lang="en-US" sz="2400" b="1"/>
                  <a:t> </a:t>
                </a:r>
                <a:r>
                  <a:rPr lang="vi-VN" sz="2400"/>
                  <a:t>Tính </a:t>
                </a:r>
                <a:r>
                  <a:rPr lang="vi-VN" sz="2400" dirty="0"/>
                  <a:t>nhiệt lượng cần truyền cho nước trong thùng để nhiệt độ của nó tăng lên tới 70℃.</a:t>
                </a:r>
              </a:p>
              <a:p>
                <a:pPr marL="0" lvl="0" indent="0" algn="just" rtl="0">
                  <a:spcBef>
                    <a:spcPts val="0"/>
                  </a:spcBef>
                  <a:spcAft>
                    <a:spcPts val="0"/>
                  </a:spcAft>
                  <a:buClr>
                    <a:schemeClr val="dk1"/>
                  </a:buClr>
                  <a:buSzPts val="1100"/>
                  <a:buFont typeface="Arial"/>
                  <a:buNone/>
                </a:pPr>
                <a:r>
                  <a:rPr lang="vi-VN" sz="2400" b="1" dirty="0"/>
                  <a:t>b) </a:t>
                </a:r>
                <a:r>
                  <a:rPr lang="vi-VN" sz="2400" dirty="0"/>
                  <a:t>Tính thời gian truyền nhiệt lượng cần thiết nếu dùng 1 thiết bị điện có công suất 2,5kW để đun lượng nước trên. Biết chỉ có 80% điện năng tiêu thụ được dùng để làm nóng nước?</a:t>
                </a:r>
              </a:p>
              <a:p>
                <a:pPr marL="0" lvl="0" indent="0" algn="just" rtl="0">
                  <a:spcBef>
                    <a:spcPts val="0"/>
                  </a:spcBef>
                  <a:spcAft>
                    <a:spcPts val="0"/>
                  </a:spcAft>
                  <a:buClr>
                    <a:schemeClr val="dk1"/>
                  </a:buClr>
                  <a:buSzPts val="1100"/>
                  <a:buFont typeface="Arial"/>
                  <a:buNone/>
                </a:pPr>
                <a:endParaRPr sz="1200" dirty="0"/>
              </a:p>
            </p:txBody>
          </p:sp>
        </mc:Choice>
        <mc:Fallback>
          <p:sp>
            <p:nvSpPr>
              <p:cNvPr id="2706" name="Google Shape;2706;p60" descr="n28 SP Ly k27"/>
              <p:cNvSpPr txBox="1">
                <a:spLocks noGrp="1" noRot="1" noChangeAspect="1" noMove="1" noResize="1" noEditPoints="1" noAdjustHandles="1" noChangeArrowheads="1" noChangeShapeType="1" noTextEdit="1"/>
              </p:cNvSpPr>
              <p:nvPr>
                <p:ph type="body" idx="1"/>
              </p:nvPr>
            </p:nvSpPr>
            <p:spPr>
              <a:xfrm>
                <a:off x="691765" y="329980"/>
                <a:ext cx="5416935" cy="4242020"/>
              </a:xfrm>
              <a:prstGeom prst="rect">
                <a:avLst/>
              </a:prstGeom>
              <a:blipFill>
                <a:blip r:embed="rId3"/>
                <a:stretch>
                  <a:fillRect l="-1687" r="-1800" b="-1437"/>
                </a:stretch>
              </a:blipFill>
            </p:spPr>
            <p:txBody>
              <a:bodyPr/>
              <a:lstStyle/>
              <a:p>
                <a:r>
                  <a:rPr lang="en-US">
                    <a:noFill/>
                  </a:rPr>
                  <a:t> </a:t>
                </a:r>
              </a:p>
            </p:txBody>
          </p:sp>
        </mc:Fallback>
      </mc:AlternateContent>
      <p:pic>
        <p:nvPicPr>
          <p:cNvPr id="4102" name="Picture 6" descr="n28 SP Ly k27">
            <a:extLst>
              <a:ext uri="{FF2B5EF4-FFF2-40B4-BE49-F238E27FC236}">
                <a16:creationId xmlns:a16="http://schemas.microsoft.com/office/drawing/2014/main" id="{B1631DDB-1285-496F-AE52-5A47FEF816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47" r="21573"/>
          <a:stretch/>
        </p:blipFill>
        <p:spPr bwMode="auto">
          <a:xfrm>
            <a:off x="6273799" y="329980"/>
            <a:ext cx="2493503" cy="424202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descr="n28 SP Ly k27">
                <a:extLst>
                  <a:ext uri="{FF2B5EF4-FFF2-40B4-BE49-F238E27FC236}">
                    <a16:creationId xmlns:a16="http://schemas.microsoft.com/office/drawing/2014/main" id="{E86CBADE-8A7E-314C-7EF8-3444A5AF1172}"/>
                  </a:ext>
                </a:extLst>
              </p:cNvPr>
              <p:cNvSpPr>
                <a:spLocks noGrp="1"/>
              </p:cNvSpPr>
              <p:nvPr>
                <p:ph type="body" idx="1"/>
              </p:nvPr>
            </p:nvSpPr>
            <p:spPr>
              <a:xfrm>
                <a:off x="834887" y="337930"/>
                <a:ext cx="8138160" cy="4611757"/>
              </a:xfrm>
            </p:spPr>
            <p:txBody>
              <a:bodyPr/>
              <a:lstStyle/>
              <a:p>
                <a:pPr marL="0" marR="0" indent="0" algn="ctr">
                  <a:lnSpc>
                    <a:spcPct val="115000"/>
                  </a:lnSpc>
                  <a:spcBef>
                    <a:spcPts val="0"/>
                  </a:spcBef>
                  <a:spcAft>
                    <a:spcPts val="0"/>
                  </a:spcAft>
                  <a:buNone/>
                </a:pPr>
                <a:r>
                  <a:rPr lang="en-US" sz="2400" b="1" u="sng" dirty="0">
                    <a:solidFill>
                      <a:srgbClr val="7030A0"/>
                    </a:solidFill>
                    <a:effectLst/>
                    <a:ea typeface="Times New Roman" panose="02020603050405020304" pitchFamily="18" charset="0"/>
                  </a:rPr>
                  <a:t>Bài </a:t>
                </a:r>
                <a:r>
                  <a:rPr lang="en-US" sz="2400" b="1" u="sng" dirty="0" err="1">
                    <a:solidFill>
                      <a:srgbClr val="7030A0"/>
                    </a:solidFill>
                    <a:effectLst/>
                    <a:ea typeface="Times New Roman" panose="02020603050405020304" pitchFamily="18" charset="0"/>
                  </a:rPr>
                  <a:t>giải</a:t>
                </a:r>
                <a:endParaRPr lang="en-US" sz="2400" b="1" u="sng" dirty="0">
                  <a:solidFill>
                    <a:srgbClr val="7030A0"/>
                  </a:solidFill>
                  <a:effectLst/>
                  <a:ea typeface="Times New Roman" panose="02020603050405020304" pitchFamily="18" charset="0"/>
                </a:endParaRPr>
              </a:p>
              <a:p>
                <a:pPr marL="0" marR="0" indent="0">
                  <a:lnSpc>
                    <a:spcPct val="115000"/>
                  </a:lnSpc>
                  <a:spcBef>
                    <a:spcPts val="0"/>
                  </a:spcBef>
                  <a:spcAft>
                    <a:spcPts val="0"/>
                  </a:spcAft>
                  <a:buNone/>
                </a:pPr>
                <a:r>
                  <a:rPr lang="en-US" sz="2400" b="1" dirty="0">
                    <a:solidFill>
                      <a:srgbClr val="0D0D0D"/>
                    </a:solidFill>
                    <a:effectLst/>
                    <a:ea typeface="Times New Roman" panose="02020603050405020304" pitchFamily="18" charset="0"/>
                  </a:rPr>
                  <a:t>a) </a:t>
                </a:r>
                <a:r>
                  <a:rPr lang="en-US" sz="2400" dirty="0" err="1">
                    <a:solidFill>
                      <a:srgbClr val="0D0D0D"/>
                    </a:solidFill>
                    <a:effectLst/>
                    <a:ea typeface="Times New Roman" panose="02020603050405020304" pitchFamily="18" charset="0"/>
                  </a:rPr>
                  <a:t>Nhiệt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lượng</a:t>
                </a:r>
                <a:r>
                  <a:rPr lang="en-US" sz="2400" dirty="0">
                    <a:solidFill>
                      <a:srgbClr val="0D0D0D"/>
                    </a:solidFill>
                    <a:effectLst/>
                    <a:ea typeface="Times New Roman" panose="02020603050405020304" pitchFamily="18" charset="0"/>
                  </a:rPr>
                  <a:t>: </a:t>
                </a:r>
                <a:endParaRPr lang="en-US" sz="2400" i="1" dirty="0">
                  <a:solidFill>
                    <a:srgbClr val="0D0D0D"/>
                  </a:solidFill>
                  <a:effectLst/>
                  <a:latin typeface="Cambria Math" panose="02040503050406030204" pitchFamily="18" charset="0"/>
                  <a:ea typeface="Times New Roman" panose="02020603050405020304" pitchFamily="18" charset="0"/>
                </a:endParaRPr>
              </a:p>
              <a:p>
                <a:pPr marL="0" marR="0" indent="0">
                  <a:lnSpc>
                    <a:spcPct val="115000"/>
                  </a:lnSpc>
                  <a:spcBef>
                    <a:spcPts val="0"/>
                  </a:spcBef>
                  <a:spcAft>
                    <a:spcPts val="0"/>
                  </a:spcAft>
                  <a:buNone/>
                </a:pPr>
                <a14:m>
                  <m:oMathPara xmlns:m="http://schemas.openxmlformats.org/officeDocument/2006/math">
                    <m:oMathParaPr>
                      <m:jc m:val="centerGroup"/>
                    </m:oMathParaPr>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rPr>
                        <m:t>𝑄</m:t>
                      </m:r>
                      <m:r>
                        <a:rPr lang="en-US" sz="2400" i="1">
                          <a:solidFill>
                            <a:srgbClr val="0D0D0D"/>
                          </a:solidFill>
                          <a:effectLst/>
                          <a:latin typeface="Cambria Math" panose="02040503050406030204" pitchFamily="18" charset="0"/>
                          <a:ea typeface="Times New Roman" panose="02020603050405020304" pitchFamily="18" charset="0"/>
                        </a:rPr>
                        <m:t>=</m:t>
                      </m:r>
                      <m:r>
                        <a:rPr lang="en-US" sz="2400" i="1">
                          <a:solidFill>
                            <a:srgbClr val="0D0D0D"/>
                          </a:solidFill>
                          <a:effectLst/>
                          <a:latin typeface="Cambria Math" panose="02040503050406030204" pitchFamily="18" charset="0"/>
                          <a:ea typeface="Times New Roman" panose="02020603050405020304" pitchFamily="18" charset="0"/>
                        </a:rPr>
                        <m:t>𝑚𝑐</m:t>
                      </m:r>
                      <m:r>
                        <a:rPr lang="en-US" sz="2400">
                          <a:solidFill>
                            <a:srgbClr val="0D0D0D"/>
                          </a:solidFill>
                          <a:effectLst/>
                          <a:latin typeface="Cambria Math" panose="02040503050406030204" pitchFamily="18" charset="0"/>
                          <a:ea typeface="Times New Roman" panose="02020603050405020304" pitchFamily="18" charset="0"/>
                        </a:rPr>
                        <m:t>∆</m:t>
                      </m:r>
                      <m:r>
                        <m:rPr>
                          <m:sty m:val="p"/>
                        </m:rPr>
                        <a:rPr lang="en-US" sz="2400">
                          <a:solidFill>
                            <a:srgbClr val="0D0D0D"/>
                          </a:solidFill>
                          <a:effectLst/>
                          <a:latin typeface="Cambria Math" panose="02040503050406030204" pitchFamily="18" charset="0"/>
                          <a:ea typeface="Times New Roman" panose="02020603050405020304" pitchFamily="18" charset="0"/>
                        </a:rPr>
                        <m:t>T</m:t>
                      </m:r>
                      <m:r>
                        <a:rPr lang="en-US" sz="2400">
                          <a:solidFill>
                            <a:srgbClr val="0D0D0D"/>
                          </a:solidFill>
                          <a:effectLst/>
                          <a:latin typeface="Cambria Math" panose="02040503050406030204" pitchFamily="18" charset="0"/>
                          <a:ea typeface="Times New Roman" panose="02020603050405020304" pitchFamily="18" charset="0"/>
                        </a:rPr>
                        <m:t>=20.4200.</m:t>
                      </m:r>
                      <m:d>
                        <m:dPr>
                          <m:ctrlPr>
                            <a:rPr lang="en-US" sz="2400" i="1">
                              <a:solidFill>
                                <a:srgbClr val="0D0D0D"/>
                              </a:solidFill>
                              <a:effectLst/>
                              <a:latin typeface="Cambria Math" panose="02040503050406030204" pitchFamily="18" charset="0"/>
                              <a:ea typeface="Times New Roman" panose="02020603050405020304" pitchFamily="18" charset="0"/>
                            </a:rPr>
                          </m:ctrlPr>
                        </m:dPr>
                        <m:e>
                          <m:r>
                            <a:rPr lang="en-US" sz="2400">
                              <a:solidFill>
                                <a:srgbClr val="0D0D0D"/>
                              </a:solidFill>
                              <a:effectLst/>
                              <a:latin typeface="Cambria Math" panose="02040503050406030204" pitchFamily="18" charset="0"/>
                              <a:ea typeface="Times New Roman" panose="02020603050405020304" pitchFamily="18" charset="0"/>
                            </a:rPr>
                            <m:t>70</m:t>
                          </m:r>
                          <m:r>
                            <a:rPr lang="en-US" sz="2400" i="1">
                              <a:solidFill>
                                <a:srgbClr val="0D0D0D"/>
                              </a:solidFill>
                              <a:effectLst/>
                              <a:latin typeface="Cambria Math" panose="02040503050406030204" pitchFamily="18" charset="0"/>
                              <a:ea typeface="Times New Roman" panose="02020603050405020304" pitchFamily="18" charset="0"/>
                            </a:rPr>
                            <m:t>−</m:t>
                          </m:r>
                          <m:r>
                            <a:rPr lang="en-US" sz="2400">
                              <a:solidFill>
                                <a:srgbClr val="0D0D0D"/>
                              </a:solidFill>
                              <a:effectLst/>
                              <a:latin typeface="Cambria Math" panose="02040503050406030204" pitchFamily="18" charset="0"/>
                              <a:ea typeface="Times New Roman" panose="02020603050405020304" pitchFamily="18" charset="0"/>
                            </a:rPr>
                            <m:t>20</m:t>
                          </m:r>
                        </m:e>
                      </m:d>
                      <m:r>
                        <a:rPr lang="en-US" sz="2400" b="0" i="0" smtClean="0">
                          <a:solidFill>
                            <a:srgbClr val="0D0D0D"/>
                          </a:solidFill>
                          <a:effectLst/>
                          <a:latin typeface="Cambria Math" panose="02040503050406030204" pitchFamily="18" charset="0"/>
                          <a:ea typeface="Times New Roman" panose="02020603050405020304" pitchFamily="18" charset="0"/>
                        </a:rPr>
                        <m:t>=</m:t>
                      </m:r>
                      <m:r>
                        <a:rPr lang="en-US" sz="2400">
                          <a:solidFill>
                            <a:srgbClr val="0D0D0D"/>
                          </a:solidFill>
                          <a:effectLst/>
                          <a:latin typeface="Cambria Math" panose="02040503050406030204" pitchFamily="18" charset="0"/>
                          <a:ea typeface="Times New Roman" panose="02020603050405020304" pitchFamily="18" charset="0"/>
                        </a:rPr>
                        <m:t>4,2.</m:t>
                      </m:r>
                      <m:sSup>
                        <m:sSupPr>
                          <m:ctrlPr>
                            <a:rPr lang="en-US" sz="2400" i="1">
                              <a:solidFill>
                                <a:srgbClr val="0D0D0D"/>
                              </a:solidFill>
                              <a:effectLst/>
                              <a:latin typeface="Cambria Math" panose="02040503050406030204" pitchFamily="18" charset="0"/>
                              <a:ea typeface="Times New Roman" panose="02020603050405020304" pitchFamily="18" charset="0"/>
                            </a:rPr>
                          </m:ctrlPr>
                        </m:sSupPr>
                        <m:e>
                          <m:r>
                            <a:rPr lang="en-US" sz="2400" i="1">
                              <a:solidFill>
                                <a:srgbClr val="0D0D0D"/>
                              </a:solidFill>
                              <a:effectLst/>
                              <a:latin typeface="Cambria Math" panose="02040503050406030204" pitchFamily="18" charset="0"/>
                              <a:ea typeface="Times New Roman" panose="02020603050405020304" pitchFamily="18" charset="0"/>
                            </a:rPr>
                            <m:t>10</m:t>
                          </m:r>
                        </m:e>
                        <m:sup>
                          <m:r>
                            <a:rPr lang="en-US" sz="2400" i="1">
                              <a:solidFill>
                                <a:srgbClr val="0D0D0D"/>
                              </a:solidFill>
                              <a:effectLst/>
                              <a:latin typeface="Cambria Math" panose="02040503050406030204" pitchFamily="18" charset="0"/>
                              <a:ea typeface="Times New Roman" panose="02020603050405020304" pitchFamily="18" charset="0"/>
                            </a:rPr>
                            <m:t>6</m:t>
                          </m:r>
                        </m:sup>
                      </m:sSup>
                      <m:r>
                        <a:rPr lang="en-US" sz="2400" i="1">
                          <a:solidFill>
                            <a:srgbClr val="0D0D0D"/>
                          </a:solidFill>
                          <a:effectLst/>
                          <a:latin typeface="Cambria Math" panose="02040503050406030204" pitchFamily="18" charset="0"/>
                          <a:ea typeface="Times New Roman" panose="02020603050405020304" pitchFamily="18" charset="0"/>
                        </a:rPr>
                        <m:t> (</m:t>
                      </m:r>
                      <m:r>
                        <a:rPr lang="en-US" sz="2400" i="1">
                          <a:solidFill>
                            <a:srgbClr val="0D0D0D"/>
                          </a:solidFill>
                          <a:effectLst/>
                          <a:latin typeface="Cambria Math" panose="02040503050406030204" pitchFamily="18" charset="0"/>
                          <a:ea typeface="Times New Roman" panose="02020603050405020304" pitchFamily="18" charset="0"/>
                        </a:rPr>
                        <m:t>𝐽</m:t>
                      </m:r>
                      <m:r>
                        <a:rPr lang="en-US" sz="2400" i="1">
                          <a:solidFill>
                            <a:srgbClr val="0D0D0D"/>
                          </a:solidFill>
                          <a:effectLst/>
                          <a:latin typeface="Cambria Math" panose="02040503050406030204" pitchFamily="18" charset="0"/>
                          <a:ea typeface="Times New Roman" panose="02020603050405020304" pitchFamily="18" charset="0"/>
                        </a:rPr>
                        <m:t>)</m:t>
                      </m:r>
                    </m:oMath>
                  </m:oMathPara>
                </a14:m>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r>
                  <a:rPr lang="en-US" sz="2400" b="1" dirty="0">
                    <a:solidFill>
                      <a:srgbClr val="0D0D0D"/>
                    </a:solidFill>
                    <a:effectLst/>
                    <a:ea typeface="Times New Roman" panose="02020603050405020304" pitchFamily="18" charset="0"/>
                  </a:rPr>
                  <a:t>b) </a:t>
                </a:r>
                <a:r>
                  <a:rPr lang="en-US" sz="2400" dirty="0" err="1">
                    <a:solidFill>
                      <a:srgbClr val="0D0D0D"/>
                    </a:solidFill>
                    <a:effectLst/>
                    <a:ea typeface="Times New Roman" panose="02020603050405020304" pitchFamily="18" charset="0"/>
                  </a:rPr>
                  <a:t>Nhiệt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lượng</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cần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thiết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để</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đun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nóng</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nước</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là</a:t>
                </a:r>
                <a:r>
                  <a:rPr lang="en-US" sz="2400" dirty="0">
                    <a:solidFill>
                      <a:srgbClr val="0D0D0D"/>
                    </a:solidFill>
                    <a:effectLst/>
                    <a:ea typeface="Times New Roman" panose="02020603050405020304" pitchFamily="18" charset="0"/>
                  </a:rPr>
                  <a:t>:</a:t>
                </a:r>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𝑡𝑝</m:t>
                          </m:r>
                        </m:sub>
                      </m:sSub>
                      <m:r>
                        <a:rPr lang="en-US" sz="2400" i="1">
                          <a:solidFill>
                            <a:srgbClr val="003300"/>
                          </a:solidFill>
                          <a:effectLst/>
                          <a:latin typeface="Cambria Math" panose="02040503050406030204" pitchFamily="18" charset="0"/>
                          <a:ea typeface="Calibri" panose="020F0502020204030204" pitchFamily="34" charset="0"/>
                        </a:rPr>
                        <m:t>=</m:t>
                      </m:r>
                      <m:f>
                        <m:fPr>
                          <m:ctrlPr>
                            <a:rPr lang="en-US" sz="2400" i="1">
                              <a:solidFill>
                                <a:srgbClr val="003300"/>
                              </a:solidFill>
                              <a:effectLst/>
                              <a:latin typeface="Cambria Math" panose="02040503050406030204" pitchFamily="18" charset="0"/>
                              <a:ea typeface="Calibri" panose="020F0502020204030204" pitchFamily="34" charset="0"/>
                            </a:rPr>
                          </m:ctrlPr>
                        </m:fPr>
                        <m:num>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𝑐𝑖</m:t>
                              </m:r>
                            </m:sub>
                          </m:sSub>
                        </m:num>
                        <m:den>
                          <m:r>
                            <a:rPr lang="en-US" sz="2400" i="1">
                              <a:solidFill>
                                <a:srgbClr val="003300"/>
                              </a:solidFill>
                              <a:effectLst/>
                              <a:latin typeface="Cambria Math" panose="02040503050406030204" pitchFamily="18" charset="0"/>
                              <a:ea typeface="Calibri" panose="020F0502020204030204" pitchFamily="34" charset="0"/>
                            </a:rPr>
                            <m:t>𝐻</m:t>
                          </m:r>
                        </m:den>
                      </m:f>
                      <m:r>
                        <a:rPr lang="en-US" sz="2400" i="1">
                          <a:solidFill>
                            <a:srgbClr val="003300"/>
                          </a:solidFill>
                          <a:effectLst/>
                          <a:latin typeface="Cambria Math" panose="02040503050406030204" pitchFamily="18" charset="0"/>
                          <a:ea typeface="Calibri" panose="020F0502020204030204" pitchFamily="34" charset="0"/>
                        </a:rPr>
                        <m:t>=</m:t>
                      </m:r>
                      <m:f>
                        <m:fPr>
                          <m:ctrlPr>
                            <a:rPr lang="en-US" sz="2400" i="1">
                              <a:solidFill>
                                <a:srgbClr val="003300"/>
                              </a:solidFill>
                              <a:effectLst/>
                              <a:latin typeface="Cambria Math" panose="02040503050406030204" pitchFamily="18" charset="0"/>
                              <a:ea typeface="Calibri" panose="020F0502020204030204" pitchFamily="34" charset="0"/>
                            </a:rPr>
                          </m:ctrlPr>
                        </m:fPr>
                        <m:num>
                          <m:r>
                            <a:rPr lang="en-US" sz="2400">
                              <a:solidFill>
                                <a:srgbClr val="0D0D0D"/>
                              </a:solidFill>
                              <a:effectLst/>
                              <a:latin typeface="Cambria Math" panose="02040503050406030204" pitchFamily="18" charset="0"/>
                              <a:ea typeface="Times New Roman" panose="02020603050405020304" pitchFamily="18" charset="0"/>
                            </a:rPr>
                            <m:t>4,2.</m:t>
                          </m:r>
                          <m:sSup>
                            <m:sSupPr>
                              <m:ctrlPr>
                                <a:rPr lang="en-US" sz="2400" i="1">
                                  <a:solidFill>
                                    <a:srgbClr val="0D0D0D"/>
                                  </a:solidFill>
                                  <a:effectLst/>
                                  <a:latin typeface="Cambria Math" panose="02040503050406030204" pitchFamily="18" charset="0"/>
                                  <a:ea typeface="Times New Roman" panose="02020603050405020304" pitchFamily="18" charset="0"/>
                                </a:rPr>
                              </m:ctrlPr>
                            </m:sSupPr>
                            <m:e>
                              <m:r>
                                <a:rPr lang="en-US" sz="2400" i="1">
                                  <a:solidFill>
                                    <a:srgbClr val="0D0D0D"/>
                                  </a:solidFill>
                                  <a:effectLst/>
                                  <a:latin typeface="Cambria Math" panose="02040503050406030204" pitchFamily="18" charset="0"/>
                                  <a:ea typeface="Times New Roman" panose="02020603050405020304" pitchFamily="18" charset="0"/>
                                </a:rPr>
                                <m:t>10</m:t>
                              </m:r>
                            </m:e>
                            <m:sup>
                              <m:r>
                                <a:rPr lang="en-US" sz="2400" i="1">
                                  <a:solidFill>
                                    <a:srgbClr val="0D0D0D"/>
                                  </a:solidFill>
                                  <a:effectLst/>
                                  <a:latin typeface="Cambria Math" panose="02040503050406030204" pitchFamily="18" charset="0"/>
                                  <a:ea typeface="Times New Roman" panose="02020603050405020304" pitchFamily="18" charset="0"/>
                                </a:rPr>
                                <m:t>6</m:t>
                              </m:r>
                            </m:sup>
                          </m:sSup>
                        </m:num>
                        <m:den>
                          <m:r>
                            <a:rPr lang="en-US" sz="2400" i="1">
                              <a:solidFill>
                                <a:srgbClr val="003300"/>
                              </a:solidFill>
                              <a:effectLst/>
                              <a:latin typeface="Cambria Math" panose="02040503050406030204" pitchFamily="18" charset="0"/>
                              <a:ea typeface="Calibri" panose="020F0502020204030204" pitchFamily="34" charset="0"/>
                            </a:rPr>
                            <m:t>80%</m:t>
                          </m:r>
                        </m:den>
                      </m:f>
                      <m:r>
                        <a:rPr lang="en-US" sz="2400" i="1">
                          <a:solidFill>
                            <a:srgbClr val="003300"/>
                          </a:solidFill>
                          <a:effectLst/>
                          <a:latin typeface="Cambria Math" panose="02040503050406030204" pitchFamily="18" charset="0"/>
                          <a:ea typeface="Calibri" panose="020F0502020204030204" pitchFamily="34" charset="0"/>
                        </a:rPr>
                        <m:t>=5,25 .</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6</m:t>
                          </m:r>
                        </m:sup>
                      </m:sSup>
                      <m:r>
                        <a:rPr lang="en-US" sz="2400" i="1">
                          <a:solidFill>
                            <a:srgbClr val="003300"/>
                          </a:solidFill>
                          <a:effectLst/>
                          <a:latin typeface="Cambria Math" panose="02040503050406030204" pitchFamily="18" charset="0"/>
                          <a:ea typeface="Calibri" panose="020F0502020204030204" pitchFamily="34" charset="0"/>
                        </a:rPr>
                        <m:t>(</m:t>
                      </m:r>
                      <m:r>
                        <a:rPr lang="en-US" sz="2400" i="1">
                          <a:solidFill>
                            <a:srgbClr val="003300"/>
                          </a:solidFill>
                          <a:effectLst/>
                          <a:latin typeface="Cambria Math" panose="02040503050406030204" pitchFamily="18" charset="0"/>
                          <a:ea typeface="Calibri" panose="020F0502020204030204" pitchFamily="34" charset="0"/>
                        </a:rPr>
                        <m:t>𝐽</m:t>
                      </m:r>
                      <m:r>
                        <a:rPr lang="en-US" sz="2400" i="1">
                          <a:solidFill>
                            <a:srgbClr val="003300"/>
                          </a:solidFill>
                          <a:effectLst/>
                          <a:latin typeface="Cambria Math" panose="02040503050406030204" pitchFamily="18" charset="0"/>
                          <a:ea typeface="Calibri" panose="020F0502020204030204" pitchFamily="34" charset="0"/>
                        </a:rPr>
                        <m:t>)</m:t>
                      </m:r>
                    </m:oMath>
                  </m:oMathPara>
                </a14:m>
                <a:endParaRPr lang="en-US" sz="3200" dirty="0">
                  <a:solidFill>
                    <a:srgbClr val="003300"/>
                  </a:solidFill>
                  <a:effectLst/>
                  <a:ea typeface="Times New Roman" panose="02020603050405020304" pitchFamily="18" charset="0"/>
                </a:endParaRPr>
              </a:p>
              <a:p>
                <a:pPr marL="0" marR="0" indent="0">
                  <a:lnSpc>
                    <a:spcPct val="115000"/>
                  </a:lnSpc>
                  <a:spcBef>
                    <a:spcPts val="0"/>
                  </a:spcBef>
                  <a:spcAft>
                    <a:spcPts val="0"/>
                  </a:spcAft>
                  <a:buNone/>
                </a:pPr>
                <a:r>
                  <a:rPr lang="en-US" sz="2400" dirty="0" err="1">
                    <a:solidFill>
                      <a:srgbClr val="0D0D0D"/>
                    </a:solidFill>
                    <a:effectLst/>
                    <a:ea typeface="Times New Roman" panose="02020603050405020304" pitchFamily="18" charset="0"/>
                  </a:rPr>
                  <a:t>Thời</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gian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cần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thiết</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để</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đun</a:t>
                </a:r>
                <a:r>
                  <a:rPr lang="en-US" sz="2400" dirty="0">
                    <a:solidFill>
                      <a:srgbClr val="0D0D0D"/>
                    </a:solidFill>
                    <a:effectLst/>
                    <a:ea typeface="Times New Roman" panose="02020603050405020304" pitchFamily="18" charset="0"/>
                  </a:rPr>
                  <a:t> </a:t>
                </a:r>
                <a:r>
                  <a:rPr lang="en-US" sz="2400" dirty="0" err="1">
                    <a:solidFill>
                      <a:srgbClr val="0D0D0D"/>
                    </a:solidFill>
                    <a:effectLst/>
                    <a:ea typeface="Times New Roman" panose="02020603050405020304" pitchFamily="18" charset="0"/>
                  </a:rPr>
                  <a:t>nước</a:t>
                </a:r>
                <a:r>
                  <a:rPr lang="en-US" sz="2400" dirty="0">
                    <a:solidFill>
                      <a:srgbClr val="0D0D0D"/>
                    </a:solidFill>
                    <a:effectLst/>
                    <a:ea typeface="Times New Roman" panose="02020603050405020304" pitchFamily="18" charset="0"/>
                  </a:rPr>
                  <a:t>:</a:t>
                </a:r>
                <a:endParaRPr lang="en-US" sz="3200" dirty="0">
                  <a:solidFill>
                    <a:srgbClr val="003300"/>
                  </a:solidFill>
                  <a:effectLst/>
                  <a:ea typeface="Times New Roman" panose="02020603050405020304" pitchFamily="18" charset="0"/>
                </a:endParaRPr>
              </a:p>
              <a:p>
                <a:pPr marL="0" indent="0">
                  <a:lnSpc>
                    <a:spcPct val="115000"/>
                  </a:lnSpc>
                  <a:buNone/>
                </a:pPr>
                <a14:m>
                  <m:oMathPara xmlns:m="http://schemas.openxmlformats.org/officeDocument/2006/math">
                    <m:oMathParaPr>
                      <m:jc m:val="centerGroup"/>
                    </m:oMathParaPr>
                    <m:oMath xmlns:m="http://schemas.openxmlformats.org/officeDocument/2006/math">
                      <m:r>
                        <a:rPr lang="en-US" sz="2400" i="1">
                          <a:solidFill>
                            <a:srgbClr val="003300"/>
                          </a:solidFill>
                          <a:effectLst/>
                          <a:latin typeface="Cambria Math" panose="02040503050406030204" pitchFamily="18" charset="0"/>
                          <a:ea typeface="Calibri" panose="020F0502020204030204" pitchFamily="34" charset="0"/>
                        </a:rPr>
                        <m:t>𝑡</m:t>
                      </m:r>
                      <m:r>
                        <a:rPr lang="en-US" sz="2400" i="1">
                          <a:solidFill>
                            <a:srgbClr val="003300"/>
                          </a:solidFill>
                          <a:effectLst/>
                          <a:latin typeface="Cambria Math" panose="02040503050406030204" pitchFamily="18" charset="0"/>
                          <a:ea typeface="Calibri" panose="020F0502020204030204" pitchFamily="34" charset="0"/>
                        </a:rPr>
                        <m:t>= </m:t>
                      </m:r>
                      <m:f>
                        <m:fPr>
                          <m:ctrlPr>
                            <a:rPr lang="en-US" sz="2400" i="1">
                              <a:solidFill>
                                <a:srgbClr val="003300"/>
                              </a:solidFill>
                              <a:effectLst/>
                              <a:latin typeface="Cambria Math" panose="02040503050406030204" pitchFamily="18" charset="0"/>
                              <a:ea typeface="Calibri" panose="020F0502020204030204" pitchFamily="34" charset="0"/>
                            </a:rPr>
                          </m:ctrlPr>
                        </m:fPr>
                        <m:num>
                          <m:sSub>
                            <m:sSubPr>
                              <m:ctrlPr>
                                <a:rPr lang="en-US" sz="2400" i="1">
                                  <a:solidFill>
                                    <a:srgbClr val="003300"/>
                                  </a:solidFill>
                                  <a:effectLst/>
                                  <a:latin typeface="Cambria Math" panose="02040503050406030204" pitchFamily="18" charset="0"/>
                                  <a:ea typeface="Calibri" panose="020F0502020204030204" pitchFamily="34" charset="0"/>
                                </a:rPr>
                              </m:ctrlPr>
                            </m:sSubPr>
                            <m:e>
                              <m:r>
                                <a:rPr lang="en-US" sz="2400" i="1">
                                  <a:solidFill>
                                    <a:srgbClr val="003300"/>
                                  </a:solidFill>
                                  <a:effectLst/>
                                  <a:latin typeface="Cambria Math" panose="02040503050406030204" pitchFamily="18" charset="0"/>
                                  <a:ea typeface="Calibri" panose="020F0502020204030204" pitchFamily="34" charset="0"/>
                                </a:rPr>
                                <m:t>𝑄</m:t>
                              </m:r>
                            </m:e>
                            <m:sub>
                              <m:r>
                                <a:rPr lang="en-US" sz="2400" i="1">
                                  <a:solidFill>
                                    <a:srgbClr val="003300"/>
                                  </a:solidFill>
                                  <a:effectLst/>
                                  <a:latin typeface="Cambria Math" panose="02040503050406030204" pitchFamily="18" charset="0"/>
                                  <a:ea typeface="Calibri" panose="020F0502020204030204" pitchFamily="34" charset="0"/>
                                </a:rPr>
                                <m:t>𝑡𝑝</m:t>
                              </m:r>
                            </m:sub>
                          </m:sSub>
                        </m:num>
                        <m:den>
                          <m:r>
                            <a:rPr lang="en-US" sz="2400" i="1">
                              <a:solidFill>
                                <a:schemeClr val="tx1">
                                  <a:lumMod val="95000"/>
                                  <a:lumOff val="5000"/>
                                </a:schemeClr>
                              </a:solidFill>
                              <a:latin typeface="Cambria Math" panose="02040503050406030204" pitchFamily="18" charset="0"/>
                              <a:ea typeface="Calibri" panose="020F0502020204030204" pitchFamily="34" charset="0"/>
                            </a:rPr>
                            <m:t>𝒫</m:t>
                          </m:r>
                        </m:den>
                      </m:f>
                      <m:r>
                        <a:rPr lang="en-US" sz="2400" i="1">
                          <a:solidFill>
                            <a:srgbClr val="003300"/>
                          </a:solidFill>
                          <a:effectLst/>
                          <a:latin typeface="Cambria Math" panose="02040503050406030204" pitchFamily="18" charset="0"/>
                          <a:ea typeface="Calibri" panose="020F0502020204030204" pitchFamily="34" charset="0"/>
                        </a:rPr>
                        <m:t>= </m:t>
                      </m:r>
                      <m:f>
                        <m:fPr>
                          <m:ctrlPr>
                            <a:rPr lang="en-US" sz="2400" i="1">
                              <a:solidFill>
                                <a:srgbClr val="003300"/>
                              </a:solidFill>
                              <a:effectLst/>
                              <a:latin typeface="Cambria Math" panose="02040503050406030204" pitchFamily="18" charset="0"/>
                              <a:ea typeface="Calibri" panose="020F0502020204030204" pitchFamily="34" charset="0"/>
                            </a:rPr>
                          </m:ctrlPr>
                        </m:fPr>
                        <m:num>
                          <m:r>
                            <a:rPr lang="en-US" sz="2400" i="1">
                              <a:solidFill>
                                <a:srgbClr val="003300"/>
                              </a:solidFill>
                              <a:effectLst/>
                              <a:latin typeface="Cambria Math" panose="02040503050406030204" pitchFamily="18" charset="0"/>
                              <a:ea typeface="Calibri" panose="020F0502020204030204" pitchFamily="34" charset="0"/>
                            </a:rPr>
                            <m:t>5,25 .</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6</m:t>
                              </m:r>
                            </m:sup>
                          </m:sSup>
                        </m:num>
                        <m:den>
                          <m:r>
                            <a:rPr lang="en-US" sz="2400" i="1">
                              <a:solidFill>
                                <a:srgbClr val="003300"/>
                              </a:solidFill>
                              <a:effectLst/>
                              <a:latin typeface="Cambria Math" panose="02040503050406030204" pitchFamily="18" charset="0"/>
                              <a:ea typeface="Calibri" panose="020F0502020204030204" pitchFamily="34" charset="0"/>
                            </a:rPr>
                            <m:t>2,5.</m:t>
                          </m:r>
                          <m:sSup>
                            <m:sSupPr>
                              <m:ctrlPr>
                                <a:rPr lang="en-US" sz="2400" i="1">
                                  <a:solidFill>
                                    <a:srgbClr val="003300"/>
                                  </a:solidFill>
                                  <a:effectLst/>
                                  <a:latin typeface="Cambria Math" panose="02040503050406030204" pitchFamily="18" charset="0"/>
                                  <a:ea typeface="Calibri" panose="020F0502020204030204" pitchFamily="34" charset="0"/>
                                </a:rPr>
                              </m:ctrlPr>
                            </m:sSupPr>
                            <m:e>
                              <m:r>
                                <a:rPr lang="en-US" sz="2400" i="1">
                                  <a:solidFill>
                                    <a:srgbClr val="003300"/>
                                  </a:solidFill>
                                  <a:effectLst/>
                                  <a:latin typeface="Cambria Math" panose="02040503050406030204" pitchFamily="18" charset="0"/>
                                  <a:ea typeface="Calibri" panose="020F0502020204030204" pitchFamily="34" charset="0"/>
                                </a:rPr>
                                <m:t>10</m:t>
                              </m:r>
                            </m:e>
                            <m:sup>
                              <m:r>
                                <a:rPr lang="en-US" sz="2400" i="1">
                                  <a:solidFill>
                                    <a:srgbClr val="003300"/>
                                  </a:solidFill>
                                  <a:effectLst/>
                                  <a:latin typeface="Cambria Math" panose="02040503050406030204" pitchFamily="18" charset="0"/>
                                  <a:ea typeface="Calibri" panose="020F0502020204030204" pitchFamily="34" charset="0"/>
                                </a:rPr>
                                <m:t>3</m:t>
                              </m:r>
                            </m:sup>
                          </m:sSup>
                        </m:den>
                      </m:f>
                      <m:r>
                        <a:rPr lang="en-US" sz="2400" i="1">
                          <a:solidFill>
                            <a:srgbClr val="003300"/>
                          </a:solidFill>
                          <a:effectLst/>
                          <a:latin typeface="Cambria Math" panose="02040503050406030204" pitchFamily="18" charset="0"/>
                          <a:ea typeface="Calibri" panose="020F0502020204030204" pitchFamily="34" charset="0"/>
                        </a:rPr>
                        <m:t>=2100 </m:t>
                      </m:r>
                      <m:d>
                        <m:dPr>
                          <m:ctrlPr>
                            <a:rPr lang="en-US" sz="2400" i="1">
                              <a:solidFill>
                                <a:srgbClr val="003300"/>
                              </a:solidFill>
                              <a:effectLst/>
                              <a:latin typeface="Cambria Math" panose="02040503050406030204" pitchFamily="18" charset="0"/>
                              <a:ea typeface="Calibri" panose="020F0502020204030204" pitchFamily="34" charset="0"/>
                            </a:rPr>
                          </m:ctrlPr>
                        </m:dPr>
                        <m:e>
                          <m:r>
                            <a:rPr lang="en-US" sz="2400" i="1">
                              <a:solidFill>
                                <a:srgbClr val="003300"/>
                              </a:solidFill>
                              <a:effectLst/>
                              <a:latin typeface="Cambria Math" panose="02040503050406030204" pitchFamily="18" charset="0"/>
                              <a:ea typeface="Calibri" panose="020F0502020204030204" pitchFamily="34" charset="0"/>
                            </a:rPr>
                            <m:t>𝑠</m:t>
                          </m:r>
                        </m:e>
                      </m:d>
                      <m:r>
                        <a:rPr lang="en-US" sz="2400" i="1">
                          <a:solidFill>
                            <a:srgbClr val="003300"/>
                          </a:solidFill>
                          <a:effectLst/>
                          <a:latin typeface="Cambria Math" panose="02040503050406030204" pitchFamily="18" charset="0"/>
                          <a:ea typeface="Calibri" panose="020F0502020204030204" pitchFamily="34" charset="0"/>
                        </a:rPr>
                        <m:t>=35 </m:t>
                      </m:r>
                      <m:r>
                        <a:rPr lang="en-US" sz="2400" i="1">
                          <a:solidFill>
                            <a:srgbClr val="003300"/>
                          </a:solidFill>
                          <a:effectLst/>
                          <a:latin typeface="Cambria Math" panose="02040503050406030204" pitchFamily="18" charset="0"/>
                          <a:ea typeface="Calibri" panose="020F0502020204030204" pitchFamily="34" charset="0"/>
                        </a:rPr>
                        <m:t>𝑝h</m:t>
                      </m:r>
                      <m:r>
                        <a:rPr lang="en-US" sz="2400" i="1">
                          <a:solidFill>
                            <a:srgbClr val="003300"/>
                          </a:solidFill>
                          <a:effectLst/>
                          <a:latin typeface="Cambria Math" panose="02040503050406030204" pitchFamily="18" charset="0"/>
                          <a:ea typeface="Calibri" panose="020F0502020204030204" pitchFamily="34" charset="0"/>
                        </a:rPr>
                        <m:t>ú</m:t>
                      </m:r>
                      <m:r>
                        <a:rPr lang="en-US" sz="2400" i="1">
                          <a:solidFill>
                            <a:srgbClr val="003300"/>
                          </a:solidFill>
                          <a:effectLst/>
                          <a:latin typeface="Cambria Math" panose="02040503050406030204" pitchFamily="18" charset="0"/>
                          <a:ea typeface="Calibri" panose="020F0502020204030204" pitchFamily="34" charset="0"/>
                        </a:rPr>
                        <m:t>𝑡</m:t>
                      </m:r>
                    </m:oMath>
                  </m:oMathPara>
                </a14:m>
                <a:endParaRPr lang="en-US" sz="3200" dirty="0">
                  <a:solidFill>
                    <a:srgbClr val="003300"/>
                  </a:solidFill>
                  <a:effectLst/>
                  <a:ea typeface="Times New Roman" panose="02020603050405020304" pitchFamily="18" charset="0"/>
                </a:endParaRPr>
              </a:p>
            </p:txBody>
          </p:sp>
        </mc:Choice>
        <mc:Fallback>
          <p:sp>
            <p:nvSpPr>
              <p:cNvPr id="2" name="Text Placeholder 1" descr="n28 SP Ly k27">
                <a:extLst>
                  <a:ext uri="{FF2B5EF4-FFF2-40B4-BE49-F238E27FC236}">
                    <a16:creationId xmlns:a16="http://schemas.microsoft.com/office/drawing/2014/main" id="{E86CBADE-8A7E-314C-7EF8-3444A5AF1172}"/>
                  </a:ext>
                </a:extLst>
              </p:cNvPr>
              <p:cNvSpPr>
                <a:spLocks noGrp="1" noRot="1" noChangeAspect="1" noMove="1" noResize="1" noEditPoints="1" noAdjustHandles="1" noChangeArrowheads="1" noChangeShapeType="1" noTextEdit="1"/>
              </p:cNvSpPr>
              <p:nvPr>
                <p:ph type="body" idx="1"/>
              </p:nvPr>
            </p:nvSpPr>
            <p:spPr>
              <a:xfrm>
                <a:off x="834887" y="337930"/>
                <a:ext cx="8138160" cy="4611757"/>
              </a:xfrm>
              <a:blipFill>
                <a:blip r:embed="rId2"/>
                <a:stretch>
                  <a:fillRect l="-1199"/>
                </a:stretch>
              </a:blipFill>
            </p:spPr>
            <p:txBody>
              <a:bodyPr/>
              <a:lstStyle/>
              <a:p>
                <a:r>
                  <a:rPr lang="en-US">
                    <a:noFill/>
                  </a:rPr>
                  <a:t> </a:t>
                </a:r>
              </a:p>
            </p:txBody>
          </p:sp>
        </mc:Fallback>
      </mc:AlternateContent>
    </p:spTree>
    <p:extLst>
      <p:ext uri="{BB962C8B-B14F-4D97-AF65-F5344CB8AC3E}">
        <p14:creationId xmlns:p14="http://schemas.microsoft.com/office/powerpoint/2010/main" val="401941673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descr="n28 SP Ly k27">
            <a:hlinkClick r:id="rId5" action="ppaction://hlinksldjump"/>
          </p:cNvPr>
          <p:cNvSpPr/>
          <p:nvPr/>
        </p:nvSpPr>
        <p:spPr>
          <a:xfrm>
            <a:off x="6116659" y="4288038"/>
            <a:ext cx="1673381" cy="557794"/>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8570">
              <a:buClrTx/>
            </a:pPr>
            <a:r>
              <a:rPr lang="en-US" sz="3041" kern="1200" dirty="0" err="1">
                <a:solidFill>
                  <a:srgbClr val="FF0000"/>
                </a:solidFill>
                <a:latin typeface="Calibri"/>
              </a:rPr>
              <a:t>Chơi</a:t>
            </a:r>
            <a:endParaRPr lang="en-US" sz="3041" kern="1200" dirty="0">
              <a:solidFill>
                <a:srgbClr val="FF0000"/>
              </a:solidFill>
              <a:latin typeface="Calibri"/>
            </a:endParaRPr>
          </a:p>
        </p:txBody>
      </p:sp>
      <p:sp>
        <p:nvSpPr>
          <p:cNvPr id="7" name="TextBox 6" descr="n28 SP Ly k27"/>
          <p:cNvSpPr txBox="1"/>
          <p:nvPr/>
        </p:nvSpPr>
        <p:spPr>
          <a:xfrm rot="20557504">
            <a:off x="1733368" y="3357745"/>
            <a:ext cx="5829293" cy="872226"/>
          </a:xfrm>
          <a:prstGeom prst="rect">
            <a:avLst/>
          </a:prstGeom>
          <a:noFill/>
        </p:spPr>
        <p:txBody>
          <a:bodyPr wrap="square" rtlCol="0">
            <a:spAutoFit/>
          </a:bodyPr>
          <a:lstStyle/>
          <a:p>
            <a:pPr defTabSz="738570">
              <a:buClrTx/>
            </a:pPr>
            <a:r>
              <a:rPr lang="en-US" sz="5068" kern="1200" dirty="0" err="1">
                <a:solidFill>
                  <a:srgbClr val="CC0099"/>
                </a:solidFill>
                <a:latin typeface="UTM Showcard" panose="02040603050506020204" pitchFamily="18" charset="0"/>
                <a:ea typeface="+mn-ea"/>
                <a:cs typeface="+mn-cs"/>
              </a:rPr>
              <a:t>Cánh</a:t>
            </a:r>
            <a:r>
              <a:rPr lang="en-US" sz="5068" kern="1200" dirty="0">
                <a:solidFill>
                  <a:srgbClr val="CC0099"/>
                </a:solidFill>
                <a:latin typeface="UTM Showcard" panose="02040603050506020204" pitchFamily="18" charset="0"/>
                <a:ea typeface="+mn-ea"/>
                <a:cs typeface="+mn-cs"/>
              </a:rPr>
              <a:t> </a:t>
            </a:r>
            <a:r>
              <a:rPr lang="en-US" sz="5068" kern="1200" dirty="0" err="1">
                <a:solidFill>
                  <a:srgbClr val="CC0099"/>
                </a:solidFill>
                <a:latin typeface="UTM Showcard" panose="02040603050506020204" pitchFamily="18" charset="0"/>
                <a:ea typeface="+mn-ea"/>
                <a:cs typeface="+mn-cs"/>
              </a:rPr>
              <a:t>cụt</a:t>
            </a:r>
            <a:r>
              <a:rPr lang="en-US" sz="5068" kern="1200" dirty="0">
                <a:solidFill>
                  <a:srgbClr val="CC0099"/>
                </a:solidFill>
                <a:latin typeface="UTM Showcard" panose="02040603050506020204" pitchFamily="18" charset="0"/>
                <a:ea typeface="+mn-ea"/>
                <a:cs typeface="+mn-cs"/>
              </a:rPr>
              <a:t> </a:t>
            </a:r>
            <a:r>
              <a:rPr lang="en-US" sz="5068" kern="1200" dirty="0" err="1">
                <a:solidFill>
                  <a:srgbClr val="CC0099"/>
                </a:solidFill>
                <a:latin typeface="UTM Showcard" panose="02040603050506020204" pitchFamily="18" charset="0"/>
                <a:ea typeface="+mn-ea"/>
                <a:cs typeface="+mn-cs"/>
              </a:rPr>
              <a:t>về</a:t>
            </a:r>
            <a:r>
              <a:rPr lang="en-US" sz="5068" kern="1200" dirty="0">
                <a:solidFill>
                  <a:srgbClr val="CC0099"/>
                </a:solidFill>
                <a:latin typeface="UTM Showcard" panose="02040603050506020204" pitchFamily="18" charset="0"/>
                <a:ea typeface="+mn-ea"/>
                <a:cs typeface="+mn-cs"/>
              </a:rPr>
              <a:t> </a:t>
            </a:r>
            <a:r>
              <a:rPr lang="en-US" sz="5068" kern="1200">
                <a:solidFill>
                  <a:srgbClr val="CC0099"/>
                </a:solidFill>
                <a:latin typeface="UTM Showcard" panose="02040603050506020204" pitchFamily="18" charset="0"/>
                <a:ea typeface="+mn-ea"/>
                <a:cs typeface="+mn-cs"/>
              </a:rPr>
              <a:t>nhà</a:t>
            </a:r>
            <a:endParaRPr lang="en-US" sz="5068" kern="1200" dirty="0">
              <a:solidFill>
                <a:srgbClr val="CC0099"/>
              </a:solidFill>
              <a:latin typeface="UTM Showcard" panose="02040603050506020204" pitchFamily="18" charset="0"/>
              <a:ea typeface="+mn-ea"/>
              <a:cs typeface="+mn-cs"/>
            </a:endParaRPr>
          </a:p>
        </p:txBody>
      </p:sp>
      <p:pic>
        <p:nvPicPr>
          <p:cNvPr id="8" name="Donkey Kong Theme song.mp3" descr="n28 SP Ly k27">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6"/>
          <a:stretch>
            <a:fillRect/>
          </a:stretch>
        </p:blipFill>
        <p:spPr>
          <a:xfrm>
            <a:off x="9362112" y="4395306"/>
            <a:ext cx="343258" cy="343258"/>
          </a:xfrm>
          <a:prstGeom prst="rect">
            <a:avLst/>
          </a:prstGeom>
        </p:spPr>
      </p:pic>
    </p:spTree>
    <p:extLst>
      <p:ext uri="{BB962C8B-B14F-4D97-AF65-F5344CB8AC3E}">
        <p14:creationId xmlns:p14="http://schemas.microsoft.com/office/powerpoint/2010/main" val="3331378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28 SP Ly k2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2196705"/>
            <a:ext cx="9142654" cy="2946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28 SP Ly k2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 y="399087"/>
            <a:ext cx="9142655" cy="4757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28 SP Ly k27"/>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1346" y="-150298"/>
            <a:ext cx="9144000" cy="4757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28 SP Ly k27"/>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871539"/>
            <a:ext cx="9142655" cy="47577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n28 SP Ly k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61048" y="1412081"/>
            <a:ext cx="494228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n28 SP Ly k2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950" y="1500188"/>
            <a:ext cx="243006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n28 SP Ly k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2050" y="1500188"/>
            <a:ext cx="3543300" cy="16430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n28 SP Ly k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8640" y="857251"/>
            <a:ext cx="842963" cy="10191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n28 SP Ly k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5967" y="1117998"/>
            <a:ext cx="99536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n28 SP Ly k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8122" y="953691"/>
            <a:ext cx="862012" cy="100488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n28 SP Ly k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4311" y="977505"/>
            <a:ext cx="695325" cy="101441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descr="n28 SP Ly k27">
            <a:hlinkClick r:id="rId15" action="ppaction://hlinksldjump"/>
          </p:cNvPr>
          <p:cNvSpPr/>
          <p:nvPr/>
        </p:nvSpPr>
        <p:spPr>
          <a:xfrm>
            <a:off x="1256316" y="493851"/>
            <a:ext cx="858236" cy="26960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Chăm</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chỉ</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6" name="Rounded Rectangle 95" descr="n28 SP Ly k27">
            <a:hlinkClick r:id="rId16" action="ppaction://hlinksldjump"/>
          </p:cNvPr>
          <p:cNvSpPr/>
          <p:nvPr/>
        </p:nvSpPr>
        <p:spPr>
          <a:xfrm>
            <a:off x="3092189" y="747815"/>
            <a:ext cx="858236" cy="26742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Vui</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vẻ</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7" name="Rounded Rectangle 96" descr="n28 SP Ly k27">
            <a:hlinkClick r:id="rId17" action="ppaction://hlinksldjump"/>
          </p:cNvPr>
          <p:cNvSpPr/>
          <p:nvPr/>
        </p:nvSpPr>
        <p:spPr>
          <a:xfrm>
            <a:off x="4483593" y="613276"/>
            <a:ext cx="858236" cy="28792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Thật</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thà</a:t>
            </a:r>
            <a:endParaRPr lang="en-US" sz="1126" b="1" kern="1200" dirty="0">
              <a:solidFill>
                <a:srgbClr val="0000FF"/>
              </a:solidFill>
              <a:latin typeface="Arial" panose="020B0604020202020204" pitchFamily="34" charset="0"/>
              <a:cs typeface="Arial" panose="020B0604020202020204" pitchFamily="34" charset="0"/>
            </a:endParaRPr>
          </a:p>
        </p:txBody>
      </p:sp>
      <p:sp>
        <p:nvSpPr>
          <p:cNvPr id="98" name="Rounded Rectangle 97" descr="n28 SP Ly k27">
            <a:hlinkClick r:id="rId18" action="ppaction://hlinksldjump"/>
          </p:cNvPr>
          <p:cNvSpPr/>
          <p:nvPr/>
        </p:nvSpPr>
        <p:spPr>
          <a:xfrm>
            <a:off x="6037959" y="532674"/>
            <a:ext cx="1002338" cy="30624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856" tIns="36928" rIns="73856" bIns="36928" rtlCol="0" anchor="ctr"/>
          <a:lstStyle/>
          <a:p>
            <a:pPr algn="ctr" defTabSz="738570">
              <a:buClrTx/>
            </a:pPr>
            <a:r>
              <a:rPr lang="en-US" sz="1126" b="1" kern="1200" dirty="0" err="1">
                <a:solidFill>
                  <a:srgbClr val="0000FF"/>
                </a:solidFill>
                <a:latin typeface="Arial" panose="020B0604020202020204" pitchFamily="34" charset="0"/>
                <a:cs typeface="Arial" panose="020B0604020202020204" pitchFamily="34" charset="0"/>
              </a:rPr>
              <a:t>Khiêm</a:t>
            </a:r>
            <a:r>
              <a:rPr lang="en-US" sz="1126" b="1" kern="1200" dirty="0">
                <a:solidFill>
                  <a:srgbClr val="0000FF"/>
                </a:solidFill>
                <a:latin typeface="Arial" panose="020B0604020202020204" pitchFamily="34" charset="0"/>
                <a:cs typeface="Arial" panose="020B0604020202020204" pitchFamily="34" charset="0"/>
              </a:rPr>
              <a:t> </a:t>
            </a:r>
            <a:r>
              <a:rPr lang="en-US" sz="1126" b="1" kern="1200" dirty="0" err="1">
                <a:solidFill>
                  <a:srgbClr val="0000FF"/>
                </a:solidFill>
                <a:latin typeface="Arial" panose="020B0604020202020204" pitchFamily="34" charset="0"/>
                <a:cs typeface="Arial" panose="020B0604020202020204" pitchFamily="34" charset="0"/>
              </a:rPr>
              <a:t>tốn</a:t>
            </a:r>
            <a:endParaRPr lang="en-US" sz="1126" b="1" kern="1200" dirty="0">
              <a:solidFill>
                <a:srgbClr val="0000FF"/>
              </a:solidFill>
              <a:latin typeface="Arial" panose="020B0604020202020204" pitchFamily="34" charset="0"/>
              <a:cs typeface="Arial" panose="020B0604020202020204" pitchFamily="34" charset="0"/>
            </a:endParaRPr>
          </a:p>
        </p:txBody>
      </p:sp>
      <p:pic>
        <p:nvPicPr>
          <p:cNvPr id="128" name="Picture 4" descr="n28 SP Ly k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000" y="885826"/>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n28 SP Ly k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2950" y="1146572"/>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n28 SP Ly k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77170" y="1024245"/>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n28 SP Ly k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03309" y="1002507"/>
            <a:ext cx="101441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descr="n28 SP Ly k27">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0"/>
          <a:stretch>
            <a:fillRect/>
          </a:stretch>
        </p:blipFill>
        <p:spPr>
          <a:xfrm>
            <a:off x="9362112" y="4395306"/>
            <a:ext cx="343258" cy="343258"/>
          </a:xfrm>
          <a:prstGeom prst="rect">
            <a:avLst/>
          </a:prstGeom>
        </p:spPr>
      </p:pic>
      <p:pic>
        <p:nvPicPr>
          <p:cNvPr id="2" name="Picture 1" descr="n28 SP Ly k27">
            <a:hlinkClick r:id="rId21" action="ppaction://hlinksldjump"/>
            <a:extLst>
              <a:ext uri="{FF2B5EF4-FFF2-40B4-BE49-F238E27FC236}">
                <a16:creationId xmlns:a16="http://schemas.microsoft.com/office/drawing/2014/main" id="{AA868AEE-3E10-E171-41E0-9DEB28F33EDF}"/>
              </a:ext>
            </a:extLst>
          </p:cNvPr>
          <p:cNvPicPr>
            <a:picLocks noChangeAspect="1"/>
          </p:cNvPicPr>
          <p:nvPr/>
        </p:nvPicPr>
        <p:blipFill>
          <a:blip r:embed="rId22"/>
          <a:stretch>
            <a:fillRect/>
          </a:stretch>
        </p:blipFill>
        <p:spPr>
          <a:xfrm>
            <a:off x="7319142" y="3952924"/>
            <a:ext cx="1335140" cy="1109568"/>
          </a:xfrm>
          <a:prstGeom prst="rect">
            <a:avLst/>
          </a:prstGeom>
        </p:spPr>
      </p:pic>
    </p:spTree>
    <p:extLst>
      <p:ext uri="{BB962C8B-B14F-4D97-AF65-F5344CB8AC3E}">
        <p14:creationId xmlns:p14="http://schemas.microsoft.com/office/powerpoint/2010/main" val="33744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5"/>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28"/>
                                        </p:tgtEl>
                                        <p:attrNameLst>
                                          <p:attrName>style.visibility</p:attrName>
                                        </p:attrNameLst>
                                      </p:cBhvr>
                                      <p:to>
                                        <p:strVal val="visible"/>
                                      </p:to>
                                    </p:set>
                                  </p:childTnLst>
                                </p:cTn>
                              </p:par>
                              <p:par>
                                <p:cTn id="40" presetID="32" presetClass="emph" presetSubtype="0" fill="hold" nodeType="withEffect">
                                  <p:stCondLst>
                                    <p:cond delay="0"/>
                                  </p:stCondLst>
                                  <p:childTnLst>
                                    <p:animRot by="120000">
                                      <p:cBhvr>
                                        <p:cTn id="41" dur="100" fill="hold">
                                          <p:stCondLst>
                                            <p:cond delay="0"/>
                                          </p:stCondLst>
                                        </p:cTn>
                                        <p:tgtEl>
                                          <p:spTgt spid="128"/>
                                        </p:tgtEl>
                                        <p:attrNameLst>
                                          <p:attrName>r</p:attrName>
                                        </p:attrNameLst>
                                      </p:cBhvr>
                                    </p:animRot>
                                    <p:animRot by="-240000">
                                      <p:cBhvr>
                                        <p:cTn id="42" dur="200" fill="hold">
                                          <p:stCondLst>
                                            <p:cond delay="200"/>
                                          </p:stCondLst>
                                        </p:cTn>
                                        <p:tgtEl>
                                          <p:spTgt spid="128"/>
                                        </p:tgtEl>
                                        <p:attrNameLst>
                                          <p:attrName>r</p:attrName>
                                        </p:attrNameLst>
                                      </p:cBhvr>
                                    </p:animRot>
                                    <p:animRot by="240000">
                                      <p:cBhvr>
                                        <p:cTn id="43" dur="200" fill="hold">
                                          <p:stCondLst>
                                            <p:cond delay="400"/>
                                          </p:stCondLst>
                                        </p:cTn>
                                        <p:tgtEl>
                                          <p:spTgt spid="128"/>
                                        </p:tgtEl>
                                        <p:attrNameLst>
                                          <p:attrName>r</p:attrName>
                                        </p:attrNameLst>
                                      </p:cBhvr>
                                    </p:animRot>
                                    <p:animRot by="-240000">
                                      <p:cBhvr>
                                        <p:cTn id="44" dur="200" fill="hold">
                                          <p:stCondLst>
                                            <p:cond delay="600"/>
                                          </p:stCondLst>
                                        </p:cTn>
                                        <p:tgtEl>
                                          <p:spTgt spid="128"/>
                                        </p:tgtEl>
                                        <p:attrNameLst>
                                          <p:attrName>r</p:attrName>
                                        </p:attrNameLst>
                                      </p:cBhvr>
                                    </p:animRot>
                                    <p:animRot by="120000">
                                      <p:cBhvr>
                                        <p:cTn id="45" dur="200" fill="hold">
                                          <p:stCondLst>
                                            <p:cond delay="800"/>
                                          </p:stCondLst>
                                        </p:cTn>
                                        <p:tgtEl>
                                          <p:spTgt spid="128"/>
                                        </p:tgtEl>
                                        <p:attrNameLst>
                                          <p:attrName>r</p:attrName>
                                        </p:attrNameLst>
                                      </p:cBhvr>
                                    </p:animRot>
                                  </p:childTnLst>
                                </p:cTn>
                              </p:par>
                              <p:par>
                                <p:cTn id="46" presetID="42" presetClass="path" presetSubtype="0" accel="50000" decel="50000" fill="hold" nodeType="withEffect">
                                  <p:stCondLst>
                                    <p:cond delay="0"/>
                                  </p:stCondLst>
                                  <p:childTnLst>
                                    <p:animMotion origin="layout" path="M 1.66667E-6 4.81481E-6 L 0.00104 0.84606 " pathEditMode="relative" rAng="0" ptsTypes="AA">
                                      <p:cBhvr>
                                        <p:cTn id="47"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7"/>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129"/>
                                        </p:tgtEl>
                                        <p:attrNameLst>
                                          <p:attrName>r</p:attrName>
                                        </p:attrNameLst>
                                      </p:cBhvr>
                                    </p:animRot>
                                    <p:animRot by="-240000">
                                      <p:cBhvr>
                                        <p:cTn id="57" dur="200" fill="hold">
                                          <p:stCondLst>
                                            <p:cond delay="200"/>
                                          </p:stCondLst>
                                        </p:cTn>
                                        <p:tgtEl>
                                          <p:spTgt spid="129"/>
                                        </p:tgtEl>
                                        <p:attrNameLst>
                                          <p:attrName>r</p:attrName>
                                        </p:attrNameLst>
                                      </p:cBhvr>
                                    </p:animRot>
                                    <p:animRot by="240000">
                                      <p:cBhvr>
                                        <p:cTn id="58" dur="200" fill="hold">
                                          <p:stCondLst>
                                            <p:cond delay="400"/>
                                          </p:stCondLst>
                                        </p:cTn>
                                        <p:tgtEl>
                                          <p:spTgt spid="129"/>
                                        </p:tgtEl>
                                        <p:attrNameLst>
                                          <p:attrName>r</p:attrName>
                                        </p:attrNameLst>
                                      </p:cBhvr>
                                    </p:animRot>
                                    <p:animRot by="-240000">
                                      <p:cBhvr>
                                        <p:cTn id="59" dur="200" fill="hold">
                                          <p:stCondLst>
                                            <p:cond delay="600"/>
                                          </p:stCondLst>
                                        </p:cTn>
                                        <p:tgtEl>
                                          <p:spTgt spid="129"/>
                                        </p:tgtEl>
                                        <p:attrNameLst>
                                          <p:attrName>r</p:attrName>
                                        </p:attrNameLst>
                                      </p:cBhvr>
                                    </p:animRot>
                                    <p:animRot by="120000">
                                      <p:cBhvr>
                                        <p:cTn id="60" dur="200" fill="hold">
                                          <p:stCondLst>
                                            <p:cond delay="800"/>
                                          </p:stCondLst>
                                        </p:cTn>
                                        <p:tgtEl>
                                          <p:spTgt spid="129"/>
                                        </p:tgtEl>
                                        <p:attrNameLst>
                                          <p:attrName>r</p:attrName>
                                        </p:attrNameLst>
                                      </p:cBhvr>
                                    </p:animRot>
                                  </p:childTnLst>
                                </p:cTn>
                              </p:par>
                              <p:par>
                                <p:cTn id="61" presetID="42" presetClass="path" presetSubtype="0" accel="50000" decel="50000" fill="hold" nodeType="withEffect">
                                  <p:stCondLst>
                                    <p:cond delay="0"/>
                                  </p:stCondLst>
                                  <p:childTnLst>
                                    <p:animMotion origin="layout" path="M -1.38889E-6 -1.7284E-6 L 0.00104 0.94815 " pathEditMode="relative" rAng="0" ptsTypes="AA">
                                      <p:cBhvr>
                                        <p:cTn id="62" dur="2000" fill="hold"/>
                                        <p:tgtEl>
                                          <p:spTgt spid="129"/>
                                        </p:tgtEl>
                                        <p:attrNameLst>
                                          <p:attrName>ppt_x</p:attrName>
                                          <p:attrName>ppt_y</p:attrName>
                                        </p:attrNameLst>
                                      </p:cBhvr>
                                      <p:rCtr x="52" y="47407"/>
                                    </p:animMotion>
                                  </p:childTnLst>
                                </p:cTn>
                              </p:par>
                              <p:par>
                                <p:cTn id="63" presetID="1" presetClass="exit" presetSubtype="0" fill="hold" grpId="0" nodeType="withEffect">
                                  <p:stCondLst>
                                    <p:cond delay="0"/>
                                  </p:stCondLst>
                                  <p:childTnLst>
                                    <p:set>
                                      <p:cBhvr>
                                        <p:cTn id="64"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5" restart="whenNotActive" fill="hold" evtFilter="cancelBubble" nodeType="interactiveSeq">
                <p:stCondLst>
                  <p:cond evt="onClick" delay="0">
                    <p:tgtEl>
                      <p:spTgt spid="6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30"/>
                                        </p:tgtEl>
                                        <p:attrNameLst>
                                          <p:attrName>style.visibility</p:attrName>
                                        </p:attrNameLst>
                                      </p:cBhvr>
                                      <p:to>
                                        <p:strVal val="visible"/>
                                      </p:to>
                                    </p:set>
                                  </p:childTnLst>
                                </p:cTn>
                              </p:par>
                              <p:par>
                                <p:cTn id="72" presetID="32" presetClass="emph" presetSubtype="0" fill="hold" nodeType="withEffect">
                                  <p:stCondLst>
                                    <p:cond delay="0"/>
                                  </p:stCondLst>
                                  <p:childTnLst>
                                    <p:animRot by="120000">
                                      <p:cBhvr>
                                        <p:cTn id="73" dur="100" fill="hold">
                                          <p:stCondLst>
                                            <p:cond delay="0"/>
                                          </p:stCondLst>
                                        </p:cTn>
                                        <p:tgtEl>
                                          <p:spTgt spid="130"/>
                                        </p:tgtEl>
                                        <p:attrNameLst>
                                          <p:attrName>r</p:attrName>
                                        </p:attrNameLst>
                                      </p:cBhvr>
                                    </p:animRot>
                                    <p:animRot by="-240000">
                                      <p:cBhvr>
                                        <p:cTn id="74" dur="200" fill="hold">
                                          <p:stCondLst>
                                            <p:cond delay="200"/>
                                          </p:stCondLst>
                                        </p:cTn>
                                        <p:tgtEl>
                                          <p:spTgt spid="130"/>
                                        </p:tgtEl>
                                        <p:attrNameLst>
                                          <p:attrName>r</p:attrName>
                                        </p:attrNameLst>
                                      </p:cBhvr>
                                    </p:animRot>
                                    <p:animRot by="240000">
                                      <p:cBhvr>
                                        <p:cTn id="75" dur="200" fill="hold">
                                          <p:stCondLst>
                                            <p:cond delay="400"/>
                                          </p:stCondLst>
                                        </p:cTn>
                                        <p:tgtEl>
                                          <p:spTgt spid="130"/>
                                        </p:tgtEl>
                                        <p:attrNameLst>
                                          <p:attrName>r</p:attrName>
                                        </p:attrNameLst>
                                      </p:cBhvr>
                                    </p:animRot>
                                    <p:animRot by="-240000">
                                      <p:cBhvr>
                                        <p:cTn id="76" dur="200" fill="hold">
                                          <p:stCondLst>
                                            <p:cond delay="600"/>
                                          </p:stCondLst>
                                        </p:cTn>
                                        <p:tgtEl>
                                          <p:spTgt spid="130"/>
                                        </p:tgtEl>
                                        <p:attrNameLst>
                                          <p:attrName>r</p:attrName>
                                        </p:attrNameLst>
                                      </p:cBhvr>
                                    </p:animRot>
                                    <p:animRot by="120000">
                                      <p:cBhvr>
                                        <p:cTn id="77" dur="200" fill="hold">
                                          <p:stCondLst>
                                            <p:cond delay="800"/>
                                          </p:stCondLst>
                                        </p:cTn>
                                        <p:tgtEl>
                                          <p:spTgt spid="130"/>
                                        </p:tgtEl>
                                        <p:attrNameLst>
                                          <p:attrName>r</p:attrName>
                                        </p:attrNameLst>
                                      </p:cBhvr>
                                    </p:animRot>
                                  </p:childTnLst>
                                </p:cTn>
                              </p:par>
                              <p:par>
                                <p:cTn id="78" presetID="42" presetClass="path" presetSubtype="0" accel="50000" decel="50000" fill="hold" nodeType="withEffect">
                                  <p:stCondLst>
                                    <p:cond delay="0"/>
                                  </p:stCondLst>
                                  <p:childTnLst>
                                    <p:animMotion origin="layout" path="M 2.22222E-6 3.7037E-6 L 0.00104 0.97345 " pathEditMode="relative" rAng="0" ptsTypes="AA">
                                      <p:cBhvr>
                                        <p:cTn id="79" dur="2000" fill="hold"/>
                                        <p:tgtEl>
                                          <p:spTgt spid="130"/>
                                        </p:tgtEl>
                                        <p:attrNameLst>
                                          <p:attrName>ppt_x</p:attrName>
                                          <p:attrName>ppt_y</p:attrName>
                                        </p:attrNameLst>
                                      </p:cBhvr>
                                      <p:rCtr x="52" y="48673"/>
                                    </p:animMotion>
                                  </p:childTnLst>
                                </p:cTn>
                              </p:par>
                              <p:par>
                                <p:cTn id="80" presetID="1" presetClass="exit" presetSubtype="0" fill="hold" grpId="0" nodeType="withEffect">
                                  <p:stCondLst>
                                    <p:cond delay="0"/>
                                  </p:stCondLst>
                                  <p:childTnLst>
                                    <p:set>
                                      <p:cBhvr>
                                        <p:cTn id="81"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2" restart="whenNotActive" fill="hold" evtFilter="cancelBubble" nodeType="interactiveSeq">
                <p:stCondLst>
                  <p:cond evt="onClick" delay="0">
                    <p:tgtEl>
                      <p:spTgt spid="59"/>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9"/>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1"/>
                                        </p:tgtEl>
                                        <p:attrNameLst>
                                          <p:attrName>style.visibility</p:attrName>
                                        </p:attrNameLst>
                                      </p:cBhvr>
                                      <p:to>
                                        <p:strVal val="visible"/>
                                      </p:to>
                                    </p:set>
                                  </p:childTnLst>
                                </p:cTn>
                              </p:par>
                              <p:par>
                                <p:cTn id="89" presetID="32" presetClass="emph" presetSubtype="0" fill="hold" nodeType="withEffect">
                                  <p:stCondLst>
                                    <p:cond delay="0"/>
                                  </p:stCondLst>
                                  <p:childTnLst>
                                    <p:animRot by="120000">
                                      <p:cBhvr>
                                        <p:cTn id="90" dur="100" fill="hold">
                                          <p:stCondLst>
                                            <p:cond delay="0"/>
                                          </p:stCondLst>
                                        </p:cTn>
                                        <p:tgtEl>
                                          <p:spTgt spid="131"/>
                                        </p:tgtEl>
                                        <p:attrNameLst>
                                          <p:attrName>r</p:attrName>
                                        </p:attrNameLst>
                                      </p:cBhvr>
                                    </p:animRot>
                                    <p:animRot by="-240000">
                                      <p:cBhvr>
                                        <p:cTn id="91" dur="200" fill="hold">
                                          <p:stCondLst>
                                            <p:cond delay="200"/>
                                          </p:stCondLst>
                                        </p:cTn>
                                        <p:tgtEl>
                                          <p:spTgt spid="131"/>
                                        </p:tgtEl>
                                        <p:attrNameLst>
                                          <p:attrName>r</p:attrName>
                                        </p:attrNameLst>
                                      </p:cBhvr>
                                    </p:animRot>
                                    <p:animRot by="240000">
                                      <p:cBhvr>
                                        <p:cTn id="92" dur="200" fill="hold">
                                          <p:stCondLst>
                                            <p:cond delay="400"/>
                                          </p:stCondLst>
                                        </p:cTn>
                                        <p:tgtEl>
                                          <p:spTgt spid="131"/>
                                        </p:tgtEl>
                                        <p:attrNameLst>
                                          <p:attrName>r</p:attrName>
                                        </p:attrNameLst>
                                      </p:cBhvr>
                                    </p:animRot>
                                    <p:animRot by="-240000">
                                      <p:cBhvr>
                                        <p:cTn id="93" dur="200" fill="hold">
                                          <p:stCondLst>
                                            <p:cond delay="600"/>
                                          </p:stCondLst>
                                        </p:cTn>
                                        <p:tgtEl>
                                          <p:spTgt spid="131"/>
                                        </p:tgtEl>
                                        <p:attrNameLst>
                                          <p:attrName>r</p:attrName>
                                        </p:attrNameLst>
                                      </p:cBhvr>
                                    </p:animRot>
                                    <p:animRot by="120000">
                                      <p:cBhvr>
                                        <p:cTn id="94" dur="200" fill="hold">
                                          <p:stCondLst>
                                            <p:cond delay="800"/>
                                          </p:stCondLst>
                                        </p:cTn>
                                        <p:tgtEl>
                                          <p:spTgt spid="131"/>
                                        </p:tgtEl>
                                        <p:attrNameLst>
                                          <p:attrName>r</p:attrName>
                                        </p:attrNameLst>
                                      </p:cBhvr>
                                    </p:animRot>
                                  </p:childTnLst>
                                </p:cTn>
                              </p:par>
                              <p:par>
                                <p:cTn id="95" presetID="42" presetClass="path" presetSubtype="0" accel="50000" decel="50000" fill="hold" nodeType="withEffect">
                                  <p:stCondLst>
                                    <p:cond delay="0"/>
                                  </p:stCondLst>
                                  <p:childTnLst>
                                    <p:animMotion origin="layout" path="M 3.33333E-6 -3.95062E-6 L -0.00903 1.03457 " pathEditMode="relative" rAng="0" ptsTypes="AA">
                                      <p:cBhvr>
                                        <p:cTn id="96" dur="2000" fill="hold"/>
                                        <p:tgtEl>
                                          <p:spTgt spid="131"/>
                                        </p:tgtEl>
                                        <p:attrNameLst>
                                          <p:attrName>ppt_x</p:attrName>
                                          <p:attrName>ppt_y</p:attrName>
                                        </p:attrNameLst>
                                      </p:cBhvr>
                                      <p:rCtr x="-451" y="51728"/>
                                    </p:animMotion>
                                  </p:childTnLst>
                                </p:cTn>
                              </p:par>
                              <p:par>
                                <p:cTn id="97" presetID="1" presetClass="exit"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audio>
              <p:cMediaNode vol="80000" numSld="23">
                <p:cTn id="99" repeatCount="indefinite" fill="hold" display="0">
                  <p:stCondLst>
                    <p:cond delay="indefinite"/>
                  </p:stCondLst>
                  <p:endCondLst>
                    <p:cond evt="onStopAudio" delay="0">
                      <p:tgtEl>
                        <p:sldTgt/>
                      </p:tgtEl>
                    </p:cond>
                  </p:endCondLst>
                </p:cTn>
                <p:tgtEl>
                  <p:spTgt spid="103"/>
                </p:tgtEl>
              </p:cMediaNode>
            </p:audio>
          </p:childTnLst>
        </p:cTn>
      </p:par>
    </p:tnLst>
    <p:bldLst>
      <p:bldP spid="4" grpId="0" animBg="1"/>
      <p:bldP spid="96" grpId="0" animBg="1"/>
      <p:bldP spid="97" grpId="0" animBg="1"/>
      <p:bldP spid="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10" y="2571750"/>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8 SP Ly k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13" y="438145"/>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94" y="340115"/>
            <a:ext cx="6730344" cy="17909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506" y="2571750"/>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28 SP Ly k2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196" y="3881940"/>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p:cNvSpPr txBox="1"/>
          <p:nvPr/>
        </p:nvSpPr>
        <p:spPr>
          <a:xfrm>
            <a:off x="3220279" y="704513"/>
            <a:ext cx="4731026" cy="1182573"/>
          </a:xfrm>
          <a:prstGeom prst="rect">
            <a:avLst/>
          </a:prstGeom>
          <a:noFill/>
        </p:spPr>
        <p:txBody>
          <a:bodyPr wrap="square" lIns="73856" tIns="36928" rIns="73856" bIns="36928" rtlCol="0">
            <a:spAutoFit/>
          </a:bodyPr>
          <a:lstStyle/>
          <a:p>
            <a:pPr algn="ctr" defTabSz="738570">
              <a:buClrTx/>
            </a:pPr>
            <a:r>
              <a:rPr lang="vi-VN" sz="2400" b="1" kern="1200" dirty="0">
                <a:solidFill>
                  <a:schemeClr val="tx1"/>
                </a:solidFill>
                <a:latin typeface="Arial" panose="020B0604020202020204" pitchFamily="34" charset="0"/>
                <a:ea typeface="+mn-ea"/>
                <a:cs typeface="Arial" panose="020B0604020202020204" pitchFamily="34" charset="0"/>
              </a:rPr>
              <a:t>Câu 1: </a:t>
            </a:r>
            <a:r>
              <a:rPr lang="vi-VN" sz="2400" kern="1200" dirty="0">
                <a:solidFill>
                  <a:schemeClr val="tx1"/>
                </a:solidFill>
                <a:latin typeface="Arial" panose="020B0604020202020204" pitchFamily="34" charset="0"/>
                <a:ea typeface="+mn-ea"/>
                <a:cs typeface="Arial" panose="020B0604020202020204" pitchFamily="34" charset="0"/>
              </a:rPr>
              <a:t>Nhiệt lượng cần cung cấp cho vật để làm tăng nhiệt độ của nó phụ thuộc vào mấy yếu tố?</a:t>
            </a:r>
            <a:endParaRPr lang="en-US" sz="2400" kern="1200" dirty="0">
              <a:solidFill>
                <a:schemeClr val="tx1"/>
              </a:solidFill>
              <a:latin typeface="Arial" panose="020B0604020202020204" pitchFamily="34" charset="0"/>
              <a:ea typeface="+mn-ea"/>
              <a:cs typeface="Arial" panose="020B0604020202020204" pitchFamily="34" charset="0"/>
            </a:endParaRPr>
          </a:p>
        </p:txBody>
      </p:sp>
      <p:sp>
        <p:nvSpPr>
          <p:cNvPr id="9" name="TextBox 8" descr="n28 SP Ly k27"/>
          <p:cNvSpPr txBox="1"/>
          <p:nvPr/>
        </p:nvSpPr>
        <p:spPr>
          <a:xfrm>
            <a:off x="3097404" y="3028986"/>
            <a:ext cx="4181477" cy="628575"/>
          </a:xfrm>
          <a:prstGeom prst="rect">
            <a:avLst/>
          </a:prstGeom>
          <a:noFill/>
        </p:spPr>
        <p:txBody>
          <a:bodyPr wrap="square" lIns="73856" tIns="36928" rIns="73856" bIns="36928" rtlCol="0">
            <a:spAutoFit/>
          </a:bodyPr>
          <a:lstStyle/>
          <a:p>
            <a:pPr algn="ctr" defTabSz="738570">
              <a:buClrTx/>
            </a:pPr>
            <a:r>
              <a:rPr lang="en-US" sz="3600" kern="1200" dirty="0">
                <a:solidFill>
                  <a:schemeClr val="tx1"/>
                </a:solidFill>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539655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94" y="2327016"/>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8 SP Ly k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17" y="516237"/>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62" y="307703"/>
            <a:ext cx="5701085" cy="1581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368" y="2327016"/>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28 SP Ly k2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050" y="3870065"/>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p:cNvSpPr txBox="1"/>
          <p:nvPr/>
        </p:nvSpPr>
        <p:spPr>
          <a:xfrm>
            <a:off x="2965837" y="628653"/>
            <a:ext cx="4516339" cy="1062540"/>
          </a:xfrm>
          <a:prstGeom prst="rect">
            <a:avLst/>
          </a:prstGeom>
          <a:noFill/>
        </p:spPr>
        <p:txBody>
          <a:bodyPr wrap="square" lIns="73856" tIns="36928" rIns="73856" bIns="36928" rtlCol="0">
            <a:spAutoFit/>
          </a:bodyPr>
          <a:lstStyle/>
          <a:p>
            <a:pPr algn="ctr" defTabSz="738570">
              <a:buClrTx/>
            </a:pPr>
            <a:r>
              <a:rPr lang="en-US" sz="3210" b="1" kern="1200" dirty="0" err="1">
                <a:solidFill>
                  <a:schemeClr val="tx1"/>
                </a:solidFill>
                <a:latin typeface="Arial" panose="020B0604020202020204" pitchFamily="34" charset="0"/>
                <a:ea typeface="+mn-ea"/>
                <a:cs typeface="Arial" panose="020B0604020202020204" pitchFamily="34" charset="0"/>
              </a:rPr>
              <a:t>Câu</a:t>
            </a:r>
            <a:r>
              <a:rPr lang="en-US" sz="3210" b="1" kern="1200" dirty="0">
                <a:solidFill>
                  <a:schemeClr val="tx1"/>
                </a:solidFill>
                <a:latin typeface="Arial" panose="020B0604020202020204" pitchFamily="34" charset="0"/>
                <a:ea typeface="+mn-ea"/>
                <a:cs typeface="Arial" panose="020B0604020202020204" pitchFamily="34" charset="0"/>
              </a:rPr>
              <a:t> 2: </a:t>
            </a:r>
            <a:r>
              <a:rPr lang="en-US" sz="3210" kern="1200" dirty="0" err="1">
                <a:solidFill>
                  <a:schemeClr val="tx1"/>
                </a:solidFill>
                <a:latin typeface="Arial" panose="020B0604020202020204" pitchFamily="34" charset="0"/>
                <a:ea typeface="+mn-ea"/>
                <a:cs typeface="Arial" panose="020B0604020202020204" pitchFamily="34" charset="0"/>
              </a:rPr>
              <a:t>Công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thức</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tính</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nhiệt</a:t>
            </a:r>
            <a:r>
              <a:rPr lang="en-US" sz="3210" kern="1200" dirty="0">
                <a:solidFill>
                  <a:schemeClr val="tx1"/>
                </a:solidFill>
                <a:latin typeface="Arial" panose="020B0604020202020204" pitchFamily="34" charset="0"/>
                <a:ea typeface="+mn-ea"/>
                <a:cs typeface="Arial" panose="020B0604020202020204" pitchFamily="34" charset="0"/>
              </a:rPr>
              <a:t> dung </a:t>
            </a:r>
            <a:r>
              <a:rPr lang="en-US" sz="3210" kern="1200" dirty="0" err="1">
                <a:solidFill>
                  <a:schemeClr val="tx1"/>
                </a:solidFill>
                <a:latin typeface="Arial" panose="020B0604020202020204" pitchFamily="34" charset="0"/>
                <a:ea typeface="+mn-ea"/>
                <a:cs typeface="Arial" panose="020B0604020202020204" pitchFamily="34" charset="0"/>
              </a:rPr>
              <a:t>riêng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là</a:t>
            </a:r>
            <a:r>
              <a:rPr lang="en-US" sz="3210" kern="1200" dirty="0">
                <a:solidFill>
                  <a:schemeClr val="tx1"/>
                </a:solidFill>
                <a:latin typeface="Arial" panose="020B0604020202020204" pitchFamily="34" charset="0"/>
                <a:ea typeface="+mn-ea"/>
                <a:cs typeface="Arial" panose="020B0604020202020204" pitchFamily="34" charset="0"/>
              </a:rPr>
              <a:t>:</a:t>
            </a:r>
          </a:p>
        </p:txBody>
      </p:sp>
      <mc:AlternateContent xmlns:mc="http://schemas.openxmlformats.org/markup-compatibility/2006">
        <mc:Choice xmlns:a14="http://schemas.microsoft.com/office/drawing/2010/main" Requires="a14">
          <p:sp>
            <p:nvSpPr>
              <p:cNvPr id="9" name="TextBox 8" descr="n28 SP Ly k27"/>
              <p:cNvSpPr txBox="1"/>
              <p:nvPr/>
            </p:nvSpPr>
            <p:spPr>
              <a:xfrm>
                <a:off x="3243689" y="2504724"/>
                <a:ext cx="3960632" cy="1115311"/>
              </a:xfrm>
              <a:prstGeom prst="rect">
                <a:avLst/>
              </a:prstGeom>
              <a:noFill/>
            </p:spPr>
            <p:txBody>
              <a:bodyPr wrap="square" lIns="73856" tIns="36928" rIns="73856" bIns="36928" rtlCol="0">
                <a:spAutoFit/>
              </a:bodyPr>
              <a:lstStyle/>
              <a:p>
                <a:pPr algn="ctr" defTabSz="738570">
                  <a:buClrTx/>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ea typeface="Calibri" panose="020F0502020204030204" pitchFamily="34" charset="0"/>
                          <a:cs typeface="Times New Roman" panose="02020603050405020304" pitchFamily="18" charset="0"/>
                        </a:rPr>
                        <m:t>𝑐</m:t>
                      </m:r>
                      <m:r>
                        <a:rPr lang="en-US" sz="3600" b="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rPr>
                          </m:ctrlPr>
                        </m:fPr>
                        <m:num>
                          <m:r>
                            <a:rPr lang="en-US" sz="3600" b="0" i="1">
                              <a:latin typeface="Cambria Math" panose="02040503050406030204" pitchFamily="18" charset="0"/>
                              <a:ea typeface="Calibri" panose="020F0502020204030204" pitchFamily="34" charset="0"/>
                              <a:cs typeface="Times New Roman" panose="02020603050405020304" pitchFamily="18" charset="0"/>
                            </a:rPr>
                            <m:t>𝑄</m:t>
                          </m:r>
                        </m:num>
                        <m:den>
                          <m:r>
                            <a:rPr lang="en-US" sz="3600" b="0" i="1">
                              <a:latin typeface="Cambria Math" panose="02040503050406030204" pitchFamily="18" charset="0"/>
                              <a:ea typeface="Calibri" panose="020F0502020204030204" pitchFamily="34" charset="0"/>
                              <a:cs typeface="Times New Roman" panose="02020603050405020304" pitchFamily="18" charset="0"/>
                            </a:rPr>
                            <m:t>𝑚</m:t>
                          </m:r>
                          <m:r>
                            <a:rPr lang="en-US" sz="3600" b="0" i="1">
                              <a:latin typeface="Cambria Math" panose="02040503050406030204" pitchFamily="18" charset="0"/>
                              <a:ea typeface="Calibri" panose="020F0502020204030204" pitchFamily="34" charset="0"/>
                              <a:cs typeface="Times New Roman" panose="02020603050405020304" pitchFamily="18" charset="0"/>
                            </a:rPr>
                            <m:t>.∆</m:t>
                          </m:r>
                          <m:r>
                            <a:rPr lang="en-US" sz="3600" b="0" i="1">
                              <a:latin typeface="Cambria Math" panose="02040503050406030204" pitchFamily="18" charset="0"/>
                              <a:ea typeface="Calibri" panose="020F0502020204030204" pitchFamily="34" charset="0"/>
                              <a:cs typeface="Times New Roman" panose="02020603050405020304" pitchFamily="18" charset="0"/>
                            </a:rPr>
                            <m:t>𝑇</m:t>
                          </m:r>
                        </m:den>
                      </m:f>
                    </m:oMath>
                  </m:oMathPara>
                </a14:m>
                <a:endParaRPr lang="en-US" sz="3210" kern="1200" dirty="0">
                  <a:solidFill>
                    <a:srgbClr val="0000FF"/>
                  </a:solidFill>
                  <a:latin typeface="Arial" panose="020B0604020202020204" pitchFamily="34" charset="0"/>
                  <a:ea typeface="+mn-ea"/>
                  <a:cs typeface="Arial" panose="020B0604020202020204" pitchFamily="34" charset="0"/>
                </a:endParaRPr>
              </a:p>
            </p:txBody>
          </p:sp>
        </mc:Choice>
        <mc:Fallback>
          <p:sp>
            <p:nvSpPr>
              <p:cNvPr id="9" name="TextBox 8" descr="n28 SP Ly k27"/>
              <p:cNvSpPr txBox="1">
                <a:spLocks noRot="1" noChangeAspect="1" noMove="1" noResize="1" noEditPoints="1" noAdjustHandles="1" noChangeArrowheads="1" noChangeShapeType="1" noTextEdit="1"/>
              </p:cNvSpPr>
              <p:nvPr/>
            </p:nvSpPr>
            <p:spPr>
              <a:xfrm>
                <a:off x="3243689" y="2504724"/>
                <a:ext cx="3960632" cy="111531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291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255" y="2364583"/>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8 SP Ly k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83" y="554199"/>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903" y="406916"/>
            <a:ext cx="5754646" cy="1581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1" y="2364583"/>
            <a:ext cx="4867275" cy="15430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28 SP Ly k2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100" y="3907632"/>
            <a:ext cx="1335881" cy="1114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p:cNvSpPr txBox="1"/>
          <p:nvPr/>
        </p:nvSpPr>
        <p:spPr>
          <a:xfrm>
            <a:off x="3029447" y="606221"/>
            <a:ext cx="4476584" cy="1062540"/>
          </a:xfrm>
          <a:prstGeom prst="rect">
            <a:avLst/>
          </a:prstGeom>
          <a:noFill/>
        </p:spPr>
        <p:txBody>
          <a:bodyPr wrap="square" lIns="73856" tIns="36928" rIns="73856" bIns="36928" rtlCol="0">
            <a:spAutoFit/>
          </a:bodyPr>
          <a:lstStyle/>
          <a:p>
            <a:pPr algn="ctr" defTabSz="738570">
              <a:buClrTx/>
            </a:pPr>
            <a:r>
              <a:rPr lang="vi-VN" sz="3210" b="1" kern="1200" dirty="0">
                <a:solidFill>
                  <a:schemeClr val="tx1"/>
                </a:solidFill>
                <a:latin typeface="Arial" panose="020B0604020202020204" pitchFamily="34" charset="0"/>
                <a:ea typeface="+mn-ea"/>
                <a:cs typeface="Arial" panose="020B0604020202020204" pitchFamily="34" charset="0"/>
              </a:rPr>
              <a:t>Câu 3: </a:t>
            </a:r>
            <a:r>
              <a:rPr lang="vi-VN" sz="3210" kern="1200" dirty="0">
                <a:solidFill>
                  <a:schemeClr val="tx1"/>
                </a:solidFill>
                <a:latin typeface="Arial" panose="020B0604020202020204" pitchFamily="34" charset="0"/>
                <a:ea typeface="+mn-ea"/>
                <a:cs typeface="Arial" panose="020B0604020202020204" pitchFamily="34" charset="0"/>
              </a:rPr>
              <a:t>Đơn vị của nhiệt dung riêng là:</a:t>
            </a:r>
            <a:endParaRPr lang="en-US" sz="3210" kern="1200" dirty="0">
              <a:solidFill>
                <a:schemeClr val="tx1"/>
              </a:solidFill>
              <a:latin typeface="Arial" panose="020B0604020202020204" pitchFamily="34" charset="0"/>
              <a:ea typeface="+mn-ea"/>
              <a:cs typeface="Arial" panose="020B0604020202020204" pitchFamily="34" charset="0"/>
            </a:endParaRPr>
          </a:p>
        </p:txBody>
      </p:sp>
      <p:sp>
        <p:nvSpPr>
          <p:cNvPr id="9" name="TextBox 8" descr="n28 SP Ly k27"/>
          <p:cNvSpPr txBox="1"/>
          <p:nvPr/>
        </p:nvSpPr>
        <p:spPr>
          <a:xfrm>
            <a:off x="3143251" y="2758246"/>
            <a:ext cx="4171950" cy="628575"/>
          </a:xfrm>
          <a:prstGeom prst="rect">
            <a:avLst/>
          </a:prstGeom>
          <a:noFill/>
        </p:spPr>
        <p:txBody>
          <a:bodyPr wrap="square" lIns="73856" tIns="36928" rIns="73856" bIns="36928" rtlCol="0">
            <a:spAutoFit/>
          </a:bodyPr>
          <a:lstStyle/>
          <a:p>
            <a:pPr algn="ctr"/>
            <a:r>
              <a:rPr lang="en-US" sz="3600" dirty="0">
                <a:solidFill>
                  <a:srgbClr val="003300"/>
                </a:solidFill>
                <a:latin typeface="Times New Roman" panose="02020603050405020304" pitchFamily="18" charset="0"/>
                <a:ea typeface="Times New Roman" panose="02020603050405020304" pitchFamily="18" charset="0"/>
              </a:rPr>
              <a:t>J/</a:t>
            </a:r>
            <a:r>
              <a:rPr lang="en-US" sz="3600" dirty="0" err="1">
                <a:solidFill>
                  <a:srgbClr val="003300"/>
                </a:solidFill>
                <a:latin typeface="Times New Roman" panose="02020603050405020304" pitchFamily="18" charset="0"/>
                <a:ea typeface="Times New Roman" panose="02020603050405020304" pitchFamily="18" charset="0"/>
              </a:rPr>
              <a:t>kg.K</a:t>
            </a:r>
            <a:endParaRPr lang="en-US" sz="4000" dirty="0">
              <a:solidFill>
                <a:srgbClr val="0033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8533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265" y="2821413"/>
            <a:ext cx="1274807"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28 SP Ly k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88" y="557414"/>
            <a:ext cx="1305763" cy="1287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953" y="421419"/>
            <a:ext cx="6273579" cy="2105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28 SP Ly k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626" y="2788213"/>
            <a:ext cx="3442156" cy="1091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28 SP Ly k2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651" y="3799532"/>
            <a:ext cx="1335881" cy="11140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TextBox 1" descr="n28 SP Ly k27"/>
              <p:cNvSpPr txBox="1"/>
              <p:nvPr/>
            </p:nvSpPr>
            <p:spPr>
              <a:xfrm>
                <a:off x="3293332" y="650973"/>
                <a:ext cx="4801097" cy="1551905"/>
              </a:xfrm>
              <a:prstGeom prst="rect">
                <a:avLst/>
              </a:prstGeom>
              <a:noFill/>
            </p:spPr>
            <p:txBody>
              <a:bodyPr wrap="square" lIns="73856" tIns="36928" rIns="73856" bIns="36928" rtlCol="0">
                <a:spAutoFit/>
              </a:bodyPr>
              <a:lstStyle/>
              <a:p>
                <a:pPr algn="ctr"/>
                <a:r>
                  <a:rPr lang="en-US" sz="2400" b="1" dirty="0" err="1">
                    <a:solidFill>
                      <a:srgbClr val="003300"/>
                    </a:solidFill>
                    <a:latin typeface="Times New Roman" panose="02020603050405020304" pitchFamily="18" charset="0"/>
                    <a:ea typeface="Times New Roman" panose="02020603050405020304" pitchFamily="18" charset="0"/>
                  </a:rPr>
                  <a:t>Câu</a:t>
                </a:r>
                <a:r>
                  <a:rPr lang="en-US" sz="2400" b="1" dirty="0">
                    <a:solidFill>
                      <a:srgbClr val="003300"/>
                    </a:solidFill>
                    <a:latin typeface="Times New Roman" panose="02020603050405020304" pitchFamily="18" charset="0"/>
                    <a:ea typeface="Times New Roman" panose="02020603050405020304" pitchFamily="18" charset="0"/>
                  </a:rPr>
                  <a:t> 4:</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dung </a:t>
                </a:r>
                <a:r>
                  <a:rPr lang="en-US" sz="2400" dirty="0" err="1">
                    <a:solidFill>
                      <a:srgbClr val="003300"/>
                    </a:solidFill>
                    <a:latin typeface="Times New Roman" panose="02020603050405020304" pitchFamily="18" charset="0"/>
                    <a:ea typeface="Times New Roman" panose="02020603050405020304" pitchFamily="18" charset="0"/>
                  </a:rPr>
                  <a:t>riêng</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của</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một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chất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là</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lượng</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cần</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truyền</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cho</a:t>
                </a:r>
                <a:r>
                  <a:rPr lang="en-US" sz="2400" dirty="0">
                    <a:solidFill>
                      <a:srgbClr val="003300"/>
                    </a:solidFill>
                    <a:latin typeface="Times New Roman" panose="02020603050405020304" pitchFamily="18" charset="0"/>
                    <a:ea typeface="Times New Roman" panose="02020603050405020304" pitchFamily="18" charset="0"/>
                  </a:rPr>
                  <a:t> 1kg </a:t>
                </a:r>
                <a:r>
                  <a:rPr lang="en-US" sz="2400" dirty="0" err="1">
                    <a:solidFill>
                      <a:srgbClr val="003300"/>
                    </a:solidFill>
                    <a:latin typeface="Times New Roman" panose="02020603050405020304" pitchFamily="18" charset="0"/>
                    <a:ea typeface="Times New Roman" panose="02020603050405020304" pitchFamily="18" charset="0"/>
                  </a:rPr>
                  <a:t>chất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đó</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để</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làm</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cho</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nhiệt</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độ</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của</a:t>
                </a:r>
                <a:r>
                  <a:rPr lang="en-US" sz="2400" dirty="0">
                    <a:solidFill>
                      <a:srgbClr val="003300"/>
                    </a:solidFill>
                    <a:latin typeface="Times New Roman" panose="02020603050405020304" pitchFamily="18" charset="0"/>
                    <a:ea typeface="Times New Roman" panose="02020603050405020304" pitchFamily="18" charset="0"/>
                  </a:rPr>
                  <a:t> </a:t>
                </a:r>
                <a:r>
                  <a:rPr lang="en-US" sz="2400" dirty="0" err="1">
                    <a:solidFill>
                      <a:srgbClr val="003300"/>
                    </a:solidFill>
                    <a:latin typeface="Times New Roman" panose="02020603050405020304" pitchFamily="18" charset="0"/>
                    <a:ea typeface="Times New Roman" panose="02020603050405020304" pitchFamily="18" charset="0"/>
                  </a:rPr>
                  <a:t>nó</a:t>
                </a:r>
                <a:r>
                  <a:rPr lang="en-US" sz="2400" dirty="0">
                    <a:solidFill>
                      <a:srgbClr val="003300"/>
                    </a:solidFill>
                    <a:latin typeface="Times New Roman" panose="02020603050405020304" pitchFamily="18" charset="0"/>
                    <a:ea typeface="Times New Roman" panose="02020603050405020304" pitchFamily="18" charset="0"/>
                  </a:rPr>
                  <a:t>………. 1</a:t>
                </a:r>
                <a14:m>
                  <m:oMath xmlns:m="http://schemas.openxmlformats.org/officeDocument/2006/math">
                    <m:r>
                      <a:rPr lang="en-US" sz="2400" i="1">
                        <a:solidFill>
                          <a:srgbClr val="003300"/>
                        </a:solidFill>
                        <a:latin typeface="Cambria Math" panose="02040503050406030204" pitchFamily="18" charset="0"/>
                        <a:ea typeface="Times New Roman" panose="02020603050405020304" pitchFamily="18" charset="0"/>
                      </a:rPr>
                      <m:t>℃</m:t>
                    </m:r>
                  </m:oMath>
                </a14:m>
                <a:endParaRPr lang="en-US" sz="2800" dirty="0">
                  <a:solidFill>
                    <a:srgbClr val="003300"/>
                  </a:solidFill>
                  <a:latin typeface="Times New Roman" panose="02020603050405020304" pitchFamily="18" charset="0"/>
                  <a:ea typeface="Times New Roman" panose="02020603050405020304" pitchFamily="18" charset="0"/>
                </a:endParaRPr>
              </a:p>
            </p:txBody>
          </p:sp>
        </mc:Choice>
        <mc:Fallback>
          <p:sp>
            <p:nvSpPr>
              <p:cNvPr id="2" name="TextBox 1" descr="n28 SP Ly k27"/>
              <p:cNvSpPr txBox="1">
                <a:spLocks noRot="1" noChangeAspect="1" noMove="1" noResize="1" noEditPoints="1" noAdjustHandles="1" noChangeArrowheads="1" noChangeShapeType="1" noTextEdit="1"/>
              </p:cNvSpPr>
              <p:nvPr/>
            </p:nvSpPr>
            <p:spPr>
              <a:xfrm>
                <a:off x="3293332" y="650973"/>
                <a:ext cx="4801097" cy="1551905"/>
              </a:xfrm>
              <a:prstGeom prst="rect">
                <a:avLst/>
              </a:prstGeom>
              <a:blipFill>
                <a:blip r:embed="rId7"/>
                <a:stretch>
                  <a:fillRect l="-2284" t="-3937" r="-2157" b="-8661"/>
                </a:stretch>
              </a:blipFill>
            </p:spPr>
            <p:txBody>
              <a:bodyPr/>
              <a:lstStyle/>
              <a:p>
                <a:r>
                  <a:rPr lang="en-US">
                    <a:noFill/>
                  </a:rPr>
                  <a:t> </a:t>
                </a:r>
              </a:p>
            </p:txBody>
          </p:sp>
        </mc:Fallback>
      </mc:AlternateContent>
      <p:sp>
        <p:nvSpPr>
          <p:cNvPr id="9" name="TextBox 8" descr="n28 SP Ly k27"/>
          <p:cNvSpPr txBox="1"/>
          <p:nvPr/>
        </p:nvSpPr>
        <p:spPr>
          <a:xfrm>
            <a:off x="4261548" y="3049558"/>
            <a:ext cx="2480311" cy="568559"/>
          </a:xfrm>
          <a:prstGeom prst="rect">
            <a:avLst/>
          </a:prstGeom>
          <a:noFill/>
        </p:spPr>
        <p:txBody>
          <a:bodyPr wrap="square" lIns="73856" tIns="36928" rIns="73856" bIns="36928" rtlCol="0">
            <a:spAutoFit/>
          </a:bodyPr>
          <a:lstStyle/>
          <a:p>
            <a:pPr algn="ctr" defTabSz="738570">
              <a:buClrTx/>
            </a:pPr>
            <a:r>
              <a:rPr lang="en-US" sz="3210" kern="1200" dirty="0" err="1">
                <a:solidFill>
                  <a:schemeClr val="tx1"/>
                </a:solidFill>
                <a:latin typeface="Arial" panose="020B0604020202020204" pitchFamily="34" charset="0"/>
                <a:ea typeface="+mn-ea"/>
                <a:cs typeface="Arial" panose="020B0604020202020204" pitchFamily="34" charset="0"/>
              </a:rPr>
              <a:t>Tăng</a:t>
            </a:r>
            <a:r>
              <a:rPr lang="en-US" sz="3210" kern="1200" dirty="0">
                <a:solidFill>
                  <a:schemeClr val="tx1"/>
                </a:solidFill>
                <a:latin typeface="Arial" panose="020B0604020202020204" pitchFamily="34" charset="0"/>
                <a:ea typeface="+mn-ea"/>
                <a:cs typeface="Arial" panose="020B0604020202020204" pitchFamily="34" charset="0"/>
              </a:rPr>
              <a:t> </a:t>
            </a:r>
            <a:r>
              <a:rPr lang="en-US" sz="3210" kern="1200" dirty="0" err="1">
                <a:solidFill>
                  <a:schemeClr val="tx1"/>
                </a:solidFill>
                <a:latin typeface="Arial" panose="020B0604020202020204" pitchFamily="34" charset="0"/>
                <a:ea typeface="+mn-ea"/>
                <a:cs typeface="Arial" panose="020B0604020202020204" pitchFamily="34" charset="0"/>
              </a:rPr>
              <a:t>thêm</a:t>
            </a:r>
            <a:endParaRPr lang="en-US" sz="3210"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499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3579" name="Google Shape;3579;p73" descr="n28 SP Ly k27"/>
          <p:cNvSpPr txBox="1">
            <a:spLocks noGrp="1"/>
          </p:cNvSpPr>
          <p:nvPr>
            <p:ph type="title"/>
          </p:nvPr>
        </p:nvSpPr>
        <p:spPr>
          <a:xfrm>
            <a:off x="3596984" y="2342104"/>
            <a:ext cx="4270200" cy="81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dirty="0"/>
              <a:t>VẬN DỤNG</a:t>
            </a:r>
            <a:endParaRPr sz="6600" dirty="0"/>
          </a:p>
        </p:txBody>
      </p:sp>
      <p:sp>
        <p:nvSpPr>
          <p:cNvPr id="3580" name="Google Shape;3580;p73" descr="n28 SP Ly k27"/>
          <p:cNvSpPr txBox="1">
            <a:spLocks noGrp="1"/>
          </p:cNvSpPr>
          <p:nvPr>
            <p:ph type="title" idx="2"/>
          </p:nvPr>
        </p:nvSpPr>
        <p:spPr>
          <a:xfrm>
            <a:off x="1935363" y="1967119"/>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3581" name="Google Shape;3581;p73" descr="n28 SP Ly k27"/>
          <p:cNvGrpSpPr/>
          <p:nvPr/>
        </p:nvGrpSpPr>
        <p:grpSpPr>
          <a:xfrm>
            <a:off x="1795998" y="1930246"/>
            <a:ext cx="1553648" cy="1421934"/>
            <a:chOff x="-164200" y="1462250"/>
            <a:chExt cx="1037425" cy="949475"/>
          </a:xfrm>
        </p:grpSpPr>
        <p:sp>
          <p:nvSpPr>
            <p:cNvPr id="3582" name="Google Shape;3582;p7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3" name="Google Shape;3583;p7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4" name="Google Shape;3584;p7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5" name="Google Shape;3585;p7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6" name="Google Shape;3586;p7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7" name="Google Shape;3587;p7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8" name="Google Shape;3588;p7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9" name="Google Shape;3589;p7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0" name="Google Shape;3590;p7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1" name="Google Shape;3591;p7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2" name="Google Shape;3592;p7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3" name="Google Shape;3593;p7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4" name="Google Shape;3594;p7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5" name="Google Shape;3595;p7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6" name="Google Shape;3596;p7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7" name="Google Shape;3597;p7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8" name="Google Shape;3598;p7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9" name="Google Shape;3599;p7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0" name="Google Shape;3600;p7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7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2" name="Google Shape;3602;p7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3" name="Google Shape;3603;p7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7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7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6" name="Google Shape;3606;p7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7" name="Google Shape;3607;p73" descr="n28 SP Ly k27"/>
          <p:cNvGrpSpPr/>
          <p:nvPr/>
        </p:nvGrpSpPr>
        <p:grpSpPr>
          <a:xfrm>
            <a:off x="6714796" y="476045"/>
            <a:ext cx="1840839" cy="1454204"/>
            <a:chOff x="9528187" y="-1088730"/>
            <a:chExt cx="2199067" cy="1737192"/>
          </a:xfrm>
        </p:grpSpPr>
        <p:sp>
          <p:nvSpPr>
            <p:cNvPr id="3608" name="Google Shape;3608;p73"/>
            <p:cNvSpPr/>
            <p:nvPr/>
          </p:nvSpPr>
          <p:spPr>
            <a:xfrm>
              <a:off x="9528187" y="-1088730"/>
              <a:ext cx="2199067" cy="1737192"/>
            </a:xfrm>
            <a:custGeom>
              <a:avLst/>
              <a:gdLst/>
              <a:ahLst/>
              <a:cxnLst/>
              <a:rect l="l" t="t" r="r" b="b"/>
              <a:pathLst>
                <a:path w="38975" h="30789" extrusionOk="0">
                  <a:moveTo>
                    <a:pt x="25983" y="4779"/>
                  </a:moveTo>
                  <a:lnTo>
                    <a:pt x="26142" y="6284"/>
                  </a:lnTo>
                  <a:lnTo>
                    <a:pt x="9216" y="8080"/>
                  </a:lnTo>
                  <a:lnTo>
                    <a:pt x="9084" y="6416"/>
                  </a:lnTo>
                  <a:lnTo>
                    <a:pt x="25983" y="4779"/>
                  </a:lnTo>
                  <a:close/>
                  <a:moveTo>
                    <a:pt x="33826" y="8608"/>
                  </a:moveTo>
                  <a:lnTo>
                    <a:pt x="35674" y="24609"/>
                  </a:lnTo>
                  <a:lnTo>
                    <a:pt x="5361" y="27646"/>
                  </a:lnTo>
                  <a:lnTo>
                    <a:pt x="3222" y="11856"/>
                  </a:lnTo>
                  <a:lnTo>
                    <a:pt x="33826" y="8608"/>
                  </a:lnTo>
                  <a:close/>
                  <a:moveTo>
                    <a:pt x="28280" y="0"/>
                  </a:moveTo>
                  <a:lnTo>
                    <a:pt x="6364" y="2086"/>
                  </a:lnTo>
                  <a:cubicBezTo>
                    <a:pt x="4939" y="2244"/>
                    <a:pt x="3882" y="3485"/>
                    <a:pt x="3988" y="4911"/>
                  </a:cubicBezTo>
                  <a:lnTo>
                    <a:pt x="4278" y="8608"/>
                  </a:lnTo>
                  <a:lnTo>
                    <a:pt x="2615" y="8793"/>
                  </a:lnTo>
                  <a:cubicBezTo>
                    <a:pt x="1849" y="8872"/>
                    <a:pt x="1163" y="9242"/>
                    <a:pt x="687" y="9849"/>
                  </a:cubicBezTo>
                  <a:cubicBezTo>
                    <a:pt x="212" y="10456"/>
                    <a:pt x="1" y="11249"/>
                    <a:pt x="106" y="11988"/>
                  </a:cubicBezTo>
                  <a:lnTo>
                    <a:pt x="2324" y="28333"/>
                  </a:lnTo>
                  <a:cubicBezTo>
                    <a:pt x="2536" y="29732"/>
                    <a:pt x="3724" y="30788"/>
                    <a:pt x="5150" y="30788"/>
                  </a:cubicBezTo>
                  <a:cubicBezTo>
                    <a:pt x="5229" y="30788"/>
                    <a:pt x="5335" y="30762"/>
                    <a:pt x="5440" y="30762"/>
                  </a:cubicBezTo>
                  <a:lnTo>
                    <a:pt x="36255" y="27672"/>
                  </a:lnTo>
                  <a:cubicBezTo>
                    <a:pt x="37813" y="27514"/>
                    <a:pt x="38974" y="26088"/>
                    <a:pt x="38790" y="24504"/>
                  </a:cubicBezTo>
                  <a:lnTo>
                    <a:pt x="36915" y="7974"/>
                  </a:lnTo>
                  <a:cubicBezTo>
                    <a:pt x="36730" y="6548"/>
                    <a:pt x="35515" y="5466"/>
                    <a:pt x="34063" y="5466"/>
                  </a:cubicBezTo>
                  <a:lnTo>
                    <a:pt x="33773" y="5466"/>
                  </a:lnTo>
                  <a:lnTo>
                    <a:pt x="31370" y="5730"/>
                  </a:lnTo>
                  <a:lnTo>
                    <a:pt x="31159" y="2429"/>
                  </a:lnTo>
                  <a:cubicBezTo>
                    <a:pt x="31053" y="1056"/>
                    <a:pt x="29891" y="0"/>
                    <a:pt x="28518" y="0"/>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9" name="Google Shape;3609;p73"/>
            <p:cNvSpPr/>
            <p:nvPr/>
          </p:nvSpPr>
          <p:spPr>
            <a:xfrm>
              <a:off x="9614628" y="-692918"/>
              <a:ext cx="2020264" cy="1253934"/>
            </a:xfrm>
            <a:custGeom>
              <a:avLst/>
              <a:gdLst/>
              <a:ahLst/>
              <a:cxnLst/>
              <a:rect l="l" t="t" r="r" b="b"/>
              <a:pathLst>
                <a:path w="35806" h="22224" extrusionOk="0">
                  <a:moveTo>
                    <a:pt x="32541" y="1"/>
                  </a:moveTo>
                  <a:cubicBezTo>
                    <a:pt x="32494" y="1"/>
                    <a:pt x="32447" y="3"/>
                    <a:pt x="32399" y="9"/>
                  </a:cubicBezTo>
                  <a:lnTo>
                    <a:pt x="1241" y="3309"/>
                  </a:lnTo>
                  <a:cubicBezTo>
                    <a:pt x="528" y="3389"/>
                    <a:pt x="0" y="4049"/>
                    <a:pt x="106" y="4762"/>
                  </a:cubicBezTo>
                  <a:lnTo>
                    <a:pt x="2324" y="21106"/>
                  </a:lnTo>
                  <a:cubicBezTo>
                    <a:pt x="2422" y="21745"/>
                    <a:pt x="2977" y="22224"/>
                    <a:pt x="3607" y="22224"/>
                  </a:cubicBezTo>
                  <a:cubicBezTo>
                    <a:pt x="3654" y="22224"/>
                    <a:pt x="3702" y="22221"/>
                    <a:pt x="3750" y="22215"/>
                  </a:cubicBezTo>
                  <a:lnTo>
                    <a:pt x="34564" y="19126"/>
                  </a:lnTo>
                  <a:cubicBezTo>
                    <a:pt x="35277" y="19047"/>
                    <a:pt x="35805" y="18413"/>
                    <a:pt x="35726" y="17700"/>
                  </a:cubicBezTo>
                  <a:lnTo>
                    <a:pt x="33851" y="1171"/>
                  </a:lnTo>
                  <a:cubicBezTo>
                    <a:pt x="33777" y="505"/>
                    <a:pt x="33198" y="1"/>
                    <a:pt x="32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73"/>
            <p:cNvSpPr/>
            <p:nvPr/>
          </p:nvSpPr>
          <p:spPr>
            <a:xfrm>
              <a:off x="10270158" y="-632883"/>
              <a:ext cx="700260" cy="930012"/>
            </a:xfrm>
            <a:custGeom>
              <a:avLst/>
              <a:gdLst/>
              <a:ahLst/>
              <a:cxnLst/>
              <a:rect l="l" t="t" r="r" b="b"/>
              <a:pathLst>
                <a:path w="12411" h="16483" extrusionOk="0">
                  <a:moveTo>
                    <a:pt x="10879" y="1"/>
                  </a:moveTo>
                  <a:lnTo>
                    <a:pt x="0" y="1163"/>
                  </a:lnTo>
                  <a:lnTo>
                    <a:pt x="1743" y="15474"/>
                  </a:lnTo>
                  <a:cubicBezTo>
                    <a:pt x="1818" y="16072"/>
                    <a:pt x="2316" y="16482"/>
                    <a:pt x="2904" y="16482"/>
                  </a:cubicBezTo>
                  <a:cubicBezTo>
                    <a:pt x="2939" y="16482"/>
                    <a:pt x="2975" y="16481"/>
                    <a:pt x="3011" y="16478"/>
                  </a:cubicBezTo>
                  <a:lnTo>
                    <a:pt x="11328" y="15606"/>
                  </a:lnTo>
                  <a:cubicBezTo>
                    <a:pt x="11962" y="15553"/>
                    <a:pt x="12411" y="14973"/>
                    <a:pt x="12358" y="14339"/>
                  </a:cubicBezTo>
                  <a:lnTo>
                    <a:pt x="1087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73"/>
            <p:cNvSpPr/>
            <p:nvPr/>
          </p:nvSpPr>
          <p:spPr>
            <a:xfrm>
              <a:off x="9690575" y="-338972"/>
              <a:ext cx="643668" cy="598191"/>
            </a:xfrm>
            <a:custGeom>
              <a:avLst/>
              <a:gdLst/>
              <a:ahLst/>
              <a:cxnLst/>
              <a:rect l="l" t="t" r="r" b="b"/>
              <a:pathLst>
                <a:path w="11408" h="10602" extrusionOk="0">
                  <a:moveTo>
                    <a:pt x="5702" y="1"/>
                  </a:moveTo>
                  <a:cubicBezTo>
                    <a:pt x="3166" y="1"/>
                    <a:pt x="927" y="1821"/>
                    <a:pt x="476" y="4430"/>
                  </a:cubicBezTo>
                  <a:cubicBezTo>
                    <a:pt x="1" y="7308"/>
                    <a:pt x="1929" y="10028"/>
                    <a:pt x="4833" y="10529"/>
                  </a:cubicBezTo>
                  <a:cubicBezTo>
                    <a:pt x="5127" y="10578"/>
                    <a:pt x="5418" y="10601"/>
                    <a:pt x="5707" y="10601"/>
                  </a:cubicBezTo>
                  <a:cubicBezTo>
                    <a:pt x="8243" y="10601"/>
                    <a:pt x="10482" y="8781"/>
                    <a:pt x="10933" y="6172"/>
                  </a:cubicBezTo>
                  <a:cubicBezTo>
                    <a:pt x="11408" y="3294"/>
                    <a:pt x="9480" y="575"/>
                    <a:pt x="6576" y="73"/>
                  </a:cubicBezTo>
                  <a:cubicBezTo>
                    <a:pt x="6282" y="24"/>
                    <a:pt x="5990" y="1"/>
                    <a:pt x="57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73"/>
            <p:cNvSpPr/>
            <p:nvPr/>
          </p:nvSpPr>
          <p:spPr>
            <a:xfrm>
              <a:off x="9714442" y="-304610"/>
              <a:ext cx="595991" cy="530259"/>
            </a:xfrm>
            <a:custGeom>
              <a:avLst/>
              <a:gdLst/>
              <a:ahLst/>
              <a:cxnLst/>
              <a:rect l="l" t="t" r="r" b="b"/>
              <a:pathLst>
                <a:path w="10563" h="9398" extrusionOk="0">
                  <a:moveTo>
                    <a:pt x="5297" y="1"/>
                  </a:moveTo>
                  <a:cubicBezTo>
                    <a:pt x="4793" y="1"/>
                    <a:pt x="4280" y="83"/>
                    <a:pt x="3776" y="256"/>
                  </a:cubicBezTo>
                  <a:cubicBezTo>
                    <a:pt x="1321" y="1075"/>
                    <a:pt x="0" y="3742"/>
                    <a:pt x="845" y="6197"/>
                  </a:cubicBezTo>
                  <a:cubicBezTo>
                    <a:pt x="1500" y="8160"/>
                    <a:pt x="3334" y="9397"/>
                    <a:pt x="5298" y="9397"/>
                  </a:cubicBezTo>
                  <a:cubicBezTo>
                    <a:pt x="5792" y="9397"/>
                    <a:pt x="6293" y="9319"/>
                    <a:pt x="6787" y="9155"/>
                  </a:cubicBezTo>
                  <a:cubicBezTo>
                    <a:pt x="9242" y="8310"/>
                    <a:pt x="10562" y="5643"/>
                    <a:pt x="9744" y="3187"/>
                  </a:cubicBezTo>
                  <a:cubicBezTo>
                    <a:pt x="9072" y="1235"/>
                    <a:pt x="7249" y="1"/>
                    <a:pt x="52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73"/>
            <p:cNvSpPr/>
            <p:nvPr/>
          </p:nvSpPr>
          <p:spPr>
            <a:xfrm>
              <a:off x="9845570" y="-166429"/>
              <a:ext cx="304456" cy="254240"/>
            </a:xfrm>
            <a:custGeom>
              <a:avLst/>
              <a:gdLst/>
              <a:ahLst/>
              <a:cxnLst/>
              <a:rect l="l" t="t" r="r" b="b"/>
              <a:pathLst>
                <a:path w="5396" h="4506" extrusionOk="0">
                  <a:moveTo>
                    <a:pt x="2993" y="0"/>
                  </a:moveTo>
                  <a:cubicBezTo>
                    <a:pt x="2885" y="0"/>
                    <a:pt x="2776" y="8"/>
                    <a:pt x="2667" y="25"/>
                  </a:cubicBezTo>
                  <a:cubicBezTo>
                    <a:pt x="660" y="289"/>
                    <a:pt x="0" y="2824"/>
                    <a:pt x="1584" y="4039"/>
                  </a:cubicBezTo>
                  <a:cubicBezTo>
                    <a:pt x="2012" y="4361"/>
                    <a:pt x="2487" y="4505"/>
                    <a:pt x="2948" y="4505"/>
                  </a:cubicBezTo>
                  <a:cubicBezTo>
                    <a:pt x="4223" y="4505"/>
                    <a:pt x="5396" y="3407"/>
                    <a:pt x="5202" y="1953"/>
                  </a:cubicBezTo>
                  <a:cubicBezTo>
                    <a:pt x="5034" y="824"/>
                    <a:pt x="4079" y="0"/>
                    <a:pt x="29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73"/>
            <p:cNvSpPr/>
            <p:nvPr/>
          </p:nvSpPr>
          <p:spPr>
            <a:xfrm>
              <a:off x="9663773" y="-451763"/>
              <a:ext cx="92420" cy="87511"/>
            </a:xfrm>
            <a:custGeom>
              <a:avLst/>
              <a:gdLst/>
              <a:ahLst/>
              <a:cxnLst/>
              <a:rect l="l" t="t" r="r" b="b"/>
              <a:pathLst>
                <a:path w="1638" h="1551" extrusionOk="0">
                  <a:moveTo>
                    <a:pt x="844" y="0"/>
                  </a:moveTo>
                  <a:cubicBezTo>
                    <a:pt x="801" y="0"/>
                    <a:pt x="758" y="4"/>
                    <a:pt x="714" y="12"/>
                  </a:cubicBezTo>
                  <a:cubicBezTo>
                    <a:pt x="291" y="65"/>
                    <a:pt x="1" y="461"/>
                    <a:pt x="53" y="884"/>
                  </a:cubicBezTo>
                  <a:cubicBezTo>
                    <a:pt x="102" y="1273"/>
                    <a:pt x="442" y="1550"/>
                    <a:pt x="826" y="1550"/>
                  </a:cubicBezTo>
                  <a:cubicBezTo>
                    <a:pt x="858" y="1550"/>
                    <a:pt x="892" y="1548"/>
                    <a:pt x="925" y="1544"/>
                  </a:cubicBezTo>
                  <a:cubicBezTo>
                    <a:pt x="1347" y="1465"/>
                    <a:pt x="1638" y="1095"/>
                    <a:pt x="1585" y="672"/>
                  </a:cubicBezTo>
                  <a:cubicBezTo>
                    <a:pt x="1538" y="294"/>
                    <a:pt x="1215" y="0"/>
                    <a:pt x="8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73"/>
            <p:cNvSpPr/>
            <p:nvPr/>
          </p:nvSpPr>
          <p:spPr>
            <a:xfrm>
              <a:off x="11360715" y="-642137"/>
              <a:ext cx="104664" cy="88358"/>
            </a:xfrm>
            <a:custGeom>
              <a:avLst/>
              <a:gdLst/>
              <a:ahLst/>
              <a:cxnLst/>
              <a:rect l="l" t="t" r="r" b="b"/>
              <a:pathLst>
                <a:path w="1855" h="1566" extrusionOk="0">
                  <a:moveTo>
                    <a:pt x="998" y="0"/>
                  </a:moveTo>
                  <a:cubicBezTo>
                    <a:pt x="965" y="0"/>
                    <a:pt x="932" y="2"/>
                    <a:pt x="899" y="7"/>
                  </a:cubicBezTo>
                  <a:cubicBezTo>
                    <a:pt x="212" y="112"/>
                    <a:pt x="1" y="983"/>
                    <a:pt x="555" y="1406"/>
                  </a:cubicBezTo>
                  <a:cubicBezTo>
                    <a:pt x="700" y="1516"/>
                    <a:pt x="860" y="1566"/>
                    <a:pt x="1015" y="1566"/>
                  </a:cubicBezTo>
                  <a:cubicBezTo>
                    <a:pt x="1453" y="1566"/>
                    <a:pt x="1855" y="1174"/>
                    <a:pt x="1796" y="667"/>
                  </a:cubicBezTo>
                  <a:cubicBezTo>
                    <a:pt x="1723" y="277"/>
                    <a:pt x="1382" y="0"/>
                    <a:pt x="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73"/>
            <p:cNvSpPr/>
            <p:nvPr/>
          </p:nvSpPr>
          <p:spPr>
            <a:xfrm>
              <a:off x="10915250" y="-474220"/>
              <a:ext cx="673459" cy="599038"/>
            </a:xfrm>
            <a:custGeom>
              <a:avLst/>
              <a:gdLst/>
              <a:ahLst/>
              <a:cxnLst/>
              <a:rect l="l" t="t" r="r" b="b"/>
              <a:pathLst>
                <a:path w="11936" h="10617" extrusionOk="0">
                  <a:moveTo>
                    <a:pt x="5969" y="0"/>
                  </a:moveTo>
                  <a:cubicBezTo>
                    <a:pt x="5383" y="0"/>
                    <a:pt x="4786" y="98"/>
                    <a:pt x="4199" y="305"/>
                  </a:cubicBezTo>
                  <a:cubicBezTo>
                    <a:pt x="1453" y="1282"/>
                    <a:pt x="1" y="4318"/>
                    <a:pt x="978" y="7064"/>
                  </a:cubicBezTo>
                  <a:cubicBezTo>
                    <a:pt x="1748" y="9251"/>
                    <a:pt x="3800" y="10617"/>
                    <a:pt x="5980" y="10617"/>
                  </a:cubicBezTo>
                  <a:cubicBezTo>
                    <a:pt x="6564" y="10617"/>
                    <a:pt x="7157" y="10519"/>
                    <a:pt x="7737" y="10312"/>
                  </a:cubicBezTo>
                  <a:cubicBezTo>
                    <a:pt x="10510" y="9335"/>
                    <a:pt x="11936" y="6299"/>
                    <a:pt x="10959" y="3526"/>
                  </a:cubicBezTo>
                  <a:cubicBezTo>
                    <a:pt x="10189" y="1361"/>
                    <a:pt x="8154" y="0"/>
                    <a:pt x="59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7" name="Google Shape;3617;p73"/>
            <p:cNvSpPr/>
            <p:nvPr/>
          </p:nvSpPr>
          <p:spPr>
            <a:xfrm>
              <a:off x="10903345" y="-440084"/>
              <a:ext cx="635374" cy="530992"/>
            </a:xfrm>
            <a:custGeom>
              <a:avLst/>
              <a:gdLst/>
              <a:ahLst/>
              <a:cxnLst/>
              <a:rect l="l" t="t" r="r" b="b"/>
              <a:pathLst>
                <a:path w="11261" h="9411" extrusionOk="0">
                  <a:moveTo>
                    <a:pt x="6200" y="1"/>
                  </a:moveTo>
                  <a:cubicBezTo>
                    <a:pt x="5993" y="1"/>
                    <a:pt x="5783" y="15"/>
                    <a:pt x="5572" y="43"/>
                  </a:cubicBezTo>
                  <a:cubicBezTo>
                    <a:pt x="1400" y="597"/>
                    <a:pt x="1" y="5905"/>
                    <a:pt x="3328" y="8440"/>
                  </a:cubicBezTo>
                  <a:cubicBezTo>
                    <a:pt x="4216" y="9111"/>
                    <a:pt x="5200" y="9410"/>
                    <a:pt x="6157" y="9410"/>
                  </a:cubicBezTo>
                  <a:cubicBezTo>
                    <a:pt x="8814" y="9410"/>
                    <a:pt x="11261" y="7104"/>
                    <a:pt x="10853" y="4057"/>
                  </a:cubicBezTo>
                  <a:cubicBezTo>
                    <a:pt x="10514" y="1706"/>
                    <a:pt x="8507" y="1"/>
                    <a:pt x="6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8" name="Google Shape;3618;p73"/>
            <p:cNvSpPr/>
            <p:nvPr/>
          </p:nvSpPr>
          <p:spPr>
            <a:xfrm>
              <a:off x="10456413" y="-582384"/>
              <a:ext cx="233928" cy="98739"/>
            </a:xfrm>
            <a:custGeom>
              <a:avLst/>
              <a:gdLst/>
              <a:ahLst/>
              <a:cxnLst/>
              <a:rect l="l" t="t" r="r" b="b"/>
              <a:pathLst>
                <a:path w="4146" h="1750" extrusionOk="0">
                  <a:moveTo>
                    <a:pt x="3644" y="0"/>
                  </a:moveTo>
                  <a:cubicBezTo>
                    <a:pt x="3627" y="0"/>
                    <a:pt x="3609" y="1"/>
                    <a:pt x="3591" y="4"/>
                  </a:cubicBezTo>
                  <a:lnTo>
                    <a:pt x="396" y="426"/>
                  </a:lnTo>
                  <a:cubicBezTo>
                    <a:pt x="159" y="453"/>
                    <a:pt x="0" y="664"/>
                    <a:pt x="53" y="901"/>
                  </a:cubicBezTo>
                  <a:lnTo>
                    <a:pt x="132" y="1430"/>
                  </a:lnTo>
                  <a:cubicBezTo>
                    <a:pt x="156" y="1623"/>
                    <a:pt x="313" y="1750"/>
                    <a:pt x="501" y="1750"/>
                  </a:cubicBezTo>
                  <a:cubicBezTo>
                    <a:pt x="519" y="1750"/>
                    <a:pt x="537" y="1749"/>
                    <a:pt x="555" y="1746"/>
                  </a:cubicBezTo>
                  <a:lnTo>
                    <a:pt x="3750" y="1430"/>
                  </a:lnTo>
                  <a:cubicBezTo>
                    <a:pt x="3987" y="1403"/>
                    <a:pt x="4146" y="1192"/>
                    <a:pt x="4119" y="981"/>
                  </a:cubicBezTo>
                  <a:lnTo>
                    <a:pt x="4014" y="347"/>
                  </a:lnTo>
                  <a:cubicBezTo>
                    <a:pt x="3989" y="129"/>
                    <a:pt x="3833" y="0"/>
                    <a:pt x="36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9" name="Google Shape;3619;p73"/>
            <p:cNvSpPr/>
            <p:nvPr/>
          </p:nvSpPr>
          <p:spPr>
            <a:xfrm>
              <a:off x="10349095" y="-466095"/>
              <a:ext cx="473836" cy="232686"/>
            </a:xfrm>
            <a:custGeom>
              <a:avLst/>
              <a:gdLst/>
              <a:ahLst/>
              <a:cxnLst/>
              <a:rect l="l" t="t" r="r" b="b"/>
              <a:pathLst>
                <a:path w="8398" h="4124" extrusionOk="0">
                  <a:moveTo>
                    <a:pt x="7631" y="0"/>
                  </a:moveTo>
                  <a:cubicBezTo>
                    <a:pt x="7614" y="0"/>
                    <a:pt x="7597" y="1"/>
                    <a:pt x="7579" y="2"/>
                  </a:cubicBezTo>
                  <a:lnTo>
                    <a:pt x="555" y="689"/>
                  </a:lnTo>
                  <a:cubicBezTo>
                    <a:pt x="239" y="742"/>
                    <a:pt x="1" y="1032"/>
                    <a:pt x="27" y="1349"/>
                  </a:cubicBezTo>
                  <a:lnTo>
                    <a:pt x="265" y="3593"/>
                  </a:lnTo>
                  <a:cubicBezTo>
                    <a:pt x="290" y="3894"/>
                    <a:pt x="577" y="4123"/>
                    <a:pt x="877" y="4123"/>
                  </a:cubicBezTo>
                  <a:cubicBezTo>
                    <a:pt x="893" y="4123"/>
                    <a:pt x="909" y="4123"/>
                    <a:pt x="925" y="4121"/>
                  </a:cubicBezTo>
                  <a:lnTo>
                    <a:pt x="7843" y="3382"/>
                  </a:lnTo>
                  <a:cubicBezTo>
                    <a:pt x="8160" y="3329"/>
                    <a:pt x="8398" y="3065"/>
                    <a:pt x="8371" y="2748"/>
                  </a:cubicBezTo>
                  <a:lnTo>
                    <a:pt x="8239" y="557"/>
                  </a:lnTo>
                  <a:cubicBezTo>
                    <a:pt x="8214" y="231"/>
                    <a:pt x="7951" y="0"/>
                    <a:pt x="76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0" name="Google Shape;3620;p73"/>
            <p:cNvSpPr/>
            <p:nvPr/>
          </p:nvSpPr>
          <p:spPr>
            <a:xfrm>
              <a:off x="10375953" y="-259077"/>
              <a:ext cx="457417" cy="125540"/>
            </a:xfrm>
            <a:custGeom>
              <a:avLst/>
              <a:gdLst/>
              <a:ahLst/>
              <a:cxnLst/>
              <a:rect l="l" t="t" r="r" b="b"/>
              <a:pathLst>
                <a:path w="8107" h="2225" extrusionOk="0">
                  <a:moveTo>
                    <a:pt x="7598" y="1"/>
                  </a:moveTo>
                  <a:cubicBezTo>
                    <a:pt x="7583" y="1"/>
                    <a:pt x="7568" y="2"/>
                    <a:pt x="7552" y="4"/>
                  </a:cubicBezTo>
                  <a:lnTo>
                    <a:pt x="370" y="769"/>
                  </a:lnTo>
                  <a:cubicBezTo>
                    <a:pt x="159" y="796"/>
                    <a:pt x="0" y="981"/>
                    <a:pt x="27" y="1218"/>
                  </a:cubicBezTo>
                  <a:lnTo>
                    <a:pt x="79" y="1878"/>
                  </a:lnTo>
                  <a:cubicBezTo>
                    <a:pt x="104" y="2074"/>
                    <a:pt x="264" y="2224"/>
                    <a:pt x="477" y="2224"/>
                  </a:cubicBezTo>
                  <a:cubicBezTo>
                    <a:pt x="494" y="2224"/>
                    <a:pt x="511" y="2224"/>
                    <a:pt x="528" y="2222"/>
                  </a:cubicBezTo>
                  <a:lnTo>
                    <a:pt x="7763" y="1429"/>
                  </a:lnTo>
                  <a:cubicBezTo>
                    <a:pt x="7975" y="1377"/>
                    <a:pt x="8107" y="1192"/>
                    <a:pt x="8080" y="981"/>
                  </a:cubicBezTo>
                  <a:lnTo>
                    <a:pt x="8001" y="347"/>
                  </a:lnTo>
                  <a:cubicBezTo>
                    <a:pt x="7976" y="151"/>
                    <a:pt x="7793" y="1"/>
                    <a:pt x="75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1" name="Google Shape;3621;p73"/>
            <p:cNvSpPr/>
            <p:nvPr/>
          </p:nvSpPr>
          <p:spPr>
            <a:xfrm>
              <a:off x="9817246" y="305611"/>
              <a:ext cx="458941" cy="126838"/>
            </a:xfrm>
            <a:custGeom>
              <a:avLst/>
              <a:gdLst/>
              <a:ahLst/>
              <a:cxnLst/>
              <a:rect l="l" t="t" r="r" b="b"/>
              <a:pathLst>
                <a:path w="8134" h="2248" extrusionOk="0">
                  <a:moveTo>
                    <a:pt x="7625" y="0"/>
                  </a:moveTo>
                  <a:cubicBezTo>
                    <a:pt x="7610" y="0"/>
                    <a:pt x="7594" y="1"/>
                    <a:pt x="7579" y="3"/>
                  </a:cubicBezTo>
                  <a:lnTo>
                    <a:pt x="396" y="769"/>
                  </a:lnTo>
                  <a:cubicBezTo>
                    <a:pt x="159" y="795"/>
                    <a:pt x="0" y="1006"/>
                    <a:pt x="27" y="1218"/>
                  </a:cubicBezTo>
                  <a:lnTo>
                    <a:pt x="80" y="1878"/>
                  </a:lnTo>
                  <a:cubicBezTo>
                    <a:pt x="106" y="2089"/>
                    <a:pt x="291" y="2248"/>
                    <a:pt x="528" y="2248"/>
                  </a:cubicBezTo>
                  <a:lnTo>
                    <a:pt x="7737" y="1429"/>
                  </a:lnTo>
                  <a:cubicBezTo>
                    <a:pt x="7975" y="1403"/>
                    <a:pt x="8133" y="1218"/>
                    <a:pt x="8080" y="980"/>
                  </a:cubicBezTo>
                  <a:lnTo>
                    <a:pt x="8001" y="320"/>
                  </a:lnTo>
                  <a:cubicBezTo>
                    <a:pt x="7977" y="149"/>
                    <a:pt x="7816" y="0"/>
                    <a:pt x="76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2" name="Google Shape;3622;p73"/>
            <p:cNvSpPr/>
            <p:nvPr/>
          </p:nvSpPr>
          <p:spPr>
            <a:xfrm>
              <a:off x="11059808" y="181930"/>
              <a:ext cx="457417" cy="125540"/>
            </a:xfrm>
            <a:custGeom>
              <a:avLst/>
              <a:gdLst/>
              <a:ahLst/>
              <a:cxnLst/>
              <a:rect l="l" t="t" r="r" b="b"/>
              <a:pathLst>
                <a:path w="8107" h="2225" extrusionOk="0">
                  <a:moveTo>
                    <a:pt x="7605" y="0"/>
                  </a:moveTo>
                  <a:cubicBezTo>
                    <a:pt x="7588" y="0"/>
                    <a:pt x="7570" y="1"/>
                    <a:pt x="7552" y="3"/>
                  </a:cubicBezTo>
                  <a:lnTo>
                    <a:pt x="370" y="769"/>
                  </a:lnTo>
                  <a:cubicBezTo>
                    <a:pt x="159" y="796"/>
                    <a:pt x="0" y="980"/>
                    <a:pt x="26" y="1218"/>
                  </a:cubicBezTo>
                  <a:lnTo>
                    <a:pt x="79" y="1878"/>
                  </a:lnTo>
                  <a:cubicBezTo>
                    <a:pt x="79" y="2074"/>
                    <a:pt x="261" y="2224"/>
                    <a:pt x="455" y="2224"/>
                  </a:cubicBezTo>
                  <a:cubicBezTo>
                    <a:pt x="471" y="2224"/>
                    <a:pt x="486" y="2223"/>
                    <a:pt x="502" y="2221"/>
                  </a:cubicBezTo>
                  <a:lnTo>
                    <a:pt x="7737" y="1429"/>
                  </a:lnTo>
                  <a:cubicBezTo>
                    <a:pt x="7948" y="1403"/>
                    <a:pt x="8106" y="1192"/>
                    <a:pt x="8080" y="980"/>
                  </a:cubicBezTo>
                  <a:lnTo>
                    <a:pt x="7974" y="320"/>
                  </a:lnTo>
                  <a:cubicBezTo>
                    <a:pt x="7950" y="127"/>
                    <a:pt x="7793" y="0"/>
                    <a:pt x="76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3" name="Google Shape;3623;p73"/>
            <p:cNvSpPr/>
            <p:nvPr/>
          </p:nvSpPr>
          <p:spPr>
            <a:xfrm>
              <a:off x="10420640" y="-144537"/>
              <a:ext cx="426159" cy="327025"/>
            </a:xfrm>
            <a:custGeom>
              <a:avLst/>
              <a:gdLst/>
              <a:ahLst/>
              <a:cxnLst/>
              <a:rect l="l" t="t" r="r" b="b"/>
              <a:pathLst>
                <a:path w="7553" h="5796" extrusionOk="0">
                  <a:moveTo>
                    <a:pt x="6293" y="1"/>
                  </a:moveTo>
                  <a:cubicBezTo>
                    <a:pt x="6264" y="1"/>
                    <a:pt x="6235" y="3"/>
                    <a:pt x="6206" y="7"/>
                  </a:cubicBezTo>
                  <a:lnTo>
                    <a:pt x="661" y="614"/>
                  </a:lnTo>
                  <a:cubicBezTo>
                    <a:pt x="264" y="667"/>
                    <a:pt x="0" y="1010"/>
                    <a:pt x="27" y="1380"/>
                  </a:cubicBezTo>
                  <a:lnTo>
                    <a:pt x="476" y="5182"/>
                  </a:lnTo>
                  <a:cubicBezTo>
                    <a:pt x="524" y="5522"/>
                    <a:pt x="819" y="5796"/>
                    <a:pt x="1154" y="5796"/>
                  </a:cubicBezTo>
                  <a:cubicBezTo>
                    <a:pt x="1183" y="5796"/>
                    <a:pt x="1212" y="5794"/>
                    <a:pt x="1241" y="5789"/>
                  </a:cubicBezTo>
                  <a:lnTo>
                    <a:pt x="6866" y="5235"/>
                  </a:lnTo>
                  <a:cubicBezTo>
                    <a:pt x="7262" y="5209"/>
                    <a:pt x="7552" y="4839"/>
                    <a:pt x="7499" y="4469"/>
                  </a:cubicBezTo>
                  <a:lnTo>
                    <a:pt x="6971" y="614"/>
                  </a:lnTo>
                  <a:cubicBezTo>
                    <a:pt x="6923" y="274"/>
                    <a:pt x="6628" y="1"/>
                    <a:pt x="62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4" name="Google Shape;3624;p73"/>
            <p:cNvSpPr/>
            <p:nvPr/>
          </p:nvSpPr>
          <p:spPr>
            <a:xfrm>
              <a:off x="10468318" y="-38517"/>
              <a:ext cx="312919" cy="103422"/>
            </a:xfrm>
            <a:custGeom>
              <a:avLst/>
              <a:gdLst/>
              <a:ahLst/>
              <a:cxnLst/>
              <a:rect l="l" t="t" r="r" b="b"/>
              <a:pathLst>
                <a:path w="5546" h="1833" extrusionOk="0">
                  <a:moveTo>
                    <a:pt x="4988" y="0"/>
                  </a:moveTo>
                  <a:cubicBezTo>
                    <a:pt x="4972" y="0"/>
                    <a:pt x="4955" y="1"/>
                    <a:pt x="4938" y="3"/>
                  </a:cubicBezTo>
                  <a:lnTo>
                    <a:pt x="449" y="504"/>
                  </a:lnTo>
                  <a:cubicBezTo>
                    <a:pt x="185" y="531"/>
                    <a:pt x="0" y="768"/>
                    <a:pt x="27" y="1032"/>
                  </a:cubicBezTo>
                  <a:lnTo>
                    <a:pt x="53" y="1402"/>
                  </a:lnTo>
                  <a:cubicBezTo>
                    <a:pt x="77" y="1638"/>
                    <a:pt x="270" y="1833"/>
                    <a:pt x="519" y="1833"/>
                  </a:cubicBezTo>
                  <a:cubicBezTo>
                    <a:pt x="548" y="1833"/>
                    <a:pt x="577" y="1830"/>
                    <a:pt x="608" y="1824"/>
                  </a:cubicBezTo>
                  <a:lnTo>
                    <a:pt x="5096" y="1217"/>
                  </a:lnTo>
                  <a:cubicBezTo>
                    <a:pt x="5361" y="1191"/>
                    <a:pt x="5545" y="953"/>
                    <a:pt x="5493" y="689"/>
                  </a:cubicBezTo>
                  <a:lnTo>
                    <a:pt x="5466" y="425"/>
                  </a:lnTo>
                  <a:cubicBezTo>
                    <a:pt x="5441" y="178"/>
                    <a:pt x="5232" y="0"/>
                    <a:pt x="49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5" name="Google Shape;3625;p73"/>
            <p:cNvSpPr/>
            <p:nvPr/>
          </p:nvSpPr>
          <p:spPr>
            <a:xfrm>
              <a:off x="9838122" y="-1002571"/>
              <a:ext cx="1378120" cy="477052"/>
            </a:xfrm>
            <a:custGeom>
              <a:avLst/>
              <a:gdLst/>
              <a:ahLst/>
              <a:cxnLst/>
              <a:rect l="l" t="t" r="r" b="b"/>
              <a:pathLst>
                <a:path w="24425" h="8455" extrusionOk="0">
                  <a:moveTo>
                    <a:pt x="23016" y="0"/>
                  </a:moveTo>
                  <a:cubicBezTo>
                    <a:pt x="22984" y="0"/>
                    <a:pt x="22952" y="2"/>
                    <a:pt x="22920" y="5"/>
                  </a:cubicBezTo>
                  <a:lnTo>
                    <a:pt x="1003" y="2117"/>
                  </a:lnTo>
                  <a:cubicBezTo>
                    <a:pt x="423" y="2170"/>
                    <a:pt x="0" y="2698"/>
                    <a:pt x="53" y="3279"/>
                  </a:cubicBezTo>
                  <a:lnTo>
                    <a:pt x="475" y="8454"/>
                  </a:lnTo>
                  <a:lnTo>
                    <a:pt x="2297" y="8269"/>
                  </a:lnTo>
                  <a:lnTo>
                    <a:pt x="2007" y="4546"/>
                  </a:lnTo>
                  <a:cubicBezTo>
                    <a:pt x="1954" y="3965"/>
                    <a:pt x="2403" y="3437"/>
                    <a:pt x="2984" y="3384"/>
                  </a:cubicBezTo>
                  <a:lnTo>
                    <a:pt x="20834" y="1668"/>
                  </a:lnTo>
                  <a:cubicBezTo>
                    <a:pt x="20866" y="1665"/>
                    <a:pt x="20899" y="1664"/>
                    <a:pt x="20931" y="1664"/>
                  </a:cubicBezTo>
                  <a:cubicBezTo>
                    <a:pt x="21473" y="1664"/>
                    <a:pt x="21947" y="2072"/>
                    <a:pt x="22022" y="2645"/>
                  </a:cubicBezTo>
                  <a:lnTo>
                    <a:pt x="22339" y="6157"/>
                  </a:lnTo>
                  <a:lnTo>
                    <a:pt x="24425" y="5919"/>
                  </a:lnTo>
                  <a:lnTo>
                    <a:pt x="24108" y="1008"/>
                  </a:lnTo>
                  <a:cubicBezTo>
                    <a:pt x="24058" y="433"/>
                    <a:pt x="23582" y="0"/>
                    <a:pt x="230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6" name="Google Shape;3626;p73"/>
            <p:cNvSpPr/>
            <p:nvPr/>
          </p:nvSpPr>
          <p:spPr>
            <a:xfrm>
              <a:off x="11086609" y="-300548"/>
              <a:ext cx="302989" cy="254240"/>
            </a:xfrm>
            <a:custGeom>
              <a:avLst/>
              <a:gdLst/>
              <a:ahLst/>
              <a:cxnLst/>
              <a:rect l="l" t="t" r="r" b="b"/>
              <a:pathLst>
                <a:path w="5370" h="4506" extrusionOk="0">
                  <a:moveTo>
                    <a:pt x="2973" y="1"/>
                  </a:moveTo>
                  <a:cubicBezTo>
                    <a:pt x="2864" y="1"/>
                    <a:pt x="2753" y="9"/>
                    <a:pt x="2641" y="26"/>
                  </a:cubicBezTo>
                  <a:cubicBezTo>
                    <a:pt x="660" y="290"/>
                    <a:pt x="0" y="2825"/>
                    <a:pt x="1585" y="4039"/>
                  </a:cubicBezTo>
                  <a:cubicBezTo>
                    <a:pt x="2006" y="4362"/>
                    <a:pt x="2475" y="4506"/>
                    <a:pt x="2932" y="4506"/>
                  </a:cubicBezTo>
                  <a:cubicBezTo>
                    <a:pt x="4197" y="4506"/>
                    <a:pt x="5370" y="3407"/>
                    <a:pt x="5176" y="1953"/>
                  </a:cubicBezTo>
                  <a:cubicBezTo>
                    <a:pt x="5032" y="824"/>
                    <a:pt x="4079" y="1"/>
                    <a:pt x="29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7" name="Google Shape;3627;p73" descr="n28 SP Ly k27"/>
          <p:cNvGrpSpPr/>
          <p:nvPr/>
        </p:nvGrpSpPr>
        <p:grpSpPr>
          <a:xfrm>
            <a:off x="605127" y="3352174"/>
            <a:ext cx="943533" cy="1421984"/>
            <a:chOff x="1734075" y="3171623"/>
            <a:chExt cx="1231766" cy="1856376"/>
          </a:xfrm>
        </p:grpSpPr>
        <p:sp>
          <p:nvSpPr>
            <p:cNvPr id="3628" name="Google Shape;3628;p73"/>
            <p:cNvSpPr/>
            <p:nvPr/>
          </p:nvSpPr>
          <p:spPr>
            <a:xfrm>
              <a:off x="1734075" y="3171623"/>
              <a:ext cx="1231766" cy="1856376"/>
            </a:xfrm>
            <a:custGeom>
              <a:avLst/>
              <a:gdLst/>
              <a:ahLst/>
              <a:cxnLst/>
              <a:rect l="l" t="t" r="r" b="b"/>
              <a:pathLst>
                <a:path w="36627" h="55200" extrusionOk="0">
                  <a:moveTo>
                    <a:pt x="17603" y="1"/>
                  </a:moveTo>
                  <a:cubicBezTo>
                    <a:pt x="17494" y="1"/>
                    <a:pt x="17387" y="6"/>
                    <a:pt x="17280" y="15"/>
                  </a:cubicBezTo>
                  <a:cubicBezTo>
                    <a:pt x="14578" y="215"/>
                    <a:pt x="11776" y="3117"/>
                    <a:pt x="11776" y="3151"/>
                  </a:cubicBezTo>
                  <a:cubicBezTo>
                    <a:pt x="11642" y="3284"/>
                    <a:pt x="11575" y="3418"/>
                    <a:pt x="11475" y="3551"/>
                  </a:cubicBezTo>
                  <a:lnTo>
                    <a:pt x="11409" y="3551"/>
                  </a:lnTo>
                  <a:cubicBezTo>
                    <a:pt x="11242" y="3551"/>
                    <a:pt x="11075" y="3584"/>
                    <a:pt x="10908" y="3618"/>
                  </a:cubicBezTo>
                  <a:cubicBezTo>
                    <a:pt x="8607" y="4085"/>
                    <a:pt x="5805" y="6787"/>
                    <a:pt x="4971" y="8788"/>
                  </a:cubicBezTo>
                  <a:cubicBezTo>
                    <a:pt x="2336" y="9188"/>
                    <a:pt x="1402" y="11924"/>
                    <a:pt x="901" y="13458"/>
                  </a:cubicBezTo>
                  <a:cubicBezTo>
                    <a:pt x="1" y="16160"/>
                    <a:pt x="67" y="17128"/>
                    <a:pt x="101" y="17428"/>
                  </a:cubicBezTo>
                  <a:cubicBezTo>
                    <a:pt x="267" y="19629"/>
                    <a:pt x="1335" y="20497"/>
                    <a:pt x="8607" y="24199"/>
                  </a:cubicBezTo>
                  <a:cubicBezTo>
                    <a:pt x="7439" y="25700"/>
                    <a:pt x="6372" y="27235"/>
                    <a:pt x="5371" y="28869"/>
                  </a:cubicBezTo>
                  <a:cubicBezTo>
                    <a:pt x="4737" y="29970"/>
                    <a:pt x="3436" y="32205"/>
                    <a:pt x="4504" y="34440"/>
                  </a:cubicBezTo>
                  <a:cubicBezTo>
                    <a:pt x="5794" y="37158"/>
                    <a:pt x="8780" y="37662"/>
                    <a:pt x="11898" y="37662"/>
                  </a:cubicBezTo>
                  <a:cubicBezTo>
                    <a:pt x="12568" y="37662"/>
                    <a:pt x="13244" y="37638"/>
                    <a:pt x="13910" y="37609"/>
                  </a:cubicBezTo>
                  <a:lnTo>
                    <a:pt x="13910" y="37609"/>
                  </a:lnTo>
                  <a:cubicBezTo>
                    <a:pt x="13777" y="38443"/>
                    <a:pt x="13677" y="39310"/>
                    <a:pt x="13544" y="40077"/>
                  </a:cubicBezTo>
                  <a:cubicBezTo>
                    <a:pt x="12143" y="49451"/>
                    <a:pt x="11942" y="51852"/>
                    <a:pt x="13310" y="53654"/>
                  </a:cubicBezTo>
                  <a:cubicBezTo>
                    <a:pt x="14019" y="54640"/>
                    <a:pt x="15156" y="55199"/>
                    <a:pt x="16351" y="55199"/>
                  </a:cubicBezTo>
                  <a:cubicBezTo>
                    <a:pt x="16449" y="55199"/>
                    <a:pt x="16547" y="55196"/>
                    <a:pt x="16646" y="55188"/>
                  </a:cubicBezTo>
                  <a:cubicBezTo>
                    <a:pt x="18514" y="55055"/>
                    <a:pt x="19848" y="53754"/>
                    <a:pt x="22116" y="50885"/>
                  </a:cubicBezTo>
                  <a:cubicBezTo>
                    <a:pt x="25352" y="46649"/>
                    <a:pt x="28387" y="42212"/>
                    <a:pt x="31123" y="37642"/>
                  </a:cubicBezTo>
                  <a:cubicBezTo>
                    <a:pt x="36460" y="28869"/>
                    <a:pt x="36627" y="26434"/>
                    <a:pt x="36393" y="24866"/>
                  </a:cubicBezTo>
                  <a:cubicBezTo>
                    <a:pt x="36207" y="23746"/>
                    <a:pt x="35381" y="21291"/>
                    <a:pt x="31399" y="21291"/>
                  </a:cubicBezTo>
                  <a:cubicBezTo>
                    <a:pt x="31113" y="21291"/>
                    <a:pt x="30809" y="21304"/>
                    <a:pt x="30489" y="21331"/>
                  </a:cubicBezTo>
                  <a:cubicBezTo>
                    <a:pt x="29722" y="21364"/>
                    <a:pt x="28888" y="21497"/>
                    <a:pt x="28054" y="21631"/>
                  </a:cubicBezTo>
                  <a:cubicBezTo>
                    <a:pt x="30722" y="13692"/>
                    <a:pt x="31690" y="9689"/>
                    <a:pt x="28788" y="7487"/>
                  </a:cubicBezTo>
                  <a:cubicBezTo>
                    <a:pt x="28128" y="6977"/>
                    <a:pt x="27306" y="6710"/>
                    <a:pt x="26467" y="6710"/>
                  </a:cubicBezTo>
                  <a:cubicBezTo>
                    <a:pt x="26374" y="6710"/>
                    <a:pt x="26280" y="6713"/>
                    <a:pt x="26186" y="6720"/>
                  </a:cubicBezTo>
                  <a:cubicBezTo>
                    <a:pt x="25385" y="6787"/>
                    <a:pt x="24551" y="6853"/>
                    <a:pt x="22283" y="8822"/>
                  </a:cubicBezTo>
                  <a:cubicBezTo>
                    <a:pt x="22283" y="8655"/>
                    <a:pt x="22283" y="8555"/>
                    <a:pt x="22283" y="8555"/>
                  </a:cubicBezTo>
                  <a:cubicBezTo>
                    <a:pt x="21916" y="3851"/>
                    <a:pt x="21683" y="1550"/>
                    <a:pt x="19481" y="449"/>
                  </a:cubicBezTo>
                  <a:cubicBezTo>
                    <a:pt x="18883" y="164"/>
                    <a:pt x="18236" y="1"/>
                    <a:pt x="17603" y="1"/>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9" name="Google Shape;3629;p73"/>
            <p:cNvSpPr/>
            <p:nvPr/>
          </p:nvSpPr>
          <p:spPr>
            <a:xfrm>
              <a:off x="1962516" y="3520052"/>
              <a:ext cx="892843" cy="1384850"/>
            </a:xfrm>
            <a:custGeom>
              <a:avLst/>
              <a:gdLst/>
              <a:ahLst/>
              <a:cxnLst/>
              <a:rect l="l" t="t" r="r" b="b"/>
              <a:pathLst>
                <a:path w="26549" h="41179" extrusionOk="0">
                  <a:moveTo>
                    <a:pt x="19696" y="0"/>
                  </a:moveTo>
                  <a:cubicBezTo>
                    <a:pt x="17827" y="0"/>
                    <a:pt x="1" y="20355"/>
                    <a:pt x="1013" y="22511"/>
                  </a:cubicBezTo>
                  <a:cubicBezTo>
                    <a:pt x="1446" y="23433"/>
                    <a:pt x="3211" y="23635"/>
                    <a:pt x="5147" y="23635"/>
                  </a:cubicBezTo>
                  <a:cubicBezTo>
                    <a:pt x="6667" y="23635"/>
                    <a:pt x="8293" y="23510"/>
                    <a:pt x="9461" y="23510"/>
                  </a:cubicBezTo>
                  <a:cubicBezTo>
                    <a:pt x="10359" y="23510"/>
                    <a:pt x="10986" y="23584"/>
                    <a:pt x="11087" y="23845"/>
                  </a:cubicBezTo>
                  <a:cubicBezTo>
                    <a:pt x="11521" y="24846"/>
                    <a:pt x="8485" y="39790"/>
                    <a:pt x="9452" y="41124"/>
                  </a:cubicBezTo>
                  <a:cubicBezTo>
                    <a:pt x="9479" y="41161"/>
                    <a:pt x="9517" y="41179"/>
                    <a:pt x="9565" y="41179"/>
                  </a:cubicBezTo>
                  <a:cubicBezTo>
                    <a:pt x="11290" y="41179"/>
                    <a:pt x="26548" y="18674"/>
                    <a:pt x="25964" y="15072"/>
                  </a:cubicBezTo>
                  <a:cubicBezTo>
                    <a:pt x="25912" y="14717"/>
                    <a:pt x="25406" y="14584"/>
                    <a:pt x="24646" y="14584"/>
                  </a:cubicBezTo>
                  <a:cubicBezTo>
                    <a:pt x="22345" y="14584"/>
                    <a:pt x="17724" y="15808"/>
                    <a:pt x="16389" y="15808"/>
                  </a:cubicBezTo>
                  <a:cubicBezTo>
                    <a:pt x="16178" y="15808"/>
                    <a:pt x="16049" y="15777"/>
                    <a:pt x="16024" y="15706"/>
                  </a:cubicBezTo>
                  <a:cubicBezTo>
                    <a:pt x="15790" y="15006"/>
                    <a:pt x="21461" y="1329"/>
                    <a:pt x="19793" y="28"/>
                  </a:cubicBezTo>
                  <a:cubicBezTo>
                    <a:pt x="19768" y="10"/>
                    <a:pt x="19736" y="0"/>
                    <a:pt x="196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0" name="Google Shape;3630;p73"/>
            <p:cNvSpPr/>
            <p:nvPr/>
          </p:nvSpPr>
          <p:spPr>
            <a:xfrm>
              <a:off x="1858636" y="3589126"/>
              <a:ext cx="287839" cy="300820"/>
            </a:xfrm>
            <a:custGeom>
              <a:avLst/>
              <a:gdLst/>
              <a:ahLst/>
              <a:cxnLst/>
              <a:rect l="l" t="t" r="r" b="b"/>
              <a:pathLst>
                <a:path w="8559" h="8945" extrusionOk="0">
                  <a:moveTo>
                    <a:pt x="1848" y="0"/>
                  </a:moveTo>
                  <a:cubicBezTo>
                    <a:pt x="1171" y="0"/>
                    <a:pt x="0" y="4226"/>
                    <a:pt x="33" y="4746"/>
                  </a:cubicBezTo>
                  <a:cubicBezTo>
                    <a:pt x="99" y="5246"/>
                    <a:pt x="7338" y="8916"/>
                    <a:pt x="7338" y="8916"/>
                  </a:cubicBezTo>
                  <a:cubicBezTo>
                    <a:pt x="7403" y="8935"/>
                    <a:pt x="7467" y="8944"/>
                    <a:pt x="7530" y="8944"/>
                  </a:cubicBezTo>
                  <a:cubicBezTo>
                    <a:pt x="8109" y="8944"/>
                    <a:pt x="8559" y="8173"/>
                    <a:pt x="8439" y="7781"/>
                  </a:cubicBezTo>
                  <a:cubicBezTo>
                    <a:pt x="8305" y="7314"/>
                    <a:pt x="2601" y="209"/>
                    <a:pt x="1901" y="9"/>
                  </a:cubicBezTo>
                  <a:cubicBezTo>
                    <a:pt x="1883" y="3"/>
                    <a:pt x="1866" y="0"/>
                    <a:pt x="18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1" name="Google Shape;3631;p73"/>
            <p:cNvSpPr/>
            <p:nvPr/>
          </p:nvSpPr>
          <p:spPr>
            <a:xfrm>
              <a:off x="2005561" y="3414323"/>
              <a:ext cx="274824" cy="368080"/>
            </a:xfrm>
            <a:custGeom>
              <a:avLst/>
              <a:gdLst/>
              <a:ahLst/>
              <a:cxnLst/>
              <a:rect l="l" t="t" r="r" b="b"/>
              <a:pathLst>
                <a:path w="8172" h="10945" extrusionOk="0">
                  <a:moveTo>
                    <a:pt x="3603" y="0"/>
                  </a:moveTo>
                  <a:cubicBezTo>
                    <a:pt x="3592" y="0"/>
                    <a:pt x="3580" y="1"/>
                    <a:pt x="3569" y="3"/>
                  </a:cubicBezTo>
                  <a:cubicBezTo>
                    <a:pt x="2535" y="204"/>
                    <a:pt x="600" y="2072"/>
                    <a:pt x="267" y="3006"/>
                  </a:cubicBezTo>
                  <a:cubicBezTo>
                    <a:pt x="1" y="3804"/>
                    <a:pt x="5844" y="10945"/>
                    <a:pt x="6633" y="10945"/>
                  </a:cubicBezTo>
                  <a:cubicBezTo>
                    <a:pt x="6634" y="10945"/>
                    <a:pt x="6636" y="10945"/>
                    <a:pt x="6638" y="10945"/>
                  </a:cubicBezTo>
                  <a:cubicBezTo>
                    <a:pt x="7439" y="10878"/>
                    <a:pt x="8072" y="9977"/>
                    <a:pt x="8106" y="9510"/>
                  </a:cubicBezTo>
                  <a:cubicBezTo>
                    <a:pt x="8172" y="9048"/>
                    <a:pt x="4679" y="0"/>
                    <a:pt x="36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2" name="Google Shape;3632;p73"/>
            <p:cNvSpPr/>
            <p:nvPr/>
          </p:nvSpPr>
          <p:spPr>
            <a:xfrm>
              <a:off x="2211941" y="3295209"/>
              <a:ext cx="158229" cy="359706"/>
            </a:xfrm>
            <a:custGeom>
              <a:avLst/>
              <a:gdLst/>
              <a:ahLst/>
              <a:cxnLst/>
              <a:rect l="l" t="t" r="r" b="b"/>
              <a:pathLst>
                <a:path w="4705" h="10696" extrusionOk="0">
                  <a:moveTo>
                    <a:pt x="3422" y="1"/>
                  </a:moveTo>
                  <a:cubicBezTo>
                    <a:pt x="2563" y="1"/>
                    <a:pt x="672" y="1482"/>
                    <a:pt x="368" y="1878"/>
                  </a:cubicBezTo>
                  <a:cubicBezTo>
                    <a:pt x="1" y="2311"/>
                    <a:pt x="3303" y="10584"/>
                    <a:pt x="3803" y="10684"/>
                  </a:cubicBezTo>
                  <a:cubicBezTo>
                    <a:pt x="3858" y="10692"/>
                    <a:pt x="3911" y="10695"/>
                    <a:pt x="3962" y="10695"/>
                  </a:cubicBezTo>
                  <a:cubicBezTo>
                    <a:pt x="4351" y="10695"/>
                    <a:pt x="4641" y="10482"/>
                    <a:pt x="4671" y="10217"/>
                  </a:cubicBezTo>
                  <a:cubicBezTo>
                    <a:pt x="4704" y="9917"/>
                    <a:pt x="4304" y="376"/>
                    <a:pt x="3637" y="43"/>
                  </a:cubicBezTo>
                  <a:cubicBezTo>
                    <a:pt x="3576" y="14"/>
                    <a:pt x="3503" y="1"/>
                    <a:pt x="3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3" name="Google Shape;3633;p73" descr="n28 SP Ly k27"/>
          <p:cNvGrpSpPr/>
          <p:nvPr/>
        </p:nvGrpSpPr>
        <p:grpSpPr>
          <a:xfrm rot="2065613">
            <a:off x="6986644" y="4730874"/>
            <a:ext cx="1653875" cy="539976"/>
            <a:chOff x="2564525" y="5223525"/>
            <a:chExt cx="2556110" cy="834547"/>
          </a:xfrm>
        </p:grpSpPr>
        <p:sp>
          <p:nvSpPr>
            <p:cNvPr id="3634" name="Google Shape;3634;p7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5" name="Google Shape;3635;p7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6" name="Google Shape;3636;p7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7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7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7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7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1" name="Google Shape;3641;p7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2" name="Google Shape;3642;p7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3" name="Google Shape;3643;p7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4" name="Google Shape;3644;p73" descr="n28 SP Ly k27"/>
          <p:cNvGrpSpPr/>
          <p:nvPr/>
        </p:nvGrpSpPr>
        <p:grpSpPr>
          <a:xfrm rot="390124">
            <a:off x="-887350" y="483567"/>
            <a:ext cx="1719442" cy="916249"/>
            <a:chOff x="7463504" y="3075665"/>
            <a:chExt cx="2603050" cy="1387103"/>
          </a:xfrm>
        </p:grpSpPr>
        <p:sp>
          <p:nvSpPr>
            <p:cNvPr id="3645" name="Google Shape;3645;p73"/>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6" name="Google Shape;3646;p73"/>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7" name="Google Shape;3647;p73"/>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8" name="Google Shape;3648;p73"/>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9" name="Google Shape;3649;p73"/>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0" name="Google Shape;3650;p73"/>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1" name="Google Shape;3651;p73"/>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2" name="Google Shape;3652;p73"/>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3" name="Google Shape;3653;p73"/>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4" name="Google Shape;3654;p73"/>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5" name="Google Shape;3655;p73"/>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6" name="Google Shape;3656;p73"/>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7" name="Google Shape;3657;p73"/>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8" name="Google Shape;3658;p73"/>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9" name="Google Shape;3659;p73"/>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0" name="Google Shape;3660;p73"/>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1" name="Google Shape;3661;p73"/>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2" name="Google Shape;3662;p73"/>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3" name="Google Shape;3663;p73"/>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4" name="Google Shape;3664;p73"/>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5" name="Google Shape;3665;p73"/>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6" name="Google Shape;3666;p73"/>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7" name="Google Shape;3667;p73"/>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8" name="Google Shape;3668;p73"/>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9" name="Google Shape;3669;p73"/>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0" name="Google Shape;3670;p73"/>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1" name="Google Shape;3671;p73"/>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2" name="Google Shape;3672;p73"/>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3" name="Google Shape;3673;p73"/>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4" name="Google Shape;3674;p73"/>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5" name="Google Shape;3675;p73"/>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6" name="Google Shape;3676;p73"/>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7" name="Google Shape;3677;p73"/>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7829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2" name="TextBox 41" descr="n28 SP Ly k27"/>
              <p:cNvSpPr txBox="1"/>
              <p:nvPr/>
            </p:nvSpPr>
            <p:spPr>
              <a:xfrm>
                <a:off x="2286000" y="792641"/>
                <a:ext cx="4419600" cy="104361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1: </a:t>
                </a:r>
                <a:r>
                  <a:rPr lang="en-US" sz="2800" dirty="0" err="1">
                    <a:solidFill>
                      <a:srgbClr val="003300"/>
                    </a:solidFill>
                    <a:latin typeface="Times New Roman" panose="02020603050405020304" pitchFamily="18" charset="0"/>
                    <a:ea typeface="Times New Roman" panose="02020603050405020304" pitchFamily="18" charset="0"/>
                  </a:rPr>
                  <a:t>Chuyển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đổi</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270</a:t>
                </a:r>
                <a14:m>
                  <m:oMath xmlns:m="http://schemas.openxmlformats.org/officeDocument/2006/math">
                    <m:r>
                      <a:rPr lang="en-US" sz="2800" i="1">
                        <a:solidFill>
                          <a:srgbClr val="003300"/>
                        </a:solidFill>
                        <a:latin typeface="Cambria Math" panose="02040503050406030204" pitchFamily="18" charset="0"/>
                        <a:ea typeface="Times New Roman" panose="02020603050405020304" pitchFamily="18" charset="0"/>
                      </a:rPr>
                      <m:t>℃</m:t>
                    </m:r>
                  </m:oMath>
                </a14:m>
                <a:r>
                  <a:rPr lang="en-US" sz="2800" dirty="0">
                    <a:solidFill>
                      <a:srgbClr val="003300"/>
                    </a:solidFill>
                    <a:latin typeface="Times New Roman" panose="02020603050405020304" pitchFamily="18" charset="0"/>
                    <a:ea typeface="Times New Roman" panose="02020603050405020304" pitchFamily="18" charset="0"/>
                  </a:rPr>
                  <a:t> sang </a:t>
                </a:r>
                <a14:m>
                  <m:oMath xmlns:m="http://schemas.openxmlformats.org/officeDocument/2006/math">
                    <m:r>
                      <a:rPr lang="en-US" sz="2800" i="1">
                        <a:solidFill>
                          <a:srgbClr val="003300"/>
                        </a:solidFill>
                        <a:latin typeface="Cambria Math" panose="02040503050406030204" pitchFamily="18" charset="0"/>
                        <a:ea typeface="Times New Roman" panose="02020603050405020304" pitchFamily="18" charset="0"/>
                      </a:rPr>
                      <m:t>𝐾</m:t>
                    </m:r>
                  </m:oMath>
                </a14:m>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mc:Choice>
        <mc:Fallback>
          <p:sp>
            <p:nvSpPr>
              <p:cNvPr id="42" name="TextBox 41" descr="n28 SP Ly k27"/>
              <p:cNvSpPr txBox="1">
                <a:spLocks noRot="1" noChangeAspect="1" noMove="1" noResize="1" noEditPoints="1" noAdjustHandles="1" noChangeArrowheads="1" noChangeShapeType="1" noTextEdit="1"/>
              </p:cNvSpPr>
              <p:nvPr/>
            </p:nvSpPr>
            <p:spPr>
              <a:xfrm>
                <a:off x="2286000" y="792641"/>
                <a:ext cx="4419600" cy="1043619"/>
              </a:xfrm>
              <a:prstGeom prst="rect">
                <a:avLst/>
              </a:prstGeom>
              <a:blipFill>
                <a:blip r:embed="rId5"/>
                <a:stretch>
                  <a:fillRect l="-138" t="-3509" r="-138" b="-15789"/>
                </a:stretch>
              </a:blipFill>
            </p:spPr>
            <p:txBody>
              <a:bodyPr/>
              <a:lstStyle/>
              <a:p>
                <a:r>
                  <a:rPr lang="en-US">
                    <a:noFill/>
                  </a:rPr>
                  <a:t> </a:t>
                </a:r>
              </a:p>
            </p:txBody>
          </p:sp>
        </mc:Fallback>
      </mc:AlternateContent>
      <p:sp>
        <p:nvSpPr>
          <p:cNvPr id="43" name="TextBox 42" descr="n28 SP Ly k27"/>
          <p:cNvSpPr txBox="1"/>
          <p:nvPr/>
        </p:nvSpPr>
        <p:spPr>
          <a:xfrm>
            <a:off x="2895600" y="3670812"/>
            <a:ext cx="3429000" cy="483017"/>
          </a:xfrm>
          <a:prstGeom prst="rect">
            <a:avLst/>
          </a:prstGeom>
          <a:noFill/>
        </p:spPr>
        <p:txBody>
          <a:bodyPr wrap="square" rtlCol="0">
            <a:spAutoFit/>
          </a:bodyPr>
          <a:lstStyle/>
          <a:p>
            <a:pPr algn="ctr">
              <a:lnSpc>
                <a:spcPct val="115000"/>
              </a:lnSpc>
            </a:pPr>
            <a:r>
              <a:rPr lang="en-US" sz="2400" b="1">
                <a:solidFill>
                  <a:srgbClr val="003300"/>
                </a:solidFill>
                <a:latin typeface="Times New Roman" panose="02020603050405020304" pitchFamily="18" charset="0"/>
                <a:ea typeface="Times New Roman" panose="02020603050405020304" pitchFamily="18" charset="0"/>
              </a:rPr>
              <a:t>543,15 K</a:t>
            </a:r>
            <a:endParaRPr lang="en-US" sz="2800">
              <a:solidFill>
                <a:srgbClr val="003300"/>
              </a:solidFill>
              <a:latin typeface="Times New Roman" panose="02020603050405020304" pitchFamily="18" charset="0"/>
              <a:ea typeface="Times New Roman" panose="02020603050405020304" pitchFamily="18" charset="0"/>
            </a:endParaRPr>
          </a:p>
        </p:txBody>
      </p:sp>
      <p:pic>
        <p:nvPicPr>
          <p:cNvPr id="3074" name="Picture 2" descr="n28 SP Ly k27">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sp>
        <p:nvSpPr>
          <p:cNvPr id="4" name="Speech Bubble: Oval 3" descr="n28 SP Ly k27">
            <a:extLst>
              <a:ext uri="{FF2B5EF4-FFF2-40B4-BE49-F238E27FC236}">
                <a16:creationId xmlns:a16="http://schemas.microsoft.com/office/drawing/2014/main" id="{34B10442-E138-6E8D-7DC8-2D6EFFBC08C2}"/>
              </a:ext>
            </a:extLst>
          </p:cNvPr>
          <p:cNvSpPr/>
          <p:nvPr/>
        </p:nvSpPr>
        <p:spPr>
          <a:xfrm>
            <a:off x="184866" y="71562"/>
            <a:ext cx="5711025" cy="2926079"/>
          </a:xfrm>
          <a:custGeom>
            <a:avLst/>
            <a:gdLst>
              <a:gd name="connsiteX0" fmla="*/ 6684812 w 5711025"/>
              <a:gd name="connsiteY0" fmla="*/ 3601828 h 2926079"/>
              <a:gd name="connsiteX1" fmla="*/ 6240975 w 5711025"/>
              <a:gd name="connsiteY1" fmla="*/ 3432395 h 2926079"/>
              <a:gd name="connsiteX2" fmla="*/ 5773779 w 5711025"/>
              <a:gd name="connsiteY2" fmla="*/ 3254044 h 2926079"/>
              <a:gd name="connsiteX3" fmla="*/ 5283222 w 5711025"/>
              <a:gd name="connsiteY3" fmla="*/ 3066775 h 2926079"/>
              <a:gd name="connsiteX4" fmla="*/ 4816026 w 5711025"/>
              <a:gd name="connsiteY4" fmla="*/ 2888424 h 2926079"/>
              <a:gd name="connsiteX5" fmla="*/ 4348829 w 5711025"/>
              <a:gd name="connsiteY5" fmla="*/ 2710073 h 2926079"/>
              <a:gd name="connsiteX6" fmla="*/ 1888598 w 5711025"/>
              <a:gd name="connsiteY6" fmla="*/ 2839652 h 2926079"/>
              <a:gd name="connsiteX7" fmla="*/ 973090 w 5711025"/>
              <a:gd name="connsiteY7" fmla="*/ 362912 h 2926079"/>
              <a:gd name="connsiteX8" fmla="*/ 3534035 w 5711025"/>
              <a:gd name="connsiteY8" fmla="*/ 41904 h 2926079"/>
              <a:gd name="connsiteX9" fmla="*/ 5151853 w 5711025"/>
              <a:gd name="connsiteY9" fmla="*/ 2332654 h 2926079"/>
              <a:gd name="connsiteX10" fmla="*/ 5565752 w 5711025"/>
              <a:gd name="connsiteY10" fmla="*/ 2675331 h 2926079"/>
              <a:gd name="connsiteX11" fmla="*/ 5948992 w 5711025"/>
              <a:gd name="connsiteY11" fmla="*/ 2992624 h 2926079"/>
              <a:gd name="connsiteX12" fmla="*/ 6286243 w 5711025"/>
              <a:gd name="connsiteY12" fmla="*/ 3271843 h 2926079"/>
              <a:gd name="connsiteX13" fmla="*/ 6684812 w 5711025"/>
              <a:gd name="connsiteY13" fmla="*/ 3601828 h 292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1025" h="2926079" fill="none" extrusionOk="0">
                <a:moveTo>
                  <a:pt x="6684812" y="3601828"/>
                </a:moveTo>
                <a:cubicBezTo>
                  <a:pt x="6449051" y="3567429"/>
                  <a:pt x="6341245" y="3468499"/>
                  <a:pt x="6240975" y="3432395"/>
                </a:cubicBezTo>
                <a:cubicBezTo>
                  <a:pt x="6140705" y="3396291"/>
                  <a:pt x="5920538" y="3294726"/>
                  <a:pt x="5773779" y="3254044"/>
                </a:cubicBezTo>
                <a:cubicBezTo>
                  <a:pt x="5627020" y="3213362"/>
                  <a:pt x="5506170" y="3148490"/>
                  <a:pt x="5283222" y="3066775"/>
                </a:cubicBezTo>
                <a:cubicBezTo>
                  <a:pt x="5060274" y="2985060"/>
                  <a:pt x="5033719" y="2960663"/>
                  <a:pt x="4816026" y="2888424"/>
                </a:cubicBezTo>
                <a:cubicBezTo>
                  <a:pt x="4598333" y="2816185"/>
                  <a:pt x="4574315" y="2779052"/>
                  <a:pt x="4348829" y="2710073"/>
                </a:cubicBezTo>
                <a:cubicBezTo>
                  <a:pt x="3416207" y="2972137"/>
                  <a:pt x="2748209" y="2943973"/>
                  <a:pt x="1888598" y="2839652"/>
                </a:cubicBezTo>
                <a:cubicBezTo>
                  <a:pt x="-222075" y="2406744"/>
                  <a:pt x="-944586" y="1033913"/>
                  <a:pt x="973090" y="362912"/>
                </a:cubicBezTo>
                <a:cubicBezTo>
                  <a:pt x="1640497" y="-15980"/>
                  <a:pt x="2645631" y="-171101"/>
                  <a:pt x="3534035" y="41904"/>
                </a:cubicBezTo>
                <a:cubicBezTo>
                  <a:pt x="5818977" y="311117"/>
                  <a:pt x="6440164" y="1575593"/>
                  <a:pt x="5151853" y="2332654"/>
                </a:cubicBezTo>
                <a:cubicBezTo>
                  <a:pt x="5315173" y="2418414"/>
                  <a:pt x="5423497" y="2568066"/>
                  <a:pt x="5565752" y="2675331"/>
                </a:cubicBezTo>
                <a:cubicBezTo>
                  <a:pt x="5708007" y="2782596"/>
                  <a:pt x="5787693" y="2871843"/>
                  <a:pt x="5948992" y="2992624"/>
                </a:cubicBezTo>
                <a:cubicBezTo>
                  <a:pt x="6110290" y="3113406"/>
                  <a:pt x="6125612" y="3156898"/>
                  <a:pt x="6286243" y="3271843"/>
                </a:cubicBezTo>
                <a:cubicBezTo>
                  <a:pt x="6446874" y="3386788"/>
                  <a:pt x="6448735" y="3486354"/>
                  <a:pt x="6684812" y="3601828"/>
                </a:cubicBezTo>
                <a:close/>
              </a:path>
              <a:path w="5711025" h="2926079" stroke="0" extrusionOk="0">
                <a:moveTo>
                  <a:pt x="6684812" y="3601828"/>
                </a:moveTo>
                <a:cubicBezTo>
                  <a:pt x="6552813" y="3581656"/>
                  <a:pt x="6408707" y="3464813"/>
                  <a:pt x="6264335" y="3441312"/>
                </a:cubicBezTo>
                <a:cubicBezTo>
                  <a:pt x="6119963" y="3417811"/>
                  <a:pt x="5941157" y="3259315"/>
                  <a:pt x="5820498" y="3271879"/>
                </a:cubicBezTo>
                <a:cubicBezTo>
                  <a:pt x="5699839" y="3284443"/>
                  <a:pt x="5529404" y="3103237"/>
                  <a:pt x="5306582" y="3075693"/>
                </a:cubicBezTo>
                <a:cubicBezTo>
                  <a:pt x="5083760" y="3048149"/>
                  <a:pt x="4994753" y="2944994"/>
                  <a:pt x="4862745" y="2906259"/>
                </a:cubicBezTo>
                <a:cubicBezTo>
                  <a:pt x="4730737" y="2867524"/>
                  <a:pt x="4545088" y="2750575"/>
                  <a:pt x="4348829" y="2710073"/>
                </a:cubicBezTo>
                <a:cubicBezTo>
                  <a:pt x="3627031" y="2985746"/>
                  <a:pt x="2631206" y="3042980"/>
                  <a:pt x="1888598" y="2839652"/>
                </a:cubicBezTo>
                <a:cubicBezTo>
                  <a:pt x="-367670" y="2280603"/>
                  <a:pt x="-788830" y="890165"/>
                  <a:pt x="973090" y="362912"/>
                </a:cubicBezTo>
                <a:cubicBezTo>
                  <a:pt x="1640693" y="-5490"/>
                  <a:pt x="2900249" y="-45428"/>
                  <a:pt x="3534035" y="41904"/>
                </a:cubicBezTo>
                <a:cubicBezTo>
                  <a:pt x="5479039" y="7492"/>
                  <a:pt x="6682515" y="1450900"/>
                  <a:pt x="5151853" y="2332654"/>
                </a:cubicBezTo>
                <a:cubicBezTo>
                  <a:pt x="5262131" y="2394312"/>
                  <a:pt x="5340572" y="2542544"/>
                  <a:pt x="5550422" y="2662639"/>
                </a:cubicBezTo>
                <a:cubicBezTo>
                  <a:pt x="5760272" y="2782734"/>
                  <a:pt x="5693621" y="2842066"/>
                  <a:pt x="5887673" y="2941858"/>
                </a:cubicBezTo>
                <a:cubicBezTo>
                  <a:pt x="6081725" y="3041650"/>
                  <a:pt x="6143303" y="3215719"/>
                  <a:pt x="6301572" y="3284535"/>
                </a:cubicBezTo>
                <a:cubicBezTo>
                  <a:pt x="6459841" y="3353351"/>
                  <a:pt x="6589213" y="3557134"/>
                  <a:pt x="6684812" y="3601828"/>
                </a:cubicBezTo>
                <a:close/>
              </a:path>
            </a:pathLst>
          </a:custGeom>
          <a:ln w="38100">
            <a:extLst>
              <a:ext uri="{C807C97D-BFC1-408E-A445-0C87EB9F89A2}">
                <ask:lineSketchStyleProps xmlns:ask="http://schemas.microsoft.com/office/drawing/2018/sketchyshapes" sd="492437484">
                  <a:prstGeom prst="wedgeEllipseCallout">
                    <a:avLst>
                      <a:gd name="adj1" fmla="val 67051"/>
                      <a:gd name="adj2" fmla="val 73094"/>
                    </a:avLst>
                  </a:prstGeom>
                  <ask:type>
                    <ask:lineSketchScribble/>
                  </ask:type>
                </ask:lineSketchStyleProps>
              </a:ext>
            </a:extLst>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6" name="TextBox 5" descr="n28 SP Ly k27">
            <a:extLst>
              <a:ext uri="{FF2B5EF4-FFF2-40B4-BE49-F238E27FC236}">
                <a16:creationId xmlns:a16="http://schemas.microsoft.com/office/drawing/2014/main" id="{07841DF5-1FA4-A6E5-452C-EED6B9D8156D}"/>
              </a:ext>
            </a:extLst>
          </p:cNvPr>
          <p:cNvSpPr txBox="1"/>
          <p:nvPr/>
        </p:nvSpPr>
        <p:spPr>
          <a:xfrm>
            <a:off x="347868" y="727546"/>
            <a:ext cx="5311472" cy="1938992"/>
          </a:xfrm>
          <a:prstGeom prst="rect">
            <a:avLst/>
          </a:prstGeom>
          <a:noFill/>
        </p:spPr>
        <p:txBody>
          <a:bodyPr wrap="square" rtlCol="0">
            <a:spAutoFit/>
          </a:bodyPr>
          <a:lstStyle/>
          <a:p>
            <a:pPr algn="ctr"/>
            <a:r>
              <a:rPr lang="vi-VN" sz="2400" dirty="0">
                <a:solidFill>
                  <a:schemeClr val="bg1"/>
                </a:solidFill>
                <a:latin typeface="Cambria" panose="02040503050406030204" pitchFamily="18" charset="0"/>
              </a:rPr>
              <a:t>So sánh nhiệt dung riêng của thịt và của khoai tây, biết rằng khi cùng múc ra từ nồi canh hầm thì miếng thịt nguội nhanh hơn miếng khoai tây cùng khối lượng?</a:t>
            </a:r>
            <a:r>
              <a:rPr lang="en-US" sz="2400" dirty="0">
                <a:solidFill>
                  <a:schemeClr val="bg1"/>
                </a:solidFill>
                <a:latin typeface="Cambria" panose="02040503050406030204" pitchFamily="18" charset="0"/>
              </a:rPr>
              <a:t>??</a:t>
            </a:r>
            <a:endParaRPr lang="vi-VN" sz="2400" dirty="0">
              <a:solidFill>
                <a:schemeClr val="bg1"/>
              </a:solidFill>
              <a:latin typeface="Cambria" panose="02040503050406030204" pitchFamily="18" charset="0"/>
            </a:endParaRPr>
          </a:p>
        </p:txBody>
      </p:sp>
      <p:pic>
        <p:nvPicPr>
          <p:cNvPr id="7" name="Picture 6" descr="n28 SP Ly k27">
            <a:extLst>
              <a:ext uri="{FF2B5EF4-FFF2-40B4-BE49-F238E27FC236}">
                <a16:creationId xmlns:a16="http://schemas.microsoft.com/office/drawing/2014/main" id="{2AACB103-358D-C73F-D68C-6B8133C495FC}"/>
              </a:ext>
            </a:extLst>
          </p:cNvPr>
          <p:cNvPicPr>
            <a:picLocks noChangeAspect="1"/>
          </p:cNvPicPr>
          <p:nvPr/>
        </p:nvPicPr>
        <p:blipFill>
          <a:blip r:embed="rId3"/>
          <a:stretch>
            <a:fillRect/>
          </a:stretch>
        </p:blipFill>
        <p:spPr>
          <a:xfrm>
            <a:off x="7056783" y="126226"/>
            <a:ext cx="2031556" cy="2285501"/>
          </a:xfrm>
          <a:prstGeom prst="rect">
            <a:avLst/>
          </a:prstGeom>
        </p:spPr>
      </p:pic>
      <p:pic>
        <p:nvPicPr>
          <p:cNvPr id="9" name="Picture 8" descr="n28 SP Ly k27">
            <a:extLst>
              <a:ext uri="{FF2B5EF4-FFF2-40B4-BE49-F238E27FC236}">
                <a16:creationId xmlns:a16="http://schemas.microsoft.com/office/drawing/2014/main" id="{D2C7ABB4-BCDA-48C2-6358-C90DACC6CA55}"/>
              </a:ext>
            </a:extLst>
          </p:cNvPr>
          <p:cNvPicPr>
            <a:picLocks noChangeAspect="1"/>
          </p:cNvPicPr>
          <p:nvPr/>
        </p:nvPicPr>
        <p:blipFill>
          <a:blip r:embed="rId4"/>
          <a:stretch>
            <a:fillRect/>
          </a:stretch>
        </p:blipFill>
        <p:spPr>
          <a:xfrm>
            <a:off x="39922" y="3306231"/>
            <a:ext cx="3247941" cy="1825343"/>
          </a:xfrm>
          <a:prstGeom prst="rect">
            <a:avLst/>
          </a:prstGeom>
        </p:spPr>
      </p:pic>
      <p:pic>
        <p:nvPicPr>
          <p:cNvPr id="13" name="Picture 12" descr="n28 SP Ly k27">
            <a:extLst>
              <a:ext uri="{FF2B5EF4-FFF2-40B4-BE49-F238E27FC236}">
                <a16:creationId xmlns:a16="http://schemas.microsoft.com/office/drawing/2014/main" id="{7BAF5B08-A312-8790-FFBA-A02A9D59E759}"/>
              </a:ext>
            </a:extLst>
          </p:cNvPr>
          <p:cNvPicPr>
            <a:picLocks noChangeAspect="1"/>
          </p:cNvPicPr>
          <p:nvPr/>
        </p:nvPicPr>
        <p:blipFill>
          <a:blip r:embed="rId5"/>
          <a:stretch>
            <a:fillRect/>
          </a:stretch>
        </p:blipFill>
        <p:spPr>
          <a:xfrm>
            <a:off x="6611508" y="3061235"/>
            <a:ext cx="2031556" cy="20315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413" name="Google Shape;2413;p56" descr="n28 SP Ly k27"/>
          <p:cNvSpPr txBox="1">
            <a:spLocks noGrp="1"/>
          </p:cNvSpPr>
          <p:nvPr>
            <p:ph type="subTitle" idx="1"/>
          </p:nvPr>
        </p:nvSpPr>
        <p:spPr>
          <a:xfrm>
            <a:off x="737484" y="367944"/>
            <a:ext cx="5005347" cy="463958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r>
              <a:rPr lang="vi-VN" sz="2400" dirty="0"/>
              <a:t>- Nhiệt dung riêng là đại lượng thể hiện mức độ khó nóng, khó nguội của chất. Chất nào có nhiệt dung riêng lớn hơn thì khó nóng, khó nguội hơn.</a:t>
            </a:r>
          </a:p>
          <a:p>
            <a:pPr marL="0" lvl="0" indent="0" algn="just" rtl="0">
              <a:spcBef>
                <a:spcPts val="0"/>
              </a:spcBef>
              <a:spcAft>
                <a:spcPts val="0"/>
              </a:spcAft>
              <a:buClr>
                <a:schemeClr val="dk1"/>
              </a:buClr>
              <a:buSzPts val="1100"/>
              <a:buFont typeface="Arial"/>
              <a:buNone/>
            </a:pPr>
            <a:r>
              <a:rPr lang="vi-VN" sz="2400" dirty="0"/>
              <a:t>- Khi cùng múc ra từ nồi canh hầm, miếng thịt nguội nhanh hơn miếng khoai tây cùng khối lượng. Điều này chứng tỏ thịt dễ nguội hơn khoai tây, nghĩa là nhiệt dung riêng của thịt nhỏ hơn nhiệt dung riêng của khoai tây.</a:t>
            </a:r>
          </a:p>
        </p:txBody>
      </p:sp>
      <p:pic>
        <p:nvPicPr>
          <p:cNvPr id="15" name="Picture 14" descr="n28 SP Ly k27">
            <a:extLst>
              <a:ext uri="{FF2B5EF4-FFF2-40B4-BE49-F238E27FC236}">
                <a16:creationId xmlns:a16="http://schemas.microsoft.com/office/drawing/2014/main" id="{1A61895E-E84D-9A1B-96FB-A3494C4699AC}"/>
              </a:ext>
            </a:extLst>
          </p:cNvPr>
          <p:cNvPicPr>
            <a:picLocks noChangeAspect="1"/>
          </p:cNvPicPr>
          <p:nvPr/>
        </p:nvPicPr>
        <p:blipFill>
          <a:blip r:embed="rId3"/>
          <a:stretch>
            <a:fillRect/>
          </a:stretch>
        </p:blipFill>
        <p:spPr>
          <a:xfrm>
            <a:off x="5879989" y="504784"/>
            <a:ext cx="3137453" cy="1764817"/>
          </a:xfrm>
          <a:prstGeom prst="rect">
            <a:avLst/>
          </a:prstGeom>
        </p:spPr>
      </p:pic>
      <p:pic>
        <p:nvPicPr>
          <p:cNvPr id="16" name="Picture 15" descr="n28 SP Ly k27">
            <a:extLst>
              <a:ext uri="{FF2B5EF4-FFF2-40B4-BE49-F238E27FC236}">
                <a16:creationId xmlns:a16="http://schemas.microsoft.com/office/drawing/2014/main" id="{46394A1D-55C8-2462-E3CA-13E895305460}"/>
              </a:ext>
            </a:extLst>
          </p:cNvPr>
          <p:cNvPicPr>
            <a:picLocks noChangeAspect="1"/>
          </p:cNvPicPr>
          <p:nvPr/>
        </p:nvPicPr>
        <p:blipFill>
          <a:blip r:embed="rId4"/>
          <a:stretch>
            <a:fillRect/>
          </a:stretch>
        </p:blipFill>
        <p:spPr>
          <a:xfrm>
            <a:off x="6626132" y="2571750"/>
            <a:ext cx="2030144" cy="2286198"/>
          </a:xfrm>
          <a:prstGeom prst="rect">
            <a:avLst/>
          </a:prstGeom>
        </p:spPr>
      </p:pic>
    </p:spTree>
  </p:cSld>
  <p:clrMapOvr>
    <a:masterClrMapping/>
  </p:clrMapOvr>
  <p:transition spd="slow">
    <p:wheel spokes="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pic>
        <p:nvPicPr>
          <p:cNvPr id="5" name="Picture 4" descr="n28 SP Ly k27">
            <a:extLst>
              <a:ext uri="{FF2B5EF4-FFF2-40B4-BE49-F238E27FC236}">
                <a16:creationId xmlns:a16="http://schemas.microsoft.com/office/drawing/2014/main" id="{54AE4538-48A3-AD22-B605-807FA8CAEA64}"/>
              </a:ext>
            </a:extLst>
          </p:cNvPr>
          <p:cNvPicPr>
            <a:picLocks noChangeAspect="1"/>
          </p:cNvPicPr>
          <p:nvPr/>
        </p:nvPicPr>
        <p:blipFill>
          <a:blip r:embed="rId3"/>
          <a:stretch>
            <a:fillRect/>
          </a:stretch>
        </p:blipFill>
        <p:spPr>
          <a:xfrm>
            <a:off x="2317805" y="226612"/>
            <a:ext cx="5024728" cy="5024728"/>
          </a:xfrm>
          <a:prstGeom prst="rect">
            <a:avLst/>
          </a:prstGeom>
        </p:spPr>
      </p:pic>
      <p:sp>
        <p:nvSpPr>
          <p:cNvPr id="2" name="Google Shape;1869;p49" descr="n28 SP Ly k27">
            <a:extLst>
              <a:ext uri="{FF2B5EF4-FFF2-40B4-BE49-F238E27FC236}">
                <a16:creationId xmlns:a16="http://schemas.microsoft.com/office/drawing/2014/main" id="{A1E50433-8E85-AA70-5FB3-8908DF453DFD}"/>
              </a:ext>
            </a:extLst>
          </p:cNvPr>
          <p:cNvSpPr txBox="1">
            <a:spLocks/>
          </p:cNvSpPr>
          <p:nvPr/>
        </p:nvSpPr>
        <p:spPr>
          <a:xfrm>
            <a:off x="0" y="4097830"/>
            <a:ext cx="2957457" cy="8190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dk1"/>
              </a:buClr>
              <a:buSzPts val="4300"/>
              <a:buFont typeface="Dancing Script"/>
              <a:buNone/>
              <a:defRPr sz="4300" b="0" i="0" u="none" strike="noStrike" cap="none">
                <a:solidFill>
                  <a:schemeClr val="dk1"/>
                </a:solidFill>
                <a:latin typeface="Dancing Script"/>
                <a:ea typeface="Dancing Script"/>
                <a:cs typeface="Dancing Script"/>
                <a:sym typeface="Dancing Script"/>
              </a:defRPr>
            </a:lvl9pPr>
          </a:lstStyle>
          <a:p>
            <a:pPr algn="ctr">
              <a:spcAft>
                <a:spcPts val="200"/>
              </a:spcAft>
            </a:pPr>
            <a:r>
              <a:rPr lang="en-US" sz="3200" b="1">
                <a:latin typeface="Cambria" panose="02040503050406030204" pitchFamily="18" charset="0"/>
              </a:rPr>
              <a:t>Cô Nhung Cute</a:t>
            </a:r>
          </a:p>
          <a:p>
            <a:pPr algn="ctr">
              <a:spcAft>
                <a:spcPts val="200"/>
              </a:spcAft>
            </a:pPr>
            <a:r>
              <a:rPr lang="en-US" sz="3200" b="1">
                <a:latin typeface="Cambria" panose="02040503050406030204" pitchFamily="18" charset="0"/>
              </a:rPr>
              <a:t>0972.46.48.52</a:t>
            </a:r>
            <a:endParaRPr lang="en-US" sz="3200" b="1" dirty="0">
              <a:latin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28 SP Ly k27"/>
          <p:cNvSpPr txBox="1"/>
          <p:nvPr/>
        </p:nvSpPr>
        <p:spPr>
          <a:xfrm>
            <a:off x="2247900" y="626504"/>
            <a:ext cx="4572000" cy="153913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2: </a:t>
            </a:r>
            <a:r>
              <a:rPr lang="en-US" sz="2800" dirty="0" err="1">
                <a:solidFill>
                  <a:srgbClr val="003300"/>
                </a:solidFill>
                <a:latin typeface="Times New Roman" panose="02020603050405020304" pitchFamily="18" charset="0"/>
                <a:ea typeface="Times New Roman" panose="02020603050405020304" pitchFamily="18" charset="0"/>
              </a:rPr>
              <a:t>Công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thức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chuyển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từ</a:t>
            </a:r>
            <a:r>
              <a:rPr lang="en-US" sz="2800" dirty="0">
                <a:solidFill>
                  <a:srgbClr val="003300"/>
                </a:solidFill>
                <a:latin typeface="Times New Roman" panose="02020603050405020304" pitchFamily="18" charset="0"/>
                <a:ea typeface="Times New Roman" panose="02020603050405020304" pitchFamily="18" charset="0"/>
              </a:rPr>
              <a:t> thang Celsius sang thang Kelvin:</a:t>
            </a:r>
            <a:endParaRPr lang="en-US" sz="3200" dirty="0">
              <a:solidFill>
                <a:srgbClr val="0033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3" name="TextBox 42" descr="n28 SP Ly k27"/>
              <p:cNvSpPr txBox="1"/>
              <p:nvPr/>
            </p:nvSpPr>
            <p:spPr>
              <a:xfrm>
                <a:off x="2895600" y="3670812"/>
                <a:ext cx="3429000" cy="461665"/>
              </a:xfrm>
              <a:prstGeom prst="rect">
                <a:avLst/>
              </a:prstGeom>
              <a:noFill/>
            </p:spPr>
            <p:txBody>
              <a:bodyPr wrap="square" rtlCol="0">
                <a:spAutoFit/>
              </a:bodyPr>
              <a:lstStyle/>
              <a:p>
                <a:pPr lvl="0" algn="ctr">
                  <a:buClrTx/>
                </a:pPr>
                <a:r>
                  <a:rPr lang="en-US" sz="2400" b="1" dirty="0">
                    <a:latin typeface="Times New Roman" panose="02020603050405020304" pitchFamily="18" charset="0"/>
                    <a:ea typeface="Times New Roman" panose="02020603050405020304" pitchFamily="18" charset="0"/>
                  </a:rPr>
                  <a:t>T(K) = t (</a:t>
                </a:r>
                <a14:m>
                  <m:oMath xmlns:m="http://schemas.openxmlformats.org/officeDocument/2006/math">
                    <m:r>
                      <a:rPr lang="en-US" sz="2400" b="1"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b="1" dirty="0">
                    <a:latin typeface="Times New Roman" panose="02020603050405020304" pitchFamily="18" charset="0"/>
                    <a:ea typeface="Times New Roman" panose="02020603050405020304" pitchFamily="18" charset="0"/>
                  </a:rPr>
                  <a:t>) + 273</a:t>
                </a:r>
                <a:endParaRPr kumimoji="0" lang="en-US" sz="24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descr="n28 SP Ly k27"/>
              <p:cNvSpPr txBox="1">
                <a:spLocks noRot="1" noChangeAspect="1" noMove="1" noResize="1" noEditPoints="1" noAdjustHandles="1" noChangeArrowheads="1" noChangeShapeType="1" noTextEdit="1"/>
              </p:cNvSpPr>
              <p:nvPr/>
            </p:nvSpPr>
            <p:spPr>
              <a:xfrm>
                <a:off x="2895600" y="3670812"/>
                <a:ext cx="3429000" cy="461665"/>
              </a:xfrm>
              <a:prstGeom prst="rect">
                <a:avLst/>
              </a:prstGeom>
              <a:blipFill>
                <a:blip r:embed="rId5"/>
                <a:stretch>
                  <a:fillRect t="-10526" b="-28947"/>
                </a:stretch>
              </a:blipFill>
            </p:spPr>
            <p:txBody>
              <a:bodyPr/>
              <a:lstStyle/>
              <a:p>
                <a:r>
                  <a:rPr lang="en-US">
                    <a:noFill/>
                  </a:rPr>
                  <a:t> </a:t>
                </a:r>
              </a:p>
            </p:txBody>
          </p:sp>
        </mc:Fallback>
      </mc:AlternateContent>
      <p:pic>
        <p:nvPicPr>
          <p:cNvPr id="3074" name="Picture 2" descr="n28 SP Ly k27">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28 SP Ly k27"/>
          <p:cNvSpPr txBox="1"/>
          <p:nvPr/>
        </p:nvSpPr>
        <p:spPr>
          <a:xfrm>
            <a:off x="1996109" y="578736"/>
            <a:ext cx="4993088" cy="1539139"/>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3: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kế</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được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chế</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tạo</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dựa</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trên</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một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số</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tính</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chất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vật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lí</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phụ</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thuộc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vào</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gì</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p:sp>
        <p:nvSpPr>
          <p:cNvPr id="43" name="TextBox 42" descr="n28 SP Ly k27"/>
          <p:cNvSpPr txBox="1"/>
          <p:nvPr/>
        </p:nvSpPr>
        <p:spPr>
          <a:xfrm>
            <a:off x="2895600" y="3670812"/>
            <a:ext cx="3429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Nhiệt</a:t>
            </a:r>
            <a:r>
              <a:rPr kumimoji="0" lang="en-US" sz="2800" b="1"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rPr>
              <a:t>độ</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3074" name="Picture 2" descr="n28 SP Ly k27">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9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28 SP Ly k27"/>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descr="n28 SP Ly k27"/>
          <p:cNvSpPr txBox="1"/>
          <p:nvPr/>
        </p:nvSpPr>
        <p:spPr>
          <a:xfrm>
            <a:off x="2122667" y="575478"/>
            <a:ext cx="4746266" cy="1539647"/>
          </a:xfrm>
          <a:prstGeom prst="rect">
            <a:avLst/>
          </a:prstGeom>
          <a:noFill/>
        </p:spPr>
        <p:txBody>
          <a:bodyPr wrap="square" rtlCol="0">
            <a:spAutoFit/>
          </a:bodyPr>
          <a:lstStyle/>
          <a:p>
            <a:pPr algn="ctr">
              <a:lnSpc>
                <a:spcPct val="115000"/>
              </a:lnSpc>
            </a:pPr>
            <a:r>
              <a:rPr lang="en-US" sz="2800" b="1" dirty="0" err="1">
                <a:solidFill>
                  <a:srgbClr val="003300"/>
                </a:solidFill>
                <a:latin typeface="Times New Roman" panose="02020603050405020304" pitchFamily="18" charset="0"/>
                <a:ea typeface="Times New Roman" panose="02020603050405020304" pitchFamily="18" charset="0"/>
              </a:rPr>
              <a:t>Câu</a:t>
            </a:r>
            <a:r>
              <a:rPr lang="en-US" sz="2800" b="1" dirty="0">
                <a:solidFill>
                  <a:srgbClr val="003300"/>
                </a:solidFill>
                <a:latin typeface="Times New Roman" panose="02020603050405020304" pitchFamily="18" charset="0"/>
                <a:ea typeface="Times New Roman" panose="02020603050405020304" pitchFamily="18" charset="0"/>
              </a:rPr>
              <a:t> 4: </a:t>
            </a:r>
            <a:r>
              <a:rPr lang="en-US" sz="2800" dirty="0" err="1">
                <a:solidFill>
                  <a:srgbClr val="003300"/>
                </a:solidFill>
                <a:latin typeface="Times New Roman" panose="02020603050405020304" pitchFamily="18" charset="0"/>
                <a:ea typeface="Times New Roman" panose="02020603050405020304" pitchFamily="18" charset="0"/>
              </a:rPr>
              <a:t>Nhiệt</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độ</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của</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nước</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a:t>
            </a:r>
            <a:r>
              <a:rPr lang="en-US" sz="2800" dirty="0">
                <a:solidFill>
                  <a:srgbClr val="003300"/>
                </a:solidFill>
                <a:latin typeface="Times New Roman" panose="02020603050405020304" pitchFamily="18" charset="0"/>
                <a:ea typeface="Times New Roman" panose="02020603050405020304" pitchFamily="18" charset="0"/>
              </a:rPr>
              <a:t> bao </a:t>
            </a:r>
            <a:r>
              <a:rPr lang="en-US" sz="2800" dirty="0" err="1">
                <a:solidFill>
                  <a:srgbClr val="003300"/>
                </a:solidFill>
                <a:latin typeface="Times New Roman" panose="02020603050405020304" pitchFamily="18" charset="0"/>
                <a:ea typeface="Times New Roman" panose="02020603050405020304" pitchFamily="18" charset="0"/>
              </a:rPr>
              <a:t>nhiêu</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thì</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có</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thể</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làm</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bỏng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tay</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khi</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nhúng</a:t>
            </a:r>
            <a:r>
              <a:rPr lang="en-US" sz="2800" dirty="0">
                <a:solidFill>
                  <a:srgbClr val="003300"/>
                </a:solidFill>
                <a:latin typeface="Times New Roman" panose="02020603050405020304" pitchFamily="18" charset="0"/>
                <a:ea typeface="Times New Roman" panose="02020603050405020304" pitchFamily="18" charset="0"/>
              </a:rPr>
              <a:t> </a:t>
            </a:r>
            <a:r>
              <a:rPr lang="en-US" sz="2800" dirty="0" err="1">
                <a:solidFill>
                  <a:srgbClr val="003300"/>
                </a:solidFill>
                <a:latin typeface="Times New Roman" panose="02020603050405020304" pitchFamily="18" charset="0"/>
                <a:ea typeface="Times New Roman" panose="02020603050405020304" pitchFamily="18" charset="0"/>
              </a:rPr>
              <a:t>vào</a:t>
            </a:r>
            <a:r>
              <a:rPr lang="en-US" sz="2800" dirty="0">
                <a:solidFill>
                  <a:srgbClr val="003300"/>
                </a:solidFill>
                <a:latin typeface="Times New Roman" panose="02020603050405020304" pitchFamily="18" charset="0"/>
                <a:ea typeface="Times New Roman" panose="02020603050405020304" pitchFamily="18" charset="0"/>
              </a:rPr>
              <a:t>?</a:t>
            </a:r>
            <a:endParaRPr lang="en-US" sz="3200" dirty="0">
              <a:solidFill>
                <a:srgbClr val="0033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3" name="TextBox 42" descr="n28 SP Ly k27"/>
              <p:cNvSpPr txBox="1"/>
              <p:nvPr/>
            </p:nvSpPr>
            <p:spPr>
              <a:xfrm>
                <a:off x="2895600" y="3670812"/>
                <a:ext cx="3429000" cy="523220"/>
              </a:xfrm>
              <a:prstGeom prst="rect">
                <a:avLst/>
              </a:prstGeom>
              <a:noFill/>
            </p:spPr>
            <p:txBody>
              <a:bodyPr wrap="square" rtlCol="0">
                <a:spAutoFit/>
              </a:bodyPr>
              <a:lstStyle/>
              <a:p>
                <a:pPr lvl="0" algn="ctr">
                  <a:buClrTx/>
                </a:pPr>
                <a:r>
                  <a:rPr lang="en-US" sz="2800" b="1" dirty="0">
                    <a:latin typeface="Times New Roman" panose="02020603050405020304" pitchFamily="18" charset="0"/>
                    <a:ea typeface="Times New Roman" panose="02020603050405020304" pitchFamily="18" charset="0"/>
                  </a:rPr>
                  <a:t>60</a:t>
                </a:r>
                <a14:m>
                  <m:oMath xmlns:m="http://schemas.openxmlformats.org/officeDocument/2006/math">
                    <m:r>
                      <a:rPr lang="en-US" sz="2800" b="1" i="1">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descr="n28 SP Ly k27"/>
              <p:cNvSpPr txBox="1">
                <a:spLocks noRot="1" noChangeAspect="1" noMove="1" noResize="1" noEditPoints="1" noAdjustHandles="1" noChangeArrowheads="1" noChangeShapeType="1" noTextEdit="1"/>
              </p:cNvSpPr>
              <p:nvPr/>
            </p:nvSpPr>
            <p:spPr>
              <a:xfrm>
                <a:off x="2895600" y="3670812"/>
                <a:ext cx="3429000" cy="523220"/>
              </a:xfrm>
              <a:prstGeom prst="rect">
                <a:avLst/>
              </a:prstGeom>
              <a:blipFill>
                <a:blip r:embed="rId5"/>
                <a:stretch>
                  <a:fillRect t="-11628" b="-31395"/>
                </a:stretch>
              </a:blipFill>
            </p:spPr>
            <p:txBody>
              <a:bodyPr/>
              <a:lstStyle/>
              <a:p>
                <a:r>
                  <a:rPr lang="en-US">
                    <a:noFill/>
                  </a:rPr>
                  <a:t> </a:t>
                </a:r>
              </a:p>
            </p:txBody>
          </p:sp>
        </mc:Fallback>
      </mc:AlternateContent>
      <p:pic>
        <p:nvPicPr>
          <p:cNvPr id="3074" name="Picture 2" descr="n28 SP Ly k27">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8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6" name="Google Shape;1936;p50" descr="n28 SP Ly k27"/>
          <p:cNvSpPr txBox="1">
            <a:spLocks noGrp="1"/>
          </p:cNvSpPr>
          <p:nvPr>
            <p:ph type="body" idx="1"/>
          </p:nvPr>
        </p:nvSpPr>
        <p:spPr>
          <a:xfrm>
            <a:off x="724274" y="721758"/>
            <a:ext cx="4359124" cy="369998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vi-VN" sz="2800" dirty="0">
                <a:latin typeface="Cambria" panose="02040503050406030204" pitchFamily="18" charset="0"/>
                <a:ea typeface="Cambria" panose="02040503050406030204" pitchFamily="18" charset="0"/>
              </a:rPr>
              <a:t>Nhiệt lượng cần để làm nóng 1 kg nước lên thêm 1℃ khác với nhiệt lượng cần để làm nóng 1 kg rượu lên thêm 1℃. Đại lượng Vật lí nào có thể dùng để mô tả sự khác biệt như trên của các chất khác nhau?</a:t>
            </a:r>
            <a:endParaRPr sz="2800" dirty="0">
              <a:latin typeface="Cambria" panose="02040503050406030204" pitchFamily="18" charset="0"/>
              <a:ea typeface="Cambria" panose="02040503050406030204" pitchFamily="18" charset="0"/>
            </a:endParaRPr>
          </a:p>
        </p:txBody>
      </p:sp>
      <p:grpSp>
        <p:nvGrpSpPr>
          <p:cNvPr id="1944" name="Google Shape;1944;p50" descr="n28 SP Ly k27"/>
          <p:cNvGrpSpPr/>
          <p:nvPr/>
        </p:nvGrpSpPr>
        <p:grpSpPr>
          <a:xfrm rot="549047">
            <a:off x="-1135718" y="3761617"/>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n28 SP Ly k27">
            <a:extLst>
              <a:ext uri="{FF2B5EF4-FFF2-40B4-BE49-F238E27FC236}">
                <a16:creationId xmlns:a16="http://schemas.microsoft.com/office/drawing/2014/main" id="{5DBE799B-7A63-3E63-996A-558EAC6FF087}"/>
              </a:ext>
            </a:extLst>
          </p:cNvPr>
          <p:cNvPicPr>
            <a:picLocks noChangeAspect="1"/>
          </p:cNvPicPr>
          <p:nvPr/>
        </p:nvPicPr>
        <p:blipFill>
          <a:blip r:embed="rId3"/>
          <a:stretch>
            <a:fillRect/>
          </a:stretch>
        </p:blipFill>
        <p:spPr>
          <a:xfrm>
            <a:off x="5535786" y="258915"/>
            <a:ext cx="3251224" cy="2178160"/>
          </a:xfrm>
          <a:prstGeom prst="rect">
            <a:avLst/>
          </a:prstGeom>
        </p:spPr>
      </p:pic>
      <p:pic>
        <p:nvPicPr>
          <p:cNvPr id="6" name="Picture 5" descr="n28 SP Ly k27">
            <a:extLst>
              <a:ext uri="{FF2B5EF4-FFF2-40B4-BE49-F238E27FC236}">
                <a16:creationId xmlns:a16="http://schemas.microsoft.com/office/drawing/2014/main" id="{712DF06D-3EF5-AA67-171D-52478BEAEA9B}"/>
              </a:ext>
            </a:extLst>
          </p:cNvPr>
          <p:cNvPicPr>
            <a:picLocks noChangeAspect="1"/>
          </p:cNvPicPr>
          <p:nvPr/>
        </p:nvPicPr>
        <p:blipFill>
          <a:blip r:embed="rId4"/>
          <a:stretch>
            <a:fillRect/>
          </a:stretch>
        </p:blipFill>
        <p:spPr>
          <a:xfrm>
            <a:off x="5463463" y="2826329"/>
            <a:ext cx="3395870" cy="19016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Pretty Aesthetic Notes for School by Slidesgo">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tty Aesthetic Notes for School by Slidesgo">
  <a:themeElements>
    <a:clrScheme name="Simple Light">
      <a:dk1>
        <a:srgbClr val="000000"/>
      </a:dk1>
      <a:lt1>
        <a:srgbClr val="E9FAE2"/>
      </a:lt1>
      <a:dk2>
        <a:srgbClr val="DAFFC9"/>
      </a:dk2>
      <a:lt2>
        <a:srgbClr val="CCCCCC"/>
      </a:lt2>
      <a:accent1>
        <a:srgbClr val="AFE9D9"/>
      </a:accent1>
      <a:accent2>
        <a:srgbClr val="7DD34D"/>
      </a:accent2>
      <a:accent3>
        <a:srgbClr val="A7827B"/>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2277</Words>
  <Application>Microsoft Office PowerPoint</Application>
  <PresentationFormat>On-screen Show (16:9)</PresentationFormat>
  <Paragraphs>185</Paragraphs>
  <Slides>52</Slides>
  <Notes>27</Notes>
  <HiddenSlides>0</HiddenSlides>
  <MMClips>4</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52</vt:i4>
      </vt:variant>
    </vt:vector>
  </HeadingPairs>
  <TitlesOfParts>
    <vt:vector size="69" baseType="lpstr">
      <vt:lpstr>Arial</vt:lpstr>
      <vt:lpstr>Dancing Script</vt:lpstr>
      <vt:lpstr>Wingdings</vt:lpstr>
      <vt:lpstr>Times New Roman</vt:lpstr>
      <vt:lpstr>Calibri</vt:lpstr>
      <vt:lpstr>UTM Showcard</vt:lpstr>
      <vt:lpstr>Anaheim</vt:lpstr>
      <vt:lpstr>Roboto Condensed Light</vt:lpstr>
      <vt:lpstr>Cambria Math</vt:lpstr>
      <vt:lpstr>Delius Swash Caps</vt:lpstr>
      <vt:lpstr>Monotype Corsiva</vt:lpstr>
      <vt:lpstr>Cambria</vt:lpstr>
      <vt:lpstr>Pretty Aesthetic Notes for School by Slidesgo</vt:lpstr>
      <vt:lpstr>3_Pretty Aesthetic Notes for School by Slidesgo</vt:lpstr>
      <vt:lpstr>Office Theme</vt:lpstr>
      <vt:lpstr>1_Office Theme</vt:lpstr>
      <vt:lpstr>Equation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  NHIỆT DUNG RIÊNG</vt:lpstr>
      <vt:lpstr>NỘI DUNG CHÍNH</vt:lpstr>
      <vt:lpstr>KHÁI NIỆM NHIỆT DUNG RIÊNG</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NHIỆT DUNG RIÊNG CỦA NƯỚC</vt:lpstr>
      <vt:lpstr>THẢO LUẬN NHÓM</vt:lpstr>
      <vt:lpstr>PowerPoint Presentation</vt:lpstr>
      <vt:lpstr>Dụng cụ thí nghiệm</vt:lpstr>
      <vt:lpstr>PowerPoint Presentation</vt:lpstr>
      <vt:lpstr>2</vt:lpstr>
      <vt:lpstr>PowerPoint Presentation</vt:lpstr>
      <vt:lpstr>THẢO LUẬN NHÓM</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Pretty Aesthetic Notes for School</dc:title>
  <dc:creator>Thùy Giang</dc:creator>
  <cp:lastModifiedBy>Bich Nhung</cp:lastModifiedBy>
  <cp:revision>92</cp:revision>
  <cp:lastPrinted>2024-06-26T09:35:15Z</cp:lastPrinted>
  <dcterms:modified xsi:type="dcterms:W3CDTF">2024-08-02T02:11:15Z</dcterms:modified>
</cp:coreProperties>
</file>